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wmf" ContentType="image/x-wmf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slides/slide356.xml" ContentType="application/vnd.openxmlformats-officedocument.presentationml.slide+xml"/>
  <Override PartName="/ppt/slides/slide357.xml" ContentType="application/vnd.openxmlformats-officedocument.presentationml.slide+xml"/>
  <Override PartName="/ppt/slides/slide35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theme/theme4.xml" ContentType="application/vnd.openxmlformats-officedocument.theme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5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6.xml" ContentType="application/vnd.openxmlformats-officedocument.theme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theme/theme7.xml" ContentType="application/vnd.openxmlformats-officedocument.theme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theme/theme8.xml" ContentType="application/vnd.openxmlformats-officedocument.theme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theme/theme9.xml" ContentType="application/vnd.openxmlformats-officedocument.theme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theme/theme10.xml" ContentType="application/vnd.openxmlformats-officedocument.theme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theme/theme11.xml" ContentType="application/vnd.openxmlformats-officedocument.theme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theme/theme12.xml" ContentType="application/vnd.openxmlformats-officedocument.theme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theme/theme13.xml" ContentType="application/vnd.openxmlformats-officedocument.theme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theme/theme14.xml" ContentType="application/vnd.openxmlformats-officedocument.theme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theme/theme15.xml" ContentType="application/vnd.openxmlformats-officedocument.theme+xml"/>
  <Override PartName="/ppt/theme/theme16.xml" ContentType="application/vnd.openxmlformats-officedocument.theme+xml"/>
  <Override PartName="/ppt/notesSlides/notesSlide1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revisionInfo.xml" ContentType="application/vnd.ms-powerpoint.revisioninfo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bookmarkIdSeed="4">
  <p:sldMasterIdLst>
    <p:sldMasterId id="2147483660" r:id="rId4"/>
    <p:sldMasterId id="2147483673" r:id="rId5"/>
    <p:sldMasterId id="2147483711" r:id="rId6"/>
    <p:sldMasterId id="2147483724" r:id="rId7"/>
    <p:sldMasterId id="2147483737" r:id="rId8"/>
    <p:sldMasterId id="2147483762" r:id="rId9"/>
    <p:sldMasterId id="2147483775" r:id="rId10"/>
    <p:sldMasterId id="2147483801" r:id="rId11"/>
    <p:sldMasterId id="2147483814" r:id="rId12"/>
    <p:sldMasterId id="2147483827" r:id="rId13"/>
    <p:sldMasterId id="2147483840" r:id="rId14"/>
    <p:sldMasterId id="2147483877" r:id="rId15"/>
    <p:sldMasterId id="2147483891" r:id="rId16"/>
    <p:sldMasterId id="2147483904" r:id="rId17"/>
    <p:sldMasterId id="2147483917" r:id="rId18"/>
  </p:sldMasterIdLst>
  <p:notesMasterIdLst>
    <p:notesMasterId r:id="rId377"/>
  </p:notesMasterIdLst>
  <p:sldIdLst>
    <p:sldId id="2266" r:id="rId19"/>
    <p:sldId id="463" r:id="rId20"/>
    <p:sldId id="1908" r:id="rId21"/>
    <p:sldId id="1988" r:id="rId22"/>
    <p:sldId id="2295" r:id="rId23"/>
    <p:sldId id="1989" r:id="rId24"/>
    <p:sldId id="1990" r:id="rId25"/>
    <p:sldId id="1991" r:id="rId26"/>
    <p:sldId id="1992" r:id="rId27"/>
    <p:sldId id="2323" r:id="rId28"/>
    <p:sldId id="2483" r:id="rId29"/>
    <p:sldId id="2484" r:id="rId30"/>
    <p:sldId id="2354" r:id="rId31"/>
    <p:sldId id="2129" r:id="rId32"/>
    <p:sldId id="1996" r:id="rId33"/>
    <p:sldId id="2355" r:id="rId34"/>
    <p:sldId id="2356" r:id="rId35"/>
    <p:sldId id="1924" r:id="rId36"/>
    <p:sldId id="2357" r:id="rId37"/>
    <p:sldId id="1925" r:id="rId38"/>
    <p:sldId id="2358" r:id="rId39"/>
    <p:sldId id="2359" r:id="rId40"/>
    <p:sldId id="2363" r:id="rId41"/>
    <p:sldId id="2360" r:id="rId42"/>
    <p:sldId id="1926" r:id="rId43"/>
    <p:sldId id="2364" r:id="rId44"/>
    <p:sldId id="1927" r:id="rId45"/>
    <p:sldId id="2361" r:id="rId46"/>
    <p:sldId id="1995" r:id="rId47"/>
    <p:sldId id="2001" r:id="rId48"/>
    <p:sldId id="1984" r:id="rId49"/>
    <p:sldId id="1983" r:id="rId50"/>
    <p:sldId id="2174" r:id="rId51"/>
    <p:sldId id="1929" r:id="rId52"/>
    <p:sldId id="2306" r:id="rId53"/>
    <p:sldId id="2307" r:id="rId54"/>
    <p:sldId id="2294" r:id="rId55"/>
    <p:sldId id="2622" r:id="rId56"/>
    <p:sldId id="2497" r:id="rId57"/>
    <p:sldId id="2362" r:id="rId58"/>
    <p:sldId id="1994" r:id="rId59"/>
    <p:sldId id="2170" r:id="rId60"/>
    <p:sldId id="1939" r:id="rId61"/>
    <p:sldId id="1933" r:id="rId62"/>
    <p:sldId id="1934" r:id="rId63"/>
    <p:sldId id="1938" r:id="rId64"/>
    <p:sldId id="1949" r:id="rId65"/>
    <p:sldId id="1940" r:id="rId66"/>
    <p:sldId id="1941" r:id="rId67"/>
    <p:sldId id="1942" r:id="rId68"/>
    <p:sldId id="2004" r:id="rId69"/>
    <p:sldId id="1943" r:id="rId70"/>
    <p:sldId id="2372" r:id="rId71"/>
    <p:sldId id="2556" r:id="rId72"/>
    <p:sldId id="1946" r:id="rId73"/>
    <p:sldId id="1952" r:id="rId74"/>
    <p:sldId id="1953" r:id="rId75"/>
    <p:sldId id="1954" r:id="rId76"/>
    <p:sldId id="1951" r:id="rId77"/>
    <p:sldId id="1955" r:id="rId78"/>
    <p:sldId id="2619" r:id="rId79"/>
    <p:sldId id="2620" r:id="rId80"/>
    <p:sldId id="2377" r:id="rId81"/>
    <p:sldId id="2378" r:id="rId82"/>
    <p:sldId id="2550" r:id="rId83"/>
    <p:sldId id="2413" r:id="rId84"/>
    <p:sldId id="2414" r:id="rId85"/>
    <p:sldId id="2381" r:id="rId86"/>
    <p:sldId id="2382" r:id="rId87"/>
    <p:sldId id="2551" r:id="rId88"/>
    <p:sldId id="2384" r:id="rId89"/>
    <p:sldId id="2385" r:id="rId90"/>
    <p:sldId id="2386" r:id="rId91"/>
    <p:sldId id="2403" r:id="rId92"/>
    <p:sldId id="2442" r:id="rId93"/>
    <p:sldId id="2443" r:id="rId94"/>
    <p:sldId id="2417" r:id="rId95"/>
    <p:sldId id="2552" r:id="rId96"/>
    <p:sldId id="2568" r:id="rId97"/>
    <p:sldId id="2554" r:id="rId98"/>
    <p:sldId id="2569" r:id="rId99"/>
    <p:sldId id="2612" r:id="rId100"/>
    <p:sldId id="2605" r:id="rId101"/>
    <p:sldId id="2607" r:id="rId102"/>
    <p:sldId id="2592" r:id="rId103"/>
    <p:sldId id="2577" r:id="rId104"/>
    <p:sldId id="2608" r:id="rId105"/>
    <p:sldId id="2609" r:id="rId106"/>
    <p:sldId id="2586" r:id="rId107"/>
    <p:sldId id="2610" r:id="rId108"/>
    <p:sldId id="2580" r:id="rId109"/>
    <p:sldId id="2611" r:id="rId110"/>
    <p:sldId id="2590" r:id="rId111"/>
    <p:sldId id="2591" r:id="rId112"/>
    <p:sldId id="2014" r:id="rId113"/>
    <p:sldId id="2618" r:id="rId114"/>
    <p:sldId id="2017" r:id="rId115"/>
    <p:sldId id="2018" r:id="rId116"/>
    <p:sldId id="2019" r:id="rId117"/>
    <p:sldId id="2023" r:id="rId118"/>
    <p:sldId id="2020" r:id="rId119"/>
    <p:sldId id="2446" r:id="rId120"/>
    <p:sldId id="2021" r:id="rId121"/>
    <p:sldId id="2557" r:id="rId122"/>
    <p:sldId id="2022" r:id="rId123"/>
    <p:sldId id="2265" r:id="rId124"/>
    <p:sldId id="2031" r:id="rId125"/>
    <p:sldId id="2032" r:id="rId126"/>
    <p:sldId id="1956" r:id="rId127"/>
    <p:sldId id="1957" r:id="rId128"/>
    <p:sldId id="2076" r:id="rId129"/>
    <p:sldId id="2024" r:id="rId130"/>
    <p:sldId id="2013" r:id="rId131"/>
    <p:sldId id="2025" r:id="rId132"/>
    <p:sldId id="2026" r:id="rId133"/>
    <p:sldId id="2027" r:id="rId134"/>
    <p:sldId id="2028" r:id="rId135"/>
    <p:sldId id="2029" r:id="rId136"/>
    <p:sldId id="2447" r:id="rId137"/>
    <p:sldId id="2030" r:id="rId138"/>
    <p:sldId id="2175" r:id="rId139"/>
    <p:sldId id="2623" r:id="rId140"/>
    <p:sldId id="2077" r:id="rId141"/>
    <p:sldId id="2172" r:id="rId142"/>
    <p:sldId id="2078" r:id="rId143"/>
    <p:sldId id="2079" r:id="rId144"/>
    <p:sldId id="2080" r:id="rId145"/>
    <p:sldId id="2090" r:id="rId146"/>
    <p:sldId id="2091" r:id="rId147"/>
    <p:sldId id="2092" r:id="rId148"/>
    <p:sldId id="2093" r:id="rId149"/>
    <p:sldId id="2561" r:id="rId150"/>
    <p:sldId id="2560" r:id="rId151"/>
    <p:sldId id="2096" r:id="rId152"/>
    <p:sldId id="1769" r:id="rId153"/>
    <p:sldId id="1775" r:id="rId154"/>
    <p:sldId id="2081" r:id="rId155"/>
    <p:sldId id="1782" r:id="rId156"/>
    <p:sldId id="1827" r:id="rId157"/>
    <p:sldId id="2082" r:id="rId158"/>
    <p:sldId id="1783" r:id="rId159"/>
    <p:sldId id="2084" r:id="rId160"/>
    <p:sldId id="2085" r:id="rId161"/>
    <p:sldId id="2086" r:id="rId162"/>
    <p:sldId id="2617" r:id="rId163"/>
    <p:sldId id="2616" r:id="rId164"/>
    <p:sldId id="2615" r:id="rId165"/>
    <p:sldId id="2614" r:id="rId166"/>
    <p:sldId id="2089" r:id="rId167"/>
    <p:sldId id="2088" r:id="rId168"/>
    <p:sldId id="2288" r:id="rId169"/>
    <p:sldId id="1771" r:id="rId170"/>
    <p:sldId id="2300" r:id="rId171"/>
    <p:sldId id="1877" r:id="rId172"/>
    <p:sldId id="1878" r:id="rId173"/>
    <p:sldId id="1879" r:id="rId174"/>
    <p:sldId id="2599" r:id="rId175"/>
    <p:sldId id="2338" r:id="rId176"/>
    <p:sldId id="2339" r:id="rId177"/>
    <p:sldId id="2601" r:id="rId178"/>
    <p:sldId id="2600" r:id="rId179"/>
    <p:sldId id="2602" r:id="rId180"/>
    <p:sldId id="1887" r:id="rId181"/>
    <p:sldId id="1888" r:id="rId182"/>
    <p:sldId id="1889" r:id="rId183"/>
    <p:sldId id="1890" r:id="rId184"/>
    <p:sldId id="1891" r:id="rId185"/>
    <p:sldId id="2182" r:id="rId186"/>
    <p:sldId id="2099" r:id="rId187"/>
    <p:sldId id="2100" r:id="rId188"/>
    <p:sldId id="2101" r:id="rId189"/>
    <p:sldId id="2102" r:id="rId190"/>
    <p:sldId id="2103" r:id="rId191"/>
    <p:sldId id="2104" r:id="rId192"/>
    <p:sldId id="2624" r:id="rId193"/>
    <p:sldId id="2126" r:id="rId194"/>
    <p:sldId id="2127" r:id="rId195"/>
    <p:sldId id="1907" r:id="rId196"/>
    <p:sldId id="2184" r:id="rId197"/>
    <p:sldId id="2173" r:id="rId198"/>
    <p:sldId id="2345" r:id="rId199"/>
    <p:sldId id="2346" r:id="rId200"/>
    <p:sldId id="2347" r:id="rId201"/>
    <p:sldId id="2348" r:id="rId202"/>
    <p:sldId id="2186" r:id="rId203"/>
    <p:sldId id="1894" r:id="rId204"/>
    <p:sldId id="1900" r:id="rId205"/>
    <p:sldId id="2564" r:id="rId206"/>
    <p:sldId id="2499" r:id="rId207"/>
    <p:sldId id="1899" r:id="rId208"/>
    <p:sldId id="2167" r:id="rId209"/>
    <p:sldId id="2566" r:id="rId210"/>
    <p:sldId id="2279" r:id="rId211"/>
    <p:sldId id="2280" r:id="rId212"/>
    <p:sldId id="2185" r:id="rId213"/>
    <p:sldId id="2144" r:id="rId214"/>
    <p:sldId id="2282" r:id="rId215"/>
    <p:sldId id="2134" r:id="rId216"/>
    <p:sldId id="2168" r:id="rId217"/>
    <p:sldId id="2143" r:id="rId218"/>
    <p:sldId id="2449" r:id="rId219"/>
    <p:sldId id="2567" r:id="rId220"/>
    <p:sldId id="2504" r:id="rId221"/>
    <p:sldId id="2503" r:id="rId222"/>
    <p:sldId id="2283" r:id="rId223"/>
    <p:sldId id="2493" r:id="rId224"/>
    <p:sldId id="2485" r:id="rId225"/>
    <p:sldId id="2286" r:id="rId226"/>
    <p:sldId id="2490" r:id="rId227"/>
    <p:sldId id="2491" r:id="rId228"/>
    <p:sldId id="2492" r:id="rId229"/>
    <p:sldId id="2140" r:id="rId230"/>
    <p:sldId id="2479" r:id="rId231"/>
    <p:sldId id="2141" r:id="rId232"/>
    <p:sldId id="2476" r:id="rId233"/>
    <p:sldId id="2480" r:id="rId234"/>
    <p:sldId id="2146" r:id="rId235"/>
    <p:sldId id="2150" r:id="rId236"/>
    <p:sldId id="2151" r:id="rId237"/>
    <p:sldId id="2152" r:id="rId238"/>
    <p:sldId id="2603" r:id="rId239"/>
    <p:sldId id="2469" r:id="rId240"/>
    <p:sldId id="2495" r:id="rId241"/>
    <p:sldId id="2451" r:id="rId242"/>
    <p:sldId id="2456" r:id="rId243"/>
    <p:sldId id="2625" r:id="rId244"/>
    <p:sldId id="2075" r:id="rId245"/>
    <p:sldId id="2012" r:id="rId246"/>
    <p:sldId id="2034" r:id="rId247"/>
    <p:sldId id="2179" r:id="rId248"/>
    <p:sldId id="2035" r:id="rId249"/>
    <p:sldId id="2036" r:id="rId250"/>
    <p:sldId id="2177" r:id="rId251"/>
    <p:sldId id="2178" r:id="rId252"/>
    <p:sldId id="2038" r:id="rId253"/>
    <p:sldId id="2039" r:id="rId254"/>
    <p:sldId id="2040" r:id="rId255"/>
    <p:sldId id="2041" r:id="rId256"/>
    <p:sldId id="2042" r:id="rId257"/>
    <p:sldId id="2043" r:id="rId258"/>
    <p:sldId id="2053" r:id="rId259"/>
    <p:sldId id="2054" r:id="rId260"/>
    <p:sldId id="2055" r:id="rId261"/>
    <p:sldId id="2056" r:id="rId262"/>
    <p:sldId id="2057" r:id="rId263"/>
    <p:sldId id="2058" r:id="rId264"/>
    <p:sldId id="2059" r:id="rId265"/>
    <p:sldId id="2060" r:id="rId266"/>
    <p:sldId id="2061" r:id="rId267"/>
    <p:sldId id="2062" r:id="rId268"/>
    <p:sldId id="2063" r:id="rId269"/>
    <p:sldId id="2064" r:id="rId270"/>
    <p:sldId id="2065" r:id="rId271"/>
    <p:sldId id="2066" r:id="rId272"/>
    <p:sldId id="1875" r:id="rId273"/>
    <p:sldId id="2067" r:id="rId274"/>
    <p:sldId id="2068" r:id="rId275"/>
    <p:sldId id="2069" r:id="rId276"/>
    <p:sldId id="2070" r:id="rId277"/>
    <p:sldId id="2071" r:id="rId278"/>
    <p:sldId id="2072" r:id="rId279"/>
    <p:sldId id="2073" r:id="rId280"/>
    <p:sldId id="1835" r:id="rId281"/>
    <p:sldId id="1836" r:id="rId282"/>
    <p:sldId id="2289" r:id="rId283"/>
    <p:sldId id="2105" r:id="rId284"/>
    <p:sldId id="2106" r:id="rId285"/>
    <p:sldId id="2290" r:id="rId286"/>
    <p:sldId id="2124" r:id="rId287"/>
    <p:sldId id="2303" r:id="rId288"/>
    <p:sldId id="2341" r:id="rId289"/>
    <p:sldId id="2340" r:id="rId290"/>
    <p:sldId id="2342" r:id="rId291"/>
    <p:sldId id="2183" r:id="rId292"/>
    <p:sldId id="2109" r:id="rId293"/>
    <p:sldId id="2293" r:id="rId294"/>
    <p:sldId id="1838" r:id="rId295"/>
    <p:sldId id="2111" r:id="rId296"/>
    <p:sldId id="2118" r:id="rId297"/>
    <p:sldId id="2113" r:id="rId298"/>
    <p:sldId id="2119" r:id="rId299"/>
    <p:sldId id="2114" r:id="rId300"/>
    <p:sldId id="1868" r:id="rId301"/>
    <p:sldId id="1869" r:id="rId302"/>
    <p:sldId id="1870" r:id="rId303"/>
    <p:sldId id="1871" r:id="rId304"/>
    <p:sldId id="1872" r:id="rId305"/>
    <p:sldId id="1873" r:id="rId306"/>
    <p:sldId id="1874" r:id="rId307"/>
    <p:sldId id="1876" r:id="rId308"/>
    <p:sldId id="2189" r:id="rId309"/>
    <p:sldId id="2258" r:id="rId310"/>
    <p:sldId id="2259" r:id="rId311"/>
    <p:sldId id="2190" r:id="rId312"/>
    <p:sldId id="2237" r:id="rId313"/>
    <p:sldId id="2231" r:id="rId314"/>
    <p:sldId id="2235" r:id="rId315"/>
    <p:sldId id="2232" r:id="rId316"/>
    <p:sldId id="2233" r:id="rId317"/>
    <p:sldId id="2234" r:id="rId318"/>
    <p:sldId id="2191" r:id="rId319"/>
    <p:sldId id="2192" r:id="rId320"/>
    <p:sldId id="2193" r:id="rId321"/>
    <p:sldId id="2260" r:id="rId322"/>
    <p:sldId id="2236" r:id="rId323"/>
    <p:sldId id="2241" r:id="rId324"/>
    <p:sldId id="2242" r:id="rId325"/>
    <p:sldId id="2243" r:id="rId326"/>
    <p:sldId id="2245" r:id="rId327"/>
    <p:sldId id="2250" r:id="rId328"/>
    <p:sldId id="2261" r:id="rId329"/>
    <p:sldId id="2197" r:id="rId330"/>
    <p:sldId id="2514" r:id="rId331"/>
    <p:sldId id="2515" r:id="rId332"/>
    <p:sldId id="2516" r:id="rId333"/>
    <p:sldId id="2517" r:id="rId334"/>
    <p:sldId id="2518" r:id="rId335"/>
    <p:sldId id="2519" r:id="rId336"/>
    <p:sldId id="2520" r:id="rId337"/>
    <p:sldId id="2521" r:id="rId338"/>
    <p:sldId id="2522" r:id="rId339"/>
    <p:sldId id="2523" r:id="rId340"/>
    <p:sldId id="2524" r:id="rId341"/>
    <p:sldId id="2525" r:id="rId342"/>
    <p:sldId id="2526" r:id="rId343"/>
    <p:sldId id="2527" r:id="rId344"/>
    <p:sldId id="2528" r:id="rId345"/>
    <p:sldId id="2529" r:id="rId346"/>
    <p:sldId id="2530" r:id="rId347"/>
    <p:sldId id="2531" r:id="rId348"/>
    <p:sldId id="2532" r:id="rId349"/>
    <p:sldId id="2533" r:id="rId350"/>
    <p:sldId id="2534" r:id="rId351"/>
    <p:sldId id="2535" r:id="rId352"/>
    <p:sldId id="2536" r:id="rId353"/>
    <p:sldId id="2537" r:id="rId354"/>
    <p:sldId id="2538" r:id="rId355"/>
    <p:sldId id="2539" r:id="rId356"/>
    <p:sldId id="2540" r:id="rId357"/>
    <p:sldId id="2541" r:id="rId358"/>
    <p:sldId id="2542" r:id="rId359"/>
    <p:sldId id="2543" r:id="rId360"/>
    <p:sldId id="2544" r:id="rId361"/>
    <p:sldId id="2545" r:id="rId362"/>
    <p:sldId id="2546" r:id="rId363"/>
    <p:sldId id="2626" r:id="rId364"/>
    <p:sldId id="2627" r:id="rId365"/>
    <p:sldId id="2628" r:id="rId366"/>
    <p:sldId id="2629" r:id="rId367"/>
    <p:sldId id="2630" r:id="rId368"/>
    <p:sldId id="2631" r:id="rId369"/>
    <p:sldId id="2632" r:id="rId370"/>
    <p:sldId id="2633" r:id="rId371"/>
    <p:sldId id="2634" r:id="rId372"/>
    <p:sldId id="2635" r:id="rId373"/>
    <p:sldId id="2636" r:id="rId374"/>
    <p:sldId id="2637" r:id="rId375"/>
    <p:sldId id="2638" r:id="rId376"/>
  </p:sldIdLst>
  <p:sldSz cx="9144000" cy="6858000" type="screen4x3"/>
  <p:notesSz cx="6797675" cy="9926638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5C43B284-05C1-4ADE-B66F-498B437E93F5}">
          <p14:sldIdLst>
            <p14:sldId id="2266"/>
            <p14:sldId id="463"/>
          </p14:sldIdLst>
        </p14:section>
        <p14:section name="Untitled Section" id="{C502D39B-7B0F-408B-9318-C54260733FCA}">
          <p14:sldIdLst>
            <p14:sldId id="1908"/>
            <p14:sldId id="1988"/>
            <p14:sldId id="2295"/>
            <p14:sldId id="1989"/>
            <p14:sldId id="1990"/>
            <p14:sldId id="1991"/>
            <p14:sldId id="1992"/>
            <p14:sldId id="2323"/>
            <p14:sldId id="2483"/>
            <p14:sldId id="2484"/>
            <p14:sldId id="2354"/>
            <p14:sldId id="2129"/>
            <p14:sldId id="1996"/>
            <p14:sldId id="2355"/>
            <p14:sldId id="2356"/>
            <p14:sldId id="1924"/>
            <p14:sldId id="2357"/>
            <p14:sldId id="1925"/>
            <p14:sldId id="2358"/>
            <p14:sldId id="2359"/>
            <p14:sldId id="2363"/>
            <p14:sldId id="2360"/>
            <p14:sldId id="1926"/>
            <p14:sldId id="2364"/>
            <p14:sldId id="1927"/>
            <p14:sldId id="2361"/>
            <p14:sldId id="1995"/>
            <p14:sldId id="2001"/>
            <p14:sldId id="1984"/>
            <p14:sldId id="1983"/>
            <p14:sldId id="2174"/>
            <p14:sldId id="1929"/>
            <p14:sldId id="2306"/>
            <p14:sldId id="2307"/>
            <p14:sldId id="2294"/>
            <p14:sldId id="2622"/>
            <p14:sldId id="2497"/>
            <p14:sldId id="2362"/>
            <p14:sldId id="1994"/>
            <p14:sldId id="2170"/>
            <p14:sldId id="1939"/>
            <p14:sldId id="1933"/>
            <p14:sldId id="1934"/>
            <p14:sldId id="1938"/>
            <p14:sldId id="1949"/>
            <p14:sldId id="1940"/>
            <p14:sldId id="1941"/>
            <p14:sldId id="1942"/>
            <p14:sldId id="2004"/>
            <p14:sldId id="1943"/>
            <p14:sldId id="2372"/>
            <p14:sldId id="2556"/>
            <p14:sldId id="1946"/>
            <p14:sldId id="1952"/>
            <p14:sldId id="1953"/>
            <p14:sldId id="1954"/>
            <p14:sldId id="1951"/>
            <p14:sldId id="1955"/>
            <p14:sldId id="2619"/>
            <p14:sldId id="2620"/>
            <p14:sldId id="2377"/>
            <p14:sldId id="2378"/>
            <p14:sldId id="2550"/>
            <p14:sldId id="2413"/>
            <p14:sldId id="2414"/>
            <p14:sldId id="2381"/>
            <p14:sldId id="2382"/>
            <p14:sldId id="2551"/>
            <p14:sldId id="2384"/>
            <p14:sldId id="2385"/>
            <p14:sldId id="2386"/>
            <p14:sldId id="2403"/>
            <p14:sldId id="2442"/>
            <p14:sldId id="2443"/>
            <p14:sldId id="2417"/>
            <p14:sldId id="2552"/>
            <p14:sldId id="2568"/>
            <p14:sldId id="2554"/>
            <p14:sldId id="2569"/>
            <p14:sldId id="2612"/>
            <p14:sldId id="2605"/>
            <p14:sldId id="2607"/>
            <p14:sldId id="2592"/>
            <p14:sldId id="2577"/>
            <p14:sldId id="2608"/>
            <p14:sldId id="2609"/>
            <p14:sldId id="2586"/>
            <p14:sldId id="2610"/>
            <p14:sldId id="2580"/>
            <p14:sldId id="2611"/>
            <p14:sldId id="2590"/>
          </p14:sldIdLst>
        </p14:section>
        <p14:section name="Untitled Section" id="{8C121563-F367-4FDA-A43F-81E8F3324BBC}">
          <p14:sldIdLst>
            <p14:sldId id="2591"/>
            <p14:sldId id="2014"/>
            <p14:sldId id="2618"/>
            <p14:sldId id="2017"/>
            <p14:sldId id="2018"/>
            <p14:sldId id="2019"/>
            <p14:sldId id="2023"/>
            <p14:sldId id="2020"/>
            <p14:sldId id="2446"/>
            <p14:sldId id="2021"/>
            <p14:sldId id="2557"/>
            <p14:sldId id="2022"/>
            <p14:sldId id="2265"/>
            <p14:sldId id="2031"/>
            <p14:sldId id="2032"/>
            <p14:sldId id="1956"/>
            <p14:sldId id="1957"/>
            <p14:sldId id="2076"/>
            <p14:sldId id="2024"/>
            <p14:sldId id="2013"/>
            <p14:sldId id="2025"/>
            <p14:sldId id="2026"/>
            <p14:sldId id="2027"/>
            <p14:sldId id="2028"/>
            <p14:sldId id="2029"/>
            <p14:sldId id="2447"/>
            <p14:sldId id="2030"/>
            <p14:sldId id="2175"/>
            <p14:sldId id="2623"/>
            <p14:sldId id="2077"/>
            <p14:sldId id="2172"/>
            <p14:sldId id="2078"/>
            <p14:sldId id="2079"/>
            <p14:sldId id="2080"/>
            <p14:sldId id="2090"/>
            <p14:sldId id="2091"/>
            <p14:sldId id="2092"/>
            <p14:sldId id="2093"/>
            <p14:sldId id="2561"/>
            <p14:sldId id="2560"/>
            <p14:sldId id="2096"/>
            <p14:sldId id="1769"/>
            <p14:sldId id="1775"/>
            <p14:sldId id="2081"/>
            <p14:sldId id="1782"/>
            <p14:sldId id="1827"/>
            <p14:sldId id="2082"/>
            <p14:sldId id="1783"/>
            <p14:sldId id="2084"/>
            <p14:sldId id="2085"/>
            <p14:sldId id="2086"/>
            <p14:sldId id="2617"/>
            <p14:sldId id="2616"/>
            <p14:sldId id="2615"/>
            <p14:sldId id="2614"/>
            <p14:sldId id="2089"/>
            <p14:sldId id="2088"/>
            <p14:sldId id="2288"/>
            <p14:sldId id="1771"/>
            <p14:sldId id="2300"/>
            <p14:sldId id="1877"/>
            <p14:sldId id="1878"/>
            <p14:sldId id="1879"/>
            <p14:sldId id="2599"/>
            <p14:sldId id="2338"/>
            <p14:sldId id="2339"/>
            <p14:sldId id="2601"/>
            <p14:sldId id="2600"/>
            <p14:sldId id="2602"/>
            <p14:sldId id="1887"/>
            <p14:sldId id="1888"/>
            <p14:sldId id="1889"/>
            <p14:sldId id="1890"/>
            <p14:sldId id="1891"/>
            <p14:sldId id="2182"/>
            <p14:sldId id="2099"/>
            <p14:sldId id="2100"/>
            <p14:sldId id="2101"/>
            <p14:sldId id="2102"/>
            <p14:sldId id="2103"/>
            <p14:sldId id="2104"/>
            <p14:sldId id="2624"/>
            <p14:sldId id="2126"/>
            <p14:sldId id="2127"/>
            <p14:sldId id="1907"/>
            <p14:sldId id="2184"/>
            <p14:sldId id="2173"/>
            <p14:sldId id="2345"/>
            <p14:sldId id="2346"/>
            <p14:sldId id="2347"/>
            <p14:sldId id="2348"/>
            <p14:sldId id="2186"/>
            <p14:sldId id="1894"/>
            <p14:sldId id="1900"/>
            <p14:sldId id="2564"/>
            <p14:sldId id="2499"/>
            <p14:sldId id="1899"/>
            <p14:sldId id="2167"/>
            <p14:sldId id="2566"/>
            <p14:sldId id="2279"/>
            <p14:sldId id="2280"/>
            <p14:sldId id="2185"/>
            <p14:sldId id="2144"/>
            <p14:sldId id="2282"/>
            <p14:sldId id="2134"/>
            <p14:sldId id="2168"/>
            <p14:sldId id="2143"/>
            <p14:sldId id="2449"/>
            <p14:sldId id="2567"/>
            <p14:sldId id="2504"/>
            <p14:sldId id="2503"/>
            <p14:sldId id="2283"/>
            <p14:sldId id="2493"/>
            <p14:sldId id="2485"/>
            <p14:sldId id="2286"/>
            <p14:sldId id="2490"/>
            <p14:sldId id="2491"/>
            <p14:sldId id="2492"/>
            <p14:sldId id="2140"/>
            <p14:sldId id="2479"/>
            <p14:sldId id="2141"/>
            <p14:sldId id="2476"/>
            <p14:sldId id="2480"/>
            <p14:sldId id="2146"/>
            <p14:sldId id="2150"/>
            <p14:sldId id="2151"/>
            <p14:sldId id="2152"/>
            <p14:sldId id="2603"/>
            <p14:sldId id="2469"/>
            <p14:sldId id="2495"/>
            <p14:sldId id="2451"/>
            <p14:sldId id="2456"/>
            <p14:sldId id="2625"/>
            <p14:sldId id="2075"/>
            <p14:sldId id="2012"/>
            <p14:sldId id="2034"/>
            <p14:sldId id="2179"/>
            <p14:sldId id="2035"/>
            <p14:sldId id="2036"/>
            <p14:sldId id="2177"/>
            <p14:sldId id="2178"/>
            <p14:sldId id="2038"/>
            <p14:sldId id="2039"/>
            <p14:sldId id="2040"/>
            <p14:sldId id="2041"/>
            <p14:sldId id="2042"/>
            <p14:sldId id="2043"/>
            <p14:sldId id="2053"/>
            <p14:sldId id="2054"/>
            <p14:sldId id="2055"/>
            <p14:sldId id="2056"/>
            <p14:sldId id="2057"/>
            <p14:sldId id="2058"/>
            <p14:sldId id="2059"/>
            <p14:sldId id="2060"/>
            <p14:sldId id="2061"/>
            <p14:sldId id="2062"/>
            <p14:sldId id="2063"/>
            <p14:sldId id="2064"/>
            <p14:sldId id="2065"/>
            <p14:sldId id="2066"/>
            <p14:sldId id="1875"/>
            <p14:sldId id="2067"/>
            <p14:sldId id="2068"/>
            <p14:sldId id="2069"/>
            <p14:sldId id="2070"/>
            <p14:sldId id="2071"/>
            <p14:sldId id="2072"/>
            <p14:sldId id="2073"/>
            <p14:sldId id="1835"/>
            <p14:sldId id="1836"/>
            <p14:sldId id="2289"/>
            <p14:sldId id="2105"/>
            <p14:sldId id="2106"/>
            <p14:sldId id="2290"/>
            <p14:sldId id="2124"/>
            <p14:sldId id="2303"/>
            <p14:sldId id="2341"/>
            <p14:sldId id="2340"/>
            <p14:sldId id="2342"/>
            <p14:sldId id="2183"/>
            <p14:sldId id="2109"/>
            <p14:sldId id="2293"/>
            <p14:sldId id="1838"/>
            <p14:sldId id="2111"/>
            <p14:sldId id="2118"/>
            <p14:sldId id="2113"/>
            <p14:sldId id="2119"/>
            <p14:sldId id="2114"/>
            <p14:sldId id="1868"/>
            <p14:sldId id="1869"/>
            <p14:sldId id="1870"/>
            <p14:sldId id="1871"/>
            <p14:sldId id="1872"/>
            <p14:sldId id="1873"/>
            <p14:sldId id="1874"/>
            <p14:sldId id="1876"/>
            <p14:sldId id="2189"/>
            <p14:sldId id="2258"/>
            <p14:sldId id="2259"/>
            <p14:sldId id="2190"/>
            <p14:sldId id="2237"/>
            <p14:sldId id="2231"/>
            <p14:sldId id="2235"/>
            <p14:sldId id="2232"/>
            <p14:sldId id="2233"/>
            <p14:sldId id="2234"/>
            <p14:sldId id="2191"/>
            <p14:sldId id="2192"/>
            <p14:sldId id="2193"/>
            <p14:sldId id="2260"/>
            <p14:sldId id="2236"/>
            <p14:sldId id="2241"/>
            <p14:sldId id="2242"/>
            <p14:sldId id="2243"/>
            <p14:sldId id="2245"/>
            <p14:sldId id="2250"/>
            <p14:sldId id="2261"/>
            <p14:sldId id="2197"/>
            <p14:sldId id="2514"/>
            <p14:sldId id="2515"/>
            <p14:sldId id="2516"/>
            <p14:sldId id="2517"/>
            <p14:sldId id="2518"/>
            <p14:sldId id="2519"/>
            <p14:sldId id="2520"/>
            <p14:sldId id="2521"/>
            <p14:sldId id="2522"/>
            <p14:sldId id="2523"/>
            <p14:sldId id="2524"/>
            <p14:sldId id="2525"/>
            <p14:sldId id="2526"/>
            <p14:sldId id="2527"/>
            <p14:sldId id="2528"/>
            <p14:sldId id="2529"/>
            <p14:sldId id="2530"/>
            <p14:sldId id="2531"/>
            <p14:sldId id="2532"/>
            <p14:sldId id="2533"/>
            <p14:sldId id="2534"/>
            <p14:sldId id="2535"/>
            <p14:sldId id="2536"/>
            <p14:sldId id="2537"/>
            <p14:sldId id="2538"/>
            <p14:sldId id="2539"/>
            <p14:sldId id="2540"/>
            <p14:sldId id="2541"/>
            <p14:sldId id="2542"/>
            <p14:sldId id="2543"/>
            <p14:sldId id="2544"/>
            <p14:sldId id="2545"/>
            <p14:sldId id="2546"/>
            <p14:sldId id="2626"/>
            <p14:sldId id="2627"/>
            <p14:sldId id="2628"/>
            <p14:sldId id="2629"/>
            <p14:sldId id="2630"/>
            <p14:sldId id="2631"/>
            <p14:sldId id="2632"/>
            <p14:sldId id="2633"/>
            <p14:sldId id="2634"/>
            <p14:sldId id="2635"/>
            <p14:sldId id="2636"/>
            <p14:sldId id="2637"/>
            <p14:sldId id="2638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1253" userDrawn="1">
          <p15:clr>
            <a:srgbClr val="A4A3A4"/>
          </p15:clr>
        </p15:guide>
        <p15:guide id="2" orient="horz" pos="1763" userDrawn="1">
          <p15:clr>
            <a:srgbClr val="A4A3A4"/>
          </p15:clr>
        </p15:guide>
        <p15:guide id="3" orient="horz" pos="1083" userDrawn="1">
          <p15:clr>
            <a:srgbClr val="A4A3A4"/>
          </p15:clr>
        </p15:guide>
        <p15:guide id="4" pos="1434" userDrawn="1">
          <p15:clr>
            <a:srgbClr val="A4A3A4"/>
          </p15:clr>
        </p15:guide>
        <p15:guide id="6" pos="499" userDrawn="1">
          <p15:clr>
            <a:srgbClr val="A4A3A4"/>
          </p15:clr>
        </p15:guide>
        <p15:guide id="7" pos="4553" userDrawn="1">
          <p15:clr>
            <a:srgbClr val="A4A3A4"/>
          </p15:clr>
        </p15:guide>
        <p15:guide id="8" pos="385" userDrawn="1">
          <p15:clr>
            <a:srgbClr val="A4A3A4"/>
          </p15:clr>
        </p15:guide>
        <p15:guide id="9" orient="horz" pos="2727" userDrawn="1">
          <p15:clr>
            <a:srgbClr val="A4A3A4"/>
          </p15:clr>
        </p15:guide>
        <p15:guide id="10" orient="horz" pos="743" userDrawn="1">
          <p15:clr>
            <a:srgbClr val="A4A3A4"/>
          </p15:clr>
        </p15:guide>
        <p15:guide id="11" orient="horz" pos="346" userDrawn="1">
          <p15:clr>
            <a:srgbClr val="A4A3A4"/>
          </p15:clr>
        </p15:guide>
        <p15:guide id="12" pos="187">
          <p15:clr>
            <a:srgbClr val="A4A3A4"/>
          </p15:clr>
        </p15:guide>
        <p15:guide id="14" pos="45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DEEFF"/>
    <a:srgbClr val="86A4A7"/>
    <a:srgbClr val="D1FFE6"/>
    <a:srgbClr val="FFFFE7"/>
    <a:srgbClr val="FFFFFF"/>
    <a:srgbClr val="EEFEE2"/>
    <a:srgbClr val="DDEBFF"/>
    <a:srgbClr val="DDF2FF"/>
    <a:srgbClr val="333399"/>
    <a:srgbClr val="00CC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226726AA-E018-4CAE-B6C8-AF931684DA38}" v="755" dt="2023-11-28T19:44:21.845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328" autoAdjust="0"/>
    <p:restoredTop sz="93979" autoAdjust="0"/>
  </p:normalViewPr>
  <p:slideViewPr>
    <p:cSldViewPr snapToObjects="1" showGuides="1">
      <p:cViewPr varScale="1">
        <p:scale>
          <a:sx n="111" d="100"/>
          <a:sy n="111" d="100"/>
        </p:scale>
        <p:origin x="1878" y="114"/>
      </p:cViewPr>
      <p:guideLst>
        <p:guide orient="horz" pos="1253"/>
        <p:guide orient="horz" pos="1763"/>
        <p:guide orient="horz" pos="1083"/>
        <p:guide pos="1434"/>
        <p:guide pos="499"/>
        <p:guide pos="4553"/>
        <p:guide pos="385"/>
        <p:guide orient="horz" pos="2727"/>
        <p:guide orient="horz" pos="743"/>
        <p:guide orient="horz" pos="346"/>
        <p:guide pos="187"/>
        <p:guide pos="45"/>
      </p:guideLst>
    </p:cSldViewPr>
  </p:slideViewPr>
  <p:outlineViewPr>
    <p:cViewPr>
      <p:scale>
        <a:sx n="33" d="100"/>
        <a:sy n="33" d="100"/>
      </p:scale>
      <p:origin x="0" y="-30894"/>
    </p:cViewPr>
  </p:outlineViewPr>
  <p:notesTextViewPr>
    <p:cViewPr>
      <p:scale>
        <a:sx n="3" d="2"/>
        <a:sy n="3" d="2"/>
      </p:scale>
      <p:origin x="0" y="0"/>
    </p:cViewPr>
  </p:notesTextViewPr>
  <p:gridSpacing cx="45005" cy="45005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99.xml"/><Relationship Id="rId299" Type="http://schemas.openxmlformats.org/officeDocument/2006/relationships/slide" Target="slides/slide281.xml"/><Relationship Id="rId21" Type="http://schemas.openxmlformats.org/officeDocument/2006/relationships/slide" Target="slides/slide3.xml"/><Relationship Id="rId63" Type="http://schemas.openxmlformats.org/officeDocument/2006/relationships/slide" Target="slides/slide45.xml"/><Relationship Id="rId159" Type="http://schemas.openxmlformats.org/officeDocument/2006/relationships/slide" Target="slides/slide141.xml"/><Relationship Id="rId324" Type="http://schemas.openxmlformats.org/officeDocument/2006/relationships/slide" Target="slides/slide306.xml"/><Relationship Id="rId366" Type="http://schemas.openxmlformats.org/officeDocument/2006/relationships/slide" Target="slides/slide348.xml"/><Relationship Id="rId170" Type="http://schemas.openxmlformats.org/officeDocument/2006/relationships/slide" Target="slides/slide152.xml"/><Relationship Id="rId226" Type="http://schemas.openxmlformats.org/officeDocument/2006/relationships/slide" Target="slides/slide208.xml"/><Relationship Id="rId268" Type="http://schemas.openxmlformats.org/officeDocument/2006/relationships/slide" Target="slides/slide250.xml"/><Relationship Id="rId32" Type="http://schemas.openxmlformats.org/officeDocument/2006/relationships/slide" Target="slides/slide14.xml"/><Relationship Id="rId74" Type="http://schemas.openxmlformats.org/officeDocument/2006/relationships/slide" Target="slides/slide56.xml"/><Relationship Id="rId128" Type="http://schemas.openxmlformats.org/officeDocument/2006/relationships/slide" Target="slides/slide110.xml"/><Relationship Id="rId335" Type="http://schemas.openxmlformats.org/officeDocument/2006/relationships/slide" Target="slides/slide317.xml"/><Relationship Id="rId377" Type="http://schemas.openxmlformats.org/officeDocument/2006/relationships/notesMaster" Target="notesMasters/notesMaster1.xml"/><Relationship Id="rId5" Type="http://schemas.openxmlformats.org/officeDocument/2006/relationships/slideMaster" Target="slideMasters/slideMaster2.xml"/><Relationship Id="rId181" Type="http://schemas.openxmlformats.org/officeDocument/2006/relationships/slide" Target="slides/slide163.xml"/><Relationship Id="rId237" Type="http://schemas.openxmlformats.org/officeDocument/2006/relationships/slide" Target="slides/slide219.xml"/><Relationship Id="rId279" Type="http://schemas.openxmlformats.org/officeDocument/2006/relationships/slide" Target="slides/slide261.xml"/><Relationship Id="rId43" Type="http://schemas.openxmlformats.org/officeDocument/2006/relationships/slide" Target="slides/slide25.xml"/><Relationship Id="rId139" Type="http://schemas.openxmlformats.org/officeDocument/2006/relationships/slide" Target="slides/slide121.xml"/><Relationship Id="rId290" Type="http://schemas.openxmlformats.org/officeDocument/2006/relationships/slide" Target="slides/slide272.xml"/><Relationship Id="rId304" Type="http://schemas.openxmlformats.org/officeDocument/2006/relationships/slide" Target="slides/slide286.xml"/><Relationship Id="rId346" Type="http://schemas.openxmlformats.org/officeDocument/2006/relationships/slide" Target="slides/slide328.xml"/><Relationship Id="rId85" Type="http://schemas.openxmlformats.org/officeDocument/2006/relationships/slide" Target="slides/slide67.xml"/><Relationship Id="rId150" Type="http://schemas.openxmlformats.org/officeDocument/2006/relationships/slide" Target="slides/slide132.xml"/><Relationship Id="rId192" Type="http://schemas.openxmlformats.org/officeDocument/2006/relationships/slide" Target="slides/slide174.xml"/><Relationship Id="rId206" Type="http://schemas.openxmlformats.org/officeDocument/2006/relationships/slide" Target="slides/slide188.xml"/><Relationship Id="rId248" Type="http://schemas.openxmlformats.org/officeDocument/2006/relationships/slide" Target="slides/slide230.xml"/><Relationship Id="rId12" Type="http://schemas.openxmlformats.org/officeDocument/2006/relationships/slideMaster" Target="slideMasters/slideMaster9.xml"/><Relationship Id="rId108" Type="http://schemas.openxmlformats.org/officeDocument/2006/relationships/slide" Target="slides/slide90.xml"/><Relationship Id="rId315" Type="http://schemas.openxmlformats.org/officeDocument/2006/relationships/slide" Target="slides/slide297.xml"/><Relationship Id="rId357" Type="http://schemas.openxmlformats.org/officeDocument/2006/relationships/slide" Target="slides/slide339.xml"/><Relationship Id="rId54" Type="http://schemas.openxmlformats.org/officeDocument/2006/relationships/slide" Target="slides/slide36.xml"/><Relationship Id="rId96" Type="http://schemas.openxmlformats.org/officeDocument/2006/relationships/slide" Target="slides/slide78.xml"/><Relationship Id="rId161" Type="http://schemas.openxmlformats.org/officeDocument/2006/relationships/slide" Target="slides/slide143.xml"/><Relationship Id="rId217" Type="http://schemas.openxmlformats.org/officeDocument/2006/relationships/slide" Target="slides/slide199.xml"/><Relationship Id="rId259" Type="http://schemas.openxmlformats.org/officeDocument/2006/relationships/slide" Target="slides/slide241.xml"/><Relationship Id="rId23" Type="http://schemas.openxmlformats.org/officeDocument/2006/relationships/slide" Target="slides/slide5.xml"/><Relationship Id="rId119" Type="http://schemas.openxmlformats.org/officeDocument/2006/relationships/slide" Target="slides/slide101.xml"/><Relationship Id="rId270" Type="http://schemas.openxmlformats.org/officeDocument/2006/relationships/slide" Target="slides/slide252.xml"/><Relationship Id="rId326" Type="http://schemas.openxmlformats.org/officeDocument/2006/relationships/slide" Target="slides/slide308.xml"/><Relationship Id="rId65" Type="http://schemas.openxmlformats.org/officeDocument/2006/relationships/slide" Target="slides/slide47.xml"/><Relationship Id="rId130" Type="http://schemas.openxmlformats.org/officeDocument/2006/relationships/slide" Target="slides/slide112.xml"/><Relationship Id="rId368" Type="http://schemas.openxmlformats.org/officeDocument/2006/relationships/slide" Target="slides/slide350.xml"/><Relationship Id="rId172" Type="http://schemas.openxmlformats.org/officeDocument/2006/relationships/slide" Target="slides/slide154.xml"/><Relationship Id="rId228" Type="http://schemas.openxmlformats.org/officeDocument/2006/relationships/slide" Target="slides/slide210.xml"/><Relationship Id="rId281" Type="http://schemas.openxmlformats.org/officeDocument/2006/relationships/slide" Target="slides/slide263.xml"/><Relationship Id="rId337" Type="http://schemas.openxmlformats.org/officeDocument/2006/relationships/slide" Target="slides/slide319.xml"/><Relationship Id="rId34" Type="http://schemas.openxmlformats.org/officeDocument/2006/relationships/slide" Target="slides/slide16.xml"/><Relationship Id="rId76" Type="http://schemas.openxmlformats.org/officeDocument/2006/relationships/slide" Target="slides/slide58.xml"/><Relationship Id="rId141" Type="http://schemas.openxmlformats.org/officeDocument/2006/relationships/slide" Target="slides/slide123.xml"/><Relationship Id="rId379" Type="http://schemas.openxmlformats.org/officeDocument/2006/relationships/viewProps" Target="viewProps.xml"/><Relationship Id="rId7" Type="http://schemas.openxmlformats.org/officeDocument/2006/relationships/slideMaster" Target="slideMasters/slideMaster4.xml"/><Relationship Id="rId183" Type="http://schemas.openxmlformats.org/officeDocument/2006/relationships/slide" Target="slides/slide165.xml"/><Relationship Id="rId239" Type="http://schemas.openxmlformats.org/officeDocument/2006/relationships/slide" Target="slides/slide221.xml"/><Relationship Id="rId250" Type="http://schemas.openxmlformats.org/officeDocument/2006/relationships/slide" Target="slides/slide232.xml"/><Relationship Id="rId292" Type="http://schemas.openxmlformats.org/officeDocument/2006/relationships/slide" Target="slides/slide274.xml"/><Relationship Id="rId306" Type="http://schemas.openxmlformats.org/officeDocument/2006/relationships/slide" Target="slides/slide288.xml"/><Relationship Id="rId45" Type="http://schemas.openxmlformats.org/officeDocument/2006/relationships/slide" Target="slides/slide27.xml"/><Relationship Id="rId87" Type="http://schemas.openxmlformats.org/officeDocument/2006/relationships/slide" Target="slides/slide69.xml"/><Relationship Id="rId110" Type="http://schemas.openxmlformats.org/officeDocument/2006/relationships/slide" Target="slides/slide92.xml"/><Relationship Id="rId348" Type="http://schemas.openxmlformats.org/officeDocument/2006/relationships/slide" Target="slides/slide330.xml"/><Relationship Id="rId152" Type="http://schemas.openxmlformats.org/officeDocument/2006/relationships/slide" Target="slides/slide134.xml"/><Relationship Id="rId194" Type="http://schemas.openxmlformats.org/officeDocument/2006/relationships/slide" Target="slides/slide176.xml"/><Relationship Id="rId208" Type="http://schemas.openxmlformats.org/officeDocument/2006/relationships/slide" Target="slides/slide190.xml"/><Relationship Id="rId261" Type="http://schemas.openxmlformats.org/officeDocument/2006/relationships/slide" Target="slides/slide243.xml"/><Relationship Id="rId14" Type="http://schemas.openxmlformats.org/officeDocument/2006/relationships/slideMaster" Target="slideMasters/slideMaster11.xml"/><Relationship Id="rId56" Type="http://schemas.openxmlformats.org/officeDocument/2006/relationships/slide" Target="slides/slide38.xml"/><Relationship Id="rId317" Type="http://schemas.openxmlformats.org/officeDocument/2006/relationships/slide" Target="slides/slide299.xml"/><Relationship Id="rId359" Type="http://schemas.openxmlformats.org/officeDocument/2006/relationships/slide" Target="slides/slide341.xml"/><Relationship Id="rId98" Type="http://schemas.openxmlformats.org/officeDocument/2006/relationships/slide" Target="slides/slide80.xml"/><Relationship Id="rId121" Type="http://schemas.openxmlformats.org/officeDocument/2006/relationships/slide" Target="slides/slide103.xml"/><Relationship Id="rId163" Type="http://schemas.openxmlformats.org/officeDocument/2006/relationships/slide" Target="slides/slide145.xml"/><Relationship Id="rId219" Type="http://schemas.openxmlformats.org/officeDocument/2006/relationships/slide" Target="slides/slide201.xml"/><Relationship Id="rId370" Type="http://schemas.openxmlformats.org/officeDocument/2006/relationships/slide" Target="slides/slide352.xml"/><Relationship Id="rId230" Type="http://schemas.openxmlformats.org/officeDocument/2006/relationships/slide" Target="slides/slide212.xml"/><Relationship Id="rId25" Type="http://schemas.openxmlformats.org/officeDocument/2006/relationships/slide" Target="slides/slide7.xml"/><Relationship Id="rId67" Type="http://schemas.openxmlformats.org/officeDocument/2006/relationships/slide" Target="slides/slide49.xml"/><Relationship Id="rId272" Type="http://schemas.openxmlformats.org/officeDocument/2006/relationships/slide" Target="slides/slide254.xml"/><Relationship Id="rId328" Type="http://schemas.openxmlformats.org/officeDocument/2006/relationships/slide" Target="slides/slide310.xml"/><Relationship Id="rId132" Type="http://schemas.openxmlformats.org/officeDocument/2006/relationships/slide" Target="slides/slide114.xml"/><Relationship Id="rId174" Type="http://schemas.openxmlformats.org/officeDocument/2006/relationships/slide" Target="slides/slide156.xml"/><Relationship Id="rId381" Type="http://schemas.openxmlformats.org/officeDocument/2006/relationships/tableStyles" Target="tableStyles.xml"/><Relationship Id="rId241" Type="http://schemas.openxmlformats.org/officeDocument/2006/relationships/slide" Target="slides/slide223.xml"/><Relationship Id="rId36" Type="http://schemas.openxmlformats.org/officeDocument/2006/relationships/slide" Target="slides/slide18.xml"/><Relationship Id="rId283" Type="http://schemas.openxmlformats.org/officeDocument/2006/relationships/slide" Target="slides/slide265.xml"/><Relationship Id="rId339" Type="http://schemas.openxmlformats.org/officeDocument/2006/relationships/slide" Target="slides/slide321.xml"/><Relationship Id="rId78" Type="http://schemas.openxmlformats.org/officeDocument/2006/relationships/slide" Target="slides/slide60.xml"/><Relationship Id="rId101" Type="http://schemas.openxmlformats.org/officeDocument/2006/relationships/slide" Target="slides/slide83.xml"/><Relationship Id="rId143" Type="http://schemas.openxmlformats.org/officeDocument/2006/relationships/slide" Target="slides/slide125.xml"/><Relationship Id="rId185" Type="http://schemas.openxmlformats.org/officeDocument/2006/relationships/slide" Target="slides/slide167.xml"/><Relationship Id="rId350" Type="http://schemas.openxmlformats.org/officeDocument/2006/relationships/slide" Target="slides/slide332.xml"/><Relationship Id="rId9" Type="http://schemas.openxmlformats.org/officeDocument/2006/relationships/slideMaster" Target="slideMasters/slideMaster6.xml"/><Relationship Id="rId210" Type="http://schemas.openxmlformats.org/officeDocument/2006/relationships/slide" Target="slides/slide192.xml"/><Relationship Id="rId26" Type="http://schemas.openxmlformats.org/officeDocument/2006/relationships/slide" Target="slides/slide8.xml"/><Relationship Id="rId231" Type="http://schemas.openxmlformats.org/officeDocument/2006/relationships/slide" Target="slides/slide213.xml"/><Relationship Id="rId252" Type="http://schemas.openxmlformats.org/officeDocument/2006/relationships/slide" Target="slides/slide234.xml"/><Relationship Id="rId273" Type="http://schemas.openxmlformats.org/officeDocument/2006/relationships/slide" Target="slides/slide255.xml"/><Relationship Id="rId294" Type="http://schemas.openxmlformats.org/officeDocument/2006/relationships/slide" Target="slides/slide276.xml"/><Relationship Id="rId308" Type="http://schemas.openxmlformats.org/officeDocument/2006/relationships/slide" Target="slides/slide290.xml"/><Relationship Id="rId329" Type="http://schemas.openxmlformats.org/officeDocument/2006/relationships/slide" Target="slides/slide311.xml"/><Relationship Id="rId47" Type="http://schemas.openxmlformats.org/officeDocument/2006/relationships/slide" Target="slides/slide29.xml"/><Relationship Id="rId68" Type="http://schemas.openxmlformats.org/officeDocument/2006/relationships/slide" Target="slides/slide50.xml"/><Relationship Id="rId89" Type="http://schemas.openxmlformats.org/officeDocument/2006/relationships/slide" Target="slides/slide71.xml"/><Relationship Id="rId112" Type="http://schemas.openxmlformats.org/officeDocument/2006/relationships/slide" Target="slides/slide94.xml"/><Relationship Id="rId133" Type="http://schemas.openxmlformats.org/officeDocument/2006/relationships/slide" Target="slides/slide115.xml"/><Relationship Id="rId154" Type="http://schemas.openxmlformats.org/officeDocument/2006/relationships/slide" Target="slides/slide136.xml"/><Relationship Id="rId175" Type="http://schemas.openxmlformats.org/officeDocument/2006/relationships/slide" Target="slides/slide157.xml"/><Relationship Id="rId340" Type="http://schemas.openxmlformats.org/officeDocument/2006/relationships/slide" Target="slides/slide322.xml"/><Relationship Id="rId361" Type="http://schemas.openxmlformats.org/officeDocument/2006/relationships/slide" Target="slides/slide343.xml"/><Relationship Id="rId196" Type="http://schemas.openxmlformats.org/officeDocument/2006/relationships/slide" Target="slides/slide178.xml"/><Relationship Id="rId200" Type="http://schemas.openxmlformats.org/officeDocument/2006/relationships/slide" Target="slides/slide182.xml"/><Relationship Id="rId382" Type="http://schemas.microsoft.com/office/2015/10/relationships/revisionInfo" Target="revisionInfo.xml"/><Relationship Id="rId16" Type="http://schemas.openxmlformats.org/officeDocument/2006/relationships/slideMaster" Target="slideMasters/slideMaster13.xml"/><Relationship Id="rId221" Type="http://schemas.openxmlformats.org/officeDocument/2006/relationships/slide" Target="slides/slide203.xml"/><Relationship Id="rId242" Type="http://schemas.openxmlformats.org/officeDocument/2006/relationships/slide" Target="slides/slide224.xml"/><Relationship Id="rId263" Type="http://schemas.openxmlformats.org/officeDocument/2006/relationships/slide" Target="slides/slide245.xml"/><Relationship Id="rId284" Type="http://schemas.openxmlformats.org/officeDocument/2006/relationships/slide" Target="slides/slide266.xml"/><Relationship Id="rId319" Type="http://schemas.openxmlformats.org/officeDocument/2006/relationships/slide" Target="slides/slide301.xml"/><Relationship Id="rId37" Type="http://schemas.openxmlformats.org/officeDocument/2006/relationships/slide" Target="slides/slide19.xml"/><Relationship Id="rId58" Type="http://schemas.openxmlformats.org/officeDocument/2006/relationships/slide" Target="slides/slide40.xml"/><Relationship Id="rId79" Type="http://schemas.openxmlformats.org/officeDocument/2006/relationships/slide" Target="slides/slide61.xml"/><Relationship Id="rId102" Type="http://schemas.openxmlformats.org/officeDocument/2006/relationships/slide" Target="slides/slide84.xml"/><Relationship Id="rId123" Type="http://schemas.openxmlformats.org/officeDocument/2006/relationships/slide" Target="slides/slide105.xml"/><Relationship Id="rId144" Type="http://schemas.openxmlformats.org/officeDocument/2006/relationships/slide" Target="slides/slide126.xml"/><Relationship Id="rId330" Type="http://schemas.openxmlformats.org/officeDocument/2006/relationships/slide" Target="slides/slide312.xml"/><Relationship Id="rId90" Type="http://schemas.openxmlformats.org/officeDocument/2006/relationships/slide" Target="slides/slide72.xml"/><Relationship Id="rId165" Type="http://schemas.openxmlformats.org/officeDocument/2006/relationships/slide" Target="slides/slide147.xml"/><Relationship Id="rId186" Type="http://schemas.openxmlformats.org/officeDocument/2006/relationships/slide" Target="slides/slide168.xml"/><Relationship Id="rId351" Type="http://schemas.openxmlformats.org/officeDocument/2006/relationships/slide" Target="slides/slide333.xml"/><Relationship Id="rId372" Type="http://schemas.openxmlformats.org/officeDocument/2006/relationships/slide" Target="slides/slide354.xml"/><Relationship Id="rId211" Type="http://schemas.openxmlformats.org/officeDocument/2006/relationships/slide" Target="slides/slide193.xml"/><Relationship Id="rId232" Type="http://schemas.openxmlformats.org/officeDocument/2006/relationships/slide" Target="slides/slide214.xml"/><Relationship Id="rId253" Type="http://schemas.openxmlformats.org/officeDocument/2006/relationships/slide" Target="slides/slide235.xml"/><Relationship Id="rId274" Type="http://schemas.openxmlformats.org/officeDocument/2006/relationships/slide" Target="slides/slide256.xml"/><Relationship Id="rId295" Type="http://schemas.openxmlformats.org/officeDocument/2006/relationships/slide" Target="slides/slide277.xml"/><Relationship Id="rId309" Type="http://schemas.openxmlformats.org/officeDocument/2006/relationships/slide" Target="slides/slide291.xml"/><Relationship Id="rId27" Type="http://schemas.openxmlformats.org/officeDocument/2006/relationships/slide" Target="slides/slide9.xml"/><Relationship Id="rId48" Type="http://schemas.openxmlformats.org/officeDocument/2006/relationships/slide" Target="slides/slide30.xml"/><Relationship Id="rId69" Type="http://schemas.openxmlformats.org/officeDocument/2006/relationships/slide" Target="slides/slide51.xml"/><Relationship Id="rId113" Type="http://schemas.openxmlformats.org/officeDocument/2006/relationships/slide" Target="slides/slide95.xml"/><Relationship Id="rId134" Type="http://schemas.openxmlformats.org/officeDocument/2006/relationships/slide" Target="slides/slide116.xml"/><Relationship Id="rId320" Type="http://schemas.openxmlformats.org/officeDocument/2006/relationships/slide" Target="slides/slide302.xml"/><Relationship Id="rId80" Type="http://schemas.openxmlformats.org/officeDocument/2006/relationships/slide" Target="slides/slide62.xml"/><Relationship Id="rId155" Type="http://schemas.openxmlformats.org/officeDocument/2006/relationships/slide" Target="slides/slide137.xml"/><Relationship Id="rId176" Type="http://schemas.openxmlformats.org/officeDocument/2006/relationships/slide" Target="slides/slide158.xml"/><Relationship Id="rId197" Type="http://schemas.openxmlformats.org/officeDocument/2006/relationships/slide" Target="slides/slide179.xml"/><Relationship Id="rId341" Type="http://schemas.openxmlformats.org/officeDocument/2006/relationships/slide" Target="slides/slide323.xml"/><Relationship Id="rId362" Type="http://schemas.openxmlformats.org/officeDocument/2006/relationships/slide" Target="slides/slide344.xml"/><Relationship Id="rId201" Type="http://schemas.openxmlformats.org/officeDocument/2006/relationships/slide" Target="slides/slide183.xml"/><Relationship Id="rId222" Type="http://schemas.openxmlformats.org/officeDocument/2006/relationships/slide" Target="slides/slide204.xml"/><Relationship Id="rId243" Type="http://schemas.openxmlformats.org/officeDocument/2006/relationships/slide" Target="slides/slide225.xml"/><Relationship Id="rId264" Type="http://schemas.openxmlformats.org/officeDocument/2006/relationships/slide" Target="slides/slide246.xml"/><Relationship Id="rId285" Type="http://schemas.openxmlformats.org/officeDocument/2006/relationships/slide" Target="slides/slide267.xml"/><Relationship Id="rId17" Type="http://schemas.openxmlformats.org/officeDocument/2006/relationships/slideMaster" Target="slideMasters/slideMaster14.xml"/><Relationship Id="rId38" Type="http://schemas.openxmlformats.org/officeDocument/2006/relationships/slide" Target="slides/slide20.xml"/><Relationship Id="rId59" Type="http://schemas.openxmlformats.org/officeDocument/2006/relationships/slide" Target="slides/slide41.xml"/><Relationship Id="rId103" Type="http://schemas.openxmlformats.org/officeDocument/2006/relationships/slide" Target="slides/slide85.xml"/><Relationship Id="rId124" Type="http://schemas.openxmlformats.org/officeDocument/2006/relationships/slide" Target="slides/slide106.xml"/><Relationship Id="rId310" Type="http://schemas.openxmlformats.org/officeDocument/2006/relationships/slide" Target="slides/slide292.xml"/><Relationship Id="rId70" Type="http://schemas.openxmlformats.org/officeDocument/2006/relationships/slide" Target="slides/slide52.xml"/><Relationship Id="rId91" Type="http://schemas.openxmlformats.org/officeDocument/2006/relationships/slide" Target="slides/slide73.xml"/><Relationship Id="rId145" Type="http://schemas.openxmlformats.org/officeDocument/2006/relationships/slide" Target="slides/slide127.xml"/><Relationship Id="rId166" Type="http://schemas.openxmlformats.org/officeDocument/2006/relationships/slide" Target="slides/slide148.xml"/><Relationship Id="rId187" Type="http://schemas.openxmlformats.org/officeDocument/2006/relationships/slide" Target="slides/slide169.xml"/><Relationship Id="rId331" Type="http://schemas.openxmlformats.org/officeDocument/2006/relationships/slide" Target="slides/slide313.xml"/><Relationship Id="rId352" Type="http://schemas.openxmlformats.org/officeDocument/2006/relationships/slide" Target="slides/slide334.xml"/><Relationship Id="rId373" Type="http://schemas.openxmlformats.org/officeDocument/2006/relationships/slide" Target="slides/slide355.xml"/><Relationship Id="rId1" Type="http://schemas.openxmlformats.org/officeDocument/2006/relationships/customXml" Target="../customXml/item1.xml"/><Relationship Id="rId212" Type="http://schemas.openxmlformats.org/officeDocument/2006/relationships/slide" Target="slides/slide194.xml"/><Relationship Id="rId233" Type="http://schemas.openxmlformats.org/officeDocument/2006/relationships/slide" Target="slides/slide215.xml"/><Relationship Id="rId254" Type="http://schemas.openxmlformats.org/officeDocument/2006/relationships/slide" Target="slides/slide236.xml"/><Relationship Id="rId28" Type="http://schemas.openxmlformats.org/officeDocument/2006/relationships/slide" Target="slides/slide10.xml"/><Relationship Id="rId49" Type="http://schemas.openxmlformats.org/officeDocument/2006/relationships/slide" Target="slides/slide31.xml"/><Relationship Id="rId114" Type="http://schemas.openxmlformats.org/officeDocument/2006/relationships/slide" Target="slides/slide96.xml"/><Relationship Id="rId275" Type="http://schemas.openxmlformats.org/officeDocument/2006/relationships/slide" Target="slides/slide257.xml"/><Relationship Id="rId296" Type="http://schemas.openxmlformats.org/officeDocument/2006/relationships/slide" Target="slides/slide278.xml"/><Relationship Id="rId300" Type="http://schemas.openxmlformats.org/officeDocument/2006/relationships/slide" Target="slides/slide282.xml"/><Relationship Id="rId60" Type="http://schemas.openxmlformats.org/officeDocument/2006/relationships/slide" Target="slides/slide42.xml"/><Relationship Id="rId81" Type="http://schemas.openxmlformats.org/officeDocument/2006/relationships/slide" Target="slides/slide63.xml"/><Relationship Id="rId135" Type="http://schemas.openxmlformats.org/officeDocument/2006/relationships/slide" Target="slides/slide117.xml"/><Relationship Id="rId156" Type="http://schemas.openxmlformats.org/officeDocument/2006/relationships/slide" Target="slides/slide138.xml"/><Relationship Id="rId177" Type="http://schemas.openxmlformats.org/officeDocument/2006/relationships/slide" Target="slides/slide159.xml"/><Relationship Id="rId198" Type="http://schemas.openxmlformats.org/officeDocument/2006/relationships/slide" Target="slides/slide180.xml"/><Relationship Id="rId321" Type="http://schemas.openxmlformats.org/officeDocument/2006/relationships/slide" Target="slides/slide303.xml"/><Relationship Id="rId342" Type="http://schemas.openxmlformats.org/officeDocument/2006/relationships/slide" Target="slides/slide324.xml"/><Relationship Id="rId363" Type="http://schemas.openxmlformats.org/officeDocument/2006/relationships/slide" Target="slides/slide345.xml"/><Relationship Id="rId202" Type="http://schemas.openxmlformats.org/officeDocument/2006/relationships/slide" Target="slides/slide184.xml"/><Relationship Id="rId223" Type="http://schemas.openxmlformats.org/officeDocument/2006/relationships/slide" Target="slides/slide205.xml"/><Relationship Id="rId244" Type="http://schemas.openxmlformats.org/officeDocument/2006/relationships/slide" Target="slides/slide226.xml"/><Relationship Id="rId18" Type="http://schemas.openxmlformats.org/officeDocument/2006/relationships/slideMaster" Target="slideMasters/slideMaster15.xml"/><Relationship Id="rId39" Type="http://schemas.openxmlformats.org/officeDocument/2006/relationships/slide" Target="slides/slide21.xml"/><Relationship Id="rId265" Type="http://schemas.openxmlformats.org/officeDocument/2006/relationships/slide" Target="slides/slide247.xml"/><Relationship Id="rId286" Type="http://schemas.openxmlformats.org/officeDocument/2006/relationships/slide" Target="slides/slide268.xml"/><Relationship Id="rId50" Type="http://schemas.openxmlformats.org/officeDocument/2006/relationships/slide" Target="slides/slide32.xml"/><Relationship Id="rId104" Type="http://schemas.openxmlformats.org/officeDocument/2006/relationships/slide" Target="slides/slide86.xml"/><Relationship Id="rId125" Type="http://schemas.openxmlformats.org/officeDocument/2006/relationships/slide" Target="slides/slide107.xml"/><Relationship Id="rId146" Type="http://schemas.openxmlformats.org/officeDocument/2006/relationships/slide" Target="slides/slide128.xml"/><Relationship Id="rId167" Type="http://schemas.openxmlformats.org/officeDocument/2006/relationships/slide" Target="slides/slide149.xml"/><Relationship Id="rId188" Type="http://schemas.openxmlformats.org/officeDocument/2006/relationships/slide" Target="slides/slide170.xml"/><Relationship Id="rId311" Type="http://schemas.openxmlformats.org/officeDocument/2006/relationships/slide" Target="slides/slide293.xml"/><Relationship Id="rId332" Type="http://schemas.openxmlformats.org/officeDocument/2006/relationships/slide" Target="slides/slide314.xml"/><Relationship Id="rId353" Type="http://schemas.openxmlformats.org/officeDocument/2006/relationships/slide" Target="slides/slide335.xml"/><Relationship Id="rId374" Type="http://schemas.openxmlformats.org/officeDocument/2006/relationships/slide" Target="slides/slide356.xml"/><Relationship Id="rId71" Type="http://schemas.openxmlformats.org/officeDocument/2006/relationships/slide" Target="slides/slide53.xml"/><Relationship Id="rId92" Type="http://schemas.openxmlformats.org/officeDocument/2006/relationships/slide" Target="slides/slide74.xml"/><Relationship Id="rId213" Type="http://schemas.openxmlformats.org/officeDocument/2006/relationships/slide" Target="slides/slide195.xml"/><Relationship Id="rId234" Type="http://schemas.openxmlformats.org/officeDocument/2006/relationships/slide" Target="slides/slide216.xml"/><Relationship Id="rId2" Type="http://schemas.openxmlformats.org/officeDocument/2006/relationships/customXml" Target="../customXml/item2.xml"/><Relationship Id="rId29" Type="http://schemas.openxmlformats.org/officeDocument/2006/relationships/slide" Target="slides/slide11.xml"/><Relationship Id="rId255" Type="http://schemas.openxmlformats.org/officeDocument/2006/relationships/slide" Target="slides/slide237.xml"/><Relationship Id="rId276" Type="http://schemas.openxmlformats.org/officeDocument/2006/relationships/slide" Target="slides/slide258.xml"/><Relationship Id="rId297" Type="http://schemas.openxmlformats.org/officeDocument/2006/relationships/slide" Target="slides/slide279.xml"/><Relationship Id="rId40" Type="http://schemas.openxmlformats.org/officeDocument/2006/relationships/slide" Target="slides/slide22.xml"/><Relationship Id="rId115" Type="http://schemas.openxmlformats.org/officeDocument/2006/relationships/slide" Target="slides/slide97.xml"/><Relationship Id="rId136" Type="http://schemas.openxmlformats.org/officeDocument/2006/relationships/slide" Target="slides/slide118.xml"/><Relationship Id="rId157" Type="http://schemas.openxmlformats.org/officeDocument/2006/relationships/slide" Target="slides/slide139.xml"/><Relationship Id="rId178" Type="http://schemas.openxmlformats.org/officeDocument/2006/relationships/slide" Target="slides/slide160.xml"/><Relationship Id="rId301" Type="http://schemas.openxmlformats.org/officeDocument/2006/relationships/slide" Target="slides/slide283.xml"/><Relationship Id="rId322" Type="http://schemas.openxmlformats.org/officeDocument/2006/relationships/slide" Target="slides/slide304.xml"/><Relationship Id="rId343" Type="http://schemas.openxmlformats.org/officeDocument/2006/relationships/slide" Target="slides/slide325.xml"/><Relationship Id="rId364" Type="http://schemas.openxmlformats.org/officeDocument/2006/relationships/slide" Target="slides/slide346.xml"/><Relationship Id="rId61" Type="http://schemas.openxmlformats.org/officeDocument/2006/relationships/slide" Target="slides/slide43.xml"/><Relationship Id="rId82" Type="http://schemas.openxmlformats.org/officeDocument/2006/relationships/slide" Target="slides/slide64.xml"/><Relationship Id="rId199" Type="http://schemas.openxmlformats.org/officeDocument/2006/relationships/slide" Target="slides/slide181.xml"/><Relationship Id="rId203" Type="http://schemas.openxmlformats.org/officeDocument/2006/relationships/slide" Target="slides/slide185.xml"/><Relationship Id="rId19" Type="http://schemas.openxmlformats.org/officeDocument/2006/relationships/slide" Target="slides/slide1.xml"/><Relationship Id="rId224" Type="http://schemas.openxmlformats.org/officeDocument/2006/relationships/slide" Target="slides/slide206.xml"/><Relationship Id="rId245" Type="http://schemas.openxmlformats.org/officeDocument/2006/relationships/slide" Target="slides/slide227.xml"/><Relationship Id="rId266" Type="http://schemas.openxmlformats.org/officeDocument/2006/relationships/slide" Target="slides/slide248.xml"/><Relationship Id="rId287" Type="http://schemas.openxmlformats.org/officeDocument/2006/relationships/slide" Target="slides/slide269.xml"/><Relationship Id="rId30" Type="http://schemas.openxmlformats.org/officeDocument/2006/relationships/slide" Target="slides/slide12.xml"/><Relationship Id="rId105" Type="http://schemas.openxmlformats.org/officeDocument/2006/relationships/slide" Target="slides/slide87.xml"/><Relationship Id="rId126" Type="http://schemas.openxmlformats.org/officeDocument/2006/relationships/slide" Target="slides/slide108.xml"/><Relationship Id="rId147" Type="http://schemas.openxmlformats.org/officeDocument/2006/relationships/slide" Target="slides/slide129.xml"/><Relationship Id="rId168" Type="http://schemas.openxmlformats.org/officeDocument/2006/relationships/slide" Target="slides/slide150.xml"/><Relationship Id="rId312" Type="http://schemas.openxmlformats.org/officeDocument/2006/relationships/slide" Target="slides/slide294.xml"/><Relationship Id="rId333" Type="http://schemas.openxmlformats.org/officeDocument/2006/relationships/slide" Target="slides/slide315.xml"/><Relationship Id="rId354" Type="http://schemas.openxmlformats.org/officeDocument/2006/relationships/slide" Target="slides/slide336.xml"/><Relationship Id="rId51" Type="http://schemas.openxmlformats.org/officeDocument/2006/relationships/slide" Target="slides/slide33.xml"/><Relationship Id="rId72" Type="http://schemas.openxmlformats.org/officeDocument/2006/relationships/slide" Target="slides/slide54.xml"/><Relationship Id="rId93" Type="http://schemas.openxmlformats.org/officeDocument/2006/relationships/slide" Target="slides/slide75.xml"/><Relationship Id="rId189" Type="http://schemas.openxmlformats.org/officeDocument/2006/relationships/slide" Target="slides/slide171.xml"/><Relationship Id="rId375" Type="http://schemas.openxmlformats.org/officeDocument/2006/relationships/slide" Target="slides/slide357.xml"/><Relationship Id="rId3" Type="http://schemas.openxmlformats.org/officeDocument/2006/relationships/customXml" Target="../customXml/item3.xml"/><Relationship Id="rId214" Type="http://schemas.openxmlformats.org/officeDocument/2006/relationships/slide" Target="slides/slide196.xml"/><Relationship Id="rId235" Type="http://schemas.openxmlformats.org/officeDocument/2006/relationships/slide" Target="slides/slide217.xml"/><Relationship Id="rId256" Type="http://schemas.openxmlformats.org/officeDocument/2006/relationships/slide" Target="slides/slide238.xml"/><Relationship Id="rId277" Type="http://schemas.openxmlformats.org/officeDocument/2006/relationships/slide" Target="slides/slide259.xml"/><Relationship Id="rId298" Type="http://schemas.openxmlformats.org/officeDocument/2006/relationships/slide" Target="slides/slide280.xml"/><Relationship Id="rId116" Type="http://schemas.openxmlformats.org/officeDocument/2006/relationships/slide" Target="slides/slide98.xml"/><Relationship Id="rId137" Type="http://schemas.openxmlformats.org/officeDocument/2006/relationships/slide" Target="slides/slide119.xml"/><Relationship Id="rId158" Type="http://schemas.openxmlformats.org/officeDocument/2006/relationships/slide" Target="slides/slide140.xml"/><Relationship Id="rId302" Type="http://schemas.openxmlformats.org/officeDocument/2006/relationships/slide" Target="slides/slide284.xml"/><Relationship Id="rId323" Type="http://schemas.openxmlformats.org/officeDocument/2006/relationships/slide" Target="slides/slide305.xml"/><Relationship Id="rId344" Type="http://schemas.openxmlformats.org/officeDocument/2006/relationships/slide" Target="slides/slide326.xml"/><Relationship Id="rId20" Type="http://schemas.openxmlformats.org/officeDocument/2006/relationships/slide" Target="slides/slide2.xml"/><Relationship Id="rId41" Type="http://schemas.openxmlformats.org/officeDocument/2006/relationships/slide" Target="slides/slide23.xml"/><Relationship Id="rId62" Type="http://schemas.openxmlformats.org/officeDocument/2006/relationships/slide" Target="slides/slide44.xml"/><Relationship Id="rId83" Type="http://schemas.openxmlformats.org/officeDocument/2006/relationships/slide" Target="slides/slide65.xml"/><Relationship Id="rId179" Type="http://schemas.openxmlformats.org/officeDocument/2006/relationships/slide" Target="slides/slide161.xml"/><Relationship Id="rId365" Type="http://schemas.openxmlformats.org/officeDocument/2006/relationships/slide" Target="slides/slide347.xml"/><Relationship Id="rId190" Type="http://schemas.openxmlformats.org/officeDocument/2006/relationships/slide" Target="slides/slide172.xml"/><Relationship Id="rId204" Type="http://schemas.openxmlformats.org/officeDocument/2006/relationships/slide" Target="slides/slide186.xml"/><Relationship Id="rId225" Type="http://schemas.openxmlformats.org/officeDocument/2006/relationships/slide" Target="slides/slide207.xml"/><Relationship Id="rId246" Type="http://schemas.openxmlformats.org/officeDocument/2006/relationships/slide" Target="slides/slide228.xml"/><Relationship Id="rId267" Type="http://schemas.openxmlformats.org/officeDocument/2006/relationships/slide" Target="slides/slide249.xml"/><Relationship Id="rId288" Type="http://schemas.openxmlformats.org/officeDocument/2006/relationships/slide" Target="slides/slide270.xml"/><Relationship Id="rId106" Type="http://schemas.openxmlformats.org/officeDocument/2006/relationships/slide" Target="slides/slide88.xml"/><Relationship Id="rId127" Type="http://schemas.openxmlformats.org/officeDocument/2006/relationships/slide" Target="slides/slide109.xml"/><Relationship Id="rId313" Type="http://schemas.openxmlformats.org/officeDocument/2006/relationships/slide" Target="slides/slide295.xml"/><Relationship Id="rId10" Type="http://schemas.openxmlformats.org/officeDocument/2006/relationships/slideMaster" Target="slideMasters/slideMaster7.xml"/><Relationship Id="rId31" Type="http://schemas.openxmlformats.org/officeDocument/2006/relationships/slide" Target="slides/slide13.xml"/><Relationship Id="rId52" Type="http://schemas.openxmlformats.org/officeDocument/2006/relationships/slide" Target="slides/slide34.xml"/><Relationship Id="rId73" Type="http://schemas.openxmlformats.org/officeDocument/2006/relationships/slide" Target="slides/slide55.xml"/><Relationship Id="rId94" Type="http://schemas.openxmlformats.org/officeDocument/2006/relationships/slide" Target="slides/slide76.xml"/><Relationship Id="rId148" Type="http://schemas.openxmlformats.org/officeDocument/2006/relationships/slide" Target="slides/slide130.xml"/><Relationship Id="rId169" Type="http://schemas.openxmlformats.org/officeDocument/2006/relationships/slide" Target="slides/slide151.xml"/><Relationship Id="rId334" Type="http://schemas.openxmlformats.org/officeDocument/2006/relationships/slide" Target="slides/slide316.xml"/><Relationship Id="rId355" Type="http://schemas.openxmlformats.org/officeDocument/2006/relationships/slide" Target="slides/slide337.xml"/><Relationship Id="rId376" Type="http://schemas.openxmlformats.org/officeDocument/2006/relationships/slide" Target="slides/slide358.xml"/><Relationship Id="rId4" Type="http://schemas.openxmlformats.org/officeDocument/2006/relationships/slideMaster" Target="slideMasters/slideMaster1.xml"/><Relationship Id="rId180" Type="http://schemas.openxmlformats.org/officeDocument/2006/relationships/slide" Target="slides/slide162.xml"/><Relationship Id="rId215" Type="http://schemas.openxmlformats.org/officeDocument/2006/relationships/slide" Target="slides/slide197.xml"/><Relationship Id="rId236" Type="http://schemas.openxmlformats.org/officeDocument/2006/relationships/slide" Target="slides/slide218.xml"/><Relationship Id="rId257" Type="http://schemas.openxmlformats.org/officeDocument/2006/relationships/slide" Target="slides/slide239.xml"/><Relationship Id="rId278" Type="http://schemas.openxmlformats.org/officeDocument/2006/relationships/slide" Target="slides/slide260.xml"/><Relationship Id="rId303" Type="http://schemas.openxmlformats.org/officeDocument/2006/relationships/slide" Target="slides/slide285.xml"/><Relationship Id="rId42" Type="http://schemas.openxmlformats.org/officeDocument/2006/relationships/slide" Target="slides/slide24.xml"/><Relationship Id="rId84" Type="http://schemas.openxmlformats.org/officeDocument/2006/relationships/slide" Target="slides/slide66.xml"/><Relationship Id="rId138" Type="http://schemas.openxmlformats.org/officeDocument/2006/relationships/slide" Target="slides/slide120.xml"/><Relationship Id="rId345" Type="http://schemas.openxmlformats.org/officeDocument/2006/relationships/slide" Target="slides/slide327.xml"/><Relationship Id="rId191" Type="http://schemas.openxmlformats.org/officeDocument/2006/relationships/slide" Target="slides/slide173.xml"/><Relationship Id="rId205" Type="http://schemas.openxmlformats.org/officeDocument/2006/relationships/slide" Target="slides/slide187.xml"/><Relationship Id="rId247" Type="http://schemas.openxmlformats.org/officeDocument/2006/relationships/slide" Target="slides/slide229.xml"/><Relationship Id="rId107" Type="http://schemas.openxmlformats.org/officeDocument/2006/relationships/slide" Target="slides/slide89.xml"/><Relationship Id="rId289" Type="http://schemas.openxmlformats.org/officeDocument/2006/relationships/slide" Target="slides/slide271.xml"/><Relationship Id="rId11" Type="http://schemas.openxmlformats.org/officeDocument/2006/relationships/slideMaster" Target="slideMasters/slideMaster8.xml"/><Relationship Id="rId53" Type="http://schemas.openxmlformats.org/officeDocument/2006/relationships/slide" Target="slides/slide35.xml"/><Relationship Id="rId149" Type="http://schemas.openxmlformats.org/officeDocument/2006/relationships/slide" Target="slides/slide131.xml"/><Relationship Id="rId314" Type="http://schemas.openxmlformats.org/officeDocument/2006/relationships/slide" Target="slides/slide296.xml"/><Relationship Id="rId356" Type="http://schemas.openxmlformats.org/officeDocument/2006/relationships/slide" Target="slides/slide338.xml"/><Relationship Id="rId95" Type="http://schemas.openxmlformats.org/officeDocument/2006/relationships/slide" Target="slides/slide77.xml"/><Relationship Id="rId160" Type="http://schemas.openxmlformats.org/officeDocument/2006/relationships/slide" Target="slides/slide142.xml"/><Relationship Id="rId216" Type="http://schemas.openxmlformats.org/officeDocument/2006/relationships/slide" Target="slides/slide198.xml"/><Relationship Id="rId258" Type="http://schemas.openxmlformats.org/officeDocument/2006/relationships/slide" Target="slides/slide240.xml"/><Relationship Id="rId22" Type="http://schemas.openxmlformats.org/officeDocument/2006/relationships/slide" Target="slides/slide4.xml"/><Relationship Id="rId64" Type="http://schemas.openxmlformats.org/officeDocument/2006/relationships/slide" Target="slides/slide46.xml"/><Relationship Id="rId118" Type="http://schemas.openxmlformats.org/officeDocument/2006/relationships/slide" Target="slides/slide100.xml"/><Relationship Id="rId325" Type="http://schemas.openxmlformats.org/officeDocument/2006/relationships/slide" Target="slides/slide307.xml"/><Relationship Id="rId367" Type="http://schemas.openxmlformats.org/officeDocument/2006/relationships/slide" Target="slides/slide349.xml"/><Relationship Id="rId171" Type="http://schemas.openxmlformats.org/officeDocument/2006/relationships/slide" Target="slides/slide153.xml"/><Relationship Id="rId227" Type="http://schemas.openxmlformats.org/officeDocument/2006/relationships/slide" Target="slides/slide209.xml"/><Relationship Id="rId269" Type="http://schemas.openxmlformats.org/officeDocument/2006/relationships/slide" Target="slides/slide251.xml"/><Relationship Id="rId33" Type="http://schemas.openxmlformats.org/officeDocument/2006/relationships/slide" Target="slides/slide15.xml"/><Relationship Id="rId129" Type="http://schemas.openxmlformats.org/officeDocument/2006/relationships/slide" Target="slides/slide111.xml"/><Relationship Id="rId280" Type="http://schemas.openxmlformats.org/officeDocument/2006/relationships/slide" Target="slides/slide262.xml"/><Relationship Id="rId336" Type="http://schemas.openxmlformats.org/officeDocument/2006/relationships/slide" Target="slides/slide318.xml"/><Relationship Id="rId75" Type="http://schemas.openxmlformats.org/officeDocument/2006/relationships/slide" Target="slides/slide57.xml"/><Relationship Id="rId140" Type="http://schemas.openxmlformats.org/officeDocument/2006/relationships/slide" Target="slides/slide122.xml"/><Relationship Id="rId182" Type="http://schemas.openxmlformats.org/officeDocument/2006/relationships/slide" Target="slides/slide164.xml"/><Relationship Id="rId378" Type="http://schemas.openxmlformats.org/officeDocument/2006/relationships/presProps" Target="presProps.xml"/><Relationship Id="rId6" Type="http://schemas.openxmlformats.org/officeDocument/2006/relationships/slideMaster" Target="slideMasters/slideMaster3.xml"/><Relationship Id="rId238" Type="http://schemas.openxmlformats.org/officeDocument/2006/relationships/slide" Target="slides/slide220.xml"/><Relationship Id="rId291" Type="http://schemas.openxmlformats.org/officeDocument/2006/relationships/slide" Target="slides/slide273.xml"/><Relationship Id="rId305" Type="http://schemas.openxmlformats.org/officeDocument/2006/relationships/slide" Target="slides/slide287.xml"/><Relationship Id="rId347" Type="http://schemas.openxmlformats.org/officeDocument/2006/relationships/slide" Target="slides/slide329.xml"/><Relationship Id="rId44" Type="http://schemas.openxmlformats.org/officeDocument/2006/relationships/slide" Target="slides/slide26.xml"/><Relationship Id="rId86" Type="http://schemas.openxmlformats.org/officeDocument/2006/relationships/slide" Target="slides/slide68.xml"/><Relationship Id="rId151" Type="http://schemas.openxmlformats.org/officeDocument/2006/relationships/slide" Target="slides/slide133.xml"/><Relationship Id="rId193" Type="http://schemas.openxmlformats.org/officeDocument/2006/relationships/slide" Target="slides/slide175.xml"/><Relationship Id="rId207" Type="http://schemas.openxmlformats.org/officeDocument/2006/relationships/slide" Target="slides/slide189.xml"/><Relationship Id="rId249" Type="http://schemas.openxmlformats.org/officeDocument/2006/relationships/slide" Target="slides/slide231.xml"/><Relationship Id="rId13" Type="http://schemas.openxmlformats.org/officeDocument/2006/relationships/slideMaster" Target="slideMasters/slideMaster10.xml"/><Relationship Id="rId109" Type="http://schemas.openxmlformats.org/officeDocument/2006/relationships/slide" Target="slides/slide91.xml"/><Relationship Id="rId260" Type="http://schemas.openxmlformats.org/officeDocument/2006/relationships/slide" Target="slides/slide242.xml"/><Relationship Id="rId316" Type="http://schemas.openxmlformats.org/officeDocument/2006/relationships/slide" Target="slides/slide298.xml"/><Relationship Id="rId55" Type="http://schemas.openxmlformats.org/officeDocument/2006/relationships/slide" Target="slides/slide37.xml"/><Relationship Id="rId97" Type="http://schemas.openxmlformats.org/officeDocument/2006/relationships/slide" Target="slides/slide79.xml"/><Relationship Id="rId120" Type="http://schemas.openxmlformats.org/officeDocument/2006/relationships/slide" Target="slides/slide102.xml"/><Relationship Id="rId358" Type="http://schemas.openxmlformats.org/officeDocument/2006/relationships/slide" Target="slides/slide340.xml"/><Relationship Id="rId162" Type="http://schemas.openxmlformats.org/officeDocument/2006/relationships/slide" Target="slides/slide144.xml"/><Relationship Id="rId218" Type="http://schemas.openxmlformats.org/officeDocument/2006/relationships/slide" Target="slides/slide200.xml"/><Relationship Id="rId271" Type="http://schemas.openxmlformats.org/officeDocument/2006/relationships/slide" Target="slides/slide253.xml"/><Relationship Id="rId24" Type="http://schemas.openxmlformats.org/officeDocument/2006/relationships/slide" Target="slides/slide6.xml"/><Relationship Id="rId66" Type="http://schemas.openxmlformats.org/officeDocument/2006/relationships/slide" Target="slides/slide48.xml"/><Relationship Id="rId131" Type="http://schemas.openxmlformats.org/officeDocument/2006/relationships/slide" Target="slides/slide113.xml"/><Relationship Id="rId327" Type="http://schemas.openxmlformats.org/officeDocument/2006/relationships/slide" Target="slides/slide309.xml"/><Relationship Id="rId369" Type="http://schemas.openxmlformats.org/officeDocument/2006/relationships/slide" Target="slides/slide351.xml"/><Relationship Id="rId173" Type="http://schemas.openxmlformats.org/officeDocument/2006/relationships/slide" Target="slides/slide155.xml"/><Relationship Id="rId229" Type="http://schemas.openxmlformats.org/officeDocument/2006/relationships/slide" Target="slides/slide211.xml"/><Relationship Id="rId380" Type="http://schemas.openxmlformats.org/officeDocument/2006/relationships/theme" Target="theme/theme1.xml"/><Relationship Id="rId240" Type="http://schemas.openxmlformats.org/officeDocument/2006/relationships/slide" Target="slides/slide222.xml"/><Relationship Id="rId35" Type="http://schemas.openxmlformats.org/officeDocument/2006/relationships/slide" Target="slides/slide17.xml"/><Relationship Id="rId77" Type="http://schemas.openxmlformats.org/officeDocument/2006/relationships/slide" Target="slides/slide59.xml"/><Relationship Id="rId100" Type="http://schemas.openxmlformats.org/officeDocument/2006/relationships/slide" Target="slides/slide82.xml"/><Relationship Id="rId282" Type="http://schemas.openxmlformats.org/officeDocument/2006/relationships/slide" Target="slides/slide264.xml"/><Relationship Id="rId338" Type="http://schemas.openxmlformats.org/officeDocument/2006/relationships/slide" Target="slides/slide320.xml"/><Relationship Id="rId8" Type="http://schemas.openxmlformats.org/officeDocument/2006/relationships/slideMaster" Target="slideMasters/slideMaster5.xml"/><Relationship Id="rId142" Type="http://schemas.openxmlformats.org/officeDocument/2006/relationships/slide" Target="slides/slide124.xml"/><Relationship Id="rId184" Type="http://schemas.openxmlformats.org/officeDocument/2006/relationships/slide" Target="slides/slide166.xml"/><Relationship Id="rId251" Type="http://schemas.openxmlformats.org/officeDocument/2006/relationships/slide" Target="slides/slide233.xml"/><Relationship Id="rId46" Type="http://schemas.openxmlformats.org/officeDocument/2006/relationships/slide" Target="slides/slide28.xml"/><Relationship Id="rId293" Type="http://schemas.openxmlformats.org/officeDocument/2006/relationships/slide" Target="slides/slide275.xml"/><Relationship Id="rId307" Type="http://schemas.openxmlformats.org/officeDocument/2006/relationships/slide" Target="slides/slide289.xml"/><Relationship Id="rId349" Type="http://schemas.openxmlformats.org/officeDocument/2006/relationships/slide" Target="slides/slide331.xml"/><Relationship Id="rId88" Type="http://schemas.openxmlformats.org/officeDocument/2006/relationships/slide" Target="slides/slide70.xml"/><Relationship Id="rId111" Type="http://schemas.openxmlformats.org/officeDocument/2006/relationships/slide" Target="slides/slide93.xml"/><Relationship Id="rId153" Type="http://schemas.openxmlformats.org/officeDocument/2006/relationships/slide" Target="slides/slide135.xml"/><Relationship Id="rId195" Type="http://schemas.openxmlformats.org/officeDocument/2006/relationships/slide" Target="slides/slide177.xml"/><Relationship Id="rId209" Type="http://schemas.openxmlformats.org/officeDocument/2006/relationships/slide" Target="slides/slide191.xml"/><Relationship Id="rId360" Type="http://schemas.openxmlformats.org/officeDocument/2006/relationships/slide" Target="slides/slide342.xml"/><Relationship Id="rId220" Type="http://schemas.openxmlformats.org/officeDocument/2006/relationships/slide" Target="slides/slide202.xml"/><Relationship Id="rId15" Type="http://schemas.openxmlformats.org/officeDocument/2006/relationships/slideMaster" Target="slideMasters/slideMaster12.xml"/><Relationship Id="rId57" Type="http://schemas.openxmlformats.org/officeDocument/2006/relationships/slide" Target="slides/slide39.xml"/><Relationship Id="rId262" Type="http://schemas.openxmlformats.org/officeDocument/2006/relationships/slide" Target="slides/slide244.xml"/><Relationship Id="rId318" Type="http://schemas.openxmlformats.org/officeDocument/2006/relationships/slide" Target="slides/slide300.xml"/><Relationship Id="rId99" Type="http://schemas.openxmlformats.org/officeDocument/2006/relationships/slide" Target="slides/slide81.xml"/><Relationship Id="rId122" Type="http://schemas.openxmlformats.org/officeDocument/2006/relationships/slide" Target="slides/slide104.xml"/><Relationship Id="rId164" Type="http://schemas.openxmlformats.org/officeDocument/2006/relationships/slide" Target="slides/slide146.xml"/><Relationship Id="rId371" Type="http://schemas.openxmlformats.org/officeDocument/2006/relationships/slide" Target="slides/slide353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6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9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4" y="0"/>
            <a:ext cx="2945659" cy="496334"/>
          </a:xfrm>
          <a:prstGeom prst="rect">
            <a:avLst/>
          </a:prstGeom>
        </p:spPr>
        <p:txBody>
          <a:bodyPr vert="horz" lIns="90452" tIns="45226" rIns="90452" bIns="45226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0447" y="0"/>
            <a:ext cx="2945659" cy="496334"/>
          </a:xfrm>
          <a:prstGeom prst="rect">
            <a:avLst/>
          </a:prstGeom>
        </p:spPr>
        <p:txBody>
          <a:bodyPr vert="horz" lIns="90452" tIns="45226" rIns="90452" bIns="45226" rtlCol="0"/>
          <a:lstStyle>
            <a:lvl1pPr algn="r">
              <a:defRPr sz="1200"/>
            </a:lvl1pPr>
          </a:lstStyle>
          <a:p>
            <a:fld id="{6CD8F015-447F-47A2-9CB4-05A2ED03C3A9}" type="datetimeFigureOut">
              <a:rPr lang="en-US" smtClean="0"/>
              <a:t>11/29/2023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919163" y="747713"/>
            <a:ext cx="4959350" cy="3719512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0452" tIns="45226" rIns="90452" bIns="45226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768" y="4715157"/>
            <a:ext cx="5438140" cy="4466988"/>
          </a:xfrm>
          <a:prstGeom prst="rect">
            <a:avLst/>
          </a:prstGeom>
        </p:spPr>
        <p:txBody>
          <a:bodyPr vert="horz" lIns="90452" tIns="45226" rIns="90452" bIns="45226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4" y="9428583"/>
            <a:ext cx="2945659" cy="496334"/>
          </a:xfrm>
          <a:prstGeom prst="rect">
            <a:avLst/>
          </a:prstGeom>
        </p:spPr>
        <p:txBody>
          <a:bodyPr vert="horz" lIns="90452" tIns="45226" rIns="90452" bIns="45226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0447" y="9428583"/>
            <a:ext cx="2945659" cy="496334"/>
          </a:xfrm>
          <a:prstGeom prst="rect">
            <a:avLst/>
          </a:prstGeom>
        </p:spPr>
        <p:txBody>
          <a:bodyPr vert="horz" lIns="90452" tIns="45226" rIns="90452" bIns="45226" rtlCol="0" anchor="b"/>
          <a:lstStyle>
            <a:lvl1pPr algn="r">
              <a:defRPr sz="1200"/>
            </a:lvl1pPr>
          </a:lstStyle>
          <a:p>
            <a:fld id="{9CBE5971-2EA0-420F-8461-EEE5968F5B8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26419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9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 dirty="0"/>
          </a:p>
        </p:txBody>
      </p:sp>
    </p:spTree>
    <p:extLst>
      <p:ext uri="{BB962C8B-B14F-4D97-AF65-F5344CB8AC3E}">
        <p14:creationId xmlns:p14="http://schemas.microsoft.com/office/powerpoint/2010/main" val="319928843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154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154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145442728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156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421784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175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175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56235506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176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176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130389359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178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178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68260635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180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180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132854441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185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185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74252720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200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200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18490191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207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877409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CBE5971-2EA0-420F-8461-EEE5968F5B86}" type="slidenum">
              <a:rPr lang="en-US" smtClean="0"/>
              <a:t>215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172827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456380901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217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217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43461285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223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223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74846925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9D88096-8479-4F22-BB05-C436C5ED56C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59" name="Rectangle 7"/>
          <p:cNvSpPr txBox="1">
            <a:spLocks noGrp="1" noChangeArrowheads="1"/>
          </p:cNvSpPr>
          <p:nvPr/>
        </p:nvSpPr>
        <p:spPr bwMode="auto">
          <a:xfrm>
            <a:off x="3850882" y="9429283"/>
            <a:ext cx="2945245" cy="49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72" tIns="46186" rIns="92372" bIns="46186" anchor="b"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B33E8D7-CA08-46B4-B44D-A69C10ED2B3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6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6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 lIns="92372" tIns="46186" rIns="92372" bIns="46186"/>
          <a:lstStyle/>
          <a:p>
            <a:pPr eaLnBrk="1" hangingPunct="1"/>
            <a:endParaRPr lang="hu-HU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487713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2B24B3E-3495-4A81-9766-EB1C75BD100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335875" name="Rectangle 7"/>
          <p:cNvSpPr txBox="1">
            <a:spLocks noGrp="1" noChangeArrowheads="1"/>
          </p:cNvSpPr>
          <p:nvPr/>
        </p:nvSpPr>
        <p:spPr bwMode="auto">
          <a:xfrm>
            <a:off x="3851489" y="9376045"/>
            <a:ext cx="2947776" cy="4918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99C8931-3665-4139-92D8-CE1F4C73EAA9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227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3358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35038" y="739775"/>
            <a:ext cx="4935537" cy="37020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58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769" y="4687231"/>
            <a:ext cx="5441316" cy="444128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0198595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2B24B3E-3495-4A81-9766-EB1C75BD100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335875" name="Rectangle 7"/>
          <p:cNvSpPr txBox="1">
            <a:spLocks noGrp="1" noChangeArrowheads="1"/>
          </p:cNvSpPr>
          <p:nvPr/>
        </p:nvSpPr>
        <p:spPr bwMode="auto">
          <a:xfrm>
            <a:off x="3851489" y="9376045"/>
            <a:ext cx="2947776" cy="4918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99C8931-3665-4139-92D8-CE1F4C73EAA9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235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3358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35038" y="739775"/>
            <a:ext cx="4935537" cy="37020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58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769" y="4687231"/>
            <a:ext cx="5441316" cy="444128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14056778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2B24B3E-3495-4A81-9766-EB1C75BD100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335875" name="Rectangle 7"/>
          <p:cNvSpPr txBox="1">
            <a:spLocks noGrp="1" noChangeArrowheads="1"/>
          </p:cNvSpPr>
          <p:nvPr/>
        </p:nvSpPr>
        <p:spPr bwMode="auto">
          <a:xfrm>
            <a:off x="3851489" y="9376045"/>
            <a:ext cx="2947776" cy="4918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99C8931-3665-4139-92D8-CE1F4C73EAA9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260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3358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35038" y="739775"/>
            <a:ext cx="4935537" cy="37020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58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769" y="4687231"/>
            <a:ext cx="5441316" cy="444128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34288114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263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263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037445046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9D88096-8479-4F22-BB05-C436C5ED56C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59" name="Rectangle 7"/>
          <p:cNvSpPr txBox="1">
            <a:spLocks noGrp="1" noChangeArrowheads="1"/>
          </p:cNvSpPr>
          <p:nvPr/>
        </p:nvSpPr>
        <p:spPr bwMode="auto">
          <a:xfrm>
            <a:off x="3850882" y="9429283"/>
            <a:ext cx="2945245" cy="49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72" tIns="46186" rIns="92372" bIns="46186" anchor="b"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B33E8D7-CA08-46B4-B44D-A69C10ED2B3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6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6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 lIns="92372" tIns="46186" rIns="92372" bIns="46186"/>
          <a:lstStyle/>
          <a:p>
            <a:pPr eaLnBrk="1" hangingPunct="1"/>
            <a:endParaRPr lang="hu-HU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576994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9D88096-8479-4F22-BB05-C436C5ED56C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59" name="Rectangle 7"/>
          <p:cNvSpPr txBox="1">
            <a:spLocks noGrp="1" noChangeArrowheads="1"/>
          </p:cNvSpPr>
          <p:nvPr/>
        </p:nvSpPr>
        <p:spPr bwMode="auto">
          <a:xfrm>
            <a:off x="3850882" y="9429283"/>
            <a:ext cx="2945245" cy="49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72" tIns="46186" rIns="92372" bIns="46186" anchor="b"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B33E8D7-CA08-46B4-B44D-A69C10ED2B3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293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6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6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 lIns="92372" tIns="46186" rIns="92372" bIns="46186"/>
          <a:lstStyle/>
          <a:p>
            <a:pPr eaLnBrk="1" hangingPunct="1"/>
            <a:endParaRPr lang="hu-HU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245059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14409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35298" indent="-282807" defTabSz="914409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31227" indent="-226245" defTabSz="914409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583718" indent="-226245" defTabSz="914409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36209" indent="-226245" defTabSz="914409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488700" indent="-226245" defTabSz="914409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41190" indent="-226245" defTabSz="914409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393681" indent="-226245" defTabSz="914409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46172" indent="-226245" defTabSz="914409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1440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63DD2BD-F4F7-405A-946A-C52E8DF3E163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itchFamily="34" charset="0"/>
                <a:ea typeface="+mn-ea"/>
                <a:cs typeface="+mn-cs"/>
              </a:rPr>
              <a:pPr marL="0" marR="0" lvl="0" indent="0" algn="r" defTabSz="91440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536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917575" y="746125"/>
            <a:ext cx="4962525" cy="3722688"/>
          </a:xfrm>
          <a:ln/>
        </p:spPr>
      </p:sp>
      <p:sp>
        <p:nvSpPr>
          <p:cNvPr id="5365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0389" y="4715496"/>
            <a:ext cx="5436897" cy="4464252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hu-HU"/>
          </a:p>
        </p:txBody>
      </p:sp>
    </p:spTree>
    <p:extLst>
      <p:ext uri="{BB962C8B-B14F-4D97-AF65-F5344CB8AC3E}">
        <p14:creationId xmlns:p14="http://schemas.microsoft.com/office/powerpoint/2010/main" val="111744867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20154277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9D88096-8479-4F22-BB05-C436C5ED56C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59" name="Rectangle 7"/>
          <p:cNvSpPr txBox="1">
            <a:spLocks noGrp="1" noChangeArrowheads="1"/>
          </p:cNvSpPr>
          <p:nvPr/>
        </p:nvSpPr>
        <p:spPr bwMode="auto">
          <a:xfrm>
            <a:off x="3850882" y="9429283"/>
            <a:ext cx="2945245" cy="49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72" tIns="46186" rIns="92372" bIns="46186" anchor="b"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B33E8D7-CA08-46B4-B44D-A69C10ED2B3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304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6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6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 lIns="92372" tIns="46186" rIns="92372" bIns="46186"/>
          <a:lstStyle/>
          <a:p>
            <a:pPr eaLnBrk="1" hangingPunct="1"/>
            <a:endParaRPr lang="hu-HU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883053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9D88096-8479-4F22-BB05-C436C5ED56C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59" name="Rectangle 7"/>
          <p:cNvSpPr txBox="1">
            <a:spLocks noGrp="1" noChangeArrowheads="1"/>
          </p:cNvSpPr>
          <p:nvPr/>
        </p:nvSpPr>
        <p:spPr bwMode="auto">
          <a:xfrm>
            <a:off x="3850882" y="9429283"/>
            <a:ext cx="2945245" cy="49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72" tIns="46186" rIns="92372" bIns="46186" anchor="b"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B33E8D7-CA08-46B4-B44D-A69C10ED2B3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311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6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6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 lIns="92372" tIns="46186" rIns="92372" bIns="46186"/>
          <a:lstStyle/>
          <a:p>
            <a:pPr eaLnBrk="1" hangingPunct="1"/>
            <a:endParaRPr lang="hu-HU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715841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9D88096-8479-4F22-BB05-C436C5ED56C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59" name="Rectangle 7"/>
          <p:cNvSpPr txBox="1">
            <a:spLocks noGrp="1" noChangeArrowheads="1"/>
          </p:cNvSpPr>
          <p:nvPr/>
        </p:nvSpPr>
        <p:spPr bwMode="auto">
          <a:xfrm>
            <a:off x="3850882" y="9429283"/>
            <a:ext cx="2945245" cy="49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72" tIns="46186" rIns="92372" bIns="46186" anchor="b"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B33E8D7-CA08-46B4-B44D-A69C10ED2B3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6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6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 lIns="92372" tIns="46186" rIns="92372" bIns="46186"/>
          <a:lstStyle/>
          <a:p>
            <a:pPr eaLnBrk="1" hangingPunct="1"/>
            <a:endParaRPr lang="hu-HU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64536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9D88096-8479-4F22-BB05-C436C5ED56C4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59" name="Rectangle 7"/>
          <p:cNvSpPr txBox="1">
            <a:spLocks noGrp="1" noChangeArrowheads="1"/>
          </p:cNvSpPr>
          <p:nvPr/>
        </p:nvSpPr>
        <p:spPr bwMode="auto">
          <a:xfrm>
            <a:off x="3850882" y="9429283"/>
            <a:ext cx="2945245" cy="4956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2372" tIns="46186" rIns="92372" bIns="46186" anchor="b"/>
          <a:lstStyle>
            <a:lvl1pPr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defTabSz="923925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defTabSz="923925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r" defTabSz="923925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B33E8D7-CA08-46B4-B44D-A69C10ED2B35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23925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329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426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61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 lIns="92372" tIns="46186" rIns="92372" bIns="46186"/>
          <a:lstStyle/>
          <a:p>
            <a:pPr eaLnBrk="1" hangingPunct="1"/>
            <a:endParaRPr lang="hu-HU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818913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346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346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28055054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109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109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52504621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113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27773626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2B24B3E-3495-4A81-9766-EB1C75BD1002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335875" name="Rectangle 7"/>
          <p:cNvSpPr txBox="1">
            <a:spLocks noGrp="1" noChangeArrowheads="1"/>
          </p:cNvSpPr>
          <p:nvPr/>
        </p:nvSpPr>
        <p:spPr bwMode="auto">
          <a:xfrm>
            <a:off x="3851489" y="9376045"/>
            <a:ext cx="2947776" cy="4918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99C8931-3665-4139-92D8-CE1F4C73EAA9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122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3358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35038" y="739775"/>
            <a:ext cx="4935537" cy="37020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358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769" y="4687231"/>
            <a:ext cx="5441316" cy="444128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39684287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123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123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185353993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124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124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177731160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933450">
              <a:defRPr>
                <a:solidFill>
                  <a:schemeClr val="tx1"/>
                </a:solidFill>
                <a:latin typeface="Arial" charset="0"/>
              </a:defRPr>
            </a:lvl1pPr>
            <a:lvl2pPr marL="757238" indent="-288925" defTabSz="933450">
              <a:defRPr>
                <a:solidFill>
                  <a:schemeClr val="tx1"/>
                </a:solidFill>
                <a:latin typeface="Arial" charset="0"/>
              </a:defRPr>
            </a:lvl2pPr>
            <a:lvl3pPr marL="1165225" indent="-231775" defTabSz="933450">
              <a:defRPr>
                <a:solidFill>
                  <a:schemeClr val="tx1"/>
                </a:solidFill>
                <a:latin typeface="Arial" charset="0"/>
              </a:defRPr>
            </a:lvl3pPr>
            <a:lvl4pPr marL="1631950" indent="-231775" defTabSz="933450">
              <a:defRPr>
                <a:solidFill>
                  <a:schemeClr val="tx1"/>
                </a:solidFill>
                <a:latin typeface="Arial" charset="0"/>
              </a:defRPr>
            </a:lvl4pPr>
            <a:lvl5pPr marL="2100263" indent="-231775" defTabSz="933450">
              <a:defRPr>
                <a:solidFill>
                  <a:schemeClr val="tx1"/>
                </a:solidFill>
                <a:latin typeface="Arial" charset="0"/>
              </a:defRPr>
            </a:lvl5pPr>
            <a:lvl6pPr marL="25574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30146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718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929063" indent="-231775" defTabSz="93345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334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4BFD9A7-FAC6-4B51-A12F-D29D77A0AC1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3345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127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84675" name="Rectangle 7"/>
          <p:cNvSpPr txBox="1">
            <a:spLocks noGrp="1" noChangeArrowheads="1"/>
          </p:cNvSpPr>
          <p:nvPr/>
        </p:nvSpPr>
        <p:spPr bwMode="auto">
          <a:xfrm>
            <a:off x="3849688" y="9481864"/>
            <a:ext cx="2946400" cy="497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3370" tIns="46685" rIns="93370" bIns="46685" anchor="b"/>
          <a:lstStyle>
            <a:lvl1pPr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1pPr>
            <a:lvl2pPr marL="735013" indent="-282575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2pPr>
            <a:lvl3pPr marL="1131888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3pPr>
            <a:lvl4pPr marL="1584325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4pPr>
            <a:lvl5pPr marL="2036763" indent="-227013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Calibri" pitchFamily="34" charset="0"/>
              </a:defRPr>
            </a:lvl5pPr>
            <a:lvl6pPr marL="24939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6pPr>
            <a:lvl7pPr marL="29511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7pPr>
            <a:lvl8pPr marL="34083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8pPr>
            <a:lvl9pPr marL="386556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BA6813A-948D-418C-8852-D24B0D7AD7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+mn-ea"/>
                <a:cs typeface="Arial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127</a:t>
            </a:fld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Arial" charset="0"/>
            </a:endParaRPr>
          </a:p>
        </p:txBody>
      </p:sp>
      <p:sp>
        <p:nvSpPr>
          <p:cNvPr id="284676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906463" y="749300"/>
            <a:ext cx="4989512" cy="37417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467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79458" y="4740126"/>
            <a:ext cx="5438775" cy="449140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3370" tIns="46685" rIns="93370" bIns="46685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en-US"/>
          </a:p>
        </p:txBody>
      </p:sp>
    </p:spTree>
    <p:extLst>
      <p:ext uri="{BB962C8B-B14F-4D97-AF65-F5344CB8AC3E}">
        <p14:creationId xmlns:p14="http://schemas.microsoft.com/office/powerpoint/2010/main" val="380065491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5479473-8215-4985-8111-8BEE71B303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542003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577B294-925D-4849-9BDE-85320CFFEB7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5904762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5D9449-B38A-4A0A-87EC-20F10DE7109F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7427295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63F40F-7EEA-4792-AE7F-68DB37DC9FC2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1156008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CB3F3C-562B-47BC-8B39-8F1AE524824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7045766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5DA180-57BD-4B41-8A1C-923958312AF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9143848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7C58FA-81D0-4FA0-BCD2-07BED637452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6631405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C0A376-3A21-4A30-B0A7-0C9CFE122B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8761282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AD66EC-0FC4-44FB-B6E1-2D3AF79354B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1753983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BA62CD-57D9-4141-810A-22A4778647D3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673831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35AEA859-1FBD-492C-B728-F9B5FDA394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9516821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494A8D3E-3776-416F-A664-C25D87E5141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760865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DF3CEFE1-B23A-46C3-A672-F6D67FB175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5923687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5D436388-307E-48ED-B679-858C6E5682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8152909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AAF9ADC9-3E27-44DA-B2AE-B3C707DCE2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0787575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73758EC6-CCD6-42AC-9823-2B7603B06E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5943959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55FC11D-C778-4699-96C3-8835C197E5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812417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3E9B7A-50CC-401A-A1BD-2DD8F55F134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718268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449907A-C9DE-436C-8305-5AA11DF95D7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4554457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A0237561-2B3F-4D72-9FAF-A6F919EB84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53612939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DE6BB42-0C31-4CFB-B147-1AAE1EDF10C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0607828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F8C9C813-C3EC-49FF-AA04-29CCD43FFCC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0802857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A6F0074C-8013-41EE-8EF0-BE450A37911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653536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8E7ECD5-31C2-4432-9F1A-D64ECF8A50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26206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hu-HU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hu-H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3066B4-BD23-4447-8031-B78C4CD9978D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9225857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hu-HU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hu-H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ECA2A-7D6A-41E0-AF7A-A27EA842D36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6185537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hu-HU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B52BE1E-3072-45D7-90C1-26DC068F2FFB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3782576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hu-HU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hu-HU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hu-H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3DAF80C-8644-416E-A08D-5AFC7930472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4774404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hu-HU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hu-HU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hu-HU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5B1351-0E73-4DF0-A4EF-BEC167556BA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22358757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hu-H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4498D3-5BBD-4A61-ABB7-66CEECDC28F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91321554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29C0E8-5F76-4872-894B-5FAD4AB65BC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0825752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hu-HU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hu-HU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712CCD2-21E3-485F-A8D8-BC84621361A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44465284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hu-HU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hu-HU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FCBCD81-3128-45D7-BE00-1F08E967544C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1099279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hu-HU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hu-H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E2B668-F32B-432E-9A5B-573960636EA4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345845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ím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Alcím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hu-HU"/>
              <a:t>Alcím mintájának szerkesztése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B79A414-E239-4197-9C72-BE7E2F0B39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5155141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hu-HU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hu-H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9CD7E1-B434-4502-8756-505E6F9A2F8D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0367672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014010-7D04-460C-83FC-3A7611F4E78C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268497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C37957-C16B-47EF-8A9F-692B49F4B6CD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5683897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362490-2C48-40A6-A110-3AD1FF4926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4307951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DBAA26-B39C-46AB-A1AC-B59107E2FD37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92314598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35D9449-B38A-4A0A-87EC-20F10DE7109F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8582299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63F40F-7EEA-4792-AE7F-68DB37DC9FC2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0571826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CB3F3C-562B-47BC-8B39-8F1AE524824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8536681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C5DA180-57BD-4B41-8A1C-923958312AF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2264655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37C58FA-81D0-4FA0-BCD2-07BED637452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51820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ím és tartal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5240BE07-A114-4229-A434-81848DB190D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750760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EC0A376-3A21-4A30-B0A7-0C9CFE122B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70172635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FAD66EC-0FC4-44FB-B6E1-2D3AF79354B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0333603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BA62CD-57D9-4141-810A-22A4778647D3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1060984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ím és tartal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-28281"/>
            <a:ext cx="9144000" cy="393700"/>
          </a:xfrm>
          <a:solidFill>
            <a:srgbClr val="0066FF"/>
          </a:solidFill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5D7BC5F-438A-474D-82A8-B9A55BA94F0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3224725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6F5BED-4FE8-4FD4-A19C-067844AB6A24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2465345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163725-936F-43ED-86E7-AD54CE8CB132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0432040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EFA57D-8611-446B-BEA2-0EABE992858F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6460217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5DFC4A-3FEC-4DAF-B582-61157BC8EF5F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6042619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4AAF803-A6E6-4FB3-916B-D3A0FE289AB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8604771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FC8460B-2401-42E9-A171-D2BFAF73409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815427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zakaszfejlé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93FAE26-13E2-4ED6-8BE1-7D8B1014A29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27525809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88B3C3D-53FA-46E9-9328-464A20C5F5ED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4096276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64B08B1-9F09-4527-BB35-686B0DB0E347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942290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BE3F59-5DF4-47B9-9386-04EC26666680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4525059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B925298-3260-484B-992B-7A8CEC8E1D20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3365506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69C5285-534F-44FB-847F-156B4DFDE9FA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1241644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FD2DB82-8963-4B43-8472-1AE928F66EE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6623281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ím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Alcím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hu-HU"/>
              <a:t>Alcím mintájának szerkesztése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00D152-BA33-4B96-BACC-021488EB783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9622392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ím és tartal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C1E2F02-CA17-4DD7-880D-85DC48D21FC7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3738726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zakaszfejlé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2E74AF-AB51-44F5-90CE-7ADA5C49EF2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4961824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tartalomrész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C6A4ED3-452F-4ECE-89C3-1443E60FEBEE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237658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tartalomrész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FEAFF025-74C9-4082-A1D8-BF8069E86C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0191519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Összehasonlítá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6" name="Tartalom helye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0CF083A-7C0B-4103-97B7-1366005CD2FB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6260203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sak 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A707D65-54E2-4C3D-B5B5-AC35A48B7FEA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83124661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Ü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E820F9A-EA3E-47F3-943B-AE34750B458B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9668550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Tartalomrész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2133C43-BF0F-40D2-9DB5-0C89A1EC5116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6778985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Kép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Kép hely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hu-HU" noProof="0"/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9246E4-5429-450B-BE00-AB5AF11EE068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4498941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Cím és függőlege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12AB98E-0A90-4E16-90AA-13460817737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2000757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Függőleges cím é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üggőleges cím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5B639BE-3CC1-4A9B-8155-A38BBF8024D3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2994454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Cím és tábláz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áblázat helye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hu-HU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1B414A6-A215-49BE-989A-8F4BBFC1454A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6229878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291DA00-5724-482E-9B78-E38D36295610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6815683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E2CCC4-ADB2-4590-874B-C26C275DE802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580717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Összehasonlítá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6" name="Tartalom helye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125382A-3DF0-4797-BE0F-445E10A4FB4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6987868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41F78E-89F7-4F0F-AD65-5B548D51F555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5649060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B432FD-4418-4278-A2DD-BE3BF810BB6F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0341834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E87B31-DD52-4730-BEB9-A1A9546AC936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9098538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429EBE-B209-44D5-96D1-FF86A9486DB0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9481969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A225F5-82A6-4D66-B6F8-297F4350FD4A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2968816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986923-60A7-4351-BC32-481D5E6358BC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5740786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33CBD4D-D8AB-4DD4-9D93-111C645567A1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607463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3AB5751-9C19-4E84-AF42-E80454FA2416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8978122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CB8950B-8129-46C0-887B-85D158B07DFB}" type="slidenum">
              <a:rPr 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652899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sak 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1B349859-308B-44EF-A27B-55BF25424D6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270641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Ü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68BD18B-46BE-49D5-8E30-1AECAEBD1C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643742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63F1D34-3435-4166-8B62-80A3558836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441457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Tartalomrész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79B6EA3-FDDD-438E-9163-541F1F5CE21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588226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Kép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Kép hely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hu-HU" noProof="0"/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A4A9BE35-29C3-4B97-839D-9DE43E6628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4002766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Cím és függőlege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52F286BB-3F6F-42E1-A81B-B151238503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9947653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Függőleges cím é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üggőleges cím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8D7AB8CC-E3BB-4996-AEFA-356CB70AC9E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6151416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Cím és tábláz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áblázat helye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hu-HU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4BBE1E43-4B64-4081-B5EC-220B08B76C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41618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35AEA859-1FBD-492C-B728-F9B5FDA394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046440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494A8D3E-3776-416F-A664-C25D87E5141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457941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5D436388-307E-48ED-B679-858C6E5682C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647908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AAF9ADC9-3E27-44DA-B2AE-B3C707DCE2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69402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73758EC6-CCD6-42AC-9823-2B7603B06E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1249957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28E53DB-AF73-4FAF-90CE-EF114DDF4E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85347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55FC11D-C778-4699-96C3-8835C197E5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248473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3E9B7A-50CC-401A-A1BD-2DD8F55F134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503926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449907A-C9DE-436C-8305-5AA11DF95D7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600465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A0237561-2B3F-4D72-9FAF-A6F919EB84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370330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DE6BB42-0C31-4CFB-B147-1AAE1EDF10C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408092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F8C9C813-C3EC-49FF-AA04-29CCD43FFCC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220367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A6F0074C-8013-41EE-8EF0-BE450A37911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53093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FA87F05-397B-4DC5-8F6B-4F344128EC36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377858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201BC1-466E-4B14-A4B3-BFF37E059396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24281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7299C08-7164-470D-94A2-7D4AFFEF68D8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0802094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9FA3079A-56D9-45BC-ACBD-F2A3987F1F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206629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FCD376-6D00-4AB4-9C77-0A968BA7CE95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683868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9584B06-8737-4A67-B93E-05D9E267CEDB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992144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813FE7-908A-4E36-BBA0-9D794DE4387B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992627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62FF19-E66A-496E-8A10-CCB6A0C22840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942086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9A8991B-3C86-4B79-A1C7-09C5CDB4B286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2804151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B4F659E-470C-46A3-80BE-6D139DEFDE5C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889275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30BF971-02CD-4B99-B742-3C7FC7DA6AB6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908751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48D879A-199D-4D56-9D3D-DD2FC3D095C3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593046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Cím és tábláz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áblázat helye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hu-HU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4BED6C-E9ED-422D-B6E1-23D9D9F2321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8924582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1122363"/>
            <a:ext cx="6858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3602038"/>
            <a:ext cx="6858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FA87F05-397B-4DC5-8F6B-4F344128EC36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920896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2DEC180-0ED8-4B19-A619-B805FE124B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488386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201BC1-466E-4B14-A4B3-BFF37E059396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70976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7299C08-7164-470D-94A2-7D4AFFEF68D8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096913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2FCD376-6D00-4AB4-9C77-0A968BA7CE95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088605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9584B06-8737-4A67-B93E-05D9E267CEDB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451114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3813FE7-908A-4E36-BBA0-9D794DE4387B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4323416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E62FF19-E66A-496E-8A10-CCB6A0C22840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20767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9A8991B-3C86-4B79-A1C7-09C5CDB4B286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8566604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AB4F659E-470C-46A3-80BE-6D139DEFDE5C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993749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30BF971-02CD-4B99-B742-3C7FC7DA6AB6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52033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48D879A-199D-4D56-9D3D-DD2FC3D095C3}" type="slidenum">
              <a:rPr lang="en-US" altLang="en-US">
                <a:solidFill>
                  <a:srgbClr val="FFFFFF"/>
                </a:solidFill>
              </a:rPr>
              <a:pPr/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180063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62BD231-4A8C-44C8-B87F-1D66C7F76C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551552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Cím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Alcím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hu-HU"/>
              <a:t>Alcím mintájának szerkesztése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E0DAD6-9CE3-4454-B5BF-041EB25A3F8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406790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ím és tartal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0A672B-4EE8-4FAA-A39F-23753E3C5E5F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749016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zakaszfejlé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C29E8E-0ACE-4EAB-91DE-5DCBB1890A50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730067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tartalomrész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C614D30-F8FC-4F9E-A9A8-24E16EAB4313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072226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Összehasonlítá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6" name="Tartalom helye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F155D5B-1E79-42EC-B1FE-41D5C5612AE8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411088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sak 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0FBFC0-7B3E-43B3-A874-C6820D24D475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1908626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Ü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58CADB-19C2-46D1-B601-DE6C69392C04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362413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Tartalomrész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9E16E9-F49D-4CF5-996D-0F7FE60B462C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16517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Kép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Kép helye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hu-HU" noProof="0"/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F4A596-4BF0-43FF-AFBD-49A5F3D47EEE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089663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Cím és függőlege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6C72BA-2BEF-4F79-953A-33A7472180C4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670207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F0C3108-C885-47A0-8B34-6B73C225A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0198607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Függőleges cím é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üggőleges cím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318EDFB-3B3B-4D6E-9B41-204A399314F9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636628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Cím és tábláza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áblázat helye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hu-HU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CCD88DA-3E88-47B4-9C39-18122A035CB0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6284180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5479473-8215-4985-8111-8BEE71B303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3970325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63F1D34-3435-4166-8B62-80A3558836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90256593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28E53DB-AF73-4FAF-90CE-EF114DDF4E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6824745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9FA3079A-56D9-45BC-ACBD-F2A3987F1F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934555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2DEC180-0ED8-4B19-A619-B805FE124B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7073725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62BD231-4A8C-44C8-B87F-1D66C7F76C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9169013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F0C3108-C885-47A0-8B34-6B73C225A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2371278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9C743E-EAA4-4EFE-932C-7CB4214584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410445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9C743E-EAA4-4EFE-932C-7CB4214584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689458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DEED530-72C3-4610-88DF-9A139D0D87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0106741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577B294-925D-4849-9BDE-85320CFFEB7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3582351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DF3CEFE1-B23A-46C3-A672-F6D67FB175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941868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8E7ECD5-31C2-4432-9F1A-D64ECF8A50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2809249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05479473-8215-4985-8111-8BEE71B303B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368042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63F1D34-3435-4166-8B62-80A35588360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7614890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228E53DB-AF73-4FAF-90CE-EF114DDF4E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90601599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9FA3079A-56D9-45BC-ACBD-F2A3987F1F0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2682139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2DEC180-0ED8-4B19-A619-B805FE124B5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7350057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62BD231-4A8C-44C8-B87F-1D66C7F76C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38440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DEED530-72C3-4610-88DF-9A139D0D87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4498243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EF0C3108-C885-47A0-8B34-6B73C225AB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3789602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C99C743E-EAA4-4EFE-932C-7CB42145840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8939361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DEED530-72C3-4610-88DF-9A139D0D87B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8478529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B577B294-925D-4849-9BDE-85320CFFEB7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7403080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58000" y="0"/>
            <a:ext cx="2286000" cy="612616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0"/>
            <a:ext cx="6705600" cy="612616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DF3CEFE1-B23A-46C3-A672-F6D67FB175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5218265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bl" preserve="1">
  <p:cSld name="Title and Tab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able Placeholder 2"/>
          <p:cNvSpPr>
            <a:spLocks noGrp="1"/>
          </p:cNvSpPr>
          <p:nvPr>
            <p:ph type="tbl" idx="1"/>
          </p:nvPr>
        </p:nvSpPr>
        <p:spPr>
          <a:xfrm>
            <a:off x="457200" y="1600200"/>
            <a:ext cx="8229600" cy="4525963"/>
          </a:xfrm>
        </p:spPr>
        <p:txBody>
          <a:bodyPr/>
          <a:lstStyle/>
          <a:p>
            <a:pPr lvl="0"/>
            <a:endParaRPr lang="en-US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fontAlgn="auto">
              <a:spcBef>
                <a:spcPts val="0"/>
              </a:spcBef>
              <a:spcAft>
                <a:spcPts val="0"/>
              </a:spcAft>
              <a:defRPr sz="1800"/>
            </a:lvl1pPr>
          </a:lstStyle>
          <a:p>
            <a:pPr>
              <a:defRPr/>
            </a:pPr>
            <a:fld id="{68E7ECD5-31C2-4432-9F1A-D64ECF8A50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1286292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014010-7D04-460C-83FC-3A7611F4E78C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1596777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C37957-C16B-47EF-8A9F-692B49F4B6CD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0269185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1362490-2C48-40A6-A110-3AD1FF492671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9661584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DBAA26-B39C-46AB-A1AC-B59107E2FD37}" type="slidenum">
              <a:rPr lang="en-US" altLang="en-US">
                <a:solidFill>
                  <a:srgbClr val="FFFFFF"/>
                </a:solidFill>
              </a:rPr>
              <a:pPr>
                <a:defRPr/>
              </a:pPr>
              <a:t>‹#›</a:t>
            </a:fld>
            <a:endParaRPr lang="en-US" alt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885082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5.xml"/><Relationship Id="rId13" Type="http://schemas.openxmlformats.org/officeDocument/2006/relationships/theme" Target="../theme/theme10.xml"/><Relationship Id="rId3" Type="http://schemas.openxmlformats.org/officeDocument/2006/relationships/slideLayout" Target="../slideLayouts/slideLayout110.xml"/><Relationship Id="rId7" Type="http://schemas.openxmlformats.org/officeDocument/2006/relationships/slideLayout" Target="../slideLayouts/slideLayout114.xml"/><Relationship Id="rId12" Type="http://schemas.openxmlformats.org/officeDocument/2006/relationships/slideLayout" Target="../slideLayouts/slideLayout119.xml"/><Relationship Id="rId2" Type="http://schemas.openxmlformats.org/officeDocument/2006/relationships/slideLayout" Target="../slideLayouts/slideLayout109.xml"/><Relationship Id="rId1" Type="http://schemas.openxmlformats.org/officeDocument/2006/relationships/slideLayout" Target="../slideLayouts/slideLayout108.xml"/><Relationship Id="rId6" Type="http://schemas.openxmlformats.org/officeDocument/2006/relationships/slideLayout" Target="../slideLayouts/slideLayout113.xml"/><Relationship Id="rId11" Type="http://schemas.openxmlformats.org/officeDocument/2006/relationships/slideLayout" Target="../slideLayouts/slideLayout118.xml"/><Relationship Id="rId5" Type="http://schemas.openxmlformats.org/officeDocument/2006/relationships/slideLayout" Target="../slideLayouts/slideLayout112.xml"/><Relationship Id="rId10" Type="http://schemas.openxmlformats.org/officeDocument/2006/relationships/slideLayout" Target="../slideLayouts/slideLayout117.xml"/><Relationship Id="rId4" Type="http://schemas.openxmlformats.org/officeDocument/2006/relationships/slideLayout" Target="../slideLayouts/slideLayout111.xml"/><Relationship Id="rId9" Type="http://schemas.openxmlformats.org/officeDocument/2006/relationships/slideLayout" Target="../slideLayouts/slideLayout116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7.xml"/><Relationship Id="rId3" Type="http://schemas.openxmlformats.org/officeDocument/2006/relationships/slideLayout" Target="../slideLayouts/slideLayout122.xml"/><Relationship Id="rId7" Type="http://schemas.openxmlformats.org/officeDocument/2006/relationships/slideLayout" Target="../slideLayouts/slideLayout126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21.xml"/><Relationship Id="rId1" Type="http://schemas.openxmlformats.org/officeDocument/2006/relationships/slideLayout" Target="../slideLayouts/slideLayout120.xml"/><Relationship Id="rId6" Type="http://schemas.openxmlformats.org/officeDocument/2006/relationships/slideLayout" Target="../slideLayouts/slideLayout125.xml"/><Relationship Id="rId11" Type="http://schemas.openxmlformats.org/officeDocument/2006/relationships/slideLayout" Target="../slideLayouts/slideLayout130.xml"/><Relationship Id="rId5" Type="http://schemas.openxmlformats.org/officeDocument/2006/relationships/slideLayout" Target="../slideLayouts/slideLayout124.xml"/><Relationship Id="rId10" Type="http://schemas.openxmlformats.org/officeDocument/2006/relationships/slideLayout" Target="../slideLayouts/slideLayout129.xml"/><Relationship Id="rId4" Type="http://schemas.openxmlformats.org/officeDocument/2006/relationships/slideLayout" Target="../slideLayouts/slideLayout123.xml"/><Relationship Id="rId9" Type="http://schemas.openxmlformats.org/officeDocument/2006/relationships/slideLayout" Target="../slideLayouts/slideLayout128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8.xml"/><Relationship Id="rId13" Type="http://schemas.openxmlformats.org/officeDocument/2006/relationships/slideLayout" Target="../slideLayouts/slideLayout143.xml"/><Relationship Id="rId3" Type="http://schemas.openxmlformats.org/officeDocument/2006/relationships/slideLayout" Target="../slideLayouts/slideLayout133.xml"/><Relationship Id="rId7" Type="http://schemas.openxmlformats.org/officeDocument/2006/relationships/slideLayout" Target="../slideLayouts/slideLayout137.xml"/><Relationship Id="rId12" Type="http://schemas.openxmlformats.org/officeDocument/2006/relationships/slideLayout" Target="../slideLayouts/slideLayout142.xml"/><Relationship Id="rId2" Type="http://schemas.openxmlformats.org/officeDocument/2006/relationships/slideLayout" Target="../slideLayouts/slideLayout132.xml"/><Relationship Id="rId1" Type="http://schemas.openxmlformats.org/officeDocument/2006/relationships/slideLayout" Target="../slideLayouts/slideLayout131.xml"/><Relationship Id="rId6" Type="http://schemas.openxmlformats.org/officeDocument/2006/relationships/slideLayout" Target="../slideLayouts/slideLayout136.xml"/><Relationship Id="rId11" Type="http://schemas.openxmlformats.org/officeDocument/2006/relationships/slideLayout" Target="../slideLayouts/slideLayout141.xml"/><Relationship Id="rId5" Type="http://schemas.openxmlformats.org/officeDocument/2006/relationships/slideLayout" Target="../slideLayouts/slideLayout135.xml"/><Relationship Id="rId10" Type="http://schemas.openxmlformats.org/officeDocument/2006/relationships/slideLayout" Target="../slideLayouts/slideLayout140.xml"/><Relationship Id="rId4" Type="http://schemas.openxmlformats.org/officeDocument/2006/relationships/slideLayout" Target="../slideLayouts/slideLayout134.xml"/><Relationship Id="rId9" Type="http://schemas.openxmlformats.org/officeDocument/2006/relationships/slideLayout" Target="../slideLayouts/slideLayout139.xml"/><Relationship Id="rId14" Type="http://schemas.openxmlformats.org/officeDocument/2006/relationships/theme" Target="../theme/theme12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1.xml"/><Relationship Id="rId13" Type="http://schemas.openxmlformats.org/officeDocument/2006/relationships/theme" Target="../theme/theme13.xml"/><Relationship Id="rId3" Type="http://schemas.openxmlformats.org/officeDocument/2006/relationships/slideLayout" Target="../slideLayouts/slideLayout146.xml"/><Relationship Id="rId7" Type="http://schemas.openxmlformats.org/officeDocument/2006/relationships/slideLayout" Target="../slideLayouts/slideLayout150.xml"/><Relationship Id="rId12" Type="http://schemas.openxmlformats.org/officeDocument/2006/relationships/slideLayout" Target="../slideLayouts/slideLayout155.xml"/><Relationship Id="rId2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44.xml"/><Relationship Id="rId6" Type="http://schemas.openxmlformats.org/officeDocument/2006/relationships/slideLayout" Target="../slideLayouts/slideLayout149.xml"/><Relationship Id="rId11" Type="http://schemas.openxmlformats.org/officeDocument/2006/relationships/slideLayout" Target="../slideLayouts/slideLayout154.xml"/><Relationship Id="rId5" Type="http://schemas.openxmlformats.org/officeDocument/2006/relationships/slideLayout" Target="../slideLayouts/slideLayout148.xml"/><Relationship Id="rId10" Type="http://schemas.openxmlformats.org/officeDocument/2006/relationships/slideLayout" Target="../slideLayouts/slideLayout153.xml"/><Relationship Id="rId4" Type="http://schemas.openxmlformats.org/officeDocument/2006/relationships/slideLayout" Target="../slideLayouts/slideLayout147.xml"/><Relationship Id="rId9" Type="http://schemas.openxmlformats.org/officeDocument/2006/relationships/slideLayout" Target="../slideLayouts/slideLayout152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3.xml"/><Relationship Id="rId13" Type="http://schemas.openxmlformats.org/officeDocument/2006/relationships/theme" Target="../theme/theme14.xml"/><Relationship Id="rId3" Type="http://schemas.openxmlformats.org/officeDocument/2006/relationships/slideLayout" Target="../slideLayouts/slideLayout158.xml"/><Relationship Id="rId7" Type="http://schemas.openxmlformats.org/officeDocument/2006/relationships/slideLayout" Target="../slideLayouts/slideLayout162.xml"/><Relationship Id="rId12" Type="http://schemas.openxmlformats.org/officeDocument/2006/relationships/slideLayout" Target="../slideLayouts/slideLayout167.xml"/><Relationship Id="rId2" Type="http://schemas.openxmlformats.org/officeDocument/2006/relationships/slideLayout" Target="../slideLayouts/slideLayout157.xml"/><Relationship Id="rId1" Type="http://schemas.openxmlformats.org/officeDocument/2006/relationships/slideLayout" Target="../slideLayouts/slideLayout156.xml"/><Relationship Id="rId6" Type="http://schemas.openxmlformats.org/officeDocument/2006/relationships/slideLayout" Target="../slideLayouts/slideLayout161.xml"/><Relationship Id="rId11" Type="http://schemas.openxmlformats.org/officeDocument/2006/relationships/slideLayout" Target="../slideLayouts/slideLayout166.xml"/><Relationship Id="rId5" Type="http://schemas.openxmlformats.org/officeDocument/2006/relationships/slideLayout" Target="../slideLayouts/slideLayout160.xml"/><Relationship Id="rId10" Type="http://schemas.openxmlformats.org/officeDocument/2006/relationships/slideLayout" Target="../slideLayouts/slideLayout165.xml"/><Relationship Id="rId4" Type="http://schemas.openxmlformats.org/officeDocument/2006/relationships/slideLayout" Target="../slideLayouts/slideLayout159.xml"/><Relationship Id="rId9" Type="http://schemas.openxmlformats.org/officeDocument/2006/relationships/slideLayout" Target="../slideLayouts/slideLayout164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5.xml"/><Relationship Id="rId3" Type="http://schemas.openxmlformats.org/officeDocument/2006/relationships/slideLayout" Target="../slideLayouts/slideLayout170.xml"/><Relationship Id="rId7" Type="http://schemas.openxmlformats.org/officeDocument/2006/relationships/slideLayout" Target="../slideLayouts/slideLayout174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69.xml"/><Relationship Id="rId1" Type="http://schemas.openxmlformats.org/officeDocument/2006/relationships/slideLayout" Target="../slideLayouts/slideLayout168.xml"/><Relationship Id="rId6" Type="http://schemas.openxmlformats.org/officeDocument/2006/relationships/slideLayout" Target="../slideLayouts/slideLayout173.xml"/><Relationship Id="rId11" Type="http://schemas.openxmlformats.org/officeDocument/2006/relationships/slideLayout" Target="../slideLayouts/slideLayout178.xml"/><Relationship Id="rId5" Type="http://schemas.openxmlformats.org/officeDocument/2006/relationships/slideLayout" Target="../slideLayouts/slideLayout172.xml"/><Relationship Id="rId10" Type="http://schemas.openxmlformats.org/officeDocument/2006/relationships/slideLayout" Target="../slideLayouts/slideLayout177.xml"/><Relationship Id="rId4" Type="http://schemas.openxmlformats.org/officeDocument/2006/relationships/slideLayout" Target="../slideLayouts/slideLayout171.xml"/><Relationship Id="rId9" Type="http://schemas.openxmlformats.org/officeDocument/2006/relationships/slideLayout" Target="../slideLayouts/slideLayout176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27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5" Type="http://schemas.openxmlformats.org/officeDocument/2006/relationships/slideLayout" Target="../slideLayouts/slideLayout29.xml"/><Relationship Id="rId10" Type="http://schemas.openxmlformats.org/officeDocument/2006/relationships/slideLayout" Target="../slideLayouts/slideLayout34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theme" Target="../theme/theme4.xml"/><Relationship Id="rId3" Type="http://schemas.openxmlformats.org/officeDocument/2006/relationships/slideLayout" Target="../slideLayouts/slideLayout39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5" Type="http://schemas.openxmlformats.org/officeDocument/2006/relationships/slideLayout" Target="../slideLayouts/slideLayout41.xml"/><Relationship Id="rId10" Type="http://schemas.openxmlformats.org/officeDocument/2006/relationships/slideLayout" Target="../slideLayouts/slideLayout46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6.xml"/><Relationship Id="rId3" Type="http://schemas.openxmlformats.org/officeDocument/2006/relationships/slideLayout" Target="../slideLayouts/slideLayout51.xml"/><Relationship Id="rId7" Type="http://schemas.openxmlformats.org/officeDocument/2006/relationships/slideLayout" Target="../slideLayouts/slideLayout55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50.xml"/><Relationship Id="rId1" Type="http://schemas.openxmlformats.org/officeDocument/2006/relationships/slideLayout" Target="../slideLayouts/slideLayout49.xml"/><Relationship Id="rId6" Type="http://schemas.openxmlformats.org/officeDocument/2006/relationships/slideLayout" Target="../slideLayouts/slideLayout54.xml"/><Relationship Id="rId11" Type="http://schemas.openxmlformats.org/officeDocument/2006/relationships/slideLayout" Target="../slideLayouts/slideLayout59.xml"/><Relationship Id="rId5" Type="http://schemas.openxmlformats.org/officeDocument/2006/relationships/slideLayout" Target="../slideLayouts/slideLayout53.xml"/><Relationship Id="rId10" Type="http://schemas.openxmlformats.org/officeDocument/2006/relationships/slideLayout" Target="../slideLayouts/slideLayout58.xml"/><Relationship Id="rId4" Type="http://schemas.openxmlformats.org/officeDocument/2006/relationships/slideLayout" Target="../slideLayouts/slideLayout52.xml"/><Relationship Id="rId9" Type="http://schemas.openxmlformats.org/officeDocument/2006/relationships/slideLayout" Target="../slideLayouts/slideLayout57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62.xml"/><Relationship Id="rId7" Type="http://schemas.openxmlformats.org/officeDocument/2006/relationships/slideLayout" Target="../slideLayouts/slideLayout66.xml"/><Relationship Id="rId12" Type="http://schemas.openxmlformats.org/officeDocument/2006/relationships/slideLayout" Target="../slideLayouts/slideLayout71.xml"/><Relationship Id="rId2" Type="http://schemas.openxmlformats.org/officeDocument/2006/relationships/slideLayout" Target="../slideLayouts/slideLayout61.xml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11" Type="http://schemas.openxmlformats.org/officeDocument/2006/relationships/slideLayout" Target="../slideLayouts/slideLayout70.xml"/><Relationship Id="rId5" Type="http://schemas.openxmlformats.org/officeDocument/2006/relationships/slideLayout" Target="../slideLayouts/slideLayout64.xml"/><Relationship Id="rId10" Type="http://schemas.openxmlformats.org/officeDocument/2006/relationships/slideLayout" Target="../slideLayouts/slideLayout69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9.xml"/><Relationship Id="rId13" Type="http://schemas.openxmlformats.org/officeDocument/2006/relationships/theme" Target="../theme/theme7.xml"/><Relationship Id="rId3" Type="http://schemas.openxmlformats.org/officeDocument/2006/relationships/slideLayout" Target="../slideLayouts/slideLayout74.xml"/><Relationship Id="rId7" Type="http://schemas.openxmlformats.org/officeDocument/2006/relationships/slideLayout" Target="../slideLayouts/slideLayout78.xml"/><Relationship Id="rId12" Type="http://schemas.openxmlformats.org/officeDocument/2006/relationships/slideLayout" Target="../slideLayouts/slideLayout83.xml"/><Relationship Id="rId2" Type="http://schemas.openxmlformats.org/officeDocument/2006/relationships/slideLayout" Target="../slideLayouts/slideLayout73.xml"/><Relationship Id="rId1" Type="http://schemas.openxmlformats.org/officeDocument/2006/relationships/slideLayout" Target="../slideLayouts/slideLayout72.xml"/><Relationship Id="rId6" Type="http://schemas.openxmlformats.org/officeDocument/2006/relationships/slideLayout" Target="../slideLayouts/slideLayout77.xml"/><Relationship Id="rId11" Type="http://schemas.openxmlformats.org/officeDocument/2006/relationships/slideLayout" Target="../slideLayouts/slideLayout82.xml"/><Relationship Id="rId5" Type="http://schemas.openxmlformats.org/officeDocument/2006/relationships/slideLayout" Target="../slideLayouts/slideLayout76.xml"/><Relationship Id="rId10" Type="http://schemas.openxmlformats.org/officeDocument/2006/relationships/slideLayout" Target="../slideLayouts/slideLayout81.xml"/><Relationship Id="rId4" Type="http://schemas.openxmlformats.org/officeDocument/2006/relationships/slideLayout" Target="../slideLayouts/slideLayout75.xml"/><Relationship Id="rId9" Type="http://schemas.openxmlformats.org/officeDocument/2006/relationships/slideLayout" Target="../slideLayouts/slideLayout80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1.xml"/><Relationship Id="rId13" Type="http://schemas.openxmlformats.org/officeDocument/2006/relationships/theme" Target="../theme/theme8.xml"/><Relationship Id="rId3" Type="http://schemas.openxmlformats.org/officeDocument/2006/relationships/slideLayout" Target="../slideLayouts/slideLayout86.xml"/><Relationship Id="rId7" Type="http://schemas.openxmlformats.org/officeDocument/2006/relationships/slideLayout" Target="../slideLayouts/slideLayout90.xml"/><Relationship Id="rId12" Type="http://schemas.openxmlformats.org/officeDocument/2006/relationships/slideLayout" Target="../slideLayouts/slideLayout95.xml"/><Relationship Id="rId2" Type="http://schemas.openxmlformats.org/officeDocument/2006/relationships/slideLayout" Target="../slideLayouts/slideLayout85.xml"/><Relationship Id="rId1" Type="http://schemas.openxmlformats.org/officeDocument/2006/relationships/slideLayout" Target="../slideLayouts/slideLayout84.xml"/><Relationship Id="rId6" Type="http://schemas.openxmlformats.org/officeDocument/2006/relationships/slideLayout" Target="../slideLayouts/slideLayout89.xml"/><Relationship Id="rId11" Type="http://schemas.openxmlformats.org/officeDocument/2006/relationships/slideLayout" Target="../slideLayouts/slideLayout94.xml"/><Relationship Id="rId5" Type="http://schemas.openxmlformats.org/officeDocument/2006/relationships/slideLayout" Target="../slideLayouts/slideLayout88.xml"/><Relationship Id="rId10" Type="http://schemas.openxmlformats.org/officeDocument/2006/relationships/slideLayout" Target="../slideLayouts/slideLayout93.xml"/><Relationship Id="rId4" Type="http://schemas.openxmlformats.org/officeDocument/2006/relationships/slideLayout" Target="../slideLayouts/slideLayout87.xml"/><Relationship Id="rId9" Type="http://schemas.openxmlformats.org/officeDocument/2006/relationships/slideLayout" Target="../slideLayouts/slideLayout92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3.xml"/><Relationship Id="rId13" Type="http://schemas.openxmlformats.org/officeDocument/2006/relationships/theme" Target="../theme/theme9.xml"/><Relationship Id="rId3" Type="http://schemas.openxmlformats.org/officeDocument/2006/relationships/slideLayout" Target="../slideLayouts/slideLayout98.xml"/><Relationship Id="rId7" Type="http://schemas.openxmlformats.org/officeDocument/2006/relationships/slideLayout" Target="../slideLayouts/slideLayout102.xml"/><Relationship Id="rId12" Type="http://schemas.openxmlformats.org/officeDocument/2006/relationships/slideLayout" Target="../slideLayouts/slideLayout107.xml"/><Relationship Id="rId2" Type="http://schemas.openxmlformats.org/officeDocument/2006/relationships/slideLayout" Target="../slideLayouts/slideLayout97.xml"/><Relationship Id="rId1" Type="http://schemas.openxmlformats.org/officeDocument/2006/relationships/slideLayout" Target="../slideLayouts/slideLayout96.xml"/><Relationship Id="rId6" Type="http://schemas.openxmlformats.org/officeDocument/2006/relationships/slideLayout" Target="../slideLayouts/slideLayout101.xml"/><Relationship Id="rId11" Type="http://schemas.openxmlformats.org/officeDocument/2006/relationships/slideLayout" Target="../slideLayouts/slideLayout106.xml"/><Relationship Id="rId5" Type="http://schemas.openxmlformats.org/officeDocument/2006/relationships/slideLayout" Target="../slideLayouts/slideLayout100.xml"/><Relationship Id="rId10" Type="http://schemas.openxmlformats.org/officeDocument/2006/relationships/slideLayout" Target="../slideLayouts/slideLayout105.xml"/><Relationship Id="rId4" Type="http://schemas.openxmlformats.org/officeDocument/2006/relationships/slideLayout" Target="../slideLayouts/slideLayout99.xml"/><Relationship Id="rId9" Type="http://schemas.openxmlformats.org/officeDocument/2006/relationships/slideLayout" Target="../slideLayouts/slideLayout10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C5ABEFA-7CE2-451C-AAD3-7A2CC969DB36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64604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985544E-E864-4144-BCE2-0051B2C6479F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68767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8" r:id="rId1"/>
    <p:sldLayoutId id="2147483829" r:id="rId2"/>
    <p:sldLayoutId id="2147483830" r:id="rId3"/>
    <p:sldLayoutId id="2147483831" r:id="rId4"/>
    <p:sldLayoutId id="2147483832" r:id="rId5"/>
    <p:sldLayoutId id="2147483833" r:id="rId6"/>
    <p:sldLayoutId id="2147483834" r:id="rId7"/>
    <p:sldLayoutId id="2147483835" r:id="rId8"/>
    <p:sldLayoutId id="2147483836" r:id="rId9"/>
    <p:sldLayoutId id="2147483837" r:id="rId10"/>
    <p:sldLayoutId id="2147483838" r:id="rId11"/>
    <p:sldLayoutId id="2147483839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14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614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615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5050FC77-3E20-45D2-AA49-865EEACCE5D6}" type="slidenum">
              <a:rPr lang="en-US" sz="140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sz="14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76946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1" r:id="rId1"/>
    <p:sldLayoutId id="2147483842" r:id="rId2"/>
    <p:sldLayoutId id="2147483843" r:id="rId3"/>
    <p:sldLayoutId id="2147483844" r:id="rId4"/>
    <p:sldLayoutId id="2147483845" r:id="rId5"/>
    <p:sldLayoutId id="2147483846" r:id="rId6"/>
    <p:sldLayoutId id="2147483847" r:id="rId7"/>
    <p:sldLayoutId id="2147483848" r:id="rId8"/>
    <p:sldLayoutId id="2147483849" r:id="rId9"/>
    <p:sldLayoutId id="2147483850" r:id="rId10"/>
    <p:sldLayoutId id="214748385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hu-H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8397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397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397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 defTabSz="457200" fontAlgn="base">
              <a:spcBef>
                <a:spcPct val="0"/>
              </a:spcBef>
              <a:spcAft>
                <a:spcPct val="0"/>
              </a:spcAft>
              <a:defRPr/>
            </a:pPr>
            <a:fld id="{CF4EBC40-5D11-414E-958E-8FFB8B8F5D2A}" type="slidenum">
              <a:rPr lang="en-US" altLang="en-US" sz="1400">
                <a:solidFill>
                  <a:srgbClr val="FFFFFF"/>
                </a:solidFill>
                <a:cs typeface="Times New Roman" pitchFamily="18" charset="0"/>
              </a:rPr>
              <a:pPr defTabSz="457200"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 sz="1400">
              <a:solidFill>
                <a:srgbClr val="FFFFFF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061361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8" r:id="rId1"/>
    <p:sldLayoutId id="2147483879" r:id="rId2"/>
    <p:sldLayoutId id="2147483880" r:id="rId3"/>
    <p:sldLayoutId id="2147483881" r:id="rId4"/>
    <p:sldLayoutId id="2147483882" r:id="rId5"/>
    <p:sldLayoutId id="2147483883" r:id="rId6"/>
    <p:sldLayoutId id="2147483884" r:id="rId7"/>
    <p:sldLayoutId id="2147483885" r:id="rId8"/>
    <p:sldLayoutId id="2147483886" r:id="rId9"/>
    <p:sldLayoutId id="2147483887" r:id="rId10"/>
    <p:sldLayoutId id="2147483888" r:id="rId11"/>
    <p:sldLayoutId id="2147483889" r:id="rId12"/>
    <p:sldLayoutId id="2147483890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100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mtClean="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400">
              <a:solidFill>
                <a:srgbClr val="000000"/>
              </a:solidFill>
            </a:endParaRPr>
          </a:p>
        </p:txBody>
      </p:sp>
      <p:sp>
        <p:nvSpPr>
          <p:cNvPr id="4101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mtClean="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400">
              <a:solidFill>
                <a:srgbClr val="000000"/>
              </a:solidFill>
            </a:endParaRP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mtClean="0">
                <a:solidFill>
                  <a:schemeClr val="bg1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16EE970B-FD1A-47EA-8D5F-B5885427A9E1}" type="slidenum">
              <a:rPr lang="en-US" altLang="en-US" sz="140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 sz="14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19062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2" r:id="rId1"/>
    <p:sldLayoutId id="2147483893" r:id="rId2"/>
    <p:sldLayoutId id="2147483894" r:id="rId3"/>
    <p:sldLayoutId id="2147483895" r:id="rId4"/>
    <p:sldLayoutId id="2147483896" r:id="rId5"/>
    <p:sldLayoutId id="2147483897" r:id="rId6"/>
    <p:sldLayoutId id="2147483898" r:id="rId7"/>
    <p:sldLayoutId id="2147483899" r:id="rId8"/>
    <p:sldLayoutId id="2147483900" r:id="rId9"/>
    <p:sldLayoutId id="2147483901" r:id="rId10"/>
    <p:sldLayoutId id="2147483902" r:id="rId11"/>
    <p:sldLayoutId id="2147483903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ern="1200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5907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6813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25907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6813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25907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DEBDF75B-F83F-43B5-91B9-3CCAD0D97852}" type="slidenum">
              <a:rPr lang="en-US" sz="140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sz="14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39944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5" r:id="rId1"/>
    <p:sldLayoutId id="2147483906" r:id="rId2"/>
    <p:sldLayoutId id="2147483907" r:id="rId3"/>
    <p:sldLayoutId id="2147483908" r:id="rId4"/>
    <p:sldLayoutId id="2147483909" r:id="rId5"/>
    <p:sldLayoutId id="2147483910" r:id="rId6"/>
    <p:sldLayoutId id="2147483911" r:id="rId7"/>
    <p:sldLayoutId id="2147483912" r:id="rId8"/>
    <p:sldLayoutId id="2147483913" r:id="rId9"/>
    <p:sldLayoutId id="2147483914" r:id="rId10"/>
    <p:sldLayoutId id="2147483915" r:id="rId11"/>
    <p:sldLayoutId id="2147483916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hu-H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title style</a:t>
            </a:r>
          </a:p>
        </p:txBody>
      </p:sp>
      <p:sp>
        <p:nvSpPr>
          <p:cNvPr id="1843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126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mtClean="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1126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mtClean="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1127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mtClean="0">
                <a:solidFill>
                  <a:schemeClr val="bg1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2EE9C87-0357-48BC-8E85-840353AF9840}" type="slidenum">
              <a:rPr lang="en-US" sz="140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sz="14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99720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8" r:id="rId1"/>
    <p:sldLayoutId id="2147483919" r:id="rId2"/>
    <p:sldLayoutId id="2147483920" r:id="rId3"/>
    <p:sldLayoutId id="2147483921" r:id="rId4"/>
    <p:sldLayoutId id="2147483922" r:id="rId5"/>
    <p:sldLayoutId id="2147483923" r:id="rId6"/>
    <p:sldLayoutId id="2147483924" r:id="rId7"/>
    <p:sldLayoutId id="2147483925" r:id="rId8"/>
    <p:sldLayoutId id="2147483926" r:id="rId9"/>
    <p:sldLayoutId id="2147483927" r:id="rId10"/>
    <p:sldLayoutId id="214748392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hu-H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086F7CB5-7D1B-420E-9AC6-03B292490CE1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90035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75" r:id="rId2"/>
    <p:sldLayoutId id="2147483676" r:id="rId3"/>
    <p:sldLayoutId id="2147483677" r:id="rId4"/>
    <p:sldLayoutId id="2147483678" r:id="rId5"/>
    <p:sldLayoutId id="2147483679" r:id="rId6"/>
    <p:sldLayoutId id="2147483680" r:id="rId7"/>
    <p:sldLayoutId id="2147483681" r:id="rId8"/>
    <p:sldLayoutId id="2147483682" r:id="rId9"/>
    <p:sldLayoutId id="2147483683" r:id="rId10"/>
    <p:sldLayoutId id="2147483684" r:id="rId11"/>
    <p:sldLayoutId id="2147483685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hu-H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8985544E-E864-4144-BCE2-0051B2C6479F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37272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15" r:id="rId4"/>
    <p:sldLayoutId id="2147483716" r:id="rId5"/>
    <p:sldLayoutId id="2147483717" r:id="rId6"/>
    <p:sldLayoutId id="2147483718" r:id="rId7"/>
    <p:sldLayoutId id="2147483719" r:id="rId8"/>
    <p:sldLayoutId id="2147483720" r:id="rId9"/>
    <p:sldLayoutId id="2147483721" r:id="rId10"/>
    <p:sldLayoutId id="2147483722" r:id="rId11"/>
    <p:sldLayoutId id="2147483723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150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2150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en-US" sz="1400">
              <a:solidFill>
                <a:srgbClr val="000000"/>
              </a:solidFill>
            </a:endParaRPr>
          </a:p>
        </p:txBody>
      </p:sp>
      <p:sp>
        <p:nvSpPr>
          <p:cNvPr id="2150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en-US" sz="1400">
              <a:solidFill>
                <a:srgbClr val="000000"/>
              </a:solidFill>
            </a:endParaRPr>
          </a:p>
        </p:txBody>
      </p:sp>
      <p:sp>
        <p:nvSpPr>
          <p:cNvPr id="2151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45ED07B8-72D6-4E96-B547-2E0AE04DB78D}" type="slidenum">
              <a:rPr lang="en-US" altLang="en-US" sz="140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 sz="14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96436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5" r:id="rId1"/>
    <p:sldLayoutId id="2147483726" r:id="rId2"/>
    <p:sldLayoutId id="2147483727" r:id="rId3"/>
    <p:sldLayoutId id="2147483728" r:id="rId4"/>
    <p:sldLayoutId id="2147483729" r:id="rId5"/>
    <p:sldLayoutId id="2147483730" r:id="rId6"/>
    <p:sldLayoutId id="2147483731" r:id="rId7"/>
    <p:sldLayoutId id="2147483732" r:id="rId8"/>
    <p:sldLayoutId id="2147483733" r:id="rId9"/>
    <p:sldLayoutId id="2147483734" r:id="rId10"/>
    <p:sldLayoutId id="2147483735" r:id="rId11"/>
    <p:sldLayoutId id="2147483736" r:id="rId12"/>
  </p:sldLayoutIdLst>
  <p:txStyles>
    <p:titleStyle>
      <a:lvl1pPr algn="ctr" rtl="0" fontAlgn="base">
        <a:spcBef>
          <a:spcPct val="0"/>
        </a:spcBef>
        <a:spcAft>
          <a:spcPct val="0"/>
        </a:spcAft>
        <a:defRPr kern="1200">
          <a:solidFill>
            <a:schemeClr val="bg1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150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2150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en-US" sz="1400">
              <a:solidFill>
                <a:srgbClr val="000000"/>
              </a:solidFill>
            </a:endParaRPr>
          </a:p>
        </p:txBody>
      </p:sp>
      <p:sp>
        <p:nvSpPr>
          <p:cNvPr id="2150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altLang="en-US" sz="1400">
              <a:solidFill>
                <a:srgbClr val="000000"/>
              </a:solidFill>
            </a:endParaRPr>
          </a:p>
        </p:txBody>
      </p:sp>
      <p:sp>
        <p:nvSpPr>
          <p:cNvPr id="2151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45ED07B8-72D6-4E96-B547-2E0AE04DB78D}" type="slidenum">
              <a:rPr lang="en-US" altLang="en-US" sz="140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‹#›</a:t>
            </a:fld>
            <a:endParaRPr lang="en-US" altLang="en-US" sz="14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3107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2" r:id="rId5"/>
    <p:sldLayoutId id="2147483743" r:id="rId6"/>
    <p:sldLayoutId id="2147483744" r:id="rId7"/>
    <p:sldLayoutId id="2147483745" r:id="rId8"/>
    <p:sldLayoutId id="2147483746" r:id="rId9"/>
    <p:sldLayoutId id="2147483747" r:id="rId10"/>
    <p:sldLayoutId id="2147483748" r:id="rId11"/>
  </p:sldLayoutIdLst>
  <p:txStyles>
    <p:titleStyle>
      <a:lvl1pPr algn="ctr" rtl="0" fontAlgn="base">
        <a:spcBef>
          <a:spcPct val="0"/>
        </a:spcBef>
        <a:spcAft>
          <a:spcPct val="0"/>
        </a:spcAft>
        <a:defRPr kern="1200">
          <a:solidFill>
            <a:schemeClr val="bg1"/>
          </a:solidFill>
          <a:latin typeface="+mj-lt"/>
          <a:ea typeface="+mj-ea"/>
          <a:cs typeface="+mj-cs"/>
        </a:defRPr>
      </a:lvl1pPr>
      <a:lvl2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2pPr>
      <a:lvl3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3pPr>
      <a:lvl4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4pPr>
      <a:lvl5pPr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anose="020B0604030504040204" pitchFamily="34" charset="0"/>
        </a:defRPr>
      </a:lvl9pPr>
    </p:titleStyle>
    <p:bodyStyle>
      <a:lvl1pPr marL="342900" indent="-342900" algn="l" rtl="0" fontAlgn="base">
        <a:spcBef>
          <a:spcPct val="20000"/>
        </a:spcBef>
        <a:spcAft>
          <a:spcPct val="0"/>
        </a:spcAft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fontAlgn="base">
        <a:spcBef>
          <a:spcPct val="20000"/>
        </a:spcBef>
        <a:spcAft>
          <a:spcPct val="0"/>
        </a:spcAft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fontAlgn="base">
        <a:spcBef>
          <a:spcPct val="20000"/>
        </a:spcBef>
        <a:spcAft>
          <a:spcPct val="0"/>
        </a:spcAft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fontAlgn="base">
        <a:spcBef>
          <a:spcPct val="20000"/>
        </a:spcBef>
        <a:spcAft>
          <a:spcPct val="0"/>
        </a:spcAft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fontAlgn="base">
        <a:spcBef>
          <a:spcPct val="20000"/>
        </a:spcBef>
        <a:spcAft>
          <a:spcPct val="0"/>
        </a:spcAft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4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defRPr b="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1024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b="0"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1400">
              <a:solidFill>
                <a:srgbClr val="000000"/>
              </a:solidFill>
            </a:endParaRPr>
          </a:p>
        </p:txBody>
      </p:sp>
      <p:sp>
        <p:nvSpPr>
          <p:cNvPr id="1024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b="0" smtClean="0">
                <a:solidFill>
                  <a:schemeClr val="bg1"/>
                </a:solidFill>
                <a:latin typeface="Arial" panose="020B0604020202020204" pitchFamily="34" charset="0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495CE3D2-633A-4BF4-B6C1-E38D29D51E68}" type="slidenum">
              <a:rPr lang="en-US" altLang="en-US" sz="1400">
                <a:solidFill>
                  <a:srgbClr val="FFFFFF"/>
                </a:solidFill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 sz="14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99772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3" r:id="rId1"/>
    <p:sldLayoutId id="2147483764" r:id="rId2"/>
    <p:sldLayoutId id="2147483765" r:id="rId3"/>
    <p:sldLayoutId id="2147483766" r:id="rId4"/>
    <p:sldLayoutId id="2147483767" r:id="rId5"/>
    <p:sldLayoutId id="2147483768" r:id="rId6"/>
    <p:sldLayoutId id="2147483769" r:id="rId7"/>
    <p:sldLayoutId id="2147483770" r:id="rId8"/>
    <p:sldLayoutId id="2147483771" r:id="rId9"/>
    <p:sldLayoutId id="2147483772" r:id="rId10"/>
    <p:sldLayoutId id="2147483773" r:id="rId11"/>
    <p:sldLayoutId id="2147483774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hu-H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C5ABEFA-7CE2-451C-AAD3-7A2CC969DB36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15742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6" r:id="rId1"/>
    <p:sldLayoutId id="2147483777" r:id="rId2"/>
    <p:sldLayoutId id="2147483778" r:id="rId3"/>
    <p:sldLayoutId id="2147483779" r:id="rId4"/>
    <p:sldLayoutId id="2147483780" r:id="rId5"/>
    <p:sldLayoutId id="2147483781" r:id="rId6"/>
    <p:sldLayoutId id="2147483782" r:id="rId7"/>
    <p:sldLayoutId id="2147483783" r:id="rId8"/>
    <p:sldLayoutId id="2147483784" r:id="rId9"/>
    <p:sldLayoutId id="2147483785" r:id="rId10"/>
    <p:sldLayoutId id="2147483786" r:id="rId11"/>
    <p:sldLayoutId id="2147483787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5124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5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 b="0">
                <a:solidFill>
                  <a:srgbClr val="000000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/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 b="0">
                <a:solidFill>
                  <a:srgbClr val="FFFFFF"/>
                </a:solidFill>
                <a:latin typeface="+mn-lt"/>
                <a:cs typeface="+mn-cs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2C5ABEFA-7CE2-451C-AAD3-7A2CC969DB36}" type="slidenum">
              <a:rPr lang="en-US"/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04961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2" r:id="rId1"/>
    <p:sldLayoutId id="2147483803" r:id="rId2"/>
    <p:sldLayoutId id="2147483804" r:id="rId3"/>
    <p:sldLayoutId id="2147483805" r:id="rId4"/>
    <p:sldLayoutId id="2147483806" r:id="rId5"/>
    <p:sldLayoutId id="2147483807" r:id="rId6"/>
    <p:sldLayoutId id="2147483808" r:id="rId7"/>
    <p:sldLayoutId id="2147483809" r:id="rId8"/>
    <p:sldLayoutId id="2147483810" r:id="rId9"/>
    <p:sldLayoutId id="2147483811" r:id="rId10"/>
    <p:sldLayoutId id="2147483812" r:id="rId11"/>
    <p:sldLayoutId id="2147483813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8397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4522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397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5225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endParaRPr lang="en-US" altLang="en-US" sz="14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8397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56600" y="25400"/>
            <a:ext cx="762000" cy="273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>
                <a:solidFill>
                  <a:schemeClr val="bg1"/>
                </a:solidFill>
                <a:latin typeface="+mn-lt"/>
              </a:defRPr>
            </a:lvl1pPr>
          </a:lstStyle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fld id="{CF4EBC40-5D11-414E-958E-8FFB8B8F5D2A}" type="slidenum">
              <a:rPr lang="en-US" altLang="en-US" sz="1400">
                <a:solidFill>
                  <a:srgbClr val="FFFFFF"/>
                </a:solidFill>
                <a:cs typeface="Times New Roman" pitchFamily="18" charset="0"/>
              </a:rPr>
              <a:pPr fontAlgn="base">
                <a:spcBef>
                  <a:spcPct val="0"/>
                </a:spcBef>
                <a:spcAft>
                  <a:spcPct val="0"/>
                </a:spcAft>
                <a:defRPr/>
              </a:pPr>
              <a:t>‹#›</a:t>
            </a:fld>
            <a:endParaRPr lang="en-US" altLang="en-US" sz="1400">
              <a:solidFill>
                <a:srgbClr val="FFFFFF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26546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5" r:id="rId1"/>
    <p:sldLayoutId id="2147483816" r:id="rId2"/>
    <p:sldLayoutId id="2147483817" r:id="rId3"/>
    <p:sldLayoutId id="2147483818" r:id="rId4"/>
    <p:sldLayoutId id="2147483819" r:id="rId5"/>
    <p:sldLayoutId id="2147483820" r:id="rId6"/>
    <p:sldLayoutId id="2147483821" r:id="rId7"/>
    <p:sldLayoutId id="2147483822" r:id="rId8"/>
    <p:sldLayoutId id="2147483823" r:id="rId9"/>
    <p:sldLayoutId id="2147483824" r:id="rId10"/>
    <p:sldLayoutId id="2147483825" r:id="rId11"/>
    <p:sldLayoutId id="2147483826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>
          <a:solidFill>
            <a:schemeClr val="bg1"/>
          </a:solidFill>
          <a:latin typeface="Verdana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8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1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3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14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8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1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1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1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6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26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18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emf"/><Relationship Id="rId1" Type="http://schemas.openxmlformats.org/officeDocument/2006/relationships/slideLayout" Target="../slideLayouts/slideLayout18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18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wmf"/><Relationship Id="rId1" Type="http://schemas.openxmlformats.org/officeDocument/2006/relationships/slideLayout" Target="../slideLayouts/slideLayout18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wmf"/><Relationship Id="rId1" Type="http://schemas.openxmlformats.org/officeDocument/2006/relationships/slideLayout" Target="../slideLayouts/slideLayout18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4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1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0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30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30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4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30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30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30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jpg"/><Relationship Id="rId1" Type="http://schemas.openxmlformats.org/officeDocument/2006/relationships/slideLayout" Target="../slideLayouts/slideLayout26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26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26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6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26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8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4.xml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85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85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85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85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5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1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1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1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18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6.wmf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1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4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1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wmf"/><Relationship Id="rId1" Type="http://schemas.openxmlformats.org/officeDocument/2006/relationships/slideLayout" Target="../slideLayouts/slideLayout14.xml"/></Relationships>
</file>

<file path=ppt/slides/_rels/slide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jpg"/><Relationship Id="rId1" Type="http://schemas.openxmlformats.org/officeDocument/2006/relationships/slideLayout" Target="../slideLayouts/slideLayout14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wmf"/><Relationship Id="rId1" Type="http://schemas.openxmlformats.org/officeDocument/2006/relationships/slideLayout" Target="../slideLayouts/slideLayout18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14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8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1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wmf"/><Relationship Id="rId1" Type="http://schemas.openxmlformats.org/officeDocument/2006/relationships/slideLayout" Target="../slideLayouts/slideLayout31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wmf"/><Relationship Id="rId1" Type="http://schemas.openxmlformats.org/officeDocument/2006/relationships/slideLayout" Target="../slideLayouts/slideLayout31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18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18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8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jpeg"/><Relationship Id="rId1" Type="http://schemas.openxmlformats.org/officeDocument/2006/relationships/slideLayout" Target="../slideLayouts/slideLayout18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18.xml"/></Relationships>
</file>

<file path=ppt/slides/_rels/slide2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7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6.xml"/></Relationships>
</file>

<file path=ppt/slides/_rels/slide2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7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1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3.xml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113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4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3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3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3.xml"/></Relationships>
</file>

<file path=ppt/slides/_rels/slide2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1.xml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jpe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13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3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26.xml"/></Relationships>
</file>

<file path=ppt/slides/_rels/slide2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8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8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5.xml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61.xml"/></Relationships>
</file>

<file path=ppt/slides/_rels/slide2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6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61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61.xml"/></Relationships>
</file>

<file path=ppt/slides/_rels/slide2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emf"/><Relationship Id="rId1" Type="http://schemas.openxmlformats.org/officeDocument/2006/relationships/slideLayout" Target="../slideLayouts/slideLayout61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emf"/><Relationship Id="rId1" Type="http://schemas.openxmlformats.org/officeDocument/2006/relationships/slideLayout" Target="../slideLayouts/slideLayout6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18.xml"/><Relationship Id="rId1" Type="http://schemas.openxmlformats.org/officeDocument/2006/relationships/vmlDrawing" Target="../drawings/vmlDrawing2.vml"/><Relationship Id="rId4" Type="http://schemas.openxmlformats.org/officeDocument/2006/relationships/image" Target="../media/image9.wmf"/></Relationships>
</file>

<file path=ppt/slides/_rels/slide2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61.xml"/></Relationships>
</file>

<file path=ppt/slides/_rels/slide2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61.xml"/></Relationships>
</file>

<file path=ppt/slides/_rels/slide2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61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42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jpeg"/><Relationship Id="rId1" Type="http://schemas.openxmlformats.org/officeDocument/2006/relationships/slideLayout" Target="../slideLayouts/slideLayout61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8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2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1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/Relationships>
</file>

<file path=ppt/slides/_rels/slide2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38.xml"/></Relationships>
</file>

<file path=ppt/slides/_rels/slide2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wmf"/><Relationship Id="rId1" Type="http://schemas.openxmlformats.org/officeDocument/2006/relationships/slideLayout" Target="../slideLayouts/slideLayout42.xml"/></Relationships>
</file>

<file path=ppt/slides/_rels/slide2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wmf"/><Relationship Id="rId1" Type="http://schemas.openxmlformats.org/officeDocument/2006/relationships/slideLayout" Target="../slideLayouts/slideLayout4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8.xml"/></Relationships>
</file>

<file path=ppt/slides/_rels/slide2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jpg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42.xml"/></Relationships>
</file>

<file path=ppt/slides/_rels/slide2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jpg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42.xml"/><Relationship Id="rId5" Type="http://schemas.openxmlformats.org/officeDocument/2006/relationships/image" Target="../media/image85.jpg"/><Relationship Id="rId4" Type="http://schemas.openxmlformats.org/officeDocument/2006/relationships/image" Target="../media/image84.jpg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g"/><Relationship Id="rId2" Type="http://schemas.openxmlformats.org/officeDocument/2006/relationships/image" Target="../media/image86.jpg"/><Relationship Id="rId1" Type="http://schemas.openxmlformats.org/officeDocument/2006/relationships/slideLayout" Target="../slideLayouts/slideLayout42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42.xml"/></Relationships>
</file>

<file path=ppt/slides/_rels/slide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jpeg"/><Relationship Id="rId1" Type="http://schemas.openxmlformats.org/officeDocument/2006/relationships/slideLayout" Target="../slideLayouts/slideLayout101.xml"/></Relationships>
</file>

<file path=ppt/slides/_rels/slide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101.xml"/></Relationships>
</file>

<file path=ppt/slides/_rels/slide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png"/><Relationship Id="rId1" Type="http://schemas.openxmlformats.org/officeDocument/2006/relationships/slideLayout" Target="../slideLayouts/slideLayout42.xml"/></Relationships>
</file>

<file path=ppt/slides/_rels/slide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42.xml"/></Relationships>
</file>

<file path=ppt/slides/_rels/slide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1.png"/><Relationship Id="rId1" Type="http://schemas.openxmlformats.org/officeDocument/2006/relationships/slideLayout" Target="../slideLayouts/slideLayout42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2.png"/><Relationship Id="rId1" Type="http://schemas.openxmlformats.org/officeDocument/2006/relationships/slideLayout" Target="../slideLayouts/slideLayout42.xml"/></Relationships>
</file>

<file path=ppt/slides/_rels/slide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42.xml"/></Relationships>
</file>

<file path=ppt/slides/_rels/slide2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26.xml"/></Relationships>
</file>

<file path=ppt/slides/_rels/slide2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5.xml"/></Relationships>
</file>

<file path=ppt/slides/_rels/slide2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26.xml"/></Relationships>
</file>

<file path=ppt/slides/_rels/slide2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7.xml"/></Relationships>
</file>

<file path=ppt/slides/_rels/slide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4.jpeg"/><Relationship Id="rId1" Type="http://schemas.openxmlformats.org/officeDocument/2006/relationships/slideLayout" Target="../slideLayouts/slideLayout157.xml"/></Relationships>
</file>

<file path=ppt/slides/_rels/slide2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7.xml"/></Relationships>
</file>

<file path=ppt/slides/_rels/slide2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7.xml"/></Relationships>
</file>

<file path=ppt/slides/_rels/slide2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7.xml"/></Relationships>
</file>

<file path=ppt/slides/_rels/slide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wmf"/><Relationship Id="rId1" Type="http://schemas.openxmlformats.org/officeDocument/2006/relationships/slideLayout" Target="../slideLayouts/slideLayout15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6.wmf"/><Relationship Id="rId1" Type="http://schemas.openxmlformats.org/officeDocument/2006/relationships/slideLayout" Target="../slideLayouts/slideLayout157.xml"/></Relationships>
</file>

<file path=ppt/slides/_rels/slide3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7.xml"/></Relationships>
</file>

<file path=ppt/slides/_rels/slide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157.xml"/></Relationships>
</file>

<file path=ppt/slides/_rels/slide3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67.xml"/></Relationships>
</file>

<file path=ppt/slides/_rels/slide3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26.xml"/></Relationships>
</file>

<file path=ppt/slides/_rels/slide3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9.xml"/></Relationships>
</file>

<file path=ppt/slides/_rels/slide3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9.xml"/></Relationships>
</file>

<file path=ppt/slides/_rels/slide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169.xml"/></Relationships>
</file>

<file path=ppt/slides/_rels/slide3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9.xml"/></Relationships>
</file>

<file path=ppt/slides/_rels/slide3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9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8.xml"/></Relationships>
</file>

<file path=ppt/slides/_rels/slide3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hyperlink" Target="http://images.anandtech.com/doci/5831/Screen%20Shot%202012-05-14%20at%2010.39.06%20PM.png" TargetMode="External"/><Relationship Id="rId1" Type="http://schemas.openxmlformats.org/officeDocument/2006/relationships/slideLayout" Target="../slideLayouts/slideLayout169.xml"/></Relationships>
</file>

<file path=ppt/slides/_rels/slide3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26.xml"/></Relationships>
</file>

<file path=ppt/slides/_rels/slide3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7.xml"/></Relationships>
</file>

<file path=ppt/slides/_rels/slide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157.xml"/></Relationships>
</file>

<file path=ppt/slides/_rels/slide3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7.xml"/></Relationships>
</file>

<file path=ppt/slides/_rels/slide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emf"/><Relationship Id="rId1" Type="http://schemas.openxmlformats.org/officeDocument/2006/relationships/slideLayout" Target="../slideLayouts/slideLayout157.xml"/></Relationships>
</file>

<file path=ppt/slides/_rels/slide3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7.xml"/></Relationships>
</file>

<file path=ppt/slides/_rels/slide3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157.xml"/></Relationships>
</file>

<file path=ppt/slides/_rels/slide3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26.xml"/></Relationships>
</file>

<file path=ppt/slides/_rels/slide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9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Layout" Target="../slideLayouts/slideLayout14.xml"/><Relationship Id="rId1" Type="http://schemas.openxmlformats.org/officeDocument/2006/relationships/themeOverride" Target="../theme/themeOverride1.xml"/><Relationship Id="rId4" Type="http://schemas.openxmlformats.org/officeDocument/2006/relationships/image" Target="../media/image13.png"/></Relationships>
</file>

<file path=ppt/slides/_rels/slide3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/Relationships>
</file>

<file path=ppt/slides/_rels/slide3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/Relationships>
</file>

<file path=ppt/slides/_rels/slide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101.xml"/></Relationships>
</file>

<file path=ppt/slides/_rels/slide3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png"/><Relationship Id="rId2" Type="http://schemas.openxmlformats.org/officeDocument/2006/relationships/image" Target="../media/image104.png"/><Relationship Id="rId1" Type="http://schemas.openxmlformats.org/officeDocument/2006/relationships/slideLayout" Target="../slideLayouts/slideLayout97.xml"/></Relationships>
</file>

<file path=ppt/slides/_rels/slide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97.xml"/></Relationships>
</file>

<file path=ppt/slides/_rels/slide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7.png"/><Relationship Id="rId1" Type="http://schemas.openxmlformats.org/officeDocument/2006/relationships/slideLayout" Target="../slideLayouts/slideLayout97.xml"/></Relationships>
</file>

<file path=ppt/slides/_rels/slide3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97.xml"/></Relationships>
</file>

<file path=ppt/slides/_rels/slide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jpeg"/><Relationship Id="rId1" Type="http://schemas.openxmlformats.org/officeDocument/2006/relationships/slideLayout" Target="../slideLayouts/slideLayout97.xml"/></Relationships>
</file>

<file path=ppt/slides/_rels/slide3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/Relationships>
</file>

<file path=ppt/slides/_rels/slide3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2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/Relationships>
</file>

<file path=ppt/slides/_rels/slide3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1.xml"/></Relationships>
</file>

<file path=ppt/slides/_rels/slide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3.png"/><Relationship Id="rId1" Type="http://schemas.openxmlformats.org/officeDocument/2006/relationships/slideLayout" Target="../slideLayouts/slideLayout101.xml"/></Relationships>
</file>

<file path=ppt/slides/_rels/slide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97.xml"/></Relationships>
</file>

<file path=ppt/slides/_rels/slide3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/Relationships>
</file>

<file path=ppt/slides/_rels/slide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97.xml"/></Relationships>
</file>

<file path=ppt/slides/_rels/slide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97.xml"/></Relationships>
</file>

<file path=ppt/slides/_rels/slide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97.xml"/></Relationships>
</file>

<file path=ppt/slides/_rels/slide3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97.xml"/></Relationships>
</file>

<file path=ppt/slides/_rels/slide3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4.png"/><Relationship Id="rId1" Type="http://schemas.openxmlformats.org/officeDocument/2006/relationships/slideLayout" Target="../slideLayouts/slideLayout9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4.xml"/></Relationships>
</file>

<file path=ppt/slides/_rels/slide3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/Relationships>
</file>

<file path=ppt/slides/_rels/slide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5.png"/><Relationship Id="rId1" Type="http://schemas.openxmlformats.org/officeDocument/2006/relationships/slideLayout" Target="../slideLayouts/slideLayout97.xml"/></Relationships>
</file>

<file path=ppt/slides/_rels/slide3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6.png"/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97.xml"/></Relationships>
</file>

<file path=ppt/slides/_rels/slide3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7.xml"/></Relationships>
</file>

<file path=ppt/slides/_rels/slide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7.jpeg"/><Relationship Id="rId1" Type="http://schemas.openxmlformats.org/officeDocument/2006/relationships/slideLayout" Target="../slideLayouts/slideLayout97.xml"/></Relationships>
</file>

<file path=ppt/slides/_rels/slide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8.jpg"/><Relationship Id="rId1" Type="http://schemas.openxmlformats.org/officeDocument/2006/relationships/slideLayout" Target="../slideLayouts/slideLayout97.xml"/></Relationships>
</file>

<file path=ppt/slides/_rels/slide3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1.xml"/></Relationships>
</file>

<file path=ppt/slides/_rels/slide3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3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3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4.xml"/></Relationships>
</file>

<file path=ppt/slides/_rels/slide350.xml.rels><?xml version="1.0" encoding="UTF-8" standalone="yes"?>
<Relationships xmlns="http://schemas.openxmlformats.org/package/2006/relationships"><Relationship Id="rId2" Type="http://schemas.openxmlformats.org/officeDocument/2006/relationships/hyperlink" Target="https://ieeexplore.ieee.org/xpl/conhome/7196579/proceeding" TargetMode="External"/><Relationship Id="rId1" Type="http://schemas.openxmlformats.org/officeDocument/2006/relationships/slideLayout" Target="../slideLayouts/slideLayout26.xml"/></Relationships>
</file>

<file path=ppt/slides/_rels/slide3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3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3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3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355.xml.rels><?xml version="1.0" encoding="UTF-8" standalone="yes"?>
<Relationships xmlns="http://schemas.openxmlformats.org/package/2006/relationships"><Relationship Id="rId2" Type="http://schemas.openxmlformats.org/officeDocument/2006/relationships/hyperlink" Target="https://www.intel.com/content/dam/www/public/us/en/documents/datasheets/8th-gen-core-family-datasheet-vol-1.pdf" TargetMode="External"/><Relationship Id="rId1" Type="http://schemas.openxmlformats.org/officeDocument/2006/relationships/slideLayout" Target="../slideLayouts/slideLayout26.xml"/></Relationships>
</file>

<file path=ppt/slides/_rels/slide3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3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3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8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6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Layout" Target="../slideLayouts/slideLayout14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4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6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wmf"/><Relationship Id="rId1" Type="http://schemas.openxmlformats.org/officeDocument/2006/relationships/slideLayout" Target="../slideLayouts/slideLayout6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6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61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wmf"/><Relationship Id="rId1" Type="http://schemas.openxmlformats.org/officeDocument/2006/relationships/slideLayout" Target="../slideLayouts/slideLayout61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6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1.xml"/><Relationship Id="rId4" Type="http://schemas.openxmlformats.org/officeDocument/2006/relationships/image" Target="../media/image25.png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65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6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6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65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6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20.png"/><Relationship Id="rId7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image" Target="../media/image243.pn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6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.png"/><Relationship Id="rId4" Type="http://schemas.openxmlformats.org/officeDocument/2006/relationships/image" Target="../media/image32.png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6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61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61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61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61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6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6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61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61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1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1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1214344" y="2303875"/>
            <a:ext cx="6705600" cy="3268663"/>
          </a:xfrm>
        </p:spPr>
        <p:txBody>
          <a:bodyPr/>
          <a:lstStyle/>
          <a:p>
            <a:pPr eaLnBrk="1" hangingPunct="1">
              <a:spcAft>
                <a:spcPct val="50000"/>
              </a:spcAft>
            </a:pPr>
            <a:endParaRPr lang="en-US" altLang="en-US" dirty="0">
              <a:solidFill>
                <a:schemeClr val="bg1"/>
              </a:solidFill>
              <a:latin typeface="Verdana" pitchFamily="34" charset="0"/>
            </a:endParaRPr>
          </a:p>
          <a:p>
            <a:pPr eaLnBrk="1" hangingPunct="1">
              <a:spcAft>
                <a:spcPct val="50000"/>
              </a:spcAft>
            </a:pPr>
            <a:r>
              <a:rPr lang="en-US" altLang="en-US" dirty="0">
                <a:solidFill>
                  <a:schemeClr val="bg1"/>
                </a:solidFill>
                <a:latin typeface="Verdana" pitchFamily="34" charset="0"/>
              </a:rPr>
              <a:t>Dezső</a:t>
            </a:r>
            <a:r>
              <a:rPr lang="hu-HU" altLang="en-US" dirty="0">
                <a:solidFill>
                  <a:schemeClr val="bg1"/>
                </a:solidFill>
                <a:latin typeface="Verdana" pitchFamily="34" charset="0"/>
              </a:rPr>
              <a:t> Sima</a:t>
            </a:r>
          </a:p>
          <a:p>
            <a:pPr eaLnBrk="1" hangingPunct="1">
              <a:spcAft>
                <a:spcPct val="50000"/>
              </a:spcAft>
            </a:pPr>
            <a:endParaRPr lang="en-US" altLang="en-US" dirty="0">
              <a:solidFill>
                <a:schemeClr val="accent2"/>
              </a:solidFill>
              <a:latin typeface="Verdana" pitchFamily="34" charset="0"/>
            </a:endParaRPr>
          </a:p>
          <a:p>
            <a:pPr eaLnBrk="1" hangingPunct="1">
              <a:spcAft>
                <a:spcPct val="25000"/>
              </a:spcAft>
            </a:pPr>
            <a:r>
              <a:rPr lang="en-US" altLang="en-US" dirty="0">
                <a:solidFill>
                  <a:schemeClr val="bg1"/>
                </a:solidFill>
                <a:latin typeface="Verdana" pitchFamily="34" charset="0"/>
              </a:rPr>
              <a:t>November </a:t>
            </a:r>
            <a:r>
              <a:rPr lang="hu-HU" altLang="en-US" dirty="0">
                <a:solidFill>
                  <a:schemeClr val="bg1"/>
                </a:solidFill>
                <a:latin typeface="Verdana" pitchFamily="34" charset="0"/>
              </a:rPr>
              <a:t>20</a:t>
            </a:r>
            <a:r>
              <a:rPr lang="en-US" altLang="en-US" dirty="0">
                <a:solidFill>
                  <a:schemeClr val="bg1"/>
                </a:solidFill>
                <a:latin typeface="Verdana" pitchFamily="34" charset="0"/>
              </a:rPr>
              <a:t>23</a:t>
            </a:r>
            <a:endParaRPr lang="hu-HU" altLang="en-US" dirty="0">
              <a:solidFill>
                <a:schemeClr val="bg1"/>
              </a:solidFill>
              <a:latin typeface="Verdana" pitchFamily="34" charset="0"/>
            </a:endParaRPr>
          </a:p>
        </p:txBody>
      </p:sp>
      <p:sp>
        <p:nvSpPr>
          <p:cNvPr id="40963" name="Text Box 3"/>
          <p:cNvSpPr txBox="1">
            <a:spLocks noChangeArrowheads="1"/>
          </p:cNvSpPr>
          <p:nvPr/>
        </p:nvSpPr>
        <p:spPr bwMode="auto">
          <a:xfrm>
            <a:off x="4092238" y="6357938"/>
            <a:ext cx="951030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 type="none" w="med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45720" rIns="4572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(Ver. </a:t>
            </a:r>
            <a:r>
              <a:rPr lang="en-US" altLang="en-US" sz="14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2.5</a:t>
            </a: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)</a:t>
            </a:r>
            <a:endParaRPr lang="en-US" altLang="en-US" sz="1400" dirty="0">
              <a:solidFill>
                <a:srgbClr val="FFFFFF"/>
              </a:solidFill>
              <a:latin typeface="Verdana" pitchFamily="34" charset="0"/>
              <a:cs typeface="Times New Roman" pitchFamily="18" charset="0"/>
            </a:endParaRPr>
          </a:p>
        </p:txBody>
      </p:sp>
      <p:sp>
        <p:nvSpPr>
          <p:cNvPr id="40964" name="Text Box 4"/>
          <p:cNvSpPr txBox="1">
            <a:spLocks noChangeArrowheads="1"/>
          </p:cNvSpPr>
          <p:nvPr/>
        </p:nvSpPr>
        <p:spPr bwMode="auto">
          <a:xfrm>
            <a:off x="7082305" y="6372225"/>
            <a:ext cx="1938992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BBE0E3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 type="none" w="med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lIns="45720" rIns="45720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  <a:sym typeface="Symbol" pitchFamily="18" charset="2"/>
              </a:rPr>
              <a:t> </a:t>
            </a: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Sima</a:t>
            </a: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  <a:sym typeface="Symbol" pitchFamily="18" charset="2"/>
              </a:rPr>
              <a:t> </a:t>
            </a:r>
            <a:r>
              <a:rPr lang="hu-HU" altLang="en-US" sz="14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Dezső, 20</a:t>
            </a:r>
            <a:r>
              <a:rPr lang="en-US" altLang="en-US" sz="1400" dirty="0">
                <a:solidFill>
                  <a:srgbClr val="FFFFFF"/>
                </a:solidFill>
                <a:latin typeface="Verdana" pitchFamily="34" charset="0"/>
                <a:cs typeface="Times New Roman" pitchFamily="18" charset="0"/>
              </a:rPr>
              <a:t>23</a:t>
            </a:r>
          </a:p>
        </p:txBody>
      </p:sp>
      <p:sp>
        <p:nvSpPr>
          <p:cNvPr id="40965" name="Rectangle 5"/>
          <p:cNvSpPr>
            <a:spLocks noChangeArrowheads="1"/>
          </p:cNvSpPr>
          <p:nvPr/>
        </p:nvSpPr>
        <p:spPr bwMode="auto">
          <a:xfrm>
            <a:off x="-19252" y="1193935"/>
            <a:ext cx="9159273" cy="1905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ctr" eaLnBrk="1" fontAlgn="base" hangingPunct="1">
              <a:spcBef>
                <a:spcPct val="0"/>
              </a:spcBef>
              <a:spcAft>
                <a:spcPct val="0"/>
              </a:spcAft>
              <a:buFontTx/>
              <a:buNone/>
              <a:defRPr/>
            </a:pPr>
            <a:r>
              <a:rPr lang="en-US" altLang="en-US" sz="3400" dirty="0">
                <a:solidFill>
                  <a:srgbClr val="FF0000"/>
                </a:solidFill>
                <a:latin typeface="Verdana" pitchFamily="34" charset="0"/>
                <a:cs typeface="Times New Roman" pitchFamily="18" charset="0"/>
              </a:rPr>
              <a:t>Power management</a:t>
            </a:r>
          </a:p>
        </p:txBody>
      </p:sp>
    </p:spTree>
    <p:extLst>
      <p:ext uri="{BB962C8B-B14F-4D97-AF65-F5344CB8AC3E}">
        <p14:creationId xmlns:p14="http://schemas.microsoft.com/office/powerpoint/2010/main" val="221570970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(7)</a:t>
            </a:r>
            <a:endParaRPr lang="en-US" sz="1700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-16221" y="916649"/>
            <a:ext cx="9144000" cy="4176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1500" y="472411"/>
            <a:ext cx="46286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The notion of </a:t>
            </a:r>
            <a:r>
              <a:rPr lang="en-US" dirty="0" err="1">
                <a:solidFill>
                  <a:schemeClr val="accent6"/>
                </a:solidFill>
                <a:latin typeface="+mj-lt"/>
              </a:rPr>
              <a:t>cTDP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(configurable TDP)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40927" y="912630"/>
            <a:ext cx="9020996" cy="42165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Intel introduced it in 2012 </a:t>
            </a:r>
            <a:r>
              <a:rPr lang="en-US" sz="1600" dirty="0">
                <a:latin typeface="+mj-lt"/>
              </a:rPr>
              <a:t>(in their Ivy Bridge line), followed by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AMD in 2014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(in their Kaveri processors).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concept of </a:t>
            </a:r>
            <a:r>
              <a:rPr lang="en-US" sz="1600" dirty="0" err="1">
                <a:solidFill>
                  <a:srgbClr val="FF0000"/>
                </a:solidFill>
                <a:latin typeface="+mj-lt"/>
              </a:rPr>
              <a:t>cTDP</a:t>
            </a:r>
            <a:r>
              <a:rPr lang="en-US" sz="1600" dirty="0">
                <a:latin typeface="+mj-lt"/>
              </a:rPr>
              <a:t> provides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more flexibility </a:t>
            </a:r>
            <a:r>
              <a:rPr lang="en-US" sz="1600" dirty="0">
                <a:latin typeface="+mj-lt"/>
              </a:rPr>
              <a:t>for OEMs when building laptops or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desktops, as compared to designs based on a fixed TDP. </a:t>
            </a:r>
          </a:p>
          <a:p>
            <a:r>
              <a:rPr lang="en-US" sz="1600" dirty="0">
                <a:latin typeface="+mj-lt"/>
              </a:rPr>
              <a:t>    With </a:t>
            </a:r>
            <a:r>
              <a:rPr lang="en-US" sz="1600" dirty="0" err="1">
                <a:latin typeface="+mj-lt"/>
              </a:rPr>
              <a:t>cTDP</a:t>
            </a:r>
            <a:r>
              <a:rPr lang="en-US" sz="1600" dirty="0">
                <a:latin typeface="+mj-lt"/>
              </a:rPr>
              <a:t>, one can choose a TDP value for a design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from a TDP interval </a:t>
            </a:r>
            <a:r>
              <a:rPr lang="en-US" sz="1600" dirty="0">
                <a:latin typeface="+mj-lt"/>
              </a:rPr>
              <a:t>between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its </a:t>
            </a:r>
            <a:r>
              <a:rPr lang="en-US" sz="1600" spc="-50" dirty="0">
                <a:latin typeface="+mj-lt"/>
              </a:rPr>
              <a:t>lowest and highest value instead of using a fixed figure. </a:t>
            </a:r>
          </a:p>
          <a:p>
            <a:pPr>
              <a:spcAft>
                <a:spcPts val="600"/>
              </a:spcAft>
            </a:pPr>
            <a:r>
              <a:rPr lang="en-US" sz="1600" spc="-50" dirty="0">
                <a:latin typeface="+mj-lt"/>
              </a:rPr>
              <a:t>    For example, a design can use any value between 12 W and 28 W instead of just 15 W.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pc="-40" dirty="0"/>
              <a:t>Choosing a </a:t>
            </a:r>
            <a:r>
              <a:rPr lang="en-US" spc="-40" dirty="0">
                <a:solidFill>
                  <a:srgbClr val="0070C0"/>
                </a:solidFill>
              </a:rPr>
              <a:t>lower TDP </a:t>
            </a:r>
            <a:r>
              <a:rPr lang="en-US" spc="-40" dirty="0"/>
              <a:t>(Thermal Design Power) for a device will </a:t>
            </a:r>
            <a:r>
              <a:rPr lang="en-US" spc="-40" dirty="0">
                <a:solidFill>
                  <a:srgbClr val="0070C0"/>
                </a:solidFill>
              </a:rPr>
              <a:t>reduce its performance</a:t>
            </a:r>
          </a:p>
          <a:p>
            <a:pPr>
              <a:spcAft>
                <a:spcPts val="600"/>
              </a:spcAft>
            </a:pPr>
            <a:r>
              <a:rPr lang="en-US" dirty="0"/>
              <a:t>      </a:t>
            </a:r>
            <a:r>
              <a:rPr lang="en-US" dirty="0">
                <a:solidFill>
                  <a:srgbClr val="0070C0"/>
                </a:solidFill>
              </a:rPr>
              <a:t>and power consumption, but it will also make it more quiet. </a:t>
            </a:r>
          </a:p>
          <a:p>
            <a:r>
              <a:rPr lang="en-US" dirty="0"/>
              <a:t>    </a:t>
            </a:r>
            <a:r>
              <a:rPr lang="en-US" spc="-50" dirty="0"/>
              <a:t>Conversely, </a:t>
            </a:r>
            <a:r>
              <a:rPr lang="en-US" spc="-50" dirty="0">
                <a:solidFill>
                  <a:srgbClr val="0070C0"/>
                </a:solidFill>
              </a:rPr>
              <a:t>choosing a higher TDP </a:t>
            </a:r>
            <a:r>
              <a:rPr lang="en-US" spc="-50" dirty="0"/>
              <a:t>will </a:t>
            </a:r>
            <a:r>
              <a:rPr lang="en-US" spc="-50" dirty="0">
                <a:solidFill>
                  <a:srgbClr val="0070C0"/>
                </a:solidFill>
              </a:rPr>
              <a:t>increase performance and power consumption </a:t>
            </a:r>
          </a:p>
          <a:p>
            <a:pPr>
              <a:spcAft>
                <a:spcPts val="600"/>
              </a:spcAft>
            </a:pPr>
            <a:r>
              <a:rPr lang="en-US" dirty="0">
                <a:solidFill>
                  <a:srgbClr val="0070C0"/>
                </a:solidFill>
              </a:rPr>
              <a:t>      but will result in a noisier device.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However, if an OEM (Original Equipment Manufacturer) chooses a </a:t>
            </a:r>
            <a:r>
              <a:rPr lang="en-US" dirty="0">
                <a:solidFill>
                  <a:srgbClr val="0070C0"/>
                </a:solidFill>
              </a:rPr>
              <a:t>higher TDP</a:t>
            </a:r>
          </a:p>
          <a:p>
            <a:r>
              <a:rPr lang="en-US" dirty="0">
                <a:solidFill>
                  <a:srgbClr val="0070C0"/>
                </a:solidFill>
              </a:rPr>
              <a:t>      also needs to provide a better cooling solution</a:t>
            </a:r>
            <a:r>
              <a:rPr lang="en-US" dirty="0"/>
              <a:t> than what the nominal TDP</a:t>
            </a:r>
          </a:p>
          <a:p>
            <a:r>
              <a:rPr lang="en-US" dirty="0"/>
              <a:t>      value would require.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563810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0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0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0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0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0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0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0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3.1 Overview of how is power managed at the platform level (4)</a:t>
            </a:r>
          </a:p>
        </p:txBody>
      </p:sp>
      <p:sp>
        <p:nvSpPr>
          <p:cNvPr id="8" name="Rounded Rectangle 7"/>
          <p:cNvSpPr/>
          <p:nvPr/>
        </p:nvSpPr>
        <p:spPr bwMode="auto">
          <a:xfrm>
            <a:off x="-47043" y="873339"/>
            <a:ext cx="9174822" cy="183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1500" y="458670"/>
            <a:ext cx="59630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Emergence and evolution of the ACPI standard -1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82672" y="873340"/>
            <a:ext cx="902484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ACPI standard became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widely accepted </a:t>
            </a:r>
            <a:r>
              <a:rPr lang="en-US" sz="1600" dirty="0">
                <a:latin typeface="+mj-lt"/>
              </a:rPr>
              <a:t>and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underwent an intensive evolution</a:t>
            </a:r>
            <a:r>
              <a:rPr lang="en-US" sz="1600" dirty="0">
                <a:latin typeface="+mj-lt"/>
              </a:rPr>
              <a:t>,</a:t>
            </a:r>
          </a:p>
          <a:p>
            <a:r>
              <a:rPr lang="en-US" sz="1600" dirty="0">
                <a:latin typeface="+mj-lt"/>
              </a:rPr>
              <a:t>      as the following Figures show.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98935" y="1493785"/>
            <a:ext cx="9082166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ACPI 1.0 </a:t>
            </a:r>
            <a:r>
              <a:rPr lang="en-US" sz="1600" dirty="0">
                <a:latin typeface="+mj-lt"/>
              </a:rPr>
              <a:t>(1996)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did not yet have power management </a:t>
            </a:r>
            <a:r>
              <a:rPr lang="en-US" sz="1600" dirty="0">
                <a:latin typeface="+mj-lt"/>
              </a:rPr>
              <a:t>functionality.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60" dirty="0">
                <a:latin typeface="+mj-lt"/>
              </a:rPr>
              <a:t>It was </a:t>
            </a:r>
            <a:r>
              <a:rPr lang="en-US" sz="1600" spc="-60" dirty="0">
                <a:solidFill>
                  <a:srgbClr val="FF0000"/>
                </a:solidFill>
                <a:latin typeface="+mj-lt"/>
              </a:rPr>
              <a:t>ACPI 2.0 </a:t>
            </a:r>
            <a:r>
              <a:rPr lang="en-US" sz="1600" spc="-60" dirty="0">
                <a:latin typeface="+mj-lt"/>
              </a:rPr>
              <a:t>(2000) that introduced </a:t>
            </a:r>
            <a:r>
              <a:rPr lang="en-US" sz="1600" spc="-60" dirty="0">
                <a:solidFill>
                  <a:srgbClr val="0070C0"/>
                </a:solidFill>
                <a:latin typeface="+mj-lt"/>
              </a:rPr>
              <a:t>DFVS (Dynamic Voltage and Frequency Scaling),</a:t>
            </a:r>
          </a:p>
          <a:p>
            <a:r>
              <a:rPr lang="en-US" sz="1600" dirty="0">
                <a:latin typeface="+mj-lt"/>
              </a:rPr>
              <a:t>     (to be discussed later), supported by Windows XP SP1 for desktops and Windows</a:t>
            </a:r>
          </a:p>
          <a:p>
            <a:r>
              <a:rPr lang="en-US" sz="1600" dirty="0">
                <a:latin typeface="+mj-lt"/>
              </a:rPr>
              <a:t>     Server 2003 (see the next Figure).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6399330"/>
            <a:ext cx="191571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SP: Service Pack</a:t>
            </a:r>
          </a:p>
        </p:txBody>
      </p:sp>
    </p:spTree>
    <p:extLst>
      <p:ext uri="{BB962C8B-B14F-4D97-AF65-F5344CB8AC3E}">
        <p14:creationId xmlns:p14="http://schemas.microsoft.com/office/powerpoint/2010/main" val="18372511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3" grpId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943" name="Text Box 105"/>
          <p:cNvSpPr txBox="1">
            <a:spLocks noChangeArrowheads="1"/>
          </p:cNvSpPr>
          <p:nvPr/>
        </p:nvSpPr>
        <p:spPr bwMode="auto">
          <a:xfrm>
            <a:off x="251520" y="6241455"/>
            <a:ext cx="866615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1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: Windows XP and Windows Server 2003 do not support all of the ACPI 2.0 specification [</a:t>
            </a:r>
            <a:r>
              <a:rPr lang="hu-HU" altLang="en-US" sz="1400" noProof="0" dirty="0">
                <a:solidFill>
                  <a:srgbClr val="000000"/>
                </a:solidFill>
                <a:latin typeface="Verdana" panose="020B0604030504040204" pitchFamily="34" charset="0"/>
              </a:rPr>
              <a:t>38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]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400" dirty="0">
                <a:solidFill>
                  <a:srgbClr val="000000"/>
                </a:solidFill>
                <a:latin typeface="Verdana" panose="020B0604030504040204" pitchFamily="34" charset="0"/>
              </a:rPr>
              <a:t>   SP: Service Pack</a:t>
            </a:r>
            <a:endParaRPr kumimoji="0" lang="en-US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71500" y="458670"/>
            <a:ext cx="62279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Emergence of the 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ACPI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standard and its OS support</a:t>
            </a:r>
          </a:p>
        </p:txBody>
      </p:sp>
      <p:sp>
        <p:nvSpPr>
          <p:cNvPr id="12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700" dirty="0"/>
              <a:t>3.1 Overview of how is power managed at the platform level (5)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36729" y="908720"/>
            <a:ext cx="9107271" cy="5303703"/>
            <a:chOff x="36729" y="908720"/>
            <a:chExt cx="9107271" cy="5303703"/>
          </a:xfrm>
        </p:grpSpPr>
        <p:sp>
          <p:nvSpPr>
            <p:cNvPr id="164868" name="Line 4"/>
            <p:cNvSpPr>
              <a:spLocks noChangeShapeType="1"/>
            </p:cNvSpPr>
            <p:nvPr/>
          </p:nvSpPr>
          <p:spPr bwMode="auto">
            <a:xfrm>
              <a:off x="107950" y="5876444"/>
              <a:ext cx="90360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69" name="Text Box 5"/>
            <p:cNvSpPr txBox="1">
              <a:spLocks noChangeArrowheads="1"/>
            </p:cNvSpPr>
            <p:nvPr/>
          </p:nvSpPr>
          <p:spPr bwMode="auto">
            <a:xfrm>
              <a:off x="1331913" y="5943119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1995</a:t>
              </a:r>
            </a:p>
          </p:txBody>
        </p:sp>
        <p:sp>
          <p:nvSpPr>
            <p:cNvPr id="164870" name="Text Box 6"/>
            <p:cNvSpPr txBox="1">
              <a:spLocks noChangeArrowheads="1"/>
            </p:cNvSpPr>
            <p:nvPr/>
          </p:nvSpPr>
          <p:spPr bwMode="auto">
            <a:xfrm>
              <a:off x="3458112" y="5932006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2000</a:t>
              </a:r>
            </a:p>
          </p:txBody>
        </p:sp>
        <p:sp>
          <p:nvSpPr>
            <p:cNvPr id="164871" name="Text Box 7"/>
            <p:cNvSpPr txBox="1">
              <a:spLocks noChangeArrowheads="1"/>
            </p:cNvSpPr>
            <p:nvPr/>
          </p:nvSpPr>
          <p:spPr bwMode="auto">
            <a:xfrm>
              <a:off x="7640638" y="5932006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2010</a:t>
              </a:r>
            </a:p>
          </p:txBody>
        </p:sp>
        <p:sp>
          <p:nvSpPr>
            <p:cNvPr id="164872" name="Line 8"/>
            <p:cNvSpPr>
              <a:spLocks noChangeShapeType="1"/>
            </p:cNvSpPr>
            <p:nvPr/>
          </p:nvSpPr>
          <p:spPr bwMode="auto">
            <a:xfrm>
              <a:off x="811212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3" name="Line 9"/>
            <p:cNvSpPr>
              <a:spLocks noChangeShapeType="1"/>
            </p:cNvSpPr>
            <p:nvPr/>
          </p:nvSpPr>
          <p:spPr bwMode="auto">
            <a:xfrm>
              <a:off x="223043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4" name="Line 10"/>
            <p:cNvSpPr>
              <a:spLocks noChangeShapeType="1"/>
            </p:cNvSpPr>
            <p:nvPr/>
          </p:nvSpPr>
          <p:spPr bwMode="auto">
            <a:xfrm>
              <a:off x="391160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5" name="Line 11"/>
            <p:cNvSpPr>
              <a:spLocks noChangeShapeType="1"/>
            </p:cNvSpPr>
            <p:nvPr/>
          </p:nvSpPr>
          <p:spPr bwMode="auto">
            <a:xfrm>
              <a:off x="643255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6" name="Line 12"/>
            <p:cNvSpPr>
              <a:spLocks noChangeShapeType="1"/>
            </p:cNvSpPr>
            <p:nvPr/>
          </p:nvSpPr>
          <p:spPr bwMode="auto">
            <a:xfrm>
              <a:off x="5591175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7" name="Line 13"/>
            <p:cNvSpPr>
              <a:spLocks noChangeShapeType="1"/>
            </p:cNvSpPr>
            <p:nvPr/>
          </p:nvSpPr>
          <p:spPr bwMode="auto">
            <a:xfrm>
              <a:off x="475297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8" name="Line 14"/>
            <p:cNvSpPr>
              <a:spLocks noChangeShapeType="1"/>
            </p:cNvSpPr>
            <p:nvPr/>
          </p:nvSpPr>
          <p:spPr bwMode="auto">
            <a:xfrm>
              <a:off x="1390650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9" name="Line 15"/>
            <p:cNvSpPr>
              <a:spLocks noChangeShapeType="1"/>
            </p:cNvSpPr>
            <p:nvPr/>
          </p:nvSpPr>
          <p:spPr bwMode="auto">
            <a:xfrm>
              <a:off x="307022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0" name="Line 16"/>
            <p:cNvSpPr>
              <a:spLocks noChangeShapeType="1"/>
            </p:cNvSpPr>
            <p:nvPr/>
          </p:nvSpPr>
          <p:spPr bwMode="auto">
            <a:xfrm>
              <a:off x="727075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1" name="Line 17"/>
            <p:cNvSpPr>
              <a:spLocks noChangeShapeType="1"/>
            </p:cNvSpPr>
            <p:nvPr/>
          </p:nvSpPr>
          <p:spPr bwMode="auto">
            <a:xfrm>
              <a:off x="8532813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2" name="Line 18"/>
            <p:cNvSpPr>
              <a:spLocks noChangeShapeType="1"/>
            </p:cNvSpPr>
            <p:nvPr/>
          </p:nvSpPr>
          <p:spPr bwMode="auto">
            <a:xfrm>
              <a:off x="685323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3" name="Line 19"/>
            <p:cNvSpPr>
              <a:spLocks noChangeShapeType="1"/>
            </p:cNvSpPr>
            <p:nvPr/>
          </p:nvSpPr>
          <p:spPr bwMode="auto">
            <a:xfrm>
              <a:off x="6011863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4" name="Line 20"/>
            <p:cNvSpPr>
              <a:spLocks noChangeShapeType="1"/>
            </p:cNvSpPr>
            <p:nvPr/>
          </p:nvSpPr>
          <p:spPr bwMode="auto">
            <a:xfrm>
              <a:off x="517207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5" name="Line 21"/>
            <p:cNvSpPr>
              <a:spLocks noChangeShapeType="1"/>
            </p:cNvSpPr>
            <p:nvPr/>
          </p:nvSpPr>
          <p:spPr bwMode="auto">
            <a:xfrm>
              <a:off x="7691438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6" name="Line 22"/>
            <p:cNvSpPr>
              <a:spLocks noChangeShapeType="1"/>
            </p:cNvSpPr>
            <p:nvPr/>
          </p:nvSpPr>
          <p:spPr bwMode="auto">
            <a:xfrm>
              <a:off x="97155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7" name="Line 23"/>
            <p:cNvSpPr>
              <a:spLocks noChangeShapeType="1"/>
            </p:cNvSpPr>
            <p:nvPr/>
          </p:nvSpPr>
          <p:spPr bwMode="auto">
            <a:xfrm>
              <a:off x="265112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8" name="Line 24"/>
            <p:cNvSpPr>
              <a:spLocks noChangeShapeType="1"/>
            </p:cNvSpPr>
            <p:nvPr/>
          </p:nvSpPr>
          <p:spPr bwMode="auto">
            <a:xfrm>
              <a:off x="433228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9" name="Line 25"/>
            <p:cNvSpPr>
              <a:spLocks noChangeShapeType="1"/>
            </p:cNvSpPr>
            <p:nvPr/>
          </p:nvSpPr>
          <p:spPr bwMode="auto">
            <a:xfrm>
              <a:off x="181133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90" name="Line 26"/>
            <p:cNvSpPr>
              <a:spLocks noChangeShapeType="1"/>
            </p:cNvSpPr>
            <p:nvPr/>
          </p:nvSpPr>
          <p:spPr bwMode="auto">
            <a:xfrm>
              <a:off x="3490913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91" name="Text Box 27"/>
            <p:cNvSpPr txBox="1">
              <a:spLocks noChangeArrowheads="1"/>
            </p:cNvSpPr>
            <p:nvPr/>
          </p:nvSpPr>
          <p:spPr bwMode="auto">
            <a:xfrm>
              <a:off x="5541963" y="5932006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2005</a:t>
              </a:r>
            </a:p>
          </p:txBody>
        </p:sp>
        <p:sp>
          <p:nvSpPr>
            <p:cNvPr id="164892" name="Text Box 28"/>
            <p:cNvSpPr txBox="1">
              <a:spLocks noChangeArrowheads="1"/>
            </p:cNvSpPr>
            <p:nvPr/>
          </p:nvSpPr>
          <p:spPr bwMode="auto">
            <a:xfrm>
              <a:off x="1242113" y="908720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08/1995</a:t>
              </a:r>
            </a:p>
          </p:txBody>
        </p:sp>
        <p:sp>
          <p:nvSpPr>
            <p:cNvPr id="164893" name="Text Box 29"/>
            <p:cNvSpPr txBox="1">
              <a:spLocks noChangeArrowheads="1"/>
            </p:cNvSpPr>
            <p:nvPr/>
          </p:nvSpPr>
          <p:spPr bwMode="auto">
            <a:xfrm>
              <a:off x="971550" y="1264333"/>
              <a:ext cx="1258888" cy="252412"/>
            </a:xfrm>
            <a:prstGeom prst="rect">
              <a:avLst/>
            </a:prstGeom>
            <a:solidFill>
              <a:srgbClr val="339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95</a:t>
              </a:r>
            </a:p>
          </p:txBody>
        </p:sp>
        <p:grpSp>
          <p:nvGrpSpPr>
            <p:cNvPr id="164894" name="Group 30"/>
            <p:cNvGrpSpPr>
              <a:grpSpLocks/>
            </p:cNvGrpSpPr>
            <p:nvPr/>
          </p:nvGrpSpPr>
          <p:grpSpPr bwMode="auto">
            <a:xfrm>
              <a:off x="1619250" y="1173845"/>
              <a:ext cx="36513" cy="36513"/>
              <a:chOff x="1066" y="799"/>
              <a:chExt cx="90" cy="46"/>
            </a:xfrm>
          </p:grpSpPr>
          <p:sp>
            <p:nvSpPr>
              <p:cNvPr id="164969" name="Line 31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70" name="Line 32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895" name="Text Box 33"/>
            <p:cNvSpPr txBox="1">
              <a:spLocks noChangeArrowheads="1"/>
            </p:cNvSpPr>
            <p:nvPr/>
          </p:nvSpPr>
          <p:spPr bwMode="auto">
            <a:xfrm>
              <a:off x="2894701" y="908720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5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/199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9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896" name="Text Box 34"/>
            <p:cNvSpPr txBox="1">
              <a:spLocks noChangeArrowheads="1"/>
            </p:cNvSpPr>
            <p:nvPr/>
          </p:nvSpPr>
          <p:spPr bwMode="auto">
            <a:xfrm>
              <a:off x="2727325" y="1259570"/>
              <a:ext cx="1258888" cy="252413"/>
            </a:xfrm>
            <a:prstGeom prst="rect">
              <a:avLst/>
            </a:prstGeom>
            <a:solidFill>
              <a:srgbClr val="339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98SE</a:t>
              </a:r>
            </a:p>
          </p:txBody>
        </p:sp>
        <p:grpSp>
          <p:nvGrpSpPr>
            <p:cNvPr id="164897" name="Group 35"/>
            <p:cNvGrpSpPr>
              <a:grpSpLocks/>
            </p:cNvGrpSpPr>
            <p:nvPr/>
          </p:nvGrpSpPr>
          <p:grpSpPr bwMode="auto">
            <a:xfrm>
              <a:off x="3271838" y="1169083"/>
              <a:ext cx="36512" cy="36512"/>
              <a:chOff x="1066" y="799"/>
              <a:chExt cx="90" cy="46"/>
            </a:xfrm>
          </p:grpSpPr>
          <p:sp>
            <p:nvSpPr>
              <p:cNvPr id="164967" name="Line 36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68" name="Line 37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898" name="Text Box 38"/>
            <p:cNvSpPr txBox="1">
              <a:spLocks noChangeArrowheads="1"/>
            </p:cNvSpPr>
            <p:nvPr/>
          </p:nvSpPr>
          <p:spPr bwMode="auto">
            <a:xfrm>
              <a:off x="1650101" y="40140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07/1996</a:t>
              </a:r>
            </a:p>
          </p:txBody>
        </p:sp>
        <p:sp>
          <p:nvSpPr>
            <p:cNvPr id="164899" name="Text Box 39"/>
            <p:cNvSpPr txBox="1">
              <a:spLocks noChangeArrowheads="1"/>
            </p:cNvSpPr>
            <p:nvPr/>
          </p:nvSpPr>
          <p:spPr bwMode="auto">
            <a:xfrm>
              <a:off x="1476375" y="4338483"/>
              <a:ext cx="1258888" cy="252412"/>
            </a:xfrm>
            <a:prstGeom prst="rect">
              <a:avLst/>
            </a:prstGeom>
            <a:solidFill>
              <a:srgbClr val="CF660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NT 4.0</a:t>
              </a:r>
            </a:p>
          </p:txBody>
        </p:sp>
        <p:grpSp>
          <p:nvGrpSpPr>
            <p:cNvPr id="164900" name="Group 40"/>
            <p:cNvGrpSpPr>
              <a:grpSpLocks/>
            </p:cNvGrpSpPr>
            <p:nvPr/>
          </p:nvGrpSpPr>
          <p:grpSpPr bwMode="auto">
            <a:xfrm>
              <a:off x="2027238" y="4247995"/>
              <a:ext cx="36512" cy="36513"/>
              <a:chOff x="1066" y="799"/>
              <a:chExt cx="90" cy="46"/>
            </a:xfrm>
          </p:grpSpPr>
          <p:sp>
            <p:nvSpPr>
              <p:cNvPr id="164965" name="Line 41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66" name="Line 42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01" name="Text Box 43"/>
            <p:cNvSpPr txBox="1">
              <a:spLocks noChangeArrowheads="1"/>
            </p:cNvSpPr>
            <p:nvPr/>
          </p:nvSpPr>
          <p:spPr bwMode="auto">
            <a:xfrm>
              <a:off x="3318563" y="194383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02/2000</a:t>
              </a:r>
            </a:p>
          </p:txBody>
        </p:sp>
        <p:sp>
          <p:nvSpPr>
            <p:cNvPr id="164902" name="Text Box 44"/>
            <p:cNvSpPr txBox="1">
              <a:spLocks noChangeArrowheads="1"/>
            </p:cNvSpPr>
            <p:nvPr/>
          </p:nvSpPr>
          <p:spPr bwMode="auto">
            <a:xfrm>
              <a:off x="2773363" y="2294620"/>
              <a:ext cx="1258887" cy="252413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2000 Prof.</a:t>
              </a:r>
            </a:p>
          </p:txBody>
        </p:sp>
        <p:grpSp>
          <p:nvGrpSpPr>
            <p:cNvPr id="164903" name="Group 45"/>
            <p:cNvGrpSpPr>
              <a:grpSpLocks/>
            </p:cNvGrpSpPr>
            <p:nvPr/>
          </p:nvGrpSpPr>
          <p:grpSpPr bwMode="auto">
            <a:xfrm>
              <a:off x="3695700" y="2204133"/>
              <a:ext cx="36513" cy="36512"/>
              <a:chOff x="1066" y="799"/>
              <a:chExt cx="90" cy="46"/>
            </a:xfrm>
          </p:grpSpPr>
          <p:sp>
            <p:nvSpPr>
              <p:cNvPr id="164963" name="Line 46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64" name="Line 47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04" name="Text Box 48"/>
            <p:cNvSpPr txBox="1">
              <a:spLocks noChangeArrowheads="1"/>
            </p:cNvSpPr>
            <p:nvPr/>
          </p:nvSpPr>
          <p:spPr bwMode="auto">
            <a:xfrm>
              <a:off x="3255063" y="31139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02/2000</a:t>
              </a:r>
            </a:p>
          </p:txBody>
        </p:sp>
        <p:sp>
          <p:nvSpPr>
            <p:cNvPr id="164905" name="Text Box 49"/>
            <p:cNvSpPr txBox="1">
              <a:spLocks noChangeArrowheads="1"/>
            </p:cNvSpPr>
            <p:nvPr/>
          </p:nvSpPr>
          <p:spPr bwMode="auto">
            <a:xfrm>
              <a:off x="3036888" y="3438370"/>
              <a:ext cx="1258887" cy="252413"/>
            </a:xfrm>
            <a:prstGeom prst="rect">
              <a:avLst/>
            </a:prstGeom>
            <a:solidFill>
              <a:srgbClr val="F5AE7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2000 Server</a:t>
              </a:r>
            </a:p>
          </p:txBody>
        </p:sp>
        <p:grpSp>
          <p:nvGrpSpPr>
            <p:cNvPr id="164906" name="Group 50"/>
            <p:cNvGrpSpPr>
              <a:grpSpLocks/>
            </p:cNvGrpSpPr>
            <p:nvPr/>
          </p:nvGrpSpPr>
          <p:grpSpPr bwMode="auto">
            <a:xfrm>
              <a:off x="3632200" y="3347883"/>
              <a:ext cx="36513" cy="36512"/>
              <a:chOff x="1066" y="799"/>
              <a:chExt cx="90" cy="46"/>
            </a:xfrm>
          </p:grpSpPr>
          <p:sp>
            <p:nvSpPr>
              <p:cNvPr id="164961" name="Line 51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62" name="Line 52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07" name="Text Box 53"/>
            <p:cNvSpPr txBox="1">
              <a:spLocks noChangeArrowheads="1"/>
            </p:cNvSpPr>
            <p:nvPr/>
          </p:nvSpPr>
          <p:spPr bwMode="auto">
            <a:xfrm>
              <a:off x="3998409" y="194383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10/2001</a:t>
              </a:r>
            </a:p>
          </p:txBody>
        </p:sp>
        <p:sp>
          <p:nvSpPr>
            <p:cNvPr id="164908" name="Text Box 54"/>
            <p:cNvSpPr txBox="1">
              <a:spLocks noChangeArrowheads="1"/>
            </p:cNvSpPr>
            <p:nvPr/>
          </p:nvSpPr>
          <p:spPr bwMode="auto">
            <a:xfrm>
              <a:off x="4106863" y="2294620"/>
              <a:ext cx="1258887" cy="252413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XP</a:t>
              </a:r>
            </a:p>
          </p:txBody>
        </p:sp>
        <p:grpSp>
          <p:nvGrpSpPr>
            <p:cNvPr id="164909" name="Group 55"/>
            <p:cNvGrpSpPr>
              <a:grpSpLocks/>
            </p:cNvGrpSpPr>
            <p:nvPr/>
          </p:nvGrpSpPr>
          <p:grpSpPr bwMode="auto">
            <a:xfrm>
              <a:off x="4259263" y="2204133"/>
              <a:ext cx="36512" cy="36512"/>
              <a:chOff x="1066" y="799"/>
              <a:chExt cx="90" cy="46"/>
            </a:xfrm>
          </p:grpSpPr>
          <p:sp>
            <p:nvSpPr>
              <p:cNvPr id="164959" name="Line 56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60" name="Line 57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10" name="Text Box 58"/>
            <p:cNvSpPr txBox="1">
              <a:spLocks noChangeArrowheads="1"/>
            </p:cNvSpPr>
            <p:nvPr/>
          </p:nvSpPr>
          <p:spPr bwMode="auto">
            <a:xfrm>
              <a:off x="4502838" y="31139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04/2003</a:t>
              </a:r>
            </a:p>
          </p:txBody>
        </p:sp>
        <p:sp>
          <p:nvSpPr>
            <p:cNvPr id="164911" name="Text Box 59"/>
            <p:cNvSpPr txBox="1">
              <a:spLocks noChangeArrowheads="1"/>
            </p:cNvSpPr>
            <p:nvPr/>
          </p:nvSpPr>
          <p:spPr bwMode="auto">
            <a:xfrm>
              <a:off x="4475163" y="3438370"/>
              <a:ext cx="1258887" cy="252413"/>
            </a:xfrm>
            <a:prstGeom prst="rect">
              <a:avLst/>
            </a:prstGeom>
            <a:solidFill>
              <a:srgbClr val="F5AE7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Server 2003</a:t>
              </a:r>
            </a:p>
          </p:txBody>
        </p:sp>
        <p:grpSp>
          <p:nvGrpSpPr>
            <p:cNvPr id="164912" name="Group 60"/>
            <p:cNvGrpSpPr>
              <a:grpSpLocks/>
            </p:cNvGrpSpPr>
            <p:nvPr/>
          </p:nvGrpSpPr>
          <p:grpSpPr bwMode="auto">
            <a:xfrm>
              <a:off x="4879975" y="3347883"/>
              <a:ext cx="36513" cy="36512"/>
              <a:chOff x="1066" y="799"/>
              <a:chExt cx="90" cy="46"/>
            </a:xfrm>
          </p:grpSpPr>
          <p:sp>
            <p:nvSpPr>
              <p:cNvPr id="164957" name="Line 61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58" name="Line 62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13" name="Text Box 63"/>
            <p:cNvSpPr txBox="1">
              <a:spLocks noChangeArrowheads="1"/>
            </p:cNvSpPr>
            <p:nvPr/>
          </p:nvSpPr>
          <p:spPr bwMode="auto">
            <a:xfrm>
              <a:off x="6120501" y="1988840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01/2007</a:t>
              </a:r>
            </a:p>
          </p:txBody>
        </p:sp>
        <p:sp>
          <p:nvSpPr>
            <p:cNvPr id="164914" name="Text Box 64"/>
            <p:cNvSpPr txBox="1">
              <a:spLocks noChangeArrowheads="1"/>
            </p:cNvSpPr>
            <p:nvPr/>
          </p:nvSpPr>
          <p:spPr bwMode="auto">
            <a:xfrm>
              <a:off x="5795963" y="2302558"/>
              <a:ext cx="1258887" cy="252412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Vista</a:t>
              </a:r>
            </a:p>
          </p:txBody>
        </p:sp>
        <p:grpSp>
          <p:nvGrpSpPr>
            <p:cNvPr id="164915" name="Group 65"/>
            <p:cNvGrpSpPr>
              <a:grpSpLocks/>
            </p:cNvGrpSpPr>
            <p:nvPr/>
          </p:nvGrpSpPr>
          <p:grpSpPr bwMode="auto">
            <a:xfrm>
              <a:off x="6497638" y="2212070"/>
              <a:ext cx="36512" cy="36513"/>
              <a:chOff x="1066" y="799"/>
              <a:chExt cx="90" cy="46"/>
            </a:xfrm>
          </p:grpSpPr>
          <p:sp>
            <p:nvSpPr>
              <p:cNvPr id="164955" name="Line 66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56" name="Line 67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16" name="Text Box 68"/>
            <p:cNvSpPr txBox="1">
              <a:spLocks noChangeArrowheads="1"/>
            </p:cNvSpPr>
            <p:nvPr/>
          </p:nvSpPr>
          <p:spPr bwMode="auto">
            <a:xfrm>
              <a:off x="6534838" y="31139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02/2008</a:t>
              </a:r>
            </a:p>
          </p:txBody>
        </p:sp>
        <p:sp>
          <p:nvSpPr>
            <p:cNvPr id="164917" name="Text Box 69"/>
            <p:cNvSpPr txBox="1">
              <a:spLocks noChangeArrowheads="1"/>
            </p:cNvSpPr>
            <p:nvPr/>
          </p:nvSpPr>
          <p:spPr bwMode="auto">
            <a:xfrm>
              <a:off x="6319838" y="3446308"/>
              <a:ext cx="1258887" cy="252412"/>
            </a:xfrm>
            <a:prstGeom prst="rect">
              <a:avLst/>
            </a:prstGeom>
            <a:solidFill>
              <a:srgbClr val="F5AE7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Server 2008</a:t>
              </a:r>
            </a:p>
          </p:txBody>
        </p:sp>
        <p:grpSp>
          <p:nvGrpSpPr>
            <p:cNvPr id="164918" name="Group 70"/>
            <p:cNvGrpSpPr>
              <a:grpSpLocks/>
            </p:cNvGrpSpPr>
            <p:nvPr/>
          </p:nvGrpSpPr>
          <p:grpSpPr bwMode="auto">
            <a:xfrm>
              <a:off x="6911975" y="3355820"/>
              <a:ext cx="36513" cy="36513"/>
              <a:chOff x="1066" y="799"/>
              <a:chExt cx="90" cy="46"/>
            </a:xfrm>
          </p:grpSpPr>
          <p:sp>
            <p:nvSpPr>
              <p:cNvPr id="164953" name="Line 71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54" name="Line 72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19" name="Text Box 73"/>
            <p:cNvSpPr txBox="1">
              <a:spLocks noChangeArrowheads="1"/>
            </p:cNvSpPr>
            <p:nvPr/>
          </p:nvSpPr>
          <p:spPr bwMode="auto">
            <a:xfrm>
              <a:off x="7115362" y="1988840"/>
              <a:ext cx="1077539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End of 2009</a:t>
              </a:r>
            </a:p>
          </p:txBody>
        </p:sp>
        <p:sp>
          <p:nvSpPr>
            <p:cNvPr id="164920" name="Text Box 74"/>
            <p:cNvSpPr txBox="1">
              <a:spLocks noChangeArrowheads="1"/>
            </p:cNvSpPr>
            <p:nvPr/>
          </p:nvSpPr>
          <p:spPr bwMode="auto">
            <a:xfrm>
              <a:off x="7129463" y="2302558"/>
              <a:ext cx="1258887" cy="252412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7</a:t>
              </a:r>
            </a:p>
          </p:txBody>
        </p:sp>
        <p:grpSp>
          <p:nvGrpSpPr>
            <p:cNvPr id="164921" name="Group 75"/>
            <p:cNvGrpSpPr>
              <a:grpSpLocks/>
            </p:cNvGrpSpPr>
            <p:nvPr/>
          </p:nvGrpSpPr>
          <p:grpSpPr bwMode="auto">
            <a:xfrm>
              <a:off x="7626350" y="2212070"/>
              <a:ext cx="36513" cy="36513"/>
              <a:chOff x="1066" y="799"/>
              <a:chExt cx="90" cy="46"/>
            </a:xfrm>
          </p:grpSpPr>
          <p:sp>
            <p:nvSpPr>
              <p:cNvPr id="164951" name="Line 76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52" name="Line 77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22" name="Text Box 78"/>
            <p:cNvSpPr txBox="1">
              <a:spLocks noChangeArrowheads="1"/>
            </p:cNvSpPr>
            <p:nvPr/>
          </p:nvSpPr>
          <p:spPr bwMode="auto">
            <a:xfrm>
              <a:off x="36729" y="1154065"/>
              <a:ext cx="934871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Consumer</a:t>
              </a:r>
              <a:b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products</a:t>
              </a:r>
              <a:endParaRPr kumimoji="0" lang="hu-HU" altLang="en-US" sz="11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23" name="Text Box 79"/>
            <p:cNvSpPr txBox="1">
              <a:spLocks noChangeArrowheads="1"/>
            </p:cNvSpPr>
            <p:nvPr/>
          </p:nvSpPr>
          <p:spPr bwMode="auto">
            <a:xfrm>
              <a:off x="71500" y="4194085"/>
              <a:ext cx="917239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Corporate</a:t>
              </a:r>
              <a: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/>
              </a:r>
              <a:b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products</a:t>
              </a:r>
              <a:endParaRPr kumimoji="0" lang="hu-HU" altLang="en-US" sz="11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24" name="Text Box 80"/>
            <p:cNvSpPr txBox="1">
              <a:spLocks noChangeArrowheads="1"/>
            </p:cNvSpPr>
            <p:nvPr/>
          </p:nvSpPr>
          <p:spPr bwMode="auto">
            <a:xfrm>
              <a:off x="544513" y="2213865"/>
              <a:ext cx="931665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Desktops</a:t>
              </a:r>
              <a: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Laptops</a:t>
              </a:r>
              <a:endParaRPr kumimoji="0" lang="hu-HU" altLang="en-US" sz="11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25" name="Text Box 81"/>
            <p:cNvSpPr txBox="1">
              <a:spLocks noChangeArrowheads="1"/>
            </p:cNvSpPr>
            <p:nvPr/>
          </p:nvSpPr>
          <p:spPr bwMode="auto">
            <a:xfrm>
              <a:off x="539750" y="3422495"/>
              <a:ext cx="750526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Servers</a:t>
              </a:r>
            </a:p>
          </p:txBody>
        </p:sp>
        <p:sp>
          <p:nvSpPr>
            <p:cNvPr id="164926" name="Text Box 82"/>
            <p:cNvSpPr txBox="1">
              <a:spLocks noChangeArrowheads="1"/>
            </p:cNvSpPr>
            <p:nvPr/>
          </p:nvSpPr>
          <p:spPr bwMode="auto">
            <a:xfrm>
              <a:off x="7338814" y="2599420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sp>
          <p:nvSpPr>
            <p:cNvPr id="164927" name="Text Box 83"/>
            <p:cNvSpPr txBox="1">
              <a:spLocks noChangeArrowheads="1"/>
            </p:cNvSpPr>
            <p:nvPr/>
          </p:nvSpPr>
          <p:spPr bwMode="auto">
            <a:xfrm>
              <a:off x="2887464" y="1542145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sp>
          <p:nvSpPr>
            <p:cNvPr id="164928" name="Text Box 84"/>
            <p:cNvSpPr txBox="1">
              <a:spLocks noChangeArrowheads="1"/>
            </p:cNvSpPr>
            <p:nvPr/>
          </p:nvSpPr>
          <p:spPr bwMode="auto">
            <a:xfrm>
              <a:off x="2923977" y="2577195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sp>
          <p:nvSpPr>
            <p:cNvPr id="164929" name="Text Box 85"/>
            <p:cNvSpPr txBox="1">
              <a:spLocks noChangeArrowheads="1"/>
            </p:cNvSpPr>
            <p:nvPr/>
          </p:nvSpPr>
          <p:spPr bwMode="auto">
            <a:xfrm>
              <a:off x="3244652" y="3720945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sp>
          <p:nvSpPr>
            <p:cNvPr id="164930" name="Text Box 86"/>
            <p:cNvSpPr txBox="1">
              <a:spLocks noChangeArrowheads="1"/>
            </p:cNvSpPr>
            <p:nvPr/>
          </p:nvSpPr>
          <p:spPr bwMode="auto">
            <a:xfrm>
              <a:off x="3820308" y="2573905"/>
              <a:ext cx="2103461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1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1.0b</a:t>
              </a:r>
              <a:b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SP1 (09/2002): </a:t>
              </a:r>
              <a:r>
                <a:rPr kumimoji="0" lang="en-US" altLang="en-US" sz="115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2.0</a:t>
              </a:r>
              <a:r>
                <a:rPr kumimoji="0" lang="en-US" altLang="en-US" sz="115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31" name="Text Box 87"/>
            <p:cNvSpPr txBox="1">
              <a:spLocks noChangeArrowheads="1"/>
            </p:cNvSpPr>
            <p:nvPr/>
          </p:nvSpPr>
          <p:spPr bwMode="auto">
            <a:xfrm>
              <a:off x="4648493" y="3720945"/>
              <a:ext cx="891591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2.0</a:t>
              </a:r>
              <a:r>
                <a:rPr kumimoji="0" lang="en-US" altLang="en-US" sz="115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</a:t>
              </a:r>
              <a:endParaRPr kumimoji="0" lang="hu-HU" altLang="en-US" sz="115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32" name="Text Box 88"/>
            <p:cNvSpPr txBox="1">
              <a:spLocks noChangeArrowheads="1"/>
            </p:cNvSpPr>
            <p:nvPr/>
          </p:nvSpPr>
          <p:spPr bwMode="auto">
            <a:xfrm>
              <a:off x="5986264" y="2585133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sp>
          <p:nvSpPr>
            <p:cNvPr id="164933" name="Text Box 89"/>
            <p:cNvSpPr txBox="1">
              <a:spLocks noChangeArrowheads="1"/>
            </p:cNvSpPr>
            <p:nvPr/>
          </p:nvSpPr>
          <p:spPr bwMode="auto">
            <a:xfrm>
              <a:off x="6545064" y="3743170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sp>
          <p:nvSpPr>
            <p:cNvPr id="164934" name="Text Box 90"/>
            <p:cNvSpPr txBox="1">
              <a:spLocks noChangeArrowheads="1"/>
            </p:cNvSpPr>
            <p:nvPr/>
          </p:nvSpPr>
          <p:spPr bwMode="auto">
            <a:xfrm>
              <a:off x="1780276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12/1996</a:t>
              </a:r>
            </a:p>
          </p:txBody>
        </p:sp>
        <p:sp>
          <p:nvSpPr>
            <p:cNvPr id="164935" name="Text Box 91"/>
            <p:cNvSpPr txBox="1">
              <a:spLocks noChangeArrowheads="1"/>
            </p:cNvSpPr>
            <p:nvPr/>
          </p:nvSpPr>
          <p:spPr bwMode="auto">
            <a:xfrm>
              <a:off x="1547813" y="5150956"/>
              <a:ext cx="1258887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grpSp>
          <p:nvGrpSpPr>
            <p:cNvPr id="164936" name="Group 92"/>
            <p:cNvGrpSpPr>
              <a:grpSpLocks/>
            </p:cNvGrpSpPr>
            <p:nvPr/>
          </p:nvGrpSpPr>
          <p:grpSpPr bwMode="auto">
            <a:xfrm>
              <a:off x="2157413" y="5060469"/>
              <a:ext cx="36512" cy="36512"/>
              <a:chOff x="1066" y="799"/>
              <a:chExt cx="90" cy="46"/>
            </a:xfrm>
          </p:grpSpPr>
          <p:sp>
            <p:nvSpPr>
              <p:cNvPr id="164949" name="Line 93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50" name="Line 94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37" name="Text Box 95"/>
            <p:cNvSpPr txBox="1">
              <a:spLocks noChangeArrowheads="1"/>
            </p:cNvSpPr>
            <p:nvPr/>
          </p:nvSpPr>
          <p:spPr bwMode="auto">
            <a:xfrm>
              <a:off x="3329676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07/2000</a:t>
              </a:r>
            </a:p>
          </p:txBody>
        </p:sp>
        <p:sp>
          <p:nvSpPr>
            <p:cNvPr id="164938" name="Text Box 96"/>
            <p:cNvSpPr txBox="1">
              <a:spLocks noChangeArrowheads="1"/>
            </p:cNvSpPr>
            <p:nvPr/>
          </p:nvSpPr>
          <p:spPr bwMode="auto">
            <a:xfrm>
              <a:off x="3097213" y="5150956"/>
              <a:ext cx="1258887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2.0</a:t>
              </a:r>
            </a:p>
          </p:txBody>
        </p:sp>
        <p:grpSp>
          <p:nvGrpSpPr>
            <p:cNvPr id="164939" name="Group 97"/>
            <p:cNvGrpSpPr>
              <a:grpSpLocks/>
            </p:cNvGrpSpPr>
            <p:nvPr/>
          </p:nvGrpSpPr>
          <p:grpSpPr bwMode="auto">
            <a:xfrm>
              <a:off x="3706813" y="5060469"/>
              <a:ext cx="36512" cy="36512"/>
              <a:chOff x="1066" y="799"/>
              <a:chExt cx="90" cy="46"/>
            </a:xfrm>
          </p:grpSpPr>
          <p:sp>
            <p:nvSpPr>
              <p:cNvPr id="164947" name="Line 98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48" name="Line 99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40" name="Text Box 100"/>
            <p:cNvSpPr txBox="1">
              <a:spLocks noChangeArrowheads="1"/>
            </p:cNvSpPr>
            <p:nvPr/>
          </p:nvSpPr>
          <p:spPr bwMode="auto">
            <a:xfrm>
              <a:off x="5058463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09/2004</a:t>
              </a:r>
            </a:p>
          </p:txBody>
        </p:sp>
        <p:sp>
          <p:nvSpPr>
            <p:cNvPr id="164941" name="Text Box 101"/>
            <p:cNvSpPr txBox="1">
              <a:spLocks noChangeArrowheads="1"/>
            </p:cNvSpPr>
            <p:nvPr/>
          </p:nvSpPr>
          <p:spPr bwMode="auto">
            <a:xfrm>
              <a:off x="4826000" y="5150956"/>
              <a:ext cx="1258888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grpSp>
          <p:nvGrpSpPr>
            <p:cNvPr id="164942" name="Group 102"/>
            <p:cNvGrpSpPr>
              <a:grpSpLocks/>
            </p:cNvGrpSpPr>
            <p:nvPr/>
          </p:nvGrpSpPr>
          <p:grpSpPr bwMode="auto">
            <a:xfrm>
              <a:off x="5435600" y="5060469"/>
              <a:ext cx="36513" cy="36512"/>
              <a:chOff x="1066" y="799"/>
              <a:chExt cx="90" cy="46"/>
            </a:xfrm>
          </p:grpSpPr>
          <p:sp>
            <p:nvSpPr>
              <p:cNvPr id="164945" name="Line 103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46" name="Line 104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8" name="Oval 106"/>
            <p:cNvSpPr>
              <a:spLocks noChangeArrowheads="1"/>
            </p:cNvSpPr>
            <p:nvPr/>
          </p:nvSpPr>
          <p:spPr bwMode="auto">
            <a:xfrm rot="20362588">
              <a:off x="3995738" y="1921385"/>
              <a:ext cx="1800225" cy="252095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09" name="Text Box 101"/>
            <p:cNvSpPr txBox="1">
              <a:spLocks noChangeArrowheads="1"/>
            </p:cNvSpPr>
            <p:nvPr/>
          </p:nvSpPr>
          <p:spPr bwMode="auto">
            <a:xfrm>
              <a:off x="6717050" y="5197426"/>
              <a:ext cx="1258888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4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.0</a:t>
              </a:r>
            </a:p>
          </p:txBody>
        </p:sp>
        <p:sp>
          <p:nvSpPr>
            <p:cNvPr id="110" name="Text Box 101"/>
            <p:cNvSpPr txBox="1">
              <a:spLocks noChangeArrowheads="1"/>
            </p:cNvSpPr>
            <p:nvPr/>
          </p:nvSpPr>
          <p:spPr bwMode="auto">
            <a:xfrm>
              <a:off x="7863268" y="5197426"/>
              <a:ext cx="1258888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5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.0</a:t>
              </a:r>
            </a:p>
          </p:txBody>
        </p:sp>
        <p:sp>
          <p:nvSpPr>
            <p:cNvPr id="111" name="Text Box 100"/>
            <p:cNvSpPr txBox="1">
              <a:spLocks noChangeArrowheads="1"/>
            </p:cNvSpPr>
            <p:nvPr/>
          </p:nvSpPr>
          <p:spPr bwMode="auto">
            <a:xfrm>
              <a:off x="8077070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12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/20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11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12" name="Text Box 100"/>
            <p:cNvSpPr txBox="1">
              <a:spLocks noChangeArrowheads="1"/>
            </p:cNvSpPr>
            <p:nvPr/>
          </p:nvSpPr>
          <p:spPr bwMode="auto">
            <a:xfrm>
              <a:off x="7077698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06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/20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09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grpSp>
          <p:nvGrpSpPr>
            <p:cNvPr id="113" name="Group 112"/>
            <p:cNvGrpSpPr/>
            <p:nvPr/>
          </p:nvGrpSpPr>
          <p:grpSpPr>
            <a:xfrm>
              <a:off x="7459632" y="5078433"/>
              <a:ext cx="40550" cy="40244"/>
              <a:chOff x="7276759" y="5291578"/>
              <a:chExt cx="40550" cy="40244"/>
            </a:xfrm>
          </p:grpSpPr>
          <p:sp>
            <p:nvSpPr>
              <p:cNvPr id="114" name="Line 104"/>
              <p:cNvSpPr>
                <a:spLocks noChangeShapeType="1"/>
              </p:cNvSpPr>
              <p:nvPr/>
            </p:nvSpPr>
            <p:spPr bwMode="auto">
              <a:xfrm>
                <a:off x="7299052" y="5295310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5" name="Line 103"/>
              <p:cNvSpPr>
                <a:spLocks noChangeShapeType="1"/>
              </p:cNvSpPr>
              <p:nvPr/>
            </p:nvSpPr>
            <p:spPr bwMode="auto">
              <a:xfrm flipH="1">
                <a:off x="7276759" y="5291578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16" name="Group 115"/>
            <p:cNvGrpSpPr/>
            <p:nvPr/>
          </p:nvGrpSpPr>
          <p:grpSpPr>
            <a:xfrm>
              <a:off x="8459245" y="5081551"/>
              <a:ext cx="40550" cy="40244"/>
              <a:chOff x="7276759" y="5291578"/>
              <a:chExt cx="40550" cy="40244"/>
            </a:xfrm>
          </p:grpSpPr>
          <p:sp>
            <p:nvSpPr>
              <p:cNvPr id="117" name="Line 104"/>
              <p:cNvSpPr>
                <a:spLocks noChangeShapeType="1"/>
              </p:cNvSpPr>
              <p:nvPr/>
            </p:nvSpPr>
            <p:spPr bwMode="auto">
              <a:xfrm>
                <a:off x="7299052" y="5295310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8" name="Line 103"/>
              <p:cNvSpPr>
                <a:spLocks noChangeShapeType="1"/>
              </p:cNvSpPr>
              <p:nvPr/>
            </p:nvSpPr>
            <p:spPr bwMode="auto">
              <a:xfrm flipH="1">
                <a:off x="7276759" y="5291578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" name="TextBox 1"/>
            <p:cNvSpPr txBox="1"/>
            <p:nvPr/>
          </p:nvSpPr>
          <p:spPr>
            <a:xfrm>
              <a:off x="3176845" y="1719536"/>
              <a:ext cx="5966698" cy="2693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Introduction of OS support of DVFS (Dynamic Voltage and Frequency Scaling)</a:t>
              </a:r>
            </a:p>
          </p:txBody>
        </p:sp>
        <p:sp>
          <p:nvSpPr>
            <p:cNvPr id="121" name="Oval 120"/>
            <p:cNvSpPr/>
            <p:nvPr/>
          </p:nvSpPr>
          <p:spPr bwMode="auto">
            <a:xfrm>
              <a:off x="2951820" y="4841890"/>
              <a:ext cx="1566863" cy="855095"/>
            </a:xfrm>
            <a:prstGeom prst="ellips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88927039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3.1 Overview of how is power managed at the platform level (6)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-2038" y="830138"/>
            <a:ext cx="9144000" cy="64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1500" y="458670"/>
            <a:ext cx="61105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Emergence and evolution of the ACPI standard -2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68416" y="848726"/>
            <a:ext cx="8849089" cy="95923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Subsequently,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ACPI 3.0 </a:t>
            </a:r>
            <a:r>
              <a:rPr lang="en-US" sz="1600" dirty="0">
                <a:latin typeface="+mj-lt"/>
              </a:rPr>
              <a:t>(2004) introduced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multicore and multithreading </a:t>
            </a:r>
            <a:r>
              <a:rPr lang="en-US" sz="1600" dirty="0">
                <a:latin typeface="+mj-lt"/>
              </a:rPr>
              <a:t>support,</a:t>
            </a:r>
          </a:p>
          <a:p>
            <a:pPr>
              <a:spcAft>
                <a:spcPts val="1000"/>
              </a:spcAft>
            </a:pPr>
            <a:r>
              <a:rPr lang="en-US" sz="1600" dirty="0">
                <a:latin typeface="+mj-lt"/>
              </a:rPr>
              <a:t>      assisted by Windows Vista for DTs and Windows Server 2008 for servers,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as the next Figure indicates.</a:t>
            </a:r>
          </a:p>
        </p:txBody>
      </p:sp>
    </p:spTree>
    <p:extLst>
      <p:ext uri="{BB962C8B-B14F-4D97-AF65-F5344CB8AC3E}">
        <p14:creationId xmlns:p14="http://schemas.microsoft.com/office/powerpoint/2010/main" val="29493147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943" name="Text Box 105"/>
          <p:cNvSpPr txBox="1">
            <a:spLocks noChangeArrowheads="1"/>
          </p:cNvSpPr>
          <p:nvPr/>
        </p:nvSpPr>
        <p:spPr bwMode="auto">
          <a:xfrm>
            <a:off x="251520" y="6459147"/>
            <a:ext cx="866615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1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: Windows XP and Windows Server 2003 do not support all of the ACPI 2.0 specification [</a:t>
            </a:r>
            <a:r>
              <a:rPr lang="hu-HU" altLang="en-US" sz="1400" dirty="0">
                <a:solidFill>
                  <a:srgbClr val="000000"/>
                </a:solidFill>
                <a:latin typeface="Verdana" panose="020B0604030504040204" pitchFamily="34" charset="0"/>
              </a:rPr>
              <a:t>38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]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71500" y="458670"/>
            <a:ext cx="86276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Support of multicores and multithreading in ACPI 3.0 and its OS support</a:t>
            </a:r>
          </a:p>
        </p:txBody>
      </p:sp>
      <p:sp>
        <p:nvSpPr>
          <p:cNvPr id="109" name="Oval 106"/>
          <p:cNvSpPr>
            <a:spLocks noChangeArrowheads="1"/>
          </p:cNvSpPr>
          <p:nvPr/>
        </p:nvSpPr>
        <p:spPr bwMode="auto">
          <a:xfrm rot="19998359">
            <a:off x="5811862" y="1853806"/>
            <a:ext cx="1800225" cy="2520950"/>
          </a:xfrm>
          <a:prstGeom prst="ellips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2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700" dirty="0"/>
              <a:t>3.1 Overview of how is power managed at the platform level (7)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F488B7BC-1EF3-3D4E-FC3F-047AF0323FF0}"/>
              </a:ext>
            </a:extLst>
          </p:cNvPr>
          <p:cNvGrpSpPr/>
          <p:nvPr/>
        </p:nvGrpSpPr>
        <p:grpSpPr>
          <a:xfrm>
            <a:off x="36729" y="908720"/>
            <a:ext cx="9107271" cy="5303703"/>
            <a:chOff x="36729" y="908720"/>
            <a:chExt cx="9107271" cy="5303703"/>
          </a:xfrm>
        </p:grpSpPr>
        <p:sp>
          <p:nvSpPr>
            <p:cNvPr id="6" name="Line 4">
              <a:extLst>
                <a:ext uri="{FF2B5EF4-FFF2-40B4-BE49-F238E27FC236}">
                  <a16:creationId xmlns:a16="http://schemas.microsoft.com/office/drawing/2014/main" id="{7B202D9B-35F0-CD81-ACEA-0F214A2413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7950" y="5876444"/>
              <a:ext cx="90360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Text Box 5">
              <a:extLst>
                <a:ext uri="{FF2B5EF4-FFF2-40B4-BE49-F238E27FC236}">
                  <a16:creationId xmlns:a16="http://schemas.microsoft.com/office/drawing/2014/main" id="{77CDE956-A1E9-5997-E463-34EB3716D3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1913" y="5943119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1995</a:t>
              </a:r>
            </a:p>
          </p:txBody>
        </p:sp>
        <p:sp>
          <p:nvSpPr>
            <p:cNvPr id="8" name="Text Box 6">
              <a:extLst>
                <a:ext uri="{FF2B5EF4-FFF2-40B4-BE49-F238E27FC236}">
                  <a16:creationId xmlns:a16="http://schemas.microsoft.com/office/drawing/2014/main" id="{4E6F1CFD-BBE3-C317-006E-0C7202D4CB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58112" y="5932006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2000</a:t>
              </a:r>
            </a:p>
          </p:txBody>
        </p:sp>
        <p:sp>
          <p:nvSpPr>
            <p:cNvPr id="9" name="Text Box 7">
              <a:extLst>
                <a:ext uri="{FF2B5EF4-FFF2-40B4-BE49-F238E27FC236}">
                  <a16:creationId xmlns:a16="http://schemas.microsoft.com/office/drawing/2014/main" id="{98A4B900-B1A0-4493-06E4-50710A663F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40638" y="5932006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2010</a:t>
              </a:r>
            </a:p>
          </p:txBody>
        </p:sp>
        <p:sp>
          <p:nvSpPr>
            <p:cNvPr id="10" name="Line 8">
              <a:extLst>
                <a:ext uri="{FF2B5EF4-FFF2-40B4-BE49-F238E27FC236}">
                  <a16:creationId xmlns:a16="http://schemas.microsoft.com/office/drawing/2014/main" id="{CEC5085F-A569-A3CB-5FDB-E14AC0ABC0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1212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Line 9">
              <a:extLst>
                <a:ext uri="{FF2B5EF4-FFF2-40B4-BE49-F238E27FC236}">
                  <a16:creationId xmlns:a16="http://schemas.microsoft.com/office/drawing/2014/main" id="{36F1500B-001E-884A-EB46-E0EB637335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3043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053F5E24-26E4-F65F-F779-0DE954D73A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160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Line 11">
              <a:extLst>
                <a:ext uri="{FF2B5EF4-FFF2-40B4-BE49-F238E27FC236}">
                  <a16:creationId xmlns:a16="http://schemas.microsoft.com/office/drawing/2014/main" id="{32677942-AD7C-562E-4882-FC2D13B68E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3255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" name="Line 12">
              <a:extLst>
                <a:ext uri="{FF2B5EF4-FFF2-40B4-BE49-F238E27FC236}">
                  <a16:creationId xmlns:a16="http://schemas.microsoft.com/office/drawing/2014/main" id="{916C1619-CA82-9745-E09B-35658AC2E3C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1175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" name="Line 13">
              <a:extLst>
                <a:ext uri="{FF2B5EF4-FFF2-40B4-BE49-F238E27FC236}">
                  <a16:creationId xmlns:a16="http://schemas.microsoft.com/office/drawing/2014/main" id="{29A95F69-4C07-2028-9F43-E74276186C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297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" name="Line 14">
              <a:extLst>
                <a:ext uri="{FF2B5EF4-FFF2-40B4-BE49-F238E27FC236}">
                  <a16:creationId xmlns:a16="http://schemas.microsoft.com/office/drawing/2014/main" id="{1EA3E4FF-6584-5AB4-0E58-1B2E3FE401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90650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Line 15">
              <a:extLst>
                <a:ext uri="{FF2B5EF4-FFF2-40B4-BE49-F238E27FC236}">
                  <a16:creationId xmlns:a16="http://schemas.microsoft.com/office/drawing/2014/main" id="{574BFB9F-E54A-2570-78DE-F6EF59A12D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022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Line 16">
              <a:extLst>
                <a:ext uri="{FF2B5EF4-FFF2-40B4-BE49-F238E27FC236}">
                  <a16:creationId xmlns:a16="http://schemas.microsoft.com/office/drawing/2014/main" id="{51DF8574-2A1F-FF4D-B454-D84010CE75B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7075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" name="Line 17">
              <a:extLst>
                <a:ext uri="{FF2B5EF4-FFF2-40B4-BE49-F238E27FC236}">
                  <a16:creationId xmlns:a16="http://schemas.microsoft.com/office/drawing/2014/main" id="{B63DF5FD-D759-B43E-719E-9055428A8C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32813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Line 18">
              <a:extLst>
                <a:ext uri="{FF2B5EF4-FFF2-40B4-BE49-F238E27FC236}">
                  <a16:creationId xmlns:a16="http://schemas.microsoft.com/office/drawing/2014/main" id="{1651ED72-E296-34B7-2FE5-47447858941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5323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" name="Line 19">
              <a:extLst>
                <a:ext uri="{FF2B5EF4-FFF2-40B4-BE49-F238E27FC236}">
                  <a16:creationId xmlns:a16="http://schemas.microsoft.com/office/drawing/2014/main" id="{5AB1F079-49B2-69AA-6565-B8D38F81B9E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11863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Line 20">
              <a:extLst>
                <a:ext uri="{FF2B5EF4-FFF2-40B4-BE49-F238E27FC236}">
                  <a16:creationId xmlns:a16="http://schemas.microsoft.com/office/drawing/2014/main" id="{695FBAEA-2D32-C6E7-D7EF-C30D5B1508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7207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" name="Line 21">
              <a:extLst>
                <a:ext uri="{FF2B5EF4-FFF2-40B4-BE49-F238E27FC236}">
                  <a16:creationId xmlns:a16="http://schemas.microsoft.com/office/drawing/2014/main" id="{8393490E-C195-158A-54E2-EEE9534F30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91438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Line 22">
              <a:extLst>
                <a:ext uri="{FF2B5EF4-FFF2-40B4-BE49-F238E27FC236}">
                  <a16:creationId xmlns:a16="http://schemas.microsoft.com/office/drawing/2014/main" id="{1ABE10CD-3309-5190-D1AD-A5305AF668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155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" name="Line 23">
              <a:extLst>
                <a:ext uri="{FF2B5EF4-FFF2-40B4-BE49-F238E27FC236}">
                  <a16:creationId xmlns:a16="http://schemas.microsoft.com/office/drawing/2014/main" id="{276B8573-010A-2B16-869D-5ADBE093BB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5112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Line 24">
              <a:extLst>
                <a:ext uri="{FF2B5EF4-FFF2-40B4-BE49-F238E27FC236}">
                  <a16:creationId xmlns:a16="http://schemas.microsoft.com/office/drawing/2014/main" id="{63B788B2-0826-2459-B9A5-C7E1DE81C7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228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Line 25">
              <a:extLst>
                <a:ext uri="{FF2B5EF4-FFF2-40B4-BE49-F238E27FC236}">
                  <a16:creationId xmlns:a16="http://schemas.microsoft.com/office/drawing/2014/main" id="{81146F7F-5F4F-49ED-E47B-205308D86F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133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Line 26">
              <a:extLst>
                <a:ext uri="{FF2B5EF4-FFF2-40B4-BE49-F238E27FC236}">
                  <a16:creationId xmlns:a16="http://schemas.microsoft.com/office/drawing/2014/main" id="{3362D270-14F7-FFA0-E861-6AA5D1EB29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0913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Text Box 27">
              <a:extLst>
                <a:ext uri="{FF2B5EF4-FFF2-40B4-BE49-F238E27FC236}">
                  <a16:creationId xmlns:a16="http://schemas.microsoft.com/office/drawing/2014/main" id="{5BBA29EB-A601-5751-E712-4C927590BC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41963" y="5932006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2005</a:t>
              </a:r>
            </a:p>
          </p:txBody>
        </p:sp>
        <p:sp>
          <p:nvSpPr>
            <p:cNvPr id="30" name="Text Box 28">
              <a:extLst>
                <a:ext uri="{FF2B5EF4-FFF2-40B4-BE49-F238E27FC236}">
                  <a16:creationId xmlns:a16="http://schemas.microsoft.com/office/drawing/2014/main" id="{2886B653-0D93-210C-F7E5-E00A29FDB6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2113" y="908720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08/1995</a:t>
              </a:r>
            </a:p>
          </p:txBody>
        </p:sp>
        <p:sp>
          <p:nvSpPr>
            <p:cNvPr id="31" name="Text Box 29">
              <a:extLst>
                <a:ext uri="{FF2B5EF4-FFF2-40B4-BE49-F238E27FC236}">
                  <a16:creationId xmlns:a16="http://schemas.microsoft.com/office/drawing/2014/main" id="{D98C26CE-189D-DFED-735B-AC58B840D8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1550" y="1264333"/>
              <a:ext cx="1258888" cy="252412"/>
            </a:xfrm>
            <a:prstGeom prst="rect">
              <a:avLst/>
            </a:prstGeom>
            <a:solidFill>
              <a:srgbClr val="339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95</a:t>
              </a:r>
            </a:p>
          </p:txBody>
        </p:sp>
        <p:grpSp>
          <p:nvGrpSpPr>
            <p:cNvPr id="32" name="Group 30">
              <a:extLst>
                <a:ext uri="{FF2B5EF4-FFF2-40B4-BE49-F238E27FC236}">
                  <a16:creationId xmlns:a16="http://schemas.microsoft.com/office/drawing/2014/main" id="{5BC05613-490D-7A2B-FE72-2C1C08E8AB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19250" y="1173845"/>
              <a:ext cx="36513" cy="36513"/>
              <a:chOff x="1066" y="799"/>
              <a:chExt cx="90" cy="46"/>
            </a:xfrm>
          </p:grpSpPr>
          <p:sp>
            <p:nvSpPr>
              <p:cNvPr id="92" name="Line 31">
                <a:extLst>
                  <a:ext uri="{FF2B5EF4-FFF2-40B4-BE49-F238E27FC236}">
                    <a16:creationId xmlns:a16="http://schemas.microsoft.com/office/drawing/2014/main" id="{E79DE44A-2B2D-6D4C-3D81-0750D2DF16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3" name="Line 32">
                <a:extLst>
                  <a:ext uri="{FF2B5EF4-FFF2-40B4-BE49-F238E27FC236}">
                    <a16:creationId xmlns:a16="http://schemas.microsoft.com/office/drawing/2014/main" id="{5D39519F-77D4-005B-C889-32E375D2B5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33" name="Text Box 33">
              <a:extLst>
                <a:ext uri="{FF2B5EF4-FFF2-40B4-BE49-F238E27FC236}">
                  <a16:creationId xmlns:a16="http://schemas.microsoft.com/office/drawing/2014/main" id="{80A3297B-1FD0-AEA3-9E77-9C38A642A3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4701" y="908720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5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/199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9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34" name="Text Box 34">
              <a:extLst>
                <a:ext uri="{FF2B5EF4-FFF2-40B4-BE49-F238E27FC236}">
                  <a16:creationId xmlns:a16="http://schemas.microsoft.com/office/drawing/2014/main" id="{A7FAA2A1-C51F-AB1E-7209-AC5587EDC5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27325" y="1259570"/>
              <a:ext cx="1258888" cy="252413"/>
            </a:xfrm>
            <a:prstGeom prst="rect">
              <a:avLst/>
            </a:prstGeom>
            <a:solidFill>
              <a:srgbClr val="339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98SE</a:t>
              </a:r>
            </a:p>
          </p:txBody>
        </p:sp>
        <p:grpSp>
          <p:nvGrpSpPr>
            <p:cNvPr id="35" name="Group 35">
              <a:extLst>
                <a:ext uri="{FF2B5EF4-FFF2-40B4-BE49-F238E27FC236}">
                  <a16:creationId xmlns:a16="http://schemas.microsoft.com/office/drawing/2014/main" id="{6E1940A5-9208-05BB-14D0-F5EE6A1EDE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1838" y="1169083"/>
              <a:ext cx="36512" cy="36512"/>
              <a:chOff x="1066" y="799"/>
              <a:chExt cx="90" cy="46"/>
            </a:xfrm>
          </p:grpSpPr>
          <p:sp>
            <p:nvSpPr>
              <p:cNvPr id="90" name="Line 36">
                <a:extLst>
                  <a:ext uri="{FF2B5EF4-FFF2-40B4-BE49-F238E27FC236}">
                    <a16:creationId xmlns:a16="http://schemas.microsoft.com/office/drawing/2014/main" id="{2C49D8E0-0C91-F1FC-BA6E-A319508B51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1" name="Line 37">
                <a:extLst>
                  <a:ext uri="{FF2B5EF4-FFF2-40B4-BE49-F238E27FC236}">
                    <a16:creationId xmlns:a16="http://schemas.microsoft.com/office/drawing/2014/main" id="{86448B0A-75DC-E295-7E25-C4CECC1957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36" name="Text Box 38">
              <a:extLst>
                <a:ext uri="{FF2B5EF4-FFF2-40B4-BE49-F238E27FC236}">
                  <a16:creationId xmlns:a16="http://schemas.microsoft.com/office/drawing/2014/main" id="{8A09119B-1F57-8CD6-89B5-8A3E26699E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0101" y="40140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07/1996</a:t>
              </a:r>
            </a:p>
          </p:txBody>
        </p:sp>
        <p:sp>
          <p:nvSpPr>
            <p:cNvPr id="37" name="Text Box 39">
              <a:extLst>
                <a:ext uri="{FF2B5EF4-FFF2-40B4-BE49-F238E27FC236}">
                  <a16:creationId xmlns:a16="http://schemas.microsoft.com/office/drawing/2014/main" id="{A32EFF0D-A7A2-FA3B-11DF-BD65DE7674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6375" y="4338483"/>
              <a:ext cx="1258888" cy="252412"/>
            </a:xfrm>
            <a:prstGeom prst="rect">
              <a:avLst/>
            </a:prstGeom>
            <a:solidFill>
              <a:srgbClr val="CF660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NT 4.0</a:t>
              </a:r>
            </a:p>
          </p:txBody>
        </p:sp>
        <p:grpSp>
          <p:nvGrpSpPr>
            <p:cNvPr id="38" name="Group 40">
              <a:extLst>
                <a:ext uri="{FF2B5EF4-FFF2-40B4-BE49-F238E27FC236}">
                  <a16:creationId xmlns:a16="http://schemas.microsoft.com/office/drawing/2014/main" id="{2767962B-47A2-E057-A5FF-B5A447980C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7238" y="4247995"/>
              <a:ext cx="36512" cy="36513"/>
              <a:chOff x="1066" y="799"/>
              <a:chExt cx="90" cy="46"/>
            </a:xfrm>
          </p:grpSpPr>
          <p:sp>
            <p:nvSpPr>
              <p:cNvPr id="88" name="Line 41">
                <a:extLst>
                  <a:ext uri="{FF2B5EF4-FFF2-40B4-BE49-F238E27FC236}">
                    <a16:creationId xmlns:a16="http://schemas.microsoft.com/office/drawing/2014/main" id="{9E41E782-6664-1255-DC60-881A7277C6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9" name="Line 42">
                <a:extLst>
                  <a:ext uri="{FF2B5EF4-FFF2-40B4-BE49-F238E27FC236}">
                    <a16:creationId xmlns:a16="http://schemas.microsoft.com/office/drawing/2014/main" id="{797272B6-1052-29E9-E2C6-8712E86E2A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39" name="Text Box 43">
              <a:extLst>
                <a:ext uri="{FF2B5EF4-FFF2-40B4-BE49-F238E27FC236}">
                  <a16:creationId xmlns:a16="http://schemas.microsoft.com/office/drawing/2014/main" id="{43B65F64-A46D-A642-43B2-739986A2B3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18563" y="194383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02/2000</a:t>
              </a:r>
            </a:p>
          </p:txBody>
        </p:sp>
        <p:sp>
          <p:nvSpPr>
            <p:cNvPr id="40" name="Text Box 44">
              <a:extLst>
                <a:ext uri="{FF2B5EF4-FFF2-40B4-BE49-F238E27FC236}">
                  <a16:creationId xmlns:a16="http://schemas.microsoft.com/office/drawing/2014/main" id="{21DA5E11-630C-8EFD-51DF-405C345F78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3363" y="2294620"/>
              <a:ext cx="1258887" cy="252413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2000 Prof.</a:t>
              </a:r>
            </a:p>
          </p:txBody>
        </p:sp>
        <p:grpSp>
          <p:nvGrpSpPr>
            <p:cNvPr id="41" name="Group 45">
              <a:extLst>
                <a:ext uri="{FF2B5EF4-FFF2-40B4-BE49-F238E27FC236}">
                  <a16:creationId xmlns:a16="http://schemas.microsoft.com/office/drawing/2014/main" id="{4F2C2E91-4D09-7499-5258-9AD83B0097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95700" y="2204133"/>
              <a:ext cx="36513" cy="36512"/>
              <a:chOff x="1066" y="799"/>
              <a:chExt cx="90" cy="46"/>
            </a:xfrm>
          </p:grpSpPr>
          <p:sp>
            <p:nvSpPr>
              <p:cNvPr id="86" name="Line 46">
                <a:extLst>
                  <a:ext uri="{FF2B5EF4-FFF2-40B4-BE49-F238E27FC236}">
                    <a16:creationId xmlns:a16="http://schemas.microsoft.com/office/drawing/2014/main" id="{BE6DBBEC-F9CC-0F74-B6B0-59862975F9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7" name="Line 47">
                <a:extLst>
                  <a:ext uri="{FF2B5EF4-FFF2-40B4-BE49-F238E27FC236}">
                    <a16:creationId xmlns:a16="http://schemas.microsoft.com/office/drawing/2014/main" id="{95CF42CB-BC4D-D493-3485-CCED8F62E9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2" name="Text Box 48">
              <a:extLst>
                <a:ext uri="{FF2B5EF4-FFF2-40B4-BE49-F238E27FC236}">
                  <a16:creationId xmlns:a16="http://schemas.microsoft.com/office/drawing/2014/main" id="{1E1C9971-9C49-A0B0-AD61-C6356878F4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5063" y="31139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02/2000</a:t>
              </a:r>
            </a:p>
          </p:txBody>
        </p:sp>
        <p:sp>
          <p:nvSpPr>
            <p:cNvPr id="43" name="Text Box 49">
              <a:extLst>
                <a:ext uri="{FF2B5EF4-FFF2-40B4-BE49-F238E27FC236}">
                  <a16:creationId xmlns:a16="http://schemas.microsoft.com/office/drawing/2014/main" id="{90053B37-5013-B51D-3AE1-82F2D40B73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6888" y="3438370"/>
              <a:ext cx="1258887" cy="252413"/>
            </a:xfrm>
            <a:prstGeom prst="rect">
              <a:avLst/>
            </a:prstGeom>
            <a:solidFill>
              <a:srgbClr val="F5AE7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2000 Server</a:t>
              </a:r>
            </a:p>
          </p:txBody>
        </p:sp>
        <p:grpSp>
          <p:nvGrpSpPr>
            <p:cNvPr id="44" name="Group 50">
              <a:extLst>
                <a:ext uri="{FF2B5EF4-FFF2-40B4-BE49-F238E27FC236}">
                  <a16:creationId xmlns:a16="http://schemas.microsoft.com/office/drawing/2014/main" id="{4DE6E718-1263-751F-3DD8-721D4653F9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32200" y="3347883"/>
              <a:ext cx="36513" cy="36512"/>
              <a:chOff x="1066" y="799"/>
              <a:chExt cx="90" cy="46"/>
            </a:xfrm>
          </p:grpSpPr>
          <p:sp>
            <p:nvSpPr>
              <p:cNvPr id="84" name="Line 51">
                <a:extLst>
                  <a:ext uri="{FF2B5EF4-FFF2-40B4-BE49-F238E27FC236}">
                    <a16:creationId xmlns:a16="http://schemas.microsoft.com/office/drawing/2014/main" id="{445DA9A9-D2A1-0402-FB33-FDB160EC9A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5" name="Line 52">
                <a:extLst>
                  <a:ext uri="{FF2B5EF4-FFF2-40B4-BE49-F238E27FC236}">
                    <a16:creationId xmlns:a16="http://schemas.microsoft.com/office/drawing/2014/main" id="{ECC38A89-C3A3-FDD2-1B76-959B92A0ED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5" name="Text Box 53">
              <a:extLst>
                <a:ext uri="{FF2B5EF4-FFF2-40B4-BE49-F238E27FC236}">
                  <a16:creationId xmlns:a16="http://schemas.microsoft.com/office/drawing/2014/main" id="{D054CD0A-2267-B60E-16D3-9AD1DC67C1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98409" y="194383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10/2001</a:t>
              </a:r>
            </a:p>
          </p:txBody>
        </p:sp>
        <p:sp>
          <p:nvSpPr>
            <p:cNvPr id="46" name="Text Box 54">
              <a:extLst>
                <a:ext uri="{FF2B5EF4-FFF2-40B4-BE49-F238E27FC236}">
                  <a16:creationId xmlns:a16="http://schemas.microsoft.com/office/drawing/2014/main" id="{1A433457-82E6-26F1-6353-5CB58F1ADA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06863" y="2294620"/>
              <a:ext cx="1258887" cy="252413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XP</a:t>
              </a:r>
            </a:p>
          </p:txBody>
        </p:sp>
        <p:grpSp>
          <p:nvGrpSpPr>
            <p:cNvPr id="47" name="Group 55">
              <a:extLst>
                <a:ext uri="{FF2B5EF4-FFF2-40B4-BE49-F238E27FC236}">
                  <a16:creationId xmlns:a16="http://schemas.microsoft.com/office/drawing/2014/main" id="{3B2E0CFB-F396-B415-3C56-B2AA7C3F8C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59263" y="2204133"/>
              <a:ext cx="36512" cy="36512"/>
              <a:chOff x="1066" y="799"/>
              <a:chExt cx="90" cy="46"/>
            </a:xfrm>
          </p:grpSpPr>
          <p:sp>
            <p:nvSpPr>
              <p:cNvPr id="82" name="Line 56">
                <a:extLst>
                  <a:ext uri="{FF2B5EF4-FFF2-40B4-BE49-F238E27FC236}">
                    <a16:creationId xmlns:a16="http://schemas.microsoft.com/office/drawing/2014/main" id="{4D461D27-9458-8004-7991-8A1BFAE156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3" name="Line 57">
                <a:extLst>
                  <a:ext uri="{FF2B5EF4-FFF2-40B4-BE49-F238E27FC236}">
                    <a16:creationId xmlns:a16="http://schemas.microsoft.com/office/drawing/2014/main" id="{4324FD9D-2CD9-47D2-6508-49E0C0263D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8" name="Text Box 58">
              <a:extLst>
                <a:ext uri="{FF2B5EF4-FFF2-40B4-BE49-F238E27FC236}">
                  <a16:creationId xmlns:a16="http://schemas.microsoft.com/office/drawing/2014/main" id="{36DB0227-A6A8-9750-E392-D13EE8065D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838" y="31139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04/2003</a:t>
              </a:r>
            </a:p>
          </p:txBody>
        </p:sp>
        <p:sp>
          <p:nvSpPr>
            <p:cNvPr id="49" name="Text Box 59">
              <a:extLst>
                <a:ext uri="{FF2B5EF4-FFF2-40B4-BE49-F238E27FC236}">
                  <a16:creationId xmlns:a16="http://schemas.microsoft.com/office/drawing/2014/main" id="{980E46E5-9402-62AA-057F-793C4FA5FF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75163" y="3438370"/>
              <a:ext cx="1258887" cy="252413"/>
            </a:xfrm>
            <a:prstGeom prst="rect">
              <a:avLst/>
            </a:prstGeom>
            <a:solidFill>
              <a:srgbClr val="F5AE7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Server 2003</a:t>
              </a:r>
            </a:p>
          </p:txBody>
        </p:sp>
        <p:grpSp>
          <p:nvGrpSpPr>
            <p:cNvPr id="50" name="Group 60">
              <a:extLst>
                <a:ext uri="{FF2B5EF4-FFF2-40B4-BE49-F238E27FC236}">
                  <a16:creationId xmlns:a16="http://schemas.microsoft.com/office/drawing/2014/main" id="{5BDEC615-04BB-DE97-AEE3-DB4FCF0688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9975" y="3347883"/>
              <a:ext cx="36513" cy="36512"/>
              <a:chOff x="1066" y="799"/>
              <a:chExt cx="90" cy="46"/>
            </a:xfrm>
          </p:grpSpPr>
          <p:sp>
            <p:nvSpPr>
              <p:cNvPr id="80" name="Line 61">
                <a:extLst>
                  <a:ext uri="{FF2B5EF4-FFF2-40B4-BE49-F238E27FC236}">
                    <a16:creationId xmlns:a16="http://schemas.microsoft.com/office/drawing/2014/main" id="{8A1521F8-37DC-2058-4A55-204051246B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1" name="Line 62">
                <a:extLst>
                  <a:ext uri="{FF2B5EF4-FFF2-40B4-BE49-F238E27FC236}">
                    <a16:creationId xmlns:a16="http://schemas.microsoft.com/office/drawing/2014/main" id="{05560D87-094F-2DDB-1663-44B573E348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51" name="Text Box 63">
              <a:extLst>
                <a:ext uri="{FF2B5EF4-FFF2-40B4-BE49-F238E27FC236}">
                  <a16:creationId xmlns:a16="http://schemas.microsoft.com/office/drawing/2014/main" id="{9D005785-350D-A7E4-4FEA-20E75763F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20501" y="1988840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01/2007</a:t>
              </a:r>
            </a:p>
          </p:txBody>
        </p:sp>
        <p:sp>
          <p:nvSpPr>
            <p:cNvPr id="52" name="Text Box 64">
              <a:extLst>
                <a:ext uri="{FF2B5EF4-FFF2-40B4-BE49-F238E27FC236}">
                  <a16:creationId xmlns:a16="http://schemas.microsoft.com/office/drawing/2014/main" id="{CCD10DDC-ED6F-491C-2ECA-A7AE1305A3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5963" y="2302558"/>
              <a:ext cx="1258887" cy="252412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Vista</a:t>
              </a:r>
            </a:p>
          </p:txBody>
        </p:sp>
        <p:grpSp>
          <p:nvGrpSpPr>
            <p:cNvPr id="53" name="Group 65">
              <a:extLst>
                <a:ext uri="{FF2B5EF4-FFF2-40B4-BE49-F238E27FC236}">
                  <a16:creationId xmlns:a16="http://schemas.microsoft.com/office/drawing/2014/main" id="{DC213A14-C98D-793E-B82E-8B216C1419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97638" y="2212070"/>
              <a:ext cx="36512" cy="36513"/>
              <a:chOff x="1066" y="799"/>
              <a:chExt cx="90" cy="46"/>
            </a:xfrm>
          </p:grpSpPr>
          <p:sp>
            <p:nvSpPr>
              <p:cNvPr id="78" name="Line 66">
                <a:extLst>
                  <a:ext uri="{FF2B5EF4-FFF2-40B4-BE49-F238E27FC236}">
                    <a16:creationId xmlns:a16="http://schemas.microsoft.com/office/drawing/2014/main" id="{5680F60F-DFD9-8A93-FB83-B7500DE012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9" name="Line 67">
                <a:extLst>
                  <a:ext uri="{FF2B5EF4-FFF2-40B4-BE49-F238E27FC236}">
                    <a16:creationId xmlns:a16="http://schemas.microsoft.com/office/drawing/2014/main" id="{DD85C396-892B-085F-AE8D-0D36130D36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54" name="Text Box 68">
              <a:extLst>
                <a:ext uri="{FF2B5EF4-FFF2-40B4-BE49-F238E27FC236}">
                  <a16:creationId xmlns:a16="http://schemas.microsoft.com/office/drawing/2014/main" id="{13C6FC0D-E4C2-8052-9E5C-32F05AF9D3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34838" y="31139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02/2008</a:t>
              </a:r>
            </a:p>
          </p:txBody>
        </p:sp>
        <p:sp>
          <p:nvSpPr>
            <p:cNvPr id="55" name="Text Box 69">
              <a:extLst>
                <a:ext uri="{FF2B5EF4-FFF2-40B4-BE49-F238E27FC236}">
                  <a16:creationId xmlns:a16="http://schemas.microsoft.com/office/drawing/2014/main" id="{3923384E-07EB-139A-4C6F-EDB6602D61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9838" y="3446308"/>
              <a:ext cx="1258887" cy="252412"/>
            </a:xfrm>
            <a:prstGeom prst="rect">
              <a:avLst/>
            </a:prstGeom>
            <a:solidFill>
              <a:srgbClr val="F5AE7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Server 2008</a:t>
              </a:r>
            </a:p>
          </p:txBody>
        </p:sp>
        <p:grpSp>
          <p:nvGrpSpPr>
            <p:cNvPr id="56" name="Group 70">
              <a:extLst>
                <a:ext uri="{FF2B5EF4-FFF2-40B4-BE49-F238E27FC236}">
                  <a16:creationId xmlns:a16="http://schemas.microsoft.com/office/drawing/2014/main" id="{6876882B-304D-C968-91B3-86236B8695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11975" y="3355820"/>
              <a:ext cx="36513" cy="36513"/>
              <a:chOff x="1066" y="799"/>
              <a:chExt cx="90" cy="46"/>
            </a:xfrm>
          </p:grpSpPr>
          <p:sp>
            <p:nvSpPr>
              <p:cNvPr id="76" name="Line 71">
                <a:extLst>
                  <a:ext uri="{FF2B5EF4-FFF2-40B4-BE49-F238E27FC236}">
                    <a16:creationId xmlns:a16="http://schemas.microsoft.com/office/drawing/2014/main" id="{61EAF5D6-8547-1B9A-3A9D-10C6A7A8FC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7" name="Line 72">
                <a:extLst>
                  <a:ext uri="{FF2B5EF4-FFF2-40B4-BE49-F238E27FC236}">
                    <a16:creationId xmlns:a16="http://schemas.microsoft.com/office/drawing/2014/main" id="{D84906F1-274C-948F-749E-39D97C784D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57" name="Text Box 73">
              <a:extLst>
                <a:ext uri="{FF2B5EF4-FFF2-40B4-BE49-F238E27FC236}">
                  <a16:creationId xmlns:a16="http://schemas.microsoft.com/office/drawing/2014/main" id="{9F356508-53B9-4514-295D-57B85D1B37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15362" y="1988840"/>
              <a:ext cx="1077539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End of 2009</a:t>
              </a:r>
            </a:p>
          </p:txBody>
        </p:sp>
        <p:sp>
          <p:nvSpPr>
            <p:cNvPr id="58" name="Text Box 74">
              <a:extLst>
                <a:ext uri="{FF2B5EF4-FFF2-40B4-BE49-F238E27FC236}">
                  <a16:creationId xmlns:a16="http://schemas.microsoft.com/office/drawing/2014/main" id="{019ED007-65E6-24CC-677C-12A41F301B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29463" y="2302558"/>
              <a:ext cx="1258887" cy="252412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7</a:t>
              </a:r>
            </a:p>
          </p:txBody>
        </p:sp>
        <p:grpSp>
          <p:nvGrpSpPr>
            <p:cNvPr id="59" name="Group 75">
              <a:extLst>
                <a:ext uri="{FF2B5EF4-FFF2-40B4-BE49-F238E27FC236}">
                  <a16:creationId xmlns:a16="http://schemas.microsoft.com/office/drawing/2014/main" id="{3596CCCD-2C0C-D62D-8968-1A114344F5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26350" y="2212070"/>
              <a:ext cx="36513" cy="36513"/>
              <a:chOff x="1066" y="799"/>
              <a:chExt cx="90" cy="46"/>
            </a:xfrm>
          </p:grpSpPr>
          <p:sp>
            <p:nvSpPr>
              <p:cNvPr id="74" name="Line 76">
                <a:extLst>
                  <a:ext uri="{FF2B5EF4-FFF2-40B4-BE49-F238E27FC236}">
                    <a16:creationId xmlns:a16="http://schemas.microsoft.com/office/drawing/2014/main" id="{DEEA1438-9A82-593E-F46C-7F62D9C480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5" name="Line 77">
                <a:extLst>
                  <a:ext uri="{FF2B5EF4-FFF2-40B4-BE49-F238E27FC236}">
                    <a16:creationId xmlns:a16="http://schemas.microsoft.com/office/drawing/2014/main" id="{E28B1897-DA69-8E62-F344-43199883A5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60" name="Text Box 78">
              <a:extLst>
                <a:ext uri="{FF2B5EF4-FFF2-40B4-BE49-F238E27FC236}">
                  <a16:creationId xmlns:a16="http://schemas.microsoft.com/office/drawing/2014/main" id="{E8033CFE-8462-01D0-BA76-8320396A23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29" y="1154065"/>
              <a:ext cx="934871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Consumer</a:t>
              </a:r>
              <a:b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products</a:t>
              </a:r>
              <a:endParaRPr kumimoji="0" lang="hu-HU" altLang="en-US" sz="11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61" name="Text Box 79">
              <a:extLst>
                <a:ext uri="{FF2B5EF4-FFF2-40B4-BE49-F238E27FC236}">
                  <a16:creationId xmlns:a16="http://schemas.microsoft.com/office/drawing/2014/main" id="{9A0C1E80-DBAE-F41D-76C9-54FE870A9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500" y="4194085"/>
              <a:ext cx="917239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Corporate</a:t>
              </a:r>
              <a: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/>
              </a:r>
              <a:b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products</a:t>
              </a:r>
              <a:endParaRPr kumimoji="0" lang="hu-HU" altLang="en-US" sz="11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62" name="Text Box 80">
              <a:extLst>
                <a:ext uri="{FF2B5EF4-FFF2-40B4-BE49-F238E27FC236}">
                  <a16:creationId xmlns:a16="http://schemas.microsoft.com/office/drawing/2014/main" id="{0DDE12DC-E17D-59E0-9D1B-D4971458BD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4513" y="2213865"/>
              <a:ext cx="931665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Desktops</a:t>
              </a:r>
              <a: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Laptops</a:t>
              </a:r>
              <a:endParaRPr kumimoji="0" lang="hu-HU" altLang="en-US" sz="11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63" name="Text Box 81">
              <a:extLst>
                <a:ext uri="{FF2B5EF4-FFF2-40B4-BE49-F238E27FC236}">
                  <a16:creationId xmlns:a16="http://schemas.microsoft.com/office/drawing/2014/main" id="{23FAA4AA-5B50-9404-1EDB-C5D243114D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9750" y="3422495"/>
              <a:ext cx="750526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Servers</a:t>
              </a:r>
            </a:p>
          </p:txBody>
        </p:sp>
        <p:sp>
          <p:nvSpPr>
            <p:cNvPr id="164864" name="Text Box 82">
              <a:extLst>
                <a:ext uri="{FF2B5EF4-FFF2-40B4-BE49-F238E27FC236}">
                  <a16:creationId xmlns:a16="http://schemas.microsoft.com/office/drawing/2014/main" id="{7C9B809C-4110-0DDE-D314-ECA504916E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8814" y="2599420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sp>
          <p:nvSpPr>
            <p:cNvPr id="164865" name="Text Box 83">
              <a:extLst>
                <a:ext uri="{FF2B5EF4-FFF2-40B4-BE49-F238E27FC236}">
                  <a16:creationId xmlns:a16="http://schemas.microsoft.com/office/drawing/2014/main" id="{4BFA24DC-149B-C505-467C-B4099B5041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7464" y="1542145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sp>
          <p:nvSpPr>
            <p:cNvPr id="164866" name="Text Box 84">
              <a:extLst>
                <a:ext uri="{FF2B5EF4-FFF2-40B4-BE49-F238E27FC236}">
                  <a16:creationId xmlns:a16="http://schemas.microsoft.com/office/drawing/2014/main" id="{A1A9BE11-BD14-248F-A667-6EB1F4B41E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3977" y="2577195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sp>
          <p:nvSpPr>
            <p:cNvPr id="164867" name="Text Box 85">
              <a:extLst>
                <a:ext uri="{FF2B5EF4-FFF2-40B4-BE49-F238E27FC236}">
                  <a16:creationId xmlns:a16="http://schemas.microsoft.com/office/drawing/2014/main" id="{7525E215-683B-1C25-7997-1FC00C87C4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4652" y="3720945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sp>
          <p:nvSpPr>
            <p:cNvPr id="164944" name="Text Box 86">
              <a:extLst>
                <a:ext uri="{FF2B5EF4-FFF2-40B4-BE49-F238E27FC236}">
                  <a16:creationId xmlns:a16="http://schemas.microsoft.com/office/drawing/2014/main" id="{C45DC56D-005D-8985-0F8D-99FD19D45D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20308" y="2573905"/>
              <a:ext cx="2103461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1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1.0b</a:t>
              </a:r>
              <a:b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SP1 (09/2002): </a:t>
              </a:r>
              <a:r>
                <a:rPr kumimoji="0" lang="en-US" altLang="en-US" sz="115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2.0</a:t>
              </a:r>
              <a:r>
                <a:rPr kumimoji="0" lang="en-US" altLang="en-US" sz="115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71" name="Text Box 87">
              <a:extLst>
                <a:ext uri="{FF2B5EF4-FFF2-40B4-BE49-F238E27FC236}">
                  <a16:creationId xmlns:a16="http://schemas.microsoft.com/office/drawing/2014/main" id="{B3A8C254-9F06-63A2-38AB-482B845AE7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8493" y="3720945"/>
              <a:ext cx="891591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2.0</a:t>
              </a:r>
              <a:r>
                <a:rPr kumimoji="0" lang="en-US" altLang="en-US" sz="115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</a:t>
              </a:r>
              <a:endParaRPr kumimoji="0" lang="hu-HU" altLang="en-US" sz="115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72" name="Text Box 88">
              <a:extLst>
                <a:ext uri="{FF2B5EF4-FFF2-40B4-BE49-F238E27FC236}">
                  <a16:creationId xmlns:a16="http://schemas.microsoft.com/office/drawing/2014/main" id="{DC4204C7-AA16-EFF8-C761-5B9D1BA4A8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86264" y="2585133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sp>
          <p:nvSpPr>
            <p:cNvPr id="164973" name="Text Box 89">
              <a:extLst>
                <a:ext uri="{FF2B5EF4-FFF2-40B4-BE49-F238E27FC236}">
                  <a16:creationId xmlns:a16="http://schemas.microsoft.com/office/drawing/2014/main" id="{96941CB6-26D6-8935-87C2-60D68F0BF9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45064" y="3743170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sp>
          <p:nvSpPr>
            <p:cNvPr id="164974" name="Text Box 90">
              <a:extLst>
                <a:ext uri="{FF2B5EF4-FFF2-40B4-BE49-F238E27FC236}">
                  <a16:creationId xmlns:a16="http://schemas.microsoft.com/office/drawing/2014/main" id="{C401A7E1-2BC3-99A1-4BD1-F674AA1772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80276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12/1996</a:t>
              </a:r>
            </a:p>
          </p:txBody>
        </p:sp>
        <p:sp>
          <p:nvSpPr>
            <p:cNvPr id="164975" name="Text Box 91">
              <a:extLst>
                <a:ext uri="{FF2B5EF4-FFF2-40B4-BE49-F238E27FC236}">
                  <a16:creationId xmlns:a16="http://schemas.microsoft.com/office/drawing/2014/main" id="{AA1C9461-8919-3ADA-D926-E4F0E62F42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47813" y="5150956"/>
              <a:ext cx="1258887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grpSp>
          <p:nvGrpSpPr>
            <p:cNvPr id="164976" name="Group 92">
              <a:extLst>
                <a:ext uri="{FF2B5EF4-FFF2-40B4-BE49-F238E27FC236}">
                  <a16:creationId xmlns:a16="http://schemas.microsoft.com/office/drawing/2014/main" id="{D3A3B46F-AC44-96E1-86C9-2C30FE10EA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7413" y="5060469"/>
              <a:ext cx="36512" cy="36512"/>
              <a:chOff x="1066" y="799"/>
              <a:chExt cx="90" cy="46"/>
            </a:xfrm>
          </p:grpSpPr>
          <p:sp>
            <p:nvSpPr>
              <p:cNvPr id="72" name="Line 93">
                <a:extLst>
                  <a:ext uri="{FF2B5EF4-FFF2-40B4-BE49-F238E27FC236}">
                    <a16:creationId xmlns:a16="http://schemas.microsoft.com/office/drawing/2014/main" id="{AC049754-272F-DDE1-50C7-E6624C4ACA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3" name="Line 94">
                <a:extLst>
                  <a:ext uri="{FF2B5EF4-FFF2-40B4-BE49-F238E27FC236}">
                    <a16:creationId xmlns:a16="http://schemas.microsoft.com/office/drawing/2014/main" id="{4D47DA4D-F100-6A4E-926B-6FCEDF7AFB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77" name="Text Box 95">
              <a:extLst>
                <a:ext uri="{FF2B5EF4-FFF2-40B4-BE49-F238E27FC236}">
                  <a16:creationId xmlns:a16="http://schemas.microsoft.com/office/drawing/2014/main" id="{1E4FE7D3-4BC7-DE09-793E-C069BC277B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9676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07/2000</a:t>
              </a:r>
            </a:p>
          </p:txBody>
        </p:sp>
        <p:sp>
          <p:nvSpPr>
            <p:cNvPr id="164978" name="Text Box 96">
              <a:extLst>
                <a:ext uri="{FF2B5EF4-FFF2-40B4-BE49-F238E27FC236}">
                  <a16:creationId xmlns:a16="http://schemas.microsoft.com/office/drawing/2014/main" id="{3B5FF52E-B33F-2EEE-9ADA-FB84C58D39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97213" y="5150956"/>
              <a:ext cx="1258887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2.0</a:t>
              </a:r>
            </a:p>
          </p:txBody>
        </p:sp>
        <p:grpSp>
          <p:nvGrpSpPr>
            <p:cNvPr id="164979" name="Group 97">
              <a:extLst>
                <a:ext uri="{FF2B5EF4-FFF2-40B4-BE49-F238E27FC236}">
                  <a16:creationId xmlns:a16="http://schemas.microsoft.com/office/drawing/2014/main" id="{AAD4BB92-F03C-A2D3-5FA8-5BC5915F8B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06813" y="5060469"/>
              <a:ext cx="36512" cy="36512"/>
              <a:chOff x="1066" y="799"/>
              <a:chExt cx="90" cy="46"/>
            </a:xfrm>
          </p:grpSpPr>
          <p:sp>
            <p:nvSpPr>
              <p:cNvPr id="70" name="Line 98">
                <a:extLst>
                  <a:ext uri="{FF2B5EF4-FFF2-40B4-BE49-F238E27FC236}">
                    <a16:creationId xmlns:a16="http://schemas.microsoft.com/office/drawing/2014/main" id="{BA5CBAD0-BF79-4A9C-9490-77D7E192C5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1" name="Line 99">
                <a:extLst>
                  <a:ext uri="{FF2B5EF4-FFF2-40B4-BE49-F238E27FC236}">
                    <a16:creationId xmlns:a16="http://schemas.microsoft.com/office/drawing/2014/main" id="{4013732D-FA1A-B586-D43A-51583F6834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80" name="Text Box 100">
              <a:extLst>
                <a:ext uri="{FF2B5EF4-FFF2-40B4-BE49-F238E27FC236}">
                  <a16:creationId xmlns:a16="http://schemas.microsoft.com/office/drawing/2014/main" id="{C704D3A1-8B43-6AF6-FFF4-EBEE0F1F12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58463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09/2004</a:t>
              </a:r>
            </a:p>
          </p:txBody>
        </p:sp>
        <p:sp>
          <p:nvSpPr>
            <p:cNvPr id="164981" name="Text Box 101">
              <a:extLst>
                <a:ext uri="{FF2B5EF4-FFF2-40B4-BE49-F238E27FC236}">
                  <a16:creationId xmlns:a16="http://schemas.microsoft.com/office/drawing/2014/main" id="{76834D1A-2286-F55C-4059-478FC008A9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26000" y="5150956"/>
              <a:ext cx="1258888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grpSp>
          <p:nvGrpSpPr>
            <p:cNvPr id="164982" name="Group 102">
              <a:extLst>
                <a:ext uri="{FF2B5EF4-FFF2-40B4-BE49-F238E27FC236}">
                  <a16:creationId xmlns:a16="http://schemas.microsoft.com/office/drawing/2014/main" id="{2A695381-1B66-A036-268B-DE82C02753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35600" y="5060469"/>
              <a:ext cx="36513" cy="36512"/>
              <a:chOff x="1066" y="799"/>
              <a:chExt cx="90" cy="46"/>
            </a:xfrm>
          </p:grpSpPr>
          <p:sp>
            <p:nvSpPr>
              <p:cNvPr id="68" name="Line 103">
                <a:extLst>
                  <a:ext uri="{FF2B5EF4-FFF2-40B4-BE49-F238E27FC236}">
                    <a16:creationId xmlns:a16="http://schemas.microsoft.com/office/drawing/2014/main" id="{ABF08A15-1578-0883-7B24-C7EADD2709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9" name="Line 104">
                <a:extLst>
                  <a:ext uri="{FF2B5EF4-FFF2-40B4-BE49-F238E27FC236}">
                    <a16:creationId xmlns:a16="http://schemas.microsoft.com/office/drawing/2014/main" id="{934497C7-7692-834B-5C3A-3B4AC46D3D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84" name="Text Box 101">
              <a:extLst>
                <a:ext uri="{FF2B5EF4-FFF2-40B4-BE49-F238E27FC236}">
                  <a16:creationId xmlns:a16="http://schemas.microsoft.com/office/drawing/2014/main" id="{EA40B718-36E0-7D34-02C1-AE51E263E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17050" y="5197426"/>
              <a:ext cx="1258888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4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.0</a:t>
              </a:r>
            </a:p>
          </p:txBody>
        </p:sp>
        <p:sp>
          <p:nvSpPr>
            <p:cNvPr id="164985" name="Text Box 101">
              <a:extLst>
                <a:ext uri="{FF2B5EF4-FFF2-40B4-BE49-F238E27FC236}">
                  <a16:creationId xmlns:a16="http://schemas.microsoft.com/office/drawing/2014/main" id="{B0B546A8-BB2A-A1AD-47E5-FE473E3AF8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63268" y="5197426"/>
              <a:ext cx="1258888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5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.0</a:t>
              </a:r>
            </a:p>
          </p:txBody>
        </p:sp>
        <p:sp>
          <p:nvSpPr>
            <p:cNvPr id="164986" name="Text Box 100">
              <a:extLst>
                <a:ext uri="{FF2B5EF4-FFF2-40B4-BE49-F238E27FC236}">
                  <a16:creationId xmlns:a16="http://schemas.microsoft.com/office/drawing/2014/main" id="{6ADBB619-F7AD-D7F0-291D-9CA3A9BFC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77070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12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/20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11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87" name="Text Box 100">
              <a:extLst>
                <a:ext uri="{FF2B5EF4-FFF2-40B4-BE49-F238E27FC236}">
                  <a16:creationId xmlns:a16="http://schemas.microsoft.com/office/drawing/2014/main" id="{5471F247-04D1-F7CB-E9A2-1781E9B894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77698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06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/20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09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grpSp>
          <p:nvGrpSpPr>
            <p:cNvPr id="164988" name="Group 164987">
              <a:extLst>
                <a:ext uri="{FF2B5EF4-FFF2-40B4-BE49-F238E27FC236}">
                  <a16:creationId xmlns:a16="http://schemas.microsoft.com/office/drawing/2014/main" id="{681BF0C2-7DF5-E45E-C128-F79BEE7DC550}"/>
                </a:ext>
              </a:extLst>
            </p:cNvPr>
            <p:cNvGrpSpPr/>
            <p:nvPr/>
          </p:nvGrpSpPr>
          <p:grpSpPr>
            <a:xfrm>
              <a:off x="7459632" y="5078433"/>
              <a:ext cx="40550" cy="40244"/>
              <a:chOff x="7276759" y="5291578"/>
              <a:chExt cx="40550" cy="40244"/>
            </a:xfrm>
          </p:grpSpPr>
          <p:sp>
            <p:nvSpPr>
              <p:cNvPr id="66" name="Line 104">
                <a:extLst>
                  <a:ext uri="{FF2B5EF4-FFF2-40B4-BE49-F238E27FC236}">
                    <a16:creationId xmlns:a16="http://schemas.microsoft.com/office/drawing/2014/main" id="{96105ACE-1045-F2CA-83BE-54967ADBD9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99052" y="5295310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7" name="Line 103">
                <a:extLst>
                  <a:ext uri="{FF2B5EF4-FFF2-40B4-BE49-F238E27FC236}">
                    <a16:creationId xmlns:a16="http://schemas.microsoft.com/office/drawing/2014/main" id="{980EEB38-DCC7-95DE-F334-D45F78AF7D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276759" y="5291578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64989" name="Group 164988">
              <a:extLst>
                <a:ext uri="{FF2B5EF4-FFF2-40B4-BE49-F238E27FC236}">
                  <a16:creationId xmlns:a16="http://schemas.microsoft.com/office/drawing/2014/main" id="{20DA5580-1FD1-4EBC-D89C-AC27E32556CA}"/>
                </a:ext>
              </a:extLst>
            </p:cNvPr>
            <p:cNvGrpSpPr/>
            <p:nvPr/>
          </p:nvGrpSpPr>
          <p:grpSpPr>
            <a:xfrm>
              <a:off x="8459245" y="5081551"/>
              <a:ext cx="40550" cy="40244"/>
              <a:chOff x="7276759" y="5291578"/>
              <a:chExt cx="40550" cy="40244"/>
            </a:xfrm>
          </p:grpSpPr>
          <p:sp>
            <p:nvSpPr>
              <p:cNvPr id="64" name="Line 104">
                <a:extLst>
                  <a:ext uri="{FF2B5EF4-FFF2-40B4-BE49-F238E27FC236}">
                    <a16:creationId xmlns:a16="http://schemas.microsoft.com/office/drawing/2014/main" id="{352E5B43-95BA-349F-0154-8B4EEA42ED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99052" y="5295310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5" name="Line 103">
                <a:extLst>
                  <a:ext uri="{FF2B5EF4-FFF2-40B4-BE49-F238E27FC236}">
                    <a16:creationId xmlns:a16="http://schemas.microsoft.com/office/drawing/2014/main" id="{88CC6532-A61D-8ADC-49B9-781B0E146E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276759" y="5291578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90" name="TextBox 164989">
              <a:extLst>
                <a:ext uri="{FF2B5EF4-FFF2-40B4-BE49-F238E27FC236}">
                  <a16:creationId xmlns:a16="http://schemas.microsoft.com/office/drawing/2014/main" id="{F20679CB-A401-8C3C-0988-45AE75D6D815}"/>
                </a:ext>
              </a:extLst>
            </p:cNvPr>
            <p:cNvSpPr txBox="1"/>
            <p:nvPr/>
          </p:nvSpPr>
          <p:spPr>
            <a:xfrm>
              <a:off x="3988332" y="1673805"/>
              <a:ext cx="4865434" cy="2693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Introduction of multicore- and multithreading support in DVFS)</a:t>
              </a:r>
            </a:p>
          </p:txBody>
        </p:sp>
        <p:sp>
          <p:nvSpPr>
            <p:cNvPr id="164991" name="Oval 164990">
              <a:extLst>
                <a:ext uri="{FF2B5EF4-FFF2-40B4-BE49-F238E27FC236}">
                  <a16:creationId xmlns:a16="http://schemas.microsoft.com/office/drawing/2014/main" id="{B7F481B4-35C3-F67E-6C70-E3AB19EE9DB2}"/>
                </a:ext>
              </a:extLst>
            </p:cNvPr>
            <p:cNvSpPr/>
            <p:nvPr/>
          </p:nvSpPr>
          <p:spPr bwMode="auto">
            <a:xfrm>
              <a:off x="4662010" y="4779150"/>
              <a:ext cx="1566863" cy="855095"/>
            </a:xfrm>
            <a:prstGeom prst="ellips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81552072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3.1 Overview of how is power managed at the platform level (8)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-2038" y="875145"/>
            <a:ext cx="9144000" cy="97868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1500" y="458670"/>
            <a:ext cx="61105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Emergence and evolution of the ACPI standard -3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68416" y="905161"/>
            <a:ext cx="861126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last major step in the evolution of ACPI arrived with its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5.0 release </a:t>
            </a:r>
            <a:r>
              <a:rPr lang="en-US" sz="1600" dirty="0">
                <a:latin typeface="+mj-lt"/>
              </a:rPr>
              <a:t>(2011)</a:t>
            </a:r>
          </a:p>
          <a:p>
            <a:r>
              <a:rPr lang="en-US" sz="1600" dirty="0">
                <a:latin typeface="+mj-lt"/>
              </a:rPr>
              <a:t>      providing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Collaborative Processor Performance Control </a:t>
            </a:r>
            <a:r>
              <a:rPr lang="en-US" sz="1600" dirty="0">
                <a:latin typeface="Verdana"/>
              </a:rPr>
              <a:t>support, that will be</a:t>
            </a:r>
          </a:p>
          <a:p>
            <a:r>
              <a:rPr lang="en-US" sz="1600" dirty="0">
                <a:latin typeface="Verdana"/>
              </a:rPr>
              <a:t>      described later, (and shown in the next Figure).</a:t>
            </a:r>
            <a:r>
              <a:rPr lang="en-US" sz="1600" dirty="0">
                <a:latin typeface="+mj-lt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50036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943" name="Text Box 105"/>
          <p:cNvSpPr txBox="1">
            <a:spLocks noChangeArrowheads="1"/>
          </p:cNvSpPr>
          <p:nvPr/>
        </p:nvSpPr>
        <p:spPr bwMode="auto">
          <a:xfrm>
            <a:off x="212233" y="6459147"/>
            <a:ext cx="866615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1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: Windows XP and Windows Server 2003 do not support all of the ACPI 2.0 specification [</a:t>
            </a:r>
            <a:r>
              <a:rPr lang="hu-HU" altLang="en-US" sz="1400" noProof="0" dirty="0">
                <a:solidFill>
                  <a:srgbClr val="000000"/>
                </a:solidFill>
                <a:latin typeface="Verdana" panose="020B0604030504040204" pitchFamily="34" charset="0"/>
              </a:rPr>
              <a:t>38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]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71500" y="458670"/>
            <a:ext cx="90899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Support of Collaborative Processor Performance Control in ACPI 5.0</a:t>
            </a:r>
          </a:p>
        </p:txBody>
      </p:sp>
      <p:sp>
        <p:nvSpPr>
          <p:cNvPr id="12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700" dirty="0"/>
              <a:t>3.1 Overview of how is power managed at the platform level (9)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6738448" y="4104075"/>
            <a:ext cx="2424062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Collaborative Processor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Performance Control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(Intel Speed Shift technology)</a:t>
            </a:r>
          </a:p>
        </p:txBody>
      </p:sp>
      <p:sp>
        <p:nvSpPr>
          <p:cNvPr id="2" name="Oval 1"/>
          <p:cNvSpPr/>
          <p:nvPr/>
        </p:nvSpPr>
        <p:spPr bwMode="auto">
          <a:xfrm>
            <a:off x="7767515" y="4824155"/>
            <a:ext cx="1440000" cy="855095"/>
          </a:xfrm>
          <a:prstGeom prst="ellipse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18E358E-0DC5-5305-DB32-1B795DB650DA}"/>
              </a:ext>
            </a:extLst>
          </p:cNvPr>
          <p:cNvGrpSpPr/>
          <p:nvPr/>
        </p:nvGrpSpPr>
        <p:grpSpPr>
          <a:xfrm>
            <a:off x="36729" y="908720"/>
            <a:ext cx="9107271" cy="5303703"/>
            <a:chOff x="36729" y="908720"/>
            <a:chExt cx="9107271" cy="5303703"/>
          </a:xfrm>
        </p:grpSpPr>
        <p:sp>
          <p:nvSpPr>
            <p:cNvPr id="6" name="Line 4">
              <a:extLst>
                <a:ext uri="{FF2B5EF4-FFF2-40B4-BE49-F238E27FC236}">
                  <a16:creationId xmlns:a16="http://schemas.microsoft.com/office/drawing/2014/main" id="{2302E195-8B9F-F2F5-DC79-BD38D1BAD7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07950" y="5876444"/>
              <a:ext cx="90360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" name="Text Box 5">
              <a:extLst>
                <a:ext uri="{FF2B5EF4-FFF2-40B4-BE49-F238E27FC236}">
                  <a16:creationId xmlns:a16="http://schemas.microsoft.com/office/drawing/2014/main" id="{7D28661A-3E13-C125-09AD-2ACA74F74E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1913" y="5943119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1995</a:t>
              </a:r>
            </a:p>
          </p:txBody>
        </p:sp>
        <p:sp>
          <p:nvSpPr>
            <p:cNvPr id="8" name="Text Box 6">
              <a:extLst>
                <a:ext uri="{FF2B5EF4-FFF2-40B4-BE49-F238E27FC236}">
                  <a16:creationId xmlns:a16="http://schemas.microsoft.com/office/drawing/2014/main" id="{A851083B-55A8-3923-011F-64824928D1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7472" y="5932006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2000</a:t>
              </a:r>
            </a:p>
          </p:txBody>
        </p:sp>
        <p:sp>
          <p:nvSpPr>
            <p:cNvPr id="9" name="Text Box 7">
              <a:extLst>
                <a:ext uri="{FF2B5EF4-FFF2-40B4-BE49-F238E27FC236}">
                  <a16:creationId xmlns:a16="http://schemas.microsoft.com/office/drawing/2014/main" id="{0070D869-9825-18FE-8290-CC84BD0CB9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40638" y="5932006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2010</a:t>
              </a:r>
            </a:p>
          </p:txBody>
        </p:sp>
        <p:sp>
          <p:nvSpPr>
            <p:cNvPr id="10" name="Line 8">
              <a:extLst>
                <a:ext uri="{FF2B5EF4-FFF2-40B4-BE49-F238E27FC236}">
                  <a16:creationId xmlns:a16="http://schemas.microsoft.com/office/drawing/2014/main" id="{37150149-2B14-9979-0C33-C2FC100EF5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1212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Line 9">
              <a:extLst>
                <a:ext uri="{FF2B5EF4-FFF2-40B4-BE49-F238E27FC236}">
                  <a16:creationId xmlns:a16="http://schemas.microsoft.com/office/drawing/2014/main" id="{2AD41196-C1B4-A196-844D-A2C4C48F6F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3043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D6FCE38A-936F-229F-059A-622C63B6CF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1160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" name="Line 11">
              <a:extLst>
                <a:ext uri="{FF2B5EF4-FFF2-40B4-BE49-F238E27FC236}">
                  <a16:creationId xmlns:a16="http://schemas.microsoft.com/office/drawing/2014/main" id="{C2E5ADDD-D70B-4120-0318-26C77BDB85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3255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" name="Line 12">
              <a:extLst>
                <a:ext uri="{FF2B5EF4-FFF2-40B4-BE49-F238E27FC236}">
                  <a16:creationId xmlns:a16="http://schemas.microsoft.com/office/drawing/2014/main" id="{6D69212B-1B87-968C-0C35-820CEA3AB6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591175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" name="Line 13">
              <a:extLst>
                <a:ext uri="{FF2B5EF4-FFF2-40B4-BE49-F238E27FC236}">
                  <a16:creationId xmlns:a16="http://schemas.microsoft.com/office/drawing/2014/main" id="{9F7490F9-F473-050A-F707-8DF799C185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5297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" name="Line 14">
              <a:extLst>
                <a:ext uri="{FF2B5EF4-FFF2-40B4-BE49-F238E27FC236}">
                  <a16:creationId xmlns:a16="http://schemas.microsoft.com/office/drawing/2014/main" id="{39FB08A0-FE9C-8FC9-FDB9-751CDA2A09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90650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Line 15">
              <a:extLst>
                <a:ext uri="{FF2B5EF4-FFF2-40B4-BE49-F238E27FC236}">
                  <a16:creationId xmlns:a16="http://schemas.microsoft.com/office/drawing/2014/main" id="{6D07E1D4-A90B-2082-51BB-A7C60EA11B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022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Line 16">
              <a:extLst>
                <a:ext uri="{FF2B5EF4-FFF2-40B4-BE49-F238E27FC236}">
                  <a16:creationId xmlns:a16="http://schemas.microsoft.com/office/drawing/2014/main" id="{988BB9F3-C862-3BA9-58BE-95A15D0FAF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7075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" name="Line 17">
              <a:extLst>
                <a:ext uri="{FF2B5EF4-FFF2-40B4-BE49-F238E27FC236}">
                  <a16:creationId xmlns:a16="http://schemas.microsoft.com/office/drawing/2014/main" id="{46A8ED2A-F0BF-9C77-FF58-AB12743E2A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32813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Line 18">
              <a:extLst>
                <a:ext uri="{FF2B5EF4-FFF2-40B4-BE49-F238E27FC236}">
                  <a16:creationId xmlns:a16="http://schemas.microsoft.com/office/drawing/2014/main" id="{554B0120-59D6-CB52-4686-AF57BC5133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5323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" name="Line 19">
              <a:extLst>
                <a:ext uri="{FF2B5EF4-FFF2-40B4-BE49-F238E27FC236}">
                  <a16:creationId xmlns:a16="http://schemas.microsoft.com/office/drawing/2014/main" id="{CDD57F77-9CA0-9B3F-0BA3-1CE4A80BB3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011863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Line 20">
              <a:extLst>
                <a:ext uri="{FF2B5EF4-FFF2-40B4-BE49-F238E27FC236}">
                  <a16:creationId xmlns:a16="http://schemas.microsoft.com/office/drawing/2014/main" id="{0A609D80-527A-AAAB-9B0B-2C797C7F88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7207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" name="Line 21">
              <a:extLst>
                <a:ext uri="{FF2B5EF4-FFF2-40B4-BE49-F238E27FC236}">
                  <a16:creationId xmlns:a16="http://schemas.microsoft.com/office/drawing/2014/main" id="{856DC11E-11BE-CFB6-86A9-54DEB4B8EE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91438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Line 22">
              <a:extLst>
                <a:ext uri="{FF2B5EF4-FFF2-40B4-BE49-F238E27FC236}">
                  <a16:creationId xmlns:a16="http://schemas.microsoft.com/office/drawing/2014/main" id="{1F870F0C-6DAB-FE98-0EF9-8AFB2336BE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155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" name="Line 23">
              <a:extLst>
                <a:ext uri="{FF2B5EF4-FFF2-40B4-BE49-F238E27FC236}">
                  <a16:creationId xmlns:a16="http://schemas.microsoft.com/office/drawing/2014/main" id="{E1D1E457-CA2B-4A46-E005-76958F04CA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5112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Line 24">
              <a:extLst>
                <a:ext uri="{FF2B5EF4-FFF2-40B4-BE49-F238E27FC236}">
                  <a16:creationId xmlns:a16="http://schemas.microsoft.com/office/drawing/2014/main" id="{2E8D83A6-FA63-F660-C2E3-6BA8A5D943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228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Line 25">
              <a:extLst>
                <a:ext uri="{FF2B5EF4-FFF2-40B4-BE49-F238E27FC236}">
                  <a16:creationId xmlns:a16="http://schemas.microsoft.com/office/drawing/2014/main" id="{B41695FA-56BA-4D44-33F5-718F3B864D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133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Line 26">
              <a:extLst>
                <a:ext uri="{FF2B5EF4-FFF2-40B4-BE49-F238E27FC236}">
                  <a16:creationId xmlns:a16="http://schemas.microsoft.com/office/drawing/2014/main" id="{C680E4F8-0AD8-7858-364A-EC695B8D61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90913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Text Box 27">
              <a:extLst>
                <a:ext uri="{FF2B5EF4-FFF2-40B4-BE49-F238E27FC236}">
                  <a16:creationId xmlns:a16="http://schemas.microsoft.com/office/drawing/2014/main" id="{651766B7-56E7-2294-4F4D-E9B7FAA20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41963" y="5932006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2005</a:t>
              </a:r>
            </a:p>
          </p:txBody>
        </p:sp>
        <p:sp>
          <p:nvSpPr>
            <p:cNvPr id="30" name="Text Box 28">
              <a:extLst>
                <a:ext uri="{FF2B5EF4-FFF2-40B4-BE49-F238E27FC236}">
                  <a16:creationId xmlns:a16="http://schemas.microsoft.com/office/drawing/2014/main" id="{785B6BD1-ED4D-D599-5D21-8252C9C260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2113" y="908720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08/1995</a:t>
              </a:r>
            </a:p>
          </p:txBody>
        </p:sp>
        <p:sp>
          <p:nvSpPr>
            <p:cNvPr id="31" name="Text Box 29">
              <a:extLst>
                <a:ext uri="{FF2B5EF4-FFF2-40B4-BE49-F238E27FC236}">
                  <a16:creationId xmlns:a16="http://schemas.microsoft.com/office/drawing/2014/main" id="{3B303289-C1F7-F171-520D-9884E531CD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71550" y="1264333"/>
              <a:ext cx="1258888" cy="252412"/>
            </a:xfrm>
            <a:prstGeom prst="rect">
              <a:avLst/>
            </a:prstGeom>
            <a:solidFill>
              <a:srgbClr val="339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95</a:t>
              </a:r>
            </a:p>
          </p:txBody>
        </p:sp>
        <p:grpSp>
          <p:nvGrpSpPr>
            <p:cNvPr id="32" name="Group 30">
              <a:extLst>
                <a:ext uri="{FF2B5EF4-FFF2-40B4-BE49-F238E27FC236}">
                  <a16:creationId xmlns:a16="http://schemas.microsoft.com/office/drawing/2014/main" id="{E5627EDE-A28A-D45D-BC37-AB50F29441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619250" y="1173845"/>
              <a:ext cx="36513" cy="36513"/>
              <a:chOff x="1066" y="799"/>
              <a:chExt cx="90" cy="46"/>
            </a:xfrm>
          </p:grpSpPr>
          <p:sp>
            <p:nvSpPr>
              <p:cNvPr id="92" name="Line 31">
                <a:extLst>
                  <a:ext uri="{FF2B5EF4-FFF2-40B4-BE49-F238E27FC236}">
                    <a16:creationId xmlns:a16="http://schemas.microsoft.com/office/drawing/2014/main" id="{A201AE03-7A3A-C538-8735-A4D4B8F9CB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3" name="Line 32">
                <a:extLst>
                  <a:ext uri="{FF2B5EF4-FFF2-40B4-BE49-F238E27FC236}">
                    <a16:creationId xmlns:a16="http://schemas.microsoft.com/office/drawing/2014/main" id="{975DEF8A-8296-8DC7-5EB5-C9D8FCBEA7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33" name="Text Box 33">
              <a:extLst>
                <a:ext uri="{FF2B5EF4-FFF2-40B4-BE49-F238E27FC236}">
                  <a16:creationId xmlns:a16="http://schemas.microsoft.com/office/drawing/2014/main" id="{F0F514BF-83FC-52F4-C96E-F31DEC4661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94701" y="908720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5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/199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9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34" name="Text Box 34">
              <a:extLst>
                <a:ext uri="{FF2B5EF4-FFF2-40B4-BE49-F238E27FC236}">
                  <a16:creationId xmlns:a16="http://schemas.microsoft.com/office/drawing/2014/main" id="{966B2F9C-FF86-5298-31A8-20D5B8EA07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27325" y="1259570"/>
              <a:ext cx="1258888" cy="252413"/>
            </a:xfrm>
            <a:prstGeom prst="rect">
              <a:avLst/>
            </a:prstGeom>
            <a:solidFill>
              <a:srgbClr val="339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98SE</a:t>
              </a:r>
            </a:p>
          </p:txBody>
        </p:sp>
        <p:grpSp>
          <p:nvGrpSpPr>
            <p:cNvPr id="35" name="Group 35">
              <a:extLst>
                <a:ext uri="{FF2B5EF4-FFF2-40B4-BE49-F238E27FC236}">
                  <a16:creationId xmlns:a16="http://schemas.microsoft.com/office/drawing/2014/main" id="{194EECC1-871C-F72A-6753-E1576DF934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71838" y="1169083"/>
              <a:ext cx="36512" cy="36512"/>
              <a:chOff x="1066" y="799"/>
              <a:chExt cx="90" cy="46"/>
            </a:xfrm>
          </p:grpSpPr>
          <p:sp>
            <p:nvSpPr>
              <p:cNvPr id="90" name="Line 36">
                <a:extLst>
                  <a:ext uri="{FF2B5EF4-FFF2-40B4-BE49-F238E27FC236}">
                    <a16:creationId xmlns:a16="http://schemas.microsoft.com/office/drawing/2014/main" id="{5E409BD9-5F03-A195-A059-98A1490A8D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1" name="Line 37">
                <a:extLst>
                  <a:ext uri="{FF2B5EF4-FFF2-40B4-BE49-F238E27FC236}">
                    <a16:creationId xmlns:a16="http://schemas.microsoft.com/office/drawing/2014/main" id="{795ED634-4B5D-DE30-D0E6-494A5A39AD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36" name="Text Box 38">
              <a:extLst>
                <a:ext uri="{FF2B5EF4-FFF2-40B4-BE49-F238E27FC236}">
                  <a16:creationId xmlns:a16="http://schemas.microsoft.com/office/drawing/2014/main" id="{C8080828-E530-167C-8F2C-1300B59E2A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50101" y="40140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07/1996</a:t>
              </a:r>
            </a:p>
          </p:txBody>
        </p:sp>
        <p:sp>
          <p:nvSpPr>
            <p:cNvPr id="37" name="Text Box 39">
              <a:extLst>
                <a:ext uri="{FF2B5EF4-FFF2-40B4-BE49-F238E27FC236}">
                  <a16:creationId xmlns:a16="http://schemas.microsoft.com/office/drawing/2014/main" id="{08C8DABD-8228-B1D9-1849-E2C842806A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76375" y="4338483"/>
              <a:ext cx="1258888" cy="252412"/>
            </a:xfrm>
            <a:prstGeom prst="rect">
              <a:avLst/>
            </a:prstGeom>
            <a:solidFill>
              <a:srgbClr val="CF660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NT 4.0</a:t>
              </a:r>
            </a:p>
          </p:txBody>
        </p:sp>
        <p:grpSp>
          <p:nvGrpSpPr>
            <p:cNvPr id="38" name="Group 40">
              <a:extLst>
                <a:ext uri="{FF2B5EF4-FFF2-40B4-BE49-F238E27FC236}">
                  <a16:creationId xmlns:a16="http://schemas.microsoft.com/office/drawing/2014/main" id="{6161773C-6958-84CB-DA89-33392ECA0B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7238" y="4247995"/>
              <a:ext cx="36512" cy="36513"/>
              <a:chOff x="1066" y="799"/>
              <a:chExt cx="90" cy="46"/>
            </a:xfrm>
          </p:grpSpPr>
          <p:sp>
            <p:nvSpPr>
              <p:cNvPr id="88" name="Line 41">
                <a:extLst>
                  <a:ext uri="{FF2B5EF4-FFF2-40B4-BE49-F238E27FC236}">
                    <a16:creationId xmlns:a16="http://schemas.microsoft.com/office/drawing/2014/main" id="{921F8EB7-04AC-9EC2-7A35-F0E138356B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9" name="Line 42">
                <a:extLst>
                  <a:ext uri="{FF2B5EF4-FFF2-40B4-BE49-F238E27FC236}">
                    <a16:creationId xmlns:a16="http://schemas.microsoft.com/office/drawing/2014/main" id="{CE14BA19-6A69-8207-545E-965606CD17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39" name="Text Box 43">
              <a:extLst>
                <a:ext uri="{FF2B5EF4-FFF2-40B4-BE49-F238E27FC236}">
                  <a16:creationId xmlns:a16="http://schemas.microsoft.com/office/drawing/2014/main" id="{CEA70C4C-AC67-7BA1-4CCC-C1A801CF6F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18563" y="194383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02/2000</a:t>
              </a:r>
            </a:p>
          </p:txBody>
        </p:sp>
        <p:sp>
          <p:nvSpPr>
            <p:cNvPr id="40" name="Text Box 44">
              <a:extLst>
                <a:ext uri="{FF2B5EF4-FFF2-40B4-BE49-F238E27FC236}">
                  <a16:creationId xmlns:a16="http://schemas.microsoft.com/office/drawing/2014/main" id="{DED1247C-D740-8277-2AE9-D00B01D08F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3363" y="2294620"/>
              <a:ext cx="1258887" cy="252413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2000 Prof.</a:t>
              </a:r>
            </a:p>
          </p:txBody>
        </p:sp>
        <p:grpSp>
          <p:nvGrpSpPr>
            <p:cNvPr id="41" name="Group 45">
              <a:extLst>
                <a:ext uri="{FF2B5EF4-FFF2-40B4-BE49-F238E27FC236}">
                  <a16:creationId xmlns:a16="http://schemas.microsoft.com/office/drawing/2014/main" id="{BF266C86-87D7-A269-6669-891648AA8D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95700" y="2204133"/>
              <a:ext cx="36513" cy="36512"/>
              <a:chOff x="1066" y="799"/>
              <a:chExt cx="90" cy="46"/>
            </a:xfrm>
          </p:grpSpPr>
          <p:sp>
            <p:nvSpPr>
              <p:cNvPr id="86" name="Line 46">
                <a:extLst>
                  <a:ext uri="{FF2B5EF4-FFF2-40B4-BE49-F238E27FC236}">
                    <a16:creationId xmlns:a16="http://schemas.microsoft.com/office/drawing/2014/main" id="{B25C503D-AB68-6A23-BDA6-D3E86D08A7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7" name="Line 47">
                <a:extLst>
                  <a:ext uri="{FF2B5EF4-FFF2-40B4-BE49-F238E27FC236}">
                    <a16:creationId xmlns:a16="http://schemas.microsoft.com/office/drawing/2014/main" id="{22295893-955B-A424-2069-2D2440E51D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2" name="Text Box 48">
              <a:extLst>
                <a:ext uri="{FF2B5EF4-FFF2-40B4-BE49-F238E27FC236}">
                  <a16:creationId xmlns:a16="http://schemas.microsoft.com/office/drawing/2014/main" id="{B7898788-8AEE-9AD6-1543-232AC4EE66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5063" y="31139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02/2000</a:t>
              </a:r>
            </a:p>
          </p:txBody>
        </p:sp>
        <p:sp>
          <p:nvSpPr>
            <p:cNvPr id="43" name="Text Box 49">
              <a:extLst>
                <a:ext uri="{FF2B5EF4-FFF2-40B4-BE49-F238E27FC236}">
                  <a16:creationId xmlns:a16="http://schemas.microsoft.com/office/drawing/2014/main" id="{A7EC6FF0-AFA0-7FD5-5F97-3A7C07BBB7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6888" y="3438370"/>
              <a:ext cx="1258887" cy="252413"/>
            </a:xfrm>
            <a:prstGeom prst="rect">
              <a:avLst/>
            </a:prstGeom>
            <a:solidFill>
              <a:srgbClr val="F5AE7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2000 Server</a:t>
              </a:r>
            </a:p>
          </p:txBody>
        </p:sp>
        <p:grpSp>
          <p:nvGrpSpPr>
            <p:cNvPr id="44" name="Group 50">
              <a:extLst>
                <a:ext uri="{FF2B5EF4-FFF2-40B4-BE49-F238E27FC236}">
                  <a16:creationId xmlns:a16="http://schemas.microsoft.com/office/drawing/2014/main" id="{0F797B13-C193-26AE-A627-367DCCA6E4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32200" y="3347883"/>
              <a:ext cx="36513" cy="36512"/>
              <a:chOff x="1066" y="799"/>
              <a:chExt cx="90" cy="46"/>
            </a:xfrm>
          </p:grpSpPr>
          <p:sp>
            <p:nvSpPr>
              <p:cNvPr id="84" name="Line 51">
                <a:extLst>
                  <a:ext uri="{FF2B5EF4-FFF2-40B4-BE49-F238E27FC236}">
                    <a16:creationId xmlns:a16="http://schemas.microsoft.com/office/drawing/2014/main" id="{C85EE667-902D-7068-0030-04A3741A1C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5" name="Line 52">
                <a:extLst>
                  <a:ext uri="{FF2B5EF4-FFF2-40B4-BE49-F238E27FC236}">
                    <a16:creationId xmlns:a16="http://schemas.microsoft.com/office/drawing/2014/main" id="{68FF81E9-190D-2AB3-0CB6-F1086FFFE5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5" name="Text Box 53">
              <a:extLst>
                <a:ext uri="{FF2B5EF4-FFF2-40B4-BE49-F238E27FC236}">
                  <a16:creationId xmlns:a16="http://schemas.microsoft.com/office/drawing/2014/main" id="{A7851E6D-6618-83AB-BE02-ECC6E35E99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98409" y="194383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10/2001</a:t>
              </a:r>
            </a:p>
          </p:txBody>
        </p:sp>
        <p:sp>
          <p:nvSpPr>
            <p:cNvPr id="46" name="Text Box 54">
              <a:extLst>
                <a:ext uri="{FF2B5EF4-FFF2-40B4-BE49-F238E27FC236}">
                  <a16:creationId xmlns:a16="http://schemas.microsoft.com/office/drawing/2014/main" id="{A7B519E2-7902-1178-3587-4B71B55E2A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06863" y="2294620"/>
              <a:ext cx="1258887" cy="252413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XP</a:t>
              </a:r>
            </a:p>
          </p:txBody>
        </p:sp>
        <p:grpSp>
          <p:nvGrpSpPr>
            <p:cNvPr id="47" name="Group 55">
              <a:extLst>
                <a:ext uri="{FF2B5EF4-FFF2-40B4-BE49-F238E27FC236}">
                  <a16:creationId xmlns:a16="http://schemas.microsoft.com/office/drawing/2014/main" id="{47195C50-C348-2393-FA3C-EB2A2F4F89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59263" y="2204133"/>
              <a:ext cx="36512" cy="36512"/>
              <a:chOff x="1066" y="799"/>
              <a:chExt cx="90" cy="46"/>
            </a:xfrm>
          </p:grpSpPr>
          <p:sp>
            <p:nvSpPr>
              <p:cNvPr id="82" name="Line 56">
                <a:extLst>
                  <a:ext uri="{FF2B5EF4-FFF2-40B4-BE49-F238E27FC236}">
                    <a16:creationId xmlns:a16="http://schemas.microsoft.com/office/drawing/2014/main" id="{7F7A6C6B-C49D-3229-67A8-343983638E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3" name="Line 57">
                <a:extLst>
                  <a:ext uri="{FF2B5EF4-FFF2-40B4-BE49-F238E27FC236}">
                    <a16:creationId xmlns:a16="http://schemas.microsoft.com/office/drawing/2014/main" id="{8637CF42-A5BE-A6F3-C19C-5CCDEC4914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8" name="Text Box 58">
              <a:extLst>
                <a:ext uri="{FF2B5EF4-FFF2-40B4-BE49-F238E27FC236}">
                  <a16:creationId xmlns:a16="http://schemas.microsoft.com/office/drawing/2014/main" id="{D1AF3048-E103-6002-B3CB-3C566CB57B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2838" y="31139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04/2003</a:t>
              </a:r>
            </a:p>
          </p:txBody>
        </p:sp>
        <p:sp>
          <p:nvSpPr>
            <p:cNvPr id="49" name="Text Box 59">
              <a:extLst>
                <a:ext uri="{FF2B5EF4-FFF2-40B4-BE49-F238E27FC236}">
                  <a16:creationId xmlns:a16="http://schemas.microsoft.com/office/drawing/2014/main" id="{D94DE0DC-18CC-196D-E384-7D141FCD1A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75163" y="3438370"/>
              <a:ext cx="1258887" cy="252413"/>
            </a:xfrm>
            <a:prstGeom prst="rect">
              <a:avLst/>
            </a:prstGeom>
            <a:solidFill>
              <a:srgbClr val="F5AE7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Server 2003</a:t>
              </a:r>
            </a:p>
          </p:txBody>
        </p:sp>
        <p:grpSp>
          <p:nvGrpSpPr>
            <p:cNvPr id="50" name="Group 60">
              <a:extLst>
                <a:ext uri="{FF2B5EF4-FFF2-40B4-BE49-F238E27FC236}">
                  <a16:creationId xmlns:a16="http://schemas.microsoft.com/office/drawing/2014/main" id="{C2BF4CD1-656E-C5DD-CB3D-E29FAC1385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79975" y="3347883"/>
              <a:ext cx="36513" cy="36512"/>
              <a:chOff x="1066" y="799"/>
              <a:chExt cx="90" cy="46"/>
            </a:xfrm>
          </p:grpSpPr>
          <p:sp>
            <p:nvSpPr>
              <p:cNvPr id="80" name="Line 61">
                <a:extLst>
                  <a:ext uri="{FF2B5EF4-FFF2-40B4-BE49-F238E27FC236}">
                    <a16:creationId xmlns:a16="http://schemas.microsoft.com/office/drawing/2014/main" id="{0E095904-6EF2-AAFC-C139-88C8703BED5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81" name="Line 62">
                <a:extLst>
                  <a:ext uri="{FF2B5EF4-FFF2-40B4-BE49-F238E27FC236}">
                    <a16:creationId xmlns:a16="http://schemas.microsoft.com/office/drawing/2014/main" id="{CCEA1E99-18D7-32A6-30F5-EEF72B68FB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51" name="Text Box 63">
              <a:extLst>
                <a:ext uri="{FF2B5EF4-FFF2-40B4-BE49-F238E27FC236}">
                  <a16:creationId xmlns:a16="http://schemas.microsoft.com/office/drawing/2014/main" id="{6871EA6B-4C4D-2362-BE45-7B803E8A8E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20501" y="1988840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01/2007</a:t>
              </a:r>
            </a:p>
          </p:txBody>
        </p:sp>
        <p:sp>
          <p:nvSpPr>
            <p:cNvPr id="52" name="Text Box 64">
              <a:extLst>
                <a:ext uri="{FF2B5EF4-FFF2-40B4-BE49-F238E27FC236}">
                  <a16:creationId xmlns:a16="http://schemas.microsoft.com/office/drawing/2014/main" id="{CA869772-81E1-E3C9-988C-2BC36744C5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5963" y="2302558"/>
              <a:ext cx="1258887" cy="252412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Vista</a:t>
              </a:r>
            </a:p>
          </p:txBody>
        </p:sp>
        <p:grpSp>
          <p:nvGrpSpPr>
            <p:cNvPr id="53" name="Group 65">
              <a:extLst>
                <a:ext uri="{FF2B5EF4-FFF2-40B4-BE49-F238E27FC236}">
                  <a16:creationId xmlns:a16="http://schemas.microsoft.com/office/drawing/2014/main" id="{9EAC3A1D-2FAE-AF6E-1190-9FF1A1D8A4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97638" y="2212070"/>
              <a:ext cx="36512" cy="36513"/>
              <a:chOff x="1066" y="799"/>
              <a:chExt cx="90" cy="46"/>
            </a:xfrm>
          </p:grpSpPr>
          <p:sp>
            <p:nvSpPr>
              <p:cNvPr id="78" name="Line 66">
                <a:extLst>
                  <a:ext uri="{FF2B5EF4-FFF2-40B4-BE49-F238E27FC236}">
                    <a16:creationId xmlns:a16="http://schemas.microsoft.com/office/drawing/2014/main" id="{60863036-9B7B-F811-5A1D-3BC9B3B53B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9" name="Line 67">
                <a:extLst>
                  <a:ext uri="{FF2B5EF4-FFF2-40B4-BE49-F238E27FC236}">
                    <a16:creationId xmlns:a16="http://schemas.microsoft.com/office/drawing/2014/main" id="{5F153A9C-3B70-D5C3-4FEF-2D304BEA2B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54" name="Text Box 68">
              <a:extLst>
                <a:ext uri="{FF2B5EF4-FFF2-40B4-BE49-F238E27FC236}">
                  <a16:creationId xmlns:a16="http://schemas.microsoft.com/office/drawing/2014/main" id="{1ED1B56C-E3A0-A34E-001C-625EFF5801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34838" y="31139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02/2008</a:t>
              </a:r>
            </a:p>
          </p:txBody>
        </p:sp>
        <p:sp>
          <p:nvSpPr>
            <p:cNvPr id="55" name="Text Box 69">
              <a:extLst>
                <a:ext uri="{FF2B5EF4-FFF2-40B4-BE49-F238E27FC236}">
                  <a16:creationId xmlns:a16="http://schemas.microsoft.com/office/drawing/2014/main" id="{D6F9FCF9-8CE9-D9F1-4F40-ECE9A0AC83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9838" y="3446308"/>
              <a:ext cx="1258887" cy="252412"/>
            </a:xfrm>
            <a:prstGeom prst="rect">
              <a:avLst/>
            </a:prstGeom>
            <a:solidFill>
              <a:srgbClr val="F5AE7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Server 2008</a:t>
              </a:r>
            </a:p>
          </p:txBody>
        </p:sp>
        <p:grpSp>
          <p:nvGrpSpPr>
            <p:cNvPr id="56" name="Group 70">
              <a:extLst>
                <a:ext uri="{FF2B5EF4-FFF2-40B4-BE49-F238E27FC236}">
                  <a16:creationId xmlns:a16="http://schemas.microsoft.com/office/drawing/2014/main" id="{5B220435-9F79-46D4-E366-847C4851D0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11975" y="3355820"/>
              <a:ext cx="36513" cy="36513"/>
              <a:chOff x="1066" y="799"/>
              <a:chExt cx="90" cy="46"/>
            </a:xfrm>
          </p:grpSpPr>
          <p:sp>
            <p:nvSpPr>
              <p:cNvPr id="76" name="Line 71">
                <a:extLst>
                  <a:ext uri="{FF2B5EF4-FFF2-40B4-BE49-F238E27FC236}">
                    <a16:creationId xmlns:a16="http://schemas.microsoft.com/office/drawing/2014/main" id="{1F61185F-A586-1D1D-0144-112BCBF92D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7" name="Line 72">
                <a:extLst>
                  <a:ext uri="{FF2B5EF4-FFF2-40B4-BE49-F238E27FC236}">
                    <a16:creationId xmlns:a16="http://schemas.microsoft.com/office/drawing/2014/main" id="{B805253A-713A-A592-5A81-ABD12F2136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57" name="Text Box 73">
              <a:extLst>
                <a:ext uri="{FF2B5EF4-FFF2-40B4-BE49-F238E27FC236}">
                  <a16:creationId xmlns:a16="http://schemas.microsoft.com/office/drawing/2014/main" id="{B7F6F2A3-14C1-3F4A-56A1-22B5FD4B49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15362" y="1988840"/>
              <a:ext cx="1077539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End of 2009</a:t>
              </a:r>
            </a:p>
          </p:txBody>
        </p:sp>
        <p:sp>
          <p:nvSpPr>
            <p:cNvPr id="58" name="Text Box 74">
              <a:extLst>
                <a:ext uri="{FF2B5EF4-FFF2-40B4-BE49-F238E27FC236}">
                  <a16:creationId xmlns:a16="http://schemas.microsoft.com/office/drawing/2014/main" id="{ADB31ACF-61B5-6217-FE12-C1AC03AA7A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29463" y="2302558"/>
              <a:ext cx="1258887" cy="252412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7</a:t>
              </a:r>
            </a:p>
          </p:txBody>
        </p:sp>
        <p:grpSp>
          <p:nvGrpSpPr>
            <p:cNvPr id="59" name="Group 75">
              <a:extLst>
                <a:ext uri="{FF2B5EF4-FFF2-40B4-BE49-F238E27FC236}">
                  <a16:creationId xmlns:a16="http://schemas.microsoft.com/office/drawing/2014/main" id="{28D363F8-03FB-33C8-83BB-1580DB9307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26350" y="2212070"/>
              <a:ext cx="36513" cy="36513"/>
              <a:chOff x="1066" y="799"/>
              <a:chExt cx="90" cy="46"/>
            </a:xfrm>
          </p:grpSpPr>
          <p:sp>
            <p:nvSpPr>
              <p:cNvPr id="74" name="Line 76">
                <a:extLst>
                  <a:ext uri="{FF2B5EF4-FFF2-40B4-BE49-F238E27FC236}">
                    <a16:creationId xmlns:a16="http://schemas.microsoft.com/office/drawing/2014/main" id="{7EF1CD90-BB8A-1CF7-F4CA-F794098D8C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5" name="Line 77">
                <a:extLst>
                  <a:ext uri="{FF2B5EF4-FFF2-40B4-BE49-F238E27FC236}">
                    <a16:creationId xmlns:a16="http://schemas.microsoft.com/office/drawing/2014/main" id="{40FFB607-FED6-4FFE-A9AE-2AA18EB589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60" name="Text Box 78">
              <a:extLst>
                <a:ext uri="{FF2B5EF4-FFF2-40B4-BE49-F238E27FC236}">
                  <a16:creationId xmlns:a16="http://schemas.microsoft.com/office/drawing/2014/main" id="{D324393B-87B3-F2A9-913D-C30D9A6316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29" y="1154065"/>
              <a:ext cx="934871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Consumer</a:t>
              </a:r>
              <a:b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products</a:t>
              </a:r>
              <a:endParaRPr kumimoji="0" lang="hu-HU" altLang="en-US" sz="11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61" name="Text Box 79">
              <a:extLst>
                <a:ext uri="{FF2B5EF4-FFF2-40B4-BE49-F238E27FC236}">
                  <a16:creationId xmlns:a16="http://schemas.microsoft.com/office/drawing/2014/main" id="{300C97D7-6905-6068-773C-BABE3A6201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500" y="4194085"/>
              <a:ext cx="917239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Corporate</a:t>
              </a:r>
              <a: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/>
              </a:r>
              <a:b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products</a:t>
              </a:r>
              <a:endParaRPr kumimoji="0" lang="hu-HU" altLang="en-US" sz="11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62" name="Text Box 80">
              <a:extLst>
                <a:ext uri="{FF2B5EF4-FFF2-40B4-BE49-F238E27FC236}">
                  <a16:creationId xmlns:a16="http://schemas.microsoft.com/office/drawing/2014/main" id="{F7EFD7AA-FEDB-81AA-518D-0345E57331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4513" y="2213865"/>
              <a:ext cx="931665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Desktops</a:t>
              </a:r>
              <a: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Laptops</a:t>
              </a:r>
              <a:endParaRPr kumimoji="0" lang="hu-HU" altLang="en-US" sz="11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63" name="Text Box 81">
              <a:extLst>
                <a:ext uri="{FF2B5EF4-FFF2-40B4-BE49-F238E27FC236}">
                  <a16:creationId xmlns:a16="http://schemas.microsoft.com/office/drawing/2014/main" id="{3A3F5236-3559-C59D-6F81-64F0128FC3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9750" y="3422495"/>
              <a:ext cx="750526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Servers</a:t>
              </a:r>
            </a:p>
          </p:txBody>
        </p:sp>
        <p:sp>
          <p:nvSpPr>
            <p:cNvPr id="164864" name="Text Box 82">
              <a:extLst>
                <a:ext uri="{FF2B5EF4-FFF2-40B4-BE49-F238E27FC236}">
                  <a16:creationId xmlns:a16="http://schemas.microsoft.com/office/drawing/2014/main" id="{F680E925-8F2D-CFDB-5239-AF38D81BC2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8814" y="2599420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sp>
          <p:nvSpPr>
            <p:cNvPr id="164865" name="Text Box 83">
              <a:extLst>
                <a:ext uri="{FF2B5EF4-FFF2-40B4-BE49-F238E27FC236}">
                  <a16:creationId xmlns:a16="http://schemas.microsoft.com/office/drawing/2014/main" id="{482D0BE2-15F9-3225-E95C-F7C804C544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7464" y="1542145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sp>
          <p:nvSpPr>
            <p:cNvPr id="164866" name="Text Box 84">
              <a:extLst>
                <a:ext uri="{FF2B5EF4-FFF2-40B4-BE49-F238E27FC236}">
                  <a16:creationId xmlns:a16="http://schemas.microsoft.com/office/drawing/2014/main" id="{53CBB1BF-4E26-D3BE-40E9-EAD1996189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3977" y="2577195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sp>
          <p:nvSpPr>
            <p:cNvPr id="164867" name="Text Box 85">
              <a:extLst>
                <a:ext uri="{FF2B5EF4-FFF2-40B4-BE49-F238E27FC236}">
                  <a16:creationId xmlns:a16="http://schemas.microsoft.com/office/drawing/2014/main" id="{0A889460-E0C0-2D1F-013B-E85A806CFF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4652" y="3720945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sp>
          <p:nvSpPr>
            <p:cNvPr id="164944" name="Text Box 86">
              <a:extLst>
                <a:ext uri="{FF2B5EF4-FFF2-40B4-BE49-F238E27FC236}">
                  <a16:creationId xmlns:a16="http://schemas.microsoft.com/office/drawing/2014/main" id="{CDC7E2E1-B35B-5CEC-25B1-5816FBAE6E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20308" y="2573905"/>
              <a:ext cx="2103461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1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1.0b</a:t>
              </a:r>
              <a:b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SP1 (09/2002): </a:t>
              </a:r>
              <a:r>
                <a:rPr kumimoji="0" lang="en-US" altLang="en-US" sz="115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2.0</a:t>
              </a:r>
              <a:r>
                <a:rPr kumimoji="0" lang="en-US" altLang="en-US" sz="115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71" name="Text Box 87">
              <a:extLst>
                <a:ext uri="{FF2B5EF4-FFF2-40B4-BE49-F238E27FC236}">
                  <a16:creationId xmlns:a16="http://schemas.microsoft.com/office/drawing/2014/main" id="{29A79E5A-62CF-A777-30DB-3AE866F1AC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8493" y="3720945"/>
              <a:ext cx="891591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2.0</a:t>
              </a:r>
              <a:r>
                <a:rPr kumimoji="0" lang="en-US" altLang="en-US" sz="115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</a:t>
              </a:r>
              <a:endParaRPr kumimoji="0" lang="hu-HU" altLang="en-US" sz="115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72" name="Text Box 88">
              <a:extLst>
                <a:ext uri="{FF2B5EF4-FFF2-40B4-BE49-F238E27FC236}">
                  <a16:creationId xmlns:a16="http://schemas.microsoft.com/office/drawing/2014/main" id="{3CB86685-3FEC-3A89-8D16-45DD49AAC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86264" y="2585133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sp>
          <p:nvSpPr>
            <p:cNvPr id="164973" name="Text Box 89">
              <a:extLst>
                <a:ext uri="{FF2B5EF4-FFF2-40B4-BE49-F238E27FC236}">
                  <a16:creationId xmlns:a16="http://schemas.microsoft.com/office/drawing/2014/main" id="{2DDA26AC-3B3F-F44E-8122-569AE8D01A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45064" y="3743170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sp>
          <p:nvSpPr>
            <p:cNvPr id="164974" name="Text Box 90">
              <a:extLst>
                <a:ext uri="{FF2B5EF4-FFF2-40B4-BE49-F238E27FC236}">
                  <a16:creationId xmlns:a16="http://schemas.microsoft.com/office/drawing/2014/main" id="{95CC88BF-FE3C-E47B-B03F-FB6325931E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80276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12/1996</a:t>
              </a:r>
            </a:p>
          </p:txBody>
        </p:sp>
        <p:sp>
          <p:nvSpPr>
            <p:cNvPr id="164975" name="Text Box 91">
              <a:extLst>
                <a:ext uri="{FF2B5EF4-FFF2-40B4-BE49-F238E27FC236}">
                  <a16:creationId xmlns:a16="http://schemas.microsoft.com/office/drawing/2014/main" id="{305BC5D5-FD2A-C652-4BF3-FBA021B719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47813" y="5150956"/>
              <a:ext cx="1258887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grpSp>
          <p:nvGrpSpPr>
            <p:cNvPr id="164976" name="Group 92">
              <a:extLst>
                <a:ext uri="{FF2B5EF4-FFF2-40B4-BE49-F238E27FC236}">
                  <a16:creationId xmlns:a16="http://schemas.microsoft.com/office/drawing/2014/main" id="{9966F345-EE19-7C4C-395A-6659A70F25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57413" y="5060469"/>
              <a:ext cx="36512" cy="36512"/>
              <a:chOff x="1066" y="799"/>
              <a:chExt cx="90" cy="46"/>
            </a:xfrm>
          </p:grpSpPr>
          <p:sp>
            <p:nvSpPr>
              <p:cNvPr id="72" name="Line 93">
                <a:extLst>
                  <a:ext uri="{FF2B5EF4-FFF2-40B4-BE49-F238E27FC236}">
                    <a16:creationId xmlns:a16="http://schemas.microsoft.com/office/drawing/2014/main" id="{9DAFDE0D-FC4A-FC22-CDE8-648F6A0B0F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3" name="Line 94">
                <a:extLst>
                  <a:ext uri="{FF2B5EF4-FFF2-40B4-BE49-F238E27FC236}">
                    <a16:creationId xmlns:a16="http://schemas.microsoft.com/office/drawing/2014/main" id="{EB1D9FE5-F2CE-23CE-F9BC-012F01AC09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77" name="Text Box 95">
              <a:extLst>
                <a:ext uri="{FF2B5EF4-FFF2-40B4-BE49-F238E27FC236}">
                  <a16:creationId xmlns:a16="http://schemas.microsoft.com/office/drawing/2014/main" id="{ECCDAE61-34C8-B5A6-82D2-01FB28E800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9676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07/2000</a:t>
              </a:r>
            </a:p>
          </p:txBody>
        </p:sp>
        <p:sp>
          <p:nvSpPr>
            <p:cNvPr id="164978" name="Text Box 96">
              <a:extLst>
                <a:ext uri="{FF2B5EF4-FFF2-40B4-BE49-F238E27FC236}">
                  <a16:creationId xmlns:a16="http://schemas.microsoft.com/office/drawing/2014/main" id="{C88EE8BA-7C50-1B39-D238-21E9A1CE3D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97213" y="5150956"/>
              <a:ext cx="1258887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2.0</a:t>
              </a:r>
            </a:p>
          </p:txBody>
        </p:sp>
        <p:grpSp>
          <p:nvGrpSpPr>
            <p:cNvPr id="164979" name="Group 97">
              <a:extLst>
                <a:ext uri="{FF2B5EF4-FFF2-40B4-BE49-F238E27FC236}">
                  <a16:creationId xmlns:a16="http://schemas.microsoft.com/office/drawing/2014/main" id="{7050CC99-1F3E-27F2-6C8E-64BB56B1AC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06813" y="5060469"/>
              <a:ext cx="36512" cy="36512"/>
              <a:chOff x="1066" y="799"/>
              <a:chExt cx="90" cy="46"/>
            </a:xfrm>
          </p:grpSpPr>
          <p:sp>
            <p:nvSpPr>
              <p:cNvPr id="70" name="Line 98">
                <a:extLst>
                  <a:ext uri="{FF2B5EF4-FFF2-40B4-BE49-F238E27FC236}">
                    <a16:creationId xmlns:a16="http://schemas.microsoft.com/office/drawing/2014/main" id="{7A16B0D0-6920-159E-87B9-26A4D1BA60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71" name="Line 99">
                <a:extLst>
                  <a:ext uri="{FF2B5EF4-FFF2-40B4-BE49-F238E27FC236}">
                    <a16:creationId xmlns:a16="http://schemas.microsoft.com/office/drawing/2014/main" id="{77E9B096-88A7-2E2F-F0F9-9D3D993F64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80" name="Text Box 100">
              <a:extLst>
                <a:ext uri="{FF2B5EF4-FFF2-40B4-BE49-F238E27FC236}">
                  <a16:creationId xmlns:a16="http://schemas.microsoft.com/office/drawing/2014/main" id="{364D0573-81FD-3186-3410-89211FC67D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58463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09/2004</a:t>
              </a:r>
            </a:p>
          </p:txBody>
        </p:sp>
        <p:sp>
          <p:nvSpPr>
            <p:cNvPr id="164981" name="Text Box 101">
              <a:extLst>
                <a:ext uri="{FF2B5EF4-FFF2-40B4-BE49-F238E27FC236}">
                  <a16:creationId xmlns:a16="http://schemas.microsoft.com/office/drawing/2014/main" id="{AD4DF554-0E91-2B00-1A09-E8D54BE09B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26000" y="5150956"/>
              <a:ext cx="1258888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grpSp>
          <p:nvGrpSpPr>
            <p:cNvPr id="164982" name="Group 102">
              <a:extLst>
                <a:ext uri="{FF2B5EF4-FFF2-40B4-BE49-F238E27FC236}">
                  <a16:creationId xmlns:a16="http://schemas.microsoft.com/office/drawing/2014/main" id="{DF04DE81-E3F9-F315-D6AF-461C0716C9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35600" y="5060469"/>
              <a:ext cx="36513" cy="36512"/>
              <a:chOff x="1066" y="799"/>
              <a:chExt cx="90" cy="46"/>
            </a:xfrm>
          </p:grpSpPr>
          <p:sp>
            <p:nvSpPr>
              <p:cNvPr id="68" name="Line 103">
                <a:extLst>
                  <a:ext uri="{FF2B5EF4-FFF2-40B4-BE49-F238E27FC236}">
                    <a16:creationId xmlns:a16="http://schemas.microsoft.com/office/drawing/2014/main" id="{B75A0D51-53AF-AA93-5E5B-F0B7801578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9" name="Line 104">
                <a:extLst>
                  <a:ext uri="{FF2B5EF4-FFF2-40B4-BE49-F238E27FC236}">
                    <a16:creationId xmlns:a16="http://schemas.microsoft.com/office/drawing/2014/main" id="{4B81898E-562D-ED20-807D-4EEC7CD815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84" name="Text Box 101">
              <a:extLst>
                <a:ext uri="{FF2B5EF4-FFF2-40B4-BE49-F238E27FC236}">
                  <a16:creationId xmlns:a16="http://schemas.microsoft.com/office/drawing/2014/main" id="{8EC4B886-D417-5325-5548-8B4729CA99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17050" y="5197426"/>
              <a:ext cx="1258888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4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.0</a:t>
              </a:r>
            </a:p>
          </p:txBody>
        </p:sp>
        <p:sp>
          <p:nvSpPr>
            <p:cNvPr id="164985" name="Text Box 101">
              <a:extLst>
                <a:ext uri="{FF2B5EF4-FFF2-40B4-BE49-F238E27FC236}">
                  <a16:creationId xmlns:a16="http://schemas.microsoft.com/office/drawing/2014/main" id="{4BED142F-DD9C-2B02-8818-FD7ADA6CF7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63268" y="5197426"/>
              <a:ext cx="1258888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5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.0</a:t>
              </a:r>
            </a:p>
          </p:txBody>
        </p:sp>
        <p:sp>
          <p:nvSpPr>
            <p:cNvPr id="164986" name="Text Box 100">
              <a:extLst>
                <a:ext uri="{FF2B5EF4-FFF2-40B4-BE49-F238E27FC236}">
                  <a16:creationId xmlns:a16="http://schemas.microsoft.com/office/drawing/2014/main" id="{1F965976-C9AD-28B4-2F1C-F62D7FC1AA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77070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12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/20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11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87" name="Text Box 100">
              <a:extLst>
                <a:ext uri="{FF2B5EF4-FFF2-40B4-BE49-F238E27FC236}">
                  <a16:creationId xmlns:a16="http://schemas.microsoft.com/office/drawing/2014/main" id="{ADA7F051-C316-09A7-EC2F-D949287CAC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77698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06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/20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09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grpSp>
          <p:nvGrpSpPr>
            <p:cNvPr id="164988" name="Group 164987">
              <a:extLst>
                <a:ext uri="{FF2B5EF4-FFF2-40B4-BE49-F238E27FC236}">
                  <a16:creationId xmlns:a16="http://schemas.microsoft.com/office/drawing/2014/main" id="{439CE55B-6554-541B-73C0-21C0EA62F782}"/>
                </a:ext>
              </a:extLst>
            </p:cNvPr>
            <p:cNvGrpSpPr/>
            <p:nvPr/>
          </p:nvGrpSpPr>
          <p:grpSpPr>
            <a:xfrm>
              <a:off x="7459632" y="5078433"/>
              <a:ext cx="40550" cy="40244"/>
              <a:chOff x="7276759" y="5291578"/>
              <a:chExt cx="40550" cy="40244"/>
            </a:xfrm>
          </p:grpSpPr>
          <p:sp>
            <p:nvSpPr>
              <p:cNvPr id="66" name="Line 104">
                <a:extLst>
                  <a:ext uri="{FF2B5EF4-FFF2-40B4-BE49-F238E27FC236}">
                    <a16:creationId xmlns:a16="http://schemas.microsoft.com/office/drawing/2014/main" id="{06B2F9F9-B970-F176-6254-59646F7201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99052" y="5295310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7" name="Line 103">
                <a:extLst>
                  <a:ext uri="{FF2B5EF4-FFF2-40B4-BE49-F238E27FC236}">
                    <a16:creationId xmlns:a16="http://schemas.microsoft.com/office/drawing/2014/main" id="{B4C8D506-B121-A702-7F9F-E958B575C0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276759" y="5291578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64989" name="Group 164988">
              <a:extLst>
                <a:ext uri="{FF2B5EF4-FFF2-40B4-BE49-F238E27FC236}">
                  <a16:creationId xmlns:a16="http://schemas.microsoft.com/office/drawing/2014/main" id="{0AC4430B-0DC0-BDEF-6927-2BC39EF27CD1}"/>
                </a:ext>
              </a:extLst>
            </p:cNvPr>
            <p:cNvGrpSpPr/>
            <p:nvPr/>
          </p:nvGrpSpPr>
          <p:grpSpPr>
            <a:xfrm>
              <a:off x="8459245" y="5081551"/>
              <a:ext cx="40550" cy="40244"/>
              <a:chOff x="7276759" y="5291578"/>
              <a:chExt cx="40550" cy="40244"/>
            </a:xfrm>
          </p:grpSpPr>
          <p:sp>
            <p:nvSpPr>
              <p:cNvPr id="64" name="Line 104">
                <a:extLst>
                  <a:ext uri="{FF2B5EF4-FFF2-40B4-BE49-F238E27FC236}">
                    <a16:creationId xmlns:a16="http://schemas.microsoft.com/office/drawing/2014/main" id="{AF89BB3F-22E9-B26F-DE7A-5673F3DD94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99052" y="5295310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65" name="Line 103">
                <a:extLst>
                  <a:ext uri="{FF2B5EF4-FFF2-40B4-BE49-F238E27FC236}">
                    <a16:creationId xmlns:a16="http://schemas.microsoft.com/office/drawing/2014/main" id="{34D3C048-FF0B-D732-AC4F-3CDBB97E14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276759" y="5291578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90" name="TextBox 164989">
              <a:extLst>
                <a:ext uri="{FF2B5EF4-FFF2-40B4-BE49-F238E27FC236}">
                  <a16:creationId xmlns:a16="http://schemas.microsoft.com/office/drawing/2014/main" id="{E769991F-B14A-BFE1-3F05-56FA71105A97}"/>
                </a:ext>
              </a:extLst>
            </p:cNvPr>
            <p:cNvSpPr txBox="1"/>
            <p:nvPr/>
          </p:nvSpPr>
          <p:spPr>
            <a:xfrm>
              <a:off x="3176845" y="1719536"/>
              <a:ext cx="5966698" cy="2693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Introduction of OS support of DVFS (Dynamic Voltage and Frequency Scaling)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7777061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3.1 Overview of how is power managed at the platform level (10)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5161991" cy="44689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Subsequent revisions of the ACPI standard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51520" y="794025"/>
            <a:ext cx="7444089" cy="14896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Revision 5.1 </a:t>
            </a:r>
            <a:r>
              <a:rPr lang="en-US" sz="1600" dirty="0">
                <a:latin typeface="+mj-lt"/>
              </a:rPr>
              <a:t>was released in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7/2014</a:t>
            </a:r>
            <a:r>
              <a:rPr lang="en-US" sz="1600" dirty="0">
                <a:latin typeface="+mj-lt"/>
              </a:rPr>
              <a:t>, in includes an update of CPPC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(Collaborative Processor Performance Control), called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CPPC2</a:t>
            </a:r>
            <a:r>
              <a:rPr lang="en-US" sz="1600" dirty="0">
                <a:latin typeface="+mj-lt"/>
              </a:rPr>
              <a:t>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next update,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Revision 6.0 </a:t>
            </a:r>
            <a:r>
              <a:rPr lang="en-US" sz="1600" dirty="0">
                <a:latin typeface="+mj-lt"/>
              </a:rPr>
              <a:t>appeared in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4</a:t>
            </a:r>
            <a:r>
              <a:rPr lang="en-US" sz="1600" dirty="0">
                <a:latin typeface="+mj-lt"/>
              </a:rPr>
              <a:t>/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2015</a:t>
            </a:r>
            <a:r>
              <a:rPr lang="en-US" sz="1600" dirty="0">
                <a:latin typeface="+mj-lt"/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Subsequent revisions are: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688710" y="2003411"/>
            <a:ext cx="2374368" cy="90000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ACPI 6.1 (1/2016)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ACPI 6.2 (5/2017)</a:t>
            </a:r>
          </a:p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ACPI 6.3 (1/2019)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51520" y="2871008"/>
            <a:ext cx="881645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These revisions include a large number of errata, clarifications and modifications</a:t>
            </a:r>
          </a:p>
          <a:p>
            <a:r>
              <a:rPr lang="en-US" sz="1600" dirty="0">
                <a:latin typeface="+mj-lt"/>
              </a:rPr>
              <a:t>       related to implementation issues, not worth to discuss.</a:t>
            </a:r>
          </a:p>
        </p:txBody>
      </p:sp>
    </p:spTree>
    <p:extLst>
      <p:ext uri="{BB962C8B-B14F-4D97-AF65-F5344CB8AC3E}">
        <p14:creationId xmlns:p14="http://schemas.microsoft.com/office/powerpoint/2010/main" val="2661888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3.1 Overview of how is power managed at the platform level (11)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11868" y="826528"/>
            <a:ext cx="9105637" cy="237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1500" y="458670"/>
            <a:ext cx="21339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PM of CPU cores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62113" y="826528"/>
            <a:ext cx="9028112" cy="22929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PM at the platform level </a:t>
            </a:r>
            <a:r>
              <a:rPr lang="en-US" sz="1600" dirty="0">
                <a:latin typeface="+mj-lt"/>
              </a:rPr>
              <a:t>covers a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wide variety of platform elements</a:t>
            </a:r>
            <a:r>
              <a:rPr lang="en-US" sz="1600" dirty="0">
                <a:latin typeface="+mj-lt"/>
              </a:rPr>
              <a:t>, like the 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processor, memory, HD- or SSD-devices etc.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From those, we will discuss only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processor level PM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 a stand-alone Section</a:t>
            </a:r>
            <a:r>
              <a:rPr lang="en-US" sz="1600" dirty="0">
                <a:latin typeface="+mj-lt"/>
              </a:rPr>
              <a:t>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Processor level PM </a:t>
            </a:r>
            <a:r>
              <a:rPr lang="en-US" sz="1600" dirty="0">
                <a:latin typeface="+mj-lt"/>
              </a:rPr>
              <a:t>covers virtually all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elements of processors</a:t>
            </a:r>
            <a:r>
              <a:rPr lang="en-US" sz="1600" dirty="0">
                <a:latin typeface="+mj-lt"/>
              </a:rPr>
              <a:t>, like the cores,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the GPU (if available), memory controller, PCI controller etc.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From all of these processor components, subsequently,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we only focus on the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cores</a:t>
            </a:r>
            <a:r>
              <a:rPr lang="en-US" sz="1600" dirty="0">
                <a:latin typeface="+mj-lt"/>
              </a:rPr>
              <a:t>, and will discuss first </a:t>
            </a:r>
            <a:r>
              <a:rPr lang="en-US" sz="1600" dirty="0"/>
              <a:t>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PM of idle cores </a:t>
            </a:r>
            <a:r>
              <a:rPr lang="en-US" sz="1600" dirty="0">
                <a:latin typeface="+mj-lt"/>
              </a:rPr>
              <a:t>followed by sections concerned </a:t>
            </a:r>
          </a:p>
          <a:p>
            <a:r>
              <a:rPr lang="en-US" sz="1600" dirty="0">
                <a:latin typeface="+mj-lt"/>
              </a:rPr>
              <a:t>      with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PM of active cores</a:t>
            </a:r>
            <a:r>
              <a:rPr lang="en-US" sz="1600" dirty="0">
                <a:latin typeface="+mj-lt"/>
              </a:rPr>
              <a:t>, as highlighted in the next Figure.</a:t>
            </a:r>
          </a:p>
        </p:txBody>
      </p:sp>
    </p:spTree>
    <p:extLst>
      <p:ext uri="{BB962C8B-B14F-4D97-AF65-F5344CB8AC3E}">
        <p14:creationId xmlns:p14="http://schemas.microsoft.com/office/powerpoint/2010/main" val="18724344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TextBox 145"/>
          <p:cNvSpPr txBox="1"/>
          <p:nvPr/>
        </p:nvSpPr>
        <p:spPr>
          <a:xfrm>
            <a:off x="71500" y="458670"/>
            <a:ext cx="53739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Power management of CPU-cores - Overview</a:t>
            </a:r>
          </a:p>
        </p:txBody>
      </p:sp>
      <p:sp>
        <p:nvSpPr>
          <p:cNvPr id="73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dirty="0"/>
              <a:t>3.1 Overview of how is power managed at the platform level (12)</a:t>
            </a:r>
          </a:p>
        </p:txBody>
      </p:sp>
      <p:sp>
        <p:nvSpPr>
          <p:cNvPr id="4" name="Text Box 6">
            <a:extLst>
              <a:ext uri="{FF2B5EF4-FFF2-40B4-BE49-F238E27FC236}">
                <a16:creationId xmlns:a16="http://schemas.microsoft.com/office/drawing/2014/main" id="{ECAB4BC9-0F1B-87AE-7B89-8C61CEE96F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2809" y="1618431"/>
            <a:ext cx="2804386" cy="1292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at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the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processor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functional units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the CPU, GPU, etc.)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(Only PM of CPU cores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is discussed)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6" name="Line 7">
            <a:extLst>
              <a:ext uri="{FF2B5EF4-FFF2-40B4-BE49-F238E27FC236}">
                <a16:creationId xmlns:a16="http://schemas.microsoft.com/office/drawing/2014/main" id="{520BA4F4-1B62-D1F0-DBA4-989ED5B4D3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34641" y="3944280"/>
            <a:ext cx="450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7" name="Line 10">
            <a:extLst>
              <a:ext uri="{FF2B5EF4-FFF2-40B4-BE49-F238E27FC236}">
                <a16:creationId xmlns:a16="http://schemas.microsoft.com/office/drawing/2014/main" id="{040B91A7-9731-E4F8-7D33-3FAD28EC7141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1638662" y="4022823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</a:p>
        </p:txBody>
      </p:sp>
      <p:sp>
        <p:nvSpPr>
          <p:cNvPr id="8" name="Line 12">
            <a:extLst>
              <a:ext uri="{FF2B5EF4-FFF2-40B4-BE49-F238E27FC236}">
                <a16:creationId xmlns:a16="http://schemas.microsoft.com/office/drawing/2014/main" id="{FC953A51-40C9-0A11-995A-CA2C7D4AA328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6159535" y="4037853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4E37C699-E629-60D2-6E23-0DEBD066EA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570" y="4153791"/>
            <a:ext cx="210506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idle CPU cores</a:t>
            </a:r>
          </a:p>
        </p:txBody>
      </p:sp>
      <p:sp>
        <p:nvSpPr>
          <p:cNvPr id="10" name="Oval 11">
            <a:extLst>
              <a:ext uri="{FF2B5EF4-FFF2-40B4-BE49-F238E27FC236}">
                <a16:creationId xmlns:a16="http://schemas.microsoft.com/office/drawing/2014/main" id="{668F9BA9-1B16-20E9-EB07-37F164AFA1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8690" y="4099041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1" name="Oval 9">
            <a:extLst>
              <a:ext uri="{FF2B5EF4-FFF2-40B4-BE49-F238E27FC236}">
                <a16:creationId xmlns:a16="http://schemas.microsoft.com/office/drawing/2014/main" id="{670A3D36-9153-8EE1-8CC1-6993AA2552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1680" y="407924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2" name="Text Box 6">
            <a:extLst>
              <a:ext uri="{FF2B5EF4-FFF2-40B4-BE49-F238E27FC236}">
                <a16:creationId xmlns:a16="http://schemas.microsoft.com/office/drawing/2014/main" id="{E0176E11-E6F7-A045-B62B-FBF70A8436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341" y="4796368"/>
            <a:ext cx="2389642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Reducing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idle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CPU cores</a:t>
            </a:r>
          </a:p>
        </p:txBody>
      </p:sp>
      <p:sp>
        <p:nvSpPr>
          <p:cNvPr id="13" name="Line 7">
            <a:extLst>
              <a:ext uri="{FF2B5EF4-FFF2-40B4-BE49-F238E27FC236}">
                <a16:creationId xmlns:a16="http://schemas.microsoft.com/office/drawing/2014/main" id="{152BF533-D2D2-0B44-ACD4-7517F8E39AA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36015" y="1412892"/>
            <a:ext cx="4968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4" name="Line 8">
            <a:extLst>
              <a:ext uri="{FF2B5EF4-FFF2-40B4-BE49-F238E27FC236}">
                <a16:creationId xmlns:a16="http://schemas.microsoft.com/office/drawing/2014/main" id="{4D42A93C-8F13-EC06-7014-C0ABABD3640A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4737486" y="1339966"/>
            <a:ext cx="144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5" name="Oval 9">
            <a:extLst>
              <a:ext uri="{FF2B5EF4-FFF2-40B4-BE49-F238E27FC236}">
                <a16:creationId xmlns:a16="http://schemas.microsoft.com/office/drawing/2014/main" id="{BC893557-F84E-0D39-1309-3F12993A21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3100" y="2378879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6" name="Down Arrow 104">
            <a:extLst>
              <a:ext uri="{FF2B5EF4-FFF2-40B4-BE49-F238E27FC236}">
                <a16:creationId xmlns:a16="http://schemas.microsoft.com/office/drawing/2014/main" id="{E9FE88A7-F525-EB05-0729-2D78BE84C04C}"/>
              </a:ext>
            </a:extLst>
          </p:cNvPr>
          <p:cNvSpPr/>
          <p:nvPr/>
        </p:nvSpPr>
        <p:spPr bwMode="auto">
          <a:xfrm>
            <a:off x="1596902" y="5479084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 Box 15">
            <a:extLst>
              <a:ext uri="{FF2B5EF4-FFF2-40B4-BE49-F238E27FC236}">
                <a16:creationId xmlns:a16="http://schemas.microsoft.com/office/drawing/2014/main" id="{2DED6837-ABD2-BD6F-394C-0BDA6AFC56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0637" y="1019750"/>
            <a:ext cx="635943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Approaches for power management (PM) of computers 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(simplified)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8" name="Text Box 6">
            <a:extLst>
              <a:ext uri="{FF2B5EF4-FFF2-40B4-BE49-F238E27FC236}">
                <a16:creationId xmlns:a16="http://schemas.microsoft.com/office/drawing/2014/main" id="{CF1AE7AC-93B3-32C2-1328-3DC69879EF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2278" y="4803300"/>
            <a:ext cx="2170786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Reducing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active CPU cores</a:t>
            </a:r>
          </a:p>
        </p:txBody>
      </p:sp>
      <p:sp>
        <p:nvSpPr>
          <p:cNvPr id="19" name="Text Box 7">
            <a:extLst>
              <a:ext uri="{FF2B5EF4-FFF2-40B4-BE49-F238E27FC236}">
                <a16:creationId xmlns:a16="http://schemas.microsoft.com/office/drawing/2014/main" id="{C029B5ED-E891-606B-1250-6352237D1C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2160" y="4835323"/>
            <a:ext cx="3195355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Utilizing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the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power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headroom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*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a proc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.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package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to raise performance</a:t>
            </a:r>
          </a:p>
        </p:txBody>
      </p:sp>
      <p:sp>
        <p:nvSpPr>
          <p:cNvPr id="20" name="Line 11">
            <a:extLst>
              <a:ext uri="{FF2B5EF4-FFF2-40B4-BE49-F238E27FC236}">
                <a16:creationId xmlns:a16="http://schemas.microsoft.com/office/drawing/2014/main" id="{DA9CFF91-863A-171D-A76B-35D55ABAEDF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41038" y="4488209"/>
            <a:ext cx="1393394" cy="23284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1" name="Text Box 5">
            <a:extLst>
              <a:ext uri="{FF2B5EF4-FFF2-40B4-BE49-F238E27FC236}">
                <a16:creationId xmlns:a16="http://schemas.microsoft.com/office/drawing/2014/main" id="{2238E803-7CC4-161E-FFF4-791665A6BB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7045" y="4156269"/>
            <a:ext cx="232307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active CPU cores</a:t>
            </a:r>
          </a:p>
        </p:txBody>
      </p:sp>
      <p:sp>
        <p:nvSpPr>
          <p:cNvPr id="22" name="Oval 10">
            <a:extLst>
              <a:ext uri="{FF2B5EF4-FFF2-40B4-BE49-F238E27FC236}">
                <a16:creationId xmlns:a16="http://schemas.microsoft.com/office/drawing/2014/main" id="{C15C502C-4C5B-0314-E5DD-DD9478AE36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5882" y="471861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3" name="Line 9">
            <a:extLst>
              <a:ext uri="{FF2B5EF4-FFF2-40B4-BE49-F238E27FC236}">
                <a16:creationId xmlns:a16="http://schemas.microsoft.com/office/drawing/2014/main" id="{48F32580-C033-162B-E50D-A5F86E3381EC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5294910" y="3774929"/>
            <a:ext cx="232840" cy="16594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4" name="Oval 8">
            <a:extLst>
              <a:ext uri="{FF2B5EF4-FFF2-40B4-BE49-F238E27FC236}">
                <a16:creationId xmlns:a16="http://schemas.microsoft.com/office/drawing/2014/main" id="{D5A4FA77-357D-B918-C401-1D560FE1D0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472105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5" name="Down Arrow 143">
            <a:extLst>
              <a:ext uri="{FF2B5EF4-FFF2-40B4-BE49-F238E27FC236}">
                <a16:creationId xmlns:a16="http://schemas.microsoft.com/office/drawing/2014/main" id="{FCD743B6-D706-1081-74D6-BFC45B700906}"/>
              </a:ext>
            </a:extLst>
          </p:cNvPr>
          <p:cNvSpPr/>
          <p:nvPr/>
        </p:nvSpPr>
        <p:spPr bwMode="auto">
          <a:xfrm>
            <a:off x="4571862" y="5503135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6" name="Down Arrow 144">
            <a:extLst>
              <a:ext uri="{FF2B5EF4-FFF2-40B4-BE49-F238E27FC236}">
                <a16:creationId xmlns:a16="http://schemas.microsoft.com/office/drawing/2014/main" id="{6A1BC6A3-525E-7075-A47C-00A7BFEE99A0}"/>
              </a:ext>
            </a:extLst>
          </p:cNvPr>
          <p:cNvSpPr/>
          <p:nvPr/>
        </p:nvSpPr>
        <p:spPr bwMode="auto">
          <a:xfrm>
            <a:off x="7625775" y="5532811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7" name="Rounded Rectangle 146">
            <a:extLst>
              <a:ext uri="{FF2B5EF4-FFF2-40B4-BE49-F238E27FC236}">
                <a16:creationId xmlns:a16="http://schemas.microsoft.com/office/drawing/2014/main" id="{3C887ABE-4394-264A-D16B-3676A2E8B82E}"/>
              </a:ext>
            </a:extLst>
          </p:cNvPr>
          <p:cNvSpPr/>
          <p:nvPr/>
        </p:nvSpPr>
        <p:spPr>
          <a:xfrm>
            <a:off x="6424570" y="5893259"/>
            <a:ext cx="2448000" cy="396000"/>
          </a:xfrm>
          <a:prstGeom prst="roundRect">
            <a:avLst/>
          </a:prstGeom>
          <a:solidFill>
            <a:srgbClr val="FF3F3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04A07EC0-73A6-A461-1A07-8BD4D7B27753}"/>
              </a:ext>
            </a:extLst>
          </p:cNvPr>
          <p:cNvSpPr txBox="1"/>
          <p:nvPr/>
        </p:nvSpPr>
        <p:spPr>
          <a:xfrm>
            <a:off x="6436455" y="5949158"/>
            <a:ext cx="244650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>
                <a:latin typeface="+mj-lt"/>
              </a:rPr>
              <a:t>Turbo Boost Technology</a:t>
            </a:r>
            <a:endParaRPr lang="en-US" sz="1300" dirty="0">
              <a:latin typeface="+mj-lt"/>
            </a:endParaRPr>
          </a:p>
        </p:txBody>
      </p:sp>
      <p:sp>
        <p:nvSpPr>
          <p:cNvPr id="29" name="Rounded Rectangle 148">
            <a:extLst>
              <a:ext uri="{FF2B5EF4-FFF2-40B4-BE49-F238E27FC236}">
                <a16:creationId xmlns:a16="http://schemas.microsoft.com/office/drawing/2014/main" id="{C4E56341-6885-8C3F-3C44-39B737733DB9}"/>
              </a:ext>
            </a:extLst>
          </p:cNvPr>
          <p:cNvSpPr/>
          <p:nvPr/>
        </p:nvSpPr>
        <p:spPr>
          <a:xfrm>
            <a:off x="3623774" y="5899650"/>
            <a:ext cx="2124000" cy="396000"/>
          </a:xfrm>
          <a:prstGeom prst="roundRect">
            <a:avLst/>
          </a:prstGeom>
          <a:solidFill>
            <a:srgbClr val="FFA3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CD1E773-4052-2F04-A0F5-277065CC1BB9}"/>
              </a:ext>
            </a:extLst>
          </p:cNvPr>
          <p:cNvSpPr txBox="1"/>
          <p:nvPr/>
        </p:nvSpPr>
        <p:spPr>
          <a:xfrm>
            <a:off x="3736014" y="5959182"/>
            <a:ext cx="187583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i="1" dirty="0">
                <a:latin typeface="+mj-lt"/>
              </a:rPr>
              <a:t>DVFS/CPPC/AVFS</a:t>
            </a:r>
          </a:p>
        </p:txBody>
      </p:sp>
      <p:sp>
        <p:nvSpPr>
          <p:cNvPr id="31" name="Down Arrow 150">
            <a:extLst>
              <a:ext uri="{FF2B5EF4-FFF2-40B4-BE49-F238E27FC236}">
                <a16:creationId xmlns:a16="http://schemas.microsoft.com/office/drawing/2014/main" id="{B86945FB-397B-6B3C-1BA2-4311213B80B6}"/>
              </a:ext>
            </a:extLst>
          </p:cNvPr>
          <p:cNvSpPr/>
          <p:nvPr/>
        </p:nvSpPr>
        <p:spPr bwMode="auto">
          <a:xfrm>
            <a:off x="1645245" y="4479719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2" name="Rounded Rectangle 151">
            <a:extLst>
              <a:ext uri="{FF2B5EF4-FFF2-40B4-BE49-F238E27FC236}">
                <a16:creationId xmlns:a16="http://schemas.microsoft.com/office/drawing/2014/main" id="{43C0753A-D3C1-D3B8-F627-E58A64CAF553}"/>
              </a:ext>
            </a:extLst>
          </p:cNvPr>
          <p:cNvSpPr/>
          <p:nvPr/>
        </p:nvSpPr>
        <p:spPr>
          <a:xfrm>
            <a:off x="557790" y="5913320"/>
            <a:ext cx="2124000" cy="396000"/>
          </a:xfrm>
          <a:prstGeom prst="roundRect">
            <a:avLst/>
          </a:prstGeom>
          <a:solidFill>
            <a:srgbClr val="8FB4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6B6B19D-35D2-3DE9-EDCB-842D13663665}"/>
              </a:ext>
            </a:extLst>
          </p:cNvPr>
          <p:cNvSpPr txBox="1"/>
          <p:nvPr/>
        </p:nvSpPr>
        <p:spPr>
          <a:xfrm>
            <a:off x="556630" y="5944789"/>
            <a:ext cx="213872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>
                <a:latin typeface="+mj-lt"/>
              </a:rPr>
              <a:t>C-state management</a:t>
            </a:r>
          </a:p>
        </p:txBody>
      </p:sp>
      <p:sp>
        <p:nvSpPr>
          <p:cNvPr id="34" name="Line 12">
            <a:extLst>
              <a:ext uri="{FF2B5EF4-FFF2-40B4-BE49-F238E27FC236}">
                <a16:creationId xmlns:a16="http://schemas.microsoft.com/office/drawing/2014/main" id="{226B9E5F-27F3-D21E-9134-C1C36467C9EC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4662020" y="3824882"/>
            <a:ext cx="18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678A37DC-8897-A235-10C9-49338761FAD4}"/>
              </a:ext>
            </a:extLst>
          </p:cNvPr>
          <p:cNvCxnSpPr/>
          <p:nvPr/>
        </p:nvCxnSpPr>
        <p:spPr bwMode="auto">
          <a:xfrm flipV="1">
            <a:off x="7227294" y="1408390"/>
            <a:ext cx="1332000" cy="4501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B519A14C-A83A-C450-52C6-24547078D354}"/>
              </a:ext>
            </a:extLst>
          </p:cNvPr>
          <p:cNvSpPr txBox="1"/>
          <p:nvPr/>
        </p:nvSpPr>
        <p:spPr>
          <a:xfrm>
            <a:off x="2278515" y="6328330"/>
            <a:ext cx="465659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>
                <a:latin typeface="+mj-lt"/>
              </a:rPr>
              <a:t>CPPC: Collaborative Processor Performance Control</a:t>
            </a:r>
          </a:p>
          <a:p>
            <a:pPr algn="ctr"/>
            <a:r>
              <a:rPr lang="en-US" sz="1300" dirty="0">
                <a:latin typeface="+mj-lt"/>
              </a:rPr>
              <a:t>(DVFS, CPPC: ACPI-based)</a:t>
            </a:r>
          </a:p>
        </p:txBody>
      </p:sp>
      <p:sp>
        <p:nvSpPr>
          <p:cNvPr id="37" name="Text Box 12">
            <a:extLst>
              <a:ext uri="{FF2B5EF4-FFF2-40B4-BE49-F238E27FC236}">
                <a16:creationId xmlns:a16="http://schemas.microsoft.com/office/drawing/2014/main" id="{96F62080-7B3D-46AC-9617-8B626DCB21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1900" y="3429000"/>
            <a:ext cx="224809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CPU cores</a:t>
            </a:r>
          </a:p>
        </p:txBody>
      </p:sp>
      <p:sp>
        <p:nvSpPr>
          <p:cNvPr id="38" name="Text Box 6">
            <a:extLst>
              <a:ext uri="{FF2B5EF4-FFF2-40B4-BE49-F238E27FC236}">
                <a16:creationId xmlns:a16="http://schemas.microsoft.com/office/drawing/2014/main" id="{867239DE-28B4-F9C8-FD53-732BEAD9E2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7195" y="1623367"/>
            <a:ext cx="2790310" cy="15183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 the platform level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platform elements,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other than the processor,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memory,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hard disc etc.)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(Not discussed)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      </a:t>
            </a:r>
          </a:p>
        </p:txBody>
      </p:sp>
      <p:sp>
        <p:nvSpPr>
          <p:cNvPr id="39" name="Line 10">
            <a:extLst>
              <a:ext uri="{FF2B5EF4-FFF2-40B4-BE49-F238E27FC236}">
                <a16:creationId xmlns:a16="http://schemas.microsoft.com/office/drawing/2014/main" id="{A65CCBF9-AA93-DC16-D306-45A6D8D14AD5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7561307" y="1499285"/>
            <a:ext cx="185331" cy="47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9944695-8F2C-2EE5-A0D6-30DD9C52FB3C}"/>
              </a:ext>
            </a:extLst>
          </p:cNvPr>
          <p:cNvSpPr txBox="1"/>
          <p:nvPr/>
        </p:nvSpPr>
        <p:spPr>
          <a:xfrm>
            <a:off x="972414" y="6395693"/>
            <a:ext cx="13043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(ACPI-based)</a:t>
            </a:r>
          </a:p>
        </p:txBody>
      </p:sp>
      <p:sp>
        <p:nvSpPr>
          <p:cNvPr id="41" name="Oval 9">
            <a:extLst>
              <a:ext uri="{FF2B5EF4-FFF2-40B4-BE49-F238E27FC236}">
                <a16:creationId xmlns:a16="http://schemas.microsoft.com/office/drawing/2014/main" id="{29F635ED-C9D6-73BB-8B05-DAAC818C57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6451" y="1543983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10B4540B-4373-D96E-4770-82F0111B240D}"/>
              </a:ext>
            </a:extLst>
          </p:cNvPr>
          <p:cNvCxnSpPr/>
          <p:nvPr/>
        </p:nvCxnSpPr>
        <p:spPr bwMode="auto">
          <a:xfrm>
            <a:off x="4226241" y="2805908"/>
            <a:ext cx="0" cy="0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3" name="Line 10">
            <a:extLst>
              <a:ext uri="{FF2B5EF4-FFF2-40B4-BE49-F238E27FC236}">
                <a16:creationId xmlns:a16="http://schemas.microsoft.com/office/drawing/2014/main" id="{4BEA200E-B2E2-026D-6BF2-434131BE6753}"/>
              </a:ext>
            </a:extLst>
          </p:cNvPr>
          <p:cNvSpPr>
            <a:spLocks noChangeShapeType="1"/>
          </p:cNvSpPr>
          <p:nvPr/>
        </p:nvSpPr>
        <p:spPr bwMode="auto">
          <a:xfrm rot="-5400000" flipH="1">
            <a:off x="2128021" y="1510485"/>
            <a:ext cx="18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83BAFBF1-8BDD-9237-EA15-03470C3FF665}"/>
              </a:ext>
            </a:extLst>
          </p:cNvPr>
          <p:cNvCxnSpPr/>
          <p:nvPr/>
        </p:nvCxnSpPr>
        <p:spPr bwMode="auto">
          <a:xfrm flipH="1">
            <a:off x="1145390" y="1410211"/>
            <a:ext cx="1080000" cy="3154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Oval 9">
            <a:extLst>
              <a:ext uri="{FF2B5EF4-FFF2-40B4-BE49-F238E27FC236}">
                <a16:creationId xmlns:a16="http://schemas.microsoft.com/office/drawing/2014/main" id="{468E1718-3C4D-5A92-DF8B-C8A4CBDFD4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8514" y="158046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6" name="Oval 9">
            <a:extLst>
              <a:ext uri="{FF2B5EF4-FFF2-40B4-BE49-F238E27FC236}">
                <a16:creationId xmlns:a16="http://schemas.microsoft.com/office/drawing/2014/main" id="{268B1AD7-D7FE-13EE-6A16-2BCF17D37D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585" y="2746053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7" name="Line 10">
            <a:extLst>
              <a:ext uri="{FF2B5EF4-FFF2-40B4-BE49-F238E27FC236}">
                <a16:creationId xmlns:a16="http://schemas.microsoft.com/office/drawing/2014/main" id="{1C7C74B1-AEB5-3E03-D5C6-7C1F32F41AAD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780863" y="2664576"/>
            <a:ext cx="182880" cy="47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6A9C9A6E-28F2-2C73-6992-B69A73784D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9002" y="275005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9" name="Line 8">
            <a:extLst>
              <a:ext uri="{FF2B5EF4-FFF2-40B4-BE49-F238E27FC236}">
                <a16:creationId xmlns:a16="http://schemas.microsoft.com/office/drawing/2014/main" id="{AE246B29-C2F9-BD49-E329-50ECEFB11AE1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2141409" y="2672020"/>
            <a:ext cx="18288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0" name="Rounded Rectangle 174">
            <a:extLst>
              <a:ext uri="{FF2B5EF4-FFF2-40B4-BE49-F238E27FC236}">
                <a16:creationId xmlns:a16="http://schemas.microsoft.com/office/drawing/2014/main" id="{036A334F-D8CD-69DF-1BE5-2CF0E3782BDE}"/>
              </a:ext>
            </a:extLst>
          </p:cNvPr>
          <p:cNvSpPr/>
          <p:nvPr/>
        </p:nvSpPr>
        <p:spPr>
          <a:xfrm>
            <a:off x="1583820" y="2889491"/>
            <a:ext cx="1368000" cy="396000"/>
          </a:xfrm>
          <a:prstGeom prst="roundRect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1" name="Text Box 6">
            <a:extLst>
              <a:ext uri="{FF2B5EF4-FFF2-40B4-BE49-F238E27FC236}">
                <a16:creationId xmlns:a16="http://schemas.microsoft.com/office/drawing/2014/main" id="{6F646EF0-3D0B-F94F-ABDA-BEDD763EC6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9370" y="2933241"/>
            <a:ext cx="1260000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ower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gating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2" name="Rounded Rectangle 176">
            <a:extLst>
              <a:ext uri="{FF2B5EF4-FFF2-40B4-BE49-F238E27FC236}">
                <a16:creationId xmlns:a16="http://schemas.microsoft.com/office/drawing/2014/main" id="{748C9171-E895-6102-D610-D5476A02DEB2}"/>
              </a:ext>
            </a:extLst>
          </p:cNvPr>
          <p:cNvSpPr/>
          <p:nvPr/>
        </p:nvSpPr>
        <p:spPr>
          <a:xfrm>
            <a:off x="160053" y="2873361"/>
            <a:ext cx="1296000" cy="396000"/>
          </a:xfrm>
          <a:prstGeom prst="roundRect">
            <a:avLst/>
          </a:prstGeom>
          <a:solidFill>
            <a:srgbClr val="D9D9F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Text Box 12">
            <a:extLst>
              <a:ext uri="{FF2B5EF4-FFF2-40B4-BE49-F238E27FC236}">
                <a16:creationId xmlns:a16="http://schemas.microsoft.com/office/drawing/2014/main" id="{F0998764-A45F-C376-F52A-F6BB7707B9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505" y="2926733"/>
            <a:ext cx="1340431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Clock gating</a:t>
            </a:r>
          </a:p>
        </p:txBody>
      </p:sp>
      <p:sp>
        <p:nvSpPr>
          <p:cNvPr id="54" name="Line 8">
            <a:extLst>
              <a:ext uri="{FF2B5EF4-FFF2-40B4-BE49-F238E27FC236}">
                <a16:creationId xmlns:a16="http://schemas.microsoft.com/office/drawing/2014/main" id="{F066206A-0437-8322-5840-3612CD97882A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2142534" y="2483091"/>
            <a:ext cx="180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55" name="Text Box 12">
            <a:extLst>
              <a:ext uri="{FF2B5EF4-FFF2-40B4-BE49-F238E27FC236}">
                <a16:creationId xmlns:a16="http://schemas.microsoft.com/office/drawing/2014/main" id="{6EEAE302-55AB-B0DF-5030-2483B190DE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6585" y="1615442"/>
            <a:ext cx="2771736" cy="718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at the circuit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(Reducing 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by appropriate circuit design)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A59C3DAA-9B37-0325-8CB1-D70746488C4A}"/>
              </a:ext>
            </a:extLst>
          </p:cNvPr>
          <p:cNvCxnSpPr/>
          <p:nvPr/>
        </p:nvCxnSpPr>
        <p:spPr bwMode="auto">
          <a:xfrm flipV="1">
            <a:off x="874683" y="2575517"/>
            <a:ext cx="2844000" cy="5857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7" name="Oval 56">
            <a:extLst>
              <a:ext uri="{FF2B5EF4-FFF2-40B4-BE49-F238E27FC236}">
                <a16:creationId xmlns:a16="http://schemas.microsoft.com/office/drawing/2014/main" id="{478E950C-8D7B-3B74-A4A6-37E2D2B422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4167" y="275855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8" name="Line 8">
            <a:extLst>
              <a:ext uri="{FF2B5EF4-FFF2-40B4-BE49-F238E27FC236}">
                <a16:creationId xmlns:a16="http://schemas.microsoft.com/office/drawing/2014/main" id="{93328BE9-8377-7097-BEDF-A6D5FCBDEF94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3626574" y="2680514"/>
            <a:ext cx="18288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9" name="Rounded Rectangle 183">
            <a:extLst>
              <a:ext uri="{FF2B5EF4-FFF2-40B4-BE49-F238E27FC236}">
                <a16:creationId xmlns:a16="http://schemas.microsoft.com/office/drawing/2014/main" id="{09561428-FAD2-EB18-45B7-907C575DB03A}"/>
              </a:ext>
            </a:extLst>
          </p:cNvPr>
          <p:cNvSpPr/>
          <p:nvPr/>
        </p:nvSpPr>
        <p:spPr>
          <a:xfrm>
            <a:off x="3068985" y="2897985"/>
            <a:ext cx="1332000" cy="396000"/>
          </a:xfrm>
          <a:prstGeom prst="roundRect">
            <a:avLst/>
          </a:prstGeom>
          <a:solidFill>
            <a:srgbClr val="00F66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Text Box 6">
            <a:extLst>
              <a:ext uri="{FF2B5EF4-FFF2-40B4-BE49-F238E27FC236}">
                <a16:creationId xmlns:a16="http://schemas.microsoft.com/office/drawing/2014/main" id="{BAA565BF-3C01-0E10-4170-3BCDFAA95A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3772" y="2941735"/>
            <a:ext cx="641522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FIVR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0766FB6-CDE5-F13A-6501-470B305A02B9}"/>
              </a:ext>
            </a:extLst>
          </p:cNvPr>
          <p:cNvSpPr txBox="1"/>
          <p:nvPr/>
        </p:nvSpPr>
        <p:spPr>
          <a:xfrm>
            <a:off x="6867255" y="6418340"/>
            <a:ext cx="165782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(* see next slide)</a:t>
            </a:r>
          </a:p>
        </p:txBody>
      </p:sp>
      <p:sp>
        <p:nvSpPr>
          <p:cNvPr id="62" name="Line 10">
            <a:extLst>
              <a:ext uri="{FF2B5EF4-FFF2-40B4-BE49-F238E27FC236}">
                <a16:creationId xmlns:a16="http://schemas.microsoft.com/office/drawing/2014/main" id="{690FDBD9-88F4-8114-8D76-66862254A79B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4735551" y="1492879"/>
            <a:ext cx="144000" cy="47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5" name="Oval 9">
            <a:extLst>
              <a:ext uri="{FF2B5EF4-FFF2-40B4-BE49-F238E27FC236}">
                <a16:creationId xmlns:a16="http://schemas.microsoft.com/office/drawing/2014/main" id="{FF4FEB82-ECFE-F9B1-F31B-E337007D8D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0030" y="1550777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6" name="Line 8">
            <a:extLst>
              <a:ext uri="{FF2B5EF4-FFF2-40B4-BE49-F238E27FC236}">
                <a16:creationId xmlns:a16="http://schemas.microsoft.com/office/drawing/2014/main" id="{A2FA8412-2532-3333-4EAE-E405043088BF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4509819" y="3050156"/>
            <a:ext cx="576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7" name="Rounded Rectangle 4">
            <a:extLst>
              <a:ext uri="{FF2B5EF4-FFF2-40B4-BE49-F238E27FC236}">
                <a16:creationId xmlns:a16="http://schemas.microsoft.com/office/drawing/2014/main" id="{55AC4F8B-95DD-BFBA-6A61-811F06EDBF28}"/>
              </a:ext>
            </a:extLst>
          </p:cNvPr>
          <p:cNvSpPr/>
          <p:nvPr/>
        </p:nvSpPr>
        <p:spPr bwMode="auto">
          <a:xfrm>
            <a:off x="341530" y="3812371"/>
            <a:ext cx="8730970" cy="2967034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2692332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656565" y="1560276"/>
            <a:ext cx="7740124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hu-HU" altLang="en-US" sz="2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4. </a:t>
            </a:r>
            <a:r>
              <a:rPr lang="en-US" altLang="en-US" sz="2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How can the power consumption of idle CPU cores be reduced?</a:t>
            </a:r>
          </a:p>
        </p:txBody>
      </p: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663063" y="2647517"/>
            <a:ext cx="7733626" cy="473249"/>
            <a:chOff x="697" y="1638"/>
            <a:chExt cx="4450" cy="234"/>
          </a:xfrm>
        </p:grpSpPr>
        <p:sp>
          <p:nvSpPr>
            <p:cNvPr id="4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31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4.1 Introduction to the ACPI C-states</a:t>
              </a:r>
            </a:p>
          </p:txBody>
        </p:sp>
        <p:sp>
          <p:nvSpPr>
            <p:cNvPr id="5" name="Text Box 6"/>
            <p:cNvSpPr txBox="1">
              <a:spLocks noChangeArrowheads="1"/>
            </p:cNvSpPr>
            <p:nvPr/>
          </p:nvSpPr>
          <p:spPr bwMode="auto">
            <a:xfrm>
              <a:off x="697" y="1682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6" name="Group 7"/>
          <p:cNvGrpSpPr>
            <a:grpSpLocks/>
          </p:cNvGrpSpPr>
          <p:nvPr/>
        </p:nvGrpSpPr>
        <p:grpSpPr bwMode="auto">
          <a:xfrm>
            <a:off x="656565" y="3154501"/>
            <a:ext cx="7740123" cy="657345"/>
            <a:chOff x="695" y="1631"/>
            <a:chExt cx="4452" cy="491"/>
          </a:xfrm>
        </p:grpSpPr>
        <p:sp>
          <p:nvSpPr>
            <p:cNvPr id="7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4.2 Overview of ACPI-compliant C-state management</a:t>
              </a:r>
            </a:p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            in Intel’s mobile lines</a:t>
              </a:r>
            </a:p>
          </p:txBody>
        </p:sp>
        <p:sp>
          <p:nvSpPr>
            <p:cNvPr id="8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9" name="Group 4"/>
          <p:cNvGrpSpPr>
            <a:grpSpLocks/>
          </p:cNvGrpSpPr>
          <p:nvPr/>
        </p:nvGrpSpPr>
        <p:grpSpPr bwMode="auto">
          <a:xfrm>
            <a:off x="663062" y="3843039"/>
            <a:ext cx="7733625" cy="674631"/>
            <a:chOff x="697" y="1626"/>
            <a:chExt cx="4450" cy="304"/>
          </a:xfrm>
        </p:grpSpPr>
        <p:sp>
          <p:nvSpPr>
            <p:cNvPr id="10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4.3</a:t>
              </a:r>
              <a:r>
                <a:rPr lang="hu-HU" altLang="en-US" sz="1800" dirty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P</a:t>
              </a:r>
              <a:r>
                <a:rPr lang="hu-HU" altLang="en-US" sz="1800" dirty="0">
                  <a:solidFill>
                    <a:srgbClr val="FFFFFF"/>
                  </a:solidFill>
                  <a:cs typeface="Arial" charset="0"/>
                </a:rPr>
                <a:t>CU-based C-state management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            in Intel’s multithreaded multicore mobile lines</a:t>
              </a:r>
            </a:p>
          </p:txBody>
        </p:sp>
        <p:sp>
          <p:nvSpPr>
            <p:cNvPr id="11" name="Text Box 6"/>
            <p:cNvSpPr txBox="1">
              <a:spLocks noChangeArrowheads="1"/>
            </p:cNvSpPr>
            <p:nvPr/>
          </p:nvSpPr>
          <p:spPr bwMode="auto">
            <a:xfrm>
              <a:off x="697" y="1626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2" name="Group 7"/>
          <p:cNvGrpSpPr>
            <a:grpSpLocks/>
          </p:cNvGrpSpPr>
          <p:nvPr/>
        </p:nvGrpSpPr>
        <p:grpSpPr bwMode="auto">
          <a:xfrm>
            <a:off x="656565" y="4558485"/>
            <a:ext cx="7740123" cy="467238"/>
            <a:chOff x="695" y="1631"/>
            <a:chExt cx="4452" cy="349"/>
          </a:xfrm>
        </p:grpSpPr>
        <p:sp>
          <p:nvSpPr>
            <p:cNvPr id="13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34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4.4</a:t>
              </a:r>
              <a:r>
                <a:rPr lang="hu-HU" altLang="en-US" sz="1800" dirty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Evolution of </a:t>
              </a:r>
              <a:r>
                <a:rPr lang="hu-HU" altLang="en-US" sz="1800" dirty="0">
                  <a:solidFill>
                    <a:srgbClr val="FFFFFF"/>
                  </a:solidFill>
                  <a:cs typeface="Arial" charset="0"/>
                </a:rPr>
                <a:t>C-state management in Intel's mobile 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line</a:t>
              </a:r>
              <a:r>
                <a:rPr lang="hu-HU" altLang="en-US" sz="1800" dirty="0">
                  <a:solidFill>
                    <a:srgbClr val="FFFFFF"/>
                  </a:solidFill>
                  <a:cs typeface="Arial" charset="0"/>
                </a:rPr>
                <a:t>s</a:t>
              </a:r>
              <a:endParaRPr lang="en-US" altLang="en-US" sz="18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4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2546775" y="5430706"/>
            <a:ext cx="431239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  <a:latin typeface="+mj-lt"/>
              </a:rPr>
              <a:t>Sections 4.2 - 4.4 will not be discussed.</a:t>
            </a:r>
          </a:p>
        </p:txBody>
      </p:sp>
    </p:spTree>
    <p:extLst>
      <p:ext uri="{BB962C8B-B14F-4D97-AF65-F5344CB8AC3E}">
        <p14:creationId xmlns:p14="http://schemas.microsoft.com/office/powerpoint/2010/main" val="395676390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(8)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9406662" cy="6848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20" normalizeH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for </a:t>
            </a:r>
            <a:r>
              <a:rPr kumimoji="0" lang="en-US" sz="1800" b="0" i="0" u="none" strike="noStrike" kern="1200" cap="none" spc="-20" normalizeH="0" noProof="0" dirty="0" err="1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cTDP</a:t>
            </a:r>
            <a:r>
              <a:rPr kumimoji="0" lang="en-US" sz="1800" b="0" i="0" u="none" strike="noStrike" kern="1200" cap="none" spc="-20" normalizeH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values of Intel’s UP3/UP4 class Tiger Lake models aiming at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laptops 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26495" y="1496384"/>
            <a:ext cx="9046005" cy="4497901"/>
            <a:chOff x="26495" y="1808820"/>
            <a:chExt cx="9046005" cy="4497901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59" t="13376" r="7665" b="7000"/>
            <a:stretch/>
          </p:blipFill>
          <p:spPr>
            <a:xfrm>
              <a:off x="26495" y="1808820"/>
              <a:ext cx="9046005" cy="4497901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>
              <a:off x="1270433" y="5957700"/>
              <a:ext cx="186140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SFF: Small Form Factor</a:t>
              </a:r>
            </a:p>
          </p:txBody>
        </p:sp>
        <p:pic>
          <p:nvPicPr>
            <p:cNvPr id="7" name="Picture 6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90990" t="80299" r="4080" b="14921"/>
            <a:stretch/>
          </p:blipFill>
          <p:spPr>
            <a:xfrm>
              <a:off x="8567945" y="5588740"/>
              <a:ext cx="495055" cy="270031"/>
            </a:xfrm>
            <a:prstGeom prst="rect">
              <a:avLst/>
            </a:prstGeom>
          </p:spPr>
        </p:pic>
      </p:grpSp>
      <p:sp>
        <p:nvSpPr>
          <p:cNvPr id="9" name="Oval 8"/>
          <p:cNvSpPr/>
          <p:nvPr/>
        </p:nvSpPr>
        <p:spPr bwMode="auto">
          <a:xfrm>
            <a:off x="3626895" y="5589280"/>
            <a:ext cx="2205245" cy="36000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671900" y="6174305"/>
            <a:ext cx="229864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err="1">
                <a:latin typeface="+mj-lt"/>
              </a:rPr>
              <a:t>cTDP</a:t>
            </a:r>
            <a:r>
              <a:rPr lang="en-US" sz="1400" dirty="0">
                <a:latin typeface="+mj-lt"/>
              </a:rPr>
              <a:t>: configurable TDP</a:t>
            </a:r>
          </a:p>
        </p:txBody>
      </p:sp>
      <p:sp>
        <p:nvSpPr>
          <p:cNvPr id="10" name="Oval 9"/>
          <p:cNvSpPr/>
          <p:nvPr/>
        </p:nvSpPr>
        <p:spPr bwMode="auto">
          <a:xfrm>
            <a:off x="6147175" y="4484663"/>
            <a:ext cx="585065" cy="45005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1" name="Oval 10"/>
          <p:cNvSpPr/>
          <p:nvPr/>
        </p:nvSpPr>
        <p:spPr bwMode="auto">
          <a:xfrm>
            <a:off x="2976277" y="4869160"/>
            <a:ext cx="585065" cy="45005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64E14DB6-FF14-9C39-74C5-7799D1DBB61B}"/>
              </a:ext>
            </a:extLst>
          </p:cNvPr>
          <p:cNvSpPr/>
          <p:nvPr/>
        </p:nvSpPr>
        <p:spPr bwMode="auto">
          <a:xfrm>
            <a:off x="4834747" y="4464115"/>
            <a:ext cx="396000" cy="45005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8A32CC3E-CEDB-ECB8-C98D-9D73A62346BB}"/>
              </a:ext>
            </a:extLst>
          </p:cNvPr>
          <p:cNvSpPr/>
          <p:nvPr/>
        </p:nvSpPr>
        <p:spPr bwMode="auto">
          <a:xfrm>
            <a:off x="1385690" y="4869160"/>
            <a:ext cx="396000" cy="45005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8549760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TextBox 145"/>
          <p:cNvSpPr txBox="1"/>
          <p:nvPr/>
        </p:nvSpPr>
        <p:spPr>
          <a:xfrm>
            <a:off x="71500" y="458670"/>
            <a:ext cx="65044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dirty="0">
                <a:solidFill>
                  <a:srgbClr val="2D2D8A"/>
                </a:solidFill>
                <a:latin typeface="Verdana" panose="020B0604030504040204" pitchFamily="34" charset="0"/>
              </a:rPr>
              <a:t>4. R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educing</a:t>
            </a:r>
            <a:r>
              <a:rPr kumimoji="0" lang="en-US" altLang="en-US" sz="1800" b="0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power consumption of </a:t>
            </a:r>
            <a:r>
              <a:rPr lang="en-US" altLang="en-US" dirty="0">
                <a:solidFill>
                  <a:srgbClr val="2D2D8A"/>
                </a:solidFill>
                <a:latin typeface="Verdana" panose="020B0604030504040204" pitchFamily="34" charset="0"/>
              </a:rPr>
              <a:t>idle CPU cores -1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361676" y="4704635"/>
            <a:ext cx="2680154" cy="2032087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73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4. R</a:t>
            </a:r>
            <a:r>
              <a:rPr lang="en-US" sz="1700" dirty="0"/>
              <a:t>educing power consumption of idle CPU cores (</a:t>
            </a:r>
            <a:r>
              <a:rPr lang="hu-HU" sz="1700" dirty="0"/>
              <a:t>1</a:t>
            </a:r>
            <a:r>
              <a:rPr lang="en-US" sz="1700" dirty="0"/>
              <a:t>)</a:t>
            </a:r>
          </a:p>
        </p:txBody>
      </p:sp>
      <p:sp>
        <p:nvSpPr>
          <p:cNvPr id="4" name="Text Box 6">
            <a:extLst>
              <a:ext uri="{FF2B5EF4-FFF2-40B4-BE49-F238E27FC236}">
                <a16:creationId xmlns:a16="http://schemas.microsoft.com/office/drawing/2014/main" id="{DE9DCDB4-32EE-9622-31BC-B6FCFFC752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2809" y="1618431"/>
            <a:ext cx="2804386" cy="1292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at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the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processor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functional units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the CPU, GPU, etc.)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(Only PM of CPU cores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is discussed)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6" name="Line 7">
            <a:extLst>
              <a:ext uri="{FF2B5EF4-FFF2-40B4-BE49-F238E27FC236}">
                <a16:creationId xmlns:a16="http://schemas.microsoft.com/office/drawing/2014/main" id="{4493CCE0-0A5A-4026-5D66-42F1F059ECA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34641" y="3944280"/>
            <a:ext cx="450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7" name="Line 10">
            <a:extLst>
              <a:ext uri="{FF2B5EF4-FFF2-40B4-BE49-F238E27FC236}">
                <a16:creationId xmlns:a16="http://schemas.microsoft.com/office/drawing/2014/main" id="{B6F64F86-8B64-C3DB-5588-D0178B69DD6A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1638662" y="4022823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</a:p>
        </p:txBody>
      </p:sp>
      <p:sp>
        <p:nvSpPr>
          <p:cNvPr id="8" name="Line 12">
            <a:extLst>
              <a:ext uri="{FF2B5EF4-FFF2-40B4-BE49-F238E27FC236}">
                <a16:creationId xmlns:a16="http://schemas.microsoft.com/office/drawing/2014/main" id="{63DDA051-438B-91D2-AAB1-BE0C5FE2BFB8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6159535" y="4037853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9672DBB2-7EA8-2190-1A3B-89CF38C04E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570" y="4153791"/>
            <a:ext cx="210506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idle CPU cores</a:t>
            </a:r>
          </a:p>
        </p:txBody>
      </p:sp>
      <p:sp>
        <p:nvSpPr>
          <p:cNvPr id="10" name="Oval 11">
            <a:extLst>
              <a:ext uri="{FF2B5EF4-FFF2-40B4-BE49-F238E27FC236}">
                <a16:creationId xmlns:a16="http://schemas.microsoft.com/office/drawing/2014/main" id="{DFB152C7-B179-EE2A-ABB8-E5284505B2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8690" y="4099041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1" name="Oval 9">
            <a:extLst>
              <a:ext uri="{FF2B5EF4-FFF2-40B4-BE49-F238E27FC236}">
                <a16:creationId xmlns:a16="http://schemas.microsoft.com/office/drawing/2014/main" id="{6FB3C8F1-BD7D-7B7C-A49D-6E7429FA9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1680" y="407924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2" name="Text Box 6">
            <a:extLst>
              <a:ext uri="{FF2B5EF4-FFF2-40B4-BE49-F238E27FC236}">
                <a16:creationId xmlns:a16="http://schemas.microsoft.com/office/drawing/2014/main" id="{7491E38D-FF93-2CF8-6DA8-31ECA4DF05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341" y="4796368"/>
            <a:ext cx="2389642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Reducing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idle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CPU cores</a:t>
            </a:r>
          </a:p>
        </p:txBody>
      </p:sp>
      <p:sp>
        <p:nvSpPr>
          <p:cNvPr id="13" name="Line 7">
            <a:extLst>
              <a:ext uri="{FF2B5EF4-FFF2-40B4-BE49-F238E27FC236}">
                <a16:creationId xmlns:a16="http://schemas.microsoft.com/office/drawing/2014/main" id="{A92F1660-E659-96F0-C6E0-6AF7B6DE810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36015" y="1412892"/>
            <a:ext cx="4968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4" name="Line 8">
            <a:extLst>
              <a:ext uri="{FF2B5EF4-FFF2-40B4-BE49-F238E27FC236}">
                <a16:creationId xmlns:a16="http://schemas.microsoft.com/office/drawing/2014/main" id="{96DA73B3-4DD3-B7F5-DCA8-F5101FD6FC11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4737486" y="1339966"/>
            <a:ext cx="144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5" name="Oval 9">
            <a:extLst>
              <a:ext uri="{FF2B5EF4-FFF2-40B4-BE49-F238E27FC236}">
                <a16:creationId xmlns:a16="http://schemas.microsoft.com/office/drawing/2014/main" id="{BD950713-07AD-675F-5061-FBD286F85C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3100" y="2378879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6" name="Down Arrow 104">
            <a:extLst>
              <a:ext uri="{FF2B5EF4-FFF2-40B4-BE49-F238E27FC236}">
                <a16:creationId xmlns:a16="http://schemas.microsoft.com/office/drawing/2014/main" id="{8C220F7F-01A7-2A90-E736-018C1ADE2CF7}"/>
              </a:ext>
            </a:extLst>
          </p:cNvPr>
          <p:cNvSpPr/>
          <p:nvPr/>
        </p:nvSpPr>
        <p:spPr bwMode="auto">
          <a:xfrm>
            <a:off x="1596902" y="5479084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 Box 15">
            <a:extLst>
              <a:ext uri="{FF2B5EF4-FFF2-40B4-BE49-F238E27FC236}">
                <a16:creationId xmlns:a16="http://schemas.microsoft.com/office/drawing/2014/main" id="{C104B670-4A68-627E-A93E-64ECCC9B16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0637" y="1019750"/>
            <a:ext cx="635943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Approaches for power management (PM) of computers 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(simplified)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8" name="Text Box 6">
            <a:extLst>
              <a:ext uri="{FF2B5EF4-FFF2-40B4-BE49-F238E27FC236}">
                <a16:creationId xmlns:a16="http://schemas.microsoft.com/office/drawing/2014/main" id="{B1A455E0-0264-F253-3000-0AF4107850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2278" y="4803300"/>
            <a:ext cx="2170786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Reducing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active CPU cores</a:t>
            </a:r>
          </a:p>
        </p:txBody>
      </p:sp>
      <p:sp>
        <p:nvSpPr>
          <p:cNvPr id="19" name="Text Box 7">
            <a:extLst>
              <a:ext uri="{FF2B5EF4-FFF2-40B4-BE49-F238E27FC236}">
                <a16:creationId xmlns:a16="http://schemas.microsoft.com/office/drawing/2014/main" id="{48ED0484-E8A8-F56E-568A-87D5067E9A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2160" y="4835323"/>
            <a:ext cx="3195355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Utilizing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the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power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headroom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*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a proc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.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package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to raise performance</a:t>
            </a:r>
          </a:p>
        </p:txBody>
      </p:sp>
      <p:sp>
        <p:nvSpPr>
          <p:cNvPr id="20" name="Line 11">
            <a:extLst>
              <a:ext uri="{FF2B5EF4-FFF2-40B4-BE49-F238E27FC236}">
                <a16:creationId xmlns:a16="http://schemas.microsoft.com/office/drawing/2014/main" id="{1578C7A2-EB62-91C7-2894-1607B5E236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241038" y="4488209"/>
            <a:ext cx="1393394" cy="23284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1" name="Text Box 5">
            <a:extLst>
              <a:ext uri="{FF2B5EF4-FFF2-40B4-BE49-F238E27FC236}">
                <a16:creationId xmlns:a16="http://schemas.microsoft.com/office/drawing/2014/main" id="{6BED7687-B7C1-6824-A598-A21F38B1B2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7045" y="4156269"/>
            <a:ext cx="232307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active CPU cores</a:t>
            </a:r>
          </a:p>
        </p:txBody>
      </p:sp>
      <p:sp>
        <p:nvSpPr>
          <p:cNvPr id="22" name="Oval 10">
            <a:extLst>
              <a:ext uri="{FF2B5EF4-FFF2-40B4-BE49-F238E27FC236}">
                <a16:creationId xmlns:a16="http://schemas.microsoft.com/office/drawing/2014/main" id="{BE688D11-EBA5-29A7-F6A6-8047EAAB3A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5882" y="471861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3" name="Line 9">
            <a:extLst>
              <a:ext uri="{FF2B5EF4-FFF2-40B4-BE49-F238E27FC236}">
                <a16:creationId xmlns:a16="http://schemas.microsoft.com/office/drawing/2014/main" id="{7D6E94AB-602F-90CC-9B4B-F8BBD7387B0C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5294910" y="3774929"/>
            <a:ext cx="232840" cy="16594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4" name="Oval 8">
            <a:extLst>
              <a:ext uri="{FF2B5EF4-FFF2-40B4-BE49-F238E27FC236}">
                <a16:creationId xmlns:a16="http://schemas.microsoft.com/office/drawing/2014/main" id="{61C755C8-987C-B313-32AB-F535F68889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472105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5" name="Down Arrow 143">
            <a:extLst>
              <a:ext uri="{FF2B5EF4-FFF2-40B4-BE49-F238E27FC236}">
                <a16:creationId xmlns:a16="http://schemas.microsoft.com/office/drawing/2014/main" id="{5541F404-FC00-CF78-05A0-D1BE7A14757C}"/>
              </a:ext>
            </a:extLst>
          </p:cNvPr>
          <p:cNvSpPr/>
          <p:nvPr/>
        </p:nvSpPr>
        <p:spPr bwMode="auto">
          <a:xfrm>
            <a:off x="4571862" y="5503135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6" name="Down Arrow 144">
            <a:extLst>
              <a:ext uri="{FF2B5EF4-FFF2-40B4-BE49-F238E27FC236}">
                <a16:creationId xmlns:a16="http://schemas.microsoft.com/office/drawing/2014/main" id="{8A84FC6A-E2F9-B728-788E-8CAF8F5E171F}"/>
              </a:ext>
            </a:extLst>
          </p:cNvPr>
          <p:cNvSpPr/>
          <p:nvPr/>
        </p:nvSpPr>
        <p:spPr bwMode="auto">
          <a:xfrm>
            <a:off x="7625775" y="5532811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7" name="Rounded Rectangle 146">
            <a:extLst>
              <a:ext uri="{FF2B5EF4-FFF2-40B4-BE49-F238E27FC236}">
                <a16:creationId xmlns:a16="http://schemas.microsoft.com/office/drawing/2014/main" id="{68319A4C-4156-55A3-468B-55B244B919CF}"/>
              </a:ext>
            </a:extLst>
          </p:cNvPr>
          <p:cNvSpPr/>
          <p:nvPr/>
        </p:nvSpPr>
        <p:spPr>
          <a:xfrm>
            <a:off x="6424570" y="5893259"/>
            <a:ext cx="2448000" cy="396000"/>
          </a:xfrm>
          <a:prstGeom prst="roundRect">
            <a:avLst/>
          </a:prstGeom>
          <a:solidFill>
            <a:srgbClr val="FF3F3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AAA88E29-E17A-DBD7-D245-ABA11B98B456}"/>
              </a:ext>
            </a:extLst>
          </p:cNvPr>
          <p:cNvSpPr txBox="1"/>
          <p:nvPr/>
        </p:nvSpPr>
        <p:spPr>
          <a:xfrm>
            <a:off x="6436455" y="5949158"/>
            <a:ext cx="244650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>
                <a:latin typeface="+mj-lt"/>
              </a:rPr>
              <a:t>Turbo Boost Technology</a:t>
            </a:r>
            <a:endParaRPr lang="en-US" sz="1300" dirty="0">
              <a:latin typeface="+mj-lt"/>
            </a:endParaRPr>
          </a:p>
        </p:txBody>
      </p:sp>
      <p:sp>
        <p:nvSpPr>
          <p:cNvPr id="29" name="Rounded Rectangle 148">
            <a:extLst>
              <a:ext uri="{FF2B5EF4-FFF2-40B4-BE49-F238E27FC236}">
                <a16:creationId xmlns:a16="http://schemas.microsoft.com/office/drawing/2014/main" id="{AD795EAF-09E3-4978-4477-6D05A1B11B19}"/>
              </a:ext>
            </a:extLst>
          </p:cNvPr>
          <p:cNvSpPr/>
          <p:nvPr/>
        </p:nvSpPr>
        <p:spPr>
          <a:xfrm>
            <a:off x="3623774" y="5899650"/>
            <a:ext cx="2124000" cy="396000"/>
          </a:xfrm>
          <a:prstGeom prst="roundRect">
            <a:avLst/>
          </a:prstGeom>
          <a:solidFill>
            <a:srgbClr val="FFA3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5DB59722-C310-480A-910B-48AA62CF1DF7}"/>
              </a:ext>
            </a:extLst>
          </p:cNvPr>
          <p:cNvSpPr txBox="1"/>
          <p:nvPr/>
        </p:nvSpPr>
        <p:spPr>
          <a:xfrm>
            <a:off x="3736014" y="5959182"/>
            <a:ext cx="187583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i="1" dirty="0">
                <a:latin typeface="+mj-lt"/>
              </a:rPr>
              <a:t>DVFS/CPPC/AVFS</a:t>
            </a:r>
          </a:p>
        </p:txBody>
      </p:sp>
      <p:sp>
        <p:nvSpPr>
          <p:cNvPr id="31" name="Down Arrow 150">
            <a:extLst>
              <a:ext uri="{FF2B5EF4-FFF2-40B4-BE49-F238E27FC236}">
                <a16:creationId xmlns:a16="http://schemas.microsoft.com/office/drawing/2014/main" id="{3A61A88E-4AD0-87C1-66B4-34EA265EC907}"/>
              </a:ext>
            </a:extLst>
          </p:cNvPr>
          <p:cNvSpPr/>
          <p:nvPr/>
        </p:nvSpPr>
        <p:spPr bwMode="auto">
          <a:xfrm>
            <a:off x="1645245" y="4479719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2" name="Rounded Rectangle 151">
            <a:extLst>
              <a:ext uri="{FF2B5EF4-FFF2-40B4-BE49-F238E27FC236}">
                <a16:creationId xmlns:a16="http://schemas.microsoft.com/office/drawing/2014/main" id="{688DA3DA-B929-9A7C-73F9-4EDFC52576C8}"/>
              </a:ext>
            </a:extLst>
          </p:cNvPr>
          <p:cNvSpPr/>
          <p:nvPr/>
        </p:nvSpPr>
        <p:spPr>
          <a:xfrm>
            <a:off x="557790" y="5913320"/>
            <a:ext cx="2124000" cy="396000"/>
          </a:xfrm>
          <a:prstGeom prst="roundRect">
            <a:avLst/>
          </a:prstGeom>
          <a:solidFill>
            <a:srgbClr val="8FB4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C52E2E3-1DEC-C770-9AE7-397733B62A2E}"/>
              </a:ext>
            </a:extLst>
          </p:cNvPr>
          <p:cNvSpPr txBox="1"/>
          <p:nvPr/>
        </p:nvSpPr>
        <p:spPr>
          <a:xfrm>
            <a:off x="556630" y="5944789"/>
            <a:ext cx="213872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>
                <a:latin typeface="+mj-lt"/>
              </a:rPr>
              <a:t>C-state management</a:t>
            </a:r>
          </a:p>
        </p:txBody>
      </p:sp>
      <p:sp>
        <p:nvSpPr>
          <p:cNvPr id="34" name="Line 12">
            <a:extLst>
              <a:ext uri="{FF2B5EF4-FFF2-40B4-BE49-F238E27FC236}">
                <a16:creationId xmlns:a16="http://schemas.microsoft.com/office/drawing/2014/main" id="{B3208E17-3B1F-5F0B-109A-8B68BD32AD9F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4662020" y="3824882"/>
            <a:ext cx="18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9BD4BE49-74AB-2816-DE85-A4732FC7B359}"/>
              </a:ext>
            </a:extLst>
          </p:cNvPr>
          <p:cNvCxnSpPr/>
          <p:nvPr/>
        </p:nvCxnSpPr>
        <p:spPr bwMode="auto">
          <a:xfrm flipV="1">
            <a:off x="7227294" y="1408390"/>
            <a:ext cx="1332000" cy="4501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62769089-DC5B-E83D-36BD-E1E6B5219AF9}"/>
              </a:ext>
            </a:extLst>
          </p:cNvPr>
          <p:cNvSpPr txBox="1"/>
          <p:nvPr/>
        </p:nvSpPr>
        <p:spPr>
          <a:xfrm>
            <a:off x="2278515" y="6328330"/>
            <a:ext cx="465659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>
                <a:latin typeface="+mj-lt"/>
              </a:rPr>
              <a:t>CPPC: Collaborative Processor Performance Control</a:t>
            </a:r>
          </a:p>
          <a:p>
            <a:pPr algn="ctr"/>
            <a:r>
              <a:rPr lang="en-US" sz="1300" dirty="0">
                <a:latin typeface="+mj-lt"/>
              </a:rPr>
              <a:t>(DVFS, CPPC: ACPI-based)</a:t>
            </a:r>
          </a:p>
        </p:txBody>
      </p:sp>
      <p:sp>
        <p:nvSpPr>
          <p:cNvPr id="37" name="Text Box 12">
            <a:extLst>
              <a:ext uri="{FF2B5EF4-FFF2-40B4-BE49-F238E27FC236}">
                <a16:creationId xmlns:a16="http://schemas.microsoft.com/office/drawing/2014/main" id="{2D532714-01F9-27FD-09C3-D9EDC4C336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1900" y="3429000"/>
            <a:ext cx="224809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CPU cores</a:t>
            </a:r>
          </a:p>
        </p:txBody>
      </p:sp>
      <p:sp>
        <p:nvSpPr>
          <p:cNvPr id="38" name="Text Box 6">
            <a:extLst>
              <a:ext uri="{FF2B5EF4-FFF2-40B4-BE49-F238E27FC236}">
                <a16:creationId xmlns:a16="http://schemas.microsoft.com/office/drawing/2014/main" id="{0DC42A42-9267-4185-E87F-EBED4982E8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7195" y="1623367"/>
            <a:ext cx="2790310" cy="15183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 the platform level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platform elements,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other than the processor,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memory,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hard disc etc.)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(Not discussed)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      </a:t>
            </a:r>
          </a:p>
        </p:txBody>
      </p:sp>
      <p:sp>
        <p:nvSpPr>
          <p:cNvPr id="39" name="Line 10">
            <a:extLst>
              <a:ext uri="{FF2B5EF4-FFF2-40B4-BE49-F238E27FC236}">
                <a16:creationId xmlns:a16="http://schemas.microsoft.com/office/drawing/2014/main" id="{4568DF81-7EC1-AA8E-33F6-35F98263DE76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7561307" y="1499285"/>
            <a:ext cx="185331" cy="47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7A539D7E-514A-63B6-89EA-48A6A71C24B0}"/>
              </a:ext>
            </a:extLst>
          </p:cNvPr>
          <p:cNvSpPr txBox="1"/>
          <p:nvPr/>
        </p:nvSpPr>
        <p:spPr>
          <a:xfrm>
            <a:off x="972414" y="6395693"/>
            <a:ext cx="13043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(ACPI-based)</a:t>
            </a:r>
          </a:p>
        </p:txBody>
      </p:sp>
      <p:sp>
        <p:nvSpPr>
          <p:cNvPr id="41" name="Oval 9">
            <a:extLst>
              <a:ext uri="{FF2B5EF4-FFF2-40B4-BE49-F238E27FC236}">
                <a16:creationId xmlns:a16="http://schemas.microsoft.com/office/drawing/2014/main" id="{C7473A8B-083B-0DD1-F407-225BD980ED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6451" y="1543983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A8BCADA3-D56D-6ADB-64B5-A2C5F06C2171}"/>
              </a:ext>
            </a:extLst>
          </p:cNvPr>
          <p:cNvCxnSpPr/>
          <p:nvPr/>
        </p:nvCxnSpPr>
        <p:spPr bwMode="auto">
          <a:xfrm>
            <a:off x="4226241" y="2805908"/>
            <a:ext cx="0" cy="0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3" name="Line 10">
            <a:extLst>
              <a:ext uri="{FF2B5EF4-FFF2-40B4-BE49-F238E27FC236}">
                <a16:creationId xmlns:a16="http://schemas.microsoft.com/office/drawing/2014/main" id="{446C67D7-B886-0AF1-CFE1-56171119A755}"/>
              </a:ext>
            </a:extLst>
          </p:cNvPr>
          <p:cNvSpPr>
            <a:spLocks noChangeShapeType="1"/>
          </p:cNvSpPr>
          <p:nvPr/>
        </p:nvSpPr>
        <p:spPr bwMode="auto">
          <a:xfrm rot="-5400000" flipH="1">
            <a:off x="2128021" y="1510485"/>
            <a:ext cx="18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1D669E8A-51EA-AB55-0C3A-A000FC2E8C5A}"/>
              </a:ext>
            </a:extLst>
          </p:cNvPr>
          <p:cNvCxnSpPr/>
          <p:nvPr/>
        </p:nvCxnSpPr>
        <p:spPr bwMode="auto">
          <a:xfrm flipH="1">
            <a:off x="1145390" y="1410211"/>
            <a:ext cx="1080000" cy="3154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Oval 9">
            <a:extLst>
              <a:ext uri="{FF2B5EF4-FFF2-40B4-BE49-F238E27FC236}">
                <a16:creationId xmlns:a16="http://schemas.microsoft.com/office/drawing/2014/main" id="{1C97BB68-8617-DF3B-38C3-1452B29959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8514" y="158046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6" name="Oval 9">
            <a:extLst>
              <a:ext uri="{FF2B5EF4-FFF2-40B4-BE49-F238E27FC236}">
                <a16:creationId xmlns:a16="http://schemas.microsoft.com/office/drawing/2014/main" id="{83466781-E564-BCD2-CE0C-0F97956042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585" y="2746053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7" name="Line 10">
            <a:extLst>
              <a:ext uri="{FF2B5EF4-FFF2-40B4-BE49-F238E27FC236}">
                <a16:creationId xmlns:a16="http://schemas.microsoft.com/office/drawing/2014/main" id="{64BF6376-6CA1-0F94-27C3-F51BD33569B0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780863" y="2664576"/>
            <a:ext cx="182880" cy="47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330FBFDD-3EC8-BB44-4784-35BB9B073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9002" y="275005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9" name="Line 8">
            <a:extLst>
              <a:ext uri="{FF2B5EF4-FFF2-40B4-BE49-F238E27FC236}">
                <a16:creationId xmlns:a16="http://schemas.microsoft.com/office/drawing/2014/main" id="{EBBEC242-C5D4-1291-4FCD-B0A028C9F351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2141409" y="2672020"/>
            <a:ext cx="18288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0" name="Rounded Rectangle 174">
            <a:extLst>
              <a:ext uri="{FF2B5EF4-FFF2-40B4-BE49-F238E27FC236}">
                <a16:creationId xmlns:a16="http://schemas.microsoft.com/office/drawing/2014/main" id="{57D1EACC-C997-AFA8-4660-6E7460A1D439}"/>
              </a:ext>
            </a:extLst>
          </p:cNvPr>
          <p:cNvSpPr/>
          <p:nvPr/>
        </p:nvSpPr>
        <p:spPr>
          <a:xfrm>
            <a:off x="1583820" y="2889491"/>
            <a:ext cx="1368000" cy="396000"/>
          </a:xfrm>
          <a:prstGeom prst="roundRect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1" name="Text Box 6">
            <a:extLst>
              <a:ext uri="{FF2B5EF4-FFF2-40B4-BE49-F238E27FC236}">
                <a16:creationId xmlns:a16="http://schemas.microsoft.com/office/drawing/2014/main" id="{38BF20AC-74B6-7117-1A77-190789F63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9370" y="2933241"/>
            <a:ext cx="1260000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ower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gating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2" name="Rounded Rectangle 176">
            <a:extLst>
              <a:ext uri="{FF2B5EF4-FFF2-40B4-BE49-F238E27FC236}">
                <a16:creationId xmlns:a16="http://schemas.microsoft.com/office/drawing/2014/main" id="{768E2079-EBA3-7ABB-FA15-2A0A8FE525E5}"/>
              </a:ext>
            </a:extLst>
          </p:cNvPr>
          <p:cNvSpPr/>
          <p:nvPr/>
        </p:nvSpPr>
        <p:spPr>
          <a:xfrm>
            <a:off x="160053" y="2873361"/>
            <a:ext cx="1296000" cy="396000"/>
          </a:xfrm>
          <a:prstGeom prst="roundRect">
            <a:avLst/>
          </a:prstGeom>
          <a:solidFill>
            <a:srgbClr val="D9D9F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Text Box 12">
            <a:extLst>
              <a:ext uri="{FF2B5EF4-FFF2-40B4-BE49-F238E27FC236}">
                <a16:creationId xmlns:a16="http://schemas.microsoft.com/office/drawing/2014/main" id="{4FD37055-6BF2-DFE2-F6D5-D75A04ECEB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505" y="2926733"/>
            <a:ext cx="1340431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Clock gating</a:t>
            </a:r>
          </a:p>
        </p:txBody>
      </p:sp>
      <p:sp>
        <p:nvSpPr>
          <p:cNvPr id="54" name="Line 8">
            <a:extLst>
              <a:ext uri="{FF2B5EF4-FFF2-40B4-BE49-F238E27FC236}">
                <a16:creationId xmlns:a16="http://schemas.microsoft.com/office/drawing/2014/main" id="{8B19B5B5-DE95-547B-F172-DA2AB61613DD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2142534" y="2483091"/>
            <a:ext cx="180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55" name="Text Box 12">
            <a:extLst>
              <a:ext uri="{FF2B5EF4-FFF2-40B4-BE49-F238E27FC236}">
                <a16:creationId xmlns:a16="http://schemas.microsoft.com/office/drawing/2014/main" id="{7AFE04C7-12C1-27F0-7DFB-5EE2F7477A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6585" y="1615442"/>
            <a:ext cx="2771736" cy="718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at the circuit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(Reducing 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by appropriate circuit design)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51ED6631-A989-A482-36A4-D12A23DFCDBC}"/>
              </a:ext>
            </a:extLst>
          </p:cNvPr>
          <p:cNvCxnSpPr/>
          <p:nvPr/>
        </p:nvCxnSpPr>
        <p:spPr bwMode="auto">
          <a:xfrm flipV="1">
            <a:off x="874683" y="2575517"/>
            <a:ext cx="2844000" cy="5857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7" name="Oval 56">
            <a:extLst>
              <a:ext uri="{FF2B5EF4-FFF2-40B4-BE49-F238E27FC236}">
                <a16:creationId xmlns:a16="http://schemas.microsoft.com/office/drawing/2014/main" id="{EA69B999-166C-2974-FF7D-C5680C1FCA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4167" y="275855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8" name="Line 8">
            <a:extLst>
              <a:ext uri="{FF2B5EF4-FFF2-40B4-BE49-F238E27FC236}">
                <a16:creationId xmlns:a16="http://schemas.microsoft.com/office/drawing/2014/main" id="{7CBCC89B-AA04-390D-564B-C67F55EC5CF3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3626574" y="2680514"/>
            <a:ext cx="18288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9" name="Rounded Rectangle 183">
            <a:extLst>
              <a:ext uri="{FF2B5EF4-FFF2-40B4-BE49-F238E27FC236}">
                <a16:creationId xmlns:a16="http://schemas.microsoft.com/office/drawing/2014/main" id="{2B68EC70-6B29-B239-2056-D0FD172EC4BB}"/>
              </a:ext>
            </a:extLst>
          </p:cNvPr>
          <p:cNvSpPr/>
          <p:nvPr/>
        </p:nvSpPr>
        <p:spPr>
          <a:xfrm>
            <a:off x="3068985" y="2897985"/>
            <a:ext cx="1332000" cy="396000"/>
          </a:xfrm>
          <a:prstGeom prst="roundRect">
            <a:avLst/>
          </a:prstGeom>
          <a:solidFill>
            <a:srgbClr val="00F66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Text Box 6">
            <a:extLst>
              <a:ext uri="{FF2B5EF4-FFF2-40B4-BE49-F238E27FC236}">
                <a16:creationId xmlns:a16="http://schemas.microsoft.com/office/drawing/2014/main" id="{60CEA64C-BD46-1EC5-52C3-DC616A0E23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3772" y="2941735"/>
            <a:ext cx="641522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FIVR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FB70FE2E-4029-B5E5-6B68-3E6690623D96}"/>
              </a:ext>
            </a:extLst>
          </p:cNvPr>
          <p:cNvSpPr txBox="1"/>
          <p:nvPr/>
        </p:nvSpPr>
        <p:spPr>
          <a:xfrm>
            <a:off x="6867255" y="6418340"/>
            <a:ext cx="165782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(* see next slide)</a:t>
            </a:r>
          </a:p>
        </p:txBody>
      </p:sp>
      <p:sp>
        <p:nvSpPr>
          <p:cNvPr id="84" name="Line 10">
            <a:extLst>
              <a:ext uri="{FF2B5EF4-FFF2-40B4-BE49-F238E27FC236}">
                <a16:creationId xmlns:a16="http://schemas.microsoft.com/office/drawing/2014/main" id="{7034C322-3602-3DA7-F866-82A2F5FF5FC0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4735551" y="1492879"/>
            <a:ext cx="144000" cy="47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5" name="Oval 9">
            <a:extLst>
              <a:ext uri="{FF2B5EF4-FFF2-40B4-BE49-F238E27FC236}">
                <a16:creationId xmlns:a16="http://schemas.microsoft.com/office/drawing/2014/main" id="{8807525E-6DC7-4331-3288-805F03248C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0030" y="1550777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6" name="Line 8">
            <a:extLst>
              <a:ext uri="{FF2B5EF4-FFF2-40B4-BE49-F238E27FC236}">
                <a16:creationId xmlns:a16="http://schemas.microsoft.com/office/drawing/2014/main" id="{41FDE582-097C-6C3B-A82A-602C871CAB1D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4509819" y="3050156"/>
            <a:ext cx="576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4895837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4. R</a:t>
            </a:r>
            <a:r>
              <a:rPr lang="en-US" sz="1700" dirty="0"/>
              <a:t>educing power consumption of idle CPU cores (2)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62015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Reducing</a:t>
            </a:r>
            <a:r>
              <a:rPr kumimoji="0" lang="en-US" altLang="en-US" sz="1800" b="0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power consumption of </a:t>
            </a:r>
            <a:r>
              <a:rPr lang="en-US" altLang="en-US" dirty="0">
                <a:solidFill>
                  <a:srgbClr val="2D2D8A"/>
                </a:solidFill>
                <a:latin typeface="Verdana" panose="020B0604030504040204" pitchFamily="34" charset="0"/>
              </a:rPr>
              <a:t>idle CPU cores -2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51520" y="828870"/>
            <a:ext cx="8911607" cy="12054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spcAft>
                <a:spcPts val="5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By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power managing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idle CPU cores,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their power consumption can be reduced</a:t>
            </a:r>
            <a:r>
              <a:rPr lang="en-US" sz="1600" dirty="0">
                <a:latin typeface="+mj-lt"/>
              </a:rPr>
              <a:t>.</a:t>
            </a:r>
          </a:p>
          <a:p>
            <a:pPr marL="342900" indent="-342900">
              <a:spcAft>
                <a:spcPts val="5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Its implementation is based on the ACPI-defined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C-states.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Bevor discussing how it is done,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first, we give an introduction to the ACPI </a:t>
            </a:r>
          </a:p>
          <a:p>
            <a:pPr>
              <a:spcAft>
                <a:spcPts val="5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 C-states. </a:t>
            </a:r>
          </a:p>
        </p:txBody>
      </p:sp>
    </p:spTree>
    <p:extLst>
      <p:ext uri="{BB962C8B-B14F-4D97-AF65-F5344CB8AC3E}">
        <p14:creationId xmlns:p14="http://schemas.microsoft.com/office/powerpoint/2010/main" val="31697936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4.1 I</a:t>
            </a:r>
            <a:r>
              <a:rPr lang="en-US" sz="1700" dirty="0" err="1"/>
              <a:t>ntroduction</a:t>
            </a:r>
            <a:r>
              <a:rPr lang="en-US" sz="1700" dirty="0"/>
              <a:t> to the ACPI C-states (1)</a:t>
            </a:r>
          </a:p>
        </p:txBody>
      </p:sp>
      <p:sp>
        <p:nvSpPr>
          <p:cNvPr id="2" name="Rounded Rectangle 1"/>
          <p:cNvSpPr/>
          <p:nvPr/>
        </p:nvSpPr>
        <p:spPr bwMode="auto">
          <a:xfrm>
            <a:off x="-2038" y="857739"/>
            <a:ext cx="9144000" cy="861523"/>
          </a:xfrm>
          <a:prstGeom prst="roundRect">
            <a:avLst/>
          </a:prstGeom>
          <a:solidFill>
            <a:srgbClr val="DDF2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1500" y="458670"/>
            <a:ext cx="48501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4.1 I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ntroduction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to the ACPI C-states -1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1500" y="857740"/>
            <a:ext cx="900259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C-states,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more precisely the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C1 – C3 states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have been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introduced in the ACPI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standard 1.0 (in 1996),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whereas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additional C-states,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C4…Cn states a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 defined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 ACPI 2.0 standard (in 2000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seen in the following Figure.</a:t>
            </a:r>
          </a:p>
        </p:txBody>
      </p:sp>
    </p:spTree>
    <p:extLst>
      <p:ext uri="{BB962C8B-B14F-4D97-AF65-F5344CB8AC3E}">
        <p14:creationId xmlns:p14="http://schemas.microsoft.com/office/powerpoint/2010/main" val="2874114365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498046" y="1988840"/>
            <a:ext cx="7937611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4.1 I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ntroduction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to the ACPI C-states</a:t>
            </a:r>
          </a:p>
        </p:txBody>
      </p:sp>
    </p:spTree>
    <p:extLst>
      <p:ext uri="{BB962C8B-B14F-4D97-AF65-F5344CB8AC3E}">
        <p14:creationId xmlns:p14="http://schemas.microsoft.com/office/powerpoint/2010/main" val="3650297596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71500" y="458670"/>
            <a:ext cx="39212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4.1 ACPI idle states C1 – Cn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noProof="0" dirty="0">
                <a:solidFill>
                  <a:srgbClr val="000000"/>
                </a:solidFill>
                <a:latin typeface="Verdana"/>
              </a:rPr>
              <a:t>9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4.1 I</a:t>
            </a:r>
            <a:r>
              <a:rPr lang="en-US" sz="1700" dirty="0" err="1"/>
              <a:t>ntroduction</a:t>
            </a:r>
            <a:r>
              <a:rPr lang="en-US" sz="1700" dirty="0"/>
              <a:t> to the ACPI C-states (2)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914044" y="3609020"/>
            <a:ext cx="16898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Global states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31568" y="2798930"/>
            <a:ext cx="316304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Ci: Idle states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dirty="0">
                <a:solidFill>
                  <a:srgbClr val="FF0000"/>
                </a:solidFill>
                <a:latin typeface="Verdana"/>
              </a:rPr>
              <a:t>  C1 … C3 states since ACPI 1.0,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C4 … Cn states since ACPI 2.0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3944" y="1951093"/>
            <a:ext cx="344036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Pi: Performance states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(active states, since ACPI 2.0))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81680" y="3879050"/>
            <a:ext cx="233760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Si: System Sleep states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161052" y="4239090"/>
            <a:ext cx="3600858" cy="24519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G1: OS-initiated, system context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saved, no rebooting needed.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G2/Soft off: OS-initiated shut down.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Power supply remains on,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system context is not saved,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the system must be restarted.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G3/Mechanical off: Entered by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activating a mechanical switch.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The system must be restarted.</a:t>
            </a:r>
          </a:p>
        </p:txBody>
      </p:sp>
      <p:grpSp>
        <p:nvGrpSpPr>
          <p:cNvPr id="60" name="Group 59"/>
          <p:cNvGrpSpPr/>
          <p:nvPr/>
        </p:nvGrpSpPr>
        <p:grpSpPr>
          <a:xfrm>
            <a:off x="3143846" y="996715"/>
            <a:ext cx="5973659" cy="5779470"/>
            <a:chOff x="3221850" y="996715"/>
            <a:chExt cx="5908082" cy="5746443"/>
          </a:xfrm>
        </p:grpSpPr>
        <p:grpSp>
          <p:nvGrpSpPr>
            <p:cNvPr id="52" name="Group 51"/>
            <p:cNvGrpSpPr/>
            <p:nvPr/>
          </p:nvGrpSpPr>
          <p:grpSpPr>
            <a:xfrm>
              <a:off x="3221850" y="996715"/>
              <a:ext cx="5908082" cy="5746443"/>
              <a:chOff x="3290672" y="996715"/>
              <a:chExt cx="5908082" cy="5746443"/>
            </a:xfrm>
          </p:grpSpPr>
          <p:pic>
            <p:nvPicPr>
              <p:cNvPr id="4" name="Picture 3"/>
              <p:cNvPicPr>
                <a:picLocks noChangeAspect="1"/>
              </p:cNvPicPr>
              <p:nvPr/>
            </p:nvPicPr>
            <p:blipFill rotWithShape="1">
              <a:blip r:embed="rId2"/>
              <a:srcRect b="75022"/>
              <a:stretch/>
            </p:blipFill>
            <p:spPr>
              <a:xfrm>
                <a:off x="3300297" y="996715"/>
                <a:ext cx="5772203" cy="1717562"/>
              </a:xfrm>
              <a:prstGeom prst="rect">
                <a:avLst/>
              </a:prstGeom>
            </p:spPr>
          </p:pic>
          <p:sp>
            <p:nvSpPr>
              <p:cNvPr id="5" name="Left Brace 4"/>
              <p:cNvSpPr/>
              <p:nvPr/>
            </p:nvSpPr>
            <p:spPr bwMode="auto">
              <a:xfrm>
                <a:off x="3731737" y="2888580"/>
                <a:ext cx="144000" cy="1029143"/>
              </a:xfrm>
              <a:prstGeom prst="leftBrace">
                <a:avLst/>
              </a:prstGeom>
              <a:noFill/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" name="Left Brace 10"/>
              <p:cNvSpPr/>
              <p:nvPr/>
            </p:nvSpPr>
            <p:spPr bwMode="auto">
              <a:xfrm>
                <a:off x="3731737" y="1951864"/>
                <a:ext cx="144000" cy="686095"/>
              </a:xfrm>
              <a:prstGeom prst="leftBrace">
                <a:avLst/>
              </a:prstGeom>
              <a:noFill/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" name="TextBox 12"/>
              <p:cNvSpPr txBox="1"/>
              <p:nvPr/>
            </p:nvSpPr>
            <p:spPr>
              <a:xfrm>
                <a:off x="8814338" y="6343048"/>
                <a:ext cx="37778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*</a:t>
                </a:r>
              </a:p>
            </p:txBody>
          </p:sp>
          <p:pic>
            <p:nvPicPr>
              <p:cNvPr id="14" name="Picture 13"/>
              <p:cNvPicPr>
                <a:picLocks noChangeAspect="1"/>
              </p:cNvPicPr>
              <p:nvPr/>
            </p:nvPicPr>
            <p:blipFill rotWithShape="1">
              <a:blip r:embed="rId2"/>
              <a:srcRect t="60320" b="4009"/>
              <a:stretch/>
            </p:blipFill>
            <p:spPr>
              <a:xfrm>
                <a:off x="3290672" y="4168762"/>
                <a:ext cx="5772203" cy="2452881"/>
              </a:xfrm>
              <a:prstGeom prst="rect">
                <a:avLst/>
              </a:prstGeom>
            </p:spPr>
          </p:pic>
          <p:grpSp>
            <p:nvGrpSpPr>
              <p:cNvPr id="40" name="Group 39"/>
              <p:cNvGrpSpPr/>
              <p:nvPr/>
            </p:nvGrpSpPr>
            <p:grpSpPr>
              <a:xfrm>
                <a:off x="5169063" y="2839317"/>
                <a:ext cx="4029691" cy="1204615"/>
                <a:chOff x="5178688" y="2311986"/>
                <a:chExt cx="3713791" cy="1157706"/>
              </a:xfrm>
            </p:grpSpPr>
            <p:grpSp>
              <p:nvGrpSpPr>
                <p:cNvPr id="35" name="Group 34"/>
                <p:cNvGrpSpPr/>
                <p:nvPr/>
              </p:nvGrpSpPr>
              <p:grpSpPr>
                <a:xfrm>
                  <a:off x="5178688" y="2311986"/>
                  <a:ext cx="3713791" cy="1157706"/>
                  <a:chOff x="5178688" y="2311986"/>
                  <a:chExt cx="3713791" cy="1157706"/>
                </a:xfrm>
              </p:grpSpPr>
              <p:grpSp>
                <p:nvGrpSpPr>
                  <p:cNvPr id="25" name="Group 24"/>
                  <p:cNvGrpSpPr/>
                  <p:nvPr/>
                </p:nvGrpSpPr>
                <p:grpSpPr>
                  <a:xfrm>
                    <a:off x="5178688" y="2311986"/>
                    <a:ext cx="3713791" cy="1157706"/>
                    <a:chOff x="3986935" y="3079293"/>
                    <a:chExt cx="3398756" cy="1474833"/>
                  </a:xfrm>
                </p:grpSpPr>
                <p:pic>
                  <p:nvPicPr>
                    <p:cNvPr id="26" name="Picture 25"/>
                    <p:cNvPicPr>
                      <a:picLocks noChangeAspect="1"/>
                    </p:cNvPicPr>
                    <p:nvPr/>
                  </p:nvPicPr>
                  <p:blipFill rotWithShape="1">
                    <a:blip r:embed="rId3"/>
                    <a:srcRect l="23328" t="61054" b="33535"/>
                    <a:stretch/>
                  </p:blipFill>
                  <p:spPr>
                    <a:xfrm>
                      <a:off x="3986935" y="4149080"/>
                      <a:ext cx="3395490" cy="40504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27" name="Picture 26"/>
                    <p:cNvPicPr>
                      <a:picLocks noChangeAspect="1"/>
                    </p:cNvPicPr>
                    <p:nvPr/>
                  </p:nvPicPr>
                  <p:blipFill rotWithShape="1">
                    <a:blip r:embed="rId3"/>
                    <a:srcRect l="23254" t="25251" b="64164"/>
                    <a:stretch/>
                  </p:blipFill>
                  <p:spPr>
                    <a:xfrm>
                      <a:off x="3986935" y="3079293"/>
                      <a:ext cx="3398756" cy="79233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29" name="Picture 28"/>
                    <p:cNvPicPr>
                      <a:picLocks noChangeAspect="1"/>
                    </p:cNvPicPr>
                    <p:nvPr/>
                  </p:nvPicPr>
                  <p:blipFill rotWithShape="1">
                    <a:blip r:embed="rId3"/>
                    <a:srcRect l="59464" t="62215" r="7844" b="36004"/>
                    <a:stretch/>
                  </p:blipFill>
                  <p:spPr>
                    <a:xfrm>
                      <a:off x="4036573" y="4253249"/>
                      <a:ext cx="1447800" cy="133350"/>
                    </a:xfrm>
                    <a:prstGeom prst="rect">
                      <a:avLst/>
                    </a:prstGeom>
                  </p:spPr>
                </p:pic>
                <p:sp>
                  <p:nvSpPr>
                    <p:cNvPr id="30" name="TextBox 29"/>
                    <p:cNvSpPr txBox="1"/>
                    <p:nvPr/>
                  </p:nvSpPr>
                  <p:spPr>
                    <a:xfrm>
                      <a:off x="3991966" y="4149889"/>
                      <a:ext cx="334775" cy="33327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Cn</a:t>
                      </a:r>
                    </a:p>
                  </p:txBody>
                </p:sp>
                <p:pic>
                  <p:nvPicPr>
                    <p:cNvPr id="31" name="Picture 30"/>
                    <p:cNvPicPr>
                      <a:picLocks noChangeAspect="1"/>
                    </p:cNvPicPr>
                    <p:nvPr/>
                  </p:nvPicPr>
                  <p:blipFill rotWithShape="1">
                    <a:blip r:embed="rId3"/>
                    <a:srcRect l="59464" t="26688" r="7844" b="70210"/>
                    <a:stretch/>
                  </p:blipFill>
                  <p:spPr>
                    <a:xfrm>
                      <a:off x="4053885" y="3173113"/>
                      <a:ext cx="1447800" cy="232229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" name="Picture 31"/>
                    <p:cNvPicPr>
                      <a:picLocks noChangeAspect="1"/>
                    </p:cNvPicPr>
                    <p:nvPr/>
                  </p:nvPicPr>
                  <p:blipFill rotWithShape="1">
                    <a:blip r:embed="rId3"/>
                    <a:srcRect l="82119" t="31535" r="7844" b="65557"/>
                    <a:stretch/>
                  </p:blipFill>
                  <p:spPr>
                    <a:xfrm>
                      <a:off x="4062331" y="3536479"/>
                      <a:ext cx="3014431" cy="200519"/>
                    </a:xfrm>
                    <a:prstGeom prst="rect">
                      <a:avLst/>
                    </a:prstGeom>
                  </p:spPr>
                </p:pic>
                <p:sp>
                  <p:nvSpPr>
                    <p:cNvPr id="33" name="TextBox 32"/>
                    <p:cNvSpPr txBox="1"/>
                    <p:nvPr/>
                  </p:nvSpPr>
                  <p:spPr>
                    <a:xfrm>
                      <a:off x="4002324" y="3508020"/>
                      <a:ext cx="327439" cy="33327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C2</a:t>
                      </a:r>
                      <a:endParaRPr kumimoji="0" lang="en-US" sz="1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4" name="TextBox 33"/>
                    <p:cNvSpPr txBox="1"/>
                    <p:nvPr/>
                  </p:nvSpPr>
                  <p:spPr>
                    <a:xfrm>
                      <a:off x="4010393" y="3126293"/>
                      <a:ext cx="327439" cy="33327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C1</a:t>
                      </a: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Times New Roman" panose="02020603050405020304" pitchFamily="18" charset="0"/>
                      </a:endParaRPr>
                    </a:p>
                  </p:txBody>
                </p:sp>
              </p:grpSp>
              <p:sp>
                <p:nvSpPr>
                  <p:cNvPr id="2" name="Rectangle 1"/>
                  <p:cNvSpPr/>
                  <p:nvPr/>
                </p:nvSpPr>
                <p:spPr bwMode="auto">
                  <a:xfrm>
                    <a:off x="5204320" y="3100397"/>
                    <a:ext cx="3610018" cy="73556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 cap="flat" cmpd="sng" algn="ctr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3333CC"/>
                      </a:solidFill>
                      <a:effectLst/>
                      <a:uLnTx/>
                      <a:uFillTx/>
                      <a:latin typeface="Verdana" pitchFamily="34" charset="0"/>
                      <a:ea typeface="+mn-ea"/>
                      <a:cs typeface="+mn-cs"/>
                    </a:endParaRPr>
                  </a:p>
                </p:txBody>
              </p:sp>
            </p:grpSp>
            <p:cxnSp>
              <p:nvCxnSpPr>
                <p:cNvPr id="36" name="Straight Connector 35"/>
                <p:cNvCxnSpPr/>
                <p:nvPr/>
              </p:nvCxnSpPr>
              <p:spPr bwMode="auto">
                <a:xfrm>
                  <a:off x="5639732" y="2950574"/>
                  <a:ext cx="1" cy="219089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chemeClr val="tx1"/>
                  </a:solidFill>
                  <a:prstDash val="sysDot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9" name="Rectangle 38"/>
                <p:cNvSpPr/>
                <p:nvPr/>
              </p:nvSpPr>
              <p:spPr bwMode="auto">
                <a:xfrm>
                  <a:off x="5261073" y="2910136"/>
                  <a:ext cx="3496392" cy="45719"/>
                </a:xfrm>
                <a:prstGeom prst="rect">
                  <a:avLst/>
                </a:prstGeom>
                <a:solidFill>
                  <a:schemeClr val="bg1"/>
                </a:solidFill>
                <a:ln w="1905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42" name="Picture 41"/>
              <p:cNvPicPr>
                <a:picLocks noChangeAspect="1"/>
              </p:cNvPicPr>
              <p:nvPr/>
            </p:nvPicPr>
            <p:blipFill rotWithShape="1">
              <a:blip r:embed="rId2"/>
              <a:srcRect l="11695" t="9733" r="85187" b="62548"/>
              <a:stretch/>
            </p:blipFill>
            <p:spPr>
              <a:xfrm>
                <a:off x="3977011" y="2374534"/>
                <a:ext cx="179686" cy="1902496"/>
              </a:xfrm>
              <a:prstGeom prst="rect">
                <a:avLst/>
              </a:prstGeom>
            </p:spPr>
          </p:pic>
          <p:pic>
            <p:nvPicPr>
              <p:cNvPr id="43" name="Picture 42"/>
              <p:cNvPicPr>
                <a:picLocks noChangeAspect="1"/>
              </p:cNvPicPr>
              <p:nvPr/>
            </p:nvPicPr>
            <p:blipFill rotWithShape="1">
              <a:blip r:embed="rId2"/>
              <a:srcRect l="10915" t="30522" r="84407" b="65320"/>
              <a:stretch/>
            </p:blipFill>
            <p:spPr>
              <a:xfrm>
                <a:off x="4790006" y="3357070"/>
                <a:ext cx="292999" cy="310224"/>
              </a:xfrm>
              <a:prstGeom prst="rect">
                <a:avLst/>
              </a:prstGeom>
            </p:spPr>
          </p:pic>
          <p:pic>
            <p:nvPicPr>
              <p:cNvPr id="44" name="Picture 43"/>
              <p:cNvPicPr>
                <a:picLocks noChangeAspect="1"/>
              </p:cNvPicPr>
              <p:nvPr/>
            </p:nvPicPr>
            <p:blipFill rotWithShape="1">
              <a:blip r:embed="rId2"/>
              <a:srcRect l="27289" t="18049" r="67138" b="67317"/>
              <a:stretch/>
            </p:blipFill>
            <p:spPr>
              <a:xfrm>
                <a:off x="4882695" y="2291549"/>
                <a:ext cx="352960" cy="1137491"/>
              </a:xfrm>
              <a:prstGeom prst="rect">
                <a:avLst/>
              </a:prstGeom>
            </p:spPr>
          </p:pic>
          <p:pic>
            <p:nvPicPr>
              <p:cNvPr id="45" name="Picture 44"/>
              <p:cNvPicPr>
                <a:picLocks noChangeAspect="1"/>
              </p:cNvPicPr>
              <p:nvPr/>
            </p:nvPicPr>
            <p:blipFill rotWithShape="1">
              <a:blip r:embed="rId2"/>
              <a:srcRect l="27289" t="31760" r="67897" b="64569"/>
              <a:stretch/>
            </p:blipFill>
            <p:spPr>
              <a:xfrm>
                <a:off x="4893602" y="3625142"/>
                <a:ext cx="292170" cy="258363"/>
              </a:xfrm>
              <a:prstGeom prst="rect">
                <a:avLst/>
              </a:prstGeom>
            </p:spPr>
          </p:pic>
        </p:grpSp>
        <p:sp>
          <p:nvSpPr>
            <p:cNvPr id="53" name="Rectangle 52"/>
            <p:cNvSpPr/>
            <p:nvPr/>
          </p:nvSpPr>
          <p:spPr bwMode="auto">
            <a:xfrm>
              <a:off x="4867006" y="1628800"/>
              <a:ext cx="92689" cy="2250250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55" name="Straight Connector 54"/>
            <p:cNvCxnSpPr/>
            <p:nvPr/>
          </p:nvCxnSpPr>
          <p:spPr bwMode="auto">
            <a:xfrm flipH="1">
              <a:off x="4920548" y="1631754"/>
              <a:ext cx="11492" cy="2232000"/>
            </a:xfrm>
            <a:prstGeom prst="line">
              <a:avLst/>
            </a:prstGeom>
            <a:noFill/>
            <a:ln w="508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7" name="Rectangle 56"/>
            <p:cNvSpPr/>
            <p:nvPr/>
          </p:nvSpPr>
          <p:spPr bwMode="auto">
            <a:xfrm>
              <a:off x="4778608" y="1631754"/>
              <a:ext cx="109141" cy="2275345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59" name="Straight Connector 58"/>
            <p:cNvCxnSpPr/>
            <p:nvPr/>
          </p:nvCxnSpPr>
          <p:spPr bwMode="auto">
            <a:xfrm flipV="1">
              <a:off x="4783477" y="1635574"/>
              <a:ext cx="180000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38" name="Rounded Rectangle 37"/>
          <p:cNvSpPr/>
          <p:nvPr/>
        </p:nvSpPr>
        <p:spPr bwMode="auto">
          <a:xfrm>
            <a:off x="3509293" y="2772939"/>
            <a:ext cx="5601510" cy="1336639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 w="28575">
                <a:solidFill>
                  <a:srgbClr val="000000"/>
                </a:solidFill>
                <a:prstDash val="sysDash"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3658989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71500" y="458670"/>
            <a:ext cx="32952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Introduction to C-states -2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4.1 I</a:t>
            </a:r>
            <a:r>
              <a:rPr lang="en-US" sz="1700" dirty="0" err="1"/>
              <a:t>ntroduction</a:t>
            </a:r>
            <a:r>
              <a:rPr lang="en-US" sz="1700" dirty="0"/>
              <a:t> to the ACPI C-states (3)</a:t>
            </a:r>
          </a:p>
        </p:txBody>
      </p:sp>
      <p:sp>
        <p:nvSpPr>
          <p:cNvPr id="2" name="Rounded Rectangle 1"/>
          <p:cNvSpPr/>
          <p:nvPr/>
        </p:nvSpPr>
        <p:spPr bwMode="auto">
          <a:xfrm>
            <a:off x="-16221" y="890590"/>
            <a:ext cx="9144000" cy="1908340"/>
          </a:xfrm>
          <a:prstGeom prst="roundRect">
            <a:avLst/>
          </a:prstGeom>
          <a:solidFill>
            <a:srgbClr val="DDF2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06515" y="905716"/>
            <a:ext cx="8820171" cy="18928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We point out that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ACPI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standard does not give a detailed specification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for the C4 ...Cn states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rather than standardizing the C4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… C4 states the ACPI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baseline="0" dirty="0">
                <a:solidFill>
                  <a:srgbClr val="000000"/>
                </a:solidFill>
                <a:latin typeface="Verdana"/>
              </a:rPr>
              <a:t>      standard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declares these states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called bewilderingly as additional processor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power states) as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higher numbered Ci states that provide higher power savings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along with longer entry and exit latencies.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follows that e.g.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C4 or C6 state may be specified differently from vendor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to vendor, even from processor line to processor line.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8527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1500" y="458670"/>
            <a:ext cx="32952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Introduction to C-states -3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06515" y="818710"/>
            <a:ext cx="9017469" cy="17235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In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idle states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the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processor is powered on but does not execute instructions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This allows for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reduction of power consumption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by various techniques, such as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clock gating, power gating, reducing or switching off the supply voltage of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idle cores or caches, etc.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Idle states 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characterized by two key parameters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reduction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they provide 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time needed to enter and exit to and from an idle state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4.1 I</a:t>
            </a:r>
            <a:r>
              <a:rPr lang="en-US" sz="1700" dirty="0" err="1"/>
              <a:t>ntroduction</a:t>
            </a:r>
            <a:r>
              <a:rPr lang="en-US" sz="1700" dirty="0"/>
              <a:t> to the ACPI C-states (4)</a:t>
            </a:r>
          </a:p>
        </p:txBody>
      </p:sp>
    </p:spTree>
    <p:extLst>
      <p:ext uri="{BB962C8B-B14F-4D97-AF65-F5344CB8AC3E}">
        <p14:creationId xmlns:p14="http://schemas.microsoft.com/office/powerpoint/2010/main" val="3823324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4.1 I</a:t>
            </a:r>
            <a:r>
              <a:rPr lang="en-US" sz="1700" dirty="0" err="1"/>
              <a:t>ntroduction</a:t>
            </a:r>
            <a:r>
              <a:rPr lang="en-US" sz="1700" dirty="0"/>
              <a:t> to the ACPI C-states (5)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90010" y="877400"/>
            <a:ext cx="9207515" cy="5611940"/>
          </a:xfrm>
          <a:prstGeom prst="roundRect">
            <a:avLst/>
          </a:prstGeom>
          <a:solidFill>
            <a:srgbClr val="DDF2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3" name="Text Box 5"/>
          <p:cNvSpPr txBox="1">
            <a:spLocks noChangeArrowheads="1"/>
          </p:cNvSpPr>
          <p:nvPr/>
        </p:nvSpPr>
        <p:spPr bwMode="auto">
          <a:xfrm>
            <a:off x="71500" y="877400"/>
            <a:ext cx="8773364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As stated before, higher numbered C states (deeper idle states) have lower power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600" dirty="0">
                <a:solidFill>
                  <a:srgbClr val="0070C0"/>
                </a:solidFill>
              </a:rPr>
              <a:t>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consumption but increasingly longer transit latencies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(enter plus exit times),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600" dirty="0">
                <a:solidFill>
                  <a:srgbClr val="000000"/>
                </a:solidFill>
              </a:rPr>
              <a:t>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as indicated below for the C-states C1 - C6.</a:t>
            </a:r>
          </a:p>
        </p:txBody>
      </p:sp>
      <p:sp>
        <p:nvSpPr>
          <p:cNvPr id="24" name="Text Box 6"/>
          <p:cNvSpPr txBox="1">
            <a:spLocks noChangeArrowheads="1"/>
          </p:cNvSpPr>
          <p:nvPr/>
        </p:nvSpPr>
        <p:spPr bwMode="auto">
          <a:xfrm>
            <a:off x="1354892" y="6032102"/>
            <a:ext cx="6267293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Figure: Power consumption vs. transfer latency of C-states</a:t>
            </a:r>
          </a:p>
        </p:txBody>
      </p:sp>
      <p:grpSp>
        <p:nvGrpSpPr>
          <p:cNvPr id="25" name="Group 22"/>
          <p:cNvGrpSpPr>
            <a:grpSpLocks/>
          </p:cNvGrpSpPr>
          <p:nvPr/>
        </p:nvGrpSpPr>
        <p:grpSpPr bwMode="auto">
          <a:xfrm>
            <a:off x="551350" y="2015297"/>
            <a:ext cx="8335963" cy="4003675"/>
            <a:chOff x="612" y="1616"/>
            <a:chExt cx="5251" cy="2522"/>
          </a:xfrm>
        </p:grpSpPr>
        <p:sp>
          <p:nvSpPr>
            <p:cNvPr id="26" name="Line 7"/>
            <p:cNvSpPr>
              <a:spLocks noChangeShapeType="1"/>
            </p:cNvSpPr>
            <p:nvPr/>
          </p:nvSpPr>
          <p:spPr bwMode="auto">
            <a:xfrm>
              <a:off x="944" y="3829"/>
              <a:ext cx="3988" cy="0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Line 8"/>
            <p:cNvSpPr>
              <a:spLocks noChangeShapeType="1"/>
            </p:cNvSpPr>
            <p:nvPr/>
          </p:nvSpPr>
          <p:spPr bwMode="auto">
            <a:xfrm flipV="1">
              <a:off x="944" y="1829"/>
              <a:ext cx="15" cy="20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Line 9"/>
            <p:cNvSpPr>
              <a:spLocks noChangeShapeType="1"/>
            </p:cNvSpPr>
            <p:nvPr/>
          </p:nvSpPr>
          <p:spPr bwMode="auto">
            <a:xfrm>
              <a:off x="944" y="3829"/>
              <a:ext cx="442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Text Box 10"/>
            <p:cNvSpPr txBox="1">
              <a:spLocks noChangeArrowheads="1"/>
            </p:cNvSpPr>
            <p:nvPr/>
          </p:nvSpPr>
          <p:spPr bwMode="auto">
            <a:xfrm>
              <a:off x="627" y="1616"/>
              <a:ext cx="1287" cy="1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Power consumption</a:t>
              </a:r>
            </a:p>
          </p:txBody>
        </p:sp>
        <p:sp>
          <p:nvSpPr>
            <p:cNvPr id="30" name="Text Box 11"/>
            <p:cNvSpPr txBox="1">
              <a:spLocks noChangeArrowheads="1"/>
            </p:cNvSpPr>
            <p:nvPr/>
          </p:nvSpPr>
          <p:spPr bwMode="auto">
            <a:xfrm>
              <a:off x="4578" y="3954"/>
              <a:ext cx="1285" cy="18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Enter + exit latency</a:t>
              </a:r>
            </a:p>
          </p:txBody>
        </p:sp>
        <p:sp>
          <p:nvSpPr>
            <p:cNvPr id="31" name="Oval 12"/>
            <p:cNvSpPr>
              <a:spLocks noChangeArrowheads="1"/>
            </p:cNvSpPr>
            <p:nvPr/>
          </p:nvSpPr>
          <p:spPr bwMode="auto">
            <a:xfrm>
              <a:off x="612" y="1995"/>
              <a:ext cx="650" cy="204"/>
            </a:xfrm>
            <a:prstGeom prst="ellipse">
              <a:avLst/>
            </a:prstGeom>
            <a:solidFill>
              <a:srgbClr val="FF9999"/>
            </a:solidFill>
            <a:ln w="9525">
              <a:solidFill>
                <a:srgbClr val="FF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C0</a:t>
              </a:r>
            </a:p>
          </p:txBody>
        </p:sp>
        <p:sp>
          <p:nvSpPr>
            <p:cNvPr id="32" name="Oval 13"/>
            <p:cNvSpPr>
              <a:spLocks noChangeArrowheads="1"/>
            </p:cNvSpPr>
            <p:nvPr/>
          </p:nvSpPr>
          <p:spPr bwMode="auto">
            <a:xfrm>
              <a:off x="1031" y="2565"/>
              <a:ext cx="650" cy="204"/>
            </a:xfrm>
            <a:prstGeom prst="ellipse">
              <a:avLst/>
            </a:prstGeom>
            <a:solidFill>
              <a:srgbClr val="154DFF">
                <a:alpha val="20000"/>
              </a:srgbClr>
            </a:solidFill>
            <a:ln w="9525">
              <a:solidFill>
                <a:srgbClr val="6699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C1</a:t>
              </a:r>
              <a:endParaRPr kumimoji="0" lang="en-US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33" name="Oval 14"/>
            <p:cNvSpPr>
              <a:spLocks noChangeArrowheads="1"/>
            </p:cNvSpPr>
            <p:nvPr/>
          </p:nvSpPr>
          <p:spPr bwMode="auto">
            <a:xfrm>
              <a:off x="1594" y="2973"/>
              <a:ext cx="649" cy="204"/>
            </a:xfrm>
            <a:prstGeom prst="ellipse">
              <a:avLst/>
            </a:prstGeom>
            <a:solidFill>
              <a:srgbClr val="295CFF">
                <a:alpha val="29804"/>
              </a:srgbClr>
            </a:solidFill>
            <a:ln w="9525">
              <a:solidFill>
                <a:srgbClr val="6699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C2</a:t>
              </a:r>
            </a:p>
          </p:txBody>
        </p:sp>
        <p:sp>
          <p:nvSpPr>
            <p:cNvPr id="34" name="Oval 15"/>
            <p:cNvSpPr>
              <a:spLocks noChangeArrowheads="1"/>
            </p:cNvSpPr>
            <p:nvPr/>
          </p:nvSpPr>
          <p:spPr bwMode="auto">
            <a:xfrm>
              <a:off x="2287" y="3217"/>
              <a:ext cx="650" cy="204"/>
            </a:xfrm>
            <a:prstGeom prst="ellipse">
              <a:avLst/>
            </a:prstGeom>
            <a:solidFill>
              <a:srgbClr val="2F61FF">
                <a:alpha val="39608"/>
              </a:srgbClr>
            </a:solidFill>
            <a:ln w="9525">
              <a:solidFill>
                <a:srgbClr val="6699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C3</a:t>
              </a:r>
            </a:p>
          </p:txBody>
        </p:sp>
        <p:sp>
          <p:nvSpPr>
            <p:cNvPr id="35" name="Oval 16"/>
            <p:cNvSpPr>
              <a:spLocks noChangeArrowheads="1"/>
            </p:cNvSpPr>
            <p:nvPr/>
          </p:nvSpPr>
          <p:spPr bwMode="auto">
            <a:xfrm>
              <a:off x="3036" y="3421"/>
              <a:ext cx="650" cy="204"/>
            </a:xfrm>
            <a:prstGeom prst="ellipse">
              <a:avLst/>
            </a:prstGeom>
            <a:solidFill>
              <a:srgbClr val="1D53FF">
                <a:alpha val="49804"/>
              </a:srgbClr>
            </a:solidFill>
            <a:ln w="9525">
              <a:solidFill>
                <a:srgbClr val="6699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C4</a:t>
              </a:r>
            </a:p>
          </p:txBody>
        </p:sp>
        <p:sp>
          <p:nvSpPr>
            <p:cNvPr id="36" name="Oval 17"/>
            <p:cNvSpPr>
              <a:spLocks noChangeArrowheads="1"/>
            </p:cNvSpPr>
            <p:nvPr/>
          </p:nvSpPr>
          <p:spPr bwMode="auto">
            <a:xfrm>
              <a:off x="3761" y="3543"/>
              <a:ext cx="650" cy="204"/>
            </a:xfrm>
            <a:prstGeom prst="ellipse">
              <a:avLst/>
            </a:prstGeom>
            <a:solidFill>
              <a:srgbClr val="003BF6">
                <a:alpha val="59608"/>
              </a:srgbClr>
            </a:solidFill>
            <a:ln w="9525">
              <a:solidFill>
                <a:srgbClr val="6699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C5</a:t>
              </a:r>
            </a:p>
          </p:txBody>
        </p:sp>
        <p:sp>
          <p:nvSpPr>
            <p:cNvPr id="37" name="Oval 18"/>
            <p:cNvSpPr>
              <a:spLocks noChangeArrowheads="1"/>
            </p:cNvSpPr>
            <p:nvPr/>
          </p:nvSpPr>
          <p:spPr bwMode="auto">
            <a:xfrm>
              <a:off x="4498" y="3702"/>
              <a:ext cx="650" cy="204"/>
            </a:xfrm>
            <a:prstGeom prst="ellipse">
              <a:avLst/>
            </a:prstGeom>
            <a:solidFill>
              <a:srgbClr val="0037E6">
                <a:alpha val="74510"/>
              </a:srgbClr>
            </a:solidFill>
            <a:ln w="9525">
              <a:solidFill>
                <a:srgbClr val="6699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C6</a:t>
              </a:r>
              <a:endParaRPr kumimoji="0" lang="en-US" alt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38" name="TextBox 37"/>
          <p:cNvSpPr txBox="1"/>
          <p:nvPr/>
        </p:nvSpPr>
        <p:spPr>
          <a:xfrm>
            <a:off x="71500" y="458670"/>
            <a:ext cx="76858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consumption vs. transfer latency of subsequent C-states</a:t>
            </a:r>
          </a:p>
        </p:txBody>
      </p:sp>
      <p:cxnSp>
        <p:nvCxnSpPr>
          <p:cNvPr id="39" name="Straight Arrow Connector 38"/>
          <p:cNvCxnSpPr/>
          <p:nvPr/>
        </p:nvCxnSpPr>
        <p:spPr bwMode="auto">
          <a:xfrm>
            <a:off x="2398642" y="3034749"/>
            <a:ext cx="5353608" cy="1555199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sp>
        <p:nvSpPr>
          <p:cNvPr id="40" name="TextBox 39"/>
          <p:cNvSpPr txBox="1"/>
          <p:nvPr/>
        </p:nvSpPr>
        <p:spPr>
          <a:xfrm rot="970637">
            <a:off x="3405687" y="3382281"/>
            <a:ext cx="335059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 e e p e r  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 l e    s t a t e s</a:t>
            </a:r>
          </a:p>
        </p:txBody>
      </p:sp>
    </p:spTree>
    <p:extLst>
      <p:ext uri="{BB962C8B-B14F-4D97-AF65-F5344CB8AC3E}">
        <p14:creationId xmlns:p14="http://schemas.microsoft.com/office/powerpoint/2010/main" val="13450689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7" name="Text Box 9"/>
          <p:cNvSpPr txBox="1">
            <a:spLocks noChangeArrowheads="1"/>
          </p:cNvSpPr>
          <p:nvPr/>
        </p:nvSpPr>
        <p:spPr bwMode="auto">
          <a:xfrm>
            <a:off x="2120298" y="6504346"/>
            <a:ext cx="4694170" cy="2769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Remark: fc = 2 GHz, FSB =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400 MHz (Northwood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-based</a:t>
            </a: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)</a:t>
            </a:r>
          </a:p>
        </p:txBody>
      </p:sp>
      <p:sp>
        <p:nvSpPr>
          <p:cNvPr id="31748" name="Line 10"/>
          <p:cNvSpPr>
            <a:spLocks noChangeShapeType="1"/>
          </p:cNvSpPr>
          <p:nvPr/>
        </p:nvSpPr>
        <p:spPr bwMode="auto">
          <a:xfrm flipH="1">
            <a:off x="971550" y="1517518"/>
            <a:ext cx="0" cy="43942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49" name="Line 11"/>
          <p:cNvSpPr>
            <a:spLocks noChangeShapeType="1"/>
          </p:cNvSpPr>
          <p:nvPr/>
        </p:nvSpPr>
        <p:spPr bwMode="auto">
          <a:xfrm>
            <a:off x="684213" y="5622793"/>
            <a:ext cx="83407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50" name="Text Box 12"/>
          <p:cNvSpPr txBox="1">
            <a:spLocks noChangeArrowheads="1"/>
          </p:cNvSpPr>
          <p:nvPr/>
        </p:nvSpPr>
        <p:spPr bwMode="auto">
          <a:xfrm>
            <a:off x="-55563" y="1269020"/>
            <a:ext cx="2047876" cy="2462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Power consumption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[W]</a:t>
            </a:r>
          </a:p>
        </p:txBody>
      </p:sp>
      <p:sp>
        <p:nvSpPr>
          <p:cNvPr id="31751" name="Text Box 15"/>
          <p:cNvSpPr txBox="1">
            <a:spLocks noChangeArrowheads="1"/>
          </p:cNvSpPr>
          <p:nvPr/>
        </p:nvSpPr>
        <p:spPr bwMode="auto">
          <a:xfrm>
            <a:off x="5287963" y="5756143"/>
            <a:ext cx="126841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Stop PLL</a:t>
            </a:r>
          </a:p>
        </p:txBody>
      </p:sp>
      <p:sp>
        <p:nvSpPr>
          <p:cNvPr id="31752" name="Line 16"/>
          <p:cNvSpPr>
            <a:spLocks noChangeShapeType="1"/>
          </p:cNvSpPr>
          <p:nvPr/>
        </p:nvSpPr>
        <p:spPr bwMode="auto">
          <a:xfrm>
            <a:off x="827088" y="4657593"/>
            <a:ext cx="8066087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53" name="Line 17"/>
          <p:cNvSpPr>
            <a:spLocks noChangeShapeType="1"/>
          </p:cNvSpPr>
          <p:nvPr/>
        </p:nvSpPr>
        <p:spPr bwMode="auto">
          <a:xfrm>
            <a:off x="827088" y="5146543"/>
            <a:ext cx="8066087" cy="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54" name="Line 18"/>
          <p:cNvSpPr>
            <a:spLocks noChangeShapeType="1"/>
          </p:cNvSpPr>
          <p:nvPr/>
        </p:nvSpPr>
        <p:spPr bwMode="auto">
          <a:xfrm>
            <a:off x="827088" y="5349743"/>
            <a:ext cx="8066087" cy="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55" name="Line 19"/>
          <p:cNvSpPr>
            <a:spLocks noChangeShapeType="1"/>
          </p:cNvSpPr>
          <p:nvPr/>
        </p:nvSpPr>
        <p:spPr bwMode="auto">
          <a:xfrm>
            <a:off x="827088" y="3674931"/>
            <a:ext cx="8066087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56" name="Line 20"/>
          <p:cNvSpPr>
            <a:spLocks noChangeShapeType="1"/>
          </p:cNvSpPr>
          <p:nvPr/>
        </p:nvSpPr>
        <p:spPr bwMode="auto">
          <a:xfrm>
            <a:off x="827088" y="2693856"/>
            <a:ext cx="8066087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57" name="Line 21"/>
          <p:cNvSpPr>
            <a:spLocks noChangeShapeType="1"/>
          </p:cNvSpPr>
          <p:nvPr/>
        </p:nvSpPr>
        <p:spPr bwMode="auto">
          <a:xfrm>
            <a:off x="827088" y="1714368"/>
            <a:ext cx="8066087" cy="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58" name="Line 22"/>
          <p:cNvSpPr>
            <a:spLocks noChangeShapeType="1"/>
          </p:cNvSpPr>
          <p:nvPr/>
        </p:nvSpPr>
        <p:spPr bwMode="auto">
          <a:xfrm>
            <a:off x="827088" y="2454143"/>
            <a:ext cx="8066087" cy="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59" name="Line 24"/>
          <p:cNvSpPr>
            <a:spLocks noChangeShapeType="1"/>
          </p:cNvSpPr>
          <p:nvPr/>
        </p:nvSpPr>
        <p:spPr bwMode="auto">
          <a:xfrm>
            <a:off x="827088" y="4902068"/>
            <a:ext cx="8066087" cy="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60" name="Text Box 25"/>
          <p:cNvSpPr txBox="1">
            <a:spLocks noChangeArrowheads="1"/>
          </p:cNvSpPr>
          <p:nvPr/>
        </p:nvSpPr>
        <p:spPr bwMode="auto">
          <a:xfrm>
            <a:off x="492125" y="1588956"/>
            <a:ext cx="360363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40</a:t>
            </a:r>
          </a:p>
        </p:txBody>
      </p:sp>
      <p:sp>
        <p:nvSpPr>
          <p:cNvPr id="31761" name="Text Box 26"/>
          <p:cNvSpPr txBox="1">
            <a:spLocks noChangeArrowheads="1"/>
          </p:cNvSpPr>
          <p:nvPr/>
        </p:nvSpPr>
        <p:spPr bwMode="auto">
          <a:xfrm>
            <a:off x="492125" y="2641468"/>
            <a:ext cx="360363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30</a:t>
            </a:r>
          </a:p>
        </p:txBody>
      </p:sp>
      <p:sp>
        <p:nvSpPr>
          <p:cNvPr id="31762" name="Text Box 27"/>
          <p:cNvSpPr txBox="1">
            <a:spLocks noChangeArrowheads="1"/>
          </p:cNvSpPr>
          <p:nvPr/>
        </p:nvSpPr>
        <p:spPr bwMode="auto">
          <a:xfrm>
            <a:off x="492125" y="3549518"/>
            <a:ext cx="360363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20</a:t>
            </a:r>
          </a:p>
        </p:txBody>
      </p:sp>
      <p:sp>
        <p:nvSpPr>
          <p:cNvPr id="31763" name="Text Box 28"/>
          <p:cNvSpPr txBox="1">
            <a:spLocks noChangeArrowheads="1"/>
          </p:cNvSpPr>
          <p:nvPr/>
        </p:nvSpPr>
        <p:spPr bwMode="auto">
          <a:xfrm>
            <a:off x="492125" y="4532181"/>
            <a:ext cx="360363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10</a:t>
            </a:r>
          </a:p>
        </p:txBody>
      </p:sp>
      <p:sp>
        <p:nvSpPr>
          <p:cNvPr id="31764" name="Text Box 29"/>
          <p:cNvSpPr txBox="1">
            <a:spLocks noChangeArrowheads="1"/>
          </p:cNvSpPr>
          <p:nvPr/>
        </p:nvSpPr>
        <p:spPr bwMode="auto">
          <a:xfrm>
            <a:off x="515938" y="4879843"/>
            <a:ext cx="3603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5</a:t>
            </a:r>
          </a:p>
        </p:txBody>
      </p:sp>
      <p:sp>
        <p:nvSpPr>
          <p:cNvPr id="31765" name="Line 31"/>
          <p:cNvSpPr>
            <a:spLocks noChangeShapeType="1"/>
          </p:cNvSpPr>
          <p:nvPr/>
        </p:nvSpPr>
        <p:spPr bwMode="auto">
          <a:xfrm flipV="1">
            <a:off x="6011863" y="4243256"/>
            <a:ext cx="0" cy="792162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66" name="Text Box 32"/>
          <p:cNvSpPr txBox="1">
            <a:spLocks noChangeArrowheads="1"/>
          </p:cNvSpPr>
          <p:nvPr/>
        </p:nvSpPr>
        <p:spPr bwMode="auto">
          <a:xfrm>
            <a:off x="3419475" y="4027356"/>
            <a:ext cx="23050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~30 </a:t>
            </a:r>
            <a:r>
              <a:rPr kumimoji="0" lang="el-GR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μ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 for PLL stabili</a:t>
            </a: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ation </a:t>
            </a:r>
          </a:p>
        </p:txBody>
      </p:sp>
      <p:sp>
        <p:nvSpPr>
          <p:cNvPr id="31767" name="Text Box 33"/>
          <p:cNvSpPr txBox="1">
            <a:spLocks noChangeArrowheads="1"/>
          </p:cNvSpPr>
          <p:nvPr/>
        </p:nvSpPr>
        <p:spPr bwMode="auto">
          <a:xfrm>
            <a:off x="731838" y="2039806"/>
            <a:ext cx="520700" cy="2444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32W</a:t>
            </a:r>
          </a:p>
        </p:txBody>
      </p:sp>
      <p:sp>
        <p:nvSpPr>
          <p:cNvPr id="31768" name="Text Box 34"/>
          <p:cNvSpPr txBox="1">
            <a:spLocks noChangeArrowheads="1"/>
          </p:cNvSpPr>
          <p:nvPr/>
        </p:nvSpPr>
        <p:spPr bwMode="auto">
          <a:xfrm>
            <a:off x="7848600" y="5597393"/>
            <a:ext cx="1403350" cy="482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Enter + exit latency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/>
            </a:r>
            <a:b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(</a:t>
            </a:r>
            <a:r>
              <a:rPr kumimoji="0" lang="hu-HU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rough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hu-HU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estimate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)</a:t>
            </a:r>
          </a:p>
        </p:txBody>
      </p:sp>
      <p:sp>
        <p:nvSpPr>
          <p:cNvPr id="31769" name="Rectangle 35"/>
          <p:cNvSpPr>
            <a:spLocks noChangeArrowheads="1"/>
          </p:cNvSpPr>
          <p:nvPr/>
        </p:nvSpPr>
        <p:spPr bwMode="auto">
          <a:xfrm>
            <a:off x="395288" y="4748081"/>
            <a:ext cx="1152525" cy="288925"/>
          </a:xfrm>
          <a:prstGeom prst="rect">
            <a:avLst/>
          </a:prstGeom>
          <a:solidFill>
            <a:srgbClr val="D5E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31770" name="Rectangle 36"/>
          <p:cNvSpPr>
            <a:spLocks noChangeArrowheads="1"/>
          </p:cNvSpPr>
          <p:nvPr/>
        </p:nvSpPr>
        <p:spPr bwMode="auto">
          <a:xfrm>
            <a:off x="5387975" y="5008431"/>
            <a:ext cx="1223963" cy="287337"/>
          </a:xfrm>
          <a:prstGeom prst="rect">
            <a:avLst/>
          </a:prstGeom>
          <a:solidFill>
            <a:srgbClr val="9BD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C3: Deep </a:t>
            </a:r>
            <a:r>
              <a:rPr kumimoji="0" lang="hu-HU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Sleep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31771" name="Rectangle 37"/>
          <p:cNvSpPr>
            <a:spLocks noChangeArrowheads="1"/>
          </p:cNvSpPr>
          <p:nvPr/>
        </p:nvSpPr>
        <p:spPr bwMode="auto">
          <a:xfrm>
            <a:off x="539750" y="2309681"/>
            <a:ext cx="936625" cy="287337"/>
          </a:xfrm>
          <a:prstGeom prst="rect">
            <a:avLst/>
          </a:prstGeom>
          <a:solidFill>
            <a:srgbClr val="FFDBB7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C0: </a:t>
            </a:r>
            <a:r>
              <a:rPr kumimoji="0" lang="hu-HU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Working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31772" name="Rectangle 39"/>
          <p:cNvSpPr>
            <a:spLocks noChangeArrowheads="1"/>
          </p:cNvSpPr>
          <p:nvPr/>
        </p:nvSpPr>
        <p:spPr bwMode="auto">
          <a:xfrm>
            <a:off x="6661150" y="5190993"/>
            <a:ext cx="1223963" cy="287338"/>
          </a:xfrm>
          <a:prstGeom prst="rect">
            <a:avLst/>
          </a:prstGeom>
          <a:solidFill>
            <a:srgbClr val="75D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C4: Deeper Sleep</a:t>
            </a:r>
          </a:p>
        </p:txBody>
      </p:sp>
      <p:sp>
        <p:nvSpPr>
          <p:cNvPr id="31773" name="Text Box 40"/>
          <p:cNvSpPr txBox="1">
            <a:spLocks noChangeArrowheads="1"/>
          </p:cNvSpPr>
          <p:nvPr/>
        </p:nvSpPr>
        <p:spPr bwMode="auto">
          <a:xfrm>
            <a:off x="447675" y="4792531"/>
            <a:ext cx="105410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C1: Auto Halt</a:t>
            </a:r>
          </a:p>
        </p:txBody>
      </p:sp>
      <p:sp>
        <p:nvSpPr>
          <p:cNvPr id="31774" name="Text Box 41"/>
          <p:cNvSpPr txBox="1">
            <a:spLocks noChangeArrowheads="1"/>
          </p:cNvSpPr>
          <p:nvPr/>
        </p:nvSpPr>
        <p:spPr bwMode="auto">
          <a:xfrm>
            <a:off x="1668463" y="4879843"/>
            <a:ext cx="3603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5</a:t>
            </a:r>
          </a:p>
        </p:txBody>
      </p:sp>
      <p:sp>
        <p:nvSpPr>
          <p:cNvPr id="31775" name="Rectangle 42"/>
          <p:cNvSpPr>
            <a:spLocks noChangeArrowheads="1"/>
          </p:cNvSpPr>
          <p:nvPr/>
        </p:nvSpPr>
        <p:spPr bwMode="auto">
          <a:xfrm>
            <a:off x="1566863" y="4748081"/>
            <a:ext cx="1152525" cy="288925"/>
          </a:xfrm>
          <a:prstGeom prst="rect">
            <a:avLst/>
          </a:prstGeom>
          <a:solidFill>
            <a:srgbClr val="D5E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C2: Stop Grant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31776" name="Text Box 43"/>
          <p:cNvSpPr txBox="1">
            <a:spLocks noChangeArrowheads="1"/>
          </p:cNvSpPr>
          <p:nvPr/>
        </p:nvSpPr>
        <p:spPr bwMode="auto">
          <a:xfrm>
            <a:off x="2973388" y="4879843"/>
            <a:ext cx="360362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5</a:t>
            </a:r>
          </a:p>
        </p:txBody>
      </p:sp>
      <p:sp>
        <p:nvSpPr>
          <p:cNvPr id="31777" name="Rectangle 44"/>
          <p:cNvSpPr>
            <a:spLocks noChangeArrowheads="1"/>
          </p:cNvSpPr>
          <p:nvPr/>
        </p:nvSpPr>
        <p:spPr bwMode="auto">
          <a:xfrm>
            <a:off x="2890838" y="4748081"/>
            <a:ext cx="1152525" cy="288925"/>
          </a:xfrm>
          <a:prstGeom prst="rect">
            <a:avLst/>
          </a:prstGeom>
          <a:solidFill>
            <a:srgbClr val="D5E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31778" name="Text Box 45"/>
          <p:cNvSpPr txBox="1">
            <a:spLocks noChangeArrowheads="1"/>
          </p:cNvSpPr>
          <p:nvPr/>
        </p:nvSpPr>
        <p:spPr bwMode="auto">
          <a:xfrm>
            <a:off x="2905125" y="4792531"/>
            <a:ext cx="94297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C3: Sleep</a:t>
            </a:r>
          </a:p>
        </p:txBody>
      </p:sp>
      <p:sp>
        <p:nvSpPr>
          <p:cNvPr id="31779" name="Line 46"/>
          <p:cNvSpPr>
            <a:spLocks noChangeShapeType="1"/>
          </p:cNvSpPr>
          <p:nvPr/>
        </p:nvSpPr>
        <p:spPr bwMode="auto">
          <a:xfrm>
            <a:off x="971550" y="4306756"/>
            <a:ext cx="1152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80" name="Line 47"/>
          <p:cNvSpPr>
            <a:spLocks noChangeShapeType="1"/>
          </p:cNvSpPr>
          <p:nvPr/>
        </p:nvSpPr>
        <p:spPr bwMode="auto">
          <a:xfrm>
            <a:off x="2124075" y="4314693"/>
            <a:ext cx="12954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81" name="Text Box 48"/>
          <p:cNvSpPr txBox="1">
            <a:spLocks noChangeArrowheads="1"/>
          </p:cNvSpPr>
          <p:nvPr/>
        </p:nvSpPr>
        <p:spPr bwMode="auto">
          <a:xfrm>
            <a:off x="920750" y="4051168"/>
            <a:ext cx="12160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~ 20 FSB cycles</a:t>
            </a:r>
          </a:p>
        </p:txBody>
      </p:sp>
      <p:sp>
        <p:nvSpPr>
          <p:cNvPr id="31782" name="Text Box 49"/>
          <p:cNvSpPr txBox="1">
            <a:spLocks noChangeArrowheads="1"/>
          </p:cNvSpPr>
          <p:nvPr/>
        </p:nvSpPr>
        <p:spPr bwMode="auto">
          <a:xfrm>
            <a:off x="2185988" y="4038468"/>
            <a:ext cx="1252537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~100 FSB cycles</a:t>
            </a:r>
          </a:p>
        </p:txBody>
      </p:sp>
      <p:grpSp>
        <p:nvGrpSpPr>
          <p:cNvPr id="31783" name="Group 50"/>
          <p:cNvGrpSpPr>
            <a:grpSpLocks/>
          </p:cNvGrpSpPr>
          <p:nvPr/>
        </p:nvGrpSpPr>
        <p:grpSpPr bwMode="auto">
          <a:xfrm>
            <a:off x="3419475" y="4314693"/>
            <a:ext cx="2592388" cy="69850"/>
            <a:chOff x="2064" y="2296"/>
            <a:chExt cx="1723" cy="0"/>
          </a:xfrm>
        </p:grpSpPr>
        <p:sp>
          <p:nvSpPr>
            <p:cNvPr id="31800" name="Line 51"/>
            <p:cNvSpPr>
              <a:spLocks noChangeShapeType="1"/>
            </p:cNvSpPr>
            <p:nvPr/>
          </p:nvSpPr>
          <p:spPr bwMode="auto">
            <a:xfrm flipH="1">
              <a:off x="2064" y="2296"/>
              <a:ext cx="725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801" name="Line 52"/>
            <p:cNvSpPr>
              <a:spLocks noChangeShapeType="1"/>
            </p:cNvSpPr>
            <p:nvPr/>
          </p:nvSpPr>
          <p:spPr bwMode="auto">
            <a:xfrm>
              <a:off x="2971" y="2296"/>
              <a:ext cx="816" cy="0"/>
            </a:xfrm>
            <a:prstGeom prst="line">
              <a:avLst/>
            </a:prstGeom>
            <a:noFill/>
            <a:ln w="9525">
              <a:solidFill>
                <a:srgbClr val="FF33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31784" name="Text Box 53"/>
          <p:cNvSpPr txBox="1">
            <a:spLocks noChangeArrowheads="1"/>
          </p:cNvSpPr>
          <p:nvPr/>
        </p:nvSpPr>
        <p:spPr bwMode="auto">
          <a:xfrm rot="5400000">
            <a:off x="4523582" y="4180549"/>
            <a:ext cx="287338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≈</a:t>
            </a:r>
          </a:p>
        </p:txBody>
      </p:sp>
      <p:sp>
        <p:nvSpPr>
          <p:cNvPr id="31785" name="Line 54"/>
          <p:cNvSpPr>
            <a:spLocks noChangeShapeType="1"/>
          </p:cNvSpPr>
          <p:nvPr/>
        </p:nvSpPr>
        <p:spPr bwMode="auto">
          <a:xfrm>
            <a:off x="2124075" y="4387718"/>
            <a:ext cx="0" cy="360363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86" name="Line 55"/>
          <p:cNvSpPr>
            <a:spLocks noChangeShapeType="1"/>
          </p:cNvSpPr>
          <p:nvPr/>
        </p:nvSpPr>
        <p:spPr bwMode="auto">
          <a:xfrm>
            <a:off x="3419475" y="4387718"/>
            <a:ext cx="0" cy="360363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87" name="Line 58"/>
          <p:cNvSpPr>
            <a:spLocks noChangeShapeType="1"/>
          </p:cNvSpPr>
          <p:nvPr/>
        </p:nvSpPr>
        <p:spPr bwMode="auto">
          <a:xfrm>
            <a:off x="6011863" y="4314693"/>
            <a:ext cx="12239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88" name="Text Box 59"/>
          <p:cNvSpPr txBox="1">
            <a:spLocks noChangeArrowheads="1"/>
          </p:cNvSpPr>
          <p:nvPr/>
        </p:nvSpPr>
        <p:spPr bwMode="auto">
          <a:xfrm>
            <a:off x="6407150" y="4036881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na.</a:t>
            </a:r>
          </a:p>
        </p:txBody>
      </p:sp>
      <p:sp>
        <p:nvSpPr>
          <p:cNvPr id="31789" name="Text Box 60"/>
          <p:cNvSpPr txBox="1">
            <a:spLocks noChangeArrowheads="1"/>
          </p:cNvSpPr>
          <p:nvPr/>
        </p:nvSpPr>
        <p:spPr bwMode="auto">
          <a:xfrm>
            <a:off x="179388" y="5648193"/>
            <a:ext cx="1509067" cy="7848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Stop 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execution</a:t>
            </a:r>
          </a:p>
          <a:p>
            <a:pPr marL="87313" marR="0" lvl="0" indent="-87313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Proc. is clocked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87313" marR="0" lvl="0" indent="-87313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but service snoops</a:t>
            </a:r>
          </a:p>
          <a:p>
            <a:pPr marL="87313" marR="0" lvl="0" indent="-87313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latch interrupts</a:t>
            </a:r>
          </a:p>
        </p:txBody>
      </p:sp>
      <p:sp>
        <p:nvSpPr>
          <p:cNvPr id="31790" name="Text Box 61"/>
          <p:cNvSpPr txBox="1">
            <a:spLocks noChangeArrowheads="1"/>
          </p:cNvSpPr>
          <p:nvPr/>
        </p:nvSpPr>
        <p:spPr bwMode="auto">
          <a:xfrm>
            <a:off x="1495425" y="5670418"/>
            <a:ext cx="1470025" cy="776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Stop </a:t>
            </a: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execution</a:t>
            </a:r>
          </a:p>
          <a:p>
            <a:pPr marL="87313" marR="0" lvl="0" indent="-87313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Stop proc. clock</a:t>
            </a:r>
            <a:endParaRPr kumimoji="0" lang="hu-HU" alt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87313" marR="0" lvl="0" indent="-87313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but service snoops</a:t>
            </a:r>
          </a:p>
          <a:p>
            <a:pPr marL="87313" marR="0" lvl="0" indent="-87313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latch interrupts</a:t>
            </a:r>
          </a:p>
        </p:txBody>
      </p:sp>
      <p:sp>
        <p:nvSpPr>
          <p:cNvPr id="31791" name="Text Box 62"/>
          <p:cNvSpPr txBox="1">
            <a:spLocks noChangeArrowheads="1"/>
          </p:cNvSpPr>
          <p:nvPr/>
        </p:nvSpPr>
        <p:spPr bwMode="auto">
          <a:xfrm>
            <a:off x="2851150" y="5683118"/>
            <a:ext cx="1223963" cy="684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Stop servicing </a:t>
            </a:r>
            <a:b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snoops  </a:t>
            </a:r>
          </a:p>
          <a:p>
            <a:pPr marL="87313" marR="0" lvl="0" indent="-87313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Stop latching </a:t>
            </a:r>
            <a:b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interrupts</a:t>
            </a:r>
          </a:p>
        </p:txBody>
      </p:sp>
      <p:sp>
        <p:nvSpPr>
          <p:cNvPr id="31792" name="Text Box 63"/>
          <p:cNvSpPr txBox="1">
            <a:spLocks noChangeArrowheads="1"/>
          </p:cNvSpPr>
          <p:nvPr/>
        </p:nvSpPr>
        <p:spPr bwMode="auto">
          <a:xfrm>
            <a:off x="6315075" y="5745031"/>
            <a:ext cx="1649413" cy="5492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Reduce Vcc until </a:t>
            </a:r>
            <a:b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the retention voltage</a:t>
            </a:r>
            <a:b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of the L2 cache (V</a:t>
            </a:r>
            <a:r>
              <a:rPr kumimoji="0" lang="hu-HU" altLang="en-US" sz="1000" b="0" i="0" u="none" strike="noStrike" kern="1200" cap="none" spc="0" normalizeH="0" baseline="-2500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cc4</a:t>
            </a:r>
            <a:r>
              <a:rPr kumimoji="0" lang="hu-HU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)</a:t>
            </a:r>
          </a:p>
        </p:txBody>
      </p:sp>
      <p:sp>
        <p:nvSpPr>
          <p:cNvPr id="31793" name="Text Box 64"/>
          <p:cNvSpPr txBox="1">
            <a:spLocks noChangeArrowheads="1"/>
          </p:cNvSpPr>
          <p:nvPr/>
        </p:nvSpPr>
        <p:spPr bwMode="auto">
          <a:xfrm>
            <a:off x="71500" y="458670"/>
            <a:ext cx="825815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Example 1: Power consumption vs. enter + exit latencies of C states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in Intel's 130 nm Mobile Pentium 4 processor (2002) -1</a:t>
            </a:r>
          </a:p>
        </p:txBody>
      </p:sp>
      <p:sp>
        <p:nvSpPr>
          <p:cNvPr id="31794" name="Line 65"/>
          <p:cNvSpPr>
            <a:spLocks noChangeShapeType="1"/>
          </p:cNvSpPr>
          <p:nvPr/>
        </p:nvSpPr>
        <p:spPr bwMode="auto">
          <a:xfrm>
            <a:off x="7235825" y="4224206"/>
            <a:ext cx="0" cy="936625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1795" name="Rectangle 66"/>
          <p:cNvSpPr>
            <a:spLocks noChangeArrowheads="1"/>
          </p:cNvSpPr>
          <p:nvPr/>
        </p:nvSpPr>
        <p:spPr bwMode="auto">
          <a:xfrm>
            <a:off x="755650" y="4368668"/>
            <a:ext cx="433388" cy="2159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7.5 W</a:t>
            </a:r>
          </a:p>
        </p:txBody>
      </p:sp>
      <p:sp>
        <p:nvSpPr>
          <p:cNvPr id="31796" name="Rectangle 68"/>
          <p:cNvSpPr>
            <a:spLocks noChangeArrowheads="1"/>
          </p:cNvSpPr>
          <p:nvPr/>
        </p:nvSpPr>
        <p:spPr bwMode="auto">
          <a:xfrm>
            <a:off x="1906588" y="4381368"/>
            <a:ext cx="433387" cy="2159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7.5 W</a:t>
            </a:r>
          </a:p>
        </p:txBody>
      </p:sp>
      <p:sp>
        <p:nvSpPr>
          <p:cNvPr id="31797" name="Rectangle 69"/>
          <p:cNvSpPr>
            <a:spLocks noChangeArrowheads="1"/>
          </p:cNvSpPr>
          <p:nvPr/>
        </p:nvSpPr>
        <p:spPr bwMode="auto">
          <a:xfrm>
            <a:off x="3201988" y="4394068"/>
            <a:ext cx="433387" cy="2159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7.5 W</a:t>
            </a:r>
          </a:p>
        </p:txBody>
      </p:sp>
      <p:sp>
        <p:nvSpPr>
          <p:cNvPr id="31798" name="Rectangle 70"/>
          <p:cNvSpPr>
            <a:spLocks noChangeArrowheads="1"/>
          </p:cNvSpPr>
          <p:nvPr/>
        </p:nvSpPr>
        <p:spPr bwMode="auto">
          <a:xfrm>
            <a:off x="5794375" y="4732206"/>
            <a:ext cx="433388" cy="2159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5.0 W</a:t>
            </a:r>
          </a:p>
        </p:txBody>
      </p:sp>
      <p:sp>
        <p:nvSpPr>
          <p:cNvPr id="31799" name="Rectangle 71"/>
          <p:cNvSpPr>
            <a:spLocks noChangeArrowheads="1"/>
          </p:cNvSpPr>
          <p:nvPr/>
        </p:nvSpPr>
        <p:spPr bwMode="auto">
          <a:xfrm>
            <a:off x="7019925" y="4894131"/>
            <a:ext cx="433388" cy="215900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2.9 W</a:t>
            </a:r>
          </a:p>
        </p:txBody>
      </p:sp>
      <p:sp>
        <p:nvSpPr>
          <p:cNvPr id="3" name="Rectangle 2"/>
          <p:cNvSpPr/>
          <p:nvPr/>
        </p:nvSpPr>
        <p:spPr>
          <a:xfrm>
            <a:off x="1083790" y="2043760"/>
            <a:ext cx="174759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(C0: TDP, else max values)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8139445" y="6465193"/>
            <a:ext cx="93647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845MP</a:t>
            </a: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/</a:t>
            </a:r>
            <a:r>
              <a:rPr kumimoji="0" lang="en-US" sz="11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MZ</a:t>
            </a:r>
            <a:endParaRPr kumimoji="0" lang="en-US" sz="11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4.1 I</a:t>
            </a:r>
            <a:r>
              <a:rPr lang="en-US" sz="1700" dirty="0" err="1"/>
              <a:t>ntroduction</a:t>
            </a:r>
            <a:r>
              <a:rPr lang="en-US" sz="1700" dirty="0"/>
              <a:t> to the ACPI C-states (6)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4135" y="6512200"/>
            <a:ext cx="1696298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latin typeface="+mj-lt"/>
              </a:rPr>
              <a:t>Latching: Registering</a:t>
            </a:r>
          </a:p>
        </p:txBody>
      </p:sp>
    </p:spTree>
    <p:extLst>
      <p:ext uri="{BB962C8B-B14F-4D97-AF65-F5344CB8AC3E}">
        <p14:creationId xmlns:p14="http://schemas.microsoft.com/office/powerpoint/2010/main" val="937990841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4.1 I</a:t>
            </a:r>
            <a:r>
              <a:rPr lang="en-US" sz="1700" dirty="0" err="1"/>
              <a:t>ntroduction</a:t>
            </a:r>
            <a:r>
              <a:rPr lang="en-US" sz="1700" dirty="0"/>
              <a:t> to the ACPI C-states (7)</a:t>
            </a:r>
          </a:p>
        </p:txBody>
      </p:sp>
      <p:sp>
        <p:nvSpPr>
          <p:cNvPr id="3" name="Text Box 64"/>
          <p:cNvSpPr txBox="1">
            <a:spLocks noChangeArrowheads="1"/>
          </p:cNvSpPr>
          <p:nvPr/>
        </p:nvSpPr>
        <p:spPr bwMode="auto">
          <a:xfrm>
            <a:off x="71500" y="458670"/>
            <a:ext cx="825815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Example 1: Power consumption vs. enter + exit latencies of C states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in Intel's 130 nm Mobile Pentium 4 processor (2002) -2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1178750"/>
            <a:ext cx="873027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As the preceding Figure indicates, in C states the processor consumes significantly</a:t>
            </a:r>
          </a:p>
          <a:p>
            <a:r>
              <a:rPr lang="en-US" sz="1600" dirty="0">
                <a:latin typeface="+mj-lt"/>
              </a:rPr>
              <a:t>  less power (from 7.5 W down to 2.9 W) than in the C0 Working state (35 W). </a:t>
            </a:r>
          </a:p>
        </p:txBody>
      </p:sp>
    </p:spTree>
    <p:extLst>
      <p:ext uri="{BB962C8B-B14F-4D97-AF65-F5344CB8AC3E}">
        <p14:creationId xmlns:p14="http://schemas.microsoft.com/office/powerpoint/2010/main" val="176978034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(9)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1500" y="458670"/>
            <a:ext cx="9360511" cy="6848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example below shows how heavily the base clock rate depends on the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-8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allocated </a:t>
            </a:r>
            <a:r>
              <a:rPr lang="en-US" spc="-80" dirty="0" err="1">
                <a:solidFill>
                  <a:srgbClr val="2D2D8A"/>
                </a:solidFill>
                <a:latin typeface="Verdana"/>
              </a:rPr>
              <a:t>cDTP</a:t>
            </a:r>
            <a:r>
              <a:rPr lang="en-US" spc="-80" dirty="0">
                <a:solidFill>
                  <a:srgbClr val="2D2D8A"/>
                </a:solidFill>
                <a:latin typeface="Verdana"/>
              </a:rPr>
              <a:t> power budget in</a:t>
            </a:r>
            <a:r>
              <a:rPr kumimoji="0" lang="en-US" sz="1800" b="0" i="0" u="none" strike="noStrike" kern="1200" cap="none" spc="-8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Intel’s UP3 class 11</a:t>
            </a:r>
            <a:r>
              <a:rPr kumimoji="0" lang="en-US" sz="1800" b="0" i="0" u="none" strike="noStrike" kern="1200" cap="none" spc="-8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800" b="0" i="0" u="none" strike="noStrike" kern="1200" cap="none" spc="-8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(Tiger Lake) models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210251" y="1491912"/>
            <a:ext cx="8713788" cy="4202497"/>
            <a:chOff x="210251" y="1491912"/>
            <a:chExt cx="8713788" cy="4202497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/>
            <a:srcRect l="11558" t="32012" r="38220" b="27136"/>
            <a:stretch/>
          </p:blipFill>
          <p:spPr>
            <a:xfrm>
              <a:off x="210251" y="1491912"/>
              <a:ext cx="8713788" cy="4202497"/>
            </a:xfrm>
            <a:prstGeom prst="rect">
              <a:avLst/>
            </a:prstGeom>
          </p:spPr>
        </p:pic>
        <p:sp>
          <p:nvSpPr>
            <p:cNvPr id="3" name="Rectangle 2"/>
            <p:cNvSpPr/>
            <p:nvPr/>
          </p:nvSpPr>
          <p:spPr bwMode="auto">
            <a:xfrm>
              <a:off x="3157182" y="2348880"/>
              <a:ext cx="1459824" cy="3345529"/>
            </a:xfrm>
            <a:prstGeom prst="rect">
              <a:avLst/>
            </a:prstGeom>
            <a:noFill/>
            <a:ln w="28575" cap="flat" cmpd="sng" algn="ctr">
              <a:solidFill>
                <a:srgbClr val="FF0000"/>
              </a:solidFill>
              <a:prstDash val="sys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81F0C08F-E7D7-7008-4FBE-27EDA78A3139}"/>
              </a:ext>
            </a:extLst>
          </p:cNvPr>
          <p:cNvSpPr txBox="1"/>
          <p:nvPr/>
        </p:nvSpPr>
        <p:spPr>
          <a:xfrm>
            <a:off x="210251" y="5994285"/>
            <a:ext cx="89819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As the Figure indicates, there is a remarkable difference in the base clock frequency</a:t>
            </a:r>
          </a:p>
          <a:p>
            <a:r>
              <a:rPr lang="en-US" sz="1600" dirty="0">
                <a:latin typeface="+mj-lt"/>
              </a:rPr>
              <a:t>  depending on whether a 12 W or 28 W power budget is selected.</a:t>
            </a:r>
            <a:endParaRPr lang="hu-HU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880982612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68275" y="1312490"/>
            <a:ext cx="9058275" cy="5338000"/>
            <a:chOff x="168275" y="1312490"/>
            <a:chExt cx="9058275" cy="5338000"/>
          </a:xfrm>
        </p:grpSpPr>
        <p:sp>
          <p:nvSpPr>
            <p:cNvPr id="88068" name="Text Box 4"/>
            <p:cNvSpPr txBox="1">
              <a:spLocks noChangeArrowheads="1"/>
            </p:cNvSpPr>
            <p:nvPr/>
          </p:nvSpPr>
          <p:spPr bwMode="auto">
            <a:xfrm>
              <a:off x="7823200" y="5492510"/>
              <a:ext cx="1403350" cy="4587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Enter + exit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latency</a:t>
              </a: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/>
              </a:r>
              <a:b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(rough estimate)</a:t>
              </a:r>
            </a:p>
          </p:txBody>
        </p:sp>
        <p:sp>
          <p:nvSpPr>
            <p:cNvPr id="88069" name="Line 5"/>
            <p:cNvSpPr>
              <a:spLocks noChangeShapeType="1"/>
            </p:cNvSpPr>
            <p:nvPr/>
          </p:nvSpPr>
          <p:spPr bwMode="auto">
            <a:xfrm flipH="1">
              <a:off x="647700" y="1380885"/>
              <a:ext cx="0" cy="43942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70" name="Line 6"/>
            <p:cNvSpPr>
              <a:spLocks noChangeShapeType="1"/>
            </p:cNvSpPr>
            <p:nvPr/>
          </p:nvSpPr>
          <p:spPr bwMode="auto">
            <a:xfrm>
              <a:off x="360363" y="5486160"/>
              <a:ext cx="834072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71" name="Text Box 7"/>
            <p:cNvSpPr txBox="1">
              <a:spLocks noChangeArrowheads="1"/>
            </p:cNvSpPr>
            <p:nvPr/>
          </p:nvSpPr>
          <p:spPr bwMode="auto">
            <a:xfrm>
              <a:off x="673545" y="1312490"/>
              <a:ext cx="1697105" cy="246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Power consumption</a:t>
              </a:r>
              <a:endPara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88072" name="Text Box 8"/>
            <p:cNvSpPr txBox="1">
              <a:spLocks noChangeArrowheads="1"/>
            </p:cNvSpPr>
            <p:nvPr/>
          </p:nvSpPr>
          <p:spPr bwMode="auto">
            <a:xfrm>
              <a:off x="658813" y="3728797"/>
              <a:ext cx="600075" cy="246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</a:t>
              </a: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2.5</a:t>
              </a: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</a:t>
              </a:r>
            </a:p>
          </p:txBody>
        </p:sp>
        <p:sp>
          <p:nvSpPr>
            <p:cNvPr id="88073" name="Text Box 9"/>
            <p:cNvSpPr txBox="1">
              <a:spLocks noChangeArrowheads="1"/>
            </p:cNvSpPr>
            <p:nvPr/>
          </p:nvSpPr>
          <p:spPr bwMode="auto">
            <a:xfrm>
              <a:off x="2201863" y="3812935"/>
              <a:ext cx="647700" cy="24622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</a:t>
              </a: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1.8</a:t>
              </a: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</a:t>
              </a:r>
            </a:p>
          </p:txBody>
        </p:sp>
        <p:sp>
          <p:nvSpPr>
            <p:cNvPr id="88074" name="Text Box 10"/>
            <p:cNvSpPr txBox="1">
              <a:spLocks noChangeArrowheads="1"/>
            </p:cNvSpPr>
            <p:nvPr/>
          </p:nvSpPr>
          <p:spPr bwMode="auto">
            <a:xfrm>
              <a:off x="3360738" y="4600335"/>
              <a:ext cx="576262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5.5W</a:t>
              </a:r>
            </a:p>
          </p:txBody>
        </p:sp>
        <p:sp>
          <p:nvSpPr>
            <p:cNvPr id="88075" name="Text Box 11"/>
            <p:cNvSpPr txBox="1">
              <a:spLocks noChangeArrowheads="1"/>
            </p:cNvSpPr>
            <p:nvPr/>
          </p:nvSpPr>
          <p:spPr bwMode="auto">
            <a:xfrm>
              <a:off x="1871663" y="5692535"/>
              <a:ext cx="1763712" cy="9255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L1 </a:t>
              </a:r>
              <a:r>
                <a:rPr kumimoji="0" lang="hu-HU" altLang="en-US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caches</a:t>
              </a: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are</a:t>
              </a: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  </a:t>
              </a:r>
              <a:r>
                <a:rPr kumimoji="0" lang="hu-HU" altLang="en-US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flushed</a:t>
              </a: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into</a:t>
              </a: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the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10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 </a:t>
              </a: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L2</a:t>
              </a: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</a:t>
              </a: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cache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No </a:t>
              </a:r>
              <a:r>
                <a:rPr kumimoji="0" lang="en-US" altLang="en-US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snnops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No latching of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  interrupts</a:t>
              </a:r>
              <a:endPara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88076" name="Text Box 12"/>
            <p:cNvSpPr txBox="1">
              <a:spLocks noChangeArrowheads="1"/>
            </p:cNvSpPr>
            <p:nvPr/>
          </p:nvSpPr>
          <p:spPr bwMode="auto">
            <a:xfrm>
              <a:off x="3033713" y="5705235"/>
              <a:ext cx="1198562" cy="2286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S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top </a:t>
              </a: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proc. 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PLL</a:t>
              </a:r>
            </a:p>
          </p:txBody>
        </p:sp>
        <p:sp>
          <p:nvSpPr>
            <p:cNvPr id="88077" name="Text Box 13"/>
            <p:cNvSpPr txBox="1">
              <a:spLocks noChangeArrowheads="1"/>
            </p:cNvSpPr>
            <p:nvPr/>
          </p:nvSpPr>
          <p:spPr bwMode="auto">
            <a:xfrm>
              <a:off x="4211638" y="5692535"/>
              <a:ext cx="1524000" cy="9461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2500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L2 partially flushed</a:t>
              </a:r>
              <a:endPara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Vcc lowered</a:t>
              </a:r>
              <a:b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  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(until both the</a:t>
              </a:r>
              <a:endPara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 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cores and the</a:t>
              </a:r>
              <a:endPara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L2 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cache retai</a:t>
              </a: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n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endPara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  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their state)</a:t>
              </a:r>
            </a:p>
          </p:txBody>
        </p:sp>
        <p:sp>
          <p:nvSpPr>
            <p:cNvPr id="88078" name="Text Box 14"/>
            <p:cNvSpPr txBox="1">
              <a:spLocks noChangeArrowheads="1"/>
            </p:cNvSpPr>
            <p:nvPr/>
          </p:nvSpPr>
          <p:spPr bwMode="auto">
            <a:xfrm>
              <a:off x="5586413" y="5717935"/>
              <a:ext cx="1522412" cy="6731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2500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L2 entirely </a:t>
              </a: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f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lushed </a:t>
              </a:r>
              <a:endPara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Vcc further lowered </a:t>
              </a:r>
              <a:endPara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 (u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ntil the cores</a:t>
              </a:r>
              <a:endParaRPr kumimoji="0" lang="en-US" altLang="en-US" sz="9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retai</a:t>
              </a:r>
              <a:r>
                <a:rPr kumimoji="0" lang="en-US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n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their state)</a:t>
              </a:r>
            </a:p>
          </p:txBody>
        </p:sp>
        <p:sp>
          <p:nvSpPr>
            <p:cNvPr id="88079" name="Text Box 15"/>
            <p:cNvSpPr txBox="1">
              <a:spLocks noChangeArrowheads="1"/>
            </p:cNvSpPr>
            <p:nvPr/>
          </p:nvSpPr>
          <p:spPr bwMode="auto">
            <a:xfrm>
              <a:off x="6877050" y="5692535"/>
              <a:ext cx="1824038" cy="95795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Both cores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</a:t>
              </a: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save their 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 </a:t>
              </a: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architectural states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ct val="2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</a:t>
              </a: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in on-die SRAMs </a:t>
              </a:r>
              <a:endPara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Vcc </a:t>
              </a: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deep below the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 core retention voltage</a:t>
              </a:r>
              <a:endPara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88080" name="Line 16"/>
            <p:cNvSpPr>
              <a:spLocks noChangeShapeType="1"/>
            </p:cNvSpPr>
            <p:nvPr/>
          </p:nvSpPr>
          <p:spPr bwMode="auto">
            <a:xfrm>
              <a:off x="503238" y="4520960"/>
              <a:ext cx="8066087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81" name="Line 17"/>
            <p:cNvSpPr>
              <a:spLocks noChangeShapeType="1"/>
            </p:cNvSpPr>
            <p:nvPr/>
          </p:nvSpPr>
          <p:spPr bwMode="auto">
            <a:xfrm>
              <a:off x="503238" y="5009910"/>
              <a:ext cx="8066087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82" name="Line 18"/>
            <p:cNvSpPr>
              <a:spLocks noChangeShapeType="1"/>
            </p:cNvSpPr>
            <p:nvPr/>
          </p:nvSpPr>
          <p:spPr bwMode="auto">
            <a:xfrm>
              <a:off x="503238" y="5402022"/>
              <a:ext cx="8066087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83" name="Line 19"/>
            <p:cNvSpPr>
              <a:spLocks noChangeShapeType="1"/>
            </p:cNvSpPr>
            <p:nvPr/>
          </p:nvSpPr>
          <p:spPr bwMode="auto">
            <a:xfrm>
              <a:off x="503238" y="5402022"/>
              <a:ext cx="8066087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84" name="Line 20"/>
            <p:cNvSpPr>
              <a:spLocks noChangeShapeType="1"/>
            </p:cNvSpPr>
            <p:nvPr/>
          </p:nvSpPr>
          <p:spPr bwMode="auto">
            <a:xfrm>
              <a:off x="503238" y="5346460"/>
              <a:ext cx="8066087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85" name="Line 21"/>
            <p:cNvSpPr>
              <a:spLocks noChangeShapeType="1"/>
            </p:cNvSpPr>
            <p:nvPr/>
          </p:nvSpPr>
          <p:spPr bwMode="auto">
            <a:xfrm>
              <a:off x="503238" y="5455997"/>
              <a:ext cx="8066087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86" name="Line 22"/>
            <p:cNvSpPr>
              <a:spLocks noChangeShapeType="1"/>
            </p:cNvSpPr>
            <p:nvPr/>
          </p:nvSpPr>
          <p:spPr bwMode="auto">
            <a:xfrm>
              <a:off x="503238" y="3538297"/>
              <a:ext cx="8066087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87" name="Line 23"/>
            <p:cNvSpPr>
              <a:spLocks noChangeShapeType="1"/>
            </p:cNvSpPr>
            <p:nvPr/>
          </p:nvSpPr>
          <p:spPr bwMode="auto">
            <a:xfrm>
              <a:off x="503238" y="2557222"/>
              <a:ext cx="8066087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88" name="Line 24"/>
            <p:cNvSpPr>
              <a:spLocks noChangeShapeType="1"/>
            </p:cNvSpPr>
            <p:nvPr/>
          </p:nvSpPr>
          <p:spPr bwMode="auto">
            <a:xfrm>
              <a:off x="503238" y="2068272"/>
              <a:ext cx="8066087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89" name="Line 25"/>
            <p:cNvSpPr>
              <a:spLocks noChangeShapeType="1"/>
            </p:cNvSpPr>
            <p:nvPr/>
          </p:nvSpPr>
          <p:spPr bwMode="auto">
            <a:xfrm>
              <a:off x="503238" y="4236797"/>
              <a:ext cx="8066087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90" name="Line 26"/>
            <p:cNvSpPr>
              <a:spLocks noChangeShapeType="1"/>
            </p:cNvSpPr>
            <p:nvPr/>
          </p:nvSpPr>
          <p:spPr bwMode="auto">
            <a:xfrm>
              <a:off x="504825" y="4182822"/>
              <a:ext cx="8066088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91" name="Text Box 27"/>
            <p:cNvSpPr txBox="1">
              <a:spLocks noChangeArrowheads="1"/>
            </p:cNvSpPr>
            <p:nvPr/>
          </p:nvSpPr>
          <p:spPr bwMode="auto">
            <a:xfrm>
              <a:off x="168275" y="1444385"/>
              <a:ext cx="360363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40</a:t>
              </a:r>
            </a:p>
          </p:txBody>
        </p:sp>
        <p:sp>
          <p:nvSpPr>
            <p:cNvPr id="88092" name="Text Box 28"/>
            <p:cNvSpPr txBox="1">
              <a:spLocks noChangeArrowheads="1"/>
            </p:cNvSpPr>
            <p:nvPr/>
          </p:nvSpPr>
          <p:spPr bwMode="auto">
            <a:xfrm>
              <a:off x="168275" y="2425460"/>
              <a:ext cx="360363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30</a:t>
              </a:r>
            </a:p>
          </p:txBody>
        </p:sp>
        <p:sp>
          <p:nvSpPr>
            <p:cNvPr id="88093" name="Text Box 29"/>
            <p:cNvSpPr txBox="1">
              <a:spLocks noChangeArrowheads="1"/>
            </p:cNvSpPr>
            <p:nvPr/>
          </p:nvSpPr>
          <p:spPr bwMode="auto">
            <a:xfrm>
              <a:off x="168275" y="3404947"/>
              <a:ext cx="360363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20</a:t>
              </a:r>
            </a:p>
          </p:txBody>
        </p:sp>
        <p:sp>
          <p:nvSpPr>
            <p:cNvPr id="88094" name="Text Box 30"/>
            <p:cNvSpPr txBox="1">
              <a:spLocks noChangeArrowheads="1"/>
            </p:cNvSpPr>
            <p:nvPr/>
          </p:nvSpPr>
          <p:spPr bwMode="auto">
            <a:xfrm>
              <a:off x="168275" y="4387610"/>
              <a:ext cx="360363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10</a:t>
              </a:r>
            </a:p>
          </p:txBody>
        </p:sp>
        <p:sp>
          <p:nvSpPr>
            <p:cNvPr id="88095" name="Text Box 31"/>
            <p:cNvSpPr txBox="1">
              <a:spLocks noChangeArrowheads="1"/>
            </p:cNvSpPr>
            <p:nvPr/>
          </p:nvSpPr>
          <p:spPr bwMode="auto">
            <a:xfrm>
              <a:off x="192088" y="4878147"/>
              <a:ext cx="360362" cy="244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5</a:t>
              </a:r>
            </a:p>
          </p:txBody>
        </p:sp>
        <p:sp>
          <p:nvSpPr>
            <p:cNvPr id="88096" name="Line 32"/>
            <p:cNvSpPr>
              <a:spLocks noChangeShapeType="1"/>
            </p:cNvSpPr>
            <p:nvPr/>
          </p:nvSpPr>
          <p:spPr bwMode="auto">
            <a:xfrm flipV="1">
              <a:off x="2536825" y="3612910"/>
              <a:ext cx="0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97" name="Line 33"/>
            <p:cNvSpPr>
              <a:spLocks noChangeShapeType="1"/>
            </p:cNvSpPr>
            <p:nvPr/>
          </p:nvSpPr>
          <p:spPr bwMode="auto">
            <a:xfrm flipV="1">
              <a:off x="3663950" y="3612910"/>
              <a:ext cx="7938" cy="9366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98" name="Line 34"/>
            <p:cNvSpPr>
              <a:spLocks noChangeShapeType="1"/>
            </p:cNvSpPr>
            <p:nvPr/>
          </p:nvSpPr>
          <p:spPr bwMode="auto">
            <a:xfrm flipV="1">
              <a:off x="2484438" y="3754197"/>
              <a:ext cx="1187450" cy="12700"/>
            </a:xfrm>
            <a:prstGeom prst="line">
              <a:avLst/>
            </a:prstGeom>
            <a:noFill/>
            <a:ln w="6350">
              <a:solidFill>
                <a:srgbClr val="FF33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099" name="Text Box 36"/>
            <p:cNvSpPr txBox="1">
              <a:spLocks noChangeArrowheads="1"/>
            </p:cNvSpPr>
            <p:nvPr/>
          </p:nvSpPr>
          <p:spPr bwMode="auto">
            <a:xfrm>
              <a:off x="7154863" y="5001972"/>
              <a:ext cx="646112" cy="2444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0.3W</a:t>
              </a:r>
            </a:p>
          </p:txBody>
        </p:sp>
        <p:sp>
          <p:nvSpPr>
            <p:cNvPr id="88100" name="Rectangle 37"/>
            <p:cNvSpPr>
              <a:spLocks noChangeArrowheads="1"/>
            </p:cNvSpPr>
            <p:nvPr/>
          </p:nvSpPr>
          <p:spPr bwMode="auto">
            <a:xfrm>
              <a:off x="6937375" y="5243272"/>
              <a:ext cx="1081088" cy="400050"/>
            </a:xfrm>
            <a:prstGeom prst="rect">
              <a:avLst/>
            </a:prstGeom>
            <a:solidFill>
              <a:srgbClr val="11A4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C6: Deep </a:t>
              </a:r>
              <a:b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Power Down</a:t>
              </a:r>
            </a:p>
          </p:txBody>
        </p:sp>
        <p:sp>
          <p:nvSpPr>
            <p:cNvPr id="88101" name="Text Box 38"/>
            <p:cNvSpPr txBox="1">
              <a:spLocks noChangeArrowheads="1"/>
            </p:cNvSpPr>
            <p:nvPr/>
          </p:nvSpPr>
          <p:spPr bwMode="auto">
            <a:xfrm>
              <a:off x="407988" y="1668222"/>
              <a:ext cx="520700" cy="2444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35W</a:t>
              </a:r>
            </a:p>
          </p:txBody>
        </p:sp>
        <p:sp>
          <p:nvSpPr>
            <p:cNvPr id="88102" name="Rectangle 39"/>
            <p:cNvSpPr>
              <a:spLocks noChangeArrowheads="1"/>
            </p:cNvSpPr>
            <p:nvPr/>
          </p:nvSpPr>
          <p:spPr bwMode="auto">
            <a:xfrm>
              <a:off x="179388" y="3970097"/>
              <a:ext cx="1655762" cy="431800"/>
            </a:xfrm>
            <a:prstGeom prst="rect">
              <a:avLst/>
            </a:prstGeom>
            <a:solidFill>
              <a:srgbClr val="D5EF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C1: </a:t>
              </a:r>
              <a:r>
                <a:rPr kumimoji="0" lang="hu-HU" altLang="en-US" sz="1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Auto</a:t>
              </a: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  C2:  Stop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   </a:t>
              </a: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Halt</a:t>
              </a: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         Grant</a:t>
              </a:r>
              <a:endPara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88103" name="Rectangle 40"/>
            <p:cNvSpPr>
              <a:spLocks noChangeArrowheads="1"/>
            </p:cNvSpPr>
            <p:nvPr/>
          </p:nvSpPr>
          <p:spPr bwMode="auto">
            <a:xfrm>
              <a:off x="1944688" y="4076460"/>
              <a:ext cx="1187450" cy="287337"/>
            </a:xfrm>
            <a:prstGeom prst="rect">
              <a:avLst/>
            </a:prstGeom>
            <a:solidFill>
              <a:srgbClr val="B7E4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C3: Sleep</a:t>
              </a:r>
            </a:p>
          </p:txBody>
        </p:sp>
        <p:sp>
          <p:nvSpPr>
            <p:cNvPr id="88104" name="Rectangle 41"/>
            <p:cNvSpPr>
              <a:spLocks noChangeArrowheads="1"/>
            </p:cNvSpPr>
            <p:nvPr/>
          </p:nvSpPr>
          <p:spPr bwMode="auto">
            <a:xfrm>
              <a:off x="3048000" y="4859097"/>
              <a:ext cx="1223963" cy="287338"/>
            </a:xfrm>
            <a:prstGeom prst="rect">
              <a:avLst/>
            </a:prstGeom>
            <a:solidFill>
              <a:srgbClr val="9BD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C3: Deep Sleep</a:t>
              </a:r>
            </a:p>
          </p:txBody>
        </p:sp>
        <p:sp>
          <p:nvSpPr>
            <p:cNvPr id="88105" name="Rectangle 42"/>
            <p:cNvSpPr>
              <a:spLocks noChangeArrowheads="1"/>
            </p:cNvSpPr>
            <p:nvPr/>
          </p:nvSpPr>
          <p:spPr bwMode="auto">
            <a:xfrm>
              <a:off x="215900" y="1909522"/>
              <a:ext cx="936625" cy="287338"/>
            </a:xfrm>
            <a:prstGeom prst="rect">
              <a:avLst/>
            </a:prstGeom>
            <a:solidFill>
              <a:srgbClr val="FFDBB7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C0: </a:t>
              </a:r>
              <a:r>
                <a:rPr kumimoji="0" lang="hu-HU" altLang="en-US" sz="1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Working</a:t>
              </a:r>
              <a:endPara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88106" name="Text Box 43"/>
            <p:cNvSpPr txBox="1">
              <a:spLocks noChangeArrowheads="1"/>
            </p:cNvSpPr>
            <p:nvPr/>
          </p:nvSpPr>
          <p:spPr bwMode="auto">
            <a:xfrm>
              <a:off x="4632325" y="4930535"/>
              <a:ext cx="647700" cy="2444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1.7W</a:t>
              </a:r>
            </a:p>
          </p:txBody>
        </p:sp>
        <p:sp>
          <p:nvSpPr>
            <p:cNvPr id="88107" name="Rectangle 44"/>
            <p:cNvSpPr>
              <a:spLocks noChangeArrowheads="1"/>
            </p:cNvSpPr>
            <p:nvPr/>
          </p:nvSpPr>
          <p:spPr bwMode="auto">
            <a:xfrm>
              <a:off x="4344988" y="5192472"/>
              <a:ext cx="1223962" cy="287338"/>
            </a:xfrm>
            <a:prstGeom prst="rect">
              <a:avLst/>
            </a:prstGeom>
            <a:solidFill>
              <a:srgbClr val="75D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C4: Deeper Sleep</a:t>
              </a:r>
            </a:p>
          </p:txBody>
        </p:sp>
        <p:sp>
          <p:nvSpPr>
            <p:cNvPr id="88108" name="Text Box 45"/>
            <p:cNvSpPr txBox="1">
              <a:spLocks noChangeArrowheads="1"/>
            </p:cNvSpPr>
            <p:nvPr/>
          </p:nvSpPr>
          <p:spPr bwMode="auto">
            <a:xfrm>
              <a:off x="5961063" y="4947997"/>
              <a:ext cx="576262" cy="2444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1.3W</a:t>
              </a:r>
            </a:p>
          </p:txBody>
        </p:sp>
        <p:sp>
          <p:nvSpPr>
            <p:cNvPr id="88109" name="Rectangle 46"/>
            <p:cNvSpPr>
              <a:spLocks noChangeArrowheads="1"/>
            </p:cNvSpPr>
            <p:nvPr/>
          </p:nvSpPr>
          <p:spPr bwMode="auto">
            <a:xfrm>
              <a:off x="5640388" y="5209935"/>
              <a:ext cx="1223962" cy="360362"/>
            </a:xfrm>
            <a:prstGeom prst="rect">
              <a:avLst/>
            </a:prstGeom>
            <a:solidFill>
              <a:srgbClr val="4BBA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C5: Enh.</a:t>
              </a:r>
              <a:b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Deeper Sleep</a:t>
              </a:r>
            </a:p>
          </p:txBody>
        </p:sp>
        <p:sp>
          <p:nvSpPr>
            <p:cNvPr id="88110" name="Line 47"/>
            <p:cNvSpPr>
              <a:spLocks noChangeShapeType="1"/>
            </p:cNvSpPr>
            <p:nvPr/>
          </p:nvSpPr>
          <p:spPr bwMode="auto">
            <a:xfrm>
              <a:off x="503238" y="1577735"/>
              <a:ext cx="8066087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111" name="Text Box 48"/>
            <p:cNvSpPr txBox="1">
              <a:spLocks noChangeArrowheads="1"/>
            </p:cNvSpPr>
            <p:nvPr/>
          </p:nvSpPr>
          <p:spPr bwMode="auto">
            <a:xfrm>
              <a:off x="530225" y="5692535"/>
              <a:ext cx="1470025" cy="7016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marL="87313" indent="-87313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87313" marR="0" lvl="0" indent="-87313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Stop </a:t>
              </a: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execution</a:t>
              </a:r>
            </a:p>
            <a:p>
              <a:pPr marL="87313" marR="0" lvl="0" indent="-87313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Stop proc. clock</a:t>
              </a:r>
              <a:endPara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87313" marR="0" lvl="0" indent="-87313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but</a:t>
              </a: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service </a:t>
              </a:r>
              <a:r>
                <a:rPr kumimoji="0" lang="hu-HU" altLang="en-US" sz="1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snoops</a:t>
              </a:r>
              <a:endPara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  <a:p>
              <a:pPr marL="87313" marR="0" lvl="0" indent="-87313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hu-HU" altLang="en-US" sz="1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latch</a:t>
              </a:r>
              <a:r>
                <a:rPr kumimoji="0" lang="hu-HU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10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interrupts</a:t>
              </a:r>
              <a:endPara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88112" name="Text Box 49"/>
            <p:cNvSpPr txBox="1">
              <a:spLocks noChangeArrowheads="1"/>
            </p:cNvSpPr>
            <p:nvPr/>
          </p:nvSpPr>
          <p:spPr bwMode="auto">
            <a:xfrm>
              <a:off x="3708400" y="3131897"/>
              <a:ext cx="1760538" cy="3651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Not designated latencies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usually &lt; 1 µs </a:t>
              </a:r>
            </a:p>
          </p:txBody>
        </p:sp>
        <p:sp>
          <p:nvSpPr>
            <p:cNvPr id="88113" name="Line 50"/>
            <p:cNvSpPr>
              <a:spLocks noChangeShapeType="1"/>
            </p:cNvSpPr>
            <p:nvPr/>
          </p:nvSpPr>
          <p:spPr bwMode="auto">
            <a:xfrm>
              <a:off x="971550" y="3982797"/>
              <a:ext cx="0" cy="431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114" name="Text Box 53"/>
            <p:cNvSpPr txBox="1">
              <a:spLocks noChangeArrowheads="1"/>
            </p:cNvSpPr>
            <p:nvPr/>
          </p:nvSpPr>
          <p:spPr bwMode="auto">
            <a:xfrm>
              <a:off x="2535238" y="2752485"/>
              <a:ext cx="184150" cy="3048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88115" name="Text Box 54"/>
            <p:cNvSpPr txBox="1">
              <a:spLocks noChangeArrowheads="1"/>
            </p:cNvSpPr>
            <p:nvPr/>
          </p:nvSpPr>
          <p:spPr bwMode="auto">
            <a:xfrm>
              <a:off x="2447925" y="3144597"/>
              <a:ext cx="1295400" cy="3524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~15 </a:t>
              </a:r>
              <a:r>
                <a:rPr kumimoji="0" lang="el-GR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μ</a:t>
              </a: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 for PLL </a:t>
              </a:r>
              <a:b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stabilization </a:t>
              </a:r>
            </a:p>
          </p:txBody>
        </p:sp>
        <p:sp>
          <p:nvSpPr>
            <p:cNvPr id="88116" name="Line 55"/>
            <p:cNvSpPr>
              <a:spLocks noChangeShapeType="1"/>
            </p:cNvSpPr>
            <p:nvPr/>
          </p:nvSpPr>
          <p:spPr bwMode="auto">
            <a:xfrm flipV="1">
              <a:off x="6213475" y="3754197"/>
              <a:ext cx="1187450" cy="12700"/>
            </a:xfrm>
            <a:prstGeom prst="line">
              <a:avLst/>
            </a:prstGeom>
            <a:noFill/>
            <a:ln w="6350">
              <a:solidFill>
                <a:srgbClr val="FF330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117" name="Line 56"/>
            <p:cNvSpPr>
              <a:spLocks noChangeShapeType="1"/>
            </p:cNvSpPr>
            <p:nvPr/>
          </p:nvSpPr>
          <p:spPr bwMode="auto">
            <a:xfrm>
              <a:off x="6227763" y="3622435"/>
              <a:ext cx="0" cy="15843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118" name="Line 57"/>
            <p:cNvSpPr>
              <a:spLocks noChangeShapeType="1"/>
            </p:cNvSpPr>
            <p:nvPr/>
          </p:nvSpPr>
          <p:spPr bwMode="auto">
            <a:xfrm>
              <a:off x="7380288" y="3622435"/>
              <a:ext cx="0" cy="15843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Dot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119" name="Text Box 58"/>
            <p:cNvSpPr txBox="1">
              <a:spLocks noChangeArrowheads="1"/>
            </p:cNvSpPr>
            <p:nvPr/>
          </p:nvSpPr>
          <p:spPr bwMode="auto">
            <a:xfrm>
              <a:off x="6126163" y="3093797"/>
              <a:ext cx="1295400" cy="4826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~</a:t>
              </a: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100-420</a:t>
              </a: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el-GR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μ</a:t>
              </a:r>
              <a:r>
                <a:rPr kumimoji="0" lang="hu-HU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</a:t>
              </a: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for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entering/exiting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9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33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C6</a:t>
              </a:r>
              <a:endPara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56" name="Text Box 64"/>
          <p:cNvSpPr txBox="1">
            <a:spLocks noChangeArrowheads="1"/>
          </p:cNvSpPr>
          <p:nvPr/>
        </p:nvSpPr>
        <p:spPr bwMode="auto">
          <a:xfrm>
            <a:off x="71500" y="458670"/>
            <a:ext cx="829502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Example 2: Power consumption vs. enter + exit latencies of C-states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in Intel's 45 nm Penryn-based Mobile processor (T9xxx) (2008) -1</a:t>
            </a:r>
          </a:p>
        </p:txBody>
      </p:sp>
      <p:sp>
        <p:nvSpPr>
          <p:cNvPr id="5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4.1 I</a:t>
            </a:r>
            <a:r>
              <a:rPr lang="en-US" sz="1700" dirty="0" err="1"/>
              <a:t>ntroduction</a:t>
            </a:r>
            <a:r>
              <a:rPr lang="en-US" sz="1700" dirty="0"/>
              <a:t> to the ACPI C-states (8)</a:t>
            </a:r>
          </a:p>
        </p:txBody>
      </p:sp>
      <p:sp>
        <p:nvSpPr>
          <p:cNvPr id="3" name="Szövegdoboz 2"/>
          <p:cNvSpPr txBox="1"/>
          <p:nvPr/>
        </p:nvSpPr>
        <p:spPr>
          <a:xfrm>
            <a:off x="7902370" y="750186"/>
            <a:ext cx="6303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39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298534046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4.1 I</a:t>
            </a:r>
            <a:r>
              <a:rPr lang="en-US" sz="1700" dirty="0" err="1"/>
              <a:t>ntroduction</a:t>
            </a:r>
            <a:r>
              <a:rPr lang="en-US" sz="1700" dirty="0"/>
              <a:t> to the ACPI C-states (9)</a:t>
            </a:r>
          </a:p>
        </p:txBody>
      </p:sp>
      <p:sp>
        <p:nvSpPr>
          <p:cNvPr id="5" name="Text Box 64"/>
          <p:cNvSpPr txBox="1">
            <a:spLocks noChangeArrowheads="1"/>
          </p:cNvSpPr>
          <p:nvPr/>
        </p:nvSpPr>
        <p:spPr bwMode="auto">
          <a:xfrm>
            <a:off x="71500" y="458670"/>
            <a:ext cx="829502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Example 2: Power consumption vs. enter + exit latencies of C-states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in Intel's 45 nm Penryn-based Mobile processor (T9xxx) (2008) -2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32862" y="1178750"/>
            <a:ext cx="9165266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>
                <a:latin typeface="+mj-lt"/>
              </a:rPr>
              <a:t>Note how far the processor consumption in the C0 working state (35 W) is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reduced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in the C1 to C6 states,</a:t>
            </a:r>
            <a:r>
              <a:rPr lang="en-US" sz="1600" spc="-40" dirty="0">
                <a:latin typeface="+mj-lt"/>
              </a:rPr>
              <a:t> actually from 12.5 W in the C1 state to 0.3 W in the C6 state.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50" dirty="0">
                <a:latin typeface="+mj-lt"/>
              </a:rPr>
              <a:t>We also point out that the </a:t>
            </a:r>
            <a:r>
              <a:rPr lang="en-US" sz="1600" spc="-50" dirty="0">
                <a:solidFill>
                  <a:srgbClr val="0070C0"/>
                </a:solidFill>
                <a:latin typeface="+mj-lt"/>
              </a:rPr>
              <a:t>C6 state has a significantly lower power consumption (0.3 W)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than the C4 state (1.7 W), </a:t>
            </a:r>
            <a:r>
              <a:rPr lang="en-US" sz="1600" dirty="0">
                <a:latin typeface="+mj-lt"/>
              </a:rPr>
              <a:t>providing headroom for introducing a forerunner</a:t>
            </a:r>
          </a:p>
          <a:p>
            <a:r>
              <a:rPr lang="en-US" sz="1600" dirty="0">
                <a:latin typeface="+mj-lt"/>
              </a:rPr>
              <a:t>      of the Turbo Boost technology, called EDAT (discussed in Section 6.2).</a:t>
            </a:r>
          </a:p>
        </p:txBody>
      </p:sp>
    </p:spTree>
    <p:extLst>
      <p:ext uri="{BB962C8B-B14F-4D97-AF65-F5344CB8AC3E}">
        <p14:creationId xmlns:p14="http://schemas.microsoft.com/office/powerpoint/2010/main" val="1900366064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AutoShape 3"/>
          <p:cNvSpPr>
            <a:spLocks noChangeArrowheads="1"/>
          </p:cNvSpPr>
          <p:nvPr/>
        </p:nvSpPr>
        <p:spPr bwMode="auto">
          <a:xfrm>
            <a:off x="871538" y="1763895"/>
            <a:ext cx="7404100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4.2 O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verview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of ACPI-compliant C-state management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 Intel’s mobile lines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546775" y="2933945"/>
            <a:ext cx="44082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Section 4.2 isn’t part of the Lecture.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C4E1FAE-5D45-7CED-5FCE-E79984520E0D}"/>
              </a:ext>
            </a:extLst>
          </p:cNvPr>
          <p:cNvSpPr txBox="1"/>
          <p:nvPr/>
        </p:nvSpPr>
        <p:spPr>
          <a:xfrm>
            <a:off x="3523163" y="3474005"/>
            <a:ext cx="17347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See Annex 1.</a:t>
            </a:r>
            <a:endParaRPr lang="hu-HU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7711741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528049" y="1448780"/>
            <a:ext cx="8048660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5. How can the </a:t>
            </a:r>
            <a:r>
              <a:rPr lang="en-US" altLang="en-US" sz="2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power consumption of active CPU cores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be reduced?</a:t>
            </a:r>
          </a:p>
        </p:txBody>
      </p: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348028" y="2590796"/>
            <a:ext cx="8228680" cy="468000"/>
            <a:chOff x="697" y="1638"/>
            <a:chExt cx="4450" cy="292"/>
          </a:xfrm>
        </p:grpSpPr>
        <p:sp>
          <p:nvSpPr>
            <p:cNvPr id="4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5.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1 Overview</a:t>
              </a:r>
            </a:p>
          </p:txBody>
        </p:sp>
        <p:sp>
          <p:nvSpPr>
            <p:cNvPr id="5" name="Text Box 6"/>
            <p:cNvSpPr txBox="1">
              <a:spLocks noChangeArrowheads="1"/>
            </p:cNvSpPr>
            <p:nvPr/>
          </p:nvSpPr>
          <p:spPr bwMode="auto">
            <a:xfrm>
              <a:off x="697" y="1682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6" name="Group 7"/>
          <p:cNvGrpSpPr>
            <a:grpSpLocks/>
          </p:cNvGrpSpPr>
          <p:nvPr/>
        </p:nvGrpSpPr>
        <p:grpSpPr bwMode="auto">
          <a:xfrm>
            <a:off x="341530" y="3107605"/>
            <a:ext cx="8235616" cy="468000"/>
            <a:chOff x="695" y="1631"/>
            <a:chExt cx="4737" cy="491"/>
          </a:xfrm>
        </p:grpSpPr>
        <p:sp>
          <p:nvSpPr>
            <p:cNvPr id="7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5.2 DVFS (Dynamic Voltage and Frequency Scaling)</a:t>
              </a:r>
            </a:p>
          </p:txBody>
        </p:sp>
        <p:sp>
          <p:nvSpPr>
            <p:cNvPr id="8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9" name="Group 4"/>
          <p:cNvGrpSpPr>
            <a:grpSpLocks/>
          </p:cNvGrpSpPr>
          <p:nvPr/>
        </p:nvGrpSpPr>
        <p:grpSpPr bwMode="auto">
          <a:xfrm>
            <a:off x="348027" y="3613268"/>
            <a:ext cx="8228681" cy="468000"/>
            <a:chOff x="697" y="1626"/>
            <a:chExt cx="4450" cy="304"/>
          </a:xfrm>
        </p:grpSpPr>
        <p:sp>
          <p:nvSpPr>
            <p:cNvPr id="10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5.3 CPPC (Collaborative Processor Performance Control)</a:t>
              </a:r>
            </a:p>
          </p:txBody>
        </p:sp>
        <p:sp>
          <p:nvSpPr>
            <p:cNvPr id="11" name="Text Box 6"/>
            <p:cNvSpPr txBox="1">
              <a:spLocks noChangeArrowheads="1"/>
            </p:cNvSpPr>
            <p:nvPr/>
          </p:nvSpPr>
          <p:spPr bwMode="auto">
            <a:xfrm>
              <a:off x="697" y="1626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2" name="Group 7"/>
          <p:cNvGrpSpPr>
            <a:grpSpLocks/>
          </p:cNvGrpSpPr>
          <p:nvPr/>
        </p:nvGrpSpPr>
        <p:grpSpPr bwMode="auto">
          <a:xfrm>
            <a:off x="341530" y="4136210"/>
            <a:ext cx="8235178" cy="467238"/>
            <a:chOff x="695" y="1631"/>
            <a:chExt cx="4452" cy="349"/>
          </a:xfrm>
        </p:grpSpPr>
        <p:sp>
          <p:nvSpPr>
            <p:cNvPr id="13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34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5.4 AVFS (Adaptive Voltage or Frequency Scaling)</a:t>
              </a:r>
            </a:p>
          </p:txBody>
        </p:sp>
        <p:sp>
          <p:nvSpPr>
            <p:cNvPr id="14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sp>
        <p:nvSpPr>
          <p:cNvPr id="2" name="TextBox 1"/>
          <p:cNvSpPr txBox="1"/>
          <p:nvPr/>
        </p:nvSpPr>
        <p:spPr>
          <a:xfrm flipH="1">
            <a:off x="1646675" y="4968940"/>
            <a:ext cx="54006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  <a:latin typeface="+mj-lt"/>
              </a:rPr>
              <a:t>Section 5.4 will not be discussed in the Lecture.</a:t>
            </a:r>
          </a:p>
        </p:txBody>
      </p:sp>
    </p:spTree>
    <p:extLst>
      <p:ext uri="{BB962C8B-B14F-4D97-AF65-F5344CB8AC3E}">
        <p14:creationId xmlns:p14="http://schemas.microsoft.com/office/powerpoint/2010/main" val="3401972290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296863" y="1979070"/>
            <a:ext cx="8325587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5.1 Overview</a:t>
            </a:r>
          </a:p>
        </p:txBody>
      </p:sp>
    </p:spTree>
    <p:extLst>
      <p:ext uri="{BB962C8B-B14F-4D97-AF65-F5344CB8AC3E}">
        <p14:creationId xmlns:p14="http://schemas.microsoft.com/office/powerpoint/2010/main" val="902909472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TextBox 145"/>
          <p:cNvSpPr txBox="1"/>
          <p:nvPr/>
        </p:nvSpPr>
        <p:spPr>
          <a:xfrm>
            <a:off x="71500" y="458670"/>
            <a:ext cx="20565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dirty="0">
                <a:solidFill>
                  <a:schemeClr val="accent6"/>
                </a:solidFill>
                <a:latin typeface="Verdana" panose="020B0604030504040204" pitchFamily="34" charset="0"/>
              </a:rPr>
              <a:t>5.1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Overview -1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2385245" y="4624277"/>
            <a:ext cx="4392000" cy="2146473"/>
          </a:xfrm>
          <a:prstGeom prst="roundRect">
            <a:avLst/>
          </a:prstGeom>
          <a:solidFill>
            <a:srgbClr val="DDF2FF"/>
          </a:solidFill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3333CC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3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700" dirty="0"/>
              <a:t>5.1 Overview (</a:t>
            </a:r>
            <a:r>
              <a:rPr lang="hu-HU" sz="1700" dirty="0"/>
              <a:t>1</a:t>
            </a:r>
            <a:r>
              <a:rPr lang="en-US" sz="1700" dirty="0"/>
              <a:t>)</a:t>
            </a:r>
          </a:p>
        </p:txBody>
      </p:sp>
      <p:sp>
        <p:nvSpPr>
          <p:cNvPr id="3" name="Text Box 6">
            <a:extLst>
              <a:ext uri="{FF2B5EF4-FFF2-40B4-BE49-F238E27FC236}">
                <a16:creationId xmlns:a16="http://schemas.microsoft.com/office/drawing/2014/main" id="{B58D52C7-57A2-4169-252D-EB04A4F682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2809" y="1618431"/>
            <a:ext cx="2804386" cy="1292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at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the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processor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functional units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the CPU, GPU, etc.)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(Only PM of CPU cores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is discussed)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4" name="Line 7">
            <a:extLst>
              <a:ext uri="{FF2B5EF4-FFF2-40B4-BE49-F238E27FC236}">
                <a16:creationId xmlns:a16="http://schemas.microsoft.com/office/drawing/2014/main" id="{D941CF31-C2FB-6AF9-D37D-4AF6CA59CA65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34641" y="3944280"/>
            <a:ext cx="450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DBED5134-F0A2-52D3-E7C1-5ED28E6F22D7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1638662" y="4022823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</a:p>
        </p:txBody>
      </p:sp>
      <p:sp>
        <p:nvSpPr>
          <p:cNvPr id="7" name="Line 12">
            <a:extLst>
              <a:ext uri="{FF2B5EF4-FFF2-40B4-BE49-F238E27FC236}">
                <a16:creationId xmlns:a16="http://schemas.microsoft.com/office/drawing/2014/main" id="{A08BA9A8-DDF5-4D95-BE0D-A475DDFF8818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6159535" y="4037853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" name="Text Box 5">
            <a:extLst>
              <a:ext uri="{FF2B5EF4-FFF2-40B4-BE49-F238E27FC236}">
                <a16:creationId xmlns:a16="http://schemas.microsoft.com/office/drawing/2014/main" id="{DE246FB0-79BD-207E-99C4-D719F33BA0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570" y="4153791"/>
            <a:ext cx="210506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idle CPU cores</a:t>
            </a:r>
          </a:p>
        </p:txBody>
      </p:sp>
      <p:sp>
        <p:nvSpPr>
          <p:cNvPr id="9" name="Oval 11">
            <a:extLst>
              <a:ext uri="{FF2B5EF4-FFF2-40B4-BE49-F238E27FC236}">
                <a16:creationId xmlns:a16="http://schemas.microsoft.com/office/drawing/2014/main" id="{02652456-7E45-0401-5ABB-570948330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8690" y="4099041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4F01E562-02E3-650A-05DE-5E4CC3CBE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1680" y="407924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1" name="Text Box 6">
            <a:extLst>
              <a:ext uri="{FF2B5EF4-FFF2-40B4-BE49-F238E27FC236}">
                <a16:creationId xmlns:a16="http://schemas.microsoft.com/office/drawing/2014/main" id="{23C4CAC0-1A09-29A4-8BC3-AA67B1B8EA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341" y="4796368"/>
            <a:ext cx="2389642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Reducing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idle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CPU cores</a:t>
            </a:r>
          </a:p>
        </p:txBody>
      </p:sp>
      <p:sp>
        <p:nvSpPr>
          <p:cNvPr id="12" name="Line 7">
            <a:extLst>
              <a:ext uri="{FF2B5EF4-FFF2-40B4-BE49-F238E27FC236}">
                <a16:creationId xmlns:a16="http://schemas.microsoft.com/office/drawing/2014/main" id="{3487977E-587D-1BFE-454E-FF02E08B2EB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36015" y="1412892"/>
            <a:ext cx="4968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3" name="Line 8">
            <a:extLst>
              <a:ext uri="{FF2B5EF4-FFF2-40B4-BE49-F238E27FC236}">
                <a16:creationId xmlns:a16="http://schemas.microsoft.com/office/drawing/2014/main" id="{AA255927-4551-FE9C-9B05-6B3AF8F61BD8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4737486" y="1339966"/>
            <a:ext cx="144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4" name="Oval 9">
            <a:extLst>
              <a:ext uri="{FF2B5EF4-FFF2-40B4-BE49-F238E27FC236}">
                <a16:creationId xmlns:a16="http://schemas.microsoft.com/office/drawing/2014/main" id="{AE1DF7ED-3C5E-DBF8-CCF5-2BDD8572F8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3100" y="2378879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5" name="Down Arrow 104">
            <a:extLst>
              <a:ext uri="{FF2B5EF4-FFF2-40B4-BE49-F238E27FC236}">
                <a16:creationId xmlns:a16="http://schemas.microsoft.com/office/drawing/2014/main" id="{54A747D2-F109-A87A-9FF0-19DC8E572258}"/>
              </a:ext>
            </a:extLst>
          </p:cNvPr>
          <p:cNvSpPr/>
          <p:nvPr/>
        </p:nvSpPr>
        <p:spPr bwMode="auto">
          <a:xfrm>
            <a:off x="1596902" y="5479084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6" name="Text Box 15">
            <a:extLst>
              <a:ext uri="{FF2B5EF4-FFF2-40B4-BE49-F238E27FC236}">
                <a16:creationId xmlns:a16="http://schemas.microsoft.com/office/drawing/2014/main" id="{74E9AA5F-C10D-AE22-260C-C326BE62B5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0637" y="1019750"/>
            <a:ext cx="635943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Approaches for power management (PM) of computers 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(simplified)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7" name="Text Box 6">
            <a:extLst>
              <a:ext uri="{FF2B5EF4-FFF2-40B4-BE49-F238E27FC236}">
                <a16:creationId xmlns:a16="http://schemas.microsoft.com/office/drawing/2014/main" id="{D6825C3A-DF8A-F2BC-660E-E1FF2D871E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2278" y="4803300"/>
            <a:ext cx="2170786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Reducing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active CPU cores</a:t>
            </a:r>
          </a:p>
        </p:txBody>
      </p:sp>
      <p:sp>
        <p:nvSpPr>
          <p:cNvPr id="18" name="Text Box 7">
            <a:extLst>
              <a:ext uri="{FF2B5EF4-FFF2-40B4-BE49-F238E27FC236}">
                <a16:creationId xmlns:a16="http://schemas.microsoft.com/office/drawing/2014/main" id="{BCAFF9E0-E890-3BCD-39B9-14589A038C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2160" y="4835323"/>
            <a:ext cx="3195355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Utilizing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the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power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headroom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*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a proc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.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package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to raise performance</a:t>
            </a:r>
          </a:p>
        </p:txBody>
      </p:sp>
      <p:sp>
        <p:nvSpPr>
          <p:cNvPr id="19" name="Line 11">
            <a:extLst>
              <a:ext uri="{FF2B5EF4-FFF2-40B4-BE49-F238E27FC236}">
                <a16:creationId xmlns:a16="http://schemas.microsoft.com/office/drawing/2014/main" id="{B309AACE-D173-1440-B32D-C6E88D87BE40}"/>
              </a:ext>
            </a:extLst>
          </p:cNvPr>
          <p:cNvSpPr>
            <a:spLocks noChangeShapeType="1"/>
          </p:cNvSpPr>
          <p:nvPr/>
        </p:nvSpPr>
        <p:spPr bwMode="auto">
          <a:xfrm>
            <a:off x="6241038" y="4488209"/>
            <a:ext cx="1393394" cy="23284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0" name="Text Box 5">
            <a:extLst>
              <a:ext uri="{FF2B5EF4-FFF2-40B4-BE49-F238E27FC236}">
                <a16:creationId xmlns:a16="http://schemas.microsoft.com/office/drawing/2014/main" id="{B11BC917-0048-BD24-A083-89A62FECA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7045" y="4156269"/>
            <a:ext cx="232307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active CPU cores</a:t>
            </a:r>
          </a:p>
        </p:txBody>
      </p:sp>
      <p:sp>
        <p:nvSpPr>
          <p:cNvPr id="21" name="Oval 10">
            <a:extLst>
              <a:ext uri="{FF2B5EF4-FFF2-40B4-BE49-F238E27FC236}">
                <a16:creationId xmlns:a16="http://schemas.microsoft.com/office/drawing/2014/main" id="{BDEA1434-62CE-C27A-4BAE-0E3853467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5882" y="471861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2" name="Line 9">
            <a:extLst>
              <a:ext uri="{FF2B5EF4-FFF2-40B4-BE49-F238E27FC236}">
                <a16:creationId xmlns:a16="http://schemas.microsoft.com/office/drawing/2014/main" id="{9BD2772C-8669-11A4-C7C3-1C3CCFFFFDCF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5294910" y="3774929"/>
            <a:ext cx="232840" cy="16594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3" name="Oval 8">
            <a:extLst>
              <a:ext uri="{FF2B5EF4-FFF2-40B4-BE49-F238E27FC236}">
                <a16:creationId xmlns:a16="http://schemas.microsoft.com/office/drawing/2014/main" id="{FA477DA3-C939-E113-03FD-832B914CB5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472105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4" name="Down Arrow 143">
            <a:extLst>
              <a:ext uri="{FF2B5EF4-FFF2-40B4-BE49-F238E27FC236}">
                <a16:creationId xmlns:a16="http://schemas.microsoft.com/office/drawing/2014/main" id="{AF78A51B-3DDA-7F16-B223-D80251AC00CF}"/>
              </a:ext>
            </a:extLst>
          </p:cNvPr>
          <p:cNvSpPr/>
          <p:nvPr/>
        </p:nvSpPr>
        <p:spPr bwMode="auto">
          <a:xfrm>
            <a:off x="4571862" y="5503135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5" name="Down Arrow 144">
            <a:extLst>
              <a:ext uri="{FF2B5EF4-FFF2-40B4-BE49-F238E27FC236}">
                <a16:creationId xmlns:a16="http://schemas.microsoft.com/office/drawing/2014/main" id="{7083077C-0E4B-F62D-7755-3296BF3AFE66}"/>
              </a:ext>
            </a:extLst>
          </p:cNvPr>
          <p:cNvSpPr/>
          <p:nvPr/>
        </p:nvSpPr>
        <p:spPr bwMode="auto">
          <a:xfrm>
            <a:off x="7625775" y="5532811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6" name="Rounded Rectangle 146">
            <a:extLst>
              <a:ext uri="{FF2B5EF4-FFF2-40B4-BE49-F238E27FC236}">
                <a16:creationId xmlns:a16="http://schemas.microsoft.com/office/drawing/2014/main" id="{62FC63F9-484A-9296-C5AC-15DF966A1802}"/>
              </a:ext>
            </a:extLst>
          </p:cNvPr>
          <p:cNvSpPr/>
          <p:nvPr/>
        </p:nvSpPr>
        <p:spPr>
          <a:xfrm>
            <a:off x="6424570" y="5893259"/>
            <a:ext cx="2448000" cy="396000"/>
          </a:xfrm>
          <a:prstGeom prst="roundRect">
            <a:avLst/>
          </a:prstGeom>
          <a:solidFill>
            <a:srgbClr val="FF3F3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582AAA19-5724-79E3-CB3C-A7C1315BDA42}"/>
              </a:ext>
            </a:extLst>
          </p:cNvPr>
          <p:cNvSpPr txBox="1"/>
          <p:nvPr/>
        </p:nvSpPr>
        <p:spPr>
          <a:xfrm>
            <a:off x="6436455" y="5949158"/>
            <a:ext cx="244650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>
                <a:latin typeface="+mj-lt"/>
              </a:rPr>
              <a:t>Turbo Boost Technology</a:t>
            </a:r>
            <a:endParaRPr lang="en-US" sz="1300" dirty="0">
              <a:latin typeface="+mj-lt"/>
            </a:endParaRPr>
          </a:p>
        </p:txBody>
      </p:sp>
      <p:sp>
        <p:nvSpPr>
          <p:cNvPr id="28" name="Rounded Rectangle 148">
            <a:extLst>
              <a:ext uri="{FF2B5EF4-FFF2-40B4-BE49-F238E27FC236}">
                <a16:creationId xmlns:a16="http://schemas.microsoft.com/office/drawing/2014/main" id="{F118662F-31FA-6AA6-9264-3B90F9C96C43}"/>
              </a:ext>
            </a:extLst>
          </p:cNvPr>
          <p:cNvSpPr/>
          <p:nvPr/>
        </p:nvSpPr>
        <p:spPr>
          <a:xfrm>
            <a:off x="3623774" y="5899650"/>
            <a:ext cx="2124000" cy="396000"/>
          </a:xfrm>
          <a:prstGeom prst="roundRect">
            <a:avLst/>
          </a:prstGeom>
          <a:solidFill>
            <a:srgbClr val="FFA3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860AB344-33C6-4531-264F-CD627DC0946F}"/>
              </a:ext>
            </a:extLst>
          </p:cNvPr>
          <p:cNvSpPr txBox="1"/>
          <p:nvPr/>
        </p:nvSpPr>
        <p:spPr>
          <a:xfrm>
            <a:off x="3736014" y="5959182"/>
            <a:ext cx="187583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i="1" dirty="0">
                <a:latin typeface="+mj-lt"/>
              </a:rPr>
              <a:t>DVFS/CPPC/AVFS</a:t>
            </a:r>
          </a:p>
        </p:txBody>
      </p:sp>
      <p:sp>
        <p:nvSpPr>
          <p:cNvPr id="30" name="Down Arrow 150">
            <a:extLst>
              <a:ext uri="{FF2B5EF4-FFF2-40B4-BE49-F238E27FC236}">
                <a16:creationId xmlns:a16="http://schemas.microsoft.com/office/drawing/2014/main" id="{15639440-8118-E94B-E68F-18952AB94E4C}"/>
              </a:ext>
            </a:extLst>
          </p:cNvPr>
          <p:cNvSpPr/>
          <p:nvPr/>
        </p:nvSpPr>
        <p:spPr bwMode="auto">
          <a:xfrm>
            <a:off x="1645245" y="4479719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1" name="Rounded Rectangle 151">
            <a:extLst>
              <a:ext uri="{FF2B5EF4-FFF2-40B4-BE49-F238E27FC236}">
                <a16:creationId xmlns:a16="http://schemas.microsoft.com/office/drawing/2014/main" id="{71CE42C9-AB03-3481-D4A5-E9DCBBB6E18B}"/>
              </a:ext>
            </a:extLst>
          </p:cNvPr>
          <p:cNvSpPr/>
          <p:nvPr/>
        </p:nvSpPr>
        <p:spPr>
          <a:xfrm>
            <a:off x="557790" y="5913320"/>
            <a:ext cx="2124000" cy="396000"/>
          </a:xfrm>
          <a:prstGeom prst="roundRect">
            <a:avLst/>
          </a:prstGeom>
          <a:solidFill>
            <a:srgbClr val="8FB4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185607FF-EB53-92DE-876F-9EE972580A1D}"/>
              </a:ext>
            </a:extLst>
          </p:cNvPr>
          <p:cNvSpPr txBox="1"/>
          <p:nvPr/>
        </p:nvSpPr>
        <p:spPr>
          <a:xfrm>
            <a:off x="556630" y="5944789"/>
            <a:ext cx="213872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>
                <a:latin typeface="+mj-lt"/>
              </a:rPr>
              <a:t>C-state management</a:t>
            </a:r>
          </a:p>
        </p:txBody>
      </p:sp>
      <p:sp>
        <p:nvSpPr>
          <p:cNvPr id="33" name="Line 12">
            <a:extLst>
              <a:ext uri="{FF2B5EF4-FFF2-40B4-BE49-F238E27FC236}">
                <a16:creationId xmlns:a16="http://schemas.microsoft.com/office/drawing/2014/main" id="{1CCF3321-13C8-7B7E-AFDE-9DBFC2232704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4662020" y="3824882"/>
            <a:ext cx="18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34" name="Straight Connector 33">
            <a:extLst>
              <a:ext uri="{FF2B5EF4-FFF2-40B4-BE49-F238E27FC236}">
                <a16:creationId xmlns:a16="http://schemas.microsoft.com/office/drawing/2014/main" id="{AAB0902D-7DC7-7031-3761-54D3C1056DE9}"/>
              </a:ext>
            </a:extLst>
          </p:cNvPr>
          <p:cNvCxnSpPr/>
          <p:nvPr/>
        </p:nvCxnSpPr>
        <p:spPr bwMode="auto">
          <a:xfrm flipV="1">
            <a:off x="7227294" y="1408390"/>
            <a:ext cx="1332000" cy="4501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35" name="TextBox 34">
            <a:extLst>
              <a:ext uri="{FF2B5EF4-FFF2-40B4-BE49-F238E27FC236}">
                <a16:creationId xmlns:a16="http://schemas.microsoft.com/office/drawing/2014/main" id="{1652A919-D5CB-6029-8511-D1E2602C76A3}"/>
              </a:ext>
            </a:extLst>
          </p:cNvPr>
          <p:cNvSpPr txBox="1"/>
          <p:nvPr/>
        </p:nvSpPr>
        <p:spPr>
          <a:xfrm>
            <a:off x="2278515" y="6328330"/>
            <a:ext cx="465659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>
                <a:latin typeface="+mj-lt"/>
              </a:rPr>
              <a:t>CPPC: Collaborative Processor Performance Control</a:t>
            </a:r>
          </a:p>
          <a:p>
            <a:pPr algn="ctr"/>
            <a:r>
              <a:rPr lang="en-US" sz="1300" dirty="0">
                <a:latin typeface="+mj-lt"/>
              </a:rPr>
              <a:t>(DVFS, CPPC: ACPI-based)</a:t>
            </a:r>
          </a:p>
        </p:txBody>
      </p:sp>
      <p:sp>
        <p:nvSpPr>
          <p:cNvPr id="36" name="Text Box 12">
            <a:extLst>
              <a:ext uri="{FF2B5EF4-FFF2-40B4-BE49-F238E27FC236}">
                <a16:creationId xmlns:a16="http://schemas.microsoft.com/office/drawing/2014/main" id="{16EB0FFB-8E5D-117F-F2D1-38AF5D85CE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1900" y="3429000"/>
            <a:ext cx="224809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CPU cores</a:t>
            </a:r>
          </a:p>
        </p:txBody>
      </p:sp>
      <p:sp>
        <p:nvSpPr>
          <p:cNvPr id="37" name="Text Box 6">
            <a:extLst>
              <a:ext uri="{FF2B5EF4-FFF2-40B4-BE49-F238E27FC236}">
                <a16:creationId xmlns:a16="http://schemas.microsoft.com/office/drawing/2014/main" id="{32B1D7F3-EB6D-D766-8105-C344E6FBD3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7195" y="1623367"/>
            <a:ext cx="2790310" cy="15183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 the platform level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platform elements,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other than the processor,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memory,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hard disc etc.)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(Not discussed)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      </a:t>
            </a:r>
          </a:p>
        </p:txBody>
      </p:sp>
      <p:sp>
        <p:nvSpPr>
          <p:cNvPr id="38" name="Line 10">
            <a:extLst>
              <a:ext uri="{FF2B5EF4-FFF2-40B4-BE49-F238E27FC236}">
                <a16:creationId xmlns:a16="http://schemas.microsoft.com/office/drawing/2014/main" id="{ABE4D01F-3441-B094-6CD0-8A8F448ED941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7561307" y="1499285"/>
            <a:ext cx="185331" cy="47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B00FE6A6-C57F-D0A1-0EA8-7ADDC3816BAE}"/>
              </a:ext>
            </a:extLst>
          </p:cNvPr>
          <p:cNvSpPr txBox="1"/>
          <p:nvPr/>
        </p:nvSpPr>
        <p:spPr>
          <a:xfrm>
            <a:off x="972414" y="6395693"/>
            <a:ext cx="13043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(ACPI-based)</a:t>
            </a:r>
          </a:p>
        </p:txBody>
      </p:sp>
      <p:sp>
        <p:nvSpPr>
          <p:cNvPr id="40" name="Oval 9">
            <a:extLst>
              <a:ext uri="{FF2B5EF4-FFF2-40B4-BE49-F238E27FC236}">
                <a16:creationId xmlns:a16="http://schemas.microsoft.com/office/drawing/2014/main" id="{60194CA8-040A-D896-7FC5-C32FDFAB16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6451" y="1543983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41" name="Straight Arrow Connector 40">
            <a:extLst>
              <a:ext uri="{FF2B5EF4-FFF2-40B4-BE49-F238E27FC236}">
                <a16:creationId xmlns:a16="http://schemas.microsoft.com/office/drawing/2014/main" id="{ADD853A5-DD2A-453A-2BB8-B917EF0C85F0}"/>
              </a:ext>
            </a:extLst>
          </p:cNvPr>
          <p:cNvCxnSpPr/>
          <p:nvPr/>
        </p:nvCxnSpPr>
        <p:spPr bwMode="auto">
          <a:xfrm>
            <a:off x="4226241" y="2805908"/>
            <a:ext cx="0" cy="0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2" name="Line 10">
            <a:extLst>
              <a:ext uri="{FF2B5EF4-FFF2-40B4-BE49-F238E27FC236}">
                <a16:creationId xmlns:a16="http://schemas.microsoft.com/office/drawing/2014/main" id="{31610656-E8DC-3F48-EDA3-39605A190418}"/>
              </a:ext>
            </a:extLst>
          </p:cNvPr>
          <p:cNvSpPr>
            <a:spLocks noChangeShapeType="1"/>
          </p:cNvSpPr>
          <p:nvPr/>
        </p:nvSpPr>
        <p:spPr bwMode="auto">
          <a:xfrm rot="-5400000" flipH="1">
            <a:off x="2128021" y="1510485"/>
            <a:ext cx="18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43" name="Straight Connector 42">
            <a:extLst>
              <a:ext uri="{FF2B5EF4-FFF2-40B4-BE49-F238E27FC236}">
                <a16:creationId xmlns:a16="http://schemas.microsoft.com/office/drawing/2014/main" id="{35989F1A-6217-3137-061F-09BC1D8518F1}"/>
              </a:ext>
            </a:extLst>
          </p:cNvPr>
          <p:cNvCxnSpPr/>
          <p:nvPr/>
        </p:nvCxnSpPr>
        <p:spPr bwMode="auto">
          <a:xfrm flipH="1">
            <a:off x="1145390" y="1410211"/>
            <a:ext cx="1080000" cy="3154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44" name="Oval 9">
            <a:extLst>
              <a:ext uri="{FF2B5EF4-FFF2-40B4-BE49-F238E27FC236}">
                <a16:creationId xmlns:a16="http://schemas.microsoft.com/office/drawing/2014/main" id="{DE08DE3B-0CBF-28CF-EF77-17565C8D5A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8514" y="158046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5" name="Oval 9">
            <a:extLst>
              <a:ext uri="{FF2B5EF4-FFF2-40B4-BE49-F238E27FC236}">
                <a16:creationId xmlns:a16="http://schemas.microsoft.com/office/drawing/2014/main" id="{855194DA-0222-98F0-A14E-FA86233A97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585" y="2746053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6" name="Line 10">
            <a:extLst>
              <a:ext uri="{FF2B5EF4-FFF2-40B4-BE49-F238E27FC236}">
                <a16:creationId xmlns:a16="http://schemas.microsoft.com/office/drawing/2014/main" id="{F713AE4B-A382-8A4A-E96D-ADC95DAC8599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780863" y="2664576"/>
            <a:ext cx="182880" cy="47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37DEC633-58B3-CAC1-0BEA-935A232325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9002" y="275005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8" name="Line 8">
            <a:extLst>
              <a:ext uri="{FF2B5EF4-FFF2-40B4-BE49-F238E27FC236}">
                <a16:creationId xmlns:a16="http://schemas.microsoft.com/office/drawing/2014/main" id="{A382571F-9C9B-2BFF-D1E5-622FE94EE80E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2141409" y="2672020"/>
            <a:ext cx="18288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9" name="Rounded Rectangle 174">
            <a:extLst>
              <a:ext uri="{FF2B5EF4-FFF2-40B4-BE49-F238E27FC236}">
                <a16:creationId xmlns:a16="http://schemas.microsoft.com/office/drawing/2014/main" id="{3141D4F1-396A-D97D-6593-48CAB9BC002B}"/>
              </a:ext>
            </a:extLst>
          </p:cNvPr>
          <p:cNvSpPr/>
          <p:nvPr/>
        </p:nvSpPr>
        <p:spPr>
          <a:xfrm>
            <a:off x="1583820" y="2889491"/>
            <a:ext cx="1368000" cy="396000"/>
          </a:xfrm>
          <a:prstGeom prst="roundRect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0" name="Text Box 6">
            <a:extLst>
              <a:ext uri="{FF2B5EF4-FFF2-40B4-BE49-F238E27FC236}">
                <a16:creationId xmlns:a16="http://schemas.microsoft.com/office/drawing/2014/main" id="{1E8FE5D4-4D70-C856-1509-D70FAE67AF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9370" y="2933241"/>
            <a:ext cx="1260000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ower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gating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1" name="Rounded Rectangle 176">
            <a:extLst>
              <a:ext uri="{FF2B5EF4-FFF2-40B4-BE49-F238E27FC236}">
                <a16:creationId xmlns:a16="http://schemas.microsoft.com/office/drawing/2014/main" id="{CD3D5BC9-0796-8632-B4A0-B1D2892EFE3E}"/>
              </a:ext>
            </a:extLst>
          </p:cNvPr>
          <p:cNvSpPr/>
          <p:nvPr/>
        </p:nvSpPr>
        <p:spPr>
          <a:xfrm>
            <a:off x="160053" y="2873361"/>
            <a:ext cx="1296000" cy="396000"/>
          </a:xfrm>
          <a:prstGeom prst="roundRect">
            <a:avLst/>
          </a:prstGeom>
          <a:solidFill>
            <a:srgbClr val="D9D9F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2" name="Text Box 12">
            <a:extLst>
              <a:ext uri="{FF2B5EF4-FFF2-40B4-BE49-F238E27FC236}">
                <a16:creationId xmlns:a16="http://schemas.microsoft.com/office/drawing/2014/main" id="{89DE0A65-EDDF-91D6-A198-9A99E6BCA4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505" y="2926733"/>
            <a:ext cx="1340431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Clock gating</a:t>
            </a:r>
          </a:p>
        </p:txBody>
      </p:sp>
      <p:sp>
        <p:nvSpPr>
          <p:cNvPr id="53" name="Line 8">
            <a:extLst>
              <a:ext uri="{FF2B5EF4-FFF2-40B4-BE49-F238E27FC236}">
                <a16:creationId xmlns:a16="http://schemas.microsoft.com/office/drawing/2014/main" id="{557B2F6F-CA84-A10E-FA1D-21FFAF0730BB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2142534" y="2483091"/>
            <a:ext cx="180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54" name="Text Box 12">
            <a:extLst>
              <a:ext uri="{FF2B5EF4-FFF2-40B4-BE49-F238E27FC236}">
                <a16:creationId xmlns:a16="http://schemas.microsoft.com/office/drawing/2014/main" id="{8DE8920C-BB2C-0536-089C-421ED87117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6585" y="1615442"/>
            <a:ext cx="2771736" cy="718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at the circuit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(Reducing 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by appropriate circuit design)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55" name="Straight Connector 54">
            <a:extLst>
              <a:ext uri="{FF2B5EF4-FFF2-40B4-BE49-F238E27FC236}">
                <a16:creationId xmlns:a16="http://schemas.microsoft.com/office/drawing/2014/main" id="{EB085D01-D029-F7FA-4B51-BE16069FC9FE}"/>
              </a:ext>
            </a:extLst>
          </p:cNvPr>
          <p:cNvCxnSpPr/>
          <p:nvPr/>
        </p:nvCxnSpPr>
        <p:spPr bwMode="auto">
          <a:xfrm flipV="1">
            <a:off x="874683" y="2575517"/>
            <a:ext cx="2844000" cy="5857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6" name="Oval 55">
            <a:extLst>
              <a:ext uri="{FF2B5EF4-FFF2-40B4-BE49-F238E27FC236}">
                <a16:creationId xmlns:a16="http://schemas.microsoft.com/office/drawing/2014/main" id="{78624C5E-7DD6-E3A3-1F1B-C6C586279E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4167" y="275855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7" name="Line 8">
            <a:extLst>
              <a:ext uri="{FF2B5EF4-FFF2-40B4-BE49-F238E27FC236}">
                <a16:creationId xmlns:a16="http://schemas.microsoft.com/office/drawing/2014/main" id="{D41E8DF9-44C1-A776-24B9-0692D5FD2714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3626574" y="2680514"/>
            <a:ext cx="18288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8" name="Rounded Rectangle 183">
            <a:extLst>
              <a:ext uri="{FF2B5EF4-FFF2-40B4-BE49-F238E27FC236}">
                <a16:creationId xmlns:a16="http://schemas.microsoft.com/office/drawing/2014/main" id="{341FD647-CD70-672A-132B-5BD8C8EE709D}"/>
              </a:ext>
            </a:extLst>
          </p:cNvPr>
          <p:cNvSpPr/>
          <p:nvPr/>
        </p:nvSpPr>
        <p:spPr>
          <a:xfrm>
            <a:off x="3068985" y="2897985"/>
            <a:ext cx="1332000" cy="396000"/>
          </a:xfrm>
          <a:prstGeom prst="roundRect">
            <a:avLst/>
          </a:prstGeom>
          <a:solidFill>
            <a:srgbClr val="00F66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Text Box 6">
            <a:extLst>
              <a:ext uri="{FF2B5EF4-FFF2-40B4-BE49-F238E27FC236}">
                <a16:creationId xmlns:a16="http://schemas.microsoft.com/office/drawing/2014/main" id="{F1B0181B-C9A3-D8B2-C31A-E0779D6FD5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3772" y="2941735"/>
            <a:ext cx="641522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FIVR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018D36EB-4786-A555-80C5-5CDE6E0C61FD}"/>
              </a:ext>
            </a:extLst>
          </p:cNvPr>
          <p:cNvSpPr txBox="1"/>
          <p:nvPr/>
        </p:nvSpPr>
        <p:spPr>
          <a:xfrm>
            <a:off x="6867255" y="6418340"/>
            <a:ext cx="165782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(* see next slide)</a:t>
            </a:r>
          </a:p>
        </p:txBody>
      </p:sp>
      <p:sp>
        <p:nvSpPr>
          <p:cNvPr id="61" name="Line 10">
            <a:extLst>
              <a:ext uri="{FF2B5EF4-FFF2-40B4-BE49-F238E27FC236}">
                <a16:creationId xmlns:a16="http://schemas.microsoft.com/office/drawing/2014/main" id="{B6FAADEE-8AE8-0EE1-62BF-BA627A847E89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4735551" y="1492879"/>
            <a:ext cx="144000" cy="47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62" name="Oval 9">
            <a:extLst>
              <a:ext uri="{FF2B5EF4-FFF2-40B4-BE49-F238E27FC236}">
                <a16:creationId xmlns:a16="http://schemas.microsoft.com/office/drawing/2014/main" id="{F4E74117-E8B9-C322-7363-AF9124371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0030" y="1550777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7" name="Line 8">
            <a:extLst>
              <a:ext uri="{FF2B5EF4-FFF2-40B4-BE49-F238E27FC236}">
                <a16:creationId xmlns:a16="http://schemas.microsoft.com/office/drawing/2014/main" id="{E6A133D6-4F34-8C87-AF75-F8A1EAF37E78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4509819" y="3050156"/>
            <a:ext cx="576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8" name="Rounded Rectangle 4">
            <a:extLst>
              <a:ext uri="{FF2B5EF4-FFF2-40B4-BE49-F238E27FC236}">
                <a16:creationId xmlns:a16="http://schemas.microsoft.com/office/drawing/2014/main" id="{D018257D-D725-0E7E-8EA0-4120E46BEB74}"/>
              </a:ext>
            </a:extLst>
          </p:cNvPr>
          <p:cNvSpPr/>
          <p:nvPr/>
        </p:nvSpPr>
        <p:spPr bwMode="auto">
          <a:xfrm>
            <a:off x="341530" y="3812371"/>
            <a:ext cx="8730970" cy="2967034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8813935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5.1 Overview (2)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15964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Overview -2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2505381"/>
            <a:ext cx="614779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These techniques will be described in the next Sections.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16505" y="6444335"/>
            <a:ext cx="55375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CPPC: </a:t>
            </a:r>
            <a:r>
              <a:rPr lang="en-US" sz="1600" dirty="0" err="1">
                <a:latin typeface="+mj-lt"/>
              </a:rPr>
              <a:t>Kooperatív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 err="1">
                <a:latin typeface="+mj-lt"/>
              </a:rPr>
              <a:t>processzor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 err="1">
                <a:latin typeface="+mj-lt"/>
              </a:rPr>
              <a:t>teljesítmény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 err="1">
                <a:latin typeface="+mj-lt"/>
              </a:rPr>
              <a:t>vezérlés</a:t>
            </a:r>
            <a:endParaRPr lang="en-US" sz="1600" dirty="0">
              <a:latin typeface="+mj-lt"/>
            </a:endParaRPr>
          </a:p>
        </p:txBody>
      </p:sp>
      <p:sp>
        <p:nvSpPr>
          <p:cNvPr id="7" name="Rounded Rectangle 6"/>
          <p:cNvSpPr/>
          <p:nvPr/>
        </p:nvSpPr>
        <p:spPr bwMode="auto">
          <a:xfrm>
            <a:off x="-5947" y="843244"/>
            <a:ext cx="9144000" cy="1598719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23944" y="857350"/>
            <a:ext cx="89116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minimize the power consumption of active CPU cores, there 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three fundamental PM techniques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available, as follows: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51520" y="1444012"/>
            <a:ext cx="5653342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DVFS</a:t>
            </a:r>
            <a:r>
              <a:rPr lang="en-US" sz="1600" dirty="0">
                <a:latin typeface="+mj-lt"/>
              </a:rPr>
              <a:t>: Dynamic Voltage and Frequency Scaling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CPPC</a:t>
            </a:r>
            <a:r>
              <a:rPr lang="en-US" sz="1600" dirty="0">
                <a:latin typeface="+mj-lt"/>
              </a:rPr>
              <a:t>: Cooperative Processor Performance Control</a:t>
            </a:r>
          </a:p>
          <a:p>
            <a:pPr marL="285750" indent="-285750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AVFS</a:t>
            </a:r>
            <a:r>
              <a:rPr lang="en-US" sz="1600" dirty="0">
                <a:latin typeface="+mj-lt"/>
              </a:rPr>
              <a:t>: Adaptive Voltage and Frequency Scaling</a:t>
            </a:r>
          </a:p>
        </p:txBody>
      </p:sp>
    </p:spTree>
    <p:extLst>
      <p:ext uri="{BB962C8B-B14F-4D97-AF65-F5344CB8AC3E}">
        <p14:creationId xmlns:p14="http://schemas.microsoft.com/office/powerpoint/2010/main" val="5694096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566893" y="1988096"/>
            <a:ext cx="7875537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2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5.2 DVFS (Dynamic Voltage and Frequency Scaling)</a:t>
            </a:r>
          </a:p>
        </p:txBody>
      </p:sp>
    </p:spTree>
    <p:extLst>
      <p:ext uri="{BB962C8B-B14F-4D97-AF65-F5344CB8AC3E}">
        <p14:creationId xmlns:p14="http://schemas.microsoft.com/office/powerpoint/2010/main" val="3771988607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(1)</a:t>
            </a:r>
          </a:p>
        </p:txBody>
      </p:sp>
      <p:sp>
        <p:nvSpPr>
          <p:cNvPr id="12" name="Rounded Rectangle 11"/>
          <p:cNvSpPr/>
          <p:nvPr/>
        </p:nvSpPr>
        <p:spPr bwMode="auto">
          <a:xfrm>
            <a:off x="0" y="843167"/>
            <a:ext cx="9144000" cy="5472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71500" y="843167"/>
            <a:ext cx="819647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  <a:latin typeface="+mj-lt"/>
              </a:rPr>
              <a:t>Principle of DVFS 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(assuming a </a:t>
            </a:r>
            <a:r>
              <a:rPr lang="en-US" dirty="0">
                <a:solidFill>
                  <a:srgbClr val="FF0000"/>
                </a:solidFill>
                <a:latin typeface="+mj-lt"/>
              </a:rPr>
              <a:t>single threaded single core processor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)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232541" y="1493409"/>
            <a:ext cx="51644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a) The </a:t>
            </a:r>
            <a:r>
              <a:rPr lang="en-US" dirty="0">
                <a:solidFill>
                  <a:srgbClr val="FF0000"/>
                </a:solidFill>
              </a:rPr>
              <a:t>d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ynamic power consumption </a:t>
            </a:r>
            <a:r>
              <a:rPr lang="en-US" sz="1600" dirty="0">
                <a:latin typeface="+mj-lt"/>
              </a:rPr>
              <a:t>is given by: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2546775" y="1868838"/>
            <a:ext cx="25795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err="1">
                <a:latin typeface="+mj-lt"/>
              </a:rPr>
              <a:t>Dd</a:t>
            </a:r>
            <a:r>
              <a:rPr lang="en-US" sz="1600" dirty="0">
                <a:latin typeface="+mj-lt"/>
              </a:rPr>
              <a:t> = const. * Vcc</a:t>
            </a:r>
            <a:r>
              <a:rPr lang="en-US" sz="1600" baseline="30000" dirty="0">
                <a:latin typeface="+mj-lt"/>
              </a:rPr>
              <a:t>2</a:t>
            </a:r>
            <a:r>
              <a:rPr lang="en-US" sz="1600" dirty="0">
                <a:latin typeface="+mj-lt"/>
              </a:rPr>
              <a:t> * fc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132604" y="2213489"/>
            <a:ext cx="278954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with </a:t>
            </a:r>
            <a:r>
              <a:rPr lang="en-US" sz="1600" dirty="0" err="1">
                <a:latin typeface="+mj-lt"/>
              </a:rPr>
              <a:t>Vcc</a:t>
            </a:r>
            <a:r>
              <a:rPr lang="en-US" sz="1600" dirty="0">
                <a:latin typeface="+mj-lt"/>
              </a:rPr>
              <a:t>: core voltage</a:t>
            </a:r>
          </a:p>
          <a:p>
            <a:pPr>
              <a:spcAft>
                <a:spcPts val="200"/>
              </a:spcAft>
            </a:pPr>
            <a:r>
              <a:rPr lang="en-US" sz="1600" dirty="0">
                <a:latin typeface="+mj-lt"/>
              </a:rPr>
              <a:t>       fc:   clock frequency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221212" y="2828099"/>
            <a:ext cx="886598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b)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The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core voltage (</a:t>
            </a:r>
            <a:r>
              <a:rPr lang="en-US" sz="1600" dirty="0" err="1">
                <a:solidFill>
                  <a:srgbClr val="FF0000"/>
                </a:solidFill>
                <a:latin typeface="+mj-lt"/>
              </a:rPr>
              <a:t>Vcc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) </a:t>
            </a:r>
            <a:r>
              <a:rPr lang="en-US" sz="1600" dirty="0">
                <a:latin typeface="+mj-lt"/>
              </a:rPr>
              <a:t>required to maintain the clock frequency (fc) is</a:t>
            </a:r>
          </a:p>
          <a:p>
            <a:r>
              <a:rPr lang="en-US" sz="1600" dirty="0">
                <a:latin typeface="+mj-lt"/>
              </a:rPr>
              <a:t>      roughly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linearly proportional to the clock frequency (fc).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2779004" y="3424359"/>
            <a:ext cx="193193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err="1">
                <a:latin typeface="+mj-lt"/>
              </a:rPr>
              <a:t>Vcc</a:t>
            </a:r>
            <a:r>
              <a:rPr lang="en-US" sz="1600" dirty="0">
                <a:latin typeface="+mj-lt"/>
              </a:rPr>
              <a:t> = const. * fc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394077" y="4292516"/>
            <a:ext cx="8422498" cy="19697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As Dd increases very sharply with fc</a:t>
            </a:r>
            <a:r>
              <a:rPr lang="en-US" sz="1600" dirty="0">
                <a:latin typeface="+mj-lt"/>
              </a:rPr>
              <a:t>,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DVFS strives to scale down fc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as far as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possible</a:t>
            </a:r>
            <a:r>
              <a:rPr lang="en-US" sz="1600" dirty="0">
                <a:latin typeface="+mj-lt"/>
              </a:rPr>
              <a:t>, that is as far as possible without noticeably lengthening the runtime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of the actual workload.</a:t>
            </a:r>
          </a:p>
          <a:p>
            <a:r>
              <a:rPr lang="en-US" sz="1600" dirty="0">
                <a:latin typeface="+mj-lt"/>
              </a:rPr>
              <a:t>Simultaneously, DVFS reduces the core voltage </a:t>
            </a:r>
            <a:r>
              <a:rPr lang="en-US" sz="1600" dirty="0" err="1">
                <a:latin typeface="+mj-lt"/>
              </a:rPr>
              <a:t>Vcc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appropriately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, i.e., to the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minimum required to maintain the reduced fc.</a:t>
            </a:r>
            <a:r>
              <a:rPr lang="en-US" sz="1600" dirty="0">
                <a:latin typeface="+mj-lt"/>
              </a:rPr>
              <a:t> </a:t>
            </a:r>
          </a:p>
          <a:p>
            <a:r>
              <a:rPr lang="en-US" sz="1600" dirty="0">
                <a:latin typeface="+mj-lt"/>
              </a:rPr>
              <a:t>This process is repeated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 subsequent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time intervals (time windows)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1600" dirty="0">
                <a:latin typeface="+mj-lt"/>
              </a:rPr>
              <a:t>of 30 to</a:t>
            </a:r>
          </a:p>
          <a:p>
            <a:r>
              <a:rPr lang="en-US" sz="1600" dirty="0">
                <a:latin typeface="+mj-lt"/>
              </a:rPr>
              <a:t>   100 </a:t>
            </a:r>
            <a:r>
              <a:rPr lang="en-US" sz="1600" dirty="0" err="1">
                <a:latin typeface="+mj-lt"/>
              </a:rPr>
              <a:t>ms</a:t>
            </a:r>
            <a:r>
              <a:rPr lang="en-US" sz="1600" dirty="0">
                <a:latin typeface="+mj-lt"/>
              </a:rPr>
              <a:t>, to reduce dynamic power consumption.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71500" y="1177866"/>
            <a:ext cx="39084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DVFS is based on two relationships: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71500" y="458670"/>
            <a:ext cx="64411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dirty="0">
                <a:solidFill>
                  <a:schemeClr val="accent6"/>
                </a:solidFill>
                <a:latin typeface="+mj-lt"/>
              </a:rPr>
              <a:t>5.2 D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VFS (Dynamic Voltage and Frequency Scaling)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394077" y="3718416"/>
            <a:ext cx="168347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If follows that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2766854" y="3958950"/>
            <a:ext cx="217239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err="1">
                <a:latin typeface="+mj-lt"/>
              </a:rPr>
              <a:t>Dd</a:t>
            </a:r>
            <a:r>
              <a:rPr lang="en-US" sz="1600" dirty="0">
                <a:latin typeface="+mj-lt"/>
              </a:rPr>
              <a:t> = const. * fc</a:t>
            </a:r>
            <a:r>
              <a:rPr lang="en-US" sz="1600" baseline="30000" dirty="0">
                <a:latin typeface="+mj-lt"/>
              </a:rPr>
              <a:t>3</a:t>
            </a:r>
            <a:r>
              <a:rPr lang="en-US" sz="1600" dirty="0">
                <a:latin typeface="+mj-lt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308492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9" grpId="0"/>
      <p:bldP spid="20" grpId="0"/>
      <p:bldP spid="21" grpId="0"/>
      <p:bldP spid="22" grpId="0"/>
      <p:bldP spid="23" grpId="0"/>
      <p:bldP spid="27" grpId="0"/>
      <p:bldP spid="28" grpId="0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(2)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1" y="828002"/>
            <a:ext cx="9162510" cy="64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1500" y="458670"/>
            <a:ext cx="51603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Principle of the implementation of DVFS -1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1500" y="863373"/>
            <a:ext cx="8871146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DVFS is built on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P-states (Performance states of the processor), </a:t>
            </a:r>
            <a:r>
              <a:rPr lang="en-US" sz="1600" dirty="0">
                <a:latin typeface="+mj-lt"/>
              </a:rPr>
              <a:t>which were defined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by the 2nd release of the ACPI standard.</a:t>
            </a:r>
          </a:p>
          <a:p>
            <a:r>
              <a:rPr lang="en-US" sz="1600" dirty="0">
                <a:latin typeface="+mj-lt"/>
              </a:rPr>
              <a:t>See the accompanying Figure for the interpretation of P-states.</a:t>
            </a:r>
          </a:p>
        </p:txBody>
      </p:sp>
    </p:spTree>
    <p:extLst>
      <p:ext uri="{BB962C8B-B14F-4D97-AF65-F5344CB8AC3E}">
        <p14:creationId xmlns:p14="http://schemas.microsoft.com/office/powerpoint/2010/main" val="253146893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(10)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1500" y="458670"/>
            <a:ext cx="36910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Scenario TDP (SDP) [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2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]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06514" y="818710"/>
            <a:ext cx="10306145" cy="2369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Called also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Scenario Design Point</a:t>
            </a:r>
            <a:r>
              <a:rPr lang="en-US" sz="1600" dirty="0">
                <a:latin typeface="+mj-lt"/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60" dirty="0">
                <a:latin typeface="+mj-lt"/>
              </a:rPr>
              <a:t>Introduced by Intel along with their 3. gen. Ivy Bridge line as well in </a:t>
            </a:r>
            <a:r>
              <a:rPr lang="en-US" sz="1600" spc="-60" dirty="0">
                <a:solidFill>
                  <a:srgbClr val="0070C0"/>
                </a:solidFill>
                <a:latin typeface="+mj-lt"/>
              </a:rPr>
              <a:t>2012 </a:t>
            </a:r>
            <a:r>
              <a:rPr lang="en-US" sz="1600" spc="-60" dirty="0">
                <a:latin typeface="+mj-lt"/>
              </a:rPr>
              <a:t>and used fro</a:t>
            </a:r>
            <a:r>
              <a:rPr lang="en-US" sz="1600" dirty="0">
                <a:latin typeface="+mj-lt"/>
              </a:rPr>
              <a:t>m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</a:t>
            </a:r>
            <a:r>
              <a:rPr lang="en-US" sz="1600" spc="-30" dirty="0">
                <a:latin typeface="+mj-lt"/>
              </a:rPr>
              <a:t>time to time, e.g., in the specification of their 7 W (SDP) Lakefield processors (2020).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SDP</a:t>
            </a:r>
            <a:r>
              <a:rPr lang="en-US" sz="1600" dirty="0">
                <a:latin typeface="+mj-lt"/>
              </a:rPr>
              <a:t> only states the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average power consumption </a:t>
            </a:r>
            <a:r>
              <a:rPr lang="en-US" sz="1600" dirty="0">
                <a:latin typeface="+mj-lt"/>
              </a:rPr>
              <a:t>of a processor using a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particular mix of benchmark programs </a:t>
            </a:r>
            <a:r>
              <a:rPr lang="en-US" sz="1600" dirty="0">
                <a:latin typeface="+mj-lt"/>
              </a:rPr>
              <a:t>that simulate "real-world" scenarios. “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SPD value is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remarkably lower than the related TDP value</a:t>
            </a:r>
            <a:r>
              <a:rPr lang="en-US" sz="1600" dirty="0">
                <a:latin typeface="+mj-lt"/>
              </a:rPr>
              <a:t>, e.g., for the 13 W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Core i7-3689Y Intel states an SDP of 7 W.</a:t>
            </a:r>
          </a:p>
          <a:p>
            <a:r>
              <a:rPr lang="en-US" sz="1600" spc="-30" dirty="0">
                <a:latin typeface="+mj-lt"/>
              </a:rPr>
              <a:t>    </a:t>
            </a:r>
            <a:r>
              <a:rPr lang="en-US" sz="1600" spc="-70" dirty="0">
                <a:latin typeface="+mj-lt"/>
              </a:rPr>
              <a:t>Declaring SPD values instead of or beyond the TDP value is more or less a </a:t>
            </a:r>
            <a:r>
              <a:rPr lang="en-US" sz="1600" spc="-70" dirty="0">
                <a:solidFill>
                  <a:srgbClr val="0070C0"/>
                </a:solidFill>
                <a:latin typeface="+mj-lt"/>
              </a:rPr>
              <a:t>marketing ploy</a:t>
            </a:r>
            <a:r>
              <a:rPr lang="en-US" sz="1600" spc="-70" dirty="0">
                <a:latin typeface="+mj-lt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5437033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71500" y="458670"/>
            <a:ext cx="48902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ACPI P (Performance) states P0 –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noProof="0" dirty="0">
                <a:solidFill>
                  <a:srgbClr val="000000"/>
                </a:solidFill>
                <a:latin typeface="Verdana"/>
              </a:rPr>
              <a:t>9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(3)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836585" y="3609020"/>
            <a:ext cx="16898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Global states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61510" y="2888940"/>
            <a:ext cx="294824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Ci: Idle states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(C4…Cn states since ACPI 2.0)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-63515" y="1951093"/>
            <a:ext cx="344036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Pi: Performance states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(active states, since ACPI 2.0))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04221" y="3879050"/>
            <a:ext cx="233760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Si: System Sleep states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83593" y="4239090"/>
            <a:ext cx="3600858" cy="245195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G1: OS-initiated, system context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saved, no rebooting needed.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G2/Soft off: OS-initiated shut down.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Power supply remains on,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system context is not saved,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the system must be restarted.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G3/Mechanical off: Entered by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activating a mechanical switch.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The system must be restarted.</a:t>
            </a:r>
          </a:p>
        </p:txBody>
      </p:sp>
      <p:grpSp>
        <p:nvGrpSpPr>
          <p:cNvPr id="60" name="Group 59"/>
          <p:cNvGrpSpPr/>
          <p:nvPr/>
        </p:nvGrpSpPr>
        <p:grpSpPr>
          <a:xfrm>
            <a:off x="3143846" y="996715"/>
            <a:ext cx="5973659" cy="5779470"/>
            <a:chOff x="3221850" y="996715"/>
            <a:chExt cx="5908082" cy="5746443"/>
          </a:xfrm>
        </p:grpSpPr>
        <p:grpSp>
          <p:nvGrpSpPr>
            <p:cNvPr id="52" name="Group 51"/>
            <p:cNvGrpSpPr/>
            <p:nvPr/>
          </p:nvGrpSpPr>
          <p:grpSpPr>
            <a:xfrm>
              <a:off x="3221850" y="996715"/>
              <a:ext cx="5908082" cy="5746443"/>
              <a:chOff x="3290672" y="996715"/>
              <a:chExt cx="5908082" cy="5746443"/>
            </a:xfrm>
          </p:grpSpPr>
          <p:pic>
            <p:nvPicPr>
              <p:cNvPr id="4" name="Picture 3"/>
              <p:cNvPicPr>
                <a:picLocks noChangeAspect="1"/>
              </p:cNvPicPr>
              <p:nvPr/>
            </p:nvPicPr>
            <p:blipFill rotWithShape="1">
              <a:blip r:embed="rId2"/>
              <a:srcRect b="75022"/>
              <a:stretch/>
            </p:blipFill>
            <p:spPr>
              <a:xfrm>
                <a:off x="3300297" y="996715"/>
                <a:ext cx="5772203" cy="1717562"/>
              </a:xfrm>
              <a:prstGeom prst="rect">
                <a:avLst/>
              </a:prstGeom>
            </p:spPr>
          </p:pic>
          <p:sp>
            <p:nvSpPr>
              <p:cNvPr id="5" name="Left Brace 4"/>
              <p:cNvSpPr/>
              <p:nvPr/>
            </p:nvSpPr>
            <p:spPr bwMode="auto">
              <a:xfrm>
                <a:off x="3731737" y="2888580"/>
                <a:ext cx="144000" cy="1029143"/>
              </a:xfrm>
              <a:prstGeom prst="leftBrace">
                <a:avLst/>
              </a:prstGeom>
              <a:noFill/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" name="Left Brace 10"/>
              <p:cNvSpPr/>
              <p:nvPr/>
            </p:nvSpPr>
            <p:spPr bwMode="auto">
              <a:xfrm>
                <a:off x="3731737" y="1951864"/>
                <a:ext cx="144000" cy="686095"/>
              </a:xfrm>
              <a:prstGeom prst="leftBrace">
                <a:avLst/>
              </a:prstGeom>
              <a:noFill/>
              <a:ln w="1905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3333CC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" name="TextBox 12"/>
              <p:cNvSpPr txBox="1"/>
              <p:nvPr/>
            </p:nvSpPr>
            <p:spPr>
              <a:xfrm>
                <a:off x="8814338" y="6343048"/>
                <a:ext cx="377788" cy="40011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*</a:t>
                </a:r>
              </a:p>
            </p:txBody>
          </p:sp>
          <p:pic>
            <p:nvPicPr>
              <p:cNvPr id="14" name="Picture 13"/>
              <p:cNvPicPr>
                <a:picLocks noChangeAspect="1"/>
              </p:cNvPicPr>
              <p:nvPr/>
            </p:nvPicPr>
            <p:blipFill rotWithShape="1">
              <a:blip r:embed="rId2"/>
              <a:srcRect t="60320" b="4009"/>
              <a:stretch/>
            </p:blipFill>
            <p:spPr>
              <a:xfrm>
                <a:off x="3290672" y="4168762"/>
                <a:ext cx="5772203" cy="2452881"/>
              </a:xfrm>
              <a:prstGeom prst="rect">
                <a:avLst/>
              </a:prstGeom>
            </p:spPr>
          </p:pic>
          <p:grpSp>
            <p:nvGrpSpPr>
              <p:cNvPr id="40" name="Group 39"/>
              <p:cNvGrpSpPr/>
              <p:nvPr/>
            </p:nvGrpSpPr>
            <p:grpSpPr>
              <a:xfrm>
                <a:off x="5169063" y="2839317"/>
                <a:ext cx="4029691" cy="1204615"/>
                <a:chOff x="5178688" y="2311986"/>
                <a:chExt cx="3713791" cy="1157706"/>
              </a:xfrm>
            </p:grpSpPr>
            <p:grpSp>
              <p:nvGrpSpPr>
                <p:cNvPr id="35" name="Group 34"/>
                <p:cNvGrpSpPr/>
                <p:nvPr/>
              </p:nvGrpSpPr>
              <p:grpSpPr>
                <a:xfrm>
                  <a:off x="5178688" y="2311986"/>
                  <a:ext cx="3713791" cy="1157706"/>
                  <a:chOff x="5178688" y="2311986"/>
                  <a:chExt cx="3713791" cy="1157706"/>
                </a:xfrm>
              </p:grpSpPr>
              <p:grpSp>
                <p:nvGrpSpPr>
                  <p:cNvPr id="25" name="Group 24"/>
                  <p:cNvGrpSpPr/>
                  <p:nvPr/>
                </p:nvGrpSpPr>
                <p:grpSpPr>
                  <a:xfrm>
                    <a:off x="5178688" y="2311986"/>
                    <a:ext cx="3713791" cy="1157706"/>
                    <a:chOff x="3986935" y="3079293"/>
                    <a:chExt cx="3398756" cy="1474833"/>
                  </a:xfrm>
                </p:grpSpPr>
                <p:pic>
                  <p:nvPicPr>
                    <p:cNvPr id="26" name="Picture 25"/>
                    <p:cNvPicPr>
                      <a:picLocks noChangeAspect="1"/>
                    </p:cNvPicPr>
                    <p:nvPr/>
                  </p:nvPicPr>
                  <p:blipFill rotWithShape="1">
                    <a:blip r:embed="rId3"/>
                    <a:srcRect l="23328" t="61054" b="33535"/>
                    <a:stretch/>
                  </p:blipFill>
                  <p:spPr>
                    <a:xfrm>
                      <a:off x="3986935" y="4149080"/>
                      <a:ext cx="3395490" cy="40504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27" name="Picture 26"/>
                    <p:cNvPicPr>
                      <a:picLocks noChangeAspect="1"/>
                    </p:cNvPicPr>
                    <p:nvPr/>
                  </p:nvPicPr>
                  <p:blipFill rotWithShape="1">
                    <a:blip r:embed="rId3"/>
                    <a:srcRect l="23254" t="25251" b="64164"/>
                    <a:stretch/>
                  </p:blipFill>
                  <p:spPr>
                    <a:xfrm>
                      <a:off x="3986935" y="3079293"/>
                      <a:ext cx="3398756" cy="792330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29" name="Picture 28"/>
                    <p:cNvPicPr>
                      <a:picLocks noChangeAspect="1"/>
                    </p:cNvPicPr>
                    <p:nvPr/>
                  </p:nvPicPr>
                  <p:blipFill rotWithShape="1">
                    <a:blip r:embed="rId3"/>
                    <a:srcRect l="59464" t="62215" r="7844" b="36004"/>
                    <a:stretch/>
                  </p:blipFill>
                  <p:spPr>
                    <a:xfrm>
                      <a:off x="4036573" y="4253249"/>
                      <a:ext cx="1447800" cy="133350"/>
                    </a:xfrm>
                    <a:prstGeom prst="rect">
                      <a:avLst/>
                    </a:prstGeom>
                  </p:spPr>
                </p:pic>
                <p:sp>
                  <p:nvSpPr>
                    <p:cNvPr id="30" name="TextBox 29"/>
                    <p:cNvSpPr txBox="1"/>
                    <p:nvPr/>
                  </p:nvSpPr>
                  <p:spPr>
                    <a:xfrm>
                      <a:off x="3991966" y="4149889"/>
                      <a:ext cx="334775" cy="33327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Cn</a:t>
                      </a:r>
                    </a:p>
                  </p:txBody>
                </p:sp>
                <p:pic>
                  <p:nvPicPr>
                    <p:cNvPr id="31" name="Picture 30"/>
                    <p:cNvPicPr>
                      <a:picLocks noChangeAspect="1"/>
                    </p:cNvPicPr>
                    <p:nvPr/>
                  </p:nvPicPr>
                  <p:blipFill rotWithShape="1">
                    <a:blip r:embed="rId3"/>
                    <a:srcRect l="59464" t="26688" r="7844" b="70210"/>
                    <a:stretch/>
                  </p:blipFill>
                  <p:spPr>
                    <a:xfrm>
                      <a:off x="4053885" y="3173113"/>
                      <a:ext cx="1447800" cy="232229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" name="Picture 31"/>
                    <p:cNvPicPr>
                      <a:picLocks noChangeAspect="1"/>
                    </p:cNvPicPr>
                    <p:nvPr/>
                  </p:nvPicPr>
                  <p:blipFill rotWithShape="1">
                    <a:blip r:embed="rId3"/>
                    <a:srcRect l="82119" t="31535" r="7844" b="65557"/>
                    <a:stretch/>
                  </p:blipFill>
                  <p:spPr>
                    <a:xfrm>
                      <a:off x="4062331" y="3536479"/>
                      <a:ext cx="3014431" cy="200519"/>
                    </a:xfrm>
                    <a:prstGeom prst="rect">
                      <a:avLst/>
                    </a:prstGeom>
                  </p:spPr>
                </p:pic>
                <p:sp>
                  <p:nvSpPr>
                    <p:cNvPr id="33" name="TextBox 32"/>
                    <p:cNvSpPr txBox="1"/>
                    <p:nvPr/>
                  </p:nvSpPr>
                  <p:spPr>
                    <a:xfrm>
                      <a:off x="4002324" y="3508020"/>
                      <a:ext cx="327439" cy="33327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C2</a:t>
                      </a:r>
                      <a:endParaRPr kumimoji="0" lang="en-US" sz="1600" b="1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p:txBody>
                </p:sp>
                <p:sp>
                  <p:nvSpPr>
                    <p:cNvPr id="34" name="TextBox 33"/>
                    <p:cNvSpPr txBox="1"/>
                    <p:nvPr/>
                  </p:nvSpPr>
                  <p:spPr>
                    <a:xfrm>
                      <a:off x="4010393" y="3126293"/>
                      <a:ext cx="327439" cy="333272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100" b="1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C1</a:t>
                      </a:r>
                      <a:endParaRPr kumimoji="0" lang="en-US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Verdana" panose="020B0604030504040204" pitchFamily="34" charset="0"/>
                        <a:ea typeface="Verdana" panose="020B0604030504040204" pitchFamily="34" charset="0"/>
                        <a:cs typeface="Times New Roman" panose="02020603050405020304" pitchFamily="18" charset="0"/>
                      </a:endParaRPr>
                    </a:p>
                  </p:txBody>
                </p:sp>
              </p:grpSp>
              <p:sp>
                <p:nvSpPr>
                  <p:cNvPr id="2" name="Rectangle 1"/>
                  <p:cNvSpPr/>
                  <p:nvPr/>
                </p:nvSpPr>
                <p:spPr bwMode="auto">
                  <a:xfrm>
                    <a:off x="5204320" y="3100397"/>
                    <a:ext cx="3610018" cy="73556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 cap="flat" cmpd="sng" algn="ctr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lvl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4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3333CC"/>
                      </a:solidFill>
                      <a:effectLst/>
                      <a:uLnTx/>
                      <a:uFillTx/>
                      <a:latin typeface="Verdana" pitchFamily="34" charset="0"/>
                      <a:ea typeface="+mn-ea"/>
                      <a:cs typeface="+mn-cs"/>
                    </a:endParaRPr>
                  </a:p>
                </p:txBody>
              </p:sp>
            </p:grpSp>
            <p:cxnSp>
              <p:nvCxnSpPr>
                <p:cNvPr id="36" name="Straight Connector 35"/>
                <p:cNvCxnSpPr/>
                <p:nvPr/>
              </p:nvCxnSpPr>
              <p:spPr bwMode="auto">
                <a:xfrm>
                  <a:off x="5639732" y="2950574"/>
                  <a:ext cx="1" cy="219089"/>
                </a:xfrm>
                <a:prstGeom prst="line">
                  <a:avLst/>
                </a:prstGeom>
                <a:noFill/>
                <a:ln w="38100" cap="flat" cmpd="sng" algn="ctr">
                  <a:solidFill>
                    <a:schemeClr val="tx1"/>
                  </a:solidFill>
                  <a:prstDash val="sysDot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39" name="Rectangle 38"/>
                <p:cNvSpPr/>
                <p:nvPr/>
              </p:nvSpPr>
              <p:spPr bwMode="auto">
                <a:xfrm>
                  <a:off x="5261073" y="2910136"/>
                  <a:ext cx="3496392" cy="45719"/>
                </a:xfrm>
                <a:prstGeom prst="rect">
                  <a:avLst/>
                </a:prstGeom>
                <a:solidFill>
                  <a:schemeClr val="bg1"/>
                </a:solidFill>
                <a:ln w="19050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3333CC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42" name="Picture 41"/>
              <p:cNvPicPr>
                <a:picLocks noChangeAspect="1"/>
              </p:cNvPicPr>
              <p:nvPr/>
            </p:nvPicPr>
            <p:blipFill rotWithShape="1">
              <a:blip r:embed="rId2"/>
              <a:srcRect l="11695" t="9733" r="85187" b="62548"/>
              <a:stretch/>
            </p:blipFill>
            <p:spPr>
              <a:xfrm>
                <a:off x="3977011" y="2374534"/>
                <a:ext cx="179686" cy="1902496"/>
              </a:xfrm>
              <a:prstGeom prst="rect">
                <a:avLst/>
              </a:prstGeom>
            </p:spPr>
          </p:pic>
          <p:pic>
            <p:nvPicPr>
              <p:cNvPr id="43" name="Picture 42"/>
              <p:cNvPicPr>
                <a:picLocks noChangeAspect="1"/>
              </p:cNvPicPr>
              <p:nvPr/>
            </p:nvPicPr>
            <p:blipFill rotWithShape="1">
              <a:blip r:embed="rId2"/>
              <a:srcRect l="10915" t="30522" r="84407" b="65320"/>
              <a:stretch/>
            </p:blipFill>
            <p:spPr>
              <a:xfrm>
                <a:off x="4790006" y="3357070"/>
                <a:ext cx="292999" cy="310224"/>
              </a:xfrm>
              <a:prstGeom prst="rect">
                <a:avLst/>
              </a:prstGeom>
            </p:spPr>
          </p:pic>
          <p:pic>
            <p:nvPicPr>
              <p:cNvPr id="44" name="Picture 43"/>
              <p:cNvPicPr>
                <a:picLocks noChangeAspect="1"/>
              </p:cNvPicPr>
              <p:nvPr/>
            </p:nvPicPr>
            <p:blipFill rotWithShape="1">
              <a:blip r:embed="rId2"/>
              <a:srcRect l="27289" t="18049" r="67138" b="67317"/>
              <a:stretch/>
            </p:blipFill>
            <p:spPr>
              <a:xfrm>
                <a:off x="4882695" y="2291549"/>
                <a:ext cx="352960" cy="1137491"/>
              </a:xfrm>
              <a:prstGeom prst="rect">
                <a:avLst/>
              </a:prstGeom>
            </p:spPr>
          </p:pic>
          <p:pic>
            <p:nvPicPr>
              <p:cNvPr id="45" name="Picture 44"/>
              <p:cNvPicPr>
                <a:picLocks noChangeAspect="1"/>
              </p:cNvPicPr>
              <p:nvPr/>
            </p:nvPicPr>
            <p:blipFill rotWithShape="1">
              <a:blip r:embed="rId2"/>
              <a:srcRect l="27289" t="31760" r="67897" b="64569"/>
              <a:stretch/>
            </p:blipFill>
            <p:spPr>
              <a:xfrm>
                <a:off x="4893602" y="3625142"/>
                <a:ext cx="292170" cy="258363"/>
              </a:xfrm>
              <a:prstGeom prst="rect">
                <a:avLst/>
              </a:prstGeom>
            </p:spPr>
          </p:pic>
        </p:grpSp>
        <p:sp>
          <p:nvSpPr>
            <p:cNvPr id="53" name="Rectangle 52"/>
            <p:cNvSpPr/>
            <p:nvPr/>
          </p:nvSpPr>
          <p:spPr bwMode="auto">
            <a:xfrm>
              <a:off x="4867006" y="1628800"/>
              <a:ext cx="92689" cy="2250250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55" name="Straight Connector 54"/>
            <p:cNvCxnSpPr/>
            <p:nvPr/>
          </p:nvCxnSpPr>
          <p:spPr bwMode="auto">
            <a:xfrm flipH="1">
              <a:off x="4920548" y="1631754"/>
              <a:ext cx="11492" cy="2232000"/>
            </a:xfrm>
            <a:prstGeom prst="line">
              <a:avLst/>
            </a:prstGeom>
            <a:noFill/>
            <a:ln w="508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7" name="Rectangle 56"/>
            <p:cNvSpPr/>
            <p:nvPr/>
          </p:nvSpPr>
          <p:spPr bwMode="auto">
            <a:xfrm>
              <a:off x="4778608" y="1631754"/>
              <a:ext cx="109141" cy="2275345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59" name="Straight Connector 58"/>
            <p:cNvCxnSpPr/>
            <p:nvPr/>
          </p:nvCxnSpPr>
          <p:spPr bwMode="auto">
            <a:xfrm flipV="1">
              <a:off x="4783477" y="1635574"/>
              <a:ext cx="180000" cy="0"/>
            </a:xfrm>
            <a:prstGeom prst="line">
              <a:avLst/>
            </a:prstGeom>
            <a:noFill/>
            <a:ln w="127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38" name="Rounded Rectangle 37"/>
          <p:cNvSpPr/>
          <p:nvPr/>
        </p:nvSpPr>
        <p:spPr bwMode="auto">
          <a:xfrm>
            <a:off x="296863" y="1687316"/>
            <a:ext cx="8734913" cy="1129741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 w="28575">
                <a:solidFill>
                  <a:srgbClr val="000000"/>
                </a:solidFill>
                <a:prstDash val="sysDash"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9871745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(4)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53078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Principle of the implementation of DVFS -2</a:t>
            </a:r>
          </a:p>
        </p:txBody>
      </p:sp>
      <p:sp>
        <p:nvSpPr>
          <p:cNvPr id="6" name="Rectangle 5"/>
          <p:cNvSpPr/>
          <p:nvPr/>
        </p:nvSpPr>
        <p:spPr>
          <a:xfrm>
            <a:off x="26495" y="5115671"/>
            <a:ext cx="864096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1600" dirty="0">
                <a:latin typeface="+mj-lt"/>
              </a:rPr>
              <a:t>Figure: Example of operating points (of Intel’s Pentium M processor (</a:t>
            </a:r>
            <a:r>
              <a:rPr lang="en-US" sz="1600" dirty="0">
                <a:latin typeface="+mj-lt"/>
                <a:ea typeface="Verdana" panose="020B0604030504040204" pitchFamily="34" charset="0"/>
              </a:rPr>
              <a:t>~</a:t>
            </a:r>
            <a:r>
              <a:rPr lang="en-US" sz="1600" dirty="0">
                <a:latin typeface="+mj-lt"/>
              </a:rPr>
              <a:t>2003))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376645" y="2166248"/>
            <a:ext cx="5908475" cy="2899573"/>
            <a:chOff x="1736685" y="2888940"/>
            <a:chExt cx="5908475" cy="2899573"/>
          </a:xfrm>
        </p:grpSpPr>
        <p:pic>
          <p:nvPicPr>
            <p:cNvPr id="8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396" t="17250" r="8726" b="26415"/>
            <a:stretch/>
          </p:blipFill>
          <p:spPr bwMode="auto">
            <a:xfrm>
              <a:off x="1736685" y="2933945"/>
              <a:ext cx="5908475" cy="28545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" name="TextBox 8"/>
            <p:cNvSpPr txBox="1"/>
            <p:nvPr/>
          </p:nvSpPr>
          <p:spPr>
            <a:xfrm>
              <a:off x="6482501" y="2888940"/>
              <a:ext cx="38824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>
                  <a:solidFill>
                    <a:srgbClr val="FF0000"/>
                  </a:solidFill>
                  <a:latin typeface="+mj-lt"/>
                </a:rPr>
                <a:t>P1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5832140" y="3309704"/>
              <a:ext cx="38824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>
                  <a:solidFill>
                    <a:srgbClr val="FF0000"/>
                  </a:solidFill>
                  <a:latin typeface="+mj-lt"/>
                </a:rPr>
                <a:t>P2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3193642" y="3933825"/>
              <a:ext cx="38824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b="1" dirty="0">
                  <a:solidFill>
                    <a:srgbClr val="FF0000"/>
                  </a:solidFill>
                  <a:latin typeface="+mj-lt"/>
                </a:rPr>
                <a:t>P6</a:t>
              </a:r>
            </a:p>
          </p:txBody>
        </p:sp>
      </p:grpSp>
      <p:sp>
        <p:nvSpPr>
          <p:cNvPr id="3" name="Rounded Rectangle 2"/>
          <p:cNvSpPr/>
          <p:nvPr/>
        </p:nvSpPr>
        <p:spPr bwMode="auto">
          <a:xfrm>
            <a:off x="8885" y="877696"/>
            <a:ext cx="9144000" cy="616089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1500" y="908720"/>
            <a:ext cx="8652828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P-states</a:t>
            </a:r>
            <a:r>
              <a:rPr lang="en-US" sz="1600" dirty="0">
                <a:latin typeface="+mj-lt"/>
              </a:rPr>
              <a:t> are possible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operating points </a:t>
            </a:r>
            <a:r>
              <a:rPr lang="en-US" sz="1600" dirty="0">
                <a:latin typeface="+mj-lt"/>
              </a:rPr>
              <a:t>(</a:t>
            </a:r>
            <a:r>
              <a:rPr lang="en-US" sz="1600" dirty="0" err="1">
                <a:solidFill>
                  <a:srgbClr val="0070C0"/>
                </a:solidFill>
                <a:latin typeface="+mj-lt"/>
              </a:rPr>
              <a:t>Vcc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and fc pairs) of a core </a:t>
            </a:r>
            <a:r>
              <a:rPr lang="en-US" sz="1600" dirty="0">
                <a:latin typeface="+mj-lt"/>
              </a:rPr>
              <a:t>while running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under DVFS.</a:t>
            </a:r>
          </a:p>
          <a:p>
            <a:r>
              <a:rPr lang="en-US" sz="1600" dirty="0">
                <a:latin typeface="+mj-lt"/>
              </a:rPr>
              <a:t>An example below will illustrate this.</a:t>
            </a:r>
          </a:p>
        </p:txBody>
      </p:sp>
    </p:spTree>
    <p:extLst>
      <p:ext uri="{BB962C8B-B14F-4D97-AF65-F5344CB8AC3E}">
        <p14:creationId xmlns:p14="http://schemas.microsoft.com/office/powerpoint/2010/main" val="7617007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" grpId="0" animBg="1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(5)</a:t>
            </a:r>
          </a:p>
        </p:txBody>
      </p:sp>
      <p:sp>
        <p:nvSpPr>
          <p:cNvPr id="8" name="Rounded Rectangle 7"/>
          <p:cNvSpPr/>
          <p:nvPr/>
        </p:nvSpPr>
        <p:spPr bwMode="auto">
          <a:xfrm>
            <a:off x="2456" y="846874"/>
            <a:ext cx="9144000" cy="86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-45721" y="877897"/>
            <a:ext cx="9108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>
                <a:latin typeface="+mj-lt"/>
              </a:rPr>
              <a:t>When DVFS is used, the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OS</a:t>
            </a:r>
            <a:r>
              <a:rPr lang="en-US" sz="1600" spc="-20" dirty="0">
                <a:latin typeface="+mj-lt"/>
              </a:rPr>
              <a:t> continuously determines the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lowest possible P-states</a:t>
            </a:r>
          </a:p>
          <a:p>
            <a:r>
              <a:rPr lang="en-US" sz="1600" spc="-20" dirty="0">
                <a:solidFill>
                  <a:srgbClr val="0070C0"/>
                </a:solidFill>
                <a:latin typeface="+mj-lt"/>
              </a:rPr>
              <a:t>      in subsequent time windows, which are needed to run the workload without a</a:t>
            </a:r>
          </a:p>
          <a:p>
            <a:r>
              <a:rPr lang="en-US" sz="1600" spc="-20" dirty="0">
                <a:solidFill>
                  <a:srgbClr val="0070C0"/>
                </a:solidFill>
                <a:latin typeface="+mj-lt"/>
              </a:rPr>
              <a:t>      noticeable </a:t>
            </a:r>
            <a:r>
              <a:rPr lang="en-US" sz="1600" spc="-60" dirty="0">
                <a:solidFill>
                  <a:srgbClr val="0070C0"/>
                </a:solidFill>
                <a:latin typeface="+mj-lt"/>
              </a:rPr>
              <a:t>lengthening, to keep power consumption as low as possible.</a:t>
            </a:r>
            <a:endParaRPr lang="en-US" sz="1600" spc="-60" dirty="0">
              <a:latin typeface="+mj-lt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1500" y="458670"/>
            <a:ext cx="53078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Principle of the implementation of DVFS -3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5399736" y="3668106"/>
            <a:ext cx="3942794" cy="9310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hu-HU" sz="1300" dirty="0">
                <a:latin typeface="+mj-lt"/>
              </a:rPr>
              <a:t>Both fc and Vdd will be scaled </a:t>
            </a:r>
          </a:p>
          <a:p>
            <a:pPr>
              <a:spcAft>
                <a:spcPts val="300"/>
              </a:spcAft>
            </a:pPr>
            <a:r>
              <a:rPr lang="hu-HU" sz="1300" dirty="0">
                <a:latin typeface="+mj-lt"/>
              </a:rPr>
              <a:t>        </a:t>
            </a:r>
            <a:r>
              <a:rPr lang="hu-HU" sz="1300" dirty="0" err="1">
                <a:latin typeface="+mj-lt"/>
              </a:rPr>
              <a:t>according</a:t>
            </a:r>
            <a:r>
              <a:rPr lang="hu-HU" sz="1300" dirty="0">
                <a:latin typeface="+mj-lt"/>
              </a:rPr>
              <a:t> to the </a:t>
            </a:r>
            <a:r>
              <a:rPr lang="hu-HU" sz="1300" dirty="0" err="1">
                <a:latin typeface="+mj-lt"/>
              </a:rPr>
              <a:t>workload</a:t>
            </a:r>
            <a:r>
              <a:rPr lang="hu-HU" sz="1300" dirty="0">
                <a:latin typeface="+mj-lt"/>
              </a:rPr>
              <a:t> </a:t>
            </a:r>
            <a:r>
              <a:rPr lang="hu-HU" sz="1300" dirty="0" err="1">
                <a:latin typeface="+mj-lt"/>
              </a:rPr>
              <a:t>intensity</a:t>
            </a:r>
            <a:r>
              <a:rPr lang="hu-HU" sz="1300" dirty="0">
                <a:latin typeface="+mj-lt"/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300" dirty="0" err="1">
                <a:latin typeface="+mj-lt"/>
              </a:rPr>
              <a:t>Vcc</a:t>
            </a:r>
            <a:r>
              <a:rPr lang="hu-HU" sz="1300" dirty="0">
                <a:latin typeface="+mj-lt"/>
              </a:rPr>
              <a:t> is chosen with a guard band</a:t>
            </a:r>
          </a:p>
          <a:p>
            <a:pPr algn="ctr"/>
            <a:r>
              <a:rPr lang="hu-HU" sz="1300" dirty="0">
                <a:latin typeface="+mj-lt"/>
              </a:rPr>
              <a:t>  </a:t>
            </a:r>
            <a:r>
              <a:rPr lang="hu-HU" sz="1300" dirty="0" err="1">
                <a:latin typeface="+mj-lt"/>
              </a:rPr>
              <a:t>according</a:t>
            </a:r>
            <a:r>
              <a:rPr lang="hu-HU" sz="1300" dirty="0">
                <a:latin typeface="+mj-lt"/>
              </a:rPr>
              <a:t> to the actual fc values.</a:t>
            </a:r>
            <a:endParaRPr lang="en-US" sz="1300" dirty="0">
              <a:latin typeface="+mj-lt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3395254" y="5409220"/>
            <a:ext cx="27606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Figure: Principle of </a:t>
            </a:r>
            <a:r>
              <a:rPr lang="en-US" sz="1600" dirty="0" err="1">
                <a:latin typeface="+mj-lt"/>
              </a:rPr>
              <a:t>DVFS</a:t>
            </a:r>
            <a:endParaRPr lang="en-US" sz="1600" dirty="0">
              <a:latin typeface="+mj-lt"/>
            </a:endParaRPr>
          </a:p>
        </p:txBody>
      </p:sp>
      <p:grpSp>
        <p:nvGrpSpPr>
          <p:cNvPr id="54" name="Group 53"/>
          <p:cNvGrpSpPr/>
          <p:nvPr/>
        </p:nvGrpSpPr>
        <p:grpSpPr>
          <a:xfrm>
            <a:off x="2524257" y="1988840"/>
            <a:ext cx="4022740" cy="3423835"/>
            <a:chOff x="2524257" y="1988840"/>
            <a:chExt cx="4022740" cy="3576477"/>
          </a:xfrm>
        </p:grpSpPr>
        <p:grpSp>
          <p:nvGrpSpPr>
            <p:cNvPr id="15" name="Group 14"/>
            <p:cNvGrpSpPr/>
            <p:nvPr/>
          </p:nvGrpSpPr>
          <p:grpSpPr>
            <a:xfrm>
              <a:off x="2524257" y="1988840"/>
              <a:ext cx="4022740" cy="3576477"/>
              <a:chOff x="3109375" y="2620964"/>
              <a:chExt cx="2934158" cy="2522655"/>
            </a:xfrm>
          </p:grpSpPr>
          <p:sp>
            <p:nvSpPr>
              <p:cNvPr id="16" name="Line 41"/>
              <p:cNvSpPr>
                <a:spLocks noChangeShapeType="1"/>
              </p:cNvSpPr>
              <p:nvPr/>
            </p:nvSpPr>
            <p:spPr bwMode="auto">
              <a:xfrm>
                <a:off x="3515775" y="4881564"/>
                <a:ext cx="2206624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2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17" name="Line 42"/>
              <p:cNvSpPr>
                <a:spLocks noChangeShapeType="1"/>
              </p:cNvSpPr>
              <p:nvPr/>
            </p:nvSpPr>
            <p:spPr bwMode="auto">
              <a:xfrm flipV="1">
                <a:off x="3625312" y="2936877"/>
                <a:ext cx="9525" cy="2005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2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18" name="Line 43"/>
              <p:cNvSpPr>
                <a:spLocks noChangeShapeType="1"/>
              </p:cNvSpPr>
              <p:nvPr/>
            </p:nvSpPr>
            <p:spPr bwMode="auto">
              <a:xfrm flipH="1">
                <a:off x="3576100" y="4039129"/>
                <a:ext cx="8255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2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19" name="Line 44"/>
              <p:cNvSpPr>
                <a:spLocks noChangeShapeType="1"/>
              </p:cNvSpPr>
              <p:nvPr/>
            </p:nvSpPr>
            <p:spPr bwMode="auto">
              <a:xfrm flipH="1">
                <a:off x="3576100" y="3689088"/>
                <a:ext cx="8255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2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20" name="Line 45"/>
              <p:cNvSpPr>
                <a:spLocks noChangeShapeType="1"/>
              </p:cNvSpPr>
              <p:nvPr/>
            </p:nvSpPr>
            <p:spPr bwMode="auto">
              <a:xfrm flipH="1">
                <a:off x="3576100" y="3368056"/>
                <a:ext cx="8255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2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21" name="Line 46"/>
              <p:cNvSpPr>
                <a:spLocks noChangeShapeType="1"/>
              </p:cNvSpPr>
              <p:nvPr/>
            </p:nvSpPr>
            <p:spPr bwMode="auto">
              <a:xfrm flipH="1">
                <a:off x="3576100" y="3098802"/>
                <a:ext cx="8255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2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22" name="Text Box 47"/>
              <p:cNvSpPr txBox="1">
                <a:spLocks noChangeArrowheads="1"/>
              </p:cNvSpPr>
              <p:nvPr/>
            </p:nvSpPr>
            <p:spPr bwMode="auto">
              <a:xfrm>
                <a:off x="5795424" y="4757739"/>
                <a:ext cx="248109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b="1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fc</a:t>
                </a:r>
              </a:p>
            </p:txBody>
          </p:sp>
          <p:sp>
            <p:nvSpPr>
              <p:cNvPr id="23" name="Text Box 48"/>
              <p:cNvSpPr txBox="1">
                <a:spLocks noChangeArrowheads="1"/>
              </p:cNvSpPr>
              <p:nvPr/>
            </p:nvSpPr>
            <p:spPr bwMode="auto">
              <a:xfrm>
                <a:off x="3452275" y="2620964"/>
                <a:ext cx="351000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b="1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V</a:t>
                </a:r>
                <a:r>
                  <a:rPr lang="en-US" altLang="en-US" sz="1200" b="1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cc</a:t>
                </a:r>
                <a:endParaRPr lang="hu-HU" altLang="en-US" sz="1200" b="1" dirty="0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24" name="Text Box 49"/>
              <p:cNvSpPr txBox="1">
                <a:spLocks noChangeArrowheads="1"/>
              </p:cNvSpPr>
              <p:nvPr/>
            </p:nvSpPr>
            <p:spPr bwMode="auto">
              <a:xfrm>
                <a:off x="5134107" y="4940302"/>
                <a:ext cx="304231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fc0</a:t>
                </a:r>
              </a:p>
            </p:txBody>
          </p:sp>
          <p:sp>
            <p:nvSpPr>
              <p:cNvPr id="25" name="Text Box 51"/>
              <p:cNvSpPr txBox="1">
                <a:spLocks noChangeArrowheads="1"/>
              </p:cNvSpPr>
              <p:nvPr/>
            </p:nvSpPr>
            <p:spPr bwMode="auto">
              <a:xfrm>
                <a:off x="4941711" y="3188770"/>
                <a:ext cx="894686" cy="3972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algn="ctr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dirty="0">
                    <a:solidFill>
                      <a:srgbClr val="FF0000"/>
                    </a:solidFill>
                    <a:latin typeface="Verdana" panose="020B0604030504040204" pitchFamily="34" charset="0"/>
                  </a:rPr>
                  <a:t>Highest</a:t>
                </a:r>
                <a:br>
                  <a:rPr lang="hu-HU" altLang="en-US" sz="1200" dirty="0">
                    <a:solidFill>
                      <a:srgbClr val="FF0000"/>
                    </a:solidFill>
                    <a:latin typeface="Verdana" panose="020B0604030504040204" pitchFamily="34" charset="0"/>
                  </a:rPr>
                </a:br>
                <a:r>
                  <a:rPr lang="en-US" altLang="en-US" sz="1200" dirty="0">
                    <a:solidFill>
                      <a:srgbClr val="FF0000"/>
                    </a:solidFill>
                    <a:latin typeface="Verdana" panose="020B0604030504040204" pitchFamily="34" charset="0"/>
                  </a:rPr>
                  <a:t>power</a:t>
                </a:r>
              </a:p>
              <a:p>
                <a:pPr algn="ctr" fontAlgn="base">
                  <a:lnSpc>
                    <a:spcPct val="85000"/>
                  </a:lnSpc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en-US" altLang="en-US" sz="1200" dirty="0">
                    <a:solidFill>
                      <a:srgbClr val="FF0000"/>
                    </a:solidFill>
                    <a:latin typeface="Verdana" panose="020B0604030504040204" pitchFamily="34" charset="0"/>
                  </a:rPr>
                  <a:t> consumption</a:t>
                </a:r>
                <a:endParaRPr lang="hu-HU" altLang="en-US" sz="1200" dirty="0">
                  <a:solidFill>
                    <a:srgbClr val="FF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26" name="Text Box 52"/>
              <p:cNvSpPr txBox="1">
                <a:spLocks noChangeArrowheads="1"/>
              </p:cNvSpPr>
              <p:nvPr/>
            </p:nvSpPr>
            <p:spPr bwMode="auto">
              <a:xfrm>
                <a:off x="3120487" y="2987677"/>
                <a:ext cx="400107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V</a:t>
                </a:r>
                <a:r>
                  <a:rPr lang="en-US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cc</a:t>
                </a:r>
                <a:r>
                  <a:rPr lang="hu-HU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0</a:t>
                </a:r>
              </a:p>
            </p:txBody>
          </p:sp>
          <p:sp>
            <p:nvSpPr>
              <p:cNvPr id="27" name="Text Box 53"/>
              <p:cNvSpPr txBox="1">
                <a:spLocks noChangeArrowheads="1"/>
              </p:cNvSpPr>
              <p:nvPr/>
            </p:nvSpPr>
            <p:spPr bwMode="auto">
              <a:xfrm>
                <a:off x="3110962" y="3290096"/>
                <a:ext cx="400107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V</a:t>
                </a:r>
                <a:r>
                  <a:rPr lang="en-US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cc</a:t>
                </a:r>
                <a:r>
                  <a:rPr lang="hu-HU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1</a:t>
                </a:r>
              </a:p>
            </p:txBody>
          </p:sp>
          <p:sp>
            <p:nvSpPr>
              <p:cNvPr id="28" name="Text Box 54"/>
              <p:cNvSpPr txBox="1">
                <a:spLocks noChangeArrowheads="1"/>
              </p:cNvSpPr>
              <p:nvPr/>
            </p:nvSpPr>
            <p:spPr bwMode="auto">
              <a:xfrm>
                <a:off x="3112550" y="3951641"/>
                <a:ext cx="400107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V</a:t>
                </a:r>
                <a:r>
                  <a:rPr lang="en-US" altLang="en-US" sz="1200" dirty="0" err="1">
                    <a:solidFill>
                      <a:srgbClr val="000000"/>
                    </a:solidFill>
                    <a:latin typeface="Verdana" panose="020B0604030504040204" pitchFamily="34" charset="0"/>
                  </a:rPr>
                  <a:t>ccn</a:t>
                </a:r>
                <a:endParaRPr lang="hu-HU" altLang="en-US" sz="1200" dirty="0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29" name="Text Box 55"/>
              <p:cNvSpPr txBox="1">
                <a:spLocks noChangeArrowheads="1"/>
              </p:cNvSpPr>
              <p:nvPr/>
            </p:nvSpPr>
            <p:spPr bwMode="auto">
              <a:xfrm>
                <a:off x="3109375" y="3611124"/>
                <a:ext cx="400107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V</a:t>
                </a:r>
                <a:r>
                  <a:rPr lang="en-US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cc</a:t>
                </a:r>
                <a:r>
                  <a:rPr lang="hu-HU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2</a:t>
                </a:r>
              </a:p>
            </p:txBody>
          </p:sp>
          <p:sp>
            <p:nvSpPr>
              <p:cNvPr id="30" name="Text Box 56"/>
              <p:cNvSpPr txBox="1">
                <a:spLocks noChangeArrowheads="1"/>
              </p:cNvSpPr>
              <p:nvPr/>
            </p:nvSpPr>
            <p:spPr bwMode="auto">
              <a:xfrm>
                <a:off x="3309400" y="3765905"/>
                <a:ext cx="175617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en-US" altLang="en-US" sz="120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.</a:t>
                </a:r>
              </a:p>
            </p:txBody>
          </p:sp>
          <p:sp>
            <p:nvSpPr>
              <p:cNvPr id="31" name="Text Box 57"/>
              <p:cNvSpPr txBox="1">
                <a:spLocks noChangeArrowheads="1"/>
              </p:cNvSpPr>
              <p:nvPr/>
            </p:nvSpPr>
            <p:spPr bwMode="auto">
              <a:xfrm>
                <a:off x="3309400" y="3706638"/>
                <a:ext cx="175617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en-US" altLang="en-US" sz="120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.</a:t>
                </a:r>
              </a:p>
            </p:txBody>
          </p:sp>
          <p:sp>
            <p:nvSpPr>
              <p:cNvPr id="32" name="Line 59"/>
              <p:cNvSpPr>
                <a:spLocks noChangeShapeType="1"/>
              </p:cNvSpPr>
              <p:nvPr/>
            </p:nvSpPr>
            <p:spPr bwMode="auto">
              <a:xfrm>
                <a:off x="5263612" y="4818064"/>
                <a:ext cx="0" cy="10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2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33" name="Line 60"/>
              <p:cNvSpPr>
                <a:spLocks noChangeShapeType="1"/>
              </p:cNvSpPr>
              <p:nvPr/>
            </p:nvSpPr>
            <p:spPr bwMode="auto">
              <a:xfrm>
                <a:off x="3985675" y="4818064"/>
                <a:ext cx="0" cy="10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2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34" name="Text Box 61"/>
              <p:cNvSpPr txBox="1">
                <a:spLocks noChangeArrowheads="1"/>
              </p:cNvSpPr>
              <p:nvPr/>
            </p:nvSpPr>
            <p:spPr bwMode="auto">
              <a:xfrm>
                <a:off x="3841883" y="4948239"/>
                <a:ext cx="304231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fcn</a:t>
                </a:r>
              </a:p>
            </p:txBody>
          </p:sp>
          <p:sp>
            <p:nvSpPr>
              <p:cNvPr id="35" name="Line 62"/>
              <p:cNvSpPr>
                <a:spLocks noChangeShapeType="1"/>
              </p:cNvSpPr>
              <p:nvPr/>
            </p:nvSpPr>
            <p:spPr bwMode="auto">
              <a:xfrm>
                <a:off x="4422237" y="4818064"/>
                <a:ext cx="0" cy="10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2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36" name="Text Box 63"/>
              <p:cNvSpPr txBox="1">
                <a:spLocks noChangeArrowheads="1"/>
              </p:cNvSpPr>
              <p:nvPr/>
            </p:nvSpPr>
            <p:spPr bwMode="auto">
              <a:xfrm>
                <a:off x="4285057" y="4948239"/>
                <a:ext cx="304231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fc2</a:t>
                </a:r>
              </a:p>
            </p:txBody>
          </p:sp>
          <p:sp>
            <p:nvSpPr>
              <p:cNvPr id="37" name="Line 64"/>
              <p:cNvSpPr>
                <a:spLocks noChangeShapeType="1"/>
              </p:cNvSpPr>
              <p:nvPr/>
            </p:nvSpPr>
            <p:spPr bwMode="auto">
              <a:xfrm>
                <a:off x="4847687" y="4816477"/>
                <a:ext cx="0" cy="10001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eaLnBrk="0" fontAlgn="base" hangingPunct="0">
                  <a:spcBef>
                    <a:spcPct val="0"/>
                  </a:spcBef>
                  <a:spcAft>
                    <a:spcPct val="0"/>
                  </a:spcAft>
                </a:pPr>
                <a:endParaRPr lang="en-US" sz="1200" b="1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38" name="Text Box 65"/>
              <p:cNvSpPr txBox="1">
                <a:spLocks noChangeArrowheads="1"/>
              </p:cNvSpPr>
              <p:nvPr/>
            </p:nvSpPr>
            <p:spPr bwMode="auto">
              <a:xfrm>
                <a:off x="4710507" y="4946652"/>
                <a:ext cx="304231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fc1</a:t>
                </a:r>
              </a:p>
            </p:txBody>
          </p:sp>
          <p:sp>
            <p:nvSpPr>
              <p:cNvPr id="39" name="Text Box 67"/>
              <p:cNvSpPr txBox="1">
                <a:spLocks noChangeArrowheads="1"/>
              </p:cNvSpPr>
              <p:nvPr/>
            </p:nvSpPr>
            <p:spPr bwMode="auto">
              <a:xfrm>
                <a:off x="4301312" y="3534549"/>
                <a:ext cx="202509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en-US" altLang="en-US" sz="1200" dirty="0">
                    <a:solidFill>
                      <a:srgbClr val="FF0000"/>
                    </a:solidFill>
                    <a:latin typeface="Verdana" panose="020B0604030504040204" pitchFamily="34" charset="0"/>
                  </a:rPr>
                  <a:t>●</a:t>
                </a:r>
              </a:p>
            </p:txBody>
          </p:sp>
          <p:sp>
            <p:nvSpPr>
              <p:cNvPr id="40" name="Text Box 68"/>
              <p:cNvSpPr txBox="1">
                <a:spLocks noChangeArrowheads="1"/>
              </p:cNvSpPr>
              <p:nvPr/>
            </p:nvSpPr>
            <p:spPr bwMode="auto">
              <a:xfrm>
                <a:off x="5071524" y="2917535"/>
                <a:ext cx="202509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en-US" altLang="en-US" sz="1200" dirty="0">
                    <a:solidFill>
                      <a:srgbClr val="FF0000"/>
                    </a:solidFill>
                    <a:latin typeface="Verdana" panose="020B0604030504040204" pitchFamily="34" charset="0"/>
                  </a:rPr>
                  <a:t>●</a:t>
                </a:r>
              </a:p>
            </p:txBody>
          </p:sp>
          <p:sp>
            <p:nvSpPr>
              <p:cNvPr id="41" name="Text Box 69"/>
              <p:cNvSpPr txBox="1">
                <a:spLocks noChangeArrowheads="1"/>
              </p:cNvSpPr>
              <p:nvPr/>
            </p:nvSpPr>
            <p:spPr bwMode="auto">
              <a:xfrm>
                <a:off x="3804700" y="3894295"/>
                <a:ext cx="202509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en-US" altLang="en-US" sz="1200" dirty="0">
                    <a:solidFill>
                      <a:srgbClr val="FF0000"/>
                    </a:solidFill>
                    <a:latin typeface="Verdana" panose="020B0604030504040204" pitchFamily="34" charset="0"/>
                  </a:rPr>
                  <a:t>●</a:t>
                </a:r>
              </a:p>
            </p:txBody>
          </p:sp>
          <p:sp>
            <p:nvSpPr>
              <p:cNvPr id="42" name="Text Box 70"/>
              <p:cNvSpPr txBox="1">
                <a:spLocks noChangeArrowheads="1"/>
              </p:cNvSpPr>
              <p:nvPr/>
            </p:nvSpPr>
            <p:spPr bwMode="auto">
              <a:xfrm>
                <a:off x="4741324" y="3195831"/>
                <a:ext cx="202509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en-US" altLang="en-US" sz="1200" dirty="0">
                    <a:solidFill>
                      <a:srgbClr val="FF0000"/>
                    </a:solidFill>
                    <a:latin typeface="Verdana" panose="020B0604030504040204" pitchFamily="34" charset="0"/>
                  </a:rPr>
                  <a:t>●</a:t>
                </a:r>
              </a:p>
            </p:txBody>
          </p:sp>
          <p:sp>
            <p:nvSpPr>
              <p:cNvPr id="43" name="Text Box 102"/>
              <p:cNvSpPr txBox="1">
                <a:spLocks noChangeArrowheads="1"/>
              </p:cNvSpPr>
              <p:nvPr/>
            </p:nvSpPr>
            <p:spPr bwMode="auto">
              <a:xfrm rot="19355788">
                <a:off x="3916873" y="3086087"/>
                <a:ext cx="658878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en-US" altLang="en-US" sz="1200" dirty="0">
                    <a:solidFill>
                      <a:srgbClr val="FF0000"/>
                    </a:solidFill>
                    <a:latin typeface="Verdana" panose="020B0604030504040204" pitchFamily="34" charset="0"/>
                  </a:rPr>
                  <a:t>Workload</a:t>
                </a:r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4052147" y="4840573"/>
                <a:ext cx="197832" cy="19538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hu-HU" sz="1200" dirty="0"/>
                  <a:t>..</a:t>
                </a:r>
                <a:endParaRPr lang="en-US" sz="1200" dirty="0"/>
              </a:p>
            </p:txBody>
          </p:sp>
          <p:sp>
            <p:nvSpPr>
              <p:cNvPr id="45" name="Text Box 80"/>
              <p:cNvSpPr txBox="1">
                <a:spLocks noChangeArrowheads="1"/>
              </p:cNvSpPr>
              <p:nvPr/>
            </p:nvSpPr>
            <p:spPr bwMode="auto">
              <a:xfrm>
                <a:off x="5045405" y="2777828"/>
                <a:ext cx="296046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b="1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P</a:t>
                </a:r>
                <a:r>
                  <a:rPr lang="en-US" altLang="en-US" sz="1200" b="1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0</a:t>
                </a:r>
                <a:endParaRPr lang="hu-HU" altLang="en-US" sz="1200" b="1" dirty="0">
                  <a:solidFill>
                    <a:srgbClr val="000000"/>
                  </a:solidFill>
                  <a:latin typeface="Verdana" panose="020B0604030504040204" pitchFamily="34" charset="0"/>
                </a:endParaRPr>
              </a:p>
            </p:txBody>
          </p:sp>
          <p:sp>
            <p:nvSpPr>
              <p:cNvPr id="46" name="Text Box 80"/>
              <p:cNvSpPr txBox="1">
                <a:spLocks noChangeArrowheads="1"/>
              </p:cNvSpPr>
              <p:nvPr/>
            </p:nvSpPr>
            <p:spPr bwMode="auto">
              <a:xfrm>
                <a:off x="4709031" y="3048229"/>
                <a:ext cx="296046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b="1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P1</a:t>
                </a:r>
              </a:p>
            </p:txBody>
          </p:sp>
          <p:sp>
            <p:nvSpPr>
              <p:cNvPr id="47" name="Text Box 80"/>
              <p:cNvSpPr txBox="1">
                <a:spLocks noChangeArrowheads="1"/>
              </p:cNvSpPr>
              <p:nvPr/>
            </p:nvSpPr>
            <p:spPr bwMode="auto">
              <a:xfrm>
                <a:off x="4276857" y="3395514"/>
                <a:ext cx="296046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b="1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P2</a:t>
                </a:r>
              </a:p>
            </p:txBody>
          </p:sp>
          <p:sp>
            <p:nvSpPr>
              <p:cNvPr id="48" name="Text Box 80"/>
              <p:cNvSpPr txBox="1">
                <a:spLocks noChangeArrowheads="1"/>
              </p:cNvSpPr>
              <p:nvPr/>
            </p:nvSpPr>
            <p:spPr bwMode="auto">
              <a:xfrm>
                <a:off x="3774582" y="3789312"/>
                <a:ext cx="296046" cy="1953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fontAlgn="base">
                  <a:spcBef>
                    <a:spcPct val="0"/>
                  </a:spcBef>
                  <a:spcAft>
                    <a:spcPct val="0"/>
                  </a:spcAft>
                  <a:buFontTx/>
                  <a:buNone/>
                </a:pPr>
                <a:r>
                  <a:rPr lang="hu-HU" altLang="en-US" sz="1200" b="1" dirty="0">
                    <a:solidFill>
                      <a:srgbClr val="000000"/>
                    </a:solidFill>
                    <a:latin typeface="Verdana" panose="020B0604030504040204" pitchFamily="34" charset="0"/>
                  </a:rPr>
                  <a:t>Pn</a:t>
                </a:r>
              </a:p>
            </p:txBody>
          </p:sp>
          <p:cxnSp>
            <p:nvCxnSpPr>
              <p:cNvPr id="49" name="Straight Connector 48"/>
              <p:cNvCxnSpPr/>
              <p:nvPr/>
            </p:nvCxnSpPr>
            <p:spPr bwMode="auto">
              <a:xfrm flipV="1">
                <a:off x="3957145" y="3055073"/>
                <a:ext cx="1292179" cy="1001011"/>
              </a:xfrm>
              <a:prstGeom prst="line">
                <a:avLst/>
              </a:prstGeom>
              <a:noFill/>
              <a:ln w="19050" cap="flat" cmpd="sng" algn="ctr">
                <a:solidFill>
                  <a:srgbClr val="00B05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0" name="Straight Arrow Connector 49"/>
              <p:cNvCxnSpPr/>
              <p:nvPr/>
            </p:nvCxnSpPr>
            <p:spPr bwMode="auto">
              <a:xfrm flipH="1">
                <a:off x="3739657" y="2762922"/>
                <a:ext cx="1237407" cy="971756"/>
              </a:xfrm>
              <a:prstGeom prst="straightConnector1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triangle"/>
                <a:tailEnd type="triangle"/>
              </a:ln>
              <a:effectLst/>
            </p:spPr>
          </p:cxnSp>
        </p:grpSp>
        <p:sp>
          <p:nvSpPr>
            <p:cNvPr id="53" name="Text Box 50"/>
            <p:cNvSpPr txBox="1">
              <a:spLocks noChangeArrowheads="1"/>
            </p:cNvSpPr>
            <p:nvPr/>
          </p:nvSpPr>
          <p:spPr bwMode="auto">
            <a:xfrm>
              <a:off x="3068374" y="4294229"/>
              <a:ext cx="1438644" cy="684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fontAlgn="base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hu-HU" altLang="en-US" sz="1000" dirty="0">
                  <a:solidFill>
                    <a:srgbClr val="FF0000"/>
                  </a:solidFill>
                  <a:latin typeface="Verdana" panose="020B0604030504040204" pitchFamily="34" charset="0"/>
                </a:rPr>
                <a:t>Lowest</a:t>
              </a:r>
              <a:br>
                <a:rPr lang="hu-HU" altLang="en-US" sz="1000" dirty="0">
                  <a:solidFill>
                    <a:srgbClr val="FF0000"/>
                  </a:solidFill>
                  <a:latin typeface="Verdana" panose="020B0604030504040204" pitchFamily="34" charset="0"/>
                </a:rPr>
              </a:br>
              <a:r>
                <a:rPr lang="en-US" altLang="en-US" sz="1000" dirty="0">
                  <a:solidFill>
                    <a:srgbClr val="FF0000"/>
                  </a:solidFill>
                  <a:latin typeface="Verdana" panose="020B0604030504040204" pitchFamily="34" charset="0"/>
                </a:rPr>
                <a:t>power</a:t>
              </a:r>
            </a:p>
            <a:p>
              <a:pPr algn="ctr" fontAlgn="base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000" dirty="0">
                  <a:solidFill>
                    <a:srgbClr val="FF0000"/>
                  </a:solidFill>
                  <a:latin typeface="Verdana" panose="020B0604030504040204" pitchFamily="34" charset="0"/>
                </a:rPr>
                <a:t> consumption</a:t>
              </a:r>
              <a:endParaRPr lang="hu-HU" altLang="en-US" sz="1000" dirty="0">
                <a:solidFill>
                  <a:srgbClr val="FF0000"/>
                </a:solidFill>
                <a:latin typeface="Verdana" panose="020B0604030504040204" pitchFamily="34" charset="0"/>
              </a:endParaRPr>
            </a:p>
          </p:txBody>
        </p:sp>
      </p:grpSp>
      <p:sp>
        <p:nvSpPr>
          <p:cNvPr id="57" name="Rounded Rectangle 56"/>
          <p:cNvSpPr/>
          <p:nvPr/>
        </p:nvSpPr>
        <p:spPr bwMode="auto">
          <a:xfrm>
            <a:off x="18510" y="5859270"/>
            <a:ext cx="9144000" cy="830997"/>
          </a:xfrm>
          <a:prstGeom prst="roundRect">
            <a:avLst/>
          </a:prstGeom>
          <a:solidFill>
            <a:srgbClr val="DDEB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71500" y="5859270"/>
            <a:ext cx="8964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50" dirty="0">
                <a:latin typeface="+mj-lt"/>
              </a:rPr>
              <a:t>To find the lowest possible P-state, the </a:t>
            </a:r>
            <a:r>
              <a:rPr lang="en-US" sz="1600" spc="-50" dirty="0">
                <a:solidFill>
                  <a:srgbClr val="FF0000"/>
                </a:solidFill>
                <a:latin typeface="+mj-lt"/>
              </a:rPr>
              <a:t>OS</a:t>
            </a:r>
            <a:r>
              <a:rPr lang="en-US" sz="1600" spc="-50" dirty="0">
                <a:solidFill>
                  <a:srgbClr val="0070C0"/>
                </a:solidFill>
                <a:latin typeface="+mj-lt"/>
              </a:rPr>
              <a:t> will </a:t>
            </a:r>
            <a:r>
              <a:rPr lang="en-US" sz="1600" spc="-50" dirty="0">
                <a:solidFill>
                  <a:srgbClr val="FF0000"/>
                </a:solidFill>
                <a:latin typeface="+mj-lt"/>
              </a:rPr>
              <a:t>assess the utilization rate of the core </a:t>
            </a:r>
            <a:r>
              <a:rPr lang="en-US" sz="1600" spc="-50" dirty="0">
                <a:solidFill>
                  <a:srgbClr val="0070C0"/>
                </a:solidFill>
                <a:latin typeface="+mj-lt"/>
              </a:rPr>
              <a:t>in</a:t>
            </a:r>
          </a:p>
          <a:p>
            <a:r>
              <a:rPr lang="en-US" sz="1600" spc="-50" dirty="0">
                <a:solidFill>
                  <a:srgbClr val="0070C0"/>
                </a:solidFill>
                <a:latin typeface="+mj-lt"/>
              </a:rPr>
              <a:t>       each of the time windows </a:t>
            </a:r>
            <a:r>
              <a:rPr lang="en-US" sz="1600" spc="-30" dirty="0">
                <a:latin typeface="+mj-lt"/>
              </a:rPr>
              <a:t>(as discussed later) and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will adjust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the 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basic clock </a:t>
            </a:r>
          </a:p>
          <a:p>
            <a:r>
              <a:rPr lang="en-US" sz="1600" spc="-30" dirty="0">
                <a:solidFill>
                  <a:srgbClr val="0070C0"/>
                </a:solidFill>
                <a:latin typeface="+mj-lt"/>
              </a:rPr>
              <a:t>       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frequency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 (and related core </a:t>
            </a:r>
            <a:r>
              <a:rPr lang="en-US" sz="1600" spc="-70" dirty="0">
                <a:solidFill>
                  <a:srgbClr val="0070C0"/>
                </a:solidFill>
                <a:latin typeface="+mj-lt"/>
              </a:rPr>
              <a:t>voltage) accordingly, </a:t>
            </a:r>
            <a:r>
              <a:rPr lang="en-US" sz="1600" spc="-70" dirty="0">
                <a:latin typeface="+mj-lt"/>
              </a:rPr>
              <a:t>as the next example demonstrates.</a:t>
            </a:r>
          </a:p>
        </p:txBody>
      </p:sp>
    </p:spTree>
    <p:extLst>
      <p:ext uri="{BB962C8B-B14F-4D97-AF65-F5344CB8AC3E}">
        <p14:creationId xmlns:p14="http://schemas.microsoft.com/office/powerpoint/2010/main" val="28053003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57" grpId="0" animBg="1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(6)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458670"/>
            <a:ext cx="53078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Principle of the implementation of DVFS -4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1500" y="773705"/>
            <a:ext cx="80983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Cont. </a:t>
            </a:r>
          </a:p>
        </p:txBody>
      </p:sp>
      <p:sp>
        <p:nvSpPr>
          <p:cNvPr id="11" name="Rounded Rectangle 10"/>
          <p:cNvSpPr/>
          <p:nvPr/>
        </p:nvSpPr>
        <p:spPr bwMode="auto">
          <a:xfrm>
            <a:off x="0" y="2834163"/>
            <a:ext cx="9144000" cy="1080000"/>
          </a:xfrm>
          <a:prstGeom prst="roundRect">
            <a:avLst/>
          </a:prstGeom>
          <a:solidFill>
            <a:srgbClr val="DDEB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3" name="Rounded Rectangle 12"/>
          <p:cNvSpPr/>
          <p:nvPr/>
        </p:nvSpPr>
        <p:spPr bwMode="auto">
          <a:xfrm>
            <a:off x="-26495" y="1914610"/>
            <a:ext cx="9144000" cy="864000"/>
          </a:xfrm>
          <a:prstGeom prst="roundRect">
            <a:avLst/>
          </a:prstGeom>
          <a:solidFill>
            <a:srgbClr val="DDEB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06515" y="1088740"/>
            <a:ext cx="9246698" cy="278537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E.g. if a core recently runs at 2 GHz but is utilized only by 50 %, each second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  <a:latin typeface="Verdana"/>
              </a:rPr>
              <a:t>      clock cycle is wasted, and the clock frequency can be reduced to 1 GHz without</a:t>
            </a:r>
          </a:p>
          <a:p>
            <a:pPr lvl="0">
              <a:spcAft>
                <a:spcPts val="8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worsening the user experience.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Then, the OS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selects the optimal working point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from a given list of possible 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  <a:latin typeface="Verdana"/>
              </a:rPr>
              <a:t>      P states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(fc, 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Vcc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values) by looking for the P-state with a core frequency</a:t>
            </a:r>
          </a:p>
          <a:p>
            <a:pPr lvl="0">
              <a:spcAft>
                <a:spcPts val="12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of at least 1 GHz.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Subsequently, the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OS forwards the specification of the requested P-state to the</a:t>
            </a:r>
          </a:p>
          <a:p>
            <a:pPr lvl="0"/>
            <a:r>
              <a:rPr lang="en-US" sz="1600" dirty="0">
                <a:solidFill>
                  <a:srgbClr val="FF0000"/>
                </a:solidFill>
                <a:latin typeface="Verdana"/>
              </a:rPr>
              <a:t>      processor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via a register interface that is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defined by the ACPI standard, and finally, </a:t>
            </a:r>
            <a:endParaRPr lang="en-US" sz="1600" dirty="0">
              <a:solidFill>
                <a:srgbClr val="0070C0"/>
              </a:solidFill>
              <a:latin typeface="Verdana"/>
            </a:endParaRPr>
          </a:p>
          <a:p>
            <a:pPr lvl="0"/>
            <a:r>
              <a:rPr lang="en-US" sz="1600" dirty="0">
                <a:solidFill>
                  <a:srgbClr val="0070C0"/>
                </a:solidFill>
                <a:latin typeface="Verdana"/>
              </a:rPr>
              <a:t>      the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PCU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(Power Control Unit)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of the CPU will accomplish the required P-state </a:t>
            </a:r>
          </a:p>
          <a:p>
            <a:pPr lvl="0"/>
            <a:r>
              <a:rPr lang="en-US" sz="1600" dirty="0">
                <a:solidFill>
                  <a:srgbClr val="FF0000"/>
                </a:solidFill>
                <a:latin typeface="Verdana"/>
              </a:rPr>
              <a:t>      transition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as detailed subsequently. </a:t>
            </a:r>
          </a:p>
        </p:txBody>
      </p:sp>
    </p:spTree>
    <p:extLst>
      <p:ext uri="{BB962C8B-B14F-4D97-AF65-F5344CB8AC3E}">
        <p14:creationId xmlns:p14="http://schemas.microsoft.com/office/powerpoint/2010/main" val="37412030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3" grpId="0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(7)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9779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Remark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773705"/>
            <a:ext cx="9028112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We note that certain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early DVFS implementations </a:t>
            </a:r>
            <a:r>
              <a:rPr lang="en-US" sz="1600" dirty="0">
                <a:latin typeface="+mj-lt"/>
              </a:rPr>
              <a:t>(notable from AMD in about 2000)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were not ACPI-based </a:t>
            </a:r>
            <a:r>
              <a:rPr lang="en-US" sz="1600" dirty="0">
                <a:latin typeface="+mj-lt"/>
              </a:rPr>
              <a:t>but were proprietary.</a:t>
            </a:r>
          </a:p>
          <a:p>
            <a:r>
              <a:rPr lang="en-US" sz="1600" dirty="0">
                <a:latin typeface="+mj-lt"/>
              </a:rPr>
              <a:t>Nevertheless, we do not want to go into any details.</a:t>
            </a:r>
          </a:p>
        </p:txBody>
      </p:sp>
    </p:spTree>
    <p:extLst>
      <p:ext uri="{BB962C8B-B14F-4D97-AF65-F5344CB8AC3E}">
        <p14:creationId xmlns:p14="http://schemas.microsoft.com/office/powerpoint/2010/main" val="1580279467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/>
          <p:cNvSpPr txBox="1"/>
          <p:nvPr/>
        </p:nvSpPr>
        <p:spPr>
          <a:xfrm>
            <a:off x="71500" y="458670"/>
            <a:ext cx="908011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40" dirty="0">
                <a:solidFill>
                  <a:schemeClr val="accent6"/>
                </a:solidFill>
                <a:latin typeface="+mj-lt"/>
              </a:rPr>
              <a:t>Main tasks of implementing DVFS (assuming multiple cores and multithreading)</a:t>
            </a:r>
          </a:p>
        </p:txBody>
      </p:sp>
      <p:sp>
        <p:nvSpPr>
          <p:cNvPr id="4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(8)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828870"/>
            <a:ext cx="8897820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In a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multithreaded core </a:t>
            </a: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OS allocates tasks to threads </a:t>
            </a:r>
            <a:r>
              <a:rPr lang="en-US" sz="1600" dirty="0">
                <a:latin typeface="+mj-lt"/>
              </a:rPr>
              <a:t>rather than to cores.</a:t>
            </a:r>
          </a:p>
          <a:p>
            <a:r>
              <a:rPr lang="en-US" sz="1600" dirty="0">
                <a:latin typeface="+mj-lt"/>
              </a:rPr>
              <a:t>Then for implementing DVFS,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OS has to determine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thread utilization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rather than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core utilization</a:t>
            </a:r>
            <a:r>
              <a:rPr lang="en-US" sz="1600" dirty="0">
                <a:latin typeface="+mj-lt"/>
              </a:rPr>
              <a:t>.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98525690-CD75-45D7-8D61-E7C7FB547526}"/>
              </a:ext>
            </a:extLst>
          </p:cNvPr>
          <p:cNvSpPr/>
          <p:nvPr/>
        </p:nvSpPr>
        <p:spPr bwMode="auto">
          <a:xfrm>
            <a:off x="-18510" y="1899190"/>
            <a:ext cx="9151618" cy="324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21" name="Line 7"/>
          <p:cNvSpPr>
            <a:spLocks noChangeShapeType="1"/>
          </p:cNvSpPr>
          <p:nvPr/>
        </p:nvSpPr>
        <p:spPr bwMode="auto">
          <a:xfrm flipV="1">
            <a:off x="973521" y="2524240"/>
            <a:ext cx="699516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2" name="Line 8"/>
          <p:cNvSpPr>
            <a:spLocks noChangeShapeType="1"/>
          </p:cNvSpPr>
          <p:nvPr/>
        </p:nvSpPr>
        <p:spPr bwMode="auto">
          <a:xfrm rot="5400000" flipH="1">
            <a:off x="4237791" y="2419270"/>
            <a:ext cx="217836" cy="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4" name="Line 10"/>
          <p:cNvSpPr>
            <a:spLocks noChangeShapeType="1"/>
          </p:cNvSpPr>
          <p:nvPr/>
        </p:nvSpPr>
        <p:spPr bwMode="auto">
          <a:xfrm rot="-5400000" flipH="1" flipV="1">
            <a:off x="879105" y="2609783"/>
            <a:ext cx="182880" cy="47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6" name="Line 12"/>
          <p:cNvSpPr>
            <a:spLocks noChangeShapeType="1"/>
          </p:cNvSpPr>
          <p:nvPr/>
        </p:nvSpPr>
        <p:spPr bwMode="auto">
          <a:xfrm rot="-5400000" flipH="1" flipV="1">
            <a:off x="7886063" y="2620703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7" name="Text Box 6"/>
          <p:cNvSpPr txBox="1">
            <a:spLocks noChangeArrowheads="1"/>
          </p:cNvSpPr>
          <p:nvPr/>
        </p:nvSpPr>
        <p:spPr bwMode="auto">
          <a:xfrm>
            <a:off x="6985640" y="2771933"/>
            <a:ext cx="2165978" cy="8925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e) Accomplishing the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fc, </a:t>
            </a:r>
            <a:r>
              <a:rPr lang="en-US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Vcc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transitions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by the PCU of the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processor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30" name="Line 8"/>
          <p:cNvSpPr>
            <a:spLocks noChangeShapeType="1"/>
          </p:cNvSpPr>
          <p:nvPr/>
        </p:nvSpPr>
        <p:spPr bwMode="auto">
          <a:xfrm rot="5400000" flipH="1">
            <a:off x="5478141" y="3213260"/>
            <a:ext cx="1368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31" name="Text Box 15"/>
          <p:cNvSpPr txBox="1">
            <a:spLocks noChangeArrowheads="1"/>
          </p:cNvSpPr>
          <p:nvPr/>
        </p:nvSpPr>
        <p:spPr bwMode="auto">
          <a:xfrm>
            <a:off x="76247" y="1961843"/>
            <a:ext cx="9041258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Main tasks of OS directed DVFS implementation (assuming multiple cores and multithreading) 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32" name="Text Box 6"/>
          <p:cNvSpPr txBox="1">
            <a:spLocks noChangeArrowheads="1"/>
          </p:cNvSpPr>
          <p:nvPr/>
        </p:nvSpPr>
        <p:spPr bwMode="auto">
          <a:xfrm>
            <a:off x="5219166" y="3976968"/>
            <a:ext cx="1907894" cy="8925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d) Communicating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the target P-state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by the OS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to the processor</a:t>
            </a:r>
          </a:p>
        </p:txBody>
      </p:sp>
      <p:sp>
        <p:nvSpPr>
          <p:cNvPr id="34" name="Line 10"/>
          <p:cNvSpPr>
            <a:spLocks noChangeShapeType="1"/>
          </p:cNvSpPr>
          <p:nvPr/>
        </p:nvSpPr>
        <p:spPr bwMode="auto">
          <a:xfrm rot="-5400000" flipH="1" flipV="1">
            <a:off x="4253317" y="2618754"/>
            <a:ext cx="183474" cy="33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781404" y="2795296"/>
            <a:ext cx="3311796" cy="1092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b="1" dirty="0">
                <a:latin typeface="+mj-lt"/>
              </a:rPr>
              <a:t>c) Coordination of target P-states</a:t>
            </a:r>
          </a:p>
          <a:p>
            <a:pPr algn="ctr"/>
            <a:r>
              <a:rPr lang="en-US" sz="1300" b="1" dirty="0">
                <a:latin typeface="+mj-lt"/>
              </a:rPr>
              <a:t>if there are multiple threads</a:t>
            </a:r>
          </a:p>
          <a:p>
            <a:pPr algn="ctr"/>
            <a:r>
              <a:rPr lang="en-US" sz="1300" b="1" dirty="0">
                <a:latin typeface="+mj-lt"/>
              </a:rPr>
              <a:t>per core or multiple cores</a:t>
            </a:r>
          </a:p>
          <a:p>
            <a:pPr algn="ctr"/>
            <a:r>
              <a:rPr lang="en-US" sz="1300" b="1" dirty="0">
                <a:latin typeface="+mj-lt"/>
              </a:rPr>
              <a:t>share the same power supply </a:t>
            </a:r>
          </a:p>
          <a:p>
            <a:pPr algn="ctr"/>
            <a:r>
              <a:rPr lang="en-US" sz="1300" b="1" dirty="0">
                <a:latin typeface="+mj-lt"/>
              </a:rPr>
              <a:t> (by the OS or proc.) </a:t>
            </a:r>
          </a:p>
        </p:txBody>
      </p:sp>
      <p:sp>
        <p:nvSpPr>
          <p:cNvPr id="36" name="Text Box 12"/>
          <p:cNvSpPr txBox="1">
            <a:spLocks noChangeArrowheads="1"/>
          </p:cNvSpPr>
          <p:nvPr/>
        </p:nvSpPr>
        <p:spPr bwMode="auto">
          <a:xfrm>
            <a:off x="1350453" y="3969420"/>
            <a:ext cx="2749471" cy="10926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b) Based on the calculated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thread utilization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determination of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the target P-state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by the OS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38" name="Line 10"/>
          <p:cNvSpPr>
            <a:spLocks noChangeShapeType="1"/>
          </p:cNvSpPr>
          <p:nvPr/>
        </p:nvSpPr>
        <p:spPr bwMode="auto">
          <a:xfrm rot="-5400000" flipH="1" flipV="1">
            <a:off x="2079686" y="3196221"/>
            <a:ext cx="1332000" cy="47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39" name="Oval 9"/>
          <p:cNvSpPr>
            <a:spLocks noChangeArrowheads="1"/>
          </p:cNvSpPr>
          <p:nvPr/>
        </p:nvSpPr>
        <p:spPr bwMode="auto">
          <a:xfrm>
            <a:off x="4308610" y="2720811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40" name="Oval 9"/>
          <p:cNvSpPr>
            <a:spLocks noChangeArrowheads="1"/>
          </p:cNvSpPr>
          <p:nvPr/>
        </p:nvSpPr>
        <p:spPr bwMode="auto">
          <a:xfrm>
            <a:off x="2709968" y="3834405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41" name="Oval 9"/>
          <p:cNvSpPr>
            <a:spLocks noChangeArrowheads="1"/>
          </p:cNvSpPr>
          <p:nvPr/>
        </p:nvSpPr>
        <p:spPr bwMode="auto">
          <a:xfrm>
            <a:off x="934827" y="266550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42" name="Oval 8"/>
          <p:cNvSpPr>
            <a:spLocks noChangeArrowheads="1"/>
          </p:cNvSpPr>
          <p:nvPr/>
        </p:nvSpPr>
        <p:spPr bwMode="auto">
          <a:xfrm>
            <a:off x="6130790" y="3864090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43" name="Oval 11"/>
          <p:cNvSpPr>
            <a:spLocks noChangeArrowheads="1"/>
          </p:cNvSpPr>
          <p:nvPr/>
        </p:nvSpPr>
        <p:spPr bwMode="auto">
          <a:xfrm>
            <a:off x="7944166" y="2670267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45" name="Text Box 12"/>
          <p:cNvSpPr txBox="1">
            <a:spLocks noChangeArrowheads="1"/>
          </p:cNvSpPr>
          <p:nvPr/>
        </p:nvSpPr>
        <p:spPr bwMode="auto">
          <a:xfrm>
            <a:off x="-46448" y="2793388"/>
            <a:ext cx="2278188" cy="6924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a) Determination of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the thread utilization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by the OS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76108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1" grpId="0" animBg="1"/>
      <p:bldP spid="22" grpId="0" animBg="1"/>
      <p:bldP spid="24" grpId="0" animBg="1"/>
      <p:bldP spid="26" grpId="0" animBg="1"/>
      <p:bldP spid="27" grpId="0"/>
      <p:bldP spid="30" grpId="0" animBg="1"/>
      <p:bldP spid="31" grpId="0"/>
      <p:bldP spid="32" grpId="0"/>
      <p:bldP spid="34" grpId="0" animBg="1"/>
      <p:bldP spid="35" grpId="0"/>
      <p:bldP spid="36" grpId="0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5" grpId="0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(9)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5883368"/>
            <a:ext cx="8874481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Remark</a:t>
            </a:r>
            <a:r>
              <a:rPr lang="en-US" sz="1600" dirty="0">
                <a:latin typeface="+mj-lt"/>
              </a:rPr>
              <a:t>: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64-bit counters </a:t>
            </a:r>
            <a:r>
              <a:rPr lang="en-US" sz="1600" dirty="0">
                <a:latin typeface="+mj-lt"/>
              </a:rPr>
              <a:t>used to determine thread utilization were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introduced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</a:t>
            </a:r>
            <a:r>
              <a:rPr lang="en-US" sz="1600" spc="-20" dirty="0">
                <a:latin typeface="+mj-lt"/>
              </a:rPr>
              <a:t>in the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Pentium M Core Duo (</a:t>
            </a:r>
            <a:r>
              <a:rPr lang="en-US" sz="1600" spc="-20" dirty="0" err="1">
                <a:solidFill>
                  <a:srgbClr val="0070C0"/>
                </a:solidFill>
                <a:latin typeface="+mj-lt"/>
              </a:rPr>
              <a:t>Yonah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) processor </a:t>
            </a:r>
            <a:r>
              <a:rPr lang="en-US" sz="1600" spc="-20" dirty="0">
                <a:solidFill>
                  <a:srgbClr val="0070C0"/>
                </a:solidFill>
              </a:rPr>
              <a:t>in 2006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,</a:t>
            </a:r>
            <a:r>
              <a:rPr lang="en-US" sz="1600" spc="-20" dirty="0">
                <a:latin typeface="+mj-lt"/>
              </a:rPr>
              <a:t> based on an Intel patent [</a:t>
            </a:r>
            <a:r>
              <a:rPr lang="hu-HU" sz="1600" spc="-20" dirty="0">
                <a:latin typeface="+mj-lt"/>
              </a:rPr>
              <a:t>50</a:t>
            </a:r>
            <a:r>
              <a:rPr lang="en-US" sz="1600" spc="-20" dirty="0">
                <a:latin typeface="+mj-lt"/>
              </a:rPr>
              <a:t>].</a:t>
            </a:r>
          </a:p>
          <a:p>
            <a:r>
              <a:rPr lang="en-US" sz="1600" dirty="0">
                <a:latin typeface="+mj-lt"/>
              </a:rPr>
              <a:t>  Previous EIST implementations used Windows performance counters instead.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-16221" y="848400"/>
            <a:ext cx="9144000" cy="288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91533" y="848402"/>
            <a:ext cx="8964000" cy="29392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Recent processors have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two Model Specific Registers (MSRs) per thread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</a:t>
            </a:r>
            <a:r>
              <a:rPr lang="en-US" sz="1600" dirty="0">
                <a:latin typeface="+mj-lt"/>
              </a:rPr>
              <a:t>(called also logical processors), that are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actually 64-bit </a:t>
            </a:r>
            <a:r>
              <a:rPr lang="en-US" sz="1600" dirty="0">
                <a:latin typeface="+mj-lt"/>
              </a:rPr>
              <a:t>counters.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These counters are updated only when the related processor is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in the C0 state,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 </a:t>
            </a:r>
            <a:r>
              <a:rPr lang="en-US" sz="1600" dirty="0">
                <a:latin typeface="Verdana"/>
              </a:rPr>
              <a:t>i.e., when the processor is in the active state.</a:t>
            </a:r>
            <a:endParaRPr lang="en-US" sz="1600" dirty="0">
              <a:latin typeface="+mj-lt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One</a:t>
            </a:r>
            <a:r>
              <a:rPr lang="en-US" sz="1600" dirty="0">
                <a:latin typeface="+mj-lt"/>
              </a:rPr>
              <a:t> of the counters (IA32_MPERF MSR (0xE7h)) will be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incremented in proportion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to the base frequency,</a:t>
            </a:r>
          </a:p>
          <a:p>
            <a:r>
              <a:rPr lang="en-US" sz="1600" dirty="0">
                <a:latin typeface="+mj-lt"/>
              </a:rPr>
              <a:t>    </a:t>
            </a:r>
            <a:r>
              <a:rPr lang="en-US" sz="1600" spc="-40" dirty="0">
                <a:latin typeface="+mj-lt"/>
              </a:rPr>
              <a:t>the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other</a:t>
            </a:r>
            <a:r>
              <a:rPr lang="en-US" sz="1600" spc="-40" dirty="0">
                <a:latin typeface="+mj-lt"/>
              </a:rPr>
              <a:t> one (IA32_APERF MSR (0xE8h))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in proportion to the actual clock frequenc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y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 (performance).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OS calculates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thread utilization (in %) in the actual time window</a:t>
            </a:r>
          </a:p>
          <a:p>
            <a:r>
              <a:rPr lang="en-US" sz="1600" dirty="0">
                <a:latin typeface="+mj-lt"/>
              </a:rPr>
              <a:t>    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by dividing the actual count by the base count </a:t>
            </a:r>
            <a:r>
              <a:rPr lang="en-US" sz="1600" dirty="0">
                <a:latin typeface="+mj-lt"/>
              </a:rPr>
              <a:t>taken in this window.</a:t>
            </a:r>
            <a:endParaRPr lang="en-US" sz="16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1500" y="458670"/>
            <a:ext cx="80724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a) Determination of thread utilization by the OS (simplified) </a:t>
            </a:r>
            <a:r>
              <a:rPr lang="en-US" dirty="0">
                <a:latin typeface="+mj-lt"/>
              </a:rPr>
              <a:t>[</a:t>
            </a:r>
            <a:r>
              <a:rPr lang="hu-HU" dirty="0">
                <a:latin typeface="+mj-lt"/>
              </a:rPr>
              <a:t>49</a:t>
            </a:r>
            <a:r>
              <a:rPr lang="en-US" dirty="0">
                <a:latin typeface="+mj-lt"/>
              </a:rPr>
              <a:t>] 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-1</a:t>
            </a:r>
          </a:p>
        </p:txBody>
      </p:sp>
    </p:spTree>
    <p:extLst>
      <p:ext uri="{BB962C8B-B14F-4D97-AF65-F5344CB8AC3E}">
        <p14:creationId xmlns:p14="http://schemas.microsoft.com/office/powerpoint/2010/main" val="27704778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4" grpId="0" animBg="1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(10)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-5947" y="1123468"/>
            <a:ext cx="9144000" cy="100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71928" y="1184686"/>
            <a:ext cx="8884933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The OS has a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list of available P states </a:t>
            </a:r>
            <a:r>
              <a:rPr lang="en-US" sz="1600" dirty="0">
                <a:latin typeface="Verdana"/>
              </a:rPr>
              <a:t>of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the cores (specifying fc and needed 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Vcc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).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  <a:latin typeface="Verdana"/>
              </a:rPr>
              <a:t>     From the available P-states, the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OS selects the lowest possible one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to service the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  <a:latin typeface="Verdana"/>
              </a:rPr>
              <a:t>      actual workload (i.e. utility rate).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1500" y="474669"/>
            <a:ext cx="883767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b) Based on the calculated thread utilization, determination of the target</a:t>
            </a:r>
          </a:p>
          <a:p>
            <a:r>
              <a:rPr lang="en-US" dirty="0">
                <a:solidFill>
                  <a:schemeClr val="accent6"/>
                </a:solidFill>
                <a:latin typeface="+mj-lt"/>
              </a:rPr>
              <a:t>      P-state by the OS</a:t>
            </a:r>
          </a:p>
        </p:txBody>
      </p:sp>
      <p:sp>
        <p:nvSpPr>
          <p:cNvPr id="10" name="Rounded Rectangle 9"/>
          <p:cNvSpPr/>
          <p:nvPr/>
        </p:nvSpPr>
        <p:spPr bwMode="auto">
          <a:xfrm>
            <a:off x="0" y="1295875"/>
            <a:ext cx="9144000" cy="1008000"/>
          </a:xfrm>
          <a:prstGeom prst="roundRect">
            <a:avLst/>
          </a:prstGeom>
          <a:noFill/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78922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(11)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91674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Example allocation of a P-state to the actual thread utilization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dirty="0">
                <a:latin typeface="+mj-lt"/>
              </a:rPr>
              <a:t>[</a:t>
            </a:r>
            <a:r>
              <a:rPr lang="hu-HU" dirty="0">
                <a:latin typeface="+mj-lt"/>
              </a:rPr>
              <a:t>51</a:t>
            </a:r>
            <a:r>
              <a:rPr lang="en-US" dirty="0">
                <a:latin typeface="+mj-lt"/>
              </a:rPr>
              <a:t>]</a:t>
            </a:r>
          </a:p>
        </p:txBody>
      </p:sp>
      <p:grpSp>
        <p:nvGrpSpPr>
          <p:cNvPr id="29" name="Group 28"/>
          <p:cNvGrpSpPr/>
          <p:nvPr/>
        </p:nvGrpSpPr>
        <p:grpSpPr>
          <a:xfrm>
            <a:off x="386535" y="1088740"/>
            <a:ext cx="7485777" cy="4062528"/>
            <a:chOff x="73505" y="1391697"/>
            <a:chExt cx="7485777" cy="4062528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l="14563" t="28562" r="53692" b="29941"/>
            <a:stretch/>
          </p:blipFill>
          <p:spPr>
            <a:xfrm>
              <a:off x="2672790" y="1729870"/>
              <a:ext cx="4644515" cy="3364315"/>
            </a:xfrm>
            <a:prstGeom prst="rect">
              <a:avLst/>
            </a:prstGeom>
          </p:spPr>
        </p:pic>
        <p:sp>
          <p:nvSpPr>
            <p:cNvPr id="7" name="TextBox 6"/>
            <p:cNvSpPr txBox="1"/>
            <p:nvPr/>
          </p:nvSpPr>
          <p:spPr>
            <a:xfrm flipH="1">
              <a:off x="2006715" y="1406895"/>
              <a:ext cx="20205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Core utilization %</a:t>
              </a:r>
            </a:p>
          </p:txBody>
        </p:sp>
        <p:cxnSp>
          <p:nvCxnSpPr>
            <p:cNvPr id="11" name="Straight Connector 10"/>
            <p:cNvCxnSpPr/>
            <p:nvPr/>
          </p:nvCxnSpPr>
          <p:spPr bwMode="auto">
            <a:xfrm>
              <a:off x="2619015" y="3023955"/>
              <a:ext cx="1944000" cy="0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12" name="TextBox 11"/>
            <p:cNvSpPr txBox="1"/>
            <p:nvPr/>
          </p:nvSpPr>
          <p:spPr>
            <a:xfrm>
              <a:off x="73505" y="2851193"/>
              <a:ext cx="265329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Actual thread utilization % </a:t>
              </a:r>
            </a:p>
          </p:txBody>
        </p:sp>
        <p:sp>
          <p:nvSpPr>
            <p:cNvPr id="13" name="Rectangle 12"/>
            <p:cNvSpPr/>
            <p:nvPr/>
          </p:nvSpPr>
          <p:spPr bwMode="auto">
            <a:xfrm>
              <a:off x="2006715" y="1391697"/>
              <a:ext cx="2565285" cy="372016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857187" y="1423025"/>
              <a:ext cx="20730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Thread utilization % </a:t>
              </a:r>
            </a:p>
          </p:txBody>
        </p:sp>
        <p:pic>
          <p:nvPicPr>
            <p:cNvPr id="18" name="Picture 17"/>
            <p:cNvPicPr>
              <a:picLocks noChangeAspect="1"/>
            </p:cNvPicPr>
            <p:nvPr/>
          </p:nvPicPr>
          <p:blipFill rotWithShape="1">
            <a:blip r:embed="rId2"/>
            <a:srcRect l="14563" t="69504" r="53692" b="25500"/>
            <a:stretch/>
          </p:blipFill>
          <p:spPr>
            <a:xfrm>
              <a:off x="2897815" y="5049180"/>
              <a:ext cx="4644515" cy="405045"/>
            </a:xfrm>
            <a:prstGeom prst="rect">
              <a:avLst/>
            </a:prstGeom>
          </p:spPr>
        </p:pic>
        <p:pic>
          <p:nvPicPr>
            <p:cNvPr id="20" name="Picture 19"/>
            <p:cNvPicPr>
              <a:picLocks noChangeAspect="1"/>
            </p:cNvPicPr>
            <p:nvPr/>
          </p:nvPicPr>
          <p:blipFill rotWithShape="1">
            <a:blip r:embed="rId2"/>
            <a:srcRect l="14563" t="68393" r="53692" b="25501"/>
            <a:stretch/>
          </p:blipFill>
          <p:spPr>
            <a:xfrm>
              <a:off x="2895517" y="4959170"/>
              <a:ext cx="4644515" cy="495055"/>
            </a:xfrm>
            <a:prstGeom prst="rect">
              <a:avLst/>
            </a:prstGeom>
          </p:spPr>
        </p:pic>
        <p:sp>
          <p:nvSpPr>
            <p:cNvPr id="23" name="Rectangle 22"/>
            <p:cNvSpPr/>
            <p:nvPr/>
          </p:nvSpPr>
          <p:spPr bwMode="auto">
            <a:xfrm>
              <a:off x="3221850" y="5094185"/>
              <a:ext cx="4337432" cy="360040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  <p:pic>
          <p:nvPicPr>
            <p:cNvPr id="25" name="Picture 24"/>
            <p:cNvPicPr>
              <a:picLocks noChangeAspect="1"/>
            </p:cNvPicPr>
            <p:nvPr/>
          </p:nvPicPr>
          <p:blipFill rotWithShape="1">
            <a:blip r:embed="rId2"/>
            <a:srcRect l="14563" t="70058" r="53692" b="25501"/>
            <a:stretch/>
          </p:blipFill>
          <p:spPr>
            <a:xfrm>
              <a:off x="2672790" y="5094185"/>
              <a:ext cx="4644515" cy="360040"/>
            </a:xfrm>
            <a:prstGeom prst="rect">
              <a:avLst/>
            </a:prstGeom>
          </p:spPr>
        </p:pic>
        <p:cxnSp>
          <p:nvCxnSpPr>
            <p:cNvPr id="27" name="Straight Arrow Connector 26"/>
            <p:cNvCxnSpPr/>
            <p:nvPr/>
          </p:nvCxnSpPr>
          <p:spPr bwMode="auto">
            <a:xfrm>
              <a:off x="3851920" y="2841027"/>
              <a:ext cx="0" cy="2118143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sp>
        <p:nvSpPr>
          <p:cNvPr id="5" name="TextBox 4"/>
          <p:cNvSpPr txBox="1"/>
          <p:nvPr/>
        </p:nvSpPr>
        <p:spPr>
          <a:xfrm>
            <a:off x="71500" y="5409220"/>
            <a:ext cx="891099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As seen in Figure, in case of 65 % utilization, the P1 operating point will be chosen. </a:t>
            </a:r>
          </a:p>
        </p:txBody>
      </p:sp>
    </p:spTree>
    <p:extLst>
      <p:ext uri="{BB962C8B-B14F-4D97-AF65-F5344CB8AC3E}">
        <p14:creationId xmlns:p14="http://schemas.microsoft.com/office/powerpoint/2010/main" val="4107714909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(12)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2038" y="1404295"/>
            <a:ext cx="9144000" cy="468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DDEE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1500" y="458670"/>
            <a:ext cx="907046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c) Coordination of target P-states if there are multiple threads per core or</a:t>
            </a:r>
          </a:p>
          <a:p>
            <a:r>
              <a:rPr lang="en-US" dirty="0">
                <a:solidFill>
                  <a:schemeClr val="accent6"/>
                </a:solidFill>
                <a:latin typeface="+mj-lt"/>
              </a:rPr>
              <a:t>      multiple cores share the same power supply (by the OS or processor) </a:t>
            </a:r>
          </a:p>
          <a:p>
            <a:r>
              <a:rPr lang="en-US" dirty="0">
                <a:solidFill>
                  <a:schemeClr val="accent6"/>
                </a:solidFill>
                <a:latin typeface="+mj-lt"/>
              </a:rPr>
              <a:t>     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35312" y="1442154"/>
            <a:ext cx="8812156" cy="46628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In multithreaded processors, </a:t>
            </a:r>
            <a:r>
              <a:rPr lang="en-US" sz="1600" dirty="0">
                <a:latin typeface="+mj-lt"/>
              </a:rPr>
              <a:t>multiple threads are running on the same core,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     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then the target P-state (coordinated P-state) of the core will be the P-state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 of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most demanding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thread running on that core.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In multicore processors</a:t>
            </a:r>
            <a:r>
              <a:rPr lang="en-US" sz="1600" dirty="0">
                <a:latin typeface="+mj-lt"/>
              </a:rPr>
              <a:t>,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if the cores share the same core voltage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, there is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 a hardware dependency </a:t>
            </a:r>
            <a:r>
              <a:rPr lang="en-US" sz="1600" dirty="0">
                <a:latin typeface="+mj-lt"/>
              </a:rPr>
              <a:t>(as often in symmetrical multicores or processors</a:t>
            </a:r>
          </a:p>
          <a:p>
            <a:pPr>
              <a:spcAft>
                <a:spcPts val="600"/>
              </a:spcAft>
            </a:pPr>
            <a:r>
              <a:rPr lang="en-US" sz="1600" spc="-20" dirty="0">
                <a:latin typeface="+mj-lt"/>
              </a:rPr>
              <a:t>       </a:t>
            </a:r>
            <a:r>
              <a:rPr lang="en-US" sz="1600" spc="-40" dirty="0">
                <a:latin typeface="+mj-lt"/>
              </a:rPr>
              <a:t>including core groups),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as all cores run at the same voltage </a:t>
            </a:r>
            <a:r>
              <a:rPr lang="en-US" sz="1600" spc="-40" dirty="0">
                <a:latin typeface="+mj-lt"/>
              </a:rPr>
              <a:t>(and clock frequency).</a:t>
            </a:r>
          </a:p>
          <a:p>
            <a:r>
              <a:rPr lang="en-US" sz="1600" dirty="0">
                <a:latin typeface="+mj-lt"/>
              </a:rPr>
              <a:t>    In this case,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the target P-state becomes the P-state of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most demanding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       core of all cores </a:t>
            </a:r>
            <a:r>
              <a:rPr lang="en-US" sz="1600" dirty="0">
                <a:latin typeface="+mj-lt"/>
              </a:rPr>
              <a:t>supplied by the same voltage.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Furthermore, in the case when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multiple cores share the same core voltage and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       the cores are multithreaded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,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most demanding thread of all threads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 will set the requested P-state.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By contrast, </a:t>
            </a:r>
            <a:r>
              <a:rPr lang="en-US" sz="1600" dirty="0">
                <a:latin typeface="+mj-lt"/>
              </a:rPr>
              <a:t>certain processors have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per-core P-state control </a:t>
            </a:r>
            <a:r>
              <a:rPr lang="en-US" sz="1600" dirty="0">
                <a:latin typeface="+mj-lt"/>
              </a:rPr>
              <a:t>(like Intel’s recent</a:t>
            </a:r>
          </a:p>
          <a:p>
            <a:r>
              <a:rPr lang="en-US" sz="1600" dirty="0">
                <a:latin typeface="+mj-lt"/>
              </a:rPr>
              <a:t>       </a:t>
            </a:r>
            <a:r>
              <a:rPr lang="en-US" sz="1600" spc="-30" dirty="0">
                <a:latin typeface="+mj-lt"/>
              </a:rPr>
              <a:t>server processors or AMD’s Zen processors); in these cases, obviously, there is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       no need to coordinate the P-states of the cores.</a:t>
            </a:r>
            <a:endParaRPr lang="en-US" sz="1600" dirty="0">
              <a:solidFill>
                <a:srgbClr val="0070C0"/>
              </a:solidFill>
              <a:latin typeface="+mj-lt"/>
            </a:endParaRP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Nevertheless, if the cores have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per-core P-state control, but the cores are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       multithreaded </a:t>
            </a:r>
            <a:r>
              <a:rPr lang="en-US" sz="1600" dirty="0">
                <a:latin typeface="+mj-lt"/>
              </a:rPr>
              <a:t>(as typical in recent processors), there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remains the need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       to coordinate the target P-states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of the threads running on the same core</a:t>
            </a:r>
            <a:r>
              <a:rPr lang="en-US" sz="1600" dirty="0">
                <a:latin typeface="+mj-lt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4990579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9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9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9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9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(11)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11868" y="998730"/>
            <a:ext cx="9105637" cy="568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graphicFrame>
        <p:nvGraphicFramePr>
          <p:cNvPr id="10" name="Group 37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8453303"/>
              </p:ext>
            </p:extLst>
          </p:nvPr>
        </p:nvGraphicFramePr>
        <p:xfrm>
          <a:off x="2411760" y="1223755"/>
          <a:ext cx="4770529" cy="5301296"/>
        </p:xfrm>
        <a:graphic>
          <a:graphicData uri="http://schemas.openxmlformats.org/drawingml/2006/table">
            <a:tbl>
              <a:tblPr/>
              <a:tblGrid>
                <a:gridCol w="3531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24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2465">
                  <a:extLst>
                    <a:ext uri="{9D8B030D-6E8A-4147-A177-3AD203B41FA5}">
                      <a16:colId xmlns:a16="http://schemas.microsoft.com/office/drawing/2014/main" val="65790080"/>
                    </a:ext>
                  </a:extLst>
                </a:gridCol>
                <a:gridCol w="1472465">
                  <a:extLst>
                    <a:ext uri="{9D8B030D-6E8A-4147-A177-3AD203B41FA5}">
                      <a16:colId xmlns:a16="http://schemas.microsoft.com/office/drawing/2014/main" val="2206590268"/>
                    </a:ext>
                  </a:extLst>
                </a:gridCol>
              </a:tblGrid>
              <a:tr h="539786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</a:rPr>
                        <a:t>Processor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</a:rPr>
                        <a:t>category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>
                        <a:alpha val="54901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1200" b="1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TDP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1200" b="1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Intel’s</a:t>
                      </a:r>
                    </a:p>
                    <a:p>
                      <a:pPr algn="ctr" fontAlgn="base"/>
                      <a:r>
                        <a:rPr lang="en-US" sz="1200" b="1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usual tags 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>
                        <a:alpha val="5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8345260"/>
                  </a:ext>
                </a:extLst>
              </a:tr>
              <a:tr h="539786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</a:rPr>
                        <a:t>Servers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0" lang="hu-HU" sz="105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  <a:ea typeface="Verdana" panose="020B0604030504040204" pitchFamily="34" charset="0"/>
                        </a:rPr>
                        <a:t>≈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85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</a:rPr>
                        <a:t>-250 W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39786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</a:rPr>
                        <a:t>HEDTs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  <a:ea typeface="Verdana" panose="020B0604030504040204" pitchFamily="34" charset="0"/>
                        </a:rPr>
                        <a:t>≈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100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</a:rPr>
                        <a:t>-150 W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</a:rPr>
                        <a:t>X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7011484"/>
                  </a:ext>
                </a:extLst>
              </a:tr>
              <a:tr h="539786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High perf.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  <a:ea typeface="Verdana" panose="020B0604030504040204" pitchFamily="34" charset="0"/>
                        </a:rPr>
                        <a:t>≈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70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125 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K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35454">
                <a:tc vMerge="1">
                  <a:txBody>
                    <a:bodyPr/>
                    <a:lstStyle/>
                    <a:p>
                      <a:endParaRPr lang="hu-H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Mainstream</a:t>
                      </a:r>
                      <a:endParaRPr kumimoji="0" lang="en-US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  <a:ea typeface="Verdana" panose="020B0604030504040204" pitchFamily="34" charset="0"/>
                        </a:rPr>
                        <a:t>≈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50-65 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39786">
                <a:tc vMerge="1">
                  <a:txBody>
                    <a:bodyPr/>
                    <a:lstStyle/>
                    <a:p>
                      <a:endParaRPr lang="hu-H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Low power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  <a:ea typeface="Verdana" panose="020B0604030504040204" pitchFamily="34" charset="0"/>
                        </a:rPr>
                        <a:t>≈</a:t>
                      </a:r>
                      <a:r>
                        <a:rPr kumimoji="0" lang="en-US" sz="12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35-45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84436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High perf.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  <a:ea typeface="Verdana" panose="020B0604030504040204" pitchFamily="34" charset="0"/>
                        </a:rPr>
                        <a:t>≈45 W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H/HQ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9221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Mainstream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  <a:ea typeface="Verdana" panose="020B0604030504040204" pitchFamily="34" charset="0"/>
                        </a:rPr>
                        <a:t>≈25-35 W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U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3079528"/>
                  </a:ext>
                </a:extLst>
              </a:tr>
              <a:tr h="445021">
                <a:tc vMerge="1">
                  <a:txBody>
                    <a:bodyPr/>
                    <a:lstStyle/>
                    <a:p>
                      <a:endParaRPr lang="hu-H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Ultra-thin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  <a:ea typeface="Verdana" panose="020B0604030504040204" pitchFamily="34" charset="0"/>
                        </a:rPr>
                        <a:t>≈15 W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U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545244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Tablet</a:t>
                      </a: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0" lang="hu-HU" sz="105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≈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Y/m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11" name="Text Box 126"/>
          <p:cNvSpPr txBox="1">
            <a:spLocks noChangeArrowheads="1"/>
          </p:cNvSpPr>
          <p:nvPr/>
        </p:nvSpPr>
        <p:spPr bwMode="auto">
          <a:xfrm rot="16200000">
            <a:off x="1674071" y="4749925"/>
            <a:ext cx="1577004" cy="461665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Notebooks</a:t>
            </a:r>
          </a:p>
        </p:txBody>
      </p:sp>
      <p:sp>
        <p:nvSpPr>
          <p:cNvPr id="13" name="Text Box 125"/>
          <p:cNvSpPr txBox="1">
            <a:spLocks noChangeArrowheads="1"/>
          </p:cNvSpPr>
          <p:nvPr/>
        </p:nvSpPr>
        <p:spPr bwMode="auto">
          <a:xfrm rot="16200000">
            <a:off x="2051385" y="3556710"/>
            <a:ext cx="1087760" cy="276999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Desktops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71500" y="458670"/>
            <a:ext cx="87012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Typical TDP values of different</a:t>
            </a:r>
            <a:r>
              <a:rPr kumimoji="0" lang="en-US" sz="1800" b="0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processor categories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401407" y="1773326"/>
            <a:ext cx="51090" cy="3719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/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620325939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(13)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062075" y="1584085"/>
            <a:ext cx="2903403" cy="2606485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51520" y="4464405"/>
            <a:ext cx="884713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Figure: Example of  P-state  coordination in a dual-core multithreaded processor,</a:t>
            </a:r>
          </a:p>
          <a:p>
            <a:pPr algn="ctr"/>
            <a:r>
              <a:rPr lang="en-US" sz="1600" dirty="0">
                <a:latin typeface="+mj-lt"/>
              </a:rPr>
              <a:t>if the cores share the same core voltage [</a:t>
            </a:r>
            <a:r>
              <a:rPr lang="hu-HU" sz="1600" dirty="0">
                <a:latin typeface="+mj-lt"/>
              </a:rPr>
              <a:t>45</a:t>
            </a:r>
            <a:r>
              <a:rPr lang="en-US" sz="1600" dirty="0">
                <a:latin typeface="+mj-lt"/>
              </a:rPr>
              <a:t>]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1500" y="458670"/>
            <a:ext cx="884713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Example of P-state coordination in a dual-core multithreaded processor,</a:t>
            </a:r>
          </a:p>
          <a:p>
            <a:r>
              <a:rPr lang="en-US" dirty="0">
                <a:solidFill>
                  <a:schemeClr val="accent6"/>
                </a:solidFill>
                <a:latin typeface="+mj-lt"/>
              </a:rPr>
              <a:t>  if the cores share the same core voltage </a:t>
            </a:r>
            <a:r>
              <a:rPr lang="en-US" dirty="0">
                <a:latin typeface="+mj-lt"/>
              </a:rPr>
              <a:t>[</a:t>
            </a:r>
            <a:r>
              <a:rPr lang="hu-HU" dirty="0">
                <a:latin typeface="+mj-lt"/>
              </a:rPr>
              <a:t>45</a:t>
            </a:r>
            <a:r>
              <a:rPr lang="en-US" dirty="0">
                <a:latin typeface="+mj-lt"/>
              </a:rPr>
              <a:t>]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5139190"/>
            <a:ext cx="93696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pc="-40" dirty="0">
                <a:latin typeface="+mj-lt"/>
              </a:rPr>
              <a:t>In this case obviously, the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P-state of the most demanding thread </a:t>
            </a:r>
            <a:r>
              <a:rPr lang="en-US" sz="1600" spc="-40" dirty="0">
                <a:latin typeface="+mj-lt"/>
              </a:rPr>
              <a:t>running on the dual-core</a:t>
            </a:r>
          </a:p>
          <a:p>
            <a:r>
              <a:rPr lang="en-US" sz="1600" dirty="0">
                <a:latin typeface="+mj-lt"/>
              </a:rPr>
              <a:t>  processor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will determine the target P-state</a:t>
            </a:r>
            <a:r>
              <a:rPr lang="en-US" sz="1600" dirty="0">
                <a:latin typeface="+mj-lt"/>
              </a:rPr>
              <a:t> (coordinated P-states) of the cores</a:t>
            </a:r>
          </a:p>
        </p:txBody>
      </p:sp>
    </p:spTree>
    <p:extLst>
      <p:ext uri="{BB962C8B-B14F-4D97-AF65-F5344CB8AC3E}">
        <p14:creationId xmlns:p14="http://schemas.microsoft.com/office/powerpoint/2010/main" val="2505924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(14)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1489219" y="3495491"/>
            <a:ext cx="6250985" cy="1935215"/>
            <a:chOff x="1489219" y="2303875"/>
            <a:chExt cx="6250985" cy="1935215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489219" y="2664865"/>
              <a:ext cx="6250985" cy="1574225"/>
            </a:xfrm>
            <a:prstGeom prst="rect">
              <a:avLst/>
            </a:prstGeom>
          </p:spPr>
        </p:pic>
        <p:cxnSp>
          <p:nvCxnSpPr>
            <p:cNvPr id="9" name="Straight Connector 8"/>
            <p:cNvCxnSpPr/>
            <p:nvPr/>
          </p:nvCxnSpPr>
          <p:spPr bwMode="auto">
            <a:xfrm>
              <a:off x="6626100" y="3023955"/>
              <a:ext cx="0" cy="428022"/>
            </a:xfrm>
            <a:prstGeom prst="lin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0" name="TextBox 9"/>
            <p:cNvSpPr txBox="1"/>
            <p:nvPr/>
          </p:nvSpPr>
          <p:spPr>
            <a:xfrm>
              <a:off x="6642495" y="2783612"/>
              <a:ext cx="4571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dirty="0">
                  <a:latin typeface="+mj-lt"/>
                </a:rPr>
                <a:t>7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6458552" y="2782329"/>
              <a:ext cx="49377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dirty="0">
                  <a:latin typeface="+mj-lt"/>
                </a:rPr>
                <a:t>8</a:t>
              </a:r>
            </a:p>
          </p:txBody>
        </p:sp>
        <p:cxnSp>
          <p:nvCxnSpPr>
            <p:cNvPr id="13" name="Straight Arrow Connector 12"/>
            <p:cNvCxnSpPr/>
            <p:nvPr/>
          </p:nvCxnSpPr>
          <p:spPr bwMode="auto">
            <a:xfrm>
              <a:off x="7035641" y="2664865"/>
              <a:ext cx="0" cy="494105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sp>
          <p:nvSpPr>
            <p:cNvPr id="14" name="TextBox 13"/>
            <p:cNvSpPr txBox="1"/>
            <p:nvPr/>
          </p:nvSpPr>
          <p:spPr>
            <a:xfrm>
              <a:off x="6822250" y="2303875"/>
              <a:ext cx="42832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err="1">
                  <a:latin typeface="+mj-lt"/>
                </a:rPr>
                <a:t>Vcc</a:t>
              </a:r>
              <a:endParaRPr lang="en-US" sz="1100" dirty="0">
                <a:latin typeface="+mj-lt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5832140" y="2303875"/>
              <a:ext cx="835485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>
                  <a:latin typeface="+mj-lt"/>
                </a:rPr>
                <a:t>Multiplier</a:t>
              </a:r>
            </a:p>
          </p:txBody>
        </p:sp>
        <p:cxnSp>
          <p:nvCxnSpPr>
            <p:cNvPr id="16" name="Straight Arrow Connector 15"/>
            <p:cNvCxnSpPr/>
            <p:nvPr/>
          </p:nvCxnSpPr>
          <p:spPr bwMode="auto">
            <a:xfrm>
              <a:off x="6282190" y="2667035"/>
              <a:ext cx="0" cy="494105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</p:grpSp>
      <p:sp>
        <p:nvSpPr>
          <p:cNvPr id="18" name="TextBox 17"/>
          <p:cNvSpPr txBox="1"/>
          <p:nvPr/>
        </p:nvSpPr>
        <p:spPr>
          <a:xfrm>
            <a:off x="161510" y="5385701"/>
            <a:ext cx="90508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Figure: Use of the IA32_PERF_CTL registers (MSR register) to set a new P-state [</a:t>
            </a:r>
            <a:r>
              <a:rPr lang="hu-HU" sz="1600" dirty="0">
                <a:latin typeface="+mj-lt"/>
              </a:rPr>
              <a:t>49</a:t>
            </a:r>
            <a:r>
              <a:rPr lang="en-US" sz="1600" dirty="0">
                <a:latin typeface="+mj-lt"/>
              </a:rPr>
              <a:t>]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1511300" y="3623537"/>
            <a:ext cx="135646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latin typeface="+mj-lt"/>
              </a:rPr>
              <a:t>IA_PERF_CTL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0" y="847771"/>
            <a:ext cx="9144000" cy="237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DDEEFF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406823" y="877898"/>
            <a:ext cx="8713154" cy="23237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If the OS detects a new P-state which differs from the actual one, it writes a </a:t>
            </a:r>
          </a:p>
          <a:p>
            <a:r>
              <a:rPr lang="en-US" sz="1600" dirty="0">
                <a:latin typeface="+mj-lt"/>
              </a:rPr>
              <a:t> 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proprietary code to a Model Specific Register (MSR)</a:t>
            </a:r>
            <a:r>
              <a:rPr lang="en-US" sz="1600" dirty="0">
                <a:latin typeface="+mj-lt"/>
              </a:rPr>
              <a:t> that is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allocated to the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thread (logical processor).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The MSRs allocated to the thread are called the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IA32_PERF_CTL registers.</a:t>
            </a:r>
          </a:p>
          <a:p>
            <a:r>
              <a:rPr lang="en-US" sz="1600" dirty="0">
                <a:latin typeface="+mj-lt"/>
              </a:rPr>
              <a:t>The OS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specifies the desired P-state</a:t>
            </a:r>
            <a:r>
              <a:rPr lang="en-US" sz="1600" dirty="0">
                <a:latin typeface="+mj-lt"/>
              </a:rPr>
              <a:t> by writing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vendor-specific code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into the bits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0-15 of the </a:t>
            </a:r>
            <a:r>
              <a:rPr lang="en-US" sz="1600" dirty="0">
                <a:solidFill>
                  <a:srgbClr val="0070C0"/>
                </a:solidFill>
              </a:rPr>
              <a:t>IA32_PERF_CTL register, </a:t>
            </a:r>
            <a:r>
              <a:rPr lang="en-US" sz="1600" dirty="0"/>
              <a:t>which is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allocated to the thread. </a:t>
            </a:r>
          </a:p>
          <a:p>
            <a:r>
              <a:rPr lang="en-US" sz="1600" dirty="0">
                <a:latin typeface="+mj-lt"/>
              </a:rPr>
              <a:t>(Typically,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bits [15:8] </a:t>
            </a:r>
            <a:r>
              <a:rPr lang="en-US" sz="1600" dirty="0">
                <a:latin typeface="+mj-lt"/>
              </a:rPr>
              <a:t>specify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target multiplier of the core clock </a:t>
            </a:r>
            <a:r>
              <a:rPr lang="en-US" sz="1600" dirty="0">
                <a:latin typeface="+mj-lt"/>
              </a:rPr>
              <a:t>(e.g., 34 for </a:t>
            </a:r>
          </a:p>
          <a:p>
            <a:r>
              <a:rPr lang="en-US" sz="1600" dirty="0">
                <a:latin typeface="+mj-lt"/>
              </a:rPr>
              <a:t>   34 x 133 MHz) and </a:t>
            </a:r>
            <a:r>
              <a:rPr lang="en-US" dirty="0">
                <a:solidFill>
                  <a:srgbClr val="0070C0"/>
                </a:solidFill>
                <a:latin typeface="+mj-lt"/>
              </a:rPr>
              <a:t>bits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[7:0] </a:t>
            </a: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target core voltage</a:t>
            </a:r>
            <a:r>
              <a:rPr lang="en-US" sz="1600" dirty="0">
                <a:latin typeface="+mj-lt"/>
              </a:rPr>
              <a:t>, using suitable coding).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71499" y="401520"/>
            <a:ext cx="96760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50" dirty="0">
                <a:solidFill>
                  <a:schemeClr val="accent6"/>
                </a:solidFill>
                <a:latin typeface="+mj-lt"/>
              </a:rPr>
              <a:t>d) Communicating the target P-state by the OS to the processor (simplified) </a:t>
            </a:r>
            <a:r>
              <a:rPr lang="en-US" spc="-50" dirty="0">
                <a:latin typeface="+mj-lt"/>
              </a:rPr>
              <a:t>[</a:t>
            </a:r>
            <a:r>
              <a:rPr lang="hu-HU" spc="-50" dirty="0">
                <a:latin typeface="+mj-lt"/>
              </a:rPr>
              <a:t>49</a:t>
            </a:r>
            <a:r>
              <a:rPr lang="en-US" spc="-50" dirty="0">
                <a:latin typeface="+mj-lt"/>
              </a:rPr>
              <a:t>]</a:t>
            </a:r>
          </a:p>
        </p:txBody>
      </p:sp>
      <p:sp>
        <p:nvSpPr>
          <p:cNvPr id="12" name="Rounded Rectangle 11"/>
          <p:cNvSpPr/>
          <p:nvPr/>
        </p:nvSpPr>
        <p:spPr bwMode="auto">
          <a:xfrm>
            <a:off x="8885" y="5994285"/>
            <a:ext cx="9144000" cy="67507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0488" y="5994285"/>
            <a:ext cx="870892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Note </a:t>
            </a:r>
            <a:r>
              <a:rPr lang="en-US" sz="1600" dirty="0">
                <a:latin typeface="+mj-lt"/>
              </a:rPr>
              <a:t>that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core frequency </a:t>
            </a:r>
            <a:r>
              <a:rPr lang="en-US" sz="1600" dirty="0">
                <a:latin typeface="+mj-lt"/>
              </a:rPr>
              <a:t>is determined by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multiplying the bus clock frequency</a:t>
            </a:r>
          </a:p>
          <a:p>
            <a:r>
              <a:rPr lang="en-US" sz="1600" dirty="0">
                <a:latin typeface="+mj-lt"/>
              </a:rPr>
              <a:t> (133 MHz in the example above) by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multiplier value</a:t>
            </a:r>
            <a:r>
              <a:rPr lang="en-US" sz="1600" dirty="0">
                <a:latin typeface="+mj-l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6370975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6" grpId="0" animBg="1"/>
      <p:bldP spid="12" grpId="0" animBg="1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(15)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6800" y="835795"/>
            <a:ext cx="9144000" cy="92802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86535" y="880800"/>
            <a:ext cx="860427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PCU (Power Control Unit) of the processor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takes notice of the state transition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request </a:t>
            </a:r>
            <a:r>
              <a:rPr lang="en-US" sz="1600" dirty="0">
                <a:latin typeface="+mj-lt"/>
              </a:rPr>
              <a:t>and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performs it </a:t>
            </a:r>
            <a:r>
              <a:rPr lang="en-US" sz="1600" dirty="0">
                <a:latin typeface="+mj-lt"/>
              </a:rPr>
              <a:t>by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setting the PLL </a:t>
            </a:r>
            <a:r>
              <a:rPr lang="en-US" sz="1600" dirty="0">
                <a:latin typeface="+mj-lt"/>
              </a:rPr>
              <a:t>associated to the core running the</a:t>
            </a:r>
          </a:p>
          <a:p>
            <a:r>
              <a:rPr lang="en-US" sz="1600" dirty="0">
                <a:latin typeface="+mj-lt"/>
              </a:rPr>
              <a:t>  considered thread and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setting </a:t>
            </a:r>
            <a:r>
              <a:rPr lang="en-US" sz="1600" dirty="0">
                <a:latin typeface="+mj-lt"/>
              </a:rPr>
              <a:t>also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the (VR) Voltage Regulator suitably.</a:t>
            </a:r>
            <a:endParaRPr lang="en-US" sz="1600" dirty="0">
              <a:latin typeface="+mj-lt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65471" y="458670"/>
            <a:ext cx="89853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latin typeface="+mj-lt"/>
              </a:rPr>
              <a:t>e) Accomplishing the fc, </a:t>
            </a:r>
            <a:r>
              <a:rPr lang="en-US" dirty="0" err="1">
                <a:latin typeface="+mj-lt"/>
              </a:rPr>
              <a:t>Vcc</a:t>
            </a:r>
            <a:r>
              <a:rPr lang="en-US" dirty="0">
                <a:latin typeface="+mj-lt"/>
              </a:rPr>
              <a:t> transitions by the PCU of the processor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65471" y="6354325"/>
            <a:ext cx="427796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PLL: Phase-Locked Loop (</a:t>
            </a:r>
            <a:r>
              <a:rPr lang="en-US" sz="1600" dirty="0" err="1">
                <a:latin typeface="+mj-lt"/>
              </a:rPr>
              <a:t>óragenerátor</a:t>
            </a:r>
            <a:r>
              <a:rPr lang="en-US" sz="1600" dirty="0">
                <a:latin typeface="+mj-lt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7903771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9" grpId="0"/>
      <p:bldP spid="4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(16)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51678" y="6192061"/>
            <a:ext cx="905151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Figure: Accomplishing P-state transitions in Intel’s Nehalem-based processors -1 [</a:t>
            </a:r>
            <a:r>
              <a:rPr lang="hu-HU" sz="1600" dirty="0">
                <a:latin typeface="+mj-lt"/>
              </a:rPr>
              <a:t>52</a:t>
            </a:r>
            <a:r>
              <a:rPr lang="en-US" sz="1600" dirty="0">
                <a:latin typeface="+mj-lt"/>
              </a:rPr>
              <a:t>]</a:t>
            </a:r>
          </a:p>
        </p:txBody>
      </p:sp>
      <p:sp>
        <p:nvSpPr>
          <p:cNvPr id="11" name="Rounded Rectangle 10"/>
          <p:cNvSpPr/>
          <p:nvPr/>
        </p:nvSpPr>
        <p:spPr bwMode="auto">
          <a:xfrm>
            <a:off x="0" y="874427"/>
            <a:ext cx="9162510" cy="1104787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85572" y="474273"/>
            <a:ext cx="91094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Example: Accomplishing P-state transitions in Intel’s Nehalem </a:t>
            </a:r>
            <a:r>
              <a:rPr lang="en-US" dirty="0" err="1">
                <a:solidFill>
                  <a:schemeClr val="accent6"/>
                </a:solidFill>
                <a:latin typeface="+mj-lt"/>
              </a:rPr>
              <a:t>proc.s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dirty="0">
                <a:latin typeface="+mj-lt"/>
              </a:rPr>
              <a:t>[</a:t>
            </a:r>
            <a:r>
              <a:rPr lang="hu-HU" dirty="0">
                <a:latin typeface="+mj-lt"/>
              </a:rPr>
              <a:t>52</a:t>
            </a:r>
            <a:r>
              <a:rPr lang="en-US" dirty="0">
                <a:latin typeface="+mj-lt"/>
              </a:rPr>
              <a:t>] 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-1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259695" y="825052"/>
            <a:ext cx="8982844" cy="12311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clock frequency </a:t>
            </a:r>
            <a:r>
              <a:rPr lang="en-US" sz="1600" dirty="0">
                <a:latin typeface="+mj-lt"/>
              </a:rPr>
              <a:t>is generated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by PLLs </a:t>
            </a:r>
            <a:r>
              <a:rPr lang="en-US" sz="1600" dirty="0">
                <a:latin typeface="+mj-lt"/>
              </a:rPr>
              <a:t>based on the Bus clock (133 MHz)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multiplied by the clock multiplier that is read out from the IA_PERF_CTL register.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Note that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each core gets the same clock frequency </a:t>
            </a:r>
            <a:r>
              <a:rPr lang="en-US" sz="1600" dirty="0">
                <a:latin typeface="+mj-lt"/>
              </a:rPr>
              <a:t>(red lines).</a:t>
            </a:r>
          </a:p>
          <a:p>
            <a:r>
              <a:rPr lang="en-US" sz="1600" dirty="0">
                <a:latin typeface="+mj-lt"/>
              </a:rPr>
              <a:t>    Consequently,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all cores in Intel’s client processors run at the same clock rate</a:t>
            </a:r>
            <a:r>
              <a:rPr lang="en-US" sz="1600" dirty="0">
                <a:latin typeface="+mj-lt"/>
              </a:rPr>
              <a:t>.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0" y="2078850"/>
            <a:ext cx="9144000" cy="4095455"/>
            <a:chOff x="0" y="2033845"/>
            <a:chExt cx="9144000" cy="4275475"/>
          </a:xfrm>
        </p:grpSpPr>
        <p:pic>
          <p:nvPicPr>
            <p:cNvPr id="6" name="Picture 4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6953"/>
            <a:stretch/>
          </p:blipFill>
          <p:spPr bwMode="auto">
            <a:xfrm>
              <a:off x="0" y="2033845"/>
              <a:ext cx="9144000" cy="4275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" name="Rounded Rectangle 6"/>
            <p:cNvSpPr/>
            <p:nvPr/>
          </p:nvSpPr>
          <p:spPr bwMode="auto">
            <a:xfrm>
              <a:off x="5427095" y="3348556"/>
              <a:ext cx="2925325" cy="2195680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  <p:cxnSp>
          <p:nvCxnSpPr>
            <p:cNvPr id="8" name="Straight Connector 7"/>
            <p:cNvCxnSpPr/>
            <p:nvPr/>
          </p:nvCxnSpPr>
          <p:spPr bwMode="auto">
            <a:xfrm>
              <a:off x="5877145" y="4239091"/>
              <a:ext cx="1935215" cy="0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" name="Straight Connector 8"/>
            <p:cNvCxnSpPr/>
            <p:nvPr/>
          </p:nvCxnSpPr>
          <p:spPr bwMode="auto">
            <a:xfrm>
              <a:off x="5866707" y="4496595"/>
              <a:ext cx="2125673" cy="0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0" name="Straight Connector 9"/>
            <p:cNvCxnSpPr/>
            <p:nvPr/>
          </p:nvCxnSpPr>
          <p:spPr bwMode="auto">
            <a:xfrm>
              <a:off x="5841655" y="4701667"/>
              <a:ext cx="1270345" cy="0"/>
            </a:xfrm>
            <a:prstGeom prst="lin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4" name="Straight Arrow Connector 13"/>
            <p:cNvCxnSpPr/>
            <p:nvPr/>
          </p:nvCxnSpPr>
          <p:spPr bwMode="auto">
            <a:xfrm>
              <a:off x="4706938" y="2377292"/>
              <a:ext cx="1" cy="1366744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</p:spPr>
        </p:cxnSp>
        <p:sp>
          <p:nvSpPr>
            <p:cNvPr id="5" name="TextBox 4"/>
            <p:cNvSpPr txBox="1"/>
            <p:nvPr/>
          </p:nvSpPr>
          <p:spPr>
            <a:xfrm>
              <a:off x="5780406" y="2573905"/>
              <a:ext cx="2346989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FFC000"/>
                  </a:solidFill>
                  <a:latin typeface="+mj-lt"/>
                </a:rPr>
                <a:t>PLL: Phase Locked Loop</a:t>
              </a:r>
            </a:p>
            <a:p>
              <a:r>
                <a:rPr lang="en-US" sz="1400" dirty="0">
                  <a:solidFill>
                    <a:srgbClr val="FFC000"/>
                  </a:solidFill>
                  <a:latin typeface="+mj-lt"/>
                </a:rPr>
                <a:t>        (</a:t>
              </a:r>
              <a:r>
                <a:rPr lang="en-US" sz="1400" dirty="0" err="1">
                  <a:solidFill>
                    <a:srgbClr val="FFC000"/>
                  </a:solidFill>
                  <a:latin typeface="+mj-lt"/>
                </a:rPr>
                <a:t>Fáziszárt</a:t>
              </a:r>
              <a:r>
                <a:rPr lang="en-US" sz="1400" dirty="0">
                  <a:solidFill>
                    <a:srgbClr val="FFC000"/>
                  </a:solidFill>
                  <a:latin typeface="+mj-lt"/>
                </a:rPr>
                <a:t> </a:t>
              </a:r>
              <a:r>
                <a:rPr lang="en-US" sz="1400" dirty="0" err="1">
                  <a:solidFill>
                    <a:srgbClr val="FFC000"/>
                  </a:solidFill>
                  <a:latin typeface="+mj-lt"/>
                </a:rPr>
                <a:t>hurok</a:t>
              </a:r>
              <a:r>
                <a:rPr lang="en-US" sz="1400" dirty="0">
                  <a:solidFill>
                    <a:srgbClr val="FFC000"/>
                  </a:solidFill>
                  <a:latin typeface="+mj-lt"/>
                </a:rPr>
                <a:t>)</a:t>
              </a:r>
            </a:p>
          </p:txBody>
        </p:sp>
        <p:sp>
          <p:nvSpPr>
            <p:cNvPr id="20" name="Rounded Rectangle 19"/>
            <p:cNvSpPr/>
            <p:nvPr/>
          </p:nvSpPr>
          <p:spPr bwMode="auto">
            <a:xfrm>
              <a:off x="4279074" y="2166450"/>
              <a:ext cx="1665185" cy="180020"/>
            </a:xfrm>
            <a:prstGeom prst="roundRect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0" i="0" u="none" strike="noStrike" cap="none" normalizeH="0" baseline="0" dirty="0">
                  <a:ln>
                    <a:noFill/>
                  </a:ln>
                  <a:solidFill>
                    <a:srgbClr val="3333CC"/>
                  </a:solidFill>
                  <a:effectLst/>
                  <a:latin typeface="Verdana" pitchFamily="34" charset="0"/>
                </a:rPr>
                <a:t>I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4147705" y="2121445"/>
              <a:ext cx="181652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  <a:latin typeface="+mj-lt"/>
                </a:rPr>
                <a:t>IA32_PERF_CTL MSR</a:t>
              </a: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161510" y="6479847"/>
            <a:ext cx="280839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PLL: Phased-Locked Loop</a:t>
            </a:r>
          </a:p>
        </p:txBody>
      </p:sp>
    </p:spTree>
    <p:extLst>
      <p:ext uri="{BB962C8B-B14F-4D97-AF65-F5344CB8AC3E}">
        <p14:creationId xmlns:p14="http://schemas.microsoft.com/office/powerpoint/2010/main" val="8416650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1" grpId="0" animBg="1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(17)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0" y="2123855"/>
            <a:ext cx="9144000" cy="4275475"/>
            <a:chOff x="0" y="2123855"/>
            <a:chExt cx="9144000" cy="4275475"/>
          </a:xfrm>
        </p:grpSpPr>
        <p:pic>
          <p:nvPicPr>
            <p:cNvPr id="5" name="Picture 4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6953"/>
            <a:stretch/>
          </p:blipFill>
          <p:spPr bwMode="auto">
            <a:xfrm>
              <a:off x="0" y="2123855"/>
              <a:ext cx="9144000" cy="4275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Rounded Rectangle 10"/>
            <p:cNvSpPr/>
            <p:nvPr/>
          </p:nvSpPr>
          <p:spPr bwMode="auto">
            <a:xfrm>
              <a:off x="4279074" y="2287282"/>
              <a:ext cx="1665185" cy="180020"/>
            </a:xfrm>
            <a:prstGeom prst="roundRect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1400" b="0" i="0" u="none" strike="noStrike" cap="none" normalizeH="0" baseline="0" dirty="0">
                  <a:ln>
                    <a:noFill/>
                  </a:ln>
                  <a:solidFill>
                    <a:srgbClr val="3333CC"/>
                  </a:solidFill>
                  <a:effectLst/>
                  <a:latin typeface="Verdana" pitchFamily="34" charset="0"/>
                </a:rPr>
                <a:t>I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147705" y="2242277"/>
              <a:ext cx="1816523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  <a:latin typeface="+mj-lt"/>
                </a:rPr>
                <a:t>IA32_PERF_CTL MSR</a:t>
              </a:r>
            </a:p>
          </p:txBody>
        </p:sp>
        <p:cxnSp>
          <p:nvCxnSpPr>
            <p:cNvPr id="13" name="Straight Arrow Connector 12"/>
            <p:cNvCxnSpPr/>
            <p:nvPr/>
          </p:nvCxnSpPr>
          <p:spPr bwMode="auto">
            <a:xfrm>
              <a:off x="4706938" y="2467302"/>
              <a:ext cx="1" cy="1366744"/>
            </a:xfrm>
            <a:prstGeom prst="straightConnector1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</p:spPr>
        </p:cxnSp>
      </p:grpSp>
      <p:sp>
        <p:nvSpPr>
          <p:cNvPr id="14" name="TextBox 13"/>
          <p:cNvSpPr txBox="1"/>
          <p:nvPr/>
        </p:nvSpPr>
        <p:spPr>
          <a:xfrm>
            <a:off x="141846" y="6444335"/>
            <a:ext cx="897938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Figure: Accomplishing P-state transitions in Intel’s Nehalem-based processors -2 [</a:t>
            </a:r>
            <a:r>
              <a:rPr lang="hu-HU" sz="1600" dirty="0">
                <a:latin typeface="+mj-lt"/>
              </a:rPr>
              <a:t>52</a:t>
            </a:r>
            <a:r>
              <a:rPr lang="en-US" sz="1600" dirty="0">
                <a:latin typeface="+mj-lt"/>
              </a:rPr>
              <a:t>]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2038" y="809085"/>
            <a:ext cx="9144000" cy="1192357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35473" y="821632"/>
            <a:ext cx="8792022" cy="11798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The PCU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reads out the target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core voltage </a:t>
            </a:r>
            <a:r>
              <a:rPr lang="en-US" sz="1600" dirty="0">
                <a:latin typeface="Verdana"/>
              </a:rPr>
              <a:t>from the IA_PERF_CTL register and</a:t>
            </a:r>
          </a:p>
          <a:p>
            <a:pPr lvl="0">
              <a:spcAft>
                <a:spcPts val="4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sends the appropriate code of the core voltage to the Voltage Regulator (VR). </a:t>
            </a:r>
          </a:p>
          <a:p>
            <a:pPr lvl="0">
              <a:spcAft>
                <a:spcPts val="400"/>
              </a:spcAft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The VR sets then the requested core voltage (</a:t>
            </a:r>
            <a:r>
              <a:rPr lang="en-US" sz="1600" dirty="0" err="1">
                <a:solidFill>
                  <a:srgbClr val="0070C0"/>
                </a:solidFill>
                <a:latin typeface="Verdana"/>
              </a:rPr>
              <a:t>Vcc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) through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 power gates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In the example,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all 4 cores share the same core voltage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(yellow lines).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70883" y="472437"/>
            <a:ext cx="958668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Example: Accomplishing P-state transitions in Intel’s Nehalem </a:t>
            </a:r>
            <a:r>
              <a:rPr lang="en-US" dirty="0" err="1">
                <a:solidFill>
                  <a:schemeClr val="accent6"/>
                </a:solidFill>
                <a:latin typeface="+mj-lt"/>
              </a:rPr>
              <a:t>proc.s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dirty="0">
                <a:latin typeface="+mj-lt"/>
              </a:rPr>
              <a:t>[</a:t>
            </a:r>
            <a:r>
              <a:rPr lang="hu-HU" dirty="0">
                <a:latin typeface="+mj-lt"/>
              </a:rPr>
              <a:t>52</a:t>
            </a:r>
            <a:r>
              <a:rPr lang="en-US" dirty="0">
                <a:latin typeface="+mj-lt"/>
              </a:rPr>
              <a:t>]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-2</a:t>
            </a:r>
          </a:p>
        </p:txBody>
      </p:sp>
    </p:spTree>
    <p:extLst>
      <p:ext uri="{BB962C8B-B14F-4D97-AF65-F5344CB8AC3E}">
        <p14:creationId xmlns:p14="http://schemas.microsoft.com/office/powerpoint/2010/main" val="35087097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500B85-CB4A-7DDD-71EC-367E44C75B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(18)</a:t>
            </a:r>
            <a:endParaRPr lang="hu-HU" sz="17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009DC98-9617-4DCB-8E81-57F2B1D1180C}"/>
              </a:ext>
            </a:extLst>
          </p:cNvPr>
          <p:cNvSpPr txBox="1"/>
          <p:nvPr/>
        </p:nvSpPr>
        <p:spPr>
          <a:xfrm>
            <a:off x="71500" y="458670"/>
            <a:ext cx="91905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Use of DVFS to reduce power consumption of active CPU cores -1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11D97DB-F3B2-C6DB-180D-01CF4D282283}"/>
              </a:ext>
            </a:extLst>
          </p:cNvPr>
          <p:cNvSpPr txBox="1"/>
          <p:nvPr/>
        </p:nvSpPr>
        <p:spPr>
          <a:xfrm>
            <a:off x="71500" y="829450"/>
            <a:ext cx="864050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As discussed in Section 3, DVFS is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based on the 2nd release of the ACPI standard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(2000</a:t>
            </a:r>
            <a:r>
              <a:rPr lang="en-US" sz="1600" dirty="0">
                <a:latin typeface="+mj-lt"/>
              </a:rPr>
              <a:t>), which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gained support in Windows XP in 2002 </a:t>
            </a:r>
            <a:r>
              <a:rPr lang="en-US" sz="1600" dirty="0">
                <a:latin typeface="+mj-lt"/>
              </a:rPr>
              <a:t>(see next Figure).</a:t>
            </a:r>
          </a:p>
        </p:txBody>
      </p:sp>
    </p:spTree>
    <p:extLst>
      <p:ext uri="{BB962C8B-B14F-4D97-AF65-F5344CB8AC3E}">
        <p14:creationId xmlns:p14="http://schemas.microsoft.com/office/powerpoint/2010/main" val="277172322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943" name="Text Box 105"/>
          <p:cNvSpPr txBox="1">
            <a:spLocks noChangeArrowheads="1"/>
          </p:cNvSpPr>
          <p:nvPr/>
        </p:nvSpPr>
        <p:spPr bwMode="auto">
          <a:xfrm>
            <a:off x="251520" y="6241455"/>
            <a:ext cx="866615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22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1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: Windows XP and Windows Server 2003 do not support all of the ACPI 2.0 specification [</a:t>
            </a:r>
            <a:r>
              <a:rPr lang="hu-HU" altLang="en-US" sz="1400" noProof="0" dirty="0">
                <a:solidFill>
                  <a:srgbClr val="000000"/>
                </a:solidFill>
                <a:latin typeface="Verdana" panose="020B0604030504040204" pitchFamily="34" charset="0"/>
              </a:rPr>
              <a:t>38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]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400" dirty="0">
                <a:solidFill>
                  <a:srgbClr val="000000"/>
                </a:solidFill>
                <a:latin typeface="Verdana" panose="020B0604030504040204" pitchFamily="34" charset="0"/>
              </a:rPr>
              <a:t>   SP: Service Pack</a:t>
            </a:r>
            <a:endParaRPr kumimoji="0" lang="en-US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71500" y="458670"/>
            <a:ext cx="62279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Emergence of the 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ACPI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standard and its OS support</a:t>
            </a:r>
          </a:p>
        </p:txBody>
      </p:sp>
      <p:sp>
        <p:nvSpPr>
          <p:cNvPr id="12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(19)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36729" y="908720"/>
            <a:ext cx="9107271" cy="5303703"/>
            <a:chOff x="36729" y="908720"/>
            <a:chExt cx="9107271" cy="5303703"/>
          </a:xfrm>
        </p:grpSpPr>
        <p:sp>
          <p:nvSpPr>
            <p:cNvPr id="164868" name="Line 4"/>
            <p:cNvSpPr>
              <a:spLocks noChangeShapeType="1"/>
            </p:cNvSpPr>
            <p:nvPr/>
          </p:nvSpPr>
          <p:spPr bwMode="auto">
            <a:xfrm>
              <a:off x="107950" y="5876444"/>
              <a:ext cx="9036050" cy="0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69" name="Text Box 5"/>
            <p:cNvSpPr txBox="1">
              <a:spLocks noChangeArrowheads="1"/>
            </p:cNvSpPr>
            <p:nvPr/>
          </p:nvSpPr>
          <p:spPr bwMode="auto">
            <a:xfrm>
              <a:off x="1331913" y="5943119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1995</a:t>
              </a:r>
            </a:p>
          </p:txBody>
        </p:sp>
        <p:sp>
          <p:nvSpPr>
            <p:cNvPr id="164870" name="Text Box 6"/>
            <p:cNvSpPr txBox="1">
              <a:spLocks noChangeArrowheads="1"/>
            </p:cNvSpPr>
            <p:nvPr/>
          </p:nvSpPr>
          <p:spPr bwMode="auto">
            <a:xfrm>
              <a:off x="3458112" y="5932006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2000</a:t>
              </a:r>
            </a:p>
          </p:txBody>
        </p:sp>
        <p:sp>
          <p:nvSpPr>
            <p:cNvPr id="164871" name="Text Box 7"/>
            <p:cNvSpPr txBox="1">
              <a:spLocks noChangeArrowheads="1"/>
            </p:cNvSpPr>
            <p:nvPr/>
          </p:nvSpPr>
          <p:spPr bwMode="auto">
            <a:xfrm>
              <a:off x="7640638" y="5932006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2010</a:t>
              </a:r>
            </a:p>
          </p:txBody>
        </p:sp>
        <p:sp>
          <p:nvSpPr>
            <p:cNvPr id="164872" name="Line 8"/>
            <p:cNvSpPr>
              <a:spLocks noChangeShapeType="1"/>
            </p:cNvSpPr>
            <p:nvPr/>
          </p:nvSpPr>
          <p:spPr bwMode="auto">
            <a:xfrm>
              <a:off x="811212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3" name="Line 9"/>
            <p:cNvSpPr>
              <a:spLocks noChangeShapeType="1"/>
            </p:cNvSpPr>
            <p:nvPr/>
          </p:nvSpPr>
          <p:spPr bwMode="auto">
            <a:xfrm>
              <a:off x="223043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4" name="Line 10"/>
            <p:cNvSpPr>
              <a:spLocks noChangeShapeType="1"/>
            </p:cNvSpPr>
            <p:nvPr/>
          </p:nvSpPr>
          <p:spPr bwMode="auto">
            <a:xfrm>
              <a:off x="391160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5" name="Line 11"/>
            <p:cNvSpPr>
              <a:spLocks noChangeShapeType="1"/>
            </p:cNvSpPr>
            <p:nvPr/>
          </p:nvSpPr>
          <p:spPr bwMode="auto">
            <a:xfrm>
              <a:off x="643255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6" name="Line 12"/>
            <p:cNvSpPr>
              <a:spLocks noChangeShapeType="1"/>
            </p:cNvSpPr>
            <p:nvPr/>
          </p:nvSpPr>
          <p:spPr bwMode="auto">
            <a:xfrm>
              <a:off x="5591175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7" name="Line 13"/>
            <p:cNvSpPr>
              <a:spLocks noChangeShapeType="1"/>
            </p:cNvSpPr>
            <p:nvPr/>
          </p:nvSpPr>
          <p:spPr bwMode="auto">
            <a:xfrm>
              <a:off x="475297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8" name="Line 14"/>
            <p:cNvSpPr>
              <a:spLocks noChangeShapeType="1"/>
            </p:cNvSpPr>
            <p:nvPr/>
          </p:nvSpPr>
          <p:spPr bwMode="auto">
            <a:xfrm>
              <a:off x="1390650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79" name="Line 15"/>
            <p:cNvSpPr>
              <a:spLocks noChangeShapeType="1"/>
            </p:cNvSpPr>
            <p:nvPr/>
          </p:nvSpPr>
          <p:spPr bwMode="auto">
            <a:xfrm>
              <a:off x="307022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0" name="Line 16"/>
            <p:cNvSpPr>
              <a:spLocks noChangeShapeType="1"/>
            </p:cNvSpPr>
            <p:nvPr/>
          </p:nvSpPr>
          <p:spPr bwMode="auto">
            <a:xfrm>
              <a:off x="727075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1" name="Line 17"/>
            <p:cNvSpPr>
              <a:spLocks noChangeShapeType="1"/>
            </p:cNvSpPr>
            <p:nvPr/>
          </p:nvSpPr>
          <p:spPr bwMode="auto">
            <a:xfrm>
              <a:off x="8532813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2" name="Line 18"/>
            <p:cNvSpPr>
              <a:spLocks noChangeShapeType="1"/>
            </p:cNvSpPr>
            <p:nvPr/>
          </p:nvSpPr>
          <p:spPr bwMode="auto">
            <a:xfrm>
              <a:off x="685323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3" name="Line 19"/>
            <p:cNvSpPr>
              <a:spLocks noChangeShapeType="1"/>
            </p:cNvSpPr>
            <p:nvPr/>
          </p:nvSpPr>
          <p:spPr bwMode="auto">
            <a:xfrm>
              <a:off x="6011863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4" name="Line 20"/>
            <p:cNvSpPr>
              <a:spLocks noChangeShapeType="1"/>
            </p:cNvSpPr>
            <p:nvPr/>
          </p:nvSpPr>
          <p:spPr bwMode="auto">
            <a:xfrm>
              <a:off x="517207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5" name="Line 21"/>
            <p:cNvSpPr>
              <a:spLocks noChangeShapeType="1"/>
            </p:cNvSpPr>
            <p:nvPr/>
          </p:nvSpPr>
          <p:spPr bwMode="auto">
            <a:xfrm>
              <a:off x="7691438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6" name="Line 22"/>
            <p:cNvSpPr>
              <a:spLocks noChangeShapeType="1"/>
            </p:cNvSpPr>
            <p:nvPr/>
          </p:nvSpPr>
          <p:spPr bwMode="auto">
            <a:xfrm>
              <a:off x="971550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7" name="Line 23"/>
            <p:cNvSpPr>
              <a:spLocks noChangeShapeType="1"/>
            </p:cNvSpPr>
            <p:nvPr/>
          </p:nvSpPr>
          <p:spPr bwMode="auto">
            <a:xfrm>
              <a:off x="2651125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8" name="Line 24"/>
            <p:cNvSpPr>
              <a:spLocks noChangeShapeType="1"/>
            </p:cNvSpPr>
            <p:nvPr/>
          </p:nvSpPr>
          <p:spPr bwMode="auto">
            <a:xfrm>
              <a:off x="433228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89" name="Line 25"/>
            <p:cNvSpPr>
              <a:spLocks noChangeShapeType="1"/>
            </p:cNvSpPr>
            <p:nvPr/>
          </p:nvSpPr>
          <p:spPr bwMode="auto">
            <a:xfrm>
              <a:off x="1811338" y="5805006"/>
              <a:ext cx="0" cy="144463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90" name="Line 26"/>
            <p:cNvSpPr>
              <a:spLocks noChangeShapeType="1"/>
            </p:cNvSpPr>
            <p:nvPr/>
          </p:nvSpPr>
          <p:spPr bwMode="auto">
            <a:xfrm>
              <a:off x="3490913" y="5805006"/>
              <a:ext cx="0" cy="144463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891" name="Text Box 27"/>
            <p:cNvSpPr txBox="1">
              <a:spLocks noChangeArrowheads="1"/>
            </p:cNvSpPr>
            <p:nvPr/>
          </p:nvSpPr>
          <p:spPr bwMode="auto">
            <a:xfrm>
              <a:off x="5541963" y="5932006"/>
              <a:ext cx="55656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2005</a:t>
              </a:r>
            </a:p>
          </p:txBody>
        </p:sp>
        <p:sp>
          <p:nvSpPr>
            <p:cNvPr id="164892" name="Text Box 28"/>
            <p:cNvSpPr txBox="1">
              <a:spLocks noChangeArrowheads="1"/>
            </p:cNvSpPr>
            <p:nvPr/>
          </p:nvSpPr>
          <p:spPr bwMode="auto">
            <a:xfrm>
              <a:off x="1242113" y="908720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08/1995</a:t>
              </a:r>
            </a:p>
          </p:txBody>
        </p:sp>
        <p:sp>
          <p:nvSpPr>
            <p:cNvPr id="164893" name="Text Box 29"/>
            <p:cNvSpPr txBox="1">
              <a:spLocks noChangeArrowheads="1"/>
            </p:cNvSpPr>
            <p:nvPr/>
          </p:nvSpPr>
          <p:spPr bwMode="auto">
            <a:xfrm>
              <a:off x="971550" y="1264333"/>
              <a:ext cx="1258888" cy="252412"/>
            </a:xfrm>
            <a:prstGeom prst="rect">
              <a:avLst/>
            </a:prstGeom>
            <a:solidFill>
              <a:srgbClr val="339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95</a:t>
              </a:r>
            </a:p>
          </p:txBody>
        </p:sp>
        <p:grpSp>
          <p:nvGrpSpPr>
            <p:cNvPr id="164894" name="Group 30"/>
            <p:cNvGrpSpPr>
              <a:grpSpLocks/>
            </p:cNvGrpSpPr>
            <p:nvPr/>
          </p:nvGrpSpPr>
          <p:grpSpPr bwMode="auto">
            <a:xfrm>
              <a:off x="1619250" y="1173845"/>
              <a:ext cx="36513" cy="36513"/>
              <a:chOff x="1066" y="799"/>
              <a:chExt cx="90" cy="46"/>
            </a:xfrm>
          </p:grpSpPr>
          <p:sp>
            <p:nvSpPr>
              <p:cNvPr id="164969" name="Line 31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70" name="Line 32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895" name="Text Box 33"/>
            <p:cNvSpPr txBox="1">
              <a:spLocks noChangeArrowheads="1"/>
            </p:cNvSpPr>
            <p:nvPr/>
          </p:nvSpPr>
          <p:spPr bwMode="auto">
            <a:xfrm>
              <a:off x="2894701" y="908720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5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/199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9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896" name="Text Box 34"/>
            <p:cNvSpPr txBox="1">
              <a:spLocks noChangeArrowheads="1"/>
            </p:cNvSpPr>
            <p:nvPr/>
          </p:nvSpPr>
          <p:spPr bwMode="auto">
            <a:xfrm>
              <a:off x="2727325" y="1259570"/>
              <a:ext cx="1258888" cy="252413"/>
            </a:xfrm>
            <a:prstGeom prst="rect">
              <a:avLst/>
            </a:prstGeom>
            <a:solidFill>
              <a:srgbClr val="3399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98SE</a:t>
              </a:r>
            </a:p>
          </p:txBody>
        </p:sp>
        <p:grpSp>
          <p:nvGrpSpPr>
            <p:cNvPr id="164897" name="Group 35"/>
            <p:cNvGrpSpPr>
              <a:grpSpLocks/>
            </p:cNvGrpSpPr>
            <p:nvPr/>
          </p:nvGrpSpPr>
          <p:grpSpPr bwMode="auto">
            <a:xfrm>
              <a:off x="3271838" y="1169083"/>
              <a:ext cx="36512" cy="36512"/>
              <a:chOff x="1066" y="799"/>
              <a:chExt cx="90" cy="46"/>
            </a:xfrm>
          </p:grpSpPr>
          <p:sp>
            <p:nvSpPr>
              <p:cNvPr id="164967" name="Line 36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68" name="Line 37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898" name="Text Box 38"/>
            <p:cNvSpPr txBox="1">
              <a:spLocks noChangeArrowheads="1"/>
            </p:cNvSpPr>
            <p:nvPr/>
          </p:nvSpPr>
          <p:spPr bwMode="auto">
            <a:xfrm>
              <a:off x="1650101" y="40140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07/1996</a:t>
              </a:r>
            </a:p>
          </p:txBody>
        </p:sp>
        <p:sp>
          <p:nvSpPr>
            <p:cNvPr id="164899" name="Text Box 39"/>
            <p:cNvSpPr txBox="1">
              <a:spLocks noChangeArrowheads="1"/>
            </p:cNvSpPr>
            <p:nvPr/>
          </p:nvSpPr>
          <p:spPr bwMode="auto">
            <a:xfrm>
              <a:off x="1476375" y="4338483"/>
              <a:ext cx="1258888" cy="252412"/>
            </a:xfrm>
            <a:prstGeom prst="rect">
              <a:avLst/>
            </a:prstGeom>
            <a:solidFill>
              <a:srgbClr val="CF660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NT 4.0</a:t>
              </a:r>
            </a:p>
          </p:txBody>
        </p:sp>
        <p:grpSp>
          <p:nvGrpSpPr>
            <p:cNvPr id="164900" name="Group 40"/>
            <p:cNvGrpSpPr>
              <a:grpSpLocks/>
            </p:cNvGrpSpPr>
            <p:nvPr/>
          </p:nvGrpSpPr>
          <p:grpSpPr bwMode="auto">
            <a:xfrm>
              <a:off x="2027238" y="4247995"/>
              <a:ext cx="36512" cy="36513"/>
              <a:chOff x="1066" y="799"/>
              <a:chExt cx="90" cy="46"/>
            </a:xfrm>
          </p:grpSpPr>
          <p:sp>
            <p:nvSpPr>
              <p:cNvPr id="164965" name="Line 41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66" name="Line 42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01" name="Text Box 43"/>
            <p:cNvSpPr txBox="1">
              <a:spLocks noChangeArrowheads="1"/>
            </p:cNvSpPr>
            <p:nvPr/>
          </p:nvSpPr>
          <p:spPr bwMode="auto">
            <a:xfrm>
              <a:off x="3318563" y="194383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02/2000</a:t>
              </a:r>
            </a:p>
          </p:txBody>
        </p:sp>
        <p:sp>
          <p:nvSpPr>
            <p:cNvPr id="164902" name="Text Box 44"/>
            <p:cNvSpPr txBox="1">
              <a:spLocks noChangeArrowheads="1"/>
            </p:cNvSpPr>
            <p:nvPr/>
          </p:nvSpPr>
          <p:spPr bwMode="auto">
            <a:xfrm>
              <a:off x="2773363" y="2294620"/>
              <a:ext cx="1258887" cy="252413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2000 Prof.</a:t>
              </a:r>
            </a:p>
          </p:txBody>
        </p:sp>
        <p:grpSp>
          <p:nvGrpSpPr>
            <p:cNvPr id="164903" name="Group 45"/>
            <p:cNvGrpSpPr>
              <a:grpSpLocks/>
            </p:cNvGrpSpPr>
            <p:nvPr/>
          </p:nvGrpSpPr>
          <p:grpSpPr bwMode="auto">
            <a:xfrm>
              <a:off x="3695700" y="2204133"/>
              <a:ext cx="36513" cy="36512"/>
              <a:chOff x="1066" y="799"/>
              <a:chExt cx="90" cy="46"/>
            </a:xfrm>
          </p:grpSpPr>
          <p:sp>
            <p:nvSpPr>
              <p:cNvPr id="164963" name="Line 46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64" name="Line 47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04" name="Text Box 48"/>
            <p:cNvSpPr txBox="1">
              <a:spLocks noChangeArrowheads="1"/>
            </p:cNvSpPr>
            <p:nvPr/>
          </p:nvSpPr>
          <p:spPr bwMode="auto">
            <a:xfrm>
              <a:off x="3255063" y="31139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02/2000</a:t>
              </a:r>
            </a:p>
          </p:txBody>
        </p:sp>
        <p:sp>
          <p:nvSpPr>
            <p:cNvPr id="164905" name="Text Box 49"/>
            <p:cNvSpPr txBox="1">
              <a:spLocks noChangeArrowheads="1"/>
            </p:cNvSpPr>
            <p:nvPr/>
          </p:nvSpPr>
          <p:spPr bwMode="auto">
            <a:xfrm>
              <a:off x="3036888" y="3438370"/>
              <a:ext cx="1258887" cy="252413"/>
            </a:xfrm>
            <a:prstGeom prst="rect">
              <a:avLst/>
            </a:prstGeom>
            <a:solidFill>
              <a:srgbClr val="F5AE7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2000 Server</a:t>
              </a:r>
            </a:p>
          </p:txBody>
        </p:sp>
        <p:grpSp>
          <p:nvGrpSpPr>
            <p:cNvPr id="164906" name="Group 50"/>
            <p:cNvGrpSpPr>
              <a:grpSpLocks/>
            </p:cNvGrpSpPr>
            <p:nvPr/>
          </p:nvGrpSpPr>
          <p:grpSpPr bwMode="auto">
            <a:xfrm>
              <a:off x="3632200" y="3347883"/>
              <a:ext cx="36513" cy="36512"/>
              <a:chOff x="1066" y="799"/>
              <a:chExt cx="90" cy="46"/>
            </a:xfrm>
          </p:grpSpPr>
          <p:sp>
            <p:nvSpPr>
              <p:cNvPr id="164961" name="Line 51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62" name="Line 52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07" name="Text Box 53"/>
            <p:cNvSpPr txBox="1">
              <a:spLocks noChangeArrowheads="1"/>
            </p:cNvSpPr>
            <p:nvPr/>
          </p:nvSpPr>
          <p:spPr bwMode="auto">
            <a:xfrm>
              <a:off x="3998409" y="194383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10/2001</a:t>
              </a:r>
            </a:p>
          </p:txBody>
        </p:sp>
        <p:sp>
          <p:nvSpPr>
            <p:cNvPr id="164908" name="Text Box 54"/>
            <p:cNvSpPr txBox="1">
              <a:spLocks noChangeArrowheads="1"/>
            </p:cNvSpPr>
            <p:nvPr/>
          </p:nvSpPr>
          <p:spPr bwMode="auto">
            <a:xfrm>
              <a:off x="4106863" y="2294620"/>
              <a:ext cx="1258887" cy="252413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XP</a:t>
              </a:r>
            </a:p>
          </p:txBody>
        </p:sp>
        <p:grpSp>
          <p:nvGrpSpPr>
            <p:cNvPr id="164909" name="Group 55"/>
            <p:cNvGrpSpPr>
              <a:grpSpLocks/>
            </p:cNvGrpSpPr>
            <p:nvPr/>
          </p:nvGrpSpPr>
          <p:grpSpPr bwMode="auto">
            <a:xfrm>
              <a:off x="4259263" y="2204133"/>
              <a:ext cx="36512" cy="36512"/>
              <a:chOff x="1066" y="799"/>
              <a:chExt cx="90" cy="46"/>
            </a:xfrm>
          </p:grpSpPr>
          <p:sp>
            <p:nvSpPr>
              <p:cNvPr id="164959" name="Line 56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60" name="Line 57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10" name="Text Box 58"/>
            <p:cNvSpPr txBox="1">
              <a:spLocks noChangeArrowheads="1"/>
            </p:cNvSpPr>
            <p:nvPr/>
          </p:nvSpPr>
          <p:spPr bwMode="auto">
            <a:xfrm>
              <a:off x="4502838" y="31139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04/2003</a:t>
              </a:r>
            </a:p>
          </p:txBody>
        </p:sp>
        <p:sp>
          <p:nvSpPr>
            <p:cNvPr id="164911" name="Text Box 59"/>
            <p:cNvSpPr txBox="1">
              <a:spLocks noChangeArrowheads="1"/>
            </p:cNvSpPr>
            <p:nvPr/>
          </p:nvSpPr>
          <p:spPr bwMode="auto">
            <a:xfrm>
              <a:off x="4475163" y="3438370"/>
              <a:ext cx="1258887" cy="252413"/>
            </a:xfrm>
            <a:prstGeom prst="rect">
              <a:avLst/>
            </a:prstGeom>
            <a:solidFill>
              <a:srgbClr val="F5AE7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Server 2003</a:t>
              </a:r>
            </a:p>
          </p:txBody>
        </p:sp>
        <p:grpSp>
          <p:nvGrpSpPr>
            <p:cNvPr id="164912" name="Group 60"/>
            <p:cNvGrpSpPr>
              <a:grpSpLocks/>
            </p:cNvGrpSpPr>
            <p:nvPr/>
          </p:nvGrpSpPr>
          <p:grpSpPr bwMode="auto">
            <a:xfrm>
              <a:off x="4879975" y="3347883"/>
              <a:ext cx="36513" cy="36512"/>
              <a:chOff x="1066" y="799"/>
              <a:chExt cx="90" cy="46"/>
            </a:xfrm>
          </p:grpSpPr>
          <p:sp>
            <p:nvSpPr>
              <p:cNvPr id="164957" name="Line 61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58" name="Line 62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13" name="Text Box 63"/>
            <p:cNvSpPr txBox="1">
              <a:spLocks noChangeArrowheads="1"/>
            </p:cNvSpPr>
            <p:nvPr/>
          </p:nvSpPr>
          <p:spPr bwMode="auto">
            <a:xfrm>
              <a:off x="6120501" y="1988840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01/2007</a:t>
              </a:r>
            </a:p>
          </p:txBody>
        </p:sp>
        <p:sp>
          <p:nvSpPr>
            <p:cNvPr id="164914" name="Text Box 64"/>
            <p:cNvSpPr txBox="1">
              <a:spLocks noChangeArrowheads="1"/>
            </p:cNvSpPr>
            <p:nvPr/>
          </p:nvSpPr>
          <p:spPr bwMode="auto">
            <a:xfrm>
              <a:off x="5795963" y="2302558"/>
              <a:ext cx="1258887" cy="252412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Vista</a:t>
              </a:r>
            </a:p>
          </p:txBody>
        </p:sp>
        <p:grpSp>
          <p:nvGrpSpPr>
            <p:cNvPr id="164915" name="Group 65"/>
            <p:cNvGrpSpPr>
              <a:grpSpLocks/>
            </p:cNvGrpSpPr>
            <p:nvPr/>
          </p:nvGrpSpPr>
          <p:grpSpPr bwMode="auto">
            <a:xfrm>
              <a:off x="6497638" y="2212070"/>
              <a:ext cx="36512" cy="36513"/>
              <a:chOff x="1066" y="799"/>
              <a:chExt cx="90" cy="46"/>
            </a:xfrm>
          </p:grpSpPr>
          <p:sp>
            <p:nvSpPr>
              <p:cNvPr id="164955" name="Line 66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56" name="Line 67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16" name="Text Box 68"/>
            <p:cNvSpPr txBox="1">
              <a:spLocks noChangeArrowheads="1"/>
            </p:cNvSpPr>
            <p:nvPr/>
          </p:nvSpPr>
          <p:spPr bwMode="auto">
            <a:xfrm>
              <a:off x="6534838" y="311396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02/2008</a:t>
              </a:r>
            </a:p>
          </p:txBody>
        </p:sp>
        <p:sp>
          <p:nvSpPr>
            <p:cNvPr id="164917" name="Text Box 69"/>
            <p:cNvSpPr txBox="1">
              <a:spLocks noChangeArrowheads="1"/>
            </p:cNvSpPr>
            <p:nvPr/>
          </p:nvSpPr>
          <p:spPr bwMode="auto">
            <a:xfrm>
              <a:off x="6319838" y="3446308"/>
              <a:ext cx="1258887" cy="252412"/>
            </a:xfrm>
            <a:prstGeom prst="rect">
              <a:avLst/>
            </a:prstGeom>
            <a:solidFill>
              <a:srgbClr val="F5AE73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Server 2008</a:t>
              </a:r>
            </a:p>
          </p:txBody>
        </p:sp>
        <p:grpSp>
          <p:nvGrpSpPr>
            <p:cNvPr id="164918" name="Group 70"/>
            <p:cNvGrpSpPr>
              <a:grpSpLocks/>
            </p:cNvGrpSpPr>
            <p:nvPr/>
          </p:nvGrpSpPr>
          <p:grpSpPr bwMode="auto">
            <a:xfrm>
              <a:off x="6911975" y="3355820"/>
              <a:ext cx="36513" cy="36513"/>
              <a:chOff x="1066" y="799"/>
              <a:chExt cx="90" cy="46"/>
            </a:xfrm>
          </p:grpSpPr>
          <p:sp>
            <p:nvSpPr>
              <p:cNvPr id="164953" name="Line 71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54" name="Line 72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19" name="Text Box 73"/>
            <p:cNvSpPr txBox="1">
              <a:spLocks noChangeArrowheads="1"/>
            </p:cNvSpPr>
            <p:nvPr/>
          </p:nvSpPr>
          <p:spPr bwMode="auto">
            <a:xfrm>
              <a:off x="7115362" y="1988840"/>
              <a:ext cx="1077539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End of 2009</a:t>
              </a:r>
            </a:p>
          </p:txBody>
        </p:sp>
        <p:sp>
          <p:nvSpPr>
            <p:cNvPr id="164920" name="Text Box 74"/>
            <p:cNvSpPr txBox="1">
              <a:spLocks noChangeArrowheads="1"/>
            </p:cNvSpPr>
            <p:nvPr/>
          </p:nvSpPr>
          <p:spPr bwMode="auto">
            <a:xfrm>
              <a:off x="7129463" y="2302558"/>
              <a:ext cx="1258887" cy="252412"/>
            </a:xfrm>
            <a:prstGeom prst="rect">
              <a:avLst/>
            </a:prstGeom>
            <a:solidFill>
              <a:srgbClr val="99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W 7</a:t>
              </a:r>
            </a:p>
          </p:txBody>
        </p:sp>
        <p:grpSp>
          <p:nvGrpSpPr>
            <p:cNvPr id="164921" name="Group 75"/>
            <p:cNvGrpSpPr>
              <a:grpSpLocks/>
            </p:cNvGrpSpPr>
            <p:nvPr/>
          </p:nvGrpSpPr>
          <p:grpSpPr bwMode="auto">
            <a:xfrm>
              <a:off x="7626350" y="2212070"/>
              <a:ext cx="36513" cy="36513"/>
              <a:chOff x="1066" y="799"/>
              <a:chExt cx="90" cy="46"/>
            </a:xfrm>
          </p:grpSpPr>
          <p:sp>
            <p:nvSpPr>
              <p:cNvPr id="164951" name="Line 76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52" name="Line 77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22" name="Text Box 78"/>
            <p:cNvSpPr txBox="1">
              <a:spLocks noChangeArrowheads="1"/>
            </p:cNvSpPr>
            <p:nvPr/>
          </p:nvSpPr>
          <p:spPr bwMode="auto">
            <a:xfrm>
              <a:off x="36729" y="1154065"/>
              <a:ext cx="934871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Consumer</a:t>
              </a:r>
              <a:b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products</a:t>
              </a:r>
              <a:endParaRPr kumimoji="0" lang="hu-HU" altLang="en-US" sz="11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23" name="Text Box 79"/>
            <p:cNvSpPr txBox="1">
              <a:spLocks noChangeArrowheads="1"/>
            </p:cNvSpPr>
            <p:nvPr/>
          </p:nvSpPr>
          <p:spPr bwMode="auto">
            <a:xfrm>
              <a:off x="71500" y="4194085"/>
              <a:ext cx="917239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Corporate</a:t>
              </a:r>
              <a: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/>
              </a:r>
              <a:b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products</a:t>
              </a:r>
              <a:endParaRPr kumimoji="0" lang="hu-HU" altLang="en-US" sz="11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24" name="Text Box 80"/>
            <p:cNvSpPr txBox="1">
              <a:spLocks noChangeArrowheads="1"/>
            </p:cNvSpPr>
            <p:nvPr/>
          </p:nvSpPr>
          <p:spPr bwMode="auto">
            <a:xfrm>
              <a:off x="544513" y="2213865"/>
              <a:ext cx="931665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Desktops</a:t>
              </a:r>
              <a:r>
                <a:rPr kumimoji="0" lang="hu-HU" altLang="en-US" sz="115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Laptops</a:t>
              </a:r>
              <a:endParaRPr kumimoji="0" lang="hu-HU" altLang="en-US" sz="115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25" name="Text Box 81"/>
            <p:cNvSpPr txBox="1">
              <a:spLocks noChangeArrowheads="1"/>
            </p:cNvSpPr>
            <p:nvPr/>
          </p:nvSpPr>
          <p:spPr bwMode="auto">
            <a:xfrm>
              <a:off x="539750" y="3422495"/>
              <a:ext cx="750526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1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Servers</a:t>
              </a:r>
            </a:p>
          </p:txBody>
        </p:sp>
        <p:sp>
          <p:nvSpPr>
            <p:cNvPr id="164926" name="Text Box 82"/>
            <p:cNvSpPr txBox="1">
              <a:spLocks noChangeArrowheads="1"/>
            </p:cNvSpPr>
            <p:nvPr/>
          </p:nvSpPr>
          <p:spPr bwMode="auto">
            <a:xfrm>
              <a:off x="7338814" y="2599420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sp>
          <p:nvSpPr>
            <p:cNvPr id="164927" name="Text Box 83"/>
            <p:cNvSpPr txBox="1">
              <a:spLocks noChangeArrowheads="1"/>
            </p:cNvSpPr>
            <p:nvPr/>
          </p:nvSpPr>
          <p:spPr bwMode="auto">
            <a:xfrm>
              <a:off x="2887464" y="1542145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sp>
          <p:nvSpPr>
            <p:cNvPr id="164928" name="Text Box 84"/>
            <p:cNvSpPr txBox="1">
              <a:spLocks noChangeArrowheads="1"/>
            </p:cNvSpPr>
            <p:nvPr/>
          </p:nvSpPr>
          <p:spPr bwMode="auto">
            <a:xfrm>
              <a:off x="2923977" y="2577195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sp>
          <p:nvSpPr>
            <p:cNvPr id="164929" name="Text Box 85"/>
            <p:cNvSpPr txBox="1">
              <a:spLocks noChangeArrowheads="1"/>
            </p:cNvSpPr>
            <p:nvPr/>
          </p:nvSpPr>
          <p:spPr bwMode="auto">
            <a:xfrm>
              <a:off x="3244652" y="3720945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sp>
          <p:nvSpPr>
            <p:cNvPr id="164930" name="Text Box 86"/>
            <p:cNvSpPr txBox="1">
              <a:spLocks noChangeArrowheads="1"/>
            </p:cNvSpPr>
            <p:nvPr/>
          </p:nvSpPr>
          <p:spPr bwMode="auto">
            <a:xfrm>
              <a:off x="3820308" y="2573905"/>
              <a:ext cx="2103461" cy="4462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1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1.0b</a:t>
              </a:r>
              <a:b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</a:b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SP1 (09/2002): </a:t>
              </a:r>
              <a:r>
                <a:rPr kumimoji="0" lang="en-US" altLang="en-US" sz="115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2.0</a:t>
              </a:r>
              <a:r>
                <a:rPr kumimoji="0" lang="en-US" altLang="en-US" sz="115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31" name="Text Box 87"/>
            <p:cNvSpPr txBox="1">
              <a:spLocks noChangeArrowheads="1"/>
            </p:cNvSpPr>
            <p:nvPr/>
          </p:nvSpPr>
          <p:spPr bwMode="auto">
            <a:xfrm>
              <a:off x="4648493" y="3720945"/>
              <a:ext cx="891591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2.0</a:t>
              </a:r>
              <a:r>
                <a:rPr kumimoji="0" lang="en-US" altLang="en-US" sz="1150" b="0" i="0" u="none" strike="noStrike" kern="1200" cap="none" spc="0" normalizeH="0" baseline="30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</a:t>
              </a:r>
              <a:endParaRPr kumimoji="0" lang="hu-HU" altLang="en-US" sz="115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4932" name="Text Box 88"/>
            <p:cNvSpPr txBox="1">
              <a:spLocks noChangeArrowheads="1"/>
            </p:cNvSpPr>
            <p:nvPr/>
          </p:nvSpPr>
          <p:spPr bwMode="auto">
            <a:xfrm>
              <a:off x="5986264" y="2585133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sp>
          <p:nvSpPr>
            <p:cNvPr id="164933" name="Text Box 89"/>
            <p:cNvSpPr txBox="1">
              <a:spLocks noChangeArrowheads="1"/>
            </p:cNvSpPr>
            <p:nvPr/>
          </p:nvSpPr>
          <p:spPr bwMode="auto">
            <a:xfrm>
              <a:off x="6545064" y="3743170"/>
              <a:ext cx="829073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sp>
          <p:nvSpPr>
            <p:cNvPr id="164934" name="Text Box 90"/>
            <p:cNvSpPr txBox="1">
              <a:spLocks noChangeArrowheads="1"/>
            </p:cNvSpPr>
            <p:nvPr/>
          </p:nvSpPr>
          <p:spPr bwMode="auto">
            <a:xfrm>
              <a:off x="1780276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12/1996</a:t>
              </a:r>
            </a:p>
          </p:txBody>
        </p:sp>
        <p:sp>
          <p:nvSpPr>
            <p:cNvPr id="164935" name="Text Box 91"/>
            <p:cNvSpPr txBox="1">
              <a:spLocks noChangeArrowheads="1"/>
            </p:cNvSpPr>
            <p:nvPr/>
          </p:nvSpPr>
          <p:spPr bwMode="auto">
            <a:xfrm>
              <a:off x="1547813" y="5150956"/>
              <a:ext cx="1258887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1.0</a:t>
              </a:r>
            </a:p>
          </p:txBody>
        </p:sp>
        <p:grpSp>
          <p:nvGrpSpPr>
            <p:cNvPr id="164936" name="Group 92"/>
            <p:cNvGrpSpPr>
              <a:grpSpLocks/>
            </p:cNvGrpSpPr>
            <p:nvPr/>
          </p:nvGrpSpPr>
          <p:grpSpPr bwMode="auto">
            <a:xfrm>
              <a:off x="2157413" y="5060469"/>
              <a:ext cx="36512" cy="36512"/>
              <a:chOff x="1066" y="799"/>
              <a:chExt cx="90" cy="46"/>
            </a:xfrm>
          </p:grpSpPr>
          <p:sp>
            <p:nvSpPr>
              <p:cNvPr id="164949" name="Line 93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50" name="Line 94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37" name="Text Box 95"/>
            <p:cNvSpPr txBox="1">
              <a:spLocks noChangeArrowheads="1"/>
            </p:cNvSpPr>
            <p:nvPr/>
          </p:nvSpPr>
          <p:spPr bwMode="auto">
            <a:xfrm>
              <a:off x="3329676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07/2000</a:t>
              </a:r>
            </a:p>
          </p:txBody>
        </p:sp>
        <p:sp>
          <p:nvSpPr>
            <p:cNvPr id="164938" name="Text Box 96"/>
            <p:cNvSpPr txBox="1">
              <a:spLocks noChangeArrowheads="1"/>
            </p:cNvSpPr>
            <p:nvPr/>
          </p:nvSpPr>
          <p:spPr bwMode="auto">
            <a:xfrm>
              <a:off x="3097213" y="5150956"/>
              <a:ext cx="1258887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2.0</a:t>
              </a:r>
            </a:p>
          </p:txBody>
        </p:sp>
        <p:grpSp>
          <p:nvGrpSpPr>
            <p:cNvPr id="164939" name="Group 97"/>
            <p:cNvGrpSpPr>
              <a:grpSpLocks/>
            </p:cNvGrpSpPr>
            <p:nvPr/>
          </p:nvGrpSpPr>
          <p:grpSpPr bwMode="auto">
            <a:xfrm>
              <a:off x="3706813" y="5060469"/>
              <a:ext cx="36512" cy="36512"/>
              <a:chOff x="1066" y="799"/>
              <a:chExt cx="90" cy="46"/>
            </a:xfrm>
          </p:grpSpPr>
          <p:sp>
            <p:nvSpPr>
              <p:cNvPr id="164947" name="Line 98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48" name="Line 99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4940" name="Text Box 100"/>
            <p:cNvSpPr txBox="1">
              <a:spLocks noChangeArrowheads="1"/>
            </p:cNvSpPr>
            <p:nvPr/>
          </p:nvSpPr>
          <p:spPr bwMode="auto">
            <a:xfrm>
              <a:off x="5058463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09/2004</a:t>
              </a:r>
            </a:p>
          </p:txBody>
        </p:sp>
        <p:sp>
          <p:nvSpPr>
            <p:cNvPr id="164941" name="Text Box 101"/>
            <p:cNvSpPr txBox="1">
              <a:spLocks noChangeArrowheads="1"/>
            </p:cNvSpPr>
            <p:nvPr/>
          </p:nvSpPr>
          <p:spPr bwMode="auto">
            <a:xfrm>
              <a:off x="4826000" y="5150956"/>
              <a:ext cx="1258888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3.0</a:t>
              </a:r>
            </a:p>
          </p:txBody>
        </p:sp>
        <p:grpSp>
          <p:nvGrpSpPr>
            <p:cNvPr id="164942" name="Group 102"/>
            <p:cNvGrpSpPr>
              <a:grpSpLocks/>
            </p:cNvGrpSpPr>
            <p:nvPr/>
          </p:nvGrpSpPr>
          <p:grpSpPr bwMode="auto">
            <a:xfrm>
              <a:off x="5435600" y="5060469"/>
              <a:ext cx="36513" cy="36512"/>
              <a:chOff x="1066" y="799"/>
              <a:chExt cx="90" cy="46"/>
            </a:xfrm>
          </p:grpSpPr>
          <p:sp>
            <p:nvSpPr>
              <p:cNvPr id="164945" name="Line 103"/>
              <p:cNvSpPr>
                <a:spLocks noChangeShapeType="1"/>
              </p:cNvSpPr>
              <p:nvPr/>
            </p:nvSpPr>
            <p:spPr bwMode="auto">
              <a:xfrm flipH="1">
                <a:off x="1066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64946" name="Line 104"/>
              <p:cNvSpPr>
                <a:spLocks noChangeShapeType="1"/>
              </p:cNvSpPr>
              <p:nvPr/>
            </p:nvSpPr>
            <p:spPr bwMode="auto">
              <a:xfrm>
                <a:off x="1111" y="799"/>
                <a:ext cx="45" cy="46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8" name="Oval 106"/>
            <p:cNvSpPr>
              <a:spLocks noChangeArrowheads="1"/>
            </p:cNvSpPr>
            <p:nvPr/>
          </p:nvSpPr>
          <p:spPr bwMode="auto">
            <a:xfrm rot="20362588">
              <a:off x="3995738" y="1921385"/>
              <a:ext cx="1800225" cy="2520950"/>
            </a:xfrm>
            <a:prstGeom prst="ellips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15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09" name="Text Box 101"/>
            <p:cNvSpPr txBox="1">
              <a:spLocks noChangeArrowheads="1"/>
            </p:cNvSpPr>
            <p:nvPr/>
          </p:nvSpPr>
          <p:spPr bwMode="auto">
            <a:xfrm>
              <a:off x="6717050" y="5197426"/>
              <a:ext cx="1258888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4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.0</a:t>
              </a:r>
            </a:p>
          </p:txBody>
        </p:sp>
        <p:sp>
          <p:nvSpPr>
            <p:cNvPr id="110" name="Text Box 101"/>
            <p:cNvSpPr txBox="1">
              <a:spLocks noChangeArrowheads="1"/>
            </p:cNvSpPr>
            <p:nvPr/>
          </p:nvSpPr>
          <p:spPr bwMode="auto">
            <a:xfrm>
              <a:off x="7863268" y="5197426"/>
              <a:ext cx="1258888" cy="252413"/>
            </a:xfrm>
            <a:prstGeom prst="rect">
              <a:avLst/>
            </a:prstGeom>
            <a:solidFill>
              <a:srgbClr val="FFCC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ACPI 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5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.0</a:t>
              </a:r>
            </a:p>
          </p:txBody>
        </p:sp>
        <p:sp>
          <p:nvSpPr>
            <p:cNvPr id="111" name="Text Box 100"/>
            <p:cNvSpPr txBox="1">
              <a:spLocks noChangeArrowheads="1"/>
            </p:cNvSpPr>
            <p:nvPr/>
          </p:nvSpPr>
          <p:spPr bwMode="auto">
            <a:xfrm>
              <a:off x="8077070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12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/20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11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12" name="Text Box 100"/>
            <p:cNvSpPr txBox="1">
              <a:spLocks noChangeArrowheads="1"/>
            </p:cNvSpPr>
            <p:nvPr/>
          </p:nvSpPr>
          <p:spPr bwMode="auto">
            <a:xfrm>
              <a:off x="7077698" y="4824155"/>
              <a:ext cx="809838" cy="2693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06</a:t>
              </a:r>
              <a:r>
                <a:rPr kumimoji="0" lang="hu-HU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/20</a:t>
              </a:r>
              <a:r>
                <a:rPr kumimoji="0" lang="en-US" alt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09</a:t>
              </a:r>
              <a:endParaRPr kumimoji="0" lang="hu-HU" altLang="en-US" sz="11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grpSp>
          <p:nvGrpSpPr>
            <p:cNvPr id="113" name="Group 112"/>
            <p:cNvGrpSpPr/>
            <p:nvPr/>
          </p:nvGrpSpPr>
          <p:grpSpPr>
            <a:xfrm>
              <a:off x="7459632" y="5078433"/>
              <a:ext cx="40550" cy="40244"/>
              <a:chOff x="7276759" y="5291578"/>
              <a:chExt cx="40550" cy="40244"/>
            </a:xfrm>
          </p:grpSpPr>
          <p:sp>
            <p:nvSpPr>
              <p:cNvPr id="114" name="Line 104"/>
              <p:cNvSpPr>
                <a:spLocks noChangeShapeType="1"/>
              </p:cNvSpPr>
              <p:nvPr/>
            </p:nvSpPr>
            <p:spPr bwMode="auto">
              <a:xfrm>
                <a:off x="7299052" y="5295310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5" name="Line 103"/>
              <p:cNvSpPr>
                <a:spLocks noChangeShapeType="1"/>
              </p:cNvSpPr>
              <p:nvPr/>
            </p:nvSpPr>
            <p:spPr bwMode="auto">
              <a:xfrm flipH="1">
                <a:off x="7276759" y="5291578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16" name="Group 115"/>
            <p:cNvGrpSpPr/>
            <p:nvPr/>
          </p:nvGrpSpPr>
          <p:grpSpPr>
            <a:xfrm>
              <a:off x="8459245" y="5081551"/>
              <a:ext cx="40550" cy="40244"/>
              <a:chOff x="7276759" y="5291578"/>
              <a:chExt cx="40550" cy="40244"/>
            </a:xfrm>
          </p:grpSpPr>
          <p:sp>
            <p:nvSpPr>
              <p:cNvPr id="117" name="Line 104"/>
              <p:cNvSpPr>
                <a:spLocks noChangeShapeType="1"/>
              </p:cNvSpPr>
              <p:nvPr/>
            </p:nvSpPr>
            <p:spPr bwMode="auto">
              <a:xfrm>
                <a:off x="7299052" y="5295310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18" name="Line 103"/>
              <p:cNvSpPr>
                <a:spLocks noChangeShapeType="1"/>
              </p:cNvSpPr>
              <p:nvPr/>
            </p:nvSpPr>
            <p:spPr bwMode="auto">
              <a:xfrm flipH="1">
                <a:off x="7276759" y="5291578"/>
                <a:ext cx="18257" cy="3651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15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" name="TextBox 1"/>
            <p:cNvSpPr txBox="1"/>
            <p:nvPr/>
          </p:nvSpPr>
          <p:spPr>
            <a:xfrm>
              <a:off x="3176845" y="1719536"/>
              <a:ext cx="5966698" cy="2693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5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Introduction of OS support of DVFS (Dynamic Voltage and Frequency Scaling)</a:t>
              </a:r>
            </a:p>
          </p:txBody>
        </p:sp>
        <p:sp>
          <p:nvSpPr>
            <p:cNvPr id="121" name="Oval 120"/>
            <p:cNvSpPr/>
            <p:nvPr/>
          </p:nvSpPr>
          <p:spPr bwMode="auto">
            <a:xfrm>
              <a:off x="2951820" y="4841890"/>
              <a:ext cx="1566863" cy="855095"/>
            </a:xfrm>
            <a:prstGeom prst="ellips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15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03365928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(20)</a:t>
            </a:r>
          </a:p>
        </p:txBody>
      </p:sp>
      <p:sp>
        <p:nvSpPr>
          <p:cNvPr id="3" name="Text Box 6"/>
          <p:cNvSpPr txBox="1">
            <a:spLocks noChangeArrowheads="1"/>
          </p:cNvSpPr>
          <p:nvPr/>
        </p:nvSpPr>
        <p:spPr bwMode="auto">
          <a:xfrm>
            <a:off x="1157324" y="1019106"/>
            <a:ext cx="490230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 Reducing the power consumption of active CPU  cores</a:t>
            </a:r>
          </a:p>
        </p:txBody>
      </p:sp>
      <p:sp>
        <p:nvSpPr>
          <p:cNvPr id="4" name="Text Box 6"/>
          <p:cNvSpPr txBox="1">
            <a:spLocks noChangeArrowheads="1"/>
          </p:cNvSpPr>
          <p:nvPr/>
        </p:nvSpPr>
        <p:spPr bwMode="auto">
          <a:xfrm>
            <a:off x="878086" y="1596504"/>
            <a:ext cx="16385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Static </a:t>
            </a:r>
            <a:r>
              <a:rPr lang="en-US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technique</a:t>
            </a:r>
            <a:endParaRPr lang="hu-HU" altLang="en-US" sz="12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4773208" y="1577454"/>
            <a:ext cx="19271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Dynamic </a:t>
            </a:r>
            <a:r>
              <a:rPr lang="en-US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techniques</a:t>
            </a:r>
            <a:endParaRPr lang="hu-HU" altLang="en-US" sz="12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6" name="Line 9"/>
          <p:cNvSpPr>
            <a:spLocks noChangeShapeType="1"/>
          </p:cNvSpPr>
          <p:nvPr/>
        </p:nvSpPr>
        <p:spPr bwMode="auto">
          <a:xfrm rot="-5400000" flipH="1" flipV="1">
            <a:off x="2587772" y="428981"/>
            <a:ext cx="158453" cy="1981199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7" name="Line 11"/>
          <p:cNvSpPr>
            <a:spLocks noChangeShapeType="1"/>
          </p:cNvSpPr>
          <p:nvPr/>
        </p:nvSpPr>
        <p:spPr bwMode="auto">
          <a:xfrm>
            <a:off x="3657600" y="1347063"/>
            <a:ext cx="2095500" cy="177014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" name="Text Box 7"/>
          <p:cNvSpPr txBox="1">
            <a:spLocks noChangeArrowheads="1"/>
          </p:cNvSpPr>
          <p:nvPr/>
        </p:nvSpPr>
        <p:spPr bwMode="auto">
          <a:xfrm>
            <a:off x="6247647" y="2200704"/>
            <a:ext cx="6303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CPPC</a:t>
            </a:r>
            <a:endParaRPr lang="hu-HU" altLang="en-US" sz="12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9" name="Line 9"/>
          <p:cNvSpPr>
            <a:spLocks noChangeShapeType="1"/>
          </p:cNvSpPr>
          <p:nvPr/>
        </p:nvSpPr>
        <p:spPr bwMode="auto">
          <a:xfrm rot="-5400000" flipH="1" flipV="1">
            <a:off x="5162212" y="1581611"/>
            <a:ext cx="175483" cy="8842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0" name="Line 11"/>
          <p:cNvSpPr>
            <a:spLocks noChangeShapeType="1"/>
          </p:cNvSpPr>
          <p:nvPr/>
        </p:nvSpPr>
        <p:spPr bwMode="auto">
          <a:xfrm>
            <a:off x="5743601" y="1935998"/>
            <a:ext cx="822960" cy="189519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1" name="Oval 10"/>
          <p:cNvSpPr>
            <a:spLocks noChangeArrowheads="1"/>
          </p:cNvSpPr>
          <p:nvPr/>
        </p:nvSpPr>
        <p:spPr bwMode="auto">
          <a:xfrm>
            <a:off x="5719380" y="148441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417646" y="2214447"/>
            <a:ext cx="5870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b="1" dirty="0"/>
              <a:t>SVFS</a:t>
            </a:r>
            <a:endParaRPr lang="en-US" sz="1200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2772810" y="2216591"/>
            <a:ext cx="4924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b="1" dirty="0"/>
              <a:t>DFS</a:t>
            </a:r>
            <a:endParaRPr lang="en-US" sz="1200" b="1" dirty="0"/>
          </a:p>
        </p:txBody>
      </p:sp>
      <p:sp>
        <p:nvSpPr>
          <p:cNvPr id="14" name="TextBox 13"/>
          <p:cNvSpPr txBox="1"/>
          <p:nvPr/>
        </p:nvSpPr>
        <p:spPr>
          <a:xfrm>
            <a:off x="4512992" y="2214443"/>
            <a:ext cx="59503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hu-HU" sz="1200" b="1" dirty="0"/>
              <a:t>DVFS</a:t>
            </a:r>
          </a:p>
        </p:txBody>
      </p:sp>
      <p:sp>
        <p:nvSpPr>
          <p:cNvPr id="15" name="Line 9"/>
          <p:cNvSpPr>
            <a:spLocks noChangeShapeType="1"/>
          </p:cNvSpPr>
          <p:nvPr/>
        </p:nvSpPr>
        <p:spPr bwMode="auto">
          <a:xfrm rot="-5400000" flipH="1" flipV="1">
            <a:off x="4255613" y="649413"/>
            <a:ext cx="174499" cy="27432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6" name="Line 11"/>
          <p:cNvSpPr>
            <a:spLocks noChangeShapeType="1"/>
          </p:cNvSpPr>
          <p:nvPr/>
        </p:nvSpPr>
        <p:spPr bwMode="auto">
          <a:xfrm>
            <a:off x="5662947" y="1941617"/>
            <a:ext cx="2468880" cy="20128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7" name="Oval 8"/>
          <p:cNvSpPr>
            <a:spLocks noChangeArrowheads="1"/>
          </p:cNvSpPr>
          <p:nvPr/>
        </p:nvSpPr>
        <p:spPr bwMode="auto">
          <a:xfrm>
            <a:off x="2971332" y="207824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8" name="Oval 8"/>
          <p:cNvSpPr>
            <a:spLocks noChangeArrowheads="1"/>
          </p:cNvSpPr>
          <p:nvPr/>
        </p:nvSpPr>
        <p:spPr bwMode="auto">
          <a:xfrm>
            <a:off x="4736330" y="207824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9" name="Oval 8"/>
          <p:cNvSpPr>
            <a:spLocks noChangeArrowheads="1"/>
          </p:cNvSpPr>
          <p:nvPr/>
        </p:nvSpPr>
        <p:spPr bwMode="auto">
          <a:xfrm>
            <a:off x="6493982" y="209169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0" name="Oval 10"/>
          <p:cNvSpPr>
            <a:spLocks noChangeArrowheads="1"/>
          </p:cNvSpPr>
          <p:nvPr/>
        </p:nvSpPr>
        <p:spPr bwMode="auto">
          <a:xfrm>
            <a:off x="8053100" y="2107781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1" name="Oval 10"/>
          <p:cNvSpPr>
            <a:spLocks noChangeArrowheads="1"/>
          </p:cNvSpPr>
          <p:nvPr/>
        </p:nvSpPr>
        <p:spPr bwMode="auto">
          <a:xfrm>
            <a:off x="1637383" y="1482849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933252" y="2240201"/>
            <a:ext cx="5836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b="1" dirty="0"/>
              <a:t>AV</a:t>
            </a:r>
            <a:r>
              <a:rPr lang="en-US" sz="1200" b="1" dirty="0"/>
              <a:t>F</a:t>
            </a:r>
            <a:r>
              <a:rPr lang="hu-HU" sz="1200" b="1" dirty="0"/>
              <a:t>S</a:t>
            </a:r>
            <a:endParaRPr lang="en-US" sz="1200" b="1" dirty="0"/>
          </a:p>
        </p:txBody>
      </p:sp>
      <p:sp>
        <p:nvSpPr>
          <p:cNvPr id="30" name="TextBox 29"/>
          <p:cNvSpPr txBox="1"/>
          <p:nvPr/>
        </p:nvSpPr>
        <p:spPr>
          <a:xfrm>
            <a:off x="12059" y="2381668"/>
            <a:ext cx="9252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i="1" dirty="0">
                <a:latin typeface="+mj-lt"/>
              </a:rPr>
              <a:t>Examples</a:t>
            </a:r>
            <a:endParaRPr lang="en-US" sz="1200" i="1" dirty="0">
              <a:latin typeface="+mj-lt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12059" y="2672268"/>
            <a:ext cx="9131941" cy="822960"/>
          </a:xfrm>
          <a:prstGeom prst="rect">
            <a:avLst/>
          </a:prstGeom>
          <a:solidFill>
            <a:srgbClr val="D0EA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TextBox 42"/>
          <p:cNvSpPr txBox="1"/>
          <p:nvPr/>
        </p:nvSpPr>
        <p:spPr>
          <a:xfrm>
            <a:off x="128787" y="2984161"/>
            <a:ext cx="5405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i="1" dirty="0">
                <a:latin typeface="+mj-lt"/>
              </a:rPr>
              <a:t>Intel</a:t>
            </a:r>
            <a:endParaRPr lang="en-US" sz="1200" i="1" dirty="0">
              <a:latin typeface="+mj-lt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83708" y="2661022"/>
            <a:ext cx="2198038" cy="8566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SpeedStep in</a:t>
            </a:r>
          </a:p>
          <a:p>
            <a:pPr algn="ctr">
              <a:spcAft>
                <a:spcPts val="200"/>
              </a:spcAft>
            </a:pPr>
            <a:r>
              <a:rPr lang="hu-HU" sz="1200" i="1" dirty="0">
                <a:latin typeface="+mj-lt"/>
              </a:rPr>
              <a:t>Mobile Pentium III</a:t>
            </a:r>
            <a:r>
              <a:rPr lang="en-US" sz="1200" i="1" dirty="0">
                <a:latin typeface="+mj-lt"/>
              </a:rPr>
              <a:t> (2000)</a:t>
            </a:r>
            <a:endParaRPr lang="hu-HU" sz="1200" i="1" dirty="0">
              <a:latin typeface="+mj-lt"/>
            </a:endParaRPr>
          </a:p>
          <a:p>
            <a:pPr algn="ctr"/>
            <a:r>
              <a:rPr lang="hu-HU" sz="1200" i="1" dirty="0"/>
              <a:t>Mobile Pentium 4</a:t>
            </a:r>
            <a:r>
              <a:rPr lang="en-US" sz="1200" i="1" dirty="0"/>
              <a:t> (2002)</a:t>
            </a:r>
            <a:endParaRPr lang="hu-HU" sz="1200" i="1" dirty="0"/>
          </a:p>
          <a:p>
            <a:pPr algn="ctr"/>
            <a:r>
              <a:rPr lang="hu-HU" sz="1200" i="1" dirty="0"/>
              <a:t>(Northwood</a:t>
            </a:r>
            <a:r>
              <a:rPr lang="en-US" sz="1200" i="1" dirty="0"/>
              <a:t> based)</a:t>
            </a:r>
            <a:endParaRPr lang="hu-HU" sz="1200" i="1" dirty="0"/>
          </a:p>
        </p:txBody>
      </p:sp>
      <p:sp>
        <p:nvSpPr>
          <p:cNvPr id="45" name="TextBox 44"/>
          <p:cNvSpPr txBox="1"/>
          <p:nvPr/>
        </p:nvSpPr>
        <p:spPr>
          <a:xfrm>
            <a:off x="3896266" y="2646708"/>
            <a:ext cx="182293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lvl="0" indent="-171450" algn="ctr">
              <a:buFont typeface="Arial" panose="020B0604020202020204" pitchFamily="34" charset="0"/>
              <a:buChar char="•"/>
            </a:pPr>
            <a:r>
              <a:rPr lang="en-US" sz="1200" i="1" dirty="0" err="1">
                <a:solidFill>
                  <a:srgbClr val="000000"/>
                </a:solidFill>
                <a:latin typeface="Verdana"/>
              </a:rPr>
              <a:t>EIST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 in</a:t>
            </a:r>
          </a:p>
          <a:p>
            <a:pPr lvl="0" algn="ctr"/>
            <a:r>
              <a:rPr lang="hu-HU" sz="1200" i="1" dirty="0">
                <a:solidFill>
                  <a:srgbClr val="000000"/>
                </a:solidFill>
                <a:latin typeface="Verdana"/>
              </a:rPr>
              <a:t>Pentium M</a:t>
            </a:r>
          </a:p>
          <a:p>
            <a:pPr lvl="0" algn="ctr"/>
            <a:r>
              <a:rPr lang="hu-HU" sz="1200" i="1" dirty="0">
                <a:solidFill>
                  <a:srgbClr val="000000"/>
                </a:solidFill>
                <a:latin typeface="Verdana"/>
              </a:rPr>
              <a:t>(Banias) (2003)</a:t>
            </a:r>
          </a:p>
          <a:p>
            <a:pPr lvl="0" algn="ctr"/>
            <a:r>
              <a:rPr lang="hu-HU" sz="1200" i="1" dirty="0">
                <a:solidFill>
                  <a:srgbClr val="000000"/>
                </a:solidFill>
                <a:latin typeface="Verdana"/>
              </a:rPr>
              <a:t>and subsequent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 lines</a:t>
            </a:r>
            <a:endParaRPr lang="hu-HU" sz="1200" i="1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5787135" y="2847171"/>
            <a:ext cx="15376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en-US" sz="1200" i="1" dirty="0">
                <a:latin typeface="+mj-lt"/>
              </a:rPr>
              <a:t>Speed Shift in</a:t>
            </a:r>
          </a:p>
          <a:p>
            <a:pPr algn="ctr"/>
            <a:r>
              <a:rPr lang="en-US" sz="1200" i="1" dirty="0">
                <a:latin typeface="+mj-lt"/>
              </a:rPr>
              <a:t>   </a:t>
            </a:r>
            <a:r>
              <a:rPr lang="hu-HU" sz="1200" i="1" dirty="0">
                <a:latin typeface="+mj-lt"/>
              </a:rPr>
              <a:t>Skylake</a:t>
            </a:r>
            <a:r>
              <a:rPr lang="en-US" sz="1200" i="1" dirty="0">
                <a:latin typeface="+mj-lt"/>
              </a:rPr>
              <a:t> </a:t>
            </a:r>
            <a:r>
              <a:rPr lang="hu-HU" sz="1200" i="1" dirty="0">
                <a:latin typeface="+mj-lt"/>
              </a:rPr>
              <a:t>(2015)</a:t>
            </a:r>
            <a:endParaRPr lang="en-US" sz="1200" i="1" dirty="0">
              <a:latin typeface="+mj-lt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30569" y="3903964"/>
            <a:ext cx="9131941" cy="1005840"/>
          </a:xfrm>
          <a:prstGeom prst="rect">
            <a:avLst/>
          </a:prstGeom>
          <a:solidFill>
            <a:srgbClr val="FFFF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TextBox 52"/>
          <p:cNvSpPr txBox="1"/>
          <p:nvPr/>
        </p:nvSpPr>
        <p:spPr>
          <a:xfrm>
            <a:off x="152397" y="4281616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i="1" dirty="0">
                <a:latin typeface="+mj-lt"/>
              </a:rPr>
              <a:t>AMD</a:t>
            </a:r>
            <a:endParaRPr lang="en-US" sz="1200" i="1" dirty="0">
              <a:latin typeface="+mj-lt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3735385" y="3881995"/>
            <a:ext cx="217880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PowerNow! and</a:t>
            </a:r>
          </a:p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Cool'n'Quiet</a:t>
            </a:r>
          </a:p>
          <a:p>
            <a:pPr algn="ctr"/>
            <a:r>
              <a:rPr lang="hu-HU" sz="1200" i="1" dirty="0">
                <a:latin typeface="+mj-lt"/>
              </a:rPr>
              <a:t>technologies</a:t>
            </a:r>
          </a:p>
          <a:p>
            <a:pPr algn="ctr"/>
            <a:r>
              <a:rPr lang="hu-HU" sz="1200" i="1" dirty="0">
                <a:latin typeface="+mj-lt"/>
              </a:rPr>
              <a:t>in mobiles/desktops</a:t>
            </a:r>
          </a:p>
          <a:p>
            <a:pPr algn="ctr"/>
            <a:r>
              <a:rPr lang="hu-HU" sz="1200" i="1" dirty="0">
                <a:latin typeface="+mj-lt"/>
              </a:rPr>
              <a:t> and servers</a:t>
            </a:r>
            <a:r>
              <a:rPr lang="en-US" sz="1200" i="1" dirty="0">
                <a:latin typeface="+mj-lt"/>
              </a:rPr>
              <a:t> (</a:t>
            </a:r>
            <a:r>
              <a:rPr lang="hu-HU" sz="1200" i="1" dirty="0">
                <a:latin typeface="+mj-lt"/>
              </a:rPr>
              <a:t>since 2000</a:t>
            </a:r>
            <a:r>
              <a:rPr lang="en-US" sz="1200" i="1" dirty="0">
                <a:latin typeface="+mj-lt"/>
              </a:rPr>
              <a:t>)</a:t>
            </a:r>
          </a:p>
        </p:txBody>
      </p:sp>
      <p:sp>
        <p:nvSpPr>
          <p:cNvPr id="56" name="Rectangle 55"/>
          <p:cNvSpPr/>
          <p:nvPr/>
        </p:nvSpPr>
        <p:spPr>
          <a:xfrm>
            <a:off x="12059" y="5896428"/>
            <a:ext cx="9131941" cy="640726"/>
          </a:xfrm>
          <a:prstGeom prst="rect">
            <a:avLst/>
          </a:prstGeom>
          <a:solidFill>
            <a:srgbClr val="FFF0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extBox 56"/>
          <p:cNvSpPr txBox="1"/>
          <p:nvPr/>
        </p:nvSpPr>
        <p:spPr>
          <a:xfrm>
            <a:off x="124491" y="6053889"/>
            <a:ext cx="9044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i="1" dirty="0">
                <a:latin typeface="+mj-lt"/>
              </a:rPr>
              <a:t>Samsung</a:t>
            </a:r>
            <a:endParaRPr lang="en-US" sz="1200" i="1" dirty="0">
              <a:latin typeface="+mj-lt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7445665" y="5861795"/>
            <a:ext cx="155683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ASV in</a:t>
            </a:r>
          </a:p>
          <a:p>
            <a:pPr algn="ctr"/>
            <a:r>
              <a:rPr lang="hu-HU" sz="1200" i="1" dirty="0"/>
              <a:t>Exynos 7420 (2015)</a:t>
            </a:r>
          </a:p>
          <a:p>
            <a:pPr algn="ctr"/>
            <a:r>
              <a:rPr lang="hu-HU" sz="1200" i="1" dirty="0"/>
              <a:t>(used in Galaxy S6)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3943915" y="5959316"/>
            <a:ext cx="17155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Exynos 4</a:t>
            </a:r>
            <a:r>
              <a:rPr lang="en-US" sz="1200" i="1" dirty="0">
                <a:latin typeface="+mj-lt"/>
              </a:rPr>
              <a:t> (2012)</a:t>
            </a:r>
            <a:endParaRPr lang="hu-HU" sz="1200" i="1" dirty="0">
              <a:latin typeface="+mj-lt"/>
            </a:endParaRPr>
          </a:p>
          <a:p>
            <a:pPr algn="ctr"/>
            <a:r>
              <a:rPr lang="hu-HU" sz="1200" i="1" dirty="0">
                <a:latin typeface="+mj-lt"/>
              </a:rPr>
              <a:t>(used in Galaxy III)</a:t>
            </a:r>
            <a:endParaRPr lang="en-US" sz="1200" i="1" dirty="0">
              <a:latin typeface="+mj-lt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12059" y="6508126"/>
            <a:ext cx="9131941" cy="349874"/>
          </a:xfrm>
          <a:prstGeom prst="rect">
            <a:avLst/>
          </a:prstGeom>
          <a:solidFill>
            <a:srgbClr val="FF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TextBox 60"/>
          <p:cNvSpPr txBox="1"/>
          <p:nvPr/>
        </p:nvSpPr>
        <p:spPr>
          <a:xfrm>
            <a:off x="148101" y="6553816"/>
            <a:ext cx="12346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i="1" dirty="0">
                <a:latin typeface="+mj-lt"/>
              </a:rPr>
              <a:t>ARM/National</a:t>
            </a:r>
            <a:endParaRPr lang="en-US" sz="1200" i="1" dirty="0">
              <a:latin typeface="+mj-lt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7471093" y="6566182"/>
            <a:ext cx="1502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IEM IP  (2002)</a:t>
            </a:r>
            <a:endParaRPr lang="en-US" sz="1200" i="1" dirty="0">
              <a:latin typeface="+mj-lt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12059" y="4920521"/>
            <a:ext cx="9131941" cy="96012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extBox 63"/>
          <p:cNvSpPr txBox="1"/>
          <p:nvPr/>
        </p:nvSpPr>
        <p:spPr>
          <a:xfrm>
            <a:off x="128787" y="5174233"/>
            <a:ext cx="4844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i="1" dirty="0">
                <a:latin typeface="+mj-lt"/>
              </a:rPr>
              <a:t>IBM</a:t>
            </a:r>
            <a:endParaRPr lang="en-US" sz="1200" i="1" dirty="0">
              <a:latin typeface="+mj-lt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2174484" y="5167894"/>
            <a:ext cx="139653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hu-HU" sz="1200" i="1" dirty="0">
                <a:latin typeface="+mj-lt"/>
              </a:rPr>
              <a:t>Power</a:t>
            </a:r>
            <a:r>
              <a:rPr lang="en-US" sz="1200" i="1" dirty="0">
                <a:latin typeface="+mj-lt"/>
              </a:rPr>
              <a:t>PC </a:t>
            </a:r>
            <a:r>
              <a:rPr lang="hu-HU" sz="1200" i="1" dirty="0">
                <a:latin typeface="+mj-lt"/>
              </a:rPr>
              <a:t>750FX</a:t>
            </a:r>
          </a:p>
          <a:p>
            <a:pPr algn="ctr"/>
            <a:r>
              <a:rPr lang="hu-HU" sz="1200" i="1" dirty="0">
                <a:latin typeface="+mj-lt"/>
              </a:rPr>
              <a:t>(2003)</a:t>
            </a:r>
            <a:endParaRPr lang="en-US" sz="1200" i="1" dirty="0">
              <a:latin typeface="+mj-lt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523574" y="4884556"/>
            <a:ext cx="13644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Energy Scale</a:t>
            </a:r>
          </a:p>
          <a:p>
            <a:pPr algn="ctr"/>
            <a:r>
              <a:rPr lang="hu-HU" sz="1200" i="1" dirty="0">
                <a:latin typeface="+mj-lt"/>
              </a:rPr>
              <a:t>in POWER6</a:t>
            </a:r>
          </a:p>
          <a:p>
            <a:pPr algn="ctr"/>
            <a:r>
              <a:rPr lang="hu-HU" sz="1200" i="1" dirty="0">
                <a:latin typeface="+mj-lt"/>
              </a:rPr>
              <a:t>(2007) and</a:t>
            </a:r>
          </a:p>
          <a:p>
            <a:pPr algn="ctr"/>
            <a:r>
              <a:rPr lang="hu-HU" sz="1200" i="1" dirty="0">
                <a:latin typeface="+mj-lt"/>
              </a:rPr>
              <a:t>subsequent </a:t>
            </a:r>
          </a:p>
          <a:p>
            <a:pPr algn="ctr"/>
            <a:r>
              <a:rPr lang="hu-HU" sz="1200" i="1" dirty="0">
                <a:latin typeface="+mj-lt"/>
              </a:rPr>
              <a:t>processors</a:t>
            </a:r>
            <a:endParaRPr lang="en-US" sz="1200" i="1" dirty="0">
              <a:latin typeface="+mj-lt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845526" y="4879649"/>
            <a:ext cx="2013693" cy="10541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200" i="1" dirty="0" err="1">
                <a:latin typeface="+mj-lt"/>
              </a:rPr>
              <a:t>405LP</a:t>
            </a:r>
            <a:r>
              <a:rPr lang="en-US" sz="1200" i="1" dirty="0">
                <a:latin typeface="+mj-lt"/>
              </a:rPr>
              <a:t> (2002)</a:t>
            </a:r>
          </a:p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Dynamic Power </a:t>
            </a:r>
          </a:p>
          <a:p>
            <a:pPr algn="ctr"/>
            <a:r>
              <a:rPr lang="hu-HU" sz="1200" i="1" dirty="0">
                <a:latin typeface="+mj-lt"/>
              </a:rPr>
              <a:t>Performance Scaling in</a:t>
            </a:r>
            <a:endParaRPr lang="en-US" sz="1200" i="1" dirty="0">
              <a:latin typeface="+mj-lt"/>
            </a:endParaRPr>
          </a:p>
          <a:p>
            <a:pPr algn="ctr"/>
            <a:r>
              <a:rPr lang="en-US" sz="1200" i="1" dirty="0">
                <a:latin typeface="+mj-lt"/>
              </a:rPr>
              <a:t>PowerPC </a:t>
            </a:r>
            <a:r>
              <a:rPr lang="en-US" sz="1200" i="1" dirty="0" err="1">
                <a:latin typeface="+mj-lt"/>
              </a:rPr>
              <a:t>750GX</a:t>
            </a:r>
            <a:r>
              <a:rPr lang="en-US" sz="1200" i="1" dirty="0">
                <a:latin typeface="+mj-lt"/>
              </a:rPr>
              <a:t> (2004)</a:t>
            </a:r>
            <a:endParaRPr lang="hu-HU" sz="1200" i="1" dirty="0">
              <a:latin typeface="+mj-lt"/>
            </a:endParaRPr>
          </a:p>
          <a:p>
            <a:pPr algn="ctr"/>
            <a:r>
              <a:rPr lang="hu-HU" sz="1200" i="1" dirty="0">
                <a:latin typeface="+mj-lt"/>
              </a:rPr>
              <a:t>PowerPC 970xx (2004)</a:t>
            </a:r>
            <a:endParaRPr lang="en-US" sz="1200" i="1" dirty="0">
              <a:latin typeface="+mj-lt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0" y="3477704"/>
            <a:ext cx="9144000" cy="417542"/>
          </a:xfrm>
          <a:prstGeom prst="rect">
            <a:avLst/>
          </a:prstGeom>
          <a:solidFill>
            <a:srgbClr val="D5F8C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TextBox 49"/>
          <p:cNvSpPr txBox="1"/>
          <p:nvPr/>
        </p:nvSpPr>
        <p:spPr>
          <a:xfrm>
            <a:off x="125896" y="3551585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latin typeface="+mj-lt"/>
              </a:rPr>
              <a:t>VIA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071846" y="3445565"/>
            <a:ext cx="160973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err="1">
                <a:latin typeface="+mj-lt"/>
              </a:rPr>
              <a:t>LongHaul</a:t>
            </a:r>
            <a:r>
              <a:rPr lang="en-US" sz="1200" dirty="0">
                <a:latin typeface="+mj-lt"/>
              </a:rPr>
              <a:t> 1.0 in</a:t>
            </a:r>
          </a:p>
          <a:p>
            <a:pPr algn="ctr"/>
            <a:r>
              <a:rPr lang="en-US" sz="1200" dirty="0" err="1">
                <a:latin typeface="+mj-lt"/>
              </a:rPr>
              <a:t>C3</a:t>
            </a:r>
            <a:r>
              <a:rPr lang="en-US" sz="1200" dirty="0">
                <a:latin typeface="+mj-lt"/>
              </a:rPr>
              <a:t> Samuel (2000)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3707649" y="3438941"/>
            <a:ext cx="23520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err="1">
                <a:latin typeface="+mj-lt"/>
              </a:rPr>
              <a:t>LongHaul</a:t>
            </a:r>
            <a:r>
              <a:rPr lang="en-US" sz="1200" dirty="0">
                <a:latin typeface="+mj-lt"/>
              </a:rPr>
              <a:t> 2.0 in</a:t>
            </a:r>
          </a:p>
          <a:p>
            <a:pPr algn="ctr"/>
            <a:r>
              <a:rPr lang="en-US" sz="1200" dirty="0" err="1">
                <a:latin typeface="+mj-lt"/>
              </a:rPr>
              <a:t>C3</a:t>
            </a:r>
            <a:r>
              <a:rPr lang="en-US" sz="1200" dirty="0">
                <a:latin typeface="+mj-lt"/>
              </a:rPr>
              <a:t> Samuel 2 step. 1 (2001)</a:t>
            </a:r>
          </a:p>
        </p:txBody>
      </p:sp>
      <p:sp>
        <p:nvSpPr>
          <p:cNvPr id="69" name="Rounded Rectangle 68"/>
          <p:cNvSpPr/>
          <p:nvPr/>
        </p:nvSpPr>
        <p:spPr>
          <a:xfrm>
            <a:off x="3722700" y="2114991"/>
            <a:ext cx="2268000" cy="4731055"/>
          </a:xfrm>
          <a:prstGeom prst="roundRect">
            <a:avLst/>
          </a:prstGeom>
          <a:noFill/>
          <a:ln w="28575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TextBox 69"/>
          <p:cNvSpPr txBox="1"/>
          <p:nvPr/>
        </p:nvSpPr>
        <p:spPr>
          <a:xfrm>
            <a:off x="71500" y="458670"/>
            <a:ext cx="91905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Use of DVFS to reduce power consumption of active CPU cores -2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7315199" y="3477705"/>
            <a:ext cx="187936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latin typeface="+mj-lt"/>
              </a:rPr>
              <a:t>Adaptive </a:t>
            </a:r>
            <a:r>
              <a:rPr lang="en-US" sz="1200" dirty="0" err="1">
                <a:latin typeface="+mj-lt"/>
              </a:rPr>
              <a:t>PowerSaver</a:t>
            </a:r>
            <a:r>
              <a:rPr lang="en-US" sz="1200" dirty="0">
                <a:latin typeface="+mj-lt"/>
              </a:rPr>
              <a:t> </a:t>
            </a:r>
          </a:p>
          <a:p>
            <a:pPr algn="ctr"/>
            <a:r>
              <a:rPr lang="en-US" sz="1200" dirty="0">
                <a:latin typeface="+mj-lt"/>
              </a:rPr>
              <a:t>in Nano (2008)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7465248" y="3863149"/>
            <a:ext cx="1478290" cy="10413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AVFS in</a:t>
            </a:r>
          </a:p>
          <a:p>
            <a:pPr algn="ctr"/>
            <a:r>
              <a:rPr lang="hu-HU" sz="1200" i="1" dirty="0">
                <a:latin typeface="+mj-lt"/>
              </a:rPr>
              <a:t>Exca</a:t>
            </a:r>
            <a:r>
              <a:rPr lang="en-US" sz="1200" i="1" dirty="0">
                <a:latin typeface="+mj-lt"/>
              </a:rPr>
              <a:t>v</a:t>
            </a:r>
            <a:r>
              <a:rPr lang="hu-HU" sz="1200" i="1" dirty="0">
                <a:latin typeface="+mj-lt"/>
              </a:rPr>
              <a:t>ator-based</a:t>
            </a:r>
          </a:p>
          <a:p>
            <a:pPr algn="ctr">
              <a:spcAft>
                <a:spcPts val="200"/>
              </a:spcAft>
            </a:pPr>
            <a:r>
              <a:rPr lang="hu-HU" sz="1200" i="1" dirty="0">
                <a:latin typeface="+mj-lt"/>
              </a:rPr>
              <a:t>Carizzo (2015)</a:t>
            </a:r>
            <a:endParaRPr lang="en-US" sz="1200" i="1" dirty="0">
              <a:latin typeface="+mj-lt"/>
            </a:endParaRPr>
          </a:p>
          <a:p>
            <a:pPr algn="ctr"/>
            <a:r>
              <a:rPr lang="it-IT" sz="1200" i="1" dirty="0">
                <a:latin typeface="+mj-lt"/>
              </a:rPr>
              <a:t>Pure Power in</a:t>
            </a:r>
          </a:p>
          <a:p>
            <a:pPr algn="ctr"/>
            <a:r>
              <a:rPr lang="it-IT" sz="1200" i="1" dirty="0">
                <a:latin typeface="+mj-lt"/>
              </a:rPr>
              <a:t>   Ryzen (2017)</a:t>
            </a:r>
            <a:endParaRPr lang="en-US" sz="1200" i="1" dirty="0">
              <a:latin typeface="+mj-lt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808680" y="3843670"/>
            <a:ext cx="164339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lvl="0" indent="-171450" algn="ctr">
              <a:buFont typeface="Arial" panose="020B0604020202020204" pitchFamily="34" charset="0"/>
              <a:buChar char="•"/>
            </a:pPr>
            <a:r>
              <a:rPr lang="en-US" sz="1200" i="1" dirty="0">
                <a:solidFill>
                  <a:srgbClr val="000000"/>
                </a:solidFill>
                <a:latin typeface="Verdana"/>
              </a:rPr>
              <a:t>CPPC support in</a:t>
            </a:r>
          </a:p>
          <a:p>
            <a:pPr lvl="0" algn="ctr"/>
            <a:r>
              <a:rPr lang="en-US" sz="1200" i="1" dirty="0">
                <a:solidFill>
                  <a:srgbClr val="000000"/>
                </a:solidFill>
                <a:latin typeface="Verdana"/>
              </a:rPr>
              <a:t>   the Zen 2-based</a:t>
            </a:r>
          </a:p>
          <a:p>
            <a:pPr lvl="0" algn="ctr"/>
            <a:r>
              <a:rPr lang="en-US" sz="1200" i="1" dirty="0">
                <a:solidFill>
                  <a:srgbClr val="000000"/>
                </a:solidFill>
                <a:latin typeface="Verdana"/>
              </a:rPr>
              <a:t>    Ryzen 3000 line</a:t>
            </a:r>
          </a:p>
          <a:p>
            <a:pPr lvl="0" algn="ctr"/>
            <a:r>
              <a:rPr lang="en-US" sz="1200" i="1" dirty="0">
                <a:solidFill>
                  <a:srgbClr val="000000"/>
                </a:solidFill>
                <a:latin typeface="Verdana"/>
              </a:rPr>
              <a:t>   (2019)</a:t>
            </a:r>
          </a:p>
        </p:txBody>
      </p:sp>
    </p:spTree>
    <p:extLst>
      <p:ext uri="{BB962C8B-B14F-4D97-AF65-F5344CB8AC3E}">
        <p14:creationId xmlns:p14="http://schemas.microsoft.com/office/powerpoint/2010/main" val="4195409328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500B85-CB4A-7DDD-71EC-367E44C75B5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(21)</a:t>
            </a:r>
            <a:endParaRPr lang="hu-HU" sz="1700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E009DC98-9617-4DCB-8E81-57F2B1D1180C}"/>
              </a:ext>
            </a:extLst>
          </p:cNvPr>
          <p:cNvSpPr txBox="1"/>
          <p:nvPr/>
        </p:nvSpPr>
        <p:spPr>
          <a:xfrm>
            <a:off x="71500" y="458670"/>
            <a:ext cx="91905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Use of DVFS to reduce power consumption of active CPU cores -3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EB9AA9E6-1468-E4D1-2BD0-348C0246A71B}"/>
              </a:ext>
            </a:extLst>
          </p:cNvPr>
          <p:cNvSpPr/>
          <p:nvPr/>
        </p:nvSpPr>
        <p:spPr bwMode="auto">
          <a:xfrm>
            <a:off x="-18510" y="1719263"/>
            <a:ext cx="9144000" cy="136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11D97DB-F3B2-C6DB-180D-01CF4D282283}"/>
              </a:ext>
            </a:extLst>
          </p:cNvPr>
          <p:cNvSpPr txBox="1"/>
          <p:nvPr/>
        </p:nvSpPr>
        <p:spPr>
          <a:xfrm>
            <a:off x="296863" y="818710"/>
            <a:ext cx="8735918" cy="28623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AMD </a:t>
            </a:r>
            <a:r>
              <a:rPr lang="en-US" sz="1600" dirty="0">
                <a:latin typeface="+mj-lt"/>
              </a:rPr>
              <a:t>introduced DVFS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 2000, </a:t>
            </a:r>
            <a:r>
              <a:rPr lang="en-US" sz="1600" dirty="0">
                <a:latin typeface="+mj-lt"/>
              </a:rPr>
              <a:t>however,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with proprietary software support</a:t>
            </a:r>
            <a:r>
              <a:rPr lang="en-US" sz="1600" dirty="0">
                <a:latin typeface="+mj-lt"/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This power management technique found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wide acceptance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after Microsoft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announced its OS support in 2002.</a:t>
            </a:r>
          </a:p>
          <a:p>
            <a:r>
              <a:rPr lang="en-US" sz="1600" dirty="0">
                <a:latin typeface="+mj-lt"/>
              </a:rPr>
              <a:t>    Around this time, all major processor vendors, like Intel, AMD, or IBM, started 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using DVFS.</a:t>
            </a:r>
          </a:p>
          <a:p>
            <a:r>
              <a:rPr lang="en-US" sz="1600" dirty="0">
                <a:latin typeface="+mj-lt"/>
              </a:rPr>
              <a:t>    Accordingly, DVFS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became the dominant power management technique</a:t>
            </a:r>
          </a:p>
          <a:p>
            <a:r>
              <a:rPr lang="en-US" sz="1600" dirty="0">
                <a:latin typeface="+mj-lt"/>
              </a:rPr>
              <a:t>      for reducing the power consumption of active CPU cores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 the 2000s until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newer designs</a:t>
            </a:r>
            <a:r>
              <a:rPr lang="en-US" sz="1600" dirty="0">
                <a:latin typeface="+mj-lt"/>
              </a:rPr>
              <a:t>, such as CPPC or AVS,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replaced it, mainly after 2015. 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In 2012 also, one of the major mobile suppliers, Samsung, revealed the use</a:t>
            </a:r>
          </a:p>
          <a:p>
            <a:r>
              <a:rPr lang="en-US" sz="1600" dirty="0">
                <a:latin typeface="+mj-lt"/>
              </a:rPr>
              <a:t>      of DVFS in their </a:t>
            </a:r>
            <a:r>
              <a:rPr lang="en-US" sz="1600" dirty="0" err="1">
                <a:latin typeface="+mj-lt"/>
              </a:rPr>
              <a:t>Exynos</a:t>
            </a:r>
            <a:r>
              <a:rPr lang="en-US" sz="1600" dirty="0">
                <a:latin typeface="+mj-lt"/>
              </a:rPr>
              <a:t> 4 line in 2012.</a:t>
            </a:r>
            <a:endParaRPr lang="hu-HU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6180607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(22)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117993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Remark 1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759180"/>
            <a:ext cx="88551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There were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two techniques for reducing the power consumption of active CPU cores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   prior to DVFS:</a:t>
            </a:r>
            <a:endParaRPr lang="en-US" sz="1600" dirty="0">
              <a:latin typeface="+mj-lt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80701" y="1323925"/>
            <a:ext cx="8931099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SVFS (Static Voltage Scaling)</a:t>
            </a:r>
          </a:p>
          <a:p>
            <a:r>
              <a:rPr lang="en-US" sz="1600" spc="-30" dirty="0">
                <a:latin typeface="+mj-lt"/>
              </a:rPr>
              <a:t>      In this technique the processor has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two voltage and frequency points</a:t>
            </a:r>
            <a:r>
              <a:rPr lang="en-US" sz="1600" spc="-30" dirty="0">
                <a:latin typeface="+mj-lt"/>
              </a:rPr>
              <a:t>, according to </a:t>
            </a:r>
          </a:p>
          <a:p>
            <a:r>
              <a:rPr lang="en-US" sz="1600" dirty="0">
                <a:latin typeface="+mj-lt"/>
              </a:rPr>
              <a:t>        whether the device is connected to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mains</a:t>
            </a:r>
            <a:r>
              <a:rPr lang="en-US" sz="1600" dirty="0">
                <a:latin typeface="+mj-lt"/>
              </a:rPr>
              <a:t> or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battery</a:t>
            </a:r>
            <a:r>
              <a:rPr lang="en-US" sz="1600" dirty="0">
                <a:latin typeface="+mj-lt"/>
              </a:rPr>
              <a:t>.  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84233" y="2213865"/>
            <a:ext cx="400141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DFS (Dynamic Frequency Scaling)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854426" y="2494055"/>
            <a:ext cx="81440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Here the processor </a:t>
            </a:r>
            <a:r>
              <a:rPr lang="hu-HU" sz="1600" dirty="0">
                <a:solidFill>
                  <a:srgbClr val="0070C0"/>
                </a:solidFill>
                <a:latin typeface="+mj-lt"/>
              </a:rPr>
              <a:t>scale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s only the core frequency </a:t>
            </a:r>
            <a:r>
              <a:rPr lang="hu-HU" sz="1600" dirty="0">
                <a:solidFill>
                  <a:srgbClr val="0070C0"/>
                </a:solidFill>
                <a:latin typeface="+mj-lt"/>
              </a:rPr>
              <a:t>according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to the </a:t>
            </a:r>
            <a:r>
              <a:rPr lang="hu-HU" sz="1600" dirty="0">
                <a:solidFill>
                  <a:srgbClr val="0070C0"/>
                </a:solidFill>
                <a:latin typeface="+mj-lt"/>
              </a:rPr>
              <a:t>workload </a:t>
            </a:r>
            <a:endParaRPr lang="en-US" sz="1600" dirty="0">
              <a:solidFill>
                <a:srgbClr val="0070C0"/>
              </a:solidFill>
              <a:latin typeface="+mj-lt"/>
            </a:endParaRP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</a:t>
            </a:r>
            <a:r>
              <a:rPr lang="hu-HU" sz="1600" dirty="0">
                <a:solidFill>
                  <a:srgbClr val="0070C0"/>
                </a:solidFill>
                <a:latin typeface="+mj-lt"/>
              </a:rPr>
              <a:t>intensity</a:t>
            </a:r>
            <a:r>
              <a:rPr lang="en-US" sz="1600" dirty="0">
                <a:latin typeface="+mj-lt"/>
              </a:rPr>
              <a:t> to reduce power consumption.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82153" y="3069250"/>
            <a:ext cx="881629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Nevertheless, we do not discuss these techniques in detail, only indicate their use</a:t>
            </a:r>
          </a:p>
          <a:p>
            <a:r>
              <a:rPr lang="en-US" sz="1600" dirty="0">
                <a:latin typeface="+mj-lt"/>
              </a:rPr>
              <a:t>  in our overview in the following Figure.</a:t>
            </a:r>
          </a:p>
        </p:txBody>
      </p:sp>
    </p:spTree>
    <p:extLst>
      <p:ext uri="{BB962C8B-B14F-4D97-AF65-F5344CB8AC3E}">
        <p14:creationId xmlns:p14="http://schemas.microsoft.com/office/powerpoint/2010/main" val="632094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7340405"/>
              </p:ext>
            </p:extLst>
          </p:nvPr>
        </p:nvGraphicFramePr>
        <p:xfrm>
          <a:off x="161508" y="1718990"/>
          <a:ext cx="8982491" cy="41922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3213">
                  <a:extLst>
                    <a:ext uri="{9D8B030D-6E8A-4147-A177-3AD203B41FA5}">
                      <a16:colId xmlns:a16="http://schemas.microsoft.com/office/drawing/2014/main" val="975077045"/>
                    </a:ext>
                  </a:extLst>
                </a:gridCol>
                <a:gridCol w="12832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3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832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832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832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28321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869248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Models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TDP</a:t>
                      </a:r>
                    </a:p>
                    <a:p>
                      <a:pPr algn="ctr"/>
                      <a:r>
                        <a:rPr lang="en-US" sz="1400" b="1" dirty="0"/>
                        <a:t>(W)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No. of cores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Graphics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No. of</a:t>
                      </a:r>
                    </a:p>
                    <a:p>
                      <a:pPr algn="ctr"/>
                      <a:r>
                        <a:rPr lang="en-US" sz="1400" b="1" dirty="0"/>
                        <a:t>graphics EUs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/>
                        <a:t>eDRAM</a:t>
                      </a:r>
                      <a:endParaRPr lang="en-US" sz="1400" b="1" dirty="0"/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Max. </a:t>
                      </a:r>
                    </a:p>
                    <a:p>
                      <a:pPr algn="ctr"/>
                      <a:r>
                        <a:rPr lang="en-US" sz="1400" b="1" dirty="0"/>
                        <a:t>Base frequency</a:t>
                      </a:r>
                    </a:p>
                    <a:p>
                      <a:pPr algn="ctr"/>
                      <a:r>
                        <a:rPr lang="en-US" sz="1400" b="1" dirty="0"/>
                        <a:t>(GHz)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6Yxx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4.5 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515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18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1.2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I7-6xxxU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540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64 MB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I3/I5/i7-6xxxU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15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520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2.6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I3/I5/i7-6xxxU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550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64 MB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3.3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I3/i5/i7-6xxxT</a:t>
                      </a:r>
                    </a:p>
                    <a:p>
                      <a:pPr algn="ctr"/>
                      <a:r>
                        <a:rPr lang="en-US" sz="1400" dirty="0"/>
                        <a:t>I3-6xxxH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35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2.8</a:t>
                      </a:r>
                    </a:p>
                    <a:p>
                      <a:pPr algn="ctr"/>
                      <a:r>
                        <a:rPr lang="en-US" sz="1400" dirty="0"/>
                        <a:t>2.7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I5/i7-6xxxHQ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8937902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I3-6xxx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I5/i7-6xxx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65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3.4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I5/i7-6xxxK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91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71500" y="458670"/>
            <a:ext cx="83591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How does TDP (allocated power budget) limit the basic clock rate? -1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(12)</a:t>
            </a:r>
            <a:endParaRPr lang="en-US" sz="1700" dirty="0"/>
          </a:p>
        </p:txBody>
      </p:sp>
      <p:sp>
        <p:nvSpPr>
          <p:cNvPr id="5" name="Rectangle 4"/>
          <p:cNvSpPr/>
          <p:nvPr/>
        </p:nvSpPr>
        <p:spPr>
          <a:xfrm>
            <a:off x="1422388" y="1728130"/>
            <a:ext cx="1304407" cy="4183155"/>
          </a:xfrm>
          <a:prstGeom prst="rect">
            <a:avLst/>
          </a:prstGeom>
          <a:noFill/>
          <a:ln w="28575">
            <a:solidFill>
              <a:srgbClr val="FF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7793110" y="1718810"/>
            <a:ext cx="1304407" cy="4192476"/>
          </a:xfrm>
          <a:prstGeom prst="rect">
            <a:avLst/>
          </a:prstGeom>
          <a:noFill/>
          <a:ln w="28575">
            <a:solidFill>
              <a:srgbClr val="FF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22288" y="6048611"/>
            <a:ext cx="1847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6495" y="6120779"/>
            <a:ext cx="918068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Table: Base clock frequency vs. TDP in Intel’s Skylake DT and mobile lines [</a:t>
            </a:r>
            <a:r>
              <a:rPr lang="hu-HU" sz="1600" noProof="0" dirty="0">
                <a:solidFill>
                  <a:srgbClr val="000000"/>
                </a:solidFill>
                <a:latin typeface="Verdana"/>
              </a:rPr>
              <a:t>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1500" y="818710"/>
            <a:ext cx="985609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1600" spc="-40" dirty="0">
                <a:latin typeface="Verdana"/>
              </a:rPr>
              <a:t>Below is an example of how TDP limits the base clock frequency of Intel's Skylake DT and</a:t>
            </a:r>
          </a:p>
          <a:p>
            <a:pPr lvl="0">
              <a:defRPr/>
            </a:pPr>
            <a:r>
              <a:rPr lang="en-US" sz="1600" spc="-40" dirty="0">
                <a:latin typeface="Verdana"/>
              </a:rPr>
              <a:t> mobile processors.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33144640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8" grpId="0" animBg="1"/>
      <p:bldP spid="2" grpId="0"/>
      <p:bldP spid="6" grpId="0"/>
      <p:bldP spid="10" grpId="0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(23)</a:t>
            </a:r>
          </a:p>
        </p:txBody>
      </p:sp>
      <p:sp>
        <p:nvSpPr>
          <p:cNvPr id="3" name="Text Box 6"/>
          <p:cNvSpPr txBox="1">
            <a:spLocks noChangeArrowheads="1"/>
          </p:cNvSpPr>
          <p:nvPr/>
        </p:nvSpPr>
        <p:spPr bwMode="auto">
          <a:xfrm>
            <a:off x="1157324" y="1019106"/>
            <a:ext cx="490230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Reducing the power consumption of active CPU  cores</a:t>
            </a:r>
          </a:p>
        </p:txBody>
      </p:sp>
      <p:sp>
        <p:nvSpPr>
          <p:cNvPr id="4" name="Text Box 6"/>
          <p:cNvSpPr txBox="1">
            <a:spLocks noChangeArrowheads="1"/>
          </p:cNvSpPr>
          <p:nvPr/>
        </p:nvSpPr>
        <p:spPr bwMode="auto">
          <a:xfrm>
            <a:off x="878086" y="1596504"/>
            <a:ext cx="16385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Static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technique</a:t>
            </a:r>
            <a:endParaRPr kumimoji="0" lang="hu-HU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4773208" y="1577454"/>
            <a:ext cx="19271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Dynamic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techniques</a:t>
            </a:r>
            <a:endParaRPr kumimoji="0" lang="hu-HU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6" name="Line 9"/>
          <p:cNvSpPr>
            <a:spLocks noChangeShapeType="1"/>
          </p:cNvSpPr>
          <p:nvPr/>
        </p:nvSpPr>
        <p:spPr bwMode="auto">
          <a:xfrm rot="-5400000" flipH="1" flipV="1">
            <a:off x="2587772" y="428981"/>
            <a:ext cx="158453" cy="1981199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7" name="Line 11"/>
          <p:cNvSpPr>
            <a:spLocks noChangeShapeType="1"/>
          </p:cNvSpPr>
          <p:nvPr/>
        </p:nvSpPr>
        <p:spPr bwMode="auto">
          <a:xfrm>
            <a:off x="3657600" y="1347063"/>
            <a:ext cx="2095500" cy="177014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" name="Text Box 7"/>
          <p:cNvSpPr txBox="1">
            <a:spLocks noChangeArrowheads="1"/>
          </p:cNvSpPr>
          <p:nvPr/>
        </p:nvSpPr>
        <p:spPr bwMode="auto">
          <a:xfrm>
            <a:off x="6247647" y="2200704"/>
            <a:ext cx="6303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CPPC</a:t>
            </a:r>
            <a:endParaRPr kumimoji="0" lang="hu-HU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9" name="Line 9"/>
          <p:cNvSpPr>
            <a:spLocks noChangeShapeType="1"/>
          </p:cNvSpPr>
          <p:nvPr/>
        </p:nvSpPr>
        <p:spPr bwMode="auto">
          <a:xfrm rot="-5400000" flipH="1" flipV="1">
            <a:off x="5162212" y="1581611"/>
            <a:ext cx="175483" cy="8842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0" name="Line 11"/>
          <p:cNvSpPr>
            <a:spLocks noChangeShapeType="1"/>
          </p:cNvSpPr>
          <p:nvPr/>
        </p:nvSpPr>
        <p:spPr bwMode="auto">
          <a:xfrm>
            <a:off x="5743601" y="1935998"/>
            <a:ext cx="822960" cy="189519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1" name="Oval 10"/>
          <p:cNvSpPr>
            <a:spLocks noChangeArrowheads="1"/>
          </p:cNvSpPr>
          <p:nvPr/>
        </p:nvSpPr>
        <p:spPr bwMode="auto">
          <a:xfrm>
            <a:off x="5719380" y="148441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417646" y="2214447"/>
            <a:ext cx="5870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SVFS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772810" y="2216591"/>
            <a:ext cx="4924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DFS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512992" y="2214443"/>
            <a:ext cx="59503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DVFS</a:t>
            </a:r>
          </a:p>
        </p:txBody>
      </p:sp>
      <p:sp>
        <p:nvSpPr>
          <p:cNvPr id="15" name="Line 9"/>
          <p:cNvSpPr>
            <a:spLocks noChangeShapeType="1"/>
          </p:cNvSpPr>
          <p:nvPr/>
        </p:nvSpPr>
        <p:spPr bwMode="auto">
          <a:xfrm rot="-5400000" flipH="1" flipV="1">
            <a:off x="4255613" y="649413"/>
            <a:ext cx="174499" cy="27432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6" name="Line 11"/>
          <p:cNvSpPr>
            <a:spLocks noChangeShapeType="1"/>
          </p:cNvSpPr>
          <p:nvPr/>
        </p:nvSpPr>
        <p:spPr bwMode="auto">
          <a:xfrm>
            <a:off x="5662947" y="1941617"/>
            <a:ext cx="2468880" cy="20128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7" name="Oval 8"/>
          <p:cNvSpPr>
            <a:spLocks noChangeArrowheads="1"/>
          </p:cNvSpPr>
          <p:nvPr/>
        </p:nvSpPr>
        <p:spPr bwMode="auto">
          <a:xfrm>
            <a:off x="2971332" y="207824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8" name="Oval 8"/>
          <p:cNvSpPr>
            <a:spLocks noChangeArrowheads="1"/>
          </p:cNvSpPr>
          <p:nvPr/>
        </p:nvSpPr>
        <p:spPr bwMode="auto">
          <a:xfrm>
            <a:off x="4736330" y="207824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9" name="Oval 8"/>
          <p:cNvSpPr>
            <a:spLocks noChangeArrowheads="1"/>
          </p:cNvSpPr>
          <p:nvPr/>
        </p:nvSpPr>
        <p:spPr bwMode="auto">
          <a:xfrm>
            <a:off x="6493982" y="209169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0" name="Oval 10"/>
          <p:cNvSpPr>
            <a:spLocks noChangeArrowheads="1"/>
          </p:cNvSpPr>
          <p:nvPr/>
        </p:nvSpPr>
        <p:spPr bwMode="auto">
          <a:xfrm>
            <a:off x="8053100" y="2107781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1" name="Oval 10"/>
          <p:cNvSpPr>
            <a:spLocks noChangeArrowheads="1"/>
          </p:cNvSpPr>
          <p:nvPr/>
        </p:nvSpPr>
        <p:spPr bwMode="auto">
          <a:xfrm>
            <a:off x="1637383" y="1482849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933252" y="2240201"/>
            <a:ext cx="5836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AV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</a:t>
            </a: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2059" y="2381668"/>
            <a:ext cx="9252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Examples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12059" y="2672268"/>
            <a:ext cx="9131941" cy="822960"/>
          </a:xfrm>
          <a:prstGeom prst="rect">
            <a:avLst/>
          </a:prstGeom>
          <a:solidFill>
            <a:srgbClr val="D0EA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28787" y="2984161"/>
            <a:ext cx="5405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83708" y="2661022"/>
            <a:ext cx="2198038" cy="8566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SpeedStep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Mobile Pentium III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(2000)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Mobile Pentium 4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(2002)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(Northwood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based)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896266" y="2646708"/>
            <a:ext cx="182293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EIST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Pentium M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(Banias) (2003)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subsequent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lines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5922150" y="2847171"/>
            <a:ext cx="15376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Speed Shift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Skylake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(2015)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12059" y="3903964"/>
            <a:ext cx="9131941" cy="1005840"/>
          </a:xfrm>
          <a:prstGeom prst="rect">
            <a:avLst/>
          </a:prstGeom>
          <a:solidFill>
            <a:srgbClr val="FFFF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152397" y="4281616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3735385" y="3843670"/>
            <a:ext cx="217880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PowerNow! and</a:t>
            </a:r>
          </a:p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Cool'n'Quiet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technologies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mobiles/desktops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servers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since 2000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</p:txBody>
      </p:sp>
      <p:sp>
        <p:nvSpPr>
          <p:cNvPr id="56" name="Rectangle 55"/>
          <p:cNvSpPr/>
          <p:nvPr/>
        </p:nvSpPr>
        <p:spPr>
          <a:xfrm>
            <a:off x="12059" y="5896428"/>
            <a:ext cx="9131941" cy="640726"/>
          </a:xfrm>
          <a:prstGeom prst="rect">
            <a:avLst/>
          </a:prstGeom>
          <a:solidFill>
            <a:srgbClr val="FFF0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124491" y="6053889"/>
            <a:ext cx="9044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Samsung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7445665" y="5861795"/>
            <a:ext cx="155683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ASV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Exynos 7420 (2015)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(used in Galaxy S6)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3943915" y="5959316"/>
            <a:ext cx="17155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Exynos 4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(2012)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(used in Galaxy III)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12059" y="6508126"/>
            <a:ext cx="9131941" cy="349874"/>
          </a:xfrm>
          <a:prstGeom prst="rect">
            <a:avLst/>
          </a:prstGeom>
          <a:solidFill>
            <a:srgbClr val="FF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48101" y="6553816"/>
            <a:ext cx="12346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ARM/National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7471093" y="6566182"/>
            <a:ext cx="1502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IEM IP  (2002)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12059" y="4920521"/>
            <a:ext cx="9131941" cy="96012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28787" y="5174233"/>
            <a:ext cx="4844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IBM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2174484" y="5167894"/>
            <a:ext cx="139653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 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750FX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(2003)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523574" y="4884556"/>
            <a:ext cx="13644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Energy Scale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POWER6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(2007) and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subsequent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processors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845526" y="4879649"/>
            <a:ext cx="2013693" cy="10541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405LP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(2002)</a:t>
            </a:r>
          </a:p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Dynamic Power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Performance Scaling in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PowerPC </a:t>
            </a: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750GX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(2004)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PowerPC 970xx (2004)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0" y="3477704"/>
            <a:ext cx="9144000" cy="417542"/>
          </a:xfrm>
          <a:prstGeom prst="rect">
            <a:avLst/>
          </a:prstGeom>
          <a:solidFill>
            <a:srgbClr val="D5F8C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25896" y="3551585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VIA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071846" y="3445565"/>
            <a:ext cx="160973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LongHaul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1.0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C3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Samuel (2000)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3707649" y="3438941"/>
            <a:ext cx="23520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LongHaul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2.0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C3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Samuel 2 step. 1 (2001)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7315199" y="3477705"/>
            <a:ext cx="187936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Adaptive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PowerSaver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Nano (2008)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7465248" y="3863149"/>
            <a:ext cx="1478290" cy="10413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AVFS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Exca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ator-based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Carizzo (2015)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Pure Power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Ryzen (2017)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71500" y="458670"/>
            <a:ext cx="91407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Further techniques for reducing the power consumption of active CPU cores</a:t>
            </a:r>
          </a:p>
        </p:txBody>
      </p:sp>
      <p:sp>
        <p:nvSpPr>
          <p:cNvPr id="24" name="Rounded Rectangle 23"/>
          <p:cNvSpPr/>
          <p:nvPr/>
        </p:nvSpPr>
        <p:spPr bwMode="auto">
          <a:xfrm>
            <a:off x="12059" y="1941617"/>
            <a:ext cx="3669523" cy="4916383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5832140" y="3858143"/>
            <a:ext cx="15969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en-US" sz="1200" i="1" dirty="0">
                <a:latin typeface="+mj-lt"/>
              </a:rPr>
              <a:t>CPPC support in</a:t>
            </a:r>
          </a:p>
          <a:p>
            <a:pPr algn="ctr"/>
            <a:r>
              <a:rPr lang="en-US" sz="1200" i="1" dirty="0">
                <a:latin typeface="+mj-lt"/>
              </a:rPr>
              <a:t>the Zen 2-based</a:t>
            </a:r>
          </a:p>
          <a:p>
            <a:pPr algn="ctr"/>
            <a:r>
              <a:rPr lang="en-US" sz="1200" i="1" dirty="0">
                <a:latin typeface="+mj-lt"/>
              </a:rPr>
              <a:t>Ryzen 3000 line</a:t>
            </a:r>
          </a:p>
          <a:p>
            <a:pPr algn="ctr"/>
            <a:r>
              <a:rPr lang="en-US" sz="1200" i="1" dirty="0">
                <a:latin typeface="+mj-lt"/>
              </a:rPr>
              <a:t>(2019)</a:t>
            </a:r>
          </a:p>
        </p:txBody>
      </p:sp>
    </p:spTree>
    <p:extLst>
      <p:ext uri="{BB962C8B-B14F-4D97-AF65-F5344CB8AC3E}">
        <p14:creationId xmlns:p14="http://schemas.microsoft.com/office/powerpoint/2010/main" val="2202922065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(24)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16505" y="6444335"/>
            <a:ext cx="55375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CPPC: </a:t>
            </a:r>
            <a:r>
              <a:rPr lang="en-US" sz="1600" dirty="0" err="1">
                <a:latin typeface="+mj-lt"/>
              </a:rPr>
              <a:t>Kooperatív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 err="1">
                <a:latin typeface="+mj-lt"/>
              </a:rPr>
              <a:t>processzor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 err="1">
                <a:latin typeface="+mj-lt"/>
              </a:rPr>
              <a:t>teljesítmény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 err="1">
                <a:latin typeface="+mj-lt"/>
              </a:rPr>
              <a:t>vezérlés</a:t>
            </a:r>
            <a:endParaRPr lang="en-US" sz="1600" dirty="0">
              <a:latin typeface="+mj-lt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-18510" y="804185"/>
            <a:ext cx="9195371" cy="2524299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06515" y="1098900"/>
            <a:ext cx="9082551" cy="22416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CPPC (Collaborative Processor Performance Control) </a:t>
            </a:r>
          </a:p>
          <a:p>
            <a:r>
              <a:rPr lang="en-US" sz="1600" dirty="0">
                <a:latin typeface="+mj-lt"/>
              </a:rPr>
              <a:t>    In CPPC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PCU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takes over the power management control from the OS</a:t>
            </a:r>
          </a:p>
          <a:p>
            <a:r>
              <a:rPr lang="en-US" sz="1600" dirty="0">
                <a:latin typeface="+mj-lt"/>
              </a:rPr>
              <a:t>      as done in case of the DVFS,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to get a faster and more precise frequency and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voltage scaling</a:t>
            </a:r>
            <a:r>
              <a:rPr lang="en-US" sz="1600" dirty="0">
                <a:latin typeface="+mj-lt"/>
              </a:rPr>
              <a:t> (introduced in </a:t>
            </a:r>
            <a:r>
              <a:rPr lang="en-US" sz="1600" dirty="0" err="1">
                <a:latin typeface="+mj-lt"/>
              </a:rPr>
              <a:t>Skylake</a:t>
            </a:r>
            <a:r>
              <a:rPr lang="en-US" sz="1600" dirty="0">
                <a:latin typeface="+mj-lt"/>
              </a:rPr>
              <a:t> (2015)), to be discussed in Section 5.3).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AVFS (Adaptive Voltage and Frequency Scaling)</a:t>
            </a:r>
          </a:p>
          <a:p>
            <a:r>
              <a:rPr lang="en-US" sz="1600" dirty="0">
                <a:latin typeface="+mj-lt"/>
              </a:rPr>
              <a:t>    AVFS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replaces the worst case design approach of DVFS by an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adaptive approach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,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to achieve a more efficient voltage and frequency scaling</a:t>
            </a:r>
            <a:r>
              <a:rPr lang="en-US" sz="1600" dirty="0">
                <a:latin typeface="+mj-lt"/>
              </a:rPr>
              <a:t>, it is described in</a:t>
            </a:r>
          </a:p>
          <a:p>
            <a:pPr>
              <a:spcAft>
                <a:spcPts val="1200"/>
              </a:spcAft>
            </a:pPr>
            <a:r>
              <a:rPr lang="en-US" sz="1600" dirty="0">
                <a:latin typeface="+mj-lt"/>
              </a:rPr>
              <a:t>      Section 5.4, but not discussed in the Lecture.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80585" y="3405481"/>
            <a:ext cx="852188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The next Figure indicates processor lines utilizing both techniques mentioned.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1500" y="458670"/>
            <a:ext cx="4894225" cy="6617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Remark 2</a:t>
            </a:r>
            <a:r>
              <a:rPr lang="en-US" sz="1600" dirty="0">
                <a:latin typeface="+mj-lt"/>
              </a:rPr>
              <a:t> </a:t>
            </a:r>
          </a:p>
          <a:p>
            <a:r>
              <a:rPr lang="en-US" sz="1600" dirty="0">
                <a:latin typeface="+mj-lt"/>
              </a:rPr>
              <a:t>There are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two direct improvements </a:t>
            </a:r>
            <a:r>
              <a:rPr lang="en-US" sz="1600" dirty="0">
                <a:latin typeface="+mj-lt"/>
              </a:rPr>
              <a:t>of DVFS: </a:t>
            </a:r>
          </a:p>
        </p:txBody>
      </p:sp>
    </p:spTree>
    <p:extLst>
      <p:ext uri="{BB962C8B-B14F-4D97-AF65-F5344CB8AC3E}">
        <p14:creationId xmlns:p14="http://schemas.microsoft.com/office/powerpoint/2010/main" val="20632726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6" grpId="0" animBg="1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(25)</a:t>
            </a:r>
          </a:p>
        </p:txBody>
      </p:sp>
      <p:sp>
        <p:nvSpPr>
          <p:cNvPr id="3" name="Text Box 6"/>
          <p:cNvSpPr txBox="1">
            <a:spLocks noChangeArrowheads="1"/>
          </p:cNvSpPr>
          <p:nvPr/>
        </p:nvSpPr>
        <p:spPr bwMode="auto">
          <a:xfrm>
            <a:off x="1157324" y="1019106"/>
            <a:ext cx="490230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 Reducing the power consumption of active CPU  cores</a:t>
            </a:r>
          </a:p>
        </p:txBody>
      </p:sp>
      <p:sp>
        <p:nvSpPr>
          <p:cNvPr id="4" name="Text Box 6"/>
          <p:cNvSpPr txBox="1">
            <a:spLocks noChangeArrowheads="1"/>
          </p:cNvSpPr>
          <p:nvPr/>
        </p:nvSpPr>
        <p:spPr bwMode="auto">
          <a:xfrm>
            <a:off x="878086" y="1596504"/>
            <a:ext cx="163859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Static </a:t>
            </a:r>
            <a:r>
              <a:rPr lang="en-US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technique</a:t>
            </a:r>
            <a:endParaRPr lang="hu-HU" altLang="en-US" sz="12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4773208" y="1577454"/>
            <a:ext cx="1927130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Dynamic </a:t>
            </a:r>
            <a:r>
              <a:rPr lang="en-US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techniques</a:t>
            </a:r>
            <a:endParaRPr lang="hu-HU" altLang="en-US" sz="12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6" name="Line 9"/>
          <p:cNvSpPr>
            <a:spLocks noChangeShapeType="1"/>
          </p:cNvSpPr>
          <p:nvPr/>
        </p:nvSpPr>
        <p:spPr bwMode="auto">
          <a:xfrm rot="-5400000" flipH="1" flipV="1">
            <a:off x="2587772" y="428981"/>
            <a:ext cx="158453" cy="1981199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7" name="Line 11"/>
          <p:cNvSpPr>
            <a:spLocks noChangeShapeType="1"/>
          </p:cNvSpPr>
          <p:nvPr/>
        </p:nvSpPr>
        <p:spPr bwMode="auto">
          <a:xfrm>
            <a:off x="3657600" y="1347063"/>
            <a:ext cx="2095500" cy="177014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" name="Text Box 7"/>
          <p:cNvSpPr txBox="1">
            <a:spLocks noChangeArrowheads="1"/>
          </p:cNvSpPr>
          <p:nvPr/>
        </p:nvSpPr>
        <p:spPr bwMode="auto">
          <a:xfrm>
            <a:off x="6247647" y="2200704"/>
            <a:ext cx="6303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200" b="1" dirty="0">
                <a:solidFill>
                  <a:srgbClr val="000000"/>
                </a:solidFill>
                <a:latin typeface="Verdana" panose="020B0604030504040204" pitchFamily="34" charset="0"/>
              </a:rPr>
              <a:t>CPPC</a:t>
            </a:r>
            <a:endParaRPr lang="hu-HU" altLang="en-US" sz="12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9" name="Line 9"/>
          <p:cNvSpPr>
            <a:spLocks noChangeShapeType="1"/>
          </p:cNvSpPr>
          <p:nvPr/>
        </p:nvSpPr>
        <p:spPr bwMode="auto">
          <a:xfrm rot="-5400000" flipH="1" flipV="1">
            <a:off x="5162212" y="1581611"/>
            <a:ext cx="175483" cy="8842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0" name="Line 11"/>
          <p:cNvSpPr>
            <a:spLocks noChangeShapeType="1"/>
          </p:cNvSpPr>
          <p:nvPr/>
        </p:nvSpPr>
        <p:spPr bwMode="auto">
          <a:xfrm>
            <a:off x="5743601" y="1935998"/>
            <a:ext cx="822960" cy="189519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1" name="Oval 10"/>
          <p:cNvSpPr>
            <a:spLocks noChangeArrowheads="1"/>
          </p:cNvSpPr>
          <p:nvPr/>
        </p:nvSpPr>
        <p:spPr bwMode="auto">
          <a:xfrm>
            <a:off x="5719380" y="148441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417646" y="2214447"/>
            <a:ext cx="5870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b="1" dirty="0"/>
              <a:t>SVFS</a:t>
            </a:r>
            <a:endParaRPr lang="en-US" sz="1200" b="1" dirty="0"/>
          </a:p>
        </p:txBody>
      </p:sp>
      <p:sp>
        <p:nvSpPr>
          <p:cNvPr id="13" name="TextBox 12"/>
          <p:cNvSpPr txBox="1"/>
          <p:nvPr/>
        </p:nvSpPr>
        <p:spPr>
          <a:xfrm>
            <a:off x="2772810" y="2216591"/>
            <a:ext cx="4924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b="1" dirty="0"/>
              <a:t>DFS</a:t>
            </a:r>
            <a:endParaRPr lang="en-US" sz="1200" b="1" dirty="0"/>
          </a:p>
        </p:txBody>
      </p:sp>
      <p:sp>
        <p:nvSpPr>
          <p:cNvPr id="14" name="TextBox 13"/>
          <p:cNvSpPr txBox="1"/>
          <p:nvPr/>
        </p:nvSpPr>
        <p:spPr>
          <a:xfrm>
            <a:off x="4512992" y="2214443"/>
            <a:ext cx="59503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hu-HU" sz="1200" b="1" dirty="0"/>
              <a:t>DVFS</a:t>
            </a:r>
          </a:p>
        </p:txBody>
      </p:sp>
      <p:sp>
        <p:nvSpPr>
          <p:cNvPr id="15" name="Line 9"/>
          <p:cNvSpPr>
            <a:spLocks noChangeShapeType="1"/>
          </p:cNvSpPr>
          <p:nvPr/>
        </p:nvSpPr>
        <p:spPr bwMode="auto">
          <a:xfrm rot="-5400000" flipH="1" flipV="1">
            <a:off x="4255613" y="649413"/>
            <a:ext cx="174499" cy="27432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6" name="Line 11"/>
          <p:cNvSpPr>
            <a:spLocks noChangeShapeType="1"/>
          </p:cNvSpPr>
          <p:nvPr/>
        </p:nvSpPr>
        <p:spPr bwMode="auto">
          <a:xfrm>
            <a:off x="5662947" y="1941617"/>
            <a:ext cx="2468880" cy="20128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7" name="Oval 8"/>
          <p:cNvSpPr>
            <a:spLocks noChangeArrowheads="1"/>
          </p:cNvSpPr>
          <p:nvPr/>
        </p:nvSpPr>
        <p:spPr bwMode="auto">
          <a:xfrm>
            <a:off x="2971332" y="207824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8" name="Oval 8"/>
          <p:cNvSpPr>
            <a:spLocks noChangeArrowheads="1"/>
          </p:cNvSpPr>
          <p:nvPr/>
        </p:nvSpPr>
        <p:spPr bwMode="auto">
          <a:xfrm>
            <a:off x="4736330" y="207824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9" name="Oval 8"/>
          <p:cNvSpPr>
            <a:spLocks noChangeArrowheads="1"/>
          </p:cNvSpPr>
          <p:nvPr/>
        </p:nvSpPr>
        <p:spPr bwMode="auto">
          <a:xfrm>
            <a:off x="6493982" y="209169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0" name="Oval 10"/>
          <p:cNvSpPr>
            <a:spLocks noChangeArrowheads="1"/>
          </p:cNvSpPr>
          <p:nvPr/>
        </p:nvSpPr>
        <p:spPr bwMode="auto">
          <a:xfrm>
            <a:off x="8053100" y="2107781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1" name="Oval 10"/>
          <p:cNvSpPr>
            <a:spLocks noChangeArrowheads="1"/>
          </p:cNvSpPr>
          <p:nvPr/>
        </p:nvSpPr>
        <p:spPr bwMode="auto">
          <a:xfrm>
            <a:off x="1637383" y="1482849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933252" y="2240201"/>
            <a:ext cx="5836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b="1" dirty="0"/>
              <a:t>AV</a:t>
            </a:r>
            <a:r>
              <a:rPr lang="en-US" sz="1200" b="1" dirty="0"/>
              <a:t>F</a:t>
            </a:r>
            <a:r>
              <a:rPr lang="hu-HU" sz="1200" b="1" dirty="0"/>
              <a:t>S</a:t>
            </a:r>
            <a:endParaRPr lang="en-US" sz="1200" b="1" dirty="0"/>
          </a:p>
        </p:txBody>
      </p:sp>
      <p:sp>
        <p:nvSpPr>
          <p:cNvPr id="30" name="TextBox 29"/>
          <p:cNvSpPr txBox="1"/>
          <p:nvPr/>
        </p:nvSpPr>
        <p:spPr>
          <a:xfrm>
            <a:off x="12059" y="2381668"/>
            <a:ext cx="9252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i="1" dirty="0">
                <a:latin typeface="+mj-lt"/>
              </a:rPr>
              <a:t>Examples</a:t>
            </a:r>
            <a:endParaRPr lang="en-US" sz="1200" i="1" dirty="0">
              <a:latin typeface="+mj-lt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12059" y="2672268"/>
            <a:ext cx="9131941" cy="822960"/>
          </a:xfrm>
          <a:prstGeom prst="rect">
            <a:avLst/>
          </a:prstGeom>
          <a:solidFill>
            <a:srgbClr val="D0EA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3" name="TextBox 42"/>
          <p:cNvSpPr txBox="1"/>
          <p:nvPr/>
        </p:nvSpPr>
        <p:spPr>
          <a:xfrm>
            <a:off x="128787" y="2984161"/>
            <a:ext cx="5405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i="1" dirty="0">
                <a:latin typeface="+mj-lt"/>
              </a:rPr>
              <a:t>Intel</a:t>
            </a:r>
            <a:endParaRPr lang="en-US" sz="1200" i="1" dirty="0">
              <a:latin typeface="+mj-lt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83708" y="2661022"/>
            <a:ext cx="2198038" cy="8566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SpeedStep in</a:t>
            </a:r>
          </a:p>
          <a:p>
            <a:pPr algn="ctr">
              <a:spcAft>
                <a:spcPts val="200"/>
              </a:spcAft>
            </a:pPr>
            <a:r>
              <a:rPr lang="hu-HU" sz="1200" i="1" dirty="0">
                <a:latin typeface="+mj-lt"/>
              </a:rPr>
              <a:t>Mobile Pentium III</a:t>
            </a:r>
            <a:r>
              <a:rPr lang="en-US" sz="1200" i="1" dirty="0">
                <a:latin typeface="+mj-lt"/>
              </a:rPr>
              <a:t> (2000)</a:t>
            </a:r>
            <a:endParaRPr lang="hu-HU" sz="1200" i="1" dirty="0">
              <a:latin typeface="+mj-lt"/>
            </a:endParaRPr>
          </a:p>
          <a:p>
            <a:pPr algn="ctr"/>
            <a:r>
              <a:rPr lang="hu-HU" sz="1200" i="1" dirty="0"/>
              <a:t>Mobile Pentium 4</a:t>
            </a:r>
            <a:r>
              <a:rPr lang="en-US" sz="1200" i="1" dirty="0"/>
              <a:t> (2002)</a:t>
            </a:r>
            <a:endParaRPr lang="hu-HU" sz="1200" i="1" dirty="0"/>
          </a:p>
          <a:p>
            <a:pPr algn="ctr"/>
            <a:r>
              <a:rPr lang="hu-HU" sz="1200" i="1" dirty="0"/>
              <a:t>(Northwood</a:t>
            </a:r>
            <a:r>
              <a:rPr lang="en-US" sz="1200" i="1" dirty="0"/>
              <a:t> based)</a:t>
            </a:r>
            <a:endParaRPr lang="hu-HU" sz="1200" i="1" dirty="0"/>
          </a:p>
        </p:txBody>
      </p:sp>
      <p:sp>
        <p:nvSpPr>
          <p:cNvPr id="45" name="TextBox 44"/>
          <p:cNvSpPr txBox="1"/>
          <p:nvPr/>
        </p:nvSpPr>
        <p:spPr>
          <a:xfrm>
            <a:off x="3896266" y="2646708"/>
            <a:ext cx="182293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lvl="0" indent="-171450" algn="ctr">
              <a:buFont typeface="Arial" panose="020B0604020202020204" pitchFamily="34" charset="0"/>
              <a:buChar char="•"/>
            </a:pPr>
            <a:r>
              <a:rPr lang="en-US" sz="1200" i="1" dirty="0" err="1">
                <a:solidFill>
                  <a:srgbClr val="000000"/>
                </a:solidFill>
                <a:latin typeface="Verdana"/>
              </a:rPr>
              <a:t>EIST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 in</a:t>
            </a:r>
          </a:p>
          <a:p>
            <a:pPr lvl="0" algn="ctr"/>
            <a:r>
              <a:rPr lang="hu-HU" sz="1200" i="1" dirty="0">
                <a:solidFill>
                  <a:srgbClr val="000000"/>
                </a:solidFill>
                <a:latin typeface="Verdana"/>
              </a:rPr>
              <a:t>Pentium M</a:t>
            </a:r>
          </a:p>
          <a:p>
            <a:pPr lvl="0" algn="ctr"/>
            <a:r>
              <a:rPr lang="hu-HU" sz="1200" i="1" dirty="0">
                <a:solidFill>
                  <a:srgbClr val="000000"/>
                </a:solidFill>
                <a:latin typeface="Verdana"/>
              </a:rPr>
              <a:t>(Banias) (2003)</a:t>
            </a:r>
          </a:p>
          <a:p>
            <a:pPr lvl="0" algn="ctr"/>
            <a:r>
              <a:rPr lang="hu-HU" sz="1200" i="1" dirty="0">
                <a:solidFill>
                  <a:srgbClr val="000000"/>
                </a:solidFill>
                <a:latin typeface="Verdana"/>
              </a:rPr>
              <a:t>and subsequent</a:t>
            </a:r>
            <a:r>
              <a:rPr lang="en-US" sz="1200" i="1" dirty="0">
                <a:solidFill>
                  <a:srgbClr val="000000"/>
                </a:solidFill>
                <a:latin typeface="Verdana"/>
              </a:rPr>
              <a:t> lines</a:t>
            </a:r>
            <a:endParaRPr lang="hu-HU" sz="1200" i="1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5787135" y="2847171"/>
            <a:ext cx="153760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en-US" sz="1200" i="1" dirty="0">
                <a:latin typeface="+mj-lt"/>
              </a:rPr>
              <a:t>Speed Shift in</a:t>
            </a:r>
          </a:p>
          <a:p>
            <a:pPr algn="ctr"/>
            <a:r>
              <a:rPr lang="en-US" sz="1200" i="1" dirty="0">
                <a:latin typeface="+mj-lt"/>
              </a:rPr>
              <a:t>   </a:t>
            </a:r>
            <a:r>
              <a:rPr lang="hu-HU" sz="1200" i="1" dirty="0">
                <a:latin typeface="+mj-lt"/>
              </a:rPr>
              <a:t>Skylake</a:t>
            </a:r>
            <a:r>
              <a:rPr lang="en-US" sz="1200" i="1" dirty="0">
                <a:latin typeface="+mj-lt"/>
              </a:rPr>
              <a:t> </a:t>
            </a:r>
            <a:r>
              <a:rPr lang="hu-HU" sz="1200" i="1" dirty="0">
                <a:latin typeface="+mj-lt"/>
              </a:rPr>
              <a:t>(2015)</a:t>
            </a:r>
            <a:endParaRPr lang="en-US" sz="1200" i="1" dirty="0">
              <a:latin typeface="+mj-lt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12059" y="3903964"/>
            <a:ext cx="9131941" cy="1005840"/>
          </a:xfrm>
          <a:prstGeom prst="rect">
            <a:avLst/>
          </a:prstGeom>
          <a:solidFill>
            <a:srgbClr val="FFFF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TextBox 52"/>
          <p:cNvSpPr txBox="1"/>
          <p:nvPr/>
        </p:nvSpPr>
        <p:spPr>
          <a:xfrm>
            <a:off x="152397" y="4281616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i="1" dirty="0">
                <a:latin typeface="+mj-lt"/>
              </a:rPr>
              <a:t>AMD</a:t>
            </a:r>
            <a:endParaRPr lang="en-US" sz="1200" i="1" dirty="0">
              <a:latin typeface="+mj-lt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3735385" y="3881995"/>
            <a:ext cx="217880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PowerNow! and</a:t>
            </a:r>
          </a:p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Cool'n'Quiet</a:t>
            </a:r>
          </a:p>
          <a:p>
            <a:pPr algn="ctr"/>
            <a:r>
              <a:rPr lang="hu-HU" sz="1200" i="1" dirty="0">
                <a:latin typeface="+mj-lt"/>
              </a:rPr>
              <a:t>technologies</a:t>
            </a:r>
          </a:p>
          <a:p>
            <a:pPr algn="ctr"/>
            <a:r>
              <a:rPr lang="hu-HU" sz="1200" i="1" dirty="0">
                <a:latin typeface="+mj-lt"/>
              </a:rPr>
              <a:t>in mobiles/desktops</a:t>
            </a:r>
          </a:p>
          <a:p>
            <a:pPr algn="ctr"/>
            <a:r>
              <a:rPr lang="hu-HU" sz="1200" i="1" dirty="0">
                <a:latin typeface="+mj-lt"/>
              </a:rPr>
              <a:t> and servers</a:t>
            </a:r>
            <a:r>
              <a:rPr lang="en-US" sz="1200" i="1" dirty="0">
                <a:latin typeface="+mj-lt"/>
              </a:rPr>
              <a:t> (</a:t>
            </a:r>
            <a:r>
              <a:rPr lang="hu-HU" sz="1200" i="1" dirty="0">
                <a:latin typeface="+mj-lt"/>
              </a:rPr>
              <a:t>since 2000</a:t>
            </a:r>
            <a:r>
              <a:rPr lang="en-US" sz="1200" i="1" dirty="0">
                <a:latin typeface="+mj-lt"/>
              </a:rPr>
              <a:t>)</a:t>
            </a:r>
          </a:p>
        </p:txBody>
      </p:sp>
      <p:sp>
        <p:nvSpPr>
          <p:cNvPr id="56" name="Rectangle 55"/>
          <p:cNvSpPr/>
          <p:nvPr/>
        </p:nvSpPr>
        <p:spPr>
          <a:xfrm>
            <a:off x="12059" y="5896428"/>
            <a:ext cx="9131941" cy="640726"/>
          </a:xfrm>
          <a:prstGeom prst="rect">
            <a:avLst/>
          </a:prstGeom>
          <a:solidFill>
            <a:srgbClr val="FFF0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extBox 56"/>
          <p:cNvSpPr txBox="1"/>
          <p:nvPr/>
        </p:nvSpPr>
        <p:spPr>
          <a:xfrm>
            <a:off x="124491" y="6053889"/>
            <a:ext cx="9044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i="1" dirty="0">
                <a:latin typeface="+mj-lt"/>
              </a:rPr>
              <a:t>Samsung</a:t>
            </a:r>
            <a:endParaRPr lang="en-US" sz="1200" i="1" dirty="0">
              <a:latin typeface="+mj-lt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7445665" y="5861795"/>
            <a:ext cx="155683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ASV in</a:t>
            </a:r>
          </a:p>
          <a:p>
            <a:pPr algn="ctr"/>
            <a:r>
              <a:rPr lang="hu-HU" sz="1200" i="1" dirty="0"/>
              <a:t>Exynos 7420 (2015)</a:t>
            </a:r>
          </a:p>
          <a:p>
            <a:pPr algn="ctr"/>
            <a:r>
              <a:rPr lang="hu-HU" sz="1200" i="1" dirty="0"/>
              <a:t>(used in Galaxy S6)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3943915" y="5959316"/>
            <a:ext cx="17155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Exynos 4</a:t>
            </a:r>
            <a:r>
              <a:rPr lang="en-US" sz="1200" i="1" dirty="0">
                <a:latin typeface="+mj-lt"/>
              </a:rPr>
              <a:t> (2012)</a:t>
            </a:r>
            <a:endParaRPr lang="hu-HU" sz="1200" i="1" dirty="0">
              <a:latin typeface="+mj-lt"/>
            </a:endParaRPr>
          </a:p>
          <a:p>
            <a:pPr algn="ctr"/>
            <a:r>
              <a:rPr lang="hu-HU" sz="1200" i="1" dirty="0">
                <a:latin typeface="+mj-lt"/>
              </a:rPr>
              <a:t>(used in Galaxy III)</a:t>
            </a:r>
            <a:endParaRPr lang="en-US" sz="1200" i="1" dirty="0">
              <a:latin typeface="+mj-lt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12059" y="6508126"/>
            <a:ext cx="9131941" cy="349874"/>
          </a:xfrm>
          <a:prstGeom prst="rect">
            <a:avLst/>
          </a:prstGeom>
          <a:solidFill>
            <a:srgbClr val="FF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TextBox 60"/>
          <p:cNvSpPr txBox="1"/>
          <p:nvPr/>
        </p:nvSpPr>
        <p:spPr>
          <a:xfrm>
            <a:off x="148101" y="6553816"/>
            <a:ext cx="12346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i="1" dirty="0">
                <a:latin typeface="+mj-lt"/>
              </a:rPr>
              <a:t>ARM/National</a:t>
            </a:r>
            <a:endParaRPr lang="en-US" sz="1200" i="1" dirty="0">
              <a:latin typeface="+mj-lt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7471093" y="6566182"/>
            <a:ext cx="1502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IEM IP  (2002)</a:t>
            </a:r>
            <a:endParaRPr lang="en-US" sz="1200" i="1" dirty="0">
              <a:latin typeface="+mj-lt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12059" y="4920521"/>
            <a:ext cx="9131941" cy="96012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TextBox 63"/>
          <p:cNvSpPr txBox="1"/>
          <p:nvPr/>
        </p:nvSpPr>
        <p:spPr>
          <a:xfrm>
            <a:off x="128787" y="5174233"/>
            <a:ext cx="4844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hu-HU" sz="1200" i="1" dirty="0">
                <a:latin typeface="+mj-lt"/>
              </a:rPr>
              <a:t>IBM</a:t>
            </a:r>
            <a:endParaRPr lang="en-US" sz="1200" i="1" dirty="0">
              <a:latin typeface="+mj-lt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2174484" y="5167894"/>
            <a:ext cx="139653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hu-HU" sz="1200" i="1" dirty="0">
                <a:latin typeface="+mj-lt"/>
              </a:rPr>
              <a:t>Power</a:t>
            </a:r>
            <a:r>
              <a:rPr lang="en-US" sz="1200" i="1" dirty="0">
                <a:latin typeface="+mj-lt"/>
              </a:rPr>
              <a:t>PC </a:t>
            </a:r>
            <a:r>
              <a:rPr lang="hu-HU" sz="1200" i="1" dirty="0">
                <a:latin typeface="+mj-lt"/>
              </a:rPr>
              <a:t>750FX</a:t>
            </a:r>
          </a:p>
          <a:p>
            <a:pPr algn="ctr"/>
            <a:r>
              <a:rPr lang="hu-HU" sz="1200" i="1" dirty="0">
                <a:latin typeface="+mj-lt"/>
              </a:rPr>
              <a:t>(2003)</a:t>
            </a:r>
            <a:endParaRPr lang="en-US" sz="1200" i="1" dirty="0">
              <a:latin typeface="+mj-lt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523574" y="4884556"/>
            <a:ext cx="13644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Energy Scale</a:t>
            </a:r>
          </a:p>
          <a:p>
            <a:pPr algn="ctr"/>
            <a:r>
              <a:rPr lang="hu-HU" sz="1200" i="1" dirty="0">
                <a:latin typeface="+mj-lt"/>
              </a:rPr>
              <a:t>in POWER6</a:t>
            </a:r>
          </a:p>
          <a:p>
            <a:pPr algn="ctr"/>
            <a:r>
              <a:rPr lang="hu-HU" sz="1200" i="1" dirty="0">
                <a:latin typeface="+mj-lt"/>
              </a:rPr>
              <a:t>(2007) and</a:t>
            </a:r>
          </a:p>
          <a:p>
            <a:pPr algn="ctr"/>
            <a:r>
              <a:rPr lang="hu-HU" sz="1200" i="1" dirty="0">
                <a:latin typeface="+mj-lt"/>
              </a:rPr>
              <a:t>subsequent </a:t>
            </a:r>
          </a:p>
          <a:p>
            <a:pPr algn="ctr"/>
            <a:r>
              <a:rPr lang="hu-HU" sz="1200" i="1" dirty="0">
                <a:latin typeface="+mj-lt"/>
              </a:rPr>
              <a:t>processors</a:t>
            </a:r>
            <a:endParaRPr lang="en-US" sz="1200" i="1" dirty="0">
              <a:latin typeface="+mj-lt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845526" y="4879649"/>
            <a:ext cx="2013693" cy="10541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200" i="1" dirty="0" err="1">
                <a:latin typeface="+mj-lt"/>
              </a:rPr>
              <a:t>405LP</a:t>
            </a:r>
            <a:r>
              <a:rPr lang="en-US" sz="1200" i="1" dirty="0">
                <a:latin typeface="+mj-lt"/>
              </a:rPr>
              <a:t> (2002)</a:t>
            </a:r>
          </a:p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Dynamic Power </a:t>
            </a:r>
          </a:p>
          <a:p>
            <a:pPr algn="ctr"/>
            <a:r>
              <a:rPr lang="hu-HU" sz="1200" i="1" dirty="0">
                <a:latin typeface="+mj-lt"/>
              </a:rPr>
              <a:t>Performance Scaling in</a:t>
            </a:r>
            <a:endParaRPr lang="en-US" sz="1200" i="1" dirty="0">
              <a:latin typeface="+mj-lt"/>
            </a:endParaRPr>
          </a:p>
          <a:p>
            <a:pPr algn="ctr"/>
            <a:r>
              <a:rPr lang="en-US" sz="1200" i="1" dirty="0">
                <a:latin typeface="+mj-lt"/>
              </a:rPr>
              <a:t>PowerPC </a:t>
            </a:r>
            <a:r>
              <a:rPr lang="en-US" sz="1200" i="1" dirty="0" err="1">
                <a:latin typeface="+mj-lt"/>
              </a:rPr>
              <a:t>750GX</a:t>
            </a:r>
            <a:r>
              <a:rPr lang="en-US" sz="1200" i="1" dirty="0">
                <a:latin typeface="+mj-lt"/>
              </a:rPr>
              <a:t> (2004)</a:t>
            </a:r>
            <a:endParaRPr lang="hu-HU" sz="1200" i="1" dirty="0">
              <a:latin typeface="+mj-lt"/>
            </a:endParaRPr>
          </a:p>
          <a:p>
            <a:pPr algn="ctr"/>
            <a:r>
              <a:rPr lang="hu-HU" sz="1200" i="1" dirty="0">
                <a:latin typeface="+mj-lt"/>
              </a:rPr>
              <a:t>PowerPC 970xx (2004)</a:t>
            </a:r>
            <a:endParaRPr lang="en-US" sz="1200" i="1" dirty="0">
              <a:latin typeface="+mj-lt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0" y="3477704"/>
            <a:ext cx="9144000" cy="417542"/>
          </a:xfrm>
          <a:prstGeom prst="rect">
            <a:avLst/>
          </a:prstGeom>
          <a:solidFill>
            <a:srgbClr val="D5F8C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TextBox 49"/>
          <p:cNvSpPr txBox="1"/>
          <p:nvPr/>
        </p:nvSpPr>
        <p:spPr>
          <a:xfrm>
            <a:off x="125896" y="3551585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latin typeface="+mj-lt"/>
              </a:rPr>
              <a:t>VIA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071846" y="3445565"/>
            <a:ext cx="160973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err="1">
                <a:latin typeface="+mj-lt"/>
              </a:rPr>
              <a:t>LongHaul</a:t>
            </a:r>
            <a:r>
              <a:rPr lang="en-US" sz="1200" dirty="0">
                <a:latin typeface="+mj-lt"/>
              </a:rPr>
              <a:t> 1.0 in</a:t>
            </a:r>
          </a:p>
          <a:p>
            <a:pPr algn="ctr"/>
            <a:r>
              <a:rPr lang="en-US" sz="1200" dirty="0" err="1">
                <a:latin typeface="+mj-lt"/>
              </a:rPr>
              <a:t>C3</a:t>
            </a:r>
            <a:r>
              <a:rPr lang="en-US" sz="1200" dirty="0">
                <a:latin typeface="+mj-lt"/>
              </a:rPr>
              <a:t> Samuel (2000)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3707649" y="3438941"/>
            <a:ext cx="23520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 err="1">
                <a:latin typeface="+mj-lt"/>
              </a:rPr>
              <a:t>LongHaul</a:t>
            </a:r>
            <a:r>
              <a:rPr lang="en-US" sz="1200" dirty="0">
                <a:latin typeface="+mj-lt"/>
              </a:rPr>
              <a:t> 2.0 in</a:t>
            </a:r>
          </a:p>
          <a:p>
            <a:pPr algn="ctr"/>
            <a:r>
              <a:rPr lang="en-US" sz="1200" dirty="0" err="1">
                <a:latin typeface="+mj-lt"/>
              </a:rPr>
              <a:t>C3</a:t>
            </a:r>
            <a:r>
              <a:rPr lang="en-US" sz="1200" dirty="0">
                <a:latin typeface="+mj-lt"/>
              </a:rPr>
              <a:t> Samuel 2 step. 1 (2001)</a:t>
            </a:r>
          </a:p>
        </p:txBody>
      </p:sp>
      <p:sp>
        <p:nvSpPr>
          <p:cNvPr id="69" name="Rounded Rectangle 68"/>
          <p:cNvSpPr/>
          <p:nvPr/>
        </p:nvSpPr>
        <p:spPr>
          <a:xfrm>
            <a:off x="5578519" y="2125517"/>
            <a:ext cx="3525241" cy="4731055"/>
          </a:xfrm>
          <a:prstGeom prst="roundRect">
            <a:avLst/>
          </a:prstGeom>
          <a:noFill/>
          <a:ln w="28575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TextBox 69"/>
          <p:cNvSpPr txBox="1"/>
          <p:nvPr/>
        </p:nvSpPr>
        <p:spPr>
          <a:xfrm>
            <a:off x="71500" y="458670"/>
            <a:ext cx="91905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Use of DVFS to reduce power consumption of active CPU cores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7315199" y="3477705"/>
            <a:ext cx="187936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dirty="0">
                <a:latin typeface="+mj-lt"/>
              </a:rPr>
              <a:t>Adaptive </a:t>
            </a:r>
            <a:r>
              <a:rPr lang="en-US" sz="1200" dirty="0" err="1">
                <a:latin typeface="+mj-lt"/>
              </a:rPr>
              <a:t>PowerSaver</a:t>
            </a:r>
            <a:r>
              <a:rPr lang="en-US" sz="1200" dirty="0">
                <a:latin typeface="+mj-lt"/>
              </a:rPr>
              <a:t> </a:t>
            </a:r>
          </a:p>
          <a:p>
            <a:pPr algn="ctr"/>
            <a:r>
              <a:rPr lang="en-US" sz="1200" dirty="0">
                <a:latin typeface="+mj-lt"/>
              </a:rPr>
              <a:t>in Nano (2008)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7465248" y="3863149"/>
            <a:ext cx="1478290" cy="10413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 algn="ctr">
              <a:buFont typeface="Arial" panose="020B0604020202020204" pitchFamily="34" charset="0"/>
              <a:buChar char="•"/>
            </a:pPr>
            <a:r>
              <a:rPr lang="hu-HU" sz="1200" i="1" dirty="0">
                <a:latin typeface="+mj-lt"/>
              </a:rPr>
              <a:t>AVFS in</a:t>
            </a:r>
          </a:p>
          <a:p>
            <a:pPr algn="ctr"/>
            <a:r>
              <a:rPr lang="hu-HU" sz="1200" i="1" dirty="0">
                <a:latin typeface="+mj-lt"/>
              </a:rPr>
              <a:t>Exca</a:t>
            </a:r>
            <a:r>
              <a:rPr lang="en-US" sz="1200" i="1" dirty="0">
                <a:latin typeface="+mj-lt"/>
              </a:rPr>
              <a:t>v</a:t>
            </a:r>
            <a:r>
              <a:rPr lang="hu-HU" sz="1200" i="1" dirty="0">
                <a:latin typeface="+mj-lt"/>
              </a:rPr>
              <a:t>ator-based</a:t>
            </a:r>
          </a:p>
          <a:p>
            <a:pPr algn="ctr">
              <a:spcAft>
                <a:spcPts val="200"/>
              </a:spcAft>
            </a:pPr>
            <a:r>
              <a:rPr lang="hu-HU" sz="1200" i="1" dirty="0">
                <a:latin typeface="+mj-lt"/>
              </a:rPr>
              <a:t>Carizzo (2015)</a:t>
            </a:r>
            <a:endParaRPr lang="en-US" sz="1200" i="1" dirty="0">
              <a:latin typeface="+mj-lt"/>
            </a:endParaRPr>
          </a:p>
          <a:p>
            <a:pPr algn="ctr"/>
            <a:r>
              <a:rPr lang="it-IT" sz="1200" i="1" dirty="0">
                <a:latin typeface="+mj-lt"/>
              </a:rPr>
              <a:t>Pure Power in</a:t>
            </a:r>
          </a:p>
          <a:p>
            <a:pPr algn="ctr"/>
            <a:r>
              <a:rPr lang="it-IT" sz="1200" i="1" dirty="0">
                <a:latin typeface="+mj-lt"/>
              </a:rPr>
              <a:t>   Ryzen (2017)</a:t>
            </a:r>
            <a:endParaRPr lang="en-US" sz="1200" i="1" dirty="0">
              <a:latin typeface="+mj-lt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831923" y="3843670"/>
            <a:ext cx="15969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lvl="0" indent="-171450" algn="ctr">
              <a:buFont typeface="Arial" panose="020B0604020202020204" pitchFamily="34" charset="0"/>
              <a:buChar char="•"/>
            </a:pPr>
            <a:r>
              <a:rPr lang="en-US" sz="1200" i="1" dirty="0">
                <a:solidFill>
                  <a:srgbClr val="000000"/>
                </a:solidFill>
                <a:latin typeface="Verdana"/>
              </a:rPr>
              <a:t>CPPC support in</a:t>
            </a:r>
          </a:p>
          <a:p>
            <a:pPr lvl="0" algn="ctr"/>
            <a:r>
              <a:rPr lang="en-US" sz="1200" i="1" dirty="0">
                <a:solidFill>
                  <a:srgbClr val="000000"/>
                </a:solidFill>
                <a:latin typeface="Verdana"/>
              </a:rPr>
              <a:t>the Zen 2-based</a:t>
            </a:r>
          </a:p>
          <a:p>
            <a:pPr lvl="0" algn="ctr"/>
            <a:r>
              <a:rPr lang="en-US" sz="1200" i="1" dirty="0">
                <a:solidFill>
                  <a:srgbClr val="000000"/>
                </a:solidFill>
                <a:latin typeface="Verdana"/>
              </a:rPr>
              <a:t>Ryzen 3000 line</a:t>
            </a:r>
          </a:p>
          <a:p>
            <a:pPr lvl="0" algn="ctr"/>
            <a:r>
              <a:rPr lang="en-US" sz="1200" i="1" dirty="0">
                <a:solidFill>
                  <a:srgbClr val="000000"/>
                </a:solidFill>
                <a:latin typeface="Verdana"/>
              </a:rPr>
              <a:t>(2019)</a:t>
            </a:r>
          </a:p>
        </p:txBody>
      </p:sp>
    </p:spTree>
    <p:extLst>
      <p:ext uri="{BB962C8B-B14F-4D97-AF65-F5344CB8AC3E}">
        <p14:creationId xmlns:p14="http://schemas.microsoft.com/office/powerpoint/2010/main" val="3419097760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5.2 D</a:t>
            </a:r>
            <a:r>
              <a:rPr lang="en-US" sz="1700" dirty="0"/>
              <a:t>VFS (Dynamic Voltage and Frequency Scaling (26)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-4327" y="519770"/>
            <a:ext cx="9127779" cy="1188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1500" y="458810"/>
            <a:ext cx="9148979" cy="12311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3F3F"/>
                </a:solidFill>
                <a:latin typeface="+mj-lt"/>
              </a:rPr>
              <a:t>Note</a:t>
            </a:r>
            <a:r>
              <a:rPr lang="en-US" sz="1600" dirty="0">
                <a:latin typeface="+mj-lt"/>
              </a:rPr>
              <a:t> that both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Intel and AMD </a:t>
            </a:r>
            <a:r>
              <a:rPr lang="en-US" sz="1600" dirty="0">
                <a:latin typeface="+mj-lt"/>
              </a:rPr>
              <a:t>(in their Zen 2-based or newer lines) opted for the</a:t>
            </a:r>
          </a:p>
          <a:p>
            <a:pPr>
              <a:spcAft>
                <a:spcPts val="1200"/>
              </a:spcAft>
            </a:pPr>
            <a:r>
              <a:rPr lang="en-US" sz="1600" dirty="0">
                <a:latin typeface="+mj-lt"/>
              </a:rPr>
              <a:t> 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CPPC </a:t>
            </a:r>
            <a:r>
              <a:rPr lang="en-US" sz="1600" dirty="0">
                <a:latin typeface="+mj-lt"/>
              </a:rPr>
              <a:t>technique to improve DVFS.</a:t>
            </a:r>
          </a:p>
          <a:p>
            <a:r>
              <a:rPr lang="en-US" sz="1600" dirty="0">
                <a:latin typeface="+mj-lt"/>
              </a:rPr>
              <a:t>By contrast,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IBM’s server lines,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AMD’s previous lines, </a:t>
            </a:r>
            <a:r>
              <a:rPr lang="en-US" sz="1600" dirty="0">
                <a:latin typeface="+mj-lt"/>
              </a:rPr>
              <a:t>and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ARM’s, </a:t>
            </a:r>
            <a:r>
              <a:rPr lang="en-US" sz="1600" dirty="0">
                <a:latin typeface="+mj-lt"/>
              </a:rPr>
              <a:t>as well as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Samsung’s</a:t>
            </a:r>
          </a:p>
          <a:p>
            <a:r>
              <a:rPr lang="en-US" sz="1600" dirty="0">
                <a:latin typeface="+mj-lt"/>
              </a:rPr>
              <a:t>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mobile processor lines </a:t>
            </a:r>
            <a:r>
              <a:rPr lang="en-US" sz="1600" dirty="0">
                <a:latin typeface="+mj-lt"/>
              </a:rPr>
              <a:t>preferred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AVFS</a:t>
            </a:r>
            <a:r>
              <a:rPr lang="en-US" sz="1600" dirty="0">
                <a:latin typeface="+mj-lt"/>
              </a:rPr>
              <a:t> rather than CPPC</a:t>
            </a:r>
            <a:r>
              <a:rPr lang="en-US" sz="1600" dirty="0">
                <a:solidFill>
                  <a:srgbClr val="FF3F3F"/>
                </a:solidFill>
                <a:latin typeface="+mj-l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52885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461495" y="1988568"/>
            <a:ext cx="8123238" cy="458003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5.3 C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PPC (Collaborative Processor Performance Control)</a:t>
            </a:r>
          </a:p>
        </p:txBody>
      </p:sp>
    </p:spTree>
    <p:extLst>
      <p:ext uri="{BB962C8B-B14F-4D97-AF65-F5344CB8AC3E}">
        <p14:creationId xmlns:p14="http://schemas.microsoft.com/office/powerpoint/2010/main" val="2757025738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(1)</a:t>
            </a:r>
            <a:endParaRPr lang="en-US" sz="1700" dirty="0"/>
          </a:p>
        </p:txBody>
      </p:sp>
      <p:sp>
        <p:nvSpPr>
          <p:cNvPr id="3" name="Text Box 6"/>
          <p:cNvSpPr txBox="1">
            <a:spLocks noChangeArrowheads="1"/>
          </p:cNvSpPr>
          <p:nvPr/>
        </p:nvSpPr>
        <p:spPr bwMode="auto">
          <a:xfrm>
            <a:off x="1157324" y="1019106"/>
            <a:ext cx="490230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Reducing the power consumption of active CPU  cores</a:t>
            </a:r>
          </a:p>
        </p:txBody>
      </p:sp>
      <p:sp>
        <p:nvSpPr>
          <p:cNvPr id="4" name="Text Box 6"/>
          <p:cNvSpPr txBox="1">
            <a:spLocks noChangeArrowheads="1"/>
          </p:cNvSpPr>
          <p:nvPr/>
        </p:nvSpPr>
        <p:spPr bwMode="auto">
          <a:xfrm>
            <a:off x="878087" y="1596504"/>
            <a:ext cx="163858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Static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technique</a:t>
            </a:r>
            <a:endParaRPr kumimoji="0" lang="hu-HU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4773205" y="1577454"/>
            <a:ext cx="192713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Dynamic </a:t>
            </a: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techniques</a:t>
            </a:r>
            <a:endParaRPr kumimoji="0" lang="hu-HU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6" name="Line 9"/>
          <p:cNvSpPr>
            <a:spLocks noChangeShapeType="1"/>
          </p:cNvSpPr>
          <p:nvPr/>
        </p:nvSpPr>
        <p:spPr bwMode="auto">
          <a:xfrm rot="-5400000" flipH="1" flipV="1">
            <a:off x="2587772" y="428981"/>
            <a:ext cx="158453" cy="1981199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7" name="Line 11"/>
          <p:cNvSpPr>
            <a:spLocks noChangeShapeType="1"/>
          </p:cNvSpPr>
          <p:nvPr/>
        </p:nvSpPr>
        <p:spPr bwMode="auto">
          <a:xfrm>
            <a:off x="3657600" y="1347063"/>
            <a:ext cx="2095500" cy="177014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" name="Text Box 7"/>
          <p:cNvSpPr txBox="1">
            <a:spLocks noChangeArrowheads="1"/>
          </p:cNvSpPr>
          <p:nvPr/>
        </p:nvSpPr>
        <p:spPr bwMode="auto">
          <a:xfrm>
            <a:off x="6247651" y="2200704"/>
            <a:ext cx="6303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CPPC</a:t>
            </a:r>
            <a:endParaRPr kumimoji="0" lang="hu-HU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9" name="Line 9"/>
          <p:cNvSpPr>
            <a:spLocks noChangeShapeType="1"/>
          </p:cNvSpPr>
          <p:nvPr/>
        </p:nvSpPr>
        <p:spPr bwMode="auto">
          <a:xfrm rot="-5400000" flipH="1" flipV="1">
            <a:off x="5162212" y="1581611"/>
            <a:ext cx="175483" cy="8842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0" name="Line 11"/>
          <p:cNvSpPr>
            <a:spLocks noChangeShapeType="1"/>
          </p:cNvSpPr>
          <p:nvPr/>
        </p:nvSpPr>
        <p:spPr bwMode="auto">
          <a:xfrm>
            <a:off x="5743601" y="1935998"/>
            <a:ext cx="822960" cy="189519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1" name="Oval 10"/>
          <p:cNvSpPr>
            <a:spLocks noChangeArrowheads="1"/>
          </p:cNvSpPr>
          <p:nvPr/>
        </p:nvSpPr>
        <p:spPr bwMode="auto">
          <a:xfrm>
            <a:off x="5719380" y="148441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417646" y="2214447"/>
            <a:ext cx="5870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SVFS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772810" y="2216591"/>
            <a:ext cx="4924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DFS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512992" y="2214443"/>
            <a:ext cx="59503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DVFS</a:t>
            </a:r>
          </a:p>
        </p:txBody>
      </p:sp>
      <p:sp>
        <p:nvSpPr>
          <p:cNvPr id="15" name="Line 9"/>
          <p:cNvSpPr>
            <a:spLocks noChangeShapeType="1"/>
          </p:cNvSpPr>
          <p:nvPr/>
        </p:nvSpPr>
        <p:spPr bwMode="auto">
          <a:xfrm rot="-5400000" flipH="1" flipV="1">
            <a:off x="4255613" y="649413"/>
            <a:ext cx="174499" cy="27432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6" name="Line 11"/>
          <p:cNvSpPr>
            <a:spLocks noChangeShapeType="1"/>
          </p:cNvSpPr>
          <p:nvPr/>
        </p:nvSpPr>
        <p:spPr bwMode="auto">
          <a:xfrm>
            <a:off x="5662947" y="1941617"/>
            <a:ext cx="2468880" cy="20128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7" name="Oval 8"/>
          <p:cNvSpPr>
            <a:spLocks noChangeArrowheads="1"/>
          </p:cNvSpPr>
          <p:nvPr/>
        </p:nvSpPr>
        <p:spPr bwMode="auto">
          <a:xfrm>
            <a:off x="2971332" y="207824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8" name="Oval 8"/>
          <p:cNvSpPr>
            <a:spLocks noChangeArrowheads="1"/>
          </p:cNvSpPr>
          <p:nvPr/>
        </p:nvSpPr>
        <p:spPr bwMode="auto">
          <a:xfrm>
            <a:off x="4736330" y="207824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9" name="Oval 8"/>
          <p:cNvSpPr>
            <a:spLocks noChangeArrowheads="1"/>
          </p:cNvSpPr>
          <p:nvPr/>
        </p:nvSpPr>
        <p:spPr bwMode="auto">
          <a:xfrm>
            <a:off x="6493982" y="209169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0" name="Oval 10"/>
          <p:cNvSpPr>
            <a:spLocks noChangeArrowheads="1"/>
          </p:cNvSpPr>
          <p:nvPr/>
        </p:nvSpPr>
        <p:spPr bwMode="auto">
          <a:xfrm>
            <a:off x="8053100" y="2107781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1" name="Oval 10"/>
          <p:cNvSpPr>
            <a:spLocks noChangeArrowheads="1"/>
          </p:cNvSpPr>
          <p:nvPr/>
        </p:nvSpPr>
        <p:spPr bwMode="auto">
          <a:xfrm>
            <a:off x="1637383" y="1482849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933252" y="2240201"/>
            <a:ext cx="5836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AV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</a:t>
            </a: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2059" y="2381668"/>
            <a:ext cx="9252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Examples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12059" y="2672268"/>
            <a:ext cx="9131941" cy="822960"/>
          </a:xfrm>
          <a:prstGeom prst="rect">
            <a:avLst/>
          </a:prstGeom>
          <a:solidFill>
            <a:srgbClr val="D0EA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28787" y="2984161"/>
            <a:ext cx="5405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83708" y="2661022"/>
            <a:ext cx="2198038" cy="8566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SpeedStep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Mobile Pentium III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(2000)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Mobile Pentium 4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(2002)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(Northwood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based)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896266" y="2646708"/>
            <a:ext cx="182293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EIST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Pentium M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(Banias) (2003)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subsequent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lines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5745382" y="2821413"/>
            <a:ext cx="159210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Speed Shift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Skylake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(2015)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12059" y="3903964"/>
            <a:ext cx="9131941" cy="1005840"/>
          </a:xfrm>
          <a:prstGeom prst="rect">
            <a:avLst/>
          </a:prstGeom>
          <a:solidFill>
            <a:srgbClr val="FFFF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152397" y="4281616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3735385" y="3881995"/>
            <a:ext cx="217880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PowerNow! and</a:t>
            </a:r>
          </a:p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Cool'n'Quiet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technologies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mobiles/desktops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servers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since 2000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</p:txBody>
      </p:sp>
      <p:sp>
        <p:nvSpPr>
          <p:cNvPr id="56" name="Rectangle 55"/>
          <p:cNvSpPr/>
          <p:nvPr/>
        </p:nvSpPr>
        <p:spPr>
          <a:xfrm>
            <a:off x="12059" y="5896428"/>
            <a:ext cx="9131941" cy="640726"/>
          </a:xfrm>
          <a:prstGeom prst="rect">
            <a:avLst/>
          </a:prstGeom>
          <a:solidFill>
            <a:srgbClr val="FFF0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124491" y="6053889"/>
            <a:ext cx="9044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Samsung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7445665" y="5861795"/>
            <a:ext cx="155683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ASV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Exynos 7420 (2015)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(used in Galaxy S6)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3943915" y="5959316"/>
            <a:ext cx="17155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Exynos 4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(2012)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(used in Galaxy III)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12059" y="6508126"/>
            <a:ext cx="9131941" cy="349874"/>
          </a:xfrm>
          <a:prstGeom prst="rect">
            <a:avLst/>
          </a:prstGeom>
          <a:solidFill>
            <a:srgbClr val="FF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48101" y="6553816"/>
            <a:ext cx="12346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ARM/National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7471093" y="6566182"/>
            <a:ext cx="1502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IEM IP  (2002)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12059" y="4920521"/>
            <a:ext cx="9131941" cy="96012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28787" y="5174233"/>
            <a:ext cx="4844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IBM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2174484" y="5167894"/>
            <a:ext cx="139653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 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750FX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(2003)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504338" y="4884556"/>
            <a:ext cx="1402948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Energy Scale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POWER6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(2007) and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subsequent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processors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845526" y="4879649"/>
            <a:ext cx="2013693" cy="10541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405LP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(2002)</a:t>
            </a:r>
          </a:p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Dynamic Power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Performance Scaling in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PowerPC </a:t>
            </a: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750GX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(2004)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PowerPC 970xx (2004)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0" y="3477704"/>
            <a:ext cx="9144000" cy="417542"/>
          </a:xfrm>
          <a:prstGeom prst="rect">
            <a:avLst/>
          </a:prstGeom>
          <a:solidFill>
            <a:srgbClr val="D5F8C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25896" y="3551585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VIA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071846" y="3445565"/>
            <a:ext cx="160973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LongHaul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1.0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C3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Samuel (2000)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3707649" y="3438941"/>
            <a:ext cx="23520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LongHaul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2.0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C3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Samuel 2 step. 1 (2001)</a:t>
            </a:r>
          </a:p>
        </p:txBody>
      </p:sp>
      <p:sp>
        <p:nvSpPr>
          <p:cNvPr id="69" name="Rounded Rectangle 68"/>
          <p:cNvSpPr/>
          <p:nvPr/>
        </p:nvSpPr>
        <p:spPr>
          <a:xfrm>
            <a:off x="5655120" y="2031691"/>
            <a:ext cx="1828800" cy="4824881"/>
          </a:xfrm>
          <a:prstGeom prst="roundRect">
            <a:avLst/>
          </a:prstGeom>
          <a:noFill/>
          <a:ln w="28575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71500" y="458670"/>
            <a:ext cx="703378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5.3 C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PPC (Collaborative Processor Performance Control) -1</a:t>
            </a:r>
            <a:endParaRPr kumimoji="0" lang="hu-HU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7315199" y="3477705"/>
            <a:ext cx="187936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Adaptive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PowerSaver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Nano (2008)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7465248" y="3882399"/>
            <a:ext cx="1478290" cy="10413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AVFS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Exca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ator-based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Carizzo (2015)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Pure Power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Ryzen (2017)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783798" y="3905070"/>
            <a:ext cx="15969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lvl="0" indent="-171450" algn="ctr">
              <a:buFont typeface="Arial" panose="020B0604020202020204" pitchFamily="34" charset="0"/>
              <a:buChar char="•"/>
            </a:pPr>
            <a:r>
              <a:rPr lang="en-US" sz="1200" i="1" dirty="0">
                <a:solidFill>
                  <a:srgbClr val="000000"/>
                </a:solidFill>
                <a:latin typeface="Verdana"/>
              </a:rPr>
              <a:t>CPPC support in</a:t>
            </a:r>
          </a:p>
          <a:p>
            <a:pPr lvl="0" algn="ctr"/>
            <a:r>
              <a:rPr lang="en-US" sz="1200" i="1" dirty="0">
                <a:solidFill>
                  <a:srgbClr val="000000"/>
                </a:solidFill>
                <a:latin typeface="Verdana"/>
              </a:rPr>
              <a:t>the Zen 2-based</a:t>
            </a:r>
          </a:p>
          <a:p>
            <a:pPr lvl="0" algn="ctr"/>
            <a:r>
              <a:rPr lang="en-US" sz="1200" i="1" dirty="0">
                <a:solidFill>
                  <a:srgbClr val="000000"/>
                </a:solidFill>
                <a:latin typeface="Verdana"/>
              </a:rPr>
              <a:t>Ryzen 3000 line</a:t>
            </a:r>
          </a:p>
          <a:p>
            <a:pPr lvl="0" algn="ctr"/>
            <a:r>
              <a:rPr lang="en-US" sz="1200" i="1" dirty="0">
                <a:solidFill>
                  <a:srgbClr val="000000"/>
                </a:solidFill>
                <a:latin typeface="Verdana"/>
              </a:rPr>
              <a:t>(2019)</a:t>
            </a:r>
          </a:p>
        </p:txBody>
      </p:sp>
    </p:spTree>
    <p:extLst>
      <p:ext uri="{BB962C8B-B14F-4D97-AF65-F5344CB8AC3E}">
        <p14:creationId xmlns:p14="http://schemas.microsoft.com/office/powerpoint/2010/main" val="429295568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(2)</a:t>
            </a:r>
            <a:endParaRPr lang="en-US" sz="1700" dirty="0"/>
          </a:p>
        </p:txBody>
      </p:sp>
      <p:sp>
        <p:nvSpPr>
          <p:cNvPr id="6" name="TextBox 5"/>
          <p:cNvSpPr txBox="1"/>
          <p:nvPr/>
        </p:nvSpPr>
        <p:spPr>
          <a:xfrm>
            <a:off x="116505" y="6444335"/>
            <a:ext cx="55375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CPPC: </a:t>
            </a:r>
            <a:r>
              <a:rPr lang="en-US" sz="1600" dirty="0" err="1">
                <a:latin typeface="+mj-lt"/>
              </a:rPr>
              <a:t>Kooperatív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 err="1">
                <a:latin typeface="+mj-lt"/>
              </a:rPr>
              <a:t>processzor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 err="1">
                <a:latin typeface="+mj-lt"/>
              </a:rPr>
              <a:t>teljesítmény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 err="1">
                <a:latin typeface="+mj-lt"/>
              </a:rPr>
              <a:t>vezérlés</a:t>
            </a:r>
            <a:endParaRPr lang="en-US" sz="1600" dirty="0">
              <a:latin typeface="+mj-lt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-46689" y="828002"/>
            <a:ext cx="9149752" cy="424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1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rPr>
              <a:t>,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1500" y="458670"/>
            <a:ext cx="65737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CPPC (Collaborative Processor Performance Control) -2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47480" y="845373"/>
            <a:ext cx="8803436" cy="43242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This technology is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based 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new processor performance control method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introduced in the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ACPI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5.0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standard (2011), called the 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Collaborative Processor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Performance Control (CPPC)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it-IT" sz="1600" dirty="0">
                <a:solidFill>
                  <a:srgbClr val="000000"/>
                </a:solidFill>
                <a:latin typeface="Verdana"/>
              </a:rPr>
              <a:t>If CPPC is implemented, it </a:t>
            </a:r>
            <a:r>
              <a:rPr lang="it-IT" sz="1600" dirty="0">
                <a:solidFill>
                  <a:srgbClr val="0070C0"/>
                </a:solidFill>
                <a:latin typeface="Verdana"/>
              </a:rPr>
              <a:t>supersedes the previous ACPI 2.0-based DVFS </a:t>
            </a:r>
          </a:p>
          <a:p>
            <a:pPr lvl="0">
              <a:spcAft>
                <a:spcPts val="600"/>
              </a:spcAft>
              <a:defRPr/>
            </a:pPr>
            <a:r>
              <a:rPr lang="it-IT" sz="1600" dirty="0">
                <a:solidFill>
                  <a:srgbClr val="0070C0"/>
                </a:solidFill>
                <a:latin typeface="Verdana"/>
              </a:rPr>
              <a:t>       technology</a:t>
            </a:r>
            <a:r>
              <a:rPr lang="it-IT" sz="1600" dirty="0">
                <a:solidFill>
                  <a:srgbClr val="000000"/>
                </a:solidFill>
                <a:latin typeface="Verdana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 introduced</a:t>
            </a:r>
            <a:r>
              <a:rPr kumimoji="0" lang="it-IT" sz="16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CPPC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their Skylake family (2015) and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designated it as the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it-IT" sz="1600" dirty="0">
                <a:solidFill>
                  <a:srgbClr val="000000"/>
                </a:solidFill>
                <a:latin typeface="Verdana"/>
              </a:rPr>
              <a:t>      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Speed Shift technology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CPPC requires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minimal OS support.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kumimoji="0" lang="it-IT" sz="1600" b="0" i="0" u="none" strike="noStrike" kern="1200" cap="none" spc="-3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Nevertheless, OS support became available only after launching the Skylake Family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it-IT" sz="1600" dirty="0">
                <a:solidFill>
                  <a:srgbClr val="000000"/>
                </a:solidFill>
                <a:latin typeface="Verdana"/>
              </a:rPr>
              <a:t>    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along with the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Windows 10 2015 Fall Update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Collaborative Processor Performance Control technology is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 bound to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Intel’s processors,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also AMD introduced it in their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Zen 2-based Ryzen 3000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it-IT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kumimoji="0" lang="it-IT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DT line (</a:t>
            </a:r>
            <a:r>
              <a:rPr lang="it-IT" sz="1600" dirty="0">
                <a:solidFill>
                  <a:srgbClr val="0070C0"/>
                </a:solidFill>
                <a:latin typeface="Verdana"/>
              </a:rPr>
              <a:t>2019).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it-IT" sz="1600" dirty="0">
                <a:solidFill>
                  <a:srgbClr val="000000"/>
                </a:solidFill>
                <a:latin typeface="Verdana"/>
              </a:rPr>
              <a:t>It is worth noting that </a:t>
            </a:r>
            <a:r>
              <a:rPr lang="it-IT" sz="1600" dirty="0">
                <a:solidFill>
                  <a:srgbClr val="0070C0"/>
                </a:solidFill>
                <a:latin typeface="Verdana"/>
              </a:rPr>
              <a:t>AMD’s CPPC implementation </a:t>
            </a:r>
            <a:r>
              <a:rPr lang="it-IT" sz="1600" dirty="0">
                <a:solidFill>
                  <a:srgbClr val="000000"/>
                </a:solidFill>
                <a:latin typeface="Verdana"/>
              </a:rPr>
              <a:t>was already </a:t>
            </a:r>
            <a:r>
              <a:rPr lang="it-IT" sz="1600" dirty="0">
                <a:solidFill>
                  <a:srgbClr val="0070C0"/>
                </a:solidFill>
                <a:latin typeface="Verdana"/>
              </a:rPr>
              <a:t>based on </a:t>
            </a:r>
            <a:r>
              <a:rPr lang="it-IT" sz="1600" dirty="0">
                <a:solidFill>
                  <a:srgbClr val="000000"/>
                </a:solidFill>
                <a:latin typeface="Verdana"/>
              </a:rPr>
              <a:t>a new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it-IT" sz="1600" dirty="0">
                <a:solidFill>
                  <a:srgbClr val="000000"/>
                </a:solidFill>
                <a:latin typeface="Verdana"/>
              </a:rPr>
              <a:t>      revision of the CPPC standard (</a:t>
            </a:r>
            <a:r>
              <a:rPr lang="it-IT" sz="1600" dirty="0">
                <a:solidFill>
                  <a:srgbClr val="0070C0"/>
                </a:solidFill>
                <a:latin typeface="Verdana"/>
              </a:rPr>
              <a:t>ACPI 5.1 </a:t>
            </a:r>
            <a:r>
              <a:rPr lang="it-IT" sz="1600" dirty="0">
                <a:solidFill>
                  <a:srgbClr val="000000"/>
                </a:solidFill>
                <a:latin typeface="Verdana"/>
              </a:rPr>
              <a:t>(2014)) called </a:t>
            </a:r>
            <a:r>
              <a:rPr lang="it-IT" sz="1600" dirty="0">
                <a:solidFill>
                  <a:srgbClr val="FF0000"/>
                </a:solidFill>
                <a:latin typeface="Verdana"/>
              </a:rPr>
              <a:t>CPPC2</a:t>
            </a:r>
            <a:r>
              <a:rPr lang="it-IT" sz="1600" dirty="0">
                <a:solidFill>
                  <a:srgbClr val="000000"/>
                </a:solidFill>
                <a:latin typeface="Verdana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0155324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" grpId="0" animBg="1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(3)</a:t>
            </a:r>
            <a:endParaRPr lang="en-US" sz="1700" dirty="0"/>
          </a:p>
        </p:txBody>
      </p:sp>
      <p:sp>
        <p:nvSpPr>
          <p:cNvPr id="12" name="Rounded Rectangle 11"/>
          <p:cNvSpPr/>
          <p:nvPr/>
        </p:nvSpPr>
        <p:spPr bwMode="auto">
          <a:xfrm>
            <a:off x="18510" y="828002"/>
            <a:ext cx="9144000" cy="5961164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pic>
        <p:nvPicPr>
          <p:cNvPr id="34" name="Picture 33"/>
          <p:cNvPicPr>
            <a:picLocks noChangeAspect="1"/>
          </p:cNvPicPr>
          <p:nvPr/>
        </p:nvPicPr>
        <p:blipFill rotWithShape="1">
          <a:blip r:embed="rId2"/>
          <a:srcRect t="16047" r="69172" b="14912"/>
          <a:stretch/>
        </p:blipFill>
        <p:spPr>
          <a:xfrm>
            <a:off x="5422004" y="1362030"/>
            <a:ext cx="3720737" cy="4379273"/>
          </a:xfrm>
          <a:prstGeom prst="rect">
            <a:avLst/>
          </a:prstGeom>
        </p:spPr>
      </p:pic>
      <p:sp>
        <p:nvSpPr>
          <p:cNvPr id="35" name="Rectangle 34"/>
          <p:cNvSpPr/>
          <p:nvPr/>
        </p:nvSpPr>
        <p:spPr>
          <a:xfrm>
            <a:off x="280098" y="898446"/>
            <a:ext cx="5056987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Intel's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DVFS technology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2003)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576596" y="1213481"/>
            <a:ext cx="5230827" cy="48167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OS assesses how far </a:t>
            </a:r>
            <a:r>
              <a:rPr lang="en-US" sz="1600" noProof="0" dirty="0">
                <a:solidFill>
                  <a:srgbClr val="0070C0"/>
                </a:solidFill>
                <a:latin typeface="Verdana"/>
              </a:rPr>
              <a:t>CPU cores or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</a:t>
            </a:r>
            <a:r>
              <a:rPr lang="en-US" sz="1600" noProof="0" dirty="0">
                <a:solidFill>
                  <a:srgbClr val="0070C0"/>
                </a:solidFill>
                <a:latin typeface="Verdana"/>
              </a:rPr>
              <a:t>threads (if multithreading) are utilized,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tabLst/>
              <a:defRPr/>
            </a:pPr>
            <a:r>
              <a:rPr kumimoji="0" lang="en-US" sz="1600" b="0" i="0" u="none" strike="noStrike" kern="1200" cap="none" spc="0" normalizeH="0" baseline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until 2006: by counting idle clock cycles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latin typeface="Verdana"/>
              </a:rPr>
              <a:t>      </a:t>
            </a:r>
            <a:r>
              <a:rPr lang="en-US" sz="1600" spc="-50" dirty="0">
                <a:latin typeface="Verdana"/>
              </a:rPr>
              <a:t>during thread scheduling -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effectLst/>
                <a:uLnTx/>
                <a:uFillTx/>
                <a:latin typeface="Verdana"/>
              </a:rPr>
              <a:t>in time windows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</a:p>
          <a:p>
            <a:pPr lvl="0">
              <a:defRPr/>
            </a:pPr>
            <a:r>
              <a:rPr lang="en-US" sz="1600" dirty="0">
                <a:latin typeface="Verdana"/>
              </a:rPr>
              <a:t>      since 2006: by reading out two counters </a:t>
            </a:r>
          </a:p>
          <a:p>
            <a:pPr lvl="0">
              <a:defRPr/>
            </a:pPr>
            <a:r>
              <a:rPr lang="en-US" sz="1600" dirty="0">
                <a:latin typeface="Verdana"/>
              </a:rPr>
              <a:t>      (actually 2 MSRs: the IA32_MPERF and 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dirty="0">
                <a:latin typeface="Verdana"/>
              </a:rPr>
              <a:t>      IA32_APER </a:t>
            </a:r>
            <a:r>
              <a:rPr lang="en-US" sz="1600" dirty="0" err="1">
                <a:latin typeface="Verdana"/>
              </a:rPr>
              <a:t>Fregisters</a:t>
            </a:r>
            <a:r>
              <a:rPr lang="en-US" sz="1600" dirty="0">
                <a:latin typeface="Verdana"/>
              </a:rPr>
              <a:t>),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 chooses the requested fc, </a:t>
            </a:r>
            <a:r>
              <a:rPr kumimoji="0" lang="en-US" sz="1600" b="0" i="0" u="none" strike="noStrike" kern="1200" cap="none" spc="-20" normalizeH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(P-state),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600" spc="-20" dirty="0">
                <a:solidFill>
                  <a:srgbClr val="0070C0"/>
                </a:solidFill>
                <a:latin typeface="Verdana"/>
              </a:rPr>
              <a:t>OS coordinates P-states </a:t>
            </a:r>
            <a:r>
              <a:rPr lang="en-US" sz="1600" spc="-20" dirty="0">
                <a:latin typeface="Verdana"/>
              </a:rPr>
              <a:t>if needed, then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forwards the identifiers of the selected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 </a:t>
            </a:r>
            <a:r>
              <a:rPr lang="en-US" sz="1600" spc="-30" dirty="0">
                <a:solidFill>
                  <a:srgbClr val="0070C0"/>
                </a:solidFill>
                <a:latin typeface="Verdana"/>
              </a:rPr>
              <a:t>P-state to an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 MSR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 (the IA32_PERF_CTL)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and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finally, the PCU sets the requested P-state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Drawbacks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DVFS 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long control cycles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the fact that it provides only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few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P-states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scaling, i.e. it implements a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coarse-grained frequency control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71500" y="458670"/>
            <a:ext cx="69757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Contrasting Intel's EIST and Speed Shift technologies -1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523466" y="943451"/>
            <a:ext cx="2204450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ACPI 2.0-based DVFS 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984121" y="5739322"/>
            <a:ext cx="3656770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5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Figure: 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BIOS declared P-states [</a:t>
            </a:r>
            <a:r>
              <a:rPr lang="hu-HU" sz="1500" noProof="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53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]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245744" y="6144657"/>
            <a:ext cx="869282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MSRs (Model-Specific Registers),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introduced in Intel's 80386 line, are registers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     that are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not necessarily available in subsequent lines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processor family.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7353835" y="1998829"/>
            <a:ext cx="139814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(PMU control)</a:t>
            </a:r>
          </a:p>
        </p:txBody>
      </p:sp>
      <p:sp>
        <p:nvSpPr>
          <p:cNvPr id="43" name="Rounded Rectangle 42"/>
          <p:cNvSpPr/>
          <p:nvPr/>
        </p:nvSpPr>
        <p:spPr bwMode="auto">
          <a:xfrm>
            <a:off x="9624" y="458788"/>
            <a:ext cx="9134375" cy="6330378"/>
          </a:xfrm>
          <a:prstGeom prst="roundRect">
            <a:avLst/>
          </a:prstGeom>
          <a:noFill/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78924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6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6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6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36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6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6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36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6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40" grpId="0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(4)</a:t>
            </a:r>
            <a:endParaRPr lang="en-US" sz="1700" dirty="0"/>
          </a:p>
        </p:txBody>
      </p:sp>
      <p:sp>
        <p:nvSpPr>
          <p:cNvPr id="11" name="Rounded Rectangle 10"/>
          <p:cNvSpPr/>
          <p:nvPr/>
        </p:nvSpPr>
        <p:spPr bwMode="auto">
          <a:xfrm>
            <a:off x="-26495" y="892972"/>
            <a:ext cx="9144000" cy="564137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251520" y="1991449"/>
            <a:ext cx="4678847" cy="32778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 and the processor collaborate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in controlling processor performance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such that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provides user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supplied control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hints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(e.g., whether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power or performance is preferred),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transfers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power control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to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Control Unit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autonomously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controls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fc and </a:t>
            </a:r>
            <a:r>
              <a:rPr lang="en-US" sz="1600" dirty="0" err="1">
                <a:solidFill>
                  <a:srgbClr val="0070C0"/>
                </a:solidFill>
                <a:latin typeface="Verdana"/>
              </a:rPr>
              <a:t>Vcc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settings while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performing performance/energy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efficiency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optimizations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as well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 </a:t>
            </a:r>
          </a:p>
        </p:txBody>
      </p:sp>
      <p:grpSp>
        <p:nvGrpSpPr>
          <p:cNvPr id="19" name="Group 18"/>
          <p:cNvGrpSpPr/>
          <p:nvPr/>
        </p:nvGrpSpPr>
        <p:grpSpPr>
          <a:xfrm>
            <a:off x="4728900" y="1410127"/>
            <a:ext cx="4386271" cy="4379273"/>
            <a:chOff x="4622023" y="1472217"/>
            <a:chExt cx="4386271" cy="4379273"/>
          </a:xfrm>
        </p:grpSpPr>
        <p:pic>
          <p:nvPicPr>
            <p:cNvPr id="20" name="Picture 19"/>
            <p:cNvPicPr>
              <a:picLocks noChangeAspect="1"/>
            </p:cNvPicPr>
            <p:nvPr/>
          </p:nvPicPr>
          <p:blipFill rotWithShape="1">
            <a:blip r:embed="rId2"/>
            <a:srcRect l="33165" t="16047" r="42216" b="14912"/>
            <a:stretch/>
          </p:blipFill>
          <p:spPr>
            <a:xfrm>
              <a:off x="4622023" y="1472217"/>
              <a:ext cx="3047999" cy="4379273"/>
            </a:xfrm>
            <a:prstGeom prst="rect">
              <a:avLst/>
            </a:prstGeom>
          </p:spPr>
        </p:pic>
        <p:sp>
          <p:nvSpPr>
            <p:cNvPr id="21" name="Right Brace 20"/>
            <p:cNvSpPr/>
            <p:nvPr/>
          </p:nvSpPr>
          <p:spPr bwMode="auto">
            <a:xfrm>
              <a:off x="7423594" y="2343957"/>
              <a:ext cx="274320" cy="2286000"/>
            </a:xfrm>
            <a:prstGeom prst="rightBrac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7694408" y="3232597"/>
              <a:ext cx="1313886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Autonomous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control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1400" dirty="0">
                  <a:solidFill>
                    <a:srgbClr val="000000"/>
                  </a:solidFill>
                  <a:latin typeface="Verdana"/>
                </a:rPr>
                <a:t>by the PCU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sp>
        <p:nvSpPr>
          <p:cNvPr id="23" name="Rectangle 22"/>
          <p:cNvSpPr/>
          <p:nvPr/>
        </p:nvSpPr>
        <p:spPr>
          <a:xfrm>
            <a:off x="71500" y="1133745"/>
            <a:ext cx="4557273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By contrast, in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Speed Shift technology</a:t>
            </a:r>
          </a:p>
        </p:txBody>
      </p:sp>
      <p:sp>
        <p:nvSpPr>
          <p:cNvPr id="24" name="Rectangle 23"/>
          <p:cNvSpPr/>
          <p:nvPr/>
        </p:nvSpPr>
        <p:spPr>
          <a:xfrm>
            <a:off x="5080715" y="1029294"/>
            <a:ext cx="2620852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HCPS 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982192" y="5890337"/>
            <a:ext cx="4325223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larger number of clock multiplier defined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frequency levels [</a:t>
            </a:r>
            <a:r>
              <a:rPr lang="hu-HU" sz="1500" noProof="0" dirty="0">
                <a:solidFill>
                  <a:srgbClr val="000000"/>
                </a:solidFill>
                <a:latin typeface="Verdana"/>
              </a:rPr>
              <a:t>53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8207" y="458670"/>
            <a:ext cx="69757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Contrasting Intel's EIST and Speed Shift technologies -2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7867197" y="2663915"/>
            <a:ext cx="110799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latin typeface="+mj-lt"/>
              </a:rPr>
              <a:t>(OS sets </a:t>
            </a:r>
          </a:p>
          <a:p>
            <a:pPr algn="ctr"/>
            <a:r>
              <a:rPr lang="en-US" sz="1400" dirty="0">
                <a:latin typeface="+mj-lt"/>
              </a:rPr>
              <a:t>the limits)</a:t>
            </a:r>
          </a:p>
        </p:txBody>
      </p:sp>
      <p:sp>
        <p:nvSpPr>
          <p:cNvPr id="29" name="Rectangle 28"/>
          <p:cNvSpPr/>
          <p:nvPr/>
        </p:nvSpPr>
        <p:spPr bwMode="auto">
          <a:xfrm>
            <a:off x="5157065" y="1029294"/>
            <a:ext cx="720080" cy="285156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5135418" y="1043735"/>
            <a:ext cx="2226892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ACPI 5.0-based CPPC </a:t>
            </a:r>
          </a:p>
        </p:txBody>
      </p:sp>
    </p:spTree>
    <p:extLst>
      <p:ext uri="{BB962C8B-B14F-4D97-AF65-F5344CB8AC3E}">
        <p14:creationId xmlns:p14="http://schemas.microsoft.com/office/powerpoint/2010/main" val="27197089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(5)</a:t>
            </a:r>
            <a:endParaRPr lang="en-US" sz="1700" dirty="0"/>
          </a:p>
        </p:txBody>
      </p:sp>
      <p:sp>
        <p:nvSpPr>
          <p:cNvPr id="6" name="Rounded Rectangle 5"/>
          <p:cNvSpPr/>
          <p:nvPr/>
        </p:nvSpPr>
        <p:spPr bwMode="auto">
          <a:xfrm>
            <a:off x="-2038" y="891540"/>
            <a:ext cx="9144000" cy="525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1199" y="477542"/>
            <a:ext cx="67449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Operation of the Speed Shift technology (more detailed)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14418" y="877898"/>
            <a:ext cx="902811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First, the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OS provides user-supplied control hints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for the processor,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including min.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</a:t>
            </a:r>
            <a:r>
              <a:rPr lang="en-US" sz="1600" spc="-20" dirty="0">
                <a:solidFill>
                  <a:srgbClr val="000000"/>
                </a:solidFill>
                <a:latin typeface="Verdana"/>
              </a:rPr>
              <a:t>or max. performance limits, preference for energy efficiency or performance, etc.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96525" y="1462963"/>
            <a:ext cx="8838895" cy="46628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Then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 transfers performance control to the PCU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and the PCU controls</a:t>
            </a:r>
          </a:p>
          <a:p>
            <a:pPr lvl="0"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       </a:t>
            </a:r>
            <a:r>
              <a:rPr lang="en-US" sz="1600" spc="-30" dirty="0">
                <a:solidFill>
                  <a:srgbClr val="FF0000"/>
                </a:solidFill>
                <a:latin typeface="Verdana"/>
              </a:rPr>
              <a:t>autonomously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 </a:t>
            </a:r>
            <a:r>
              <a:rPr lang="en-US" sz="1600" spc="-30" dirty="0">
                <a:solidFill>
                  <a:srgbClr val="0070C0"/>
                </a:solidFill>
                <a:latin typeface="Verdana"/>
              </a:rPr>
              <a:t>the fc and </a:t>
            </a:r>
            <a:r>
              <a:rPr lang="en-US" sz="1600" spc="-30" dirty="0" err="1">
                <a:solidFill>
                  <a:srgbClr val="0070C0"/>
                </a:solidFill>
                <a:latin typeface="Verdana"/>
              </a:rPr>
              <a:t>Vcc</a:t>
            </a:r>
            <a:r>
              <a:rPr lang="en-US" sz="1600" spc="-30" dirty="0">
                <a:solidFill>
                  <a:srgbClr val="0070C0"/>
                </a:solidFill>
                <a:latin typeface="Verdana"/>
              </a:rPr>
              <a:t> settings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while performing state transitions much 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faster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than the OS would have done.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PCU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assesses the performance request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the application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 the same way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as the OS before, by reading the IA32_MPERF MSR and IA32_APERF MSR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registers etc.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Nevertheless,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does not derive the requested fc and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values alone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from the performance request of the application but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carries out also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performance/energy efficiency optimizations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as well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53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]. 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If needed,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PCU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coordinates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the performance requests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of threads in case of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 multithreading, or performance requests of a group of cores if they share the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same core voltage and clock frequency, as discussed before.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Finally,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sets the requested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fc values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 same way as before.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 has the possibility to monitor the power management accomplished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tabLst/>
              <a:defRPr/>
            </a:pPr>
            <a:r>
              <a:rPr lang="en-US" sz="1600" spc="-20" dirty="0">
                <a:solidFill>
                  <a:srgbClr val="0070C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 by the PCU 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by reading a specific MSR register (the IA32_HWP_STATUS register)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effectLst/>
                <a:uLnTx/>
                <a:uFillTx/>
                <a:latin typeface="Verdana"/>
              </a:rPr>
              <a:t>,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       and if necessary, the OS invokes 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a mechanism to overtake the performance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control from the PCU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(not discussed here).</a:t>
            </a:r>
          </a:p>
        </p:txBody>
      </p:sp>
    </p:spTree>
    <p:extLst>
      <p:ext uri="{BB962C8B-B14F-4D97-AF65-F5344CB8AC3E}">
        <p14:creationId xmlns:p14="http://schemas.microsoft.com/office/powerpoint/2010/main" val="30345905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9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9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9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9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(13)</a:t>
            </a:r>
            <a:endParaRPr lang="en-US" sz="17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82389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How does TDP (allocated power budget) limit the basic clock rate? -2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500" y="818710"/>
            <a:ext cx="88659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As data shows, </a:t>
            </a:r>
            <a:r>
              <a:rPr lang="en-US" dirty="0">
                <a:solidFill>
                  <a:srgbClr val="0070C0"/>
                </a:solidFill>
              </a:rPr>
              <a:t>4.5 W </a:t>
            </a:r>
            <a:r>
              <a:rPr lang="en-US" dirty="0"/>
              <a:t>allocated TDP restricts the basic core frequency to </a:t>
            </a:r>
            <a:r>
              <a:rPr lang="en-US" dirty="0">
                <a:solidFill>
                  <a:srgbClr val="0070C0"/>
                </a:solidFill>
              </a:rPr>
              <a:t>1.2 GHz</a:t>
            </a:r>
          </a:p>
          <a:p>
            <a:r>
              <a:rPr lang="en-US" dirty="0"/>
              <a:t>  whereas </a:t>
            </a:r>
            <a:r>
              <a:rPr lang="en-US" dirty="0">
                <a:solidFill>
                  <a:srgbClr val="0070C0"/>
                </a:solidFill>
              </a:rPr>
              <a:t>91 W</a:t>
            </a:r>
            <a:r>
              <a:rPr lang="en-US" dirty="0"/>
              <a:t> TDP allows a clock rate of up to </a:t>
            </a:r>
            <a:r>
              <a:rPr lang="en-US" dirty="0">
                <a:solidFill>
                  <a:srgbClr val="0070C0"/>
                </a:solidFill>
              </a:rPr>
              <a:t>4.2 GHz</a:t>
            </a:r>
            <a:r>
              <a:rPr lang="en-US" dirty="0"/>
              <a:t>.  </a:t>
            </a:r>
          </a:p>
        </p:txBody>
      </p:sp>
    </p:spTree>
    <p:extLst>
      <p:ext uri="{BB962C8B-B14F-4D97-AF65-F5344CB8AC3E}">
        <p14:creationId xmlns:p14="http://schemas.microsoft.com/office/powerpoint/2010/main" val="2307599798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(7)</a:t>
            </a:r>
            <a:endParaRPr lang="en-US" sz="1700" dirty="0"/>
          </a:p>
        </p:txBody>
      </p:sp>
      <p:grpSp>
        <p:nvGrpSpPr>
          <p:cNvPr id="3" name="Group 2"/>
          <p:cNvGrpSpPr/>
          <p:nvPr/>
        </p:nvGrpSpPr>
        <p:grpSpPr>
          <a:xfrm>
            <a:off x="4728900" y="1410127"/>
            <a:ext cx="3075891" cy="4379273"/>
            <a:chOff x="4622023" y="1472217"/>
            <a:chExt cx="3075891" cy="4379273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/>
            <a:srcRect l="33165" t="16047" r="42216" b="14912"/>
            <a:stretch/>
          </p:blipFill>
          <p:spPr>
            <a:xfrm>
              <a:off x="4622023" y="1472217"/>
              <a:ext cx="3047999" cy="4379273"/>
            </a:xfrm>
            <a:prstGeom prst="rect">
              <a:avLst/>
            </a:prstGeom>
          </p:spPr>
        </p:pic>
        <p:sp>
          <p:nvSpPr>
            <p:cNvPr id="5" name="Right Brace 4"/>
            <p:cNvSpPr/>
            <p:nvPr/>
          </p:nvSpPr>
          <p:spPr bwMode="auto">
            <a:xfrm>
              <a:off x="7423594" y="2343957"/>
              <a:ext cx="274320" cy="2286000"/>
            </a:xfrm>
            <a:prstGeom prst="rightBrac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</p:grp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/>
          <a:srcRect t="16047" r="69172" b="14912"/>
          <a:stretch/>
        </p:blipFill>
        <p:spPr>
          <a:xfrm>
            <a:off x="161510" y="1372304"/>
            <a:ext cx="3720737" cy="4486966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7902370" y="3031213"/>
            <a:ext cx="110799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  <a:latin typeface="+mj-lt"/>
              </a:rPr>
              <a:t>(OS sets </a:t>
            </a:r>
          </a:p>
          <a:p>
            <a:pPr algn="ctr"/>
            <a:r>
              <a:rPr lang="en-US" sz="1400" dirty="0">
                <a:solidFill>
                  <a:srgbClr val="FF0000"/>
                </a:solidFill>
                <a:latin typeface="+mj-lt"/>
              </a:rPr>
              <a:t>the limits)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4166962" y="5834287"/>
            <a:ext cx="338906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A larger number of clock multiplier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defined frequency levels [</a:t>
            </a:r>
            <a:r>
              <a:rPr lang="hu-HU" sz="1400" noProof="0" dirty="0">
                <a:solidFill>
                  <a:srgbClr val="000000"/>
                </a:solidFill>
                <a:latin typeface="Verdana"/>
              </a:rPr>
              <a:t>53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]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89659" y="5859270"/>
            <a:ext cx="22461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Figure: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BIOS declared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P-states [</a:t>
            </a:r>
            <a:r>
              <a:rPr lang="hu-HU" sz="1400" noProof="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53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]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767355" y="3481263"/>
            <a:ext cx="124745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solidFill>
                  <a:srgbClr val="FF0000"/>
                </a:solidFill>
                <a:latin typeface="+mj-lt"/>
              </a:rPr>
              <a:t>PCU controls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06742" y="1088740"/>
            <a:ext cx="315983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latin typeface="+mj-lt"/>
              </a:rPr>
              <a:t>Intel’s EIST (DVFS) + Turbo Boost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572000" y="1088740"/>
            <a:ext cx="233910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latin typeface="+mj-lt"/>
              </a:rPr>
              <a:t>Intel’s </a:t>
            </a:r>
            <a:r>
              <a:rPr lang="en-US" sz="1200" b="1" dirty="0" err="1">
                <a:latin typeface="+mj-lt"/>
              </a:rPr>
              <a:t>SpeedStep</a:t>
            </a:r>
            <a:r>
              <a:rPr lang="en-US" sz="1200" b="1" dirty="0">
                <a:latin typeface="+mj-lt"/>
              </a:rPr>
              <a:t> (EIST)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1500" y="458670"/>
            <a:ext cx="853881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Contrasting Intel’s EIST (DVFS) and </a:t>
            </a:r>
            <a:r>
              <a:rPr lang="en-US" dirty="0" err="1">
                <a:solidFill>
                  <a:schemeClr val="accent6"/>
                </a:solidFill>
                <a:latin typeface="+mj-lt"/>
              </a:rPr>
              <a:t>SpeedStep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(CPPC) PM technologies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141730" y="2033845"/>
            <a:ext cx="108395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latin typeface="+mj-lt"/>
              </a:rPr>
              <a:t>PCU control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2408511" y="3839722"/>
            <a:ext cx="80502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00B050"/>
                </a:solidFill>
                <a:latin typeface="+mj-lt"/>
              </a:rPr>
              <a:t>(DVFS)</a:t>
            </a:r>
          </a:p>
        </p:txBody>
      </p:sp>
      <p:sp>
        <p:nvSpPr>
          <p:cNvPr id="6" name="Oval 5"/>
          <p:cNvSpPr/>
          <p:nvPr/>
        </p:nvSpPr>
        <p:spPr bwMode="auto">
          <a:xfrm>
            <a:off x="7750313" y="2819478"/>
            <a:ext cx="1342735" cy="1305145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8" name="Oval 17"/>
          <p:cNvSpPr/>
          <p:nvPr/>
        </p:nvSpPr>
        <p:spPr bwMode="auto">
          <a:xfrm>
            <a:off x="2006715" y="3654145"/>
            <a:ext cx="1342735" cy="108000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7133064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1500" y="458670"/>
            <a:ext cx="59170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MSRs used for Intel's Speed Shift technology -1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928045"/>
            <a:ext cx="82954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 defined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set of MSRs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support Speed Shift technology, as seen below. 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/>
          <a:srcRect l="6657" t="30753" r="10171" b="7808"/>
          <a:stretch/>
        </p:blipFill>
        <p:spPr>
          <a:xfrm>
            <a:off x="0" y="1455311"/>
            <a:ext cx="9144000" cy="3797659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746575" y="5295691"/>
            <a:ext cx="757720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Table: MSRs defined by Intel to support its Speed Shift technology [</a:t>
            </a:r>
            <a:r>
              <a:rPr lang="hu-HU" sz="1600" noProof="0" dirty="0">
                <a:solidFill>
                  <a:srgbClr val="000000"/>
                </a:solidFill>
                <a:latin typeface="Verdana"/>
              </a:rPr>
              <a:t>49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95957" y="5724545"/>
            <a:ext cx="912820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spc="-20" dirty="0">
                <a:solidFill>
                  <a:srgbClr val="0070C0"/>
                </a:solidFill>
                <a:latin typeface="Verdana"/>
              </a:rPr>
              <a:t>In the Table HWP</a:t>
            </a:r>
            <a:r>
              <a:rPr lang="en-US" sz="1600" spc="-20" dirty="0">
                <a:solidFill>
                  <a:srgbClr val="000000"/>
                </a:solidFill>
                <a:latin typeface="Verdana"/>
              </a:rPr>
              <a:t> means </a:t>
            </a:r>
            <a:r>
              <a:rPr lang="en-US" sz="1600" spc="-20" dirty="0">
                <a:solidFill>
                  <a:srgbClr val="0070C0"/>
                </a:solidFill>
                <a:latin typeface="Verdana"/>
              </a:rPr>
              <a:t>Hardware Performance control</a:t>
            </a:r>
            <a:r>
              <a:rPr lang="en-US" sz="1600" spc="-20" dirty="0">
                <a:solidFill>
                  <a:srgbClr val="000000"/>
                </a:solidFill>
                <a:latin typeface="Verdana"/>
              </a:rPr>
              <a:t>, </a:t>
            </a:r>
            <a:r>
              <a:rPr lang="en-US" sz="1600" spc="-20" dirty="0">
                <a:latin typeface="Verdana"/>
              </a:rPr>
              <a:t>actually Speed Shift technology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latin typeface="Verdana"/>
              </a:rPr>
              <a:t>  (another name for CPPC used in Intel’s documentations).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/>
            </a:endParaRPr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(8)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484360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(6)</a:t>
            </a:r>
            <a:endParaRPr lang="en-US" sz="1700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11868" y="819534"/>
            <a:ext cx="9105637" cy="129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235111" y="1133745"/>
            <a:ext cx="8882393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As long as the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EIST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technology provides only a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few discrete fc values for scaling,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the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Speed Shift </a:t>
            </a:r>
            <a:r>
              <a:rPr lang="en-US" sz="1600" dirty="0">
                <a:latin typeface="Verdana"/>
              </a:rPr>
              <a:t>technology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may use every frequency multiplier value for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setting fc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(as fc = multiplier * </a:t>
            </a:r>
            <a:r>
              <a:rPr kumimoji="0" lang="en-US" sz="1600" b="0" i="0" u="none" strike="noStrike" kern="1200" cap="none" spc="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fbus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), as indicated in the Figure below.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1500" y="458670"/>
            <a:ext cx="656782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Benefits of the CPPC (alias Speed Shift) technology -1 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71500" y="802962"/>
            <a:ext cx="460574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a) A </a:t>
            </a:r>
            <a:r>
              <a:rPr lang="en-US" dirty="0">
                <a:solidFill>
                  <a:srgbClr val="FF0000"/>
                </a:solidFill>
                <a:latin typeface="+mj-lt"/>
              </a:rPr>
              <a:t>significantly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 finer frequency control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4767159" y="2526634"/>
            <a:ext cx="2525817" cy="3648593"/>
            <a:chOff x="4622023" y="1472217"/>
            <a:chExt cx="3075891" cy="4379273"/>
          </a:xfrm>
        </p:grpSpPr>
        <p:pic>
          <p:nvPicPr>
            <p:cNvPr id="11" name="Picture 10"/>
            <p:cNvPicPr>
              <a:picLocks noChangeAspect="1"/>
            </p:cNvPicPr>
            <p:nvPr/>
          </p:nvPicPr>
          <p:blipFill rotWithShape="1">
            <a:blip r:embed="rId2"/>
            <a:srcRect l="33165" t="16047" r="42216" b="14912"/>
            <a:stretch/>
          </p:blipFill>
          <p:spPr>
            <a:xfrm>
              <a:off x="4622023" y="1472217"/>
              <a:ext cx="3047999" cy="4379273"/>
            </a:xfrm>
            <a:prstGeom prst="rect">
              <a:avLst/>
            </a:prstGeom>
          </p:spPr>
        </p:pic>
        <p:sp>
          <p:nvSpPr>
            <p:cNvPr id="12" name="Right Brace 11"/>
            <p:cNvSpPr/>
            <p:nvPr/>
          </p:nvSpPr>
          <p:spPr bwMode="auto">
            <a:xfrm>
              <a:off x="7423594" y="2343957"/>
              <a:ext cx="274320" cy="2286000"/>
            </a:xfrm>
            <a:prstGeom prst="rightBrace">
              <a:avLst/>
            </a:prstGeom>
            <a:noFill/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</p:grp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2"/>
          <a:srcRect t="16047" r="69172" b="14912"/>
          <a:stretch/>
        </p:blipFill>
        <p:spPr>
          <a:xfrm>
            <a:off x="1016574" y="2495121"/>
            <a:ext cx="3055342" cy="3738318"/>
          </a:xfrm>
          <a:prstGeom prst="rect">
            <a:avLst/>
          </a:prstGeom>
        </p:spPr>
      </p:pic>
      <p:sp>
        <p:nvSpPr>
          <p:cNvPr id="14" name="TextBox 13"/>
          <p:cNvSpPr txBox="1"/>
          <p:nvPr/>
        </p:nvSpPr>
        <p:spPr>
          <a:xfrm>
            <a:off x="7439934" y="3895890"/>
            <a:ext cx="109196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rgbClr val="FF0000"/>
                </a:solidFill>
                <a:latin typeface="+mj-lt"/>
              </a:rPr>
              <a:t>(OS sets </a:t>
            </a:r>
          </a:p>
          <a:p>
            <a:pPr algn="ctr"/>
            <a:r>
              <a:rPr lang="en-US" sz="1400" dirty="0">
                <a:solidFill>
                  <a:srgbClr val="FF0000"/>
                </a:solidFill>
                <a:latin typeface="+mj-lt"/>
              </a:rPr>
              <a:t>the limits,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4305714" y="6212624"/>
            <a:ext cx="2782987" cy="4359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A larger number of clock multiplier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defined frequency levels [</a:t>
            </a:r>
            <a:r>
              <a:rPr lang="hu-HU" sz="1400" noProof="0" dirty="0">
                <a:solidFill>
                  <a:srgbClr val="000000"/>
                </a:solidFill>
                <a:latin typeface="Verdana"/>
              </a:rPr>
              <a:t>53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]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039689" y="6233439"/>
            <a:ext cx="1844444" cy="4359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Figure: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BIOS declared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P-states [</a:t>
            </a:r>
            <a:r>
              <a:rPr lang="hu-HU" sz="1400" noProof="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53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]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307239" y="4342705"/>
            <a:ext cx="1090186" cy="2564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  <a:latin typeface="+mj-lt"/>
              </a:rPr>
              <a:t>PCU controls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971600" y="2258870"/>
            <a:ext cx="2594752" cy="2307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latin typeface="+mj-lt"/>
              </a:rPr>
              <a:t>Intel’s EIST (DVFS) + Turbo Boost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638318" y="2258870"/>
            <a:ext cx="1920791" cy="2307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latin typeface="+mj-lt"/>
              </a:rPr>
              <a:t>Intel’s </a:t>
            </a:r>
            <a:r>
              <a:rPr lang="en-US" sz="1200" b="1" dirty="0" err="1">
                <a:latin typeface="+mj-lt"/>
              </a:rPr>
              <a:t>SpeedStep</a:t>
            </a:r>
            <a:r>
              <a:rPr lang="en-US" sz="1200" b="1" dirty="0">
                <a:latin typeface="+mj-lt"/>
              </a:rPr>
              <a:t> (EIST)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2642663" y="3046285"/>
            <a:ext cx="890104" cy="2307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latin typeface="+mj-lt"/>
              </a:rPr>
              <a:t>PCU control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742925" y="4512352"/>
            <a:ext cx="661062" cy="2307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00B050"/>
                </a:solidFill>
                <a:latin typeface="+mj-lt"/>
              </a:rPr>
              <a:t>(DVFS)</a:t>
            </a:r>
          </a:p>
        </p:txBody>
      </p:sp>
      <p:sp>
        <p:nvSpPr>
          <p:cNvPr id="22" name="Oval 21"/>
          <p:cNvSpPr/>
          <p:nvPr/>
        </p:nvSpPr>
        <p:spPr bwMode="auto">
          <a:xfrm>
            <a:off x="7317445" y="3654165"/>
            <a:ext cx="1260000" cy="126000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3" name="Oval 22"/>
          <p:cNvSpPr/>
          <p:nvPr/>
        </p:nvSpPr>
        <p:spPr bwMode="auto">
          <a:xfrm>
            <a:off x="2531793" y="4396238"/>
            <a:ext cx="1102608" cy="899802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303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 animBg="1"/>
      <p:bldP spid="23" grpId="0" animBg="1"/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274623" y="5139190"/>
            <a:ext cx="8866530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 above example, a frequency transition to the maximum core frequency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3.5 GHz) needs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without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SpeedShift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technology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110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ms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(blue line) and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with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the 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SpeedShift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technology (yellow-green line) only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35 </a:t>
            </a:r>
            <a:r>
              <a:rPr lang="en-US" sz="1600" dirty="0" err="1">
                <a:solidFill>
                  <a:srgbClr val="0070C0"/>
                </a:solidFill>
                <a:latin typeface="Verdana"/>
              </a:rPr>
              <a:t>ms.</a:t>
            </a:r>
            <a:endParaRPr kumimoji="0" lang="en-US" sz="1600" b="0" i="0" u="none" strike="noStrike" kern="1200" cap="none" spc="0" normalizeH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</a:endParaRP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This indicates that 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SpeedShift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technology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significantly reduces the time required </a:t>
            </a:r>
          </a:p>
          <a:p>
            <a:pPr lvl="0"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for frequency transitions.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(9)</a:t>
            </a:r>
            <a:endParaRPr lang="en-US" sz="1700" dirty="0"/>
          </a:p>
        </p:txBody>
      </p:sp>
      <p:pic>
        <p:nvPicPr>
          <p:cNvPr id="36" name="Kép 10">
            <a:extLst>
              <a:ext uri="{FF2B5EF4-FFF2-40B4-BE49-F238E27FC236}">
                <a16:creationId xmlns:a16="http://schemas.microsoft.com/office/drawing/2014/main" id="{F89E4164-ED8A-48A3-B82D-3C6449CEA2C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525" y="1898830"/>
            <a:ext cx="8531794" cy="2563200"/>
          </a:xfrm>
          <a:prstGeom prst="rect">
            <a:avLst/>
          </a:prstGeom>
        </p:spPr>
      </p:pic>
      <p:sp>
        <p:nvSpPr>
          <p:cNvPr id="5" name="Rounded Rectangle 4"/>
          <p:cNvSpPr/>
          <p:nvPr/>
        </p:nvSpPr>
        <p:spPr bwMode="auto">
          <a:xfrm>
            <a:off x="-8885" y="835560"/>
            <a:ext cx="9144000" cy="720000"/>
          </a:xfrm>
          <a:prstGeom prst="roundRect">
            <a:avLst/>
          </a:prstGeom>
          <a:solidFill>
            <a:srgbClr val="DDF2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73600" y="1192105"/>
            <a:ext cx="7867090" cy="6617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600" spc="-20" dirty="0">
                <a:latin typeface="+mj-lt"/>
              </a:rPr>
              <a:t>The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PCU may perform frequency transitions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significantly faster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than the OS,</a:t>
            </a:r>
          </a:p>
          <a:p>
            <a:r>
              <a:rPr lang="en-US" sz="1600" spc="-20" dirty="0">
                <a:latin typeface="+mj-lt"/>
              </a:rPr>
              <a:t>as the Figure below demonstrates.</a:t>
            </a:r>
            <a:endParaRPr lang="en-US" sz="1600" dirty="0">
              <a:latin typeface="+mj-lt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1500" y="458670"/>
            <a:ext cx="67153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+mj-lt"/>
              </a:rPr>
              <a:t>Benefits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of the CPPC (alias Speed Shift) technology -2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1500" y="818710"/>
            <a:ext cx="56140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  <a:latin typeface="+mj-lt"/>
              </a:rPr>
              <a:t>b) Significantly speeding up frequency scaling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E941833-DCF1-9FF8-B580-DB39469CB29B}"/>
              </a:ext>
            </a:extLst>
          </p:cNvPr>
          <p:cNvSpPr txBox="1"/>
          <p:nvPr/>
        </p:nvSpPr>
        <p:spPr>
          <a:xfrm>
            <a:off x="-63515" y="4464115"/>
            <a:ext cx="927103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effectLst/>
                <a:uLnTx/>
                <a:uFillTx/>
                <a:latin typeface="Verdana"/>
              </a:rPr>
              <a:t>Figure: Example for speeding up frequency transitions by Intel's Speed Shift technology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effectLst/>
                <a:uLnTx/>
                <a:uFillTx/>
                <a:latin typeface="Verdana"/>
              </a:rPr>
              <a:t> 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effectLst/>
                <a:uLnTx/>
                <a:uFillTx/>
                <a:latin typeface="Verdana"/>
              </a:rPr>
              <a:t>used in the 6. gen. Skylake line (2015) while running a representative task [</a:t>
            </a:r>
            <a:r>
              <a:rPr lang="hu-HU" sz="1600" spc="-50" noProof="0" dirty="0">
                <a:latin typeface="Verdana"/>
              </a:rPr>
              <a:t>53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effectLst/>
                <a:uLnTx/>
                <a:uFillTx/>
                <a:latin typeface="Verdana"/>
              </a:rPr>
              <a:t>] </a:t>
            </a:r>
          </a:p>
        </p:txBody>
      </p:sp>
    </p:spTree>
    <p:extLst>
      <p:ext uri="{BB962C8B-B14F-4D97-AF65-F5344CB8AC3E}">
        <p14:creationId xmlns:p14="http://schemas.microsoft.com/office/powerpoint/2010/main" val="739683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2" grpId="0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1500" y="458670"/>
            <a:ext cx="894642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1: Performance increase achieved by the Speed Shift technology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while running the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PCMark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8 - Home benchmark program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noProof="0" dirty="0">
                <a:solidFill>
                  <a:srgbClr val="000000"/>
                </a:solidFill>
                <a:latin typeface="Verdana"/>
              </a:rPr>
              <a:t>54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pic>
        <p:nvPicPr>
          <p:cNvPr id="5" name="Picture 5" descr="PCMark 8 - Home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8544" y="1533659"/>
            <a:ext cx="8468936" cy="325728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206992" y="5004038"/>
            <a:ext cx="856997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The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PCMark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8 Home edition </a:t>
            </a:r>
            <a:r>
              <a:rPr lang="en-US" sz="16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is an industry standard benchmark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for Windows 8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    and Windows 7 apps, </a:t>
            </a:r>
            <a:r>
              <a:rPr lang="en-US" sz="16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it covers real-world tasks and scenarios that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reflect</a:t>
            </a:r>
          </a:p>
          <a:p>
            <a:pPr lvl="0">
              <a:defRPr/>
            </a:pP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     typical PC usage at home</a:t>
            </a:r>
            <a:r>
              <a:rPr lang="en-US" sz="16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[</a:t>
            </a:r>
            <a:r>
              <a:rPr lang="hu-HU" sz="16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54</a:t>
            </a:r>
            <a:r>
              <a:rPr lang="en-US" sz="160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].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 panose="020B0604030504040204" pitchFamily="34" charset="0"/>
              <a:ea typeface="Verdana" panose="020B0604030504040204" pitchFamily="34" charset="0"/>
              <a:cs typeface="Verdana" panose="020B060403050404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93344" y="5844051"/>
            <a:ext cx="899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seen, enabling the Speed Shift technology provides in this case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negligible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performance gain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about 1.5 % [</a:t>
            </a:r>
            <a:r>
              <a:rPr lang="hu-HU" sz="1600" noProof="0" dirty="0">
                <a:solidFill>
                  <a:srgbClr val="000000"/>
                </a:solidFill>
                <a:latin typeface="Verdana"/>
              </a:rPr>
              <a:t>53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]. </a:t>
            </a:r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(10)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2774395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1500" y="458670"/>
            <a:ext cx="886467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2: Performance increase achieved by the Speed Shift technology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while running the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WebXPRT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2015 benchmark program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noProof="0" dirty="0">
                <a:solidFill>
                  <a:srgbClr val="000000"/>
                </a:solidFill>
                <a:latin typeface="Verdana"/>
              </a:rPr>
              <a:t>53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4848" y="1535846"/>
            <a:ext cx="8399798" cy="3230691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206515" y="4945485"/>
            <a:ext cx="8852705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WebXPRT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covers six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HTML5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 and JavaScript-based workloads like Photo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Enhancement, Organize Albums, Stock Option Pricing, Sales Graphs. 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these applications Speed Shift technology results in a performance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gain of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about 20 %.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(11)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15248641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(12)</a:t>
            </a:r>
            <a:endParaRPr lang="en-US" sz="1700" dirty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1594" y="877898"/>
            <a:ext cx="9105637" cy="864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1500" y="458670"/>
            <a:ext cx="91831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Enhancing the Speed Shift technology in Intel's 7. generation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Kaby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Lake line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1500" y="877898"/>
            <a:ext cx="921098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their 7</a:t>
            </a:r>
            <a:r>
              <a:rPr kumimoji="0" lang="en-US" sz="1600" b="0" i="0" u="none" strike="noStrike" kern="1200" cap="none" spc="-3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</a:t>
            </a:r>
            <a:r>
              <a:rPr kumimoji="0" lang="en-US" sz="1600" b="0" i="0" u="none" strike="noStrike" kern="1200" cap="none" spc="-3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Kaby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Lake line (2017),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redesigned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their Speed Shift implementation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achieved a remarkable gain in speeding up clock frequency transitions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as indicated in the following Figure.</a:t>
            </a:r>
          </a:p>
        </p:txBody>
      </p:sp>
    </p:spTree>
    <p:extLst>
      <p:ext uri="{BB962C8B-B14F-4D97-AF65-F5344CB8AC3E}">
        <p14:creationId xmlns:p14="http://schemas.microsoft.com/office/powerpoint/2010/main" val="1228536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1500" y="458670"/>
            <a:ext cx="932652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8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Speeding up frequency transitions by using Intel’s enhanced Speed Shift technology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</a:rPr>
              <a:t>  </a:t>
            </a:r>
            <a:r>
              <a:rPr kumimoji="0" lang="en-US" sz="1800" b="0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 7. gen. </a:t>
            </a:r>
            <a:r>
              <a:rPr kumimoji="0" lang="en-US" sz="1800" b="0" i="0" u="none" strike="noStrike" kern="1200" cap="none" spc="-40" normalizeH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Kaby</a:t>
            </a:r>
            <a:r>
              <a:rPr kumimoji="0" lang="en-US" sz="1800" b="0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Lake line (2016), while running a representative </a:t>
            </a:r>
            <a:r>
              <a:rPr kumimoji="0" lang="en-US" sz="1800" b="0" i="0" u="none" strike="noStrike" kern="1200" cap="none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task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noProof="0" dirty="0">
                <a:solidFill>
                  <a:srgbClr val="000000"/>
                </a:solidFill>
                <a:latin typeface="Verdana"/>
              </a:rPr>
              <a:t>55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/>
          <a:srcRect l="2676" t="19693" r="3381" b="20154"/>
          <a:stretch/>
        </p:blipFill>
        <p:spPr>
          <a:xfrm>
            <a:off x="180306" y="1545469"/>
            <a:ext cx="8834907" cy="309093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1500" y="4869160"/>
            <a:ext cx="859882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the Figure shows, with the enhanced implementation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max. clock frequency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will be achieved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about 10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rather than 35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in the previous 6. gen.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Sky Lake line [</a:t>
            </a:r>
            <a:r>
              <a:rPr lang="hu-HU" sz="1600" noProof="0" dirty="0">
                <a:solidFill>
                  <a:srgbClr val="000000"/>
                </a:solidFill>
                <a:latin typeface="Verdana"/>
              </a:rPr>
              <a:t>55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]. 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(13)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3261115297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(14)</a:t>
            </a:r>
            <a:endParaRPr lang="en-US" sz="1700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/>
          <a:srcRect l="6024" t="11015" r="4607"/>
          <a:stretch/>
        </p:blipFill>
        <p:spPr>
          <a:xfrm>
            <a:off x="4346975" y="2609618"/>
            <a:ext cx="4501252" cy="4170199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161848" y="2371563"/>
            <a:ext cx="4050112" cy="23852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AMD’s implementation is said</a:t>
            </a:r>
          </a:p>
          <a:p>
            <a:r>
              <a:rPr lang="en-US" sz="1600" dirty="0">
                <a:latin typeface="+mj-lt"/>
              </a:rPr>
              <a:t>      to provide a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very fast clock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ramping of about 1–2 </a:t>
            </a:r>
            <a:r>
              <a:rPr lang="en-US" sz="1600" dirty="0" err="1">
                <a:solidFill>
                  <a:srgbClr val="0070C0"/>
                </a:solidFill>
                <a:latin typeface="+mj-lt"/>
              </a:rPr>
              <a:t>ms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,</a:t>
            </a:r>
          </a:p>
          <a:p>
            <a:r>
              <a:rPr lang="en-US" sz="1600" dirty="0">
                <a:latin typeface="+mj-lt"/>
              </a:rPr>
              <a:t>      as the Figure on the right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indicates.</a:t>
            </a:r>
          </a:p>
          <a:p>
            <a:r>
              <a:rPr lang="en-US" sz="1600" dirty="0">
                <a:latin typeface="+mj-lt"/>
              </a:rPr>
              <a:t>    This time is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much shorter </a:t>
            </a:r>
            <a:r>
              <a:rPr lang="en-US" sz="1600" dirty="0">
                <a:latin typeface="+mj-lt"/>
              </a:rPr>
              <a:t>than</a:t>
            </a:r>
          </a:p>
          <a:p>
            <a:r>
              <a:rPr lang="en-US" sz="1600" dirty="0">
                <a:latin typeface="+mj-lt"/>
              </a:rPr>
              <a:t>      Intel’s published figure for the</a:t>
            </a:r>
          </a:p>
          <a:p>
            <a:r>
              <a:rPr lang="en-US" sz="1600" dirty="0">
                <a:latin typeface="+mj-lt"/>
              </a:rPr>
              <a:t>      7. gen. </a:t>
            </a:r>
            <a:r>
              <a:rPr lang="en-US" sz="1600" dirty="0" err="1">
                <a:latin typeface="+mj-lt"/>
              </a:rPr>
              <a:t>Kaby</a:t>
            </a:r>
            <a:r>
              <a:rPr lang="en-US" sz="1600" dirty="0">
                <a:latin typeface="+mj-lt"/>
              </a:rPr>
              <a:t> Lake line (2016)</a:t>
            </a:r>
          </a:p>
          <a:p>
            <a:r>
              <a:rPr lang="en-US" sz="1600" dirty="0">
                <a:latin typeface="+mj-lt"/>
              </a:rPr>
              <a:t>      of about 10 </a:t>
            </a:r>
            <a:r>
              <a:rPr lang="en-US" sz="1600" dirty="0" err="1">
                <a:latin typeface="+mj-lt"/>
              </a:rPr>
              <a:t>ms.</a:t>
            </a:r>
            <a:endParaRPr lang="en-US" sz="1600" dirty="0">
              <a:latin typeface="+mj-lt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76545" y="5274205"/>
            <a:ext cx="359355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Figure: Clock ramping in AMD’s</a:t>
            </a:r>
          </a:p>
          <a:p>
            <a:r>
              <a:rPr lang="en-US" sz="1600" dirty="0">
                <a:latin typeface="+mj-lt"/>
              </a:rPr>
              <a:t>  Zen 2-based Ryzen 3000 line  </a:t>
            </a:r>
          </a:p>
          <a:p>
            <a:r>
              <a:rPr lang="en-US" sz="1600" dirty="0">
                <a:latin typeface="+mj-lt"/>
              </a:rPr>
              <a:t>  (2019) [</a:t>
            </a:r>
            <a:r>
              <a:rPr lang="hu-HU" sz="1600" dirty="0">
                <a:latin typeface="+mj-lt"/>
              </a:rPr>
              <a:t>56</a:t>
            </a:r>
            <a:r>
              <a:rPr lang="en-US" sz="1600" dirty="0">
                <a:latin typeface="+mj-lt"/>
              </a:rPr>
              <a:t>]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15888" y="6185659"/>
            <a:ext cx="395172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u="sng" dirty="0">
                <a:latin typeface="+mj-lt"/>
              </a:rPr>
              <a:t>UEFI: </a:t>
            </a:r>
            <a:r>
              <a:rPr lang="en-US" dirty="0"/>
              <a:t>Universal Extensible Firmware</a:t>
            </a:r>
          </a:p>
          <a:p>
            <a:r>
              <a:rPr lang="en-US" dirty="0"/>
              <a:t>          Interface (replaces BIOS)</a:t>
            </a:r>
            <a:endParaRPr lang="en-US" sz="1600" u="sng" dirty="0">
              <a:latin typeface="+mj-lt"/>
            </a:endParaRPr>
          </a:p>
        </p:txBody>
      </p:sp>
      <p:sp>
        <p:nvSpPr>
          <p:cNvPr id="9" name="Rounded Rectangle 8"/>
          <p:cNvSpPr/>
          <p:nvPr/>
        </p:nvSpPr>
        <p:spPr bwMode="auto">
          <a:xfrm>
            <a:off x="12312" y="828001"/>
            <a:ext cx="9105637" cy="602785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1500" y="458670"/>
            <a:ext cx="84124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AMD’s implementation of Collaborative Processor Performance Control </a:t>
            </a:r>
          </a:p>
        </p:txBody>
      </p:sp>
      <p:sp>
        <p:nvSpPr>
          <p:cNvPr id="15" name="TextBox 14"/>
          <p:cNvSpPr txBox="1"/>
          <p:nvPr/>
        </p:nvSpPr>
        <p:spPr>
          <a:xfrm flipH="1">
            <a:off x="270127" y="818710"/>
            <a:ext cx="8982393" cy="15542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Along with their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Zen 2-based Ryzen 3000 DT line (7/2019)</a:t>
            </a:r>
            <a:r>
              <a:rPr lang="en-US" sz="1600" dirty="0">
                <a:latin typeface="+mj-lt"/>
              </a:rPr>
              <a:t> also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AMD</a:t>
            </a:r>
            <a:r>
              <a:rPr lang="en-US" sz="1600" dirty="0">
                <a:latin typeface="+mj-lt"/>
              </a:rPr>
              <a:t> implemented</a:t>
            </a:r>
          </a:p>
          <a:p>
            <a:pPr>
              <a:spcAft>
                <a:spcPts val="1200"/>
              </a:spcAft>
            </a:pPr>
            <a:r>
              <a:rPr lang="en-US" sz="1600" dirty="0">
                <a:latin typeface="+mj-lt"/>
              </a:rPr>
              <a:t>      the Collaborative Processor Performance Control Revision 2, called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CPPC2</a:t>
            </a:r>
            <a:r>
              <a:rPr lang="en-US" sz="1600" dirty="0">
                <a:latin typeface="+mj-lt"/>
              </a:rPr>
              <a:t>.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No dedicated name for this technique became published so far.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Its use requires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Windows 10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May 2019 update and a new BIOS release (7/2019)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supporting CPPC2.</a:t>
            </a:r>
          </a:p>
        </p:txBody>
      </p:sp>
    </p:spTree>
    <p:extLst>
      <p:ext uri="{BB962C8B-B14F-4D97-AF65-F5344CB8AC3E}">
        <p14:creationId xmlns:p14="http://schemas.microsoft.com/office/powerpoint/2010/main" val="26822164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3" grpId="0"/>
      <p:bldP spid="9" grpId="0" animBg="1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(15)</a:t>
            </a:r>
            <a:endParaRPr lang="en-US" sz="1700" dirty="0"/>
          </a:p>
        </p:txBody>
      </p:sp>
      <p:sp>
        <p:nvSpPr>
          <p:cNvPr id="7" name="TextBox 6"/>
          <p:cNvSpPr txBox="1"/>
          <p:nvPr/>
        </p:nvSpPr>
        <p:spPr>
          <a:xfrm>
            <a:off x="71500" y="1133745"/>
            <a:ext cx="63153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While running applications the following relations are valid: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96525" y="1448780"/>
            <a:ext cx="8571577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dynamic dissipation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~ f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runtime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~ 1/f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total energy consumption originating from the dynamic dissipation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~ f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50169" y="2277365"/>
            <a:ext cx="38781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f denoting the clock frequency.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21194" y="2637405"/>
            <a:ext cx="890160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performance is proportional with f,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and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dynamic energy that is dissipated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during runtime,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proportional to f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x 1/f, the dynamic energy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dissipated during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runtime is proportional to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 square of the frequency (f),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seen below.   </a:t>
            </a:r>
          </a:p>
        </p:txBody>
      </p:sp>
      <p:pic>
        <p:nvPicPr>
          <p:cNvPr id="11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81" t="19685" r="17102" b="36221"/>
          <a:stretch/>
        </p:blipFill>
        <p:spPr bwMode="auto">
          <a:xfrm>
            <a:off x="1343628" y="3474005"/>
            <a:ext cx="6248400" cy="22259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Box 12"/>
          <p:cNvSpPr txBox="1"/>
          <p:nvPr/>
        </p:nvSpPr>
        <p:spPr>
          <a:xfrm>
            <a:off x="296525" y="5660755"/>
            <a:ext cx="857710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Dependence of energy consumption arising from the dynamic dissipation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(designated as Compute energy in the Figure) on the performance (~ f) </a:t>
            </a:r>
          </a:p>
        </p:txBody>
      </p:sp>
      <p:sp>
        <p:nvSpPr>
          <p:cNvPr id="17" name="Right Arrow 16"/>
          <p:cNvSpPr/>
          <p:nvPr/>
        </p:nvSpPr>
        <p:spPr bwMode="auto">
          <a:xfrm>
            <a:off x="764469" y="2183615"/>
            <a:ext cx="315035" cy="45719"/>
          </a:xfrm>
          <a:prstGeom prst="rightArrow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71500" y="458670"/>
            <a:ext cx="8396401" cy="69762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Enhancing Intel’s Speed Shift technology by Duty cycle control </a:t>
            </a: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[</a:t>
            </a:r>
            <a:r>
              <a:rPr lang="hu-HU" altLang="en-US" noProof="0" dirty="0">
                <a:solidFill>
                  <a:srgbClr val="000000"/>
                </a:solidFill>
                <a:latin typeface="Verdana"/>
                <a:cs typeface="Arial" charset="0"/>
              </a:rPr>
              <a:t>57</a:t>
            </a: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] -1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chemeClr val="accent6"/>
                </a:solidFill>
                <a:latin typeface="Verdana"/>
                <a:cs typeface="Arial" charset="0"/>
              </a:rPr>
              <a:t>(Optional reading)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chemeClr val="accent6"/>
              </a:solidFill>
              <a:effectLst/>
              <a:uLnTx/>
              <a:uFillTx/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3142576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  <p:bldP spid="13" grpId="0"/>
      <p:bldP spid="17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(14)</a:t>
            </a:r>
            <a:endParaRPr lang="en-US" sz="17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" name="Rounded Rectangle 5"/>
          <p:cNvSpPr/>
          <p:nvPr/>
        </p:nvSpPr>
        <p:spPr>
          <a:xfrm>
            <a:off x="-16221" y="863715"/>
            <a:ext cx="9144000" cy="3060000"/>
          </a:xfrm>
          <a:prstGeom prst="roundRect">
            <a:avLst/>
          </a:prstGeom>
          <a:solidFill>
            <a:srgbClr val="DDEEFF"/>
          </a:solidFill>
          <a:ln>
            <a:solidFill>
              <a:srgbClr val="86A4A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71500" y="449378"/>
            <a:ext cx="90811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30" dirty="0">
                <a:solidFill>
                  <a:schemeClr val="accent6"/>
                </a:solidFill>
                <a:latin typeface="+mj-lt"/>
              </a:rPr>
              <a:t>A lesson on the significance of dissipation - The Tale of Intel’s Pentium 4 family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95908" y="854934"/>
            <a:ext cx="882159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Intel released its Pentium 4 family in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2000.</a:t>
            </a:r>
            <a:r>
              <a:rPr lang="en-US" sz="1600" dirty="0">
                <a:latin typeface="+mj-lt"/>
              </a:rPr>
              <a:t>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96525" y="1194425"/>
            <a:ext cx="9046005" cy="29546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30" dirty="0">
                <a:latin typeface="+mj-lt"/>
              </a:rPr>
              <a:t>Paul </a:t>
            </a:r>
            <a:r>
              <a:rPr lang="en-US" sz="1600" spc="-30" dirty="0" err="1">
                <a:latin typeface="+mj-lt"/>
              </a:rPr>
              <a:t>Otellini</a:t>
            </a:r>
            <a:r>
              <a:rPr lang="en-US" sz="1600" spc="-30" dirty="0">
                <a:latin typeface="+mj-lt"/>
              </a:rPr>
              <a:t>, Intel’s CEO at that time, declared in a keynote speech held at Intel</a:t>
            </a:r>
          </a:p>
          <a:p>
            <a:r>
              <a:rPr lang="en-US" sz="1600" dirty="0">
                <a:latin typeface="+mj-lt"/>
              </a:rPr>
              <a:t>      </a:t>
            </a:r>
            <a:r>
              <a:rPr lang="en-US" sz="1600" spc="-60" dirty="0">
                <a:latin typeface="+mj-lt"/>
              </a:rPr>
              <a:t>Developer Forum, Fall 2001:  “We are convinced that the microarchitecture that the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Pentium 4 embodies will be able to scale to 10 Gigahertz over its lifetime.” </a:t>
            </a:r>
            <a:r>
              <a:rPr lang="hu-HU" sz="1600" dirty="0">
                <a:latin typeface="+mj-lt"/>
              </a:rPr>
              <a:t>[4</a:t>
            </a:r>
            <a:r>
              <a:rPr lang="en-US" sz="1600" dirty="0">
                <a:latin typeface="+mj-lt"/>
              </a:rPr>
              <a:t>].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Nevertheless,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Intel never reached 4 GHz </a:t>
            </a:r>
            <a:r>
              <a:rPr lang="en-US" sz="1600" dirty="0">
                <a:latin typeface="+mj-lt"/>
              </a:rPr>
              <a:t>and was forced to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cancel </a:t>
            </a:r>
            <a:r>
              <a:rPr lang="en-US" sz="1600" dirty="0">
                <a:latin typeface="+mj-lt"/>
              </a:rPr>
              <a:t>the Pentium 4 </a:t>
            </a:r>
          </a:p>
          <a:p>
            <a:r>
              <a:rPr lang="en-US" sz="1600" dirty="0">
                <a:latin typeface="+mj-lt"/>
              </a:rPr>
              <a:t>      line after a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lifecycle of about four years in 2004 due to higher-than-expected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dissipation.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30" dirty="0">
                <a:solidFill>
                  <a:srgbClr val="0070C0"/>
                </a:solidFill>
                <a:latin typeface="+mj-lt"/>
              </a:rPr>
              <a:t>Too high dissipation </a:t>
            </a:r>
            <a:r>
              <a:rPr lang="en-US" sz="1600" spc="-30" dirty="0">
                <a:latin typeface="+mj-lt"/>
              </a:rPr>
              <a:t>was caused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by Intel’s strive to raise performance by increasing</a:t>
            </a:r>
          </a:p>
          <a:p>
            <a:r>
              <a:rPr lang="en-US" sz="1600" spc="-30" dirty="0">
                <a:solidFill>
                  <a:srgbClr val="0070C0"/>
                </a:solidFill>
                <a:latin typeface="+mj-lt"/>
              </a:rPr>
              <a:t>      clock frequencies </a:t>
            </a:r>
            <a:r>
              <a:rPr lang="en-US" sz="1600" spc="-30" dirty="0">
                <a:latin typeface="+mj-lt"/>
              </a:rPr>
              <a:t>via lengthening the processing pipelines, since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higher clock rates</a:t>
            </a:r>
          </a:p>
          <a:p>
            <a:r>
              <a:rPr lang="en-US" sz="1600" spc="-30" dirty="0">
                <a:solidFill>
                  <a:srgbClr val="0070C0"/>
                </a:solidFill>
                <a:latin typeface="+mj-lt"/>
              </a:rPr>
              <a:t>      give rise to higher dynamic dissipation</a:t>
            </a:r>
            <a:r>
              <a:rPr lang="en-US" sz="1600" spc="-30" dirty="0">
                <a:latin typeface="+mj-lt"/>
              </a:rPr>
              <a:t>, as discussed before and indicated in the</a:t>
            </a:r>
          </a:p>
          <a:p>
            <a:r>
              <a:rPr lang="en-US" sz="1600" dirty="0">
                <a:latin typeface="+mj-lt"/>
              </a:rPr>
              <a:t>      next Figure. </a:t>
            </a:r>
          </a:p>
          <a:p>
            <a:pPr>
              <a:spcAft>
                <a:spcPts val="600"/>
              </a:spcAft>
            </a:pPr>
            <a:endParaRPr lang="en-US" sz="1600" dirty="0">
              <a:solidFill>
                <a:srgbClr val="0070C0"/>
              </a:solidFill>
              <a:latin typeface="+mj-lt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1500" y="6399330"/>
            <a:ext cx="28723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CEO: Chief Executive Officer</a:t>
            </a:r>
          </a:p>
        </p:txBody>
      </p:sp>
    </p:spTree>
    <p:extLst>
      <p:ext uri="{BB962C8B-B14F-4D97-AF65-F5344CB8AC3E}">
        <p14:creationId xmlns:p14="http://schemas.microsoft.com/office/powerpoint/2010/main" val="3626550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3" grpId="0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(16)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71500" y="818710"/>
            <a:ext cx="20810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 the other hand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57566" y="1106473"/>
            <a:ext cx="8751114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energy consumption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originating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from the static dissipation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proportional to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runtime.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The runtime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inversely proportional to the frequency (f).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59255" y="1993688"/>
            <a:ext cx="83313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Consequently,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energy consumption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arising from the static dissipation is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nversely proportional to the frequency (f)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which is proportional to the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5EAED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5EAEDA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performance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indicated in the Figure below.</a:t>
            </a:r>
          </a:p>
        </p:txBody>
      </p:sp>
      <p:pic>
        <p:nvPicPr>
          <p:cNvPr id="8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999" r="9845" b="37506"/>
          <a:stretch/>
        </p:blipFill>
        <p:spPr bwMode="auto">
          <a:xfrm>
            <a:off x="949750" y="2959936"/>
            <a:ext cx="7312660" cy="21682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Box 12"/>
          <p:cNvSpPr txBox="1"/>
          <p:nvPr/>
        </p:nvSpPr>
        <p:spPr>
          <a:xfrm>
            <a:off x="296525" y="5208293"/>
            <a:ext cx="85771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Dependence of energy consumption originating from the static dissipation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and system power (designated as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SoC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system energy in the Figure) on the performance (~ f)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sz="1600" noProof="0" dirty="0">
                <a:solidFill>
                  <a:srgbClr val="000000"/>
                </a:solidFill>
                <a:latin typeface="Verdana"/>
              </a:rPr>
              <a:t>57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71500" y="458670"/>
            <a:ext cx="839640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Enhancing Intel’s Speed Shift technology by Duty cycle control </a:t>
            </a: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[</a:t>
            </a:r>
            <a:r>
              <a:rPr lang="hu-HU" altLang="en-US" noProof="0" dirty="0">
                <a:solidFill>
                  <a:srgbClr val="000000"/>
                </a:solidFill>
                <a:latin typeface="Verdana"/>
                <a:cs typeface="Arial" charset="0"/>
              </a:rPr>
              <a:t>57</a:t>
            </a: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] -2</a:t>
            </a:r>
            <a:endParaRPr kumimoji="0" lang="en-US" sz="24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858632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3" grpId="0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(17)</a:t>
            </a:r>
            <a:endParaRPr lang="en-US" sz="1700" dirty="0"/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841" r="15482" b="36635"/>
          <a:stretch/>
        </p:blipFill>
        <p:spPr bwMode="auto">
          <a:xfrm>
            <a:off x="882045" y="2156160"/>
            <a:ext cx="7245350" cy="22317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71500" y="4406410"/>
            <a:ext cx="8577107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Dependence of energy consumption originating from both the dynamic dissipation (designated as the Compute energy in the Figure) and the static dissipation and system power (designated as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SoC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system energy in the Figure) on the performance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22300" y="5576830"/>
            <a:ext cx="90476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Obviously,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min. energy consumption point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most efficient working point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a core. </a:t>
            </a:r>
          </a:p>
        </p:txBody>
      </p:sp>
      <p:sp>
        <p:nvSpPr>
          <p:cNvPr id="11" name="Rectangle 10"/>
          <p:cNvSpPr/>
          <p:nvPr/>
        </p:nvSpPr>
        <p:spPr>
          <a:xfrm>
            <a:off x="71500" y="458670"/>
            <a:ext cx="839640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Enhancing Intel’s Speed Shift technology by Duty cycle control </a:t>
            </a: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[</a:t>
            </a:r>
            <a:r>
              <a:rPr lang="hu-HU" altLang="en-US" noProof="0" dirty="0">
                <a:solidFill>
                  <a:srgbClr val="000000"/>
                </a:solidFill>
                <a:latin typeface="Verdana"/>
                <a:cs typeface="Arial" charset="0"/>
              </a:rPr>
              <a:t>57</a:t>
            </a: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] -3</a:t>
            </a:r>
            <a:endParaRPr kumimoji="0" lang="en-US" sz="24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E58E3AE1-622A-32F3-8142-0642DD21E96A}"/>
              </a:ext>
            </a:extLst>
          </p:cNvPr>
          <p:cNvSpPr/>
          <p:nvPr/>
        </p:nvSpPr>
        <p:spPr bwMode="auto">
          <a:xfrm>
            <a:off x="-18510" y="834602"/>
            <a:ext cx="9144000" cy="1244248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FDE7EC7-E74E-11BA-C015-F4035DF56C60}"/>
              </a:ext>
            </a:extLst>
          </p:cNvPr>
          <p:cNvSpPr txBox="1"/>
          <p:nvPr/>
        </p:nvSpPr>
        <p:spPr>
          <a:xfrm>
            <a:off x="71500" y="818710"/>
            <a:ext cx="796564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a consequence,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total energy consumption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originating from both the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1753F4C-A5A4-A2AF-6022-DF1911F07D49}"/>
              </a:ext>
            </a:extLst>
          </p:cNvPr>
          <p:cNvSpPr txBox="1"/>
          <p:nvPr/>
        </p:nvSpPr>
        <p:spPr>
          <a:xfrm>
            <a:off x="227056" y="1121045"/>
            <a:ext cx="6184706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dynamic dissipation and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static dissipation as well as system power consumption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4311DD1-7E8F-4189-F4A6-1C86A7CA3EBD}"/>
              </a:ext>
            </a:extLst>
          </p:cNvPr>
          <p:cNvSpPr txBox="1"/>
          <p:nvPr/>
        </p:nvSpPr>
        <p:spPr>
          <a:xfrm>
            <a:off x="71500" y="1706110"/>
            <a:ext cx="750910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has a minimum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indicated by the P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designation in the Figure below.</a:t>
            </a:r>
          </a:p>
        </p:txBody>
      </p:sp>
    </p:spTree>
    <p:extLst>
      <p:ext uri="{BB962C8B-B14F-4D97-AF65-F5344CB8AC3E}">
        <p14:creationId xmlns:p14="http://schemas.microsoft.com/office/powerpoint/2010/main" val="34078638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(18)</a:t>
            </a:r>
            <a:endParaRPr lang="en-US" sz="1700" dirty="0"/>
          </a:p>
        </p:txBody>
      </p:sp>
      <p:pic>
        <p:nvPicPr>
          <p:cNvPr id="19458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122" r="26574" b="48760"/>
          <a:stretch/>
        </p:blipFill>
        <p:spPr bwMode="auto">
          <a:xfrm>
            <a:off x="1257300" y="3744035"/>
            <a:ext cx="6735080" cy="2295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1500" y="458670"/>
            <a:ext cx="674973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management including duty cycle control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noProof="0" dirty="0">
                <a:solidFill>
                  <a:srgbClr val="000000"/>
                </a:solidFill>
                <a:latin typeface="Verdana"/>
              </a:rPr>
              <a:t>57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-1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305862" y="6079360"/>
            <a:ext cx="66016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Power management including duty cycle control [</a:t>
            </a:r>
            <a:r>
              <a:rPr lang="hu-HU" sz="1600" noProof="0" dirty="0">
                <a:solidFill>
                  <a:srgbClr val="000000"/>
                </a:solidFill>
                <a:latin typeface="Verdana"/>
              </a:rPr>
              <a:t>57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 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FAA72A66-08E9-7F50-4280-FB7C84D87A24}"/>
              </a:ext>
            </a:extLst>
          </p:cNvPr>
          <p:cNvSpPr/>
          <p:nvPr/>
        </p:nvSpPr>
        <p:spPr bwMode="auto">
          <a:xfrm>
            <a:off x="-18510" y="818710"/>
            <a:ext cx="9144000" cy="249102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D1A6A7B-E1B0-4FCA-C024-230DB325FF32}"/>
              </a:ext>
            </a:extLst>
          </p:cNvPr>
          <p:cNvSpPr txBox="1"/>
          <p:nvPr/>
        </p:nvSpPr>
        <p:spPr>
          <a:xfrm>
            <a:off x="229821" y="818710"/>
            <a:ext cx="9132821" cy="28238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With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duty cycle control,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frequency will be lowered as far as possible, until the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00000"/>
              </a:buClr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Pe working point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reached.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will be calculated every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based on the workload and system characteristics.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There is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 benefit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when the system is clocked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below the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point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it would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increase the total energy consumption.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Therefore, a so-called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EARtH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algorithm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overrides lower P requests and sets f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according to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The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EARtH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algorithm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turns the processor package on and off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about 1000 times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in a second.</a:t>
            </a:r>
          </a:p>
          <a:p>
            <a:pPr lvl="0"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It is activated only if </a:t>
            </a:r>
            <a:r>
              <a:rPr lang="en-US" sz="1600" dirty="0">
                <a:solidFill>
                  <a:srgbClr val="000000"/>
                </a:solidFill>
              </a:rPr>
              <a:t>entering the package sleep state is possible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645902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4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4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4" grpId="0" animBg="1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(19)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666797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management including duty cycle control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noProof="0" dirty="0">
                <a:solidFill>
                  <a:srgbClr val="000000"/>
                </a:solidFill>
                <a:latin typeface="Verdana"/>
              </a:rPr>
              <a:t>57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-2</a:t>
            </a:r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424" b="48652"/>
          <a:stretch/>
        </p:blipFill>
        <p:spPr bwMode="auto">
          <a:xfrm>
            <a:off x="347663" y="1493785"/>
            <a:ext cx="8448675" cy="1856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232967" y="818710"/>
            <a:ext cx="877676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Figure below shows how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processor package is turned off and 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lang="en-US" sz="1600" dirty="0"/>
              <a:t>about </a:t>
            </a:r>
          </a:p>
          <a:p>
            <a:pPr lvl="0">
              <a:defRPr/>
            </a:pPr>
            <a:r>
              <a:rPr lang="en-US" sz="1600" dirty="0"/>
              <a:t>       1000 times/sec)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called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duty cycling.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76580" y="3913721"/>
            <a:ext cx="886742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Then,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the length of the duty time,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resulting performance can be scaled 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with the performance demand.</a:t>
            </a:r>
          </a:p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In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off-state,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the processor is in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C6 package idle state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.</a:t>
            </a:r>
          </a:p>
          <a:p>
            <a:pPr lvl="0"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See the next Figure for the actions needed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to set the processor into the package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C6 state.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06909" y="3440485"/>
            <a:ext cx="83505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Principle of duty cycling, used to reduce energy consumption below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829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5.3 C</a:t>
            </a:r>
            <a:r>
              <a:rPr lang="it-IT" sz="1700" dirty="0"/>
              <a:t>PPC (Collaborative Processor Performance Control) (20)</a:t>
            </a:r>
            <a:endParaRPr lang="en-US" sz="1700" dirty="0"/>
          </a:p>
        </p:txBody>
      </p:sp>
      <p:sp>
        <p:nvSpPr>
          <p:cNvPr id="63" name="TextBox 62"/>
          <p:cNvSpPr txBox="1"/>
          <p:nvPr/>
        </p:nvSpPr>
        <p:spPr>
          <a:xfrm>
            <a:off x="71500" y="458670"/>
            <a:ext cx="55745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Power saving measures in C1 to C6 idle states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64212" y="5319210"/>
            <a:ext cx="8952387" cy="9335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600" dirty="0"/>
              <a:t>While flushing L2 caches, modified cache content will be written to the L3 cache.</a:t>
            </a:r>
            <a:endParaRPr lang="en-US" sz="1600" dirty="0">
              <a:solidFill>
                <a:srgbClr val="0070C0"/>
              </a:solidFill>
            </a:endParaRPr>
          </a:p>
          <a:p>
            <a:pPr>
              <a:spcAft>
                <a:spcPts val="200"/>
              </a:spcAft>
            </a:pPr>
            <a:r>
              <a:rPr lang="en-US" sz="1600" dirty="0">
                <a:solidFill>
                  <a:srgbClr val="0070C0"/>
                </a:solidFill>
              </a:rPr>
              <a:t>To set </a:t>
            </a:r>
            <a:r>
              <a:rPr lang="en-US" sz="1600" dirty="0" err="1">
                <a:solidFill>
                  <a:srgbClr val="0070C0"/>
                </a:solidFill>
              </a:rPr>
              <a:t>Vcc</a:t>
            </a:r>
            <a:r>
              <a:rPr lang="en-US" sz="1600" dirty="0">
                <a:solidFill>
                  <a:srgbClr val="0070C0"/>
                </a:solidFill>
              </a:rPr>
              <a:t> to 0 by switching off cores, power gating or integrated voltage regulators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are typically used.</a:t>
            </a:r>
          </a:p>
        </p:txBody>
      </p:sp>
      <p:grpSp>
        <p:nvGrpSpPr>
          <p:cNvPr id="62" name="Group 61"/>
          <p:cNvGrpSpPr/>
          <p:nvPr/>
        </p:nvGrpSpPr>
        <p:grpSpPr>
          <a:xfrm>
            <a:off x="2546774" y="983226"/>
            <a:ext cx="5842636" cy="4231987"/>
            <a:chOff x="2546774" y="983226"/>
            <a:chExt cx="5842636" cy="4231987"/>
          </a:xfrm>
        </p:grpSpPr>
        <p:sp>
          <p:nvSpPr>
            <p:cNvPr id="4" name="TextBox 3"/>
            <p:cNvSpPr txBox="1"/>
            <p:nvPr/>
          </p:nvSpPr>
          <p:spPr>
            <a:xfrm>
              <a:off x="3518473" y="1647621"/>
              <a:ext cx="413831" cy="317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err="1">
                  <a:latin typeface="+mj-lt"/>
                </a:rPr>
                <a:t>L1</a:t>
              </a:r>
              <a:endParaRPr lang="en-US" sz="1200" b="1" dirty="0">
                <a:latin typeface="+mj-lt"/>
              </a:endParaRPr>
            </a:p>
          </p:txBody>
        </p:sp>
        <p:sp>
          <p:nvSpPr>
            <p:cNvPr id="5" name="Rounded Rectangle 4"/>
            <p:cNvSpPr/>
            <p:nvPr/>
          </p:nvSpPr>
          <p:spPr bwMode="auto">
            <a:xfrm>
              <a:off x="3426653" y="1550251"/>
              <a:ext cx="591690" cy="419089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anose="020B0604030504040204" pitchFamily="34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3521532" y="1647463"/>
              <a:ext cx="413831" cy="317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err="1">
                  <a:latin typeface="+mj-lt"/>
                </a:rPr>
                <a:t>L1</a:t>
              </a:r>
              <a:endParaRPr lang="en-US" sz="1200" b="1" dirty="0">
                <a:latin typeface="+mj-lt"/>
              </a:endParaRPr>
            </a:p>
          </p:txBody>
        </p:sp>
        <p:cxnSp>
          <p:nvCxnSpPr>
            <p:cNvPr id="7" name="Straight Arrow Connector 6"/>
            <p:cNvCxnSpPr/>
            <p:nvPr/>
          </p:nvCxnSpPr>
          <p:spPr bwMode="auto">
            <a:xfrm flipH="1">
              <a:off x="3721031" y="1964118"/>
              <a:ext cx="7702" cy="314318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8" name="TextBox 7"/>
            <p:cNvSpPr txBox="1"/>
            <p:nvPr/>
          </p:nvSpPr>
          <p:spPr>
            <a:xfrm>
              <a:off x="2547615" y="2751104"/>
              <a:ext cx="415727" cy="2998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 err="1">
                  <a:solidFill>
                    <a:srgbClr val="FF0000"/>
                  </a:solidFill>
                </a:rPr>
                <a:t>C3</a:t>
              </a:r>
              <a:endParaRPr lang="en-US" sz="1300" dirty="0">
                <a:solidFill>
                  <a:srgbClr val="FF0000"/>
                </a:solidFill>
              </a:endParaRPr>
            </a:p>
          </p:txBody>
        </p:sp>
        <p:sp>
          <p:nvSpPr>
            <p:cNvPr id="9" name="Rounded Rectangle 8"/>
            <p:cNvSpPr/>
            <p:nvPr/>
          </p:nvSpPr>
          <p:spPr bwMode="auto">
            <a:xfrm>
              <a:off x="3313696" y="2264978"/>
              <a:ext cx="809671" cy="523862"/>
            </a:xfrm>
            <a:prstGeom prst="roundRect">
              <a:avLst/>
            </a:prstGeom>
            <a:solidFill>
              <a:srgbClr val="B6B6B6"/>
            </a:soli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anose="020B0604030504040204" pitchFamily="34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521528" y="2346482"/>
              <a:ext cx="413831" cy="317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err="1">
                  <a:latin typeface="+mj-lt"/>
                </a:rPr>
                <a:t>L2</a:t>
              </a:r>
              <a:endParaRPr lang="en-US" sz="1200" b="1" dirty="0">
                <a:latin typeface="+mj-lt"/>
              </a:endParaRPr>
            </a:p>
          </p:txBody>
        </p:sp>
        <p:sp>
          <p:nvSpPr>
            <p:cNvPr id="11" name="Rounded Rectangle 10"/>
            <p:cNvSpPr/>
            <p:nvPr/>
          </p:nvSpPr>
          <p:spPr bwMode="auto">
            <a:xfrm>
              <a:off x="3036310" y="3165879"/>
              <a:ext cx="3673344" cy="523862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anose="020B0604030504040204" pitchFamily="34" charset="0"/>
              </a:endParaRPr>
            </a:p>
          </p:txBody>
        </p:sp>
        <p:cxnSp>
          <p:nvCxnSpPr>
            <p:cNvPr id="12" name="Straight Arrow Connector 11"/>
            <p:cNvCxnSpPr/>
            <p:nvPr/>
          </p:nvCxnSpPr>
          <p:spPr bwMode="auto">
            <a:xfrm flipH="1">
              <a:off x="3691528" y="2817554"/>
              <a:ext cx="7702" cy="314318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3" name="TextBox 12"/>
            <p:cNvSpPr txBox="1"/>
            <p:nvPr/>
          </p:nvSpPr>
          <p:spPr>
            <a:xfrm>
              <a:off x="4186785" y="2810289"/>
              <a:ext cx="687944" cy="3176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>
                  <a:latin typeface="+mj-lt"/>
                </a:rPr>
                <a:t>Flush</a:t>
              </a:r>
            </a:p>
          </p:txBody>
        </p:sp>
        <p:sp>
          <p:nvSpPr>
            <p:cNvPr id="14" name="Rounded Rectangle 13"/>
            <p:cNvSpPr/>
            <p:nvPr/>
          </p:nvSpPr>
          <p:spPr bwMode="auto">
            <a:xfrm>
              <a:off x="3259235" y="1433008"/>
              <a:ext cx="934355" cy="1519201"/>
            </a:xfrm>
            <a:prstGeom prst="roundRect">
              <a:avLst/>
            </a:prstGeom>
            <a:noFill/>
            <a:ln w="28575" cap="flat" cmpd="sng" algn="ctr">
              <a:solidFill>
                <a:schemeClr val="tx1"/>
              </a:solidFill>
              <a:prstDash val="dash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anose="020B0604030504040204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4608462" y="3273692"/>
              <a:ext cx="413831" cy="317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err="1">
                  <a:latin typeface="+mj-lt"/>
                </a:rPr>
                <a:t>L3</a:t>
              </a:r>
              <a:endParaRPr lang="en-US" sz="1200" b="1" dirty="0">
                <a:latin typeface="+mj-lt"/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249938" y="1992022"/>
              <a:ext cx="427386" cy="31738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ctr"/>
              <a:r>
                <a:rPr lang="en-US" altLang="en-US" sz="1200" b="1" dirty="0" err="1">
                  <a:solidFill>
                    <a:srgbClr val="000000"/>
                  </a:solidFill>
                  <a:latin typeface="+mj-lt"/>
                </a:rPr>
                <a:t>C0</a:t>
              </a:r>
              <a:endParaRPr lang="en-US" altLang="en-US" sz="1200" b="1" dirty="0">
                <a:solidFill>
                  <a:srgbClr val="000000"/>
                </a:solidFill>
                <a:latin typeface="+mj-lt"/>
              </a:endParaRPr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2555136" y="4024908"/>
              <a:ext cx="1947631" cy="490555"/>
              <a:chOff x="4052451" y="3788792"/>
              <a:chExt cx="1842319" cy="428131"/>
            </a:xfrm>
          </p:grpSpPr>
          <p:sp>
            <p:nvSpPr>
              <p:cNvPr id="20" name="Oval 6"/>
              <p:cNvSpPr>
                <a:spLocks noChangeArrowheads="1"/>
              </p:cNvSpPr>
              <p:nvPr/>
            </p:nvSpPr>
            <p:spPr bwMode="auto">
              <a:xfrm>
                <a:off x="4511279" y="3788792"/>
                <a:ext cx="471891" cy="428131"/>
              </a:xfrm>
              <a:prstGeom prst="ellipse">
                <a:avLst/>
              </a:prstGeom>
              <a:solidFill>
                <a:srgbClr val="3366FF">
                  <a:alpha val="32941"/>
                </a:srgbClr>
              </a:solidFill>
              <a:ln w="12700">
                <a:solidFill>
                  <a:srgbClr val="3366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1pPr>
                <a:lvl2pPr marL="742950" indent="-28575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2pPr>
                <a:lvl3pPr marL="1143000" indent="-22860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3pPr>
                <a:lvl4pPr marL="1600200" indent="-22860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4pPr>
                <a:lvl5pPr marL="2057400" indent="-22860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9pPr>
              </a:lstStyle>
              <a:p>
                <a:pPr algn="ctr" eaLnBrk="1" hangingPunct="1"/>
                <a:r>
                  <a:rPr lang="en-US" altLang="en-US" sz="1200" b="1" dirty="0" err="1"/>
                  <a:t>C0</a:t>
                </a:r>
                <a:endParaRPr lang="en-US" altLang="en-US" sz="1200" b="1" dirty="0"/>
              </a:p>
            </p:txBody>
          </p:sp>
          <p:grpSp>
            <p:nvGrpSpPr>
              <p:cNvPr id="21" name="Group 20"/>
              <p:cNvGrpSpPr/>
              <p:nvPr/>
            </p:nvGrpSpPr>
            <p:grpSpPr>
              <a:xfrm>
                <a:off x="5210495" y="3837723"/>
                <a:ext cx="684275" cy="365760"/>
                <a:chOff x="4354816" y="5228824"/>
                <a:chExt cx="684275" cy="365760"/>
              </a:xfrm>
            </p:grpSpPr>
            <p:sp>
              <p:nvSpPr>
                <p:cNvPr id="24" name="Rounded Rectangle 23"/>
                <p:cNvSpPr/>
                <p:nvPr/>
              </p:nvSpPr>
              <p:spPr bwMode="auto">
                <a:xfrm>
                  <a:off x="4409903" y="5228824"/>
                  <a:ext cx="629188" cy="365760"/>
                </a:xfrm>
                <a:prstGeom prst="roundRect">
                  <a:avLst/>
                </a:prstGeom>
                <a:solidFill>
                  <a:srgbClr val="FFFF00"/>
                </a:solidFill>
                <a:ln w="9525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25" name="TextBox 24"/>
                <p:cNvSpPr txBox="1"/>
                <p:nvPr/>
              </p:nvSpPr>
              <p:spPr>
                <a:xfrm>
                  <a:off x="4354816" y="5282050"/>
                  <a:ext cx="67999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>
                      <a:latin typeface="+mj-lt"/>
                    </a:rPr>
                    <a:t>SRAM</a:t>
                  </a:r>
                </a:p>
              </p:txBody>
            </p:sp>
          </p:grpSp>
          <p:cxnSp>
            <p:nvCxnSpPr>
              <p:cNvPr id="22" name="Straight Connector 21"/>
              <p:cNvCxnSpPr/>
              <p:nvPr/>
            </p:nvCxnSpPr>
            <p:spPr bwMode="auto">
              <a:xfrm>
                <a:off x="4973926" y="4017401"/>
                <a:ext cx="274320" cy="1587"/>
              </a:xfrm>
              <a:prstGeom prst="line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triangl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3" name="TextBox 22"/>
              <p:cNvSpPr txBox="1"/>
              <p:nvPr/>
            </p:nvSpPr>
            <p:spPr>
              <a:xfrm>
                <a:off x="4052451" y="3875120"/>
                <a:ext cx="393248" cy="2616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300" dirty="0" err="1">
                    <a:solidFill>
                      <a:srgbClr val="FF0000"/>
                    </a:solidFill>
                  </a:rPr>
                  <a:t>C6</a:t>
                </a:r>
                <a:endParaRPr lang="en-US" sz="1300" dirty="0">
                  <a:solidFill>
                    <a:srgbClr val="FF0000"/>
                  </a:solidFill>
                </a:endParaRPr>
              </a:p>
            </p:txBody>
          </p:sp>
        </p:grpSp>
        <p:sp>
          <p:nvSpPr>
            <p:cNvPr id="26" name="TextBox 25"/>
            <p:cNvSpPr txBox="1"/>
            <p:nvPr/>
          </p:nvSpPr>
          <p:spPr>
            <a:xfrm>
              <a:off x="5558466" y="1659916"/>
              <a:ext cx="413831" cy="317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err="1">
                  <a:latin typeface="+mj-lt"/>
                </a:rPr>
                <a:t>L1</a:t>
              </a:r>
              <a:endParaRPr lang="en-US" sz="1200" b="1" dirty="0">
                <a:latin typeface="+mj-lt"/>
              </a:endParaRPr>
            </a:p>
          </p:txBody>
        </p:sp>
        <p:sp>
          <p:nvSpPr>
            <p:cNvPr id="27" name="Rounded Rectangle 26"/>
            <p:cNvSpPr/>
            <p:nvPr/>
          </p:nvSpPr>
          <p:spPr bwMode="auto">
            <a:xfrm>
              <a:off x="5466647" y="1562546"/>
              <a:ext cx="591690" cy="419089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anose="020B0604030504040204" pitchFamily="34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5561524" y="1659760"/>
              <a:ext cx="413831" cy="317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err="1">
                  <a:latin typeface="+mj-lt"/>
                </a:rPr>
                <a:t>L1</a:t>
              </a:r>
              <a:endParaRPr lang="en-US" sz="1200" b="1" dirty="0">
                <a:latin typeface="+mj-lt"/>
              </a:endParaRPr>
            </a:p>
          </p:txBody>
        </p:sp>
        <p:cxnSp>
          <p:nvCxnSpPr>
            <p:cNvPr id="29" name="Straight Arrow Connector 28"/>
            <p:cNvCxnSpPr/>
            <p:nvPr/>
          </p:nvCxnSpPr>
          <p:spPr bwMode="auto">
            <a:xfrm flipH="1">
              <a:off x="5761022" y="1976415"/>
              <a:ext cx="7702" cy="314318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0" name="TextBox 29"/>
            <p:cNvSpPr txBox="1"/>
            <p:nvPr/>
          </p:nvSpPr>
          <p:spPr>
            <a:xfrm>
              <a:off x="4881157" y="2748634"/>
              <a:ext cx="401967" cy="317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 err="1">
                  <a:solidFill>
                    <a:srgbClr val="FF0000"/>
                  </a:solidFill>
                </a:rPr>
                <a:t>C3</a:t>
              </a:r>
              <a:endParaRPr lang="en-US" sz="1200" dirty="0">
                <a:solidFill>
                  <a:srgbClr val="FF0000"/>
                </a:solidFill>
              </a:endParaRPr>
            </a:p>
          </p:txBody>
        </p:sp>
        <p:sp>
          <p:nvSpPr>
            <p:cNvPr id="31" name="Rounded Rectangle 30"/>
            <p:cNvSpPr/>
            <p:nvPr/>
          </p:nvSpPr>
          <p:spPr bwMode="auto">
            <a:xfrm>
              <a:off x="5353688" y="2277274"/>
              <a:ext cx="809671" cy="523862"/>
            </a:xfrm>
            <a:prstGeom prst="roundRect">
              <a:avLst/>
            </a:prstGeom>
            <a:solidFill>
              <a:srgbClr val="B6B6B6"/>
            </a:soli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anose="020B0604030504040204" pitchFamily="34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5561522" y="2358778"/>
              <a:ext cx="413831" cy="317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b="1" dirty="0" err="1">
                  <a:latin typeface="+mj-lt"/>
                </a:rPr>
                <a:t>L2</a:t>
              </a:r>
              <a:endParaRPr lang="en-US" sz="1200" b="1" dirty="0">
                <a:latin typeface="+mj-lt"/>
              </a:endParaRPr>
            </a:p>
          </p:txBody>
        </p:sp>
        <p:cxnSp>
          <p:nvCxnSpPr>
            <p:cNvPr id="33" name="Straight Arrow Connector 32"/>
            <p:cNvCxnSpPr/>
            <p:nvPr/>
          </p:nvCxnSpPr>
          <p:spPr bwMode="auto">
            <a:xfrm flipH="1">
              <a:off x="5731521" y="2829850"/>
              <a:ext cx="7702" cy="314318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4" name="TextBox 33"/>
            <p:cNvSpPr txBox="1"/>
            <p:nvPr/>
          </p:nvSpPr>
          <p:spPr>
            <a:xfrm>
              <a:off x="6257466" y="2822585"/>
              <a:ext cx="687944" cy="3176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>
                  <a:latin typeface="+mj-lt"/>
                </a:rPr>
                <a:t>Flush</a:t>
              </a:r>
            </a:p>
          </p:txBody>
        </p:sp>
        <p:sp>
          <p:nvSpPr>
            <p:cNvPr id="35" name="Rounded Rectangle 34"/>
            <p:cNvSpPr/>
            <p:nvPr/>
          </p:nvSpPr>
          <p:spPr bwMode="auto">
            <a:xfrm>
              <a:off x="5299227" y="1460060"/>
              <a:ext cx="934355" cy="1519201"/>
            </a:xfrm>
            <a:prstGeom prst="roundRect">
              <a:avLst/>
            </a:prstGeom>
            <a:noFill/>
            <a:ln w="28575" cap="flat" cmpd="sng" algn="ctr">
              <a:solidFill>
                <a:schemeClr val="tx1"/>
              </a:solidFill>
              <a:prstDash val="dash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Verdana" panose="020B0604030504040204" pitchFamily="34" charset="0"/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6313014" y="1988840"/>
              <a:ext cx="490133" cy="3302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lvl="0" algn="ctr"/>
              <a:r>
                <a:rPr lang="en-US" altLang="en-US" sz="1200" b="1" dirty="0">
                  <a:solidFill>
                    <a:srgbClr val="000000"/>
                  </a:solidFill>
                  <a:latin typeface="+mj-lt"/>
                </a:rPr>
                <a:t>Cn</a:t>
              </a:r>
            </a:p>
          </p:txBody>
        </p:sp>
        <p:grpSp>
          <p:nvGrpSpPr>
            <p:cNvPr id="37" name="Group 36"/>
            <p:cNvGrpSpPr/>
            <p:nvPr/>
          </p:nvGrpSpPr>
          <p:grpSpPr>
            <a:xfrm>
              <a:off x="4874343" y="4020656"/>
              <a:ext cx="1921330" cy="490555"/>
              <a:chOff x="6246255" y="3798481"/>
              <a:chExt cx="1817440" cy="428131"/>
            </a:xfrm>
          </p:grpSpPr>
          <p:sp>
            <p:nvSpPr>
              <p:cNvPr id="38" name="Oval 6"/>
              <p:cNvSpPr>
                <a:spLocks noChangeArrowheads="1"/>
              </p:cNvSpPr>
              <p:nvPr/>
            </p:nvSpPr>
            <p:spPr bwMode="auto">
              <a:xfrm>
                <a:off x="6676054" y="3798481"/>
                <a:ext cx="471891" cy="428131"/>
              </a:xfrm>
              <a:prstGeom prst="ellipse">
                <a:avLst/>
              </a:prstGeom>
              <a:solidFill>
                <a:srgbClr val="3366FF">
                  <a:alpha val="32941"/>
                </a:srgbClr>
              </a:solidFill>
              <a:ln w="12700">
                <a:solidFill>
                  <a:srgbClr val="3366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1pPr>
                <a:lvl2pPr marL="742950" indent="-28575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2pPr>
                <a:lvl3pPr marL="1143000" indent="-22860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3pPr>
                <a:lvl4pPr marL="1600200" indent="-22860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4pPr>
                <a:lvl5pPr marL="2057400" indent="-22860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9pPr>
              </a:lstStyle>
              <a:p>
                <a:pPr algn="ctr" eaLnBrk="1" hangingPunct="1"/>
                <a:r>
                  <a:rPr lang="en-US" altLang="en-US" sz="1200" b="1" dirty="0"/>
                  <a:t>Cn</a:t>
                </a:r>
              </a:p>
            </p:txBody>
          </p:sp>
          <p:grpSp>
            <p:nvGrpSpPr>
              <p:cNvPr id="39" name="Group 38"/>
              <p:cNvGrpSpPr/>
              <p:nvPr/>
            </p:nvGrpSpPr>
            <p:grpSpPr>
              <a:xfrm>
                <a:off x="7383701" y="3835575"/>
                <a:ext cx="679994" cy="365760"/>
                <a:chOff x="4456670" y="5228824"/>
                <a:chExt cx="679994" cy="365760"/>
              </a:xfrm>
            </p:grpSpPr>
            <p:sp>
              <p:nvSpPr>
                <p:cNvPr id="42" name="Rounded Rectangle 41"/>
                <p:cNvSpPr/>
                <p:nvPr/>
              </p:nvSpPr>
              <p:spPr bwMode="auto">
                <a:xfrm>
                  <a:off x="4500056" y="5228824"/>
                  <a:ext cx="629188" cy="365760"/>
                </a:xfrm>
                <a:prstGeom prst="roundRect">
                  <a:avLst/>
                </a:prstGeom>
                <a:solidFill>
                  <a:srgbClr val="FFFF00"/>
                </a:solidFill>
                <a:ln w="9525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1400" b="0" i="0" u="none" strike="noStrike" cap="none" normalizeH="0" baseline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Verdana" panose="020B0604030504040204" pitchFamily="34" charset="0"/>
                  </a:endParaRPr>
                </a:p>
              </p:txBody>
            </p:sp>
            <p:sp>
              <p:nvSpPr>
                <p:cNvPr id="43" name="TextBox 42"/>
                <p:cNvSpPr txBox="1"/>
                <p:nvPr/>
              </p:nvSpPr>
              <p:spPr>
                <a:xfrm>
                  <a:off x="4456670" y="5267536"/>
                  <a:ext cx="67999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200" b="1" dirty="0">
                      <a:latin typeface="+mj-lt"/>
                    </a:rPr>
                    <a:t>SRAM</a:t>
                  </a:r>
                </a:p>
              </p:txBody>
            </p:sp>
          </p:grpSp>
          <p:cxnSp>
            <p:nvCxnSpPr>
              <p:cNvPr id="40" name="Straight Connector 39"/>
              <p:cNvCxnSpPr/>
              <p:nvPr/>
            </p:nvCxnSpPr>
            <p:spPr bwMode="auto">
              <a:xfrm>
                <a:off x="7133796" y="4028132"/>
                <a:ext cx="274320" cy="1587"/>
              </a:xfrm>
              <a:prstGeom prst="line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triangl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41" name="TextBox 40"/>
              <p:cNvSpPr txBox="1"/>
              <p:nvPr/>
            </p:nvSpPr>
            <p:spPr>
              <a:xfrm>
                <a:off x="6246255" y="3911609"/>
                <a:ext cx="38023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dirty="0" err="1">
                    <a:solidFill>
                      <a:srgbClr val="FF0000"/>
                    </a:solidFill>
                  </a:rPr>
                  <a:t>C6</a:t>
                </a:r>
                <a:endParaRPr lang="en-US" sz="1200" dirty="0">
                  <a:solidFill>
                    <a:srgbClr val="FF0000"/>
                  </a:solidFill>
                </a:endParaRPr>
              </a:p>
            </p:txBody>
          </p:sp>
        </p:grpSp>
        <p:grpSp>
          <p:nvGrpSpPr>
            <p:cNvPr id="44" name="Group 43"/>
            <p:cNvGrpSpPr/>
            <p:nvPr/>
          </p:nvGrpSpPr>
          <p:grpSpPr>
            <a:xfrm>
              <a:off x="3364568" y="4836058"/>
              <a:ext cx="1085710" cy="366857"/>
              <a:chOff x="1808132" y="4011770"/>
              <a:chExt cx="1027003" cy="276999"/>
            </a:xfrm>
          </p:grpSpPr>
          <p:sp>
            <p:nvSpPr>
              <p:cNvPr id="45" name="TextBox 44"/>
              <p:cNvSpPr txBox="1"/>
              <p:nvPr/>
            </p:nvSpPr>
            <p:spPr>
              <a:xfrm>
                <a:off x="1808132" y="4011770"/>
                <a:ext cx="53412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err="1">
                    <a:latin typeface="+mj-lt"/>
                  </a:rPr>
                  <a:t>Vcc</a:t>
                </a:r>
                <a:r>
                  <a:rPr lang="en-US" sz="1200" b="1" dirty="0">
                    <a:latin typeface="+mj-lt"/>
                  </a:rPr>
                  <a:t> </a:t>
                </a:r>
              </a:p>
            </p:txBody>
          </p:sp>
          <p:sp>
            <p:nvSpPr>
              <p:cNvPr id="46" name="Right Arrow 45"/>
              <p:cNvSpPr/>
              <p:nvPr/>
            </p:nvSpPr>
            <p:spPr bwMode="auto">
              <a:xfrm>
                <a:off x="2315936" y="4105325"/>
                <a:ext cx="226875" cy="64008"/>
              </a:xfrm>
              <a:prstGeom prst="rightArrow">
                <a:avLst/>
              </a:prstGeom>
              <a:solidFill>
                <a:srgbClr val="FF0000"/>
              </a:solidFill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Verdana" panose="020B0604030504040204" pitchFamily="34" charset="0"/>
                </a:endParaRPr>
              </a:p>
            </p:txBody>
          </p:sp>
          <p:sp>
            <p:nvSpPr>
              <p:cNvPr id="47" name="TextBox 46"/>
              <p:cNvSpPr txBox="1"/>
              <p:nvPr/>
            </p:nvSpPr>
            <p:spPr>
              <a:xfrm>
                <a:off x="2488565" y="4024848"/>
                <a:ext cx="346570" cy="20811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>
                    <a:latin typeface="+mj-lt"/>
                  </a:rPr>
                  <a:t>0 </a:t>
                </a:r>
              </a:p>
            </p:txBody>
          </p:sp>
        </p:grpSp>
        <p:grpSp>
          <p:nvGrpSpPr>
            <p:cNvPr id="48" name="Group 47"/>
            <p:cNvGrpSpPr/>
            <p:nvPr/>
          </p:nvGrpSpPr>
          <p:grpSpPr>
            <a:xfrm>
              <a:off x="5634019" y="4845511"/>
              <a:ext cx="1085710" cy="369702"/>
              <a:chOff x="1808132" y="4009622"/>
              <a:chExt cx="1027003" cy="279147"/>
            </a:xfrm>
          </p:grpSpPr>
          <p:sp>
            <p:nvSpPr>
              <p:cNvPr id="49" name="TextBox 48"/>
              <p:cNvSpPr txBox="1"/>
              <p:nvPr/>
            </p:nvSpPr>
            <p:spPr>
              <a:xfrm>
                <a:off x="1808132" y="4011770"/>
                <a:ext cx="53412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 err="1">
                    <a:latin typeface="+mj-lt"/>
                  </a:rPr>
                  <a:t>Vcc</a:t>
                </a:r>
                <a:r>
                  <a:rPr lang="en-US" sz="1200" b="1" dirty="0">
                    <a:latin typeface="+mj-lt"/>
                  </a:rPr>
                  <a:t> </a:t>
                </a:r>
              </a:p>
            </p:txBody>
          </p:sp>
          <p:sp>
            <p:nvSpPr>
              <p:cNvPr id="50" name="Right Arrow 49"/>
              <p:cNvSpPr/>
              <p:nvPr/>
            </p:nvSpPr>
            <p:spPr bwMode="auto">
              <a:xfrm>
                <a:off x="2286397" y="4093911"/>
                <a:ext cx="226875" cy="64008"/>
              </a:xfrm>
              <a:prstGeom prst="rightArrow">
                <a:avLst/>
              </a:prstGeom>
              <a:solidFill>
                <a:srgbClr val="FF0000"/>
              </a:solidFill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>
                  <a:ln>
                    <a:noFill/>
                  </a:ln>
                  <a:solidFill>
                    <a:schemeClr val="tx1"/>
                  </a:solidFill>
                  <a:effectLst/>
                  <a:latin typeface="Verdana" panose="020B0604030504040204" pitchFamily="34" charset="0"/>
                </a:endParaRPr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2488565" y="4009622"/>
                <a:ext cx="346570" cy="20811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200" b="1" dirty="0">
                    <a:latin typeface="+mj-lt"/>
                  </a:rPr>
                  <a:t>0 </a:t>
                </a:r>
              </a:p>
            </p:txBody>
          </p:sp>
        </p:grpSp>
        <p:sp>
          <p:nvSpPr>
            <p:cNvPr id="52" name="TextBox 51"/>
            <p:cNvSpPr txBox="1"/>
            <p:nvPr/>
          </p:nvSpPr>
          <p:spPr>
            <a:xfrm>
              <a:off x="3623643" y="1001597"/>
              <a:ext cx="2680147" cy="3302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>
                  <a:latin typeface="+mj-lt"/>
                </a:rPr>
                <a:t>Stop instruction execution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2546774" y="983226"/>
              <a:ext cx="415727" cy="2998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 err="1">
                  <a:solidFill>
                    <a:srgbClr val="FF0000"/>
                  </a:solidFill>
                </a:rPr>
                <a:t>C1</a:t>
              </a:r>
              <a:endParaRPr lang="en-US" sz="1300" dirty="0">
                <a:solidFill>
                  <a:srgbClr val="FF0000"/>
                </a:solidFill>
              </a:endParaRPr>
            </a:p>
          </p:txBody>
        </p:sp>
        <p:sp>
          <p:nvSpPr>
            <p:cNvPr id="54" name="Down Arrow 53"/>
            <p:cNvSpPr/>
            <p:nvPr/>
          </p:nvSpPr>
          <p:spPr bwMode="auto">
            <a:xfrm>
              <a:off x="3243961" y="4840108"/>
              <a:ext cx="96668" cy="261930"/>
            </a:xfrm>
            <a:prstGeom prst="downArrow">
              <a:avLst/>
            </a:pr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anose="020B0604030504040204" pitchFamily="34" charset="0"/>
              </a:endParaRPr>
            </a:p>
          </p:txBody>
        </p:sp>
        <p:sp>
          <p:nvSpPr>
            <p:cNvPr id="55" name="Down Arrow 54"/>
            <p:cNvSpPr/>
            <p:nvPr/>
          </p:nvSpPr>
          <p:spPr bwMode="auto">
            <a:xfrm>
              <a:off x="5531026" y="4852403"/>
              <a:ext cx="96668" cy="261930"/>
            </a:xfrm>
            <a:prstGeom prst="downArrow">
              <a:avLst/>
            </a:pr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anose="020B0604030504040204" pitchFamily="34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2648734" y="4528969"/>
              <a:ext cx="1506547" cy="3302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>
                  <a:latin typeface="+mj-lt"/>
                </a:rPr>
                <a:t>Stop core </a:t>
              </a:r>
              <a:r>
                <a:rPr lang="en-US" sz="1300" dirty="0" err="1">
                  <a:latin typeface="+mj-lt"/>
                </a:rPr>
                <a:t>PLL</a:t>
              </a:r>
              <a:endParaRPr lang="en-US" sz="1300" dirty="0">
                <a:latin typeface="+mj-lt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4910658" y="4535589"/>
              <a:ext cx="1506547" cy="33023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>
                  <a:latin typeface="+mj-lt"/>
                </a:rPr>
                <a:t>Stop core </a:t>
              </a:r>
              <a:r>
                <a:rPr lang="en-US" sz="1300" dirty="0" err="1">
                  <a:latin typeface="+mj-lt"/>
                </a:rPr>
                <a:t>PLL</a:t>
              </a:r>
              <a:endParaRPr lang="en-US" sz="1300" dirty="0">
                <a:latin typeface="+mj-lt"/>
              </a:endParaRPr>
            </a:p>
          </p:txBody>
        </p:sp>
        <p:cxnSp>
          <p:nvCxnSpPr>
            <p:cNvPr id="58" name="Straight Connector 57"/>
            <p:cNvCxnSpPr/>
            <p:nvPr/>
          </p:nvCxnSpPr>
          <p:spPr bwMode="auto">
            <a:xfrm>
              <a:off x="4654937" y="4324404"/>
              <a:ext cx="221718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ys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59" name="Straight Connector 58"/>
            <p:cNvCxnSpPr/>
            <p:nvPr/>
          </p:nvCxnSpPr>
          <p:spPr bwMode="auto">
            <a:xfrm>
              <a:off x="4795471" y="2147346"/>
              <a:ext cx="221718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ys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60" name="TextBox 59"/>
            <p:cNvSpPr txBox="1"/>
            <p:nvPr/>
          </p:nvSpPr>
          <p:spPr>
            <a:xfrm>
              <a:off x="2954571" y="3702623"/>
              <a:ext cx="1893873" cy="3176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/>
              <a:r>
                <a:rPr lang="en-US" sz="1300" dirty="0">
                  <a:solidFill>
                    <a:srgbClr val="000000"/>
                  </a:solidFill>
                  <a:latin typeface="Verdana"/>
                </a:rPr>
                <a:t>Stop core clocking</a:t>
              </a:r>
              <a:endParaRPr lang="en-US" sz="1300" dirty="0"/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5106695" y="3684709"/>
              <a:ext cx="1893873" cy="31762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/>
              <a:r>
                <a:rPr lang="en-US" sz="1300" dirty="0">
                  <a:solidFill>
                    <a:srgbClr val="000000"/>
                  </a:solidFill>
                  <a:latin typeface="Verdana"/>
                </a:rPr>
                <a:t>Stop core clocking</a:t>
              </a:r>
              <a:endParaRPr lang="en-US" sz="1300" dirty="0"/>
            </a:p>
          </p:txBody>
        </p:sp>
        <p:cxnSp>
          <p:nvCxnSpPr>
            <p:cNvPr id="64" name="Straight Connector 63"/>
            <p:cNvCxnSpPr/>
            <p:nvPr/>
          </p:nvCxnSpPr>
          <p:spPr bwMode="auto">
            <a:xfrm>
              <a:off x="4675210" y="5003253"/>
              <a:ext cx="221718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ys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6" name="TextBox 15"/>
            <p:cNvSpPr txBox="1"/>
            <p:nvPr/>
          </p:nvSpPr>
          <p:spPr>
            <a:xfrm>
              <a:off x="6822250" y="4121045"/>
              <a:ext cx="1567160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/>
                <a:t>(Intel’s solution)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940374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499212" y="1988840"/>
            <a:ext cx="8123238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5.4 A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VFS (Adaptive Voltage or Frequency Scaling)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962623" y="3000436"/>
            <a:ext cx="463460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Section 5.4 is not discussed in the Lecture.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954EEA-71EB-165B-496B-433CC06CBD41}"/>
              </a:ext>
            </a:extLst>
          </p:cNvPr>
          <p:cNvSpPr txBox="1"/>
          <p:nvPr/>
        </p:nvSpPr>
        <p:spPr>
          <a:xfrm>
            <a:off x="3143767" y="3519010"/>
            <a:ext cx="15632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  <a:latin typeface="+mj-lt"/>
              </a:rPr>
              <a:t>See Annex 2.</a:t>
            </a:r>
            <a:endParaRPr lang="hu-HU" sz="1600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196258599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498046" y="1537795"/>
            <a:ext cx="8123667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2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 How can the  power headroom of processor packages</a:t>
            </a:r>
          </a:p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2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be utilized to raise performance?</a:t>
            </a:r>
          </a:p>
        </p:txBody>
      </p: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438038" y="2761046"/>
            <a:ext cx="8183675" cy="468000"/>
            <a:chOff x="697" y="1638"/>
            <a:chExt cx="4450" cy="292"/>
          </a:xfrm>
        </p:grpSpPr>
        <p:sp>
          <p:nvSpPr>
            <p:cNvPr id="4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6.1 Introduction</a:t>
              </a:r>
            </a:p>
          </p:txBody>
        </p:sp>
        <p:sp>
          <p:nvSpPr>
            <p:cNvPr id="5" name="Text Box 6"/>
            <p:cNvSpPr txBox="1">
              <a:spLocks noChangeArrowheads="1"/>
            </p:cNvSpPr>
            <p:nvPr/>
          </p:nvSpPr>
          <p:spPr bwMode="auto">
            <a:xfrm>
              <a:off x="697" y="1682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6" name="Group 7"/>
          <p:cNvGrpSpPr>
            <a:grpSpLocks/>
          </p:cNvGrpSpPr>
          <p:nvPr/>
        </p:nvGrpSpPr>
        <p:grpSpPr bwMode="auto">
          <a:xfrm>
            <a:off x="483349" y="3277855"/>
            <a:ext cx="8138364" cy="468000"/>
            <a:chOff x="695" y="1631"/>
            <a:chExt cx="4737" cy="491"/>
          </a:xfrm>
        </p:grpSpPr>
        <p:sp>
          <p:nvSpPr>
            <p:cNvPr id="7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6.2 Intel’s Turbo Boost technologies</a:t>
              </a:r>
            </a:p>
          </p:txBody>
        </p:sp>
        <p:sp>
          <p:nvSpPr>
            <p:cNvPr id="8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9" name="Group 7"/>
          <p:cNvGrpSpPr>
            <a:grpSpLocks/>
          </p:cNvGrpSpPr>
          <p:nvPr/>
        </p:nvGrpSpPr>
        <p:grpSpPr bwMode="auto">
          <a:xfrm>
            <a:off x="489290" y="3789040"/>
            <a:ext cx="8132423" cy="468000"/>
            <a:chOff x="695" y="1631"/>
            <a:chExt cx="4737" cy="491"/>
          </a:xfrm>
        </p:grpSpPr>
        <p:sp>
          <p:nvSpPr>
            <p:cNvPr id="10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6.3 AMD’s Turbo Boost technologies</a:t>
              </a:r>
            </a:p>
          </p:txBody>
        </p:sp>
        <p:sp>
          <p:nvSpPr>
            <p:cNvPr id="11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2006715" y="4710626"/>
            <a:ext cx="402629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  <a:latin typeface="+mj-lt"/>
              </a:rPr>
              <a:t>Section 6.3 isn’t part of the Lecture.</a:t>
            </a:r>
          </a:p>
        </p:txBody>
      </p:sp>
    </p:spTree>
    <p:extLst>
      <p:ext uri="{BB962C8B-B14F-4D97-AF65-F5344CB8AC3E}">
        <p14:creationId xmlns:p14="http://schemas.microsoft.com/office/powerpoint/2010/main" val="2191722382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-1"/>
            <a:ext cx="9144000" cy="452387"/>
          </a:xfrm>
        </p:spPr>
        <p:txBody>
          <a:bodyPr/>
          <a:lstStyle/>
          <a:p>
            <a:r>
              <a:rPr lang="hu-HU" altLang="en-US" sz="1700" dirty="0"/>
              <a:t>6.</a:t>
            </a:r>
            <a:r>
              <a:rPr lang="en-US" altLang="en-US" sz="1700" dirty="0"/>
              <a:t> Utilizing the power headroom of processor packages to raise performance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71500" y="494383"/>
            <a:ext cx="903401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pc="-20" dirty="0">
                <a:solidFill>
                  <a:srgbClr val="2D2D8A"/>
                </a:solidFill>
                <a:latin typeface="Verdana" panose="020B0604030504040204" pitchFamily="34" charset="0"/>
              </a:rPr>
              <a:t>6.</a:t>
            </a:r>
            <a:r>
              <a:rPr kumimoji="0" lang="en-US" altLang="en-US" sz="1800" b="0" i="0" u="none" strike="noStrike" kern="1200" cap="none" spc="-2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</a:rPr>
              <a:t> Utilizing the power headroom of processor packages to </a:t>
            </a:r>
            <a:r>
              <a:rPr kumimoji="0" lang="en-US" altLang="en-US" sz="1800" b="0" i="0" u="none" strike="noStrike" kern="1200" cap="none" spc="-2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</a:rPr>
              <a:t>rais</a:t>
            </a:r>
            <a:r>
              <a:rPr lang="en-US" altLang="en-US" spc="-20" dirty="0">
                <a:solidFill>
                  <a:srgbClr val="2D2D8A"/>
                </a:solidFill>
                <a:latin typeface="Verdana" panose="020B0604030504040204" pitchFamily="34" charset="0"/>
              </a:rPr>
              <a:t>e performance</a:t>
            </a:r>
            <a:endParaRPr kumimoji="0" lang="en-US" altLang="en-US" sz="1800" b="0" i="0" u="none" strike="noStrike" kern="1200" cap="none" spc="-2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anose="020B0604030504040204" pitchFamily="34" charset="0"/>
            </a:endParaRPr>
          </a:p>
        </p:txBody>
      </p:sp>
      <p:sp>
        <p:nvSpPr>
          <p:cNvPr id="9" name="Rounded Rectangle 8"/>
          <p:cNvSpPr/>
          <p:nvPr/>
        </p:nvSpPr>
        <p:spPr bwMode="auto">
          <a:xfrm>
            <a:off x="6012160" y="4689140"/>
            <a:ext cx="3131840" cy="1642827"/>
          </a:xfrm>
          <a:prstGeom prst="roundRect">
            <a:avLst/>
          </a:prstGeom>
          <a:solidFill>
            <a:srgbClr val="DDEEFF"/>
          </a:solidFill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4" name="Text Box 6">
            <a:extLst>
              <a:ext uri="{FF2B5EF4-FFF2-40B4-BE49-F238E27FC236}">
                <a16:creationId xmlns:a16="http://schemas.microsoft.com/office/drawing/2014/main" id="{4C194D1B-3054-39EE-4377-EFA36F79BC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2809" y="1618431"/>
            <a:ext cx="2804386" cy="1292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at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the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processor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functional units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the CPU, GPU, etc.)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(Only PM of CPU cores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is discussed)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5" name="Line 7">
            <a:extLst>
              <a:ext uri="{FF2B5EF4-FFF2-40B4-BE49-F238E27FC236}">
                <a16:creationId xmlns:a16="http://schemas.microsoft.com/office/drawing/2014/main" id="{40935B57-BAC4-0023-0A9C-14D9F29C30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34641" y="3944280"/>
            <a:ext cx="450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84F537EF-0E03-EBD9-B77D-CC636E8A7B5D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1638662" y="4022823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</a:p>
        </p:txBody>
      </p:sp>
      <p:sp>
        <p:nvSpPr>
          <p:cNvPr id="7" name="Line 12">
            <a:extLst>
              <a:ext uri="{FF2B5EF4-FFF2-40B4-BE49-F238E27FC236}">
                <a16:creationId xmlns:a16="http://schemas.microsoft.com/office/drawing/2014/main" id="{E3E3E5FB-9FEF-8F25-F041-05F2B190D041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6159535" y="4037853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" name="Text Box 5">
            <a:extLst>
              <a:ext uri="{FF2B5EF4-FFF2-40B4-BE49-F238E27FC236}">
                <a16:creationId xmlns:a16="http://schemas.microsoft.com/office/drawing/2014/main" id="{1F8CAC9E-6B67-A48A-41A8-B35FE2716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570" y="4153791"/>
            <a:ext cx="210506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idle CPU cores</a:t>
            </a:r>
          </a:p>
        </p:txBody>
      </p:sp>
      <p:sp>
        <p:nvSpPr>
          <p:cNvPr id="10" name="Oval 11">
            <a:extLst>
              <a:ext uri="{FF2B5EF4-FFF2-40B4-BE49-F238E27FC236}">
                <a16:creationId xmlns:a16="http://schemas.microsoft.com/office/drawing/2014/main" id="{9B2F0B13-B3AF-E52E-AEFA-BAA6B6FA43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8690" y="4099041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1" name="Oval 9">
            <a:extLst>
              <a:ext uri="{FF2B5EF4-FFF2-40B4-BE49-F238E27FC236}">
                <a16:creationId xmlns:a16="http://schemas.microsoft.com/office/drawing/2014/main" id="{DBBBA3CD-04D5-F91D-3C68-670D06200C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1680" y="407924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2" name="Text Box 6">
            <a:extLst>
              <a:ext uri="{FF2B5EF4-FFF2-40B4-BE49-F238E27FC236}">
                <a16:creationId xmlns:a16="http://schemas.microsoft.com/office/drawing/2014/main" id="{299FA02A-DB8C-E7A2-E9AE-64B4C3182C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341" y="4796368"/>
            <a:ext cx="2389642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Reducing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idle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CPU cores</a:t>
            </a:r>
          </a:p>
        </p:txBody>
      </p:sp>
      <p:sp>
        <p:nvSpPr>
          <p:cNvPr id="13" name="Line 7">
            <a:extLst>
              <a:ext uri="{FF2B5EF4-FFF2-40B4-BE49-F238E27FC236}">
                <a16:creationId xmlns:a16="http://schemas.microsoft.com/office/drawing/2014/main" id="{EF7384D9-BC03-F426-53E5-48D8F2A52FE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36015" y="1412892"/>
            <a:ext cx="4968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4" name="Line 8">
            <a:extLst>
              <a:ext uri="{FF2B5EF4-FFF2-40B4-BE49-F238E27FC236}">
                <a16:creationId xmlns:a16="http://schemas.microsoft.com/office/drawing/2014/main" id="{B90DD216-98A9-C28D-0429-BB76924B3980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4737486" y="1339966"/>
            <a:ext cx="144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5" name="Oval 9">
            <a:extLst>
              <a:ext uri="{FF2B5EF4-FFF2-40B4-BE49-F238E27FC236}">
                <a16:creationId xmlns:a16="http://schemas.microsoft.com/office/drawing/2014/main" id="{2667C2ED-D2B0-2C72-22ED-3B8A45969A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3100" y="2378879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6" name="Down Arrow 104">
            <a:extLst>
              <a:ext uri="{FF2B5EF4-FFF2-40B4-BE49-F238E27FC236}">
                <a16:creationId xmlns:a16="http://schemas.microsoft.com/office/drawing/2014/main" id="{28DFE4D4-B9A3-A9E8-37B2-02F40D10B9E5}"/>
              </a:ext>
            </a:extLst>
          </p:cNvPr>
          <p:cNvSpPr/>
          <p:nvPr/>
        </p:nvSpPr>
        <p:spPr bwMode="auto">
          <a:xfrm>
            <a:off x="1596902" y="5479084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 Box 15">
            <a:extLst>
              <a:ext uri="{FF2B5EF4-FFF2-40B4-BE49-F238E27FC236}">
                <a16:creationId xmlns:a16="http://schemas.microsoft.com/office/drawing/2014/main" id="{D5525DA8-C371-50BE-1EF2-9CF435AD9E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0637" y="1019750"/>
            <a:ext cx="635943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Approaches for power management (PM) of computers 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(simplified)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8" name="Text Box 6">
            <a:extLst>
              <a:ext uri="{FF2B5EF4-FFF2-40B4-BE49-F238E27FC236}">
                <a16:creationId xmlns:a16="http://schemas.microsoft.com/office/drawing/2014/main" id="{4D9C9432-2D5A-5EA6-CD33-2C9DADEA54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2278" y="4803300"/>
            <a:ext cx="2170786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Reducing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active CPU cores</a:t>
            </a:r>
          </a:p>
        </p:txBody>
      </p:sp>
      <p:sp>
        <p:nvSpPr>
          <p:cNvPr id="19" name="Text Box 7">
            <a:extLst>
              <a:ext uri="{FF2B5EF4-FFF2-40B4-BE49-F238E27FC236}">
                <a16:creationId xmlns:a16="http://schemas.microsoft.com/office/drawing/2014/main" id="{64FE6170-0240-AA21-E4F3-3FC823E4AE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2160" y="4835323"/>
            <a:ext cx="3195355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Utilizing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the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power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headroom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*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a proc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.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package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to raise performance</a:t>
            </a:r>
          </a:p>
        </p:txBody>
      </p:sp>
      <p:sp>
        <p:nvSpPr>
          <p:cNvPr id="20" name="Line 11">
            <a:extLst>
              <a:ext uri="{FF2B5EF4-FFF2-40B4-BE49-F238E27FC236}">
                <a16:creationId xmlns:a16="http://schemas.microsoft.com/office/drawing/2014/main" id="{C6CE713B-1B02-5FEF-173F-4132CD8A3E3F}"/>
              </a:ext>
            </a:extLst>
          </p:cNvPr>
          <p:cNvSpPr>
            <a:spLocks noChangeShapeType="1"/>
          </p:cNvSpPr>
          <p:nvPr/>
        </p:nvSpPr>
        <p:spPr bwMode="auto">
          <a:xfrm>
            <a:off x="6241038" y="4488209"/>
            <a:ext cx="1393394" cy="23284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1" name="Text Box 5">
            <a:extLst>
              <a:ext uri="{FF2B5EF4-FFF2-40B4-BE49-F238E27FC236}">
                <a16:creationId xmlns:a16="http://schemas.microsoft.com/office/drawing/2014/main" id="{CC577239-790E-3533-E497-44A3764856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7045" y="4156269"/>
            <a:ext cx="232307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active CPU cores</a:t>
            </a:r>
          </a:p>
        </p:txBody>
      </p:sp>
      <p:sp>
        <p:nvSpPr>
          <p:cNvPr id="22" name="Oval 10">
            <a:extLst>
              <a:ext uri="{FF2B5EF4-FFF2-40B4-BE49-F238E27FC236}">
                <a16:creationId xmlns:a16="http://schemas.microsoft.com/office/drawing/2014/main" id="{A5145D2E-36F1-4B4C-D202-CCAC814DB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5882" y="471861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3" name="Line 9">
            <a:extLst>
              <a:ext uri="{FF2B5EF4-FFF2-40B4-BE49-F238E27FC236}">
                <a16:creationId xmlns:a16="http://schemas.microsoft.com/office/drawing/2014/main" id="{BA8EF2E7-EA61-7C4F-5A00-80D478E3C662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5294910" y="3774929"/>
            <a:ext cx="232840" cy="16594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4" name="Oval 8">
            <a:extLst>
              <a:ext uri="{FF2B5EF4-FFF2-40B4-BE49-F238E27FC236}">
                <a16:creationId xmlns:a16="http://schemas.microsoft.com/office/drawing/2014/main" id="{5B73B8BB-C33F-5903-BB9B-D13A40D832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472105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5" name="Down Arrow 143">
            <a:extLst>
              <a:ext uri="{FF2B5EF4-FFF2-40B4-BE49-F238E27FC236}">
                <a16:creationId xmlns:a16="http://schemas.microsoft.com/office/drawing/2014/main" id="{4AC25373-82A0-2BEA-9E16-19D764BC36A0}"/>
              </a:ext>
            </a:extLst>
          </p:cNvPr>
          <p:cNvSpPr/>
          <p:nvPr/>
        </p:nvSpPr>
        <p:spPr bwMode="auto">
          <a:xfrm>
            <a:off x="4571862" y="5503135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6" name="Down Arrow 144">
            <a:extLst>
              <a:ext uri="{FF2B5EF4-FFF2-40B4-BE49-F238E27FC236}">
                <a16:creationId xmlns:a16="http://schemas.microsoft.com/office/drawing/2014/main" id="{7D3F0908-0868-1325-16E2-954B7E29FAD2}"/>
              </a:ext>
            </a:extLst>
          </p:cNvPr>
          <p:cNvSpPr/>
          <p:nvPr/>
        </p:nvSpPr>
        <p:spPr bwMode="auto">
          <a:xfrm>
            <a:off x="7625775" y="5532811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7" name="Rounded Rectangle 146">
            <a:extLst>
              <a:ext uri="{FF2B5EF4-FFF2-40B4-BE49-F238E27FC236}">
                <a16:creationId xmlns:a16="http://schemas.microsoft.com/office/drawing/2014/main" id="{1CCE2494-8BC6-BA88-F1D6-C51E00F9DA42}"/>
              </a:ext>
            </a:extLst>
          </p:cNvPr>
          <p:cNvSpPr/>
          <p:nvPr/>
        </p:nvSpPr>
        <p:spPr>
          <a:xfrm>
            <a:off x="6424570" y="5893259"/>
            <a:ext cx="2448000" cy="396000"/>
          </a:xfrm>
          <a:prstGeom prst="roundRect">
            <a:avLst/>
          </a:prstGeom>
          <a:solidFill>
            <a:srgbClr val="FF3F3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83407167-689D-765C-E42E-CB1433B434CD}"/>
              </a:ext>
            </a:extLst>
          </p:cNvPr>
          <p:cNvSpPr txBox="1"/>
          <p:nvPr/>
        </p:nvSpPr>
        <p:spPr>
          <a:xfrm>
            <a:off x="6436455" y="5949158"/>
            <a:ext cx="244650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>
                <a:latin typeface="+mj-lt"/>
              </a:rPr>
              <a:t>Turbo Boost Technology</a:t>
            </a:r>
            <a:endParaRPr lang="en-US" sz="1300" dirty="0">
              <a:latin typeface="+mj-lt"/>
            </a:endParaRPr>
          </a:p>
        </p:txBody>
      </p:sp>
      <p:sp>
        <p:nvSpPr>
          <p:cNvPr id="29" name="Rounded Rectangle 148">
            <a:extLst>
              <a:ext uri="{FF2B5EF4-FFF2-40B4-BE49-F238E27FC236}">
                <a16:creationId xmlns:a16="http://schemas.microsoft.com/office/drawing/2014/main" id="{41C1EF18-A640-6FA6-2015-E47D7B06F028}"/>
              </a:ext>
            </a:extLst>
          </p:cNvPr>
          <p:cNvSpPr/>
          <p:nvPr/>
        </p:nvSpPr>
        <p:spPr>
          <a:xfrm>
            <a:off x="3623774" y="5899650"/>
            <a:ext cx="2124000" cy="396000"/>
          </a:xfrm>
          <a:prstGeom prst="roundRect">
            <a:avLst/>
          </a:prstGeom>
          <a:solidFill>
            <a:srgbClr val="FFA3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385D45D-B1BB-829E-E026-C17CFD0C2F59}"/>
              </a:ext>
            </a:extLst>
          </p:cNvPr>
          <p:cNvSpPr txBox="1"/>
          <p:nvPr/>
        </p:nvSpPr>
        <p:spPr>
          <a:xfrm>
            <a:off x="3736014" y="5959182"/>
            <a:ext cx="187583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i="1" dirty="0">
                <a:latin typeface="+mj-lt"/>
              </a:rPr>
              <a:t>DVFS/CPPC/AVFS</a:t>
            </a:r>
          </a:p>
        </p:txBody>
      </p:sp>
      <p:sp>
        <p:nvSpPr>
          <p:cNvPr id="31" name="Down Arrow 150">
            <a:extLst>
              <a:ext uri="{FF2B5EF4-FFF2-40B4-BE49-F238E27FC236}">
                <a16:creationId xmlns:a16="http://schemas.microsoft.com/office/drawing/2014/main" id="{F96C1CE7-B472-6F64-7F71-517650B9C6AF}"/>
              </a:ext>
            </a:extLst>
          </p:cNvPr>
          <p:cNvSpPr/>
          <p:nvPr/>
        </p:nvSpPr>
        <p:spPr bwMode="auto">
          <a:xfrm>
            <a:off x="1645245" y="4479719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2" name="Rounded Rectangle 151">
            <a:extLst>
              <a:ext uri="{FF2B5EF4-FFF2-40B4-BE49-F238E27FC236}">
                <a16:creationId xmlns:a16="http://schemas.microsoft.com/office/drawing/2014/main" id="{69463DA1-406D-4F7C-9FA0-E7AF7EF33320}"/>
              </a:ext>
            </a:extLst>
          </p:cNvPr>
          <p:cNvSpPr/>
          <p:nvPr/>
        </p:nvSpPr>
        <p:spPr>
          <a:xfrm>
            <a:off x="557790" y="5913320"/>
            <a:ext cx="2124000" cy="396000"/>
          </a:xfrm>
          <a:prstGeom prst="roundRect">
            <a:avLst/>
          </a:prstGeom>
          <a:solidFill>
            <a:srgbClr val="8FB4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37F62CE5-C9F1-4CA1-5AC3-E697B79BCBDE}"/>
              </a:ext>
            </a:extLst>
          </p:cNvPr>
          <p:cNvSpPr txBox="1"/>
          <p:nvPr/>
        </p:nvSpPr>
        <p:spPr>
          <a:xfrm>
            <a:off x="556630" y="5944789"/>
            <a:ext cx="213872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>
                <a:latin typeface="+mj-lt"/>
              </a:rPr>
              <a:t>C-state management</a:t>
            </a:r>
          </a:p>
        </p:txBody>
      </p:sp>
      <p:sp>
        <p:nvSpPr>
          <p:cNvPr id="34" name="Line 12">
            <a:extLst>
              <a:ext uri="{FF2B5EF4-FFF2-40B4-BE49-F238E27FC236}">
                <a16:creationId xmlns:a16="http://schemas.microsoft.com/office/drawing/2014/main" id="{61865B20-9A91-98F5-DA4C-550D533E35F3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4662020" y="3824882"/>
            <a:ext cx="18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ABB12745-49A6-858B-C4A7-A55110014CA0}"/>
              </a:ext>
            </a:extLst>
          </p:cNvPr>
          <p:cNvCxnSpPr/>
          <p:nvPr/>
        </p:nvCxnSpPr>
        <p:spPr bwMode="auto">
          <a:xfrm flipV="1">
            <a:off x="7227294" y="1408390"/>
            <a:ext cx="1332000" cy="4501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D5AB03E2-6DD7-FB5C-AD15-D3E310D73B45}"/>
              </a:ext>
            </a:extLst>
          </p:cNvPr>
          <p:cNvSpPr txBox="1"/>
          <p:nvPr/>
        </p:nvSpPr>
        <p:spPr>
          <a:xfrm>
            <a:off x="2278515" y="6328330"/>
            <a:ext cx="465659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>
                <a:latin typeface="+mj-lt"/>
              </a:rPr>
              <a:t>CPPC: Collaborative Processor Performance Control</a:t>
            </a:r>
          </a:p>
          <a:p>
            <a:pPr algn="ctr"/>
            <a:r>
              <a:rPr lang="en-US" sz="1300" dirty="0">
                <a:latin typeface="+mj-lt"/>
              </a:rPr>
              <a:t>(DVFS, CPPC: ACPI-based)</a:t>
            </a:r>
          </a:p>
        </p:txBody>
      </p:sp>
      <p:sp>
        <p:nvSpPr>
          <p:cNvPr id="37" name="Text Box 12">
            <a:extLst>
              <a:ext uri="{FF2B5EF4-FFF2-40B4-BE49-F238E27FC236}">
                <a16:creationId xmlns:a16="http://schemas.microsoft.com/office/drawing/2014/main" id="{C566F457-089F-08E2-4EF0-C25EC6647E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1900" y="3429000"/>
            <a:ext cx="224809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CPU cores</a:t>
            </a:r>
          </a:p>
        </p:txBody>
      </p:sp>
      <p:sp>
        <p:nvSpPr>
          <p:cNvPr id="38" name="Text Box 6">
            <a:extLst>
              <a:ext uri="{FF2B5EF4-FFF2-40B4-BE49-F238E27FC236}">
                <a16:creationId xmlns:a16="http://schemas.microsoft.com/office/drawing/2014/main" id="{545ADA25-1C98-3195-96D4-31781B4BC7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7195" y="1623367"/>
            <a:ext cx="2790310" cy="15183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 the platform level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platform elements,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other than the processor,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memory,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hard disc etc.)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(Not discussed)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      </a:t>
            </a:r>
          </a:p>
        </p:txBody>
      </p:sp>
      <p:sp>
        <p:nvSpPr>
          <p:cNvPr id="39" name="Line 10">
            <a:extLst>
              <a:ext uri="{FF2B5EF4-FFF2-40B4-BE49-F238E27FC236}">
                <a16:creationId xmlns:a16="http://schemas.microsoft.com/office/drawing/2014/main" id="{10A0A70D-9D15-EEDB-A4A5-B2ADE9117ED3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7561307" y="1499285"/>
            <a:ext cx="185331" cy="47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5646FA84-49A0-367C-5F5F-94C648BF98CD}"/>
              </a:ext>
            </a:extLst>
          </p:cNvPr>
          <p:cNvSpPr txBox="1"/>
          <p:nvPr/>
        </p:nvSpPr>
        <p:spPr>
          <a:xfrm>
            <a:off x="972414" y="6395693"/>
            <a:ext cx="13043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(ACPI-based)</a:t>
            </a:r>
          </a:p>
        </p:txBody>
      </p:sp>
      <p:sp>
        <p:nvSpPr>
          <p:cNvPr id="41" name="Oval 9">
            <a:extLst>
              <a:ext uri="{FF2B5EF4-FFF2-40B4-BE49-F238E27FC236}">
                <a16:creationId xmlns:a16="http://schemas.microsoft.com/office/drawing/2014/main" id="{8C1348ED-D28D-557E-D2C7-9CD3DF198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6451" y="1543983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91C6CC1B-9E01-2CFF-6BB4-39ACCD8309D4}"/>
              </a:ext>
            </a:extLst>
          </p:cNvPr>
          <p:cNvCxnSpPr/>
          <p:nvPr/>
        </p:nvCxnSpPr>
        <p:spPr bwMode="auto">
          <a:xfrm>
            <a:off x="4226241" y="2805908"/>
            <a:ext cx="0" cy="0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3" name="Line 10">
            <a:extLst>
              <a:ext uri="{FF2B5EF4-FFF2-40B4-BE49-F238E27FC236}">
                <a16:creationId xmlns:a16="http://schemas.microsoft.com/office/drawing/2014/main" id="{36F9AFB4-7315-07D8-331C-AEB9681B16E5}"/>
              </a:ext>
            </a:extLst>
          </p:cNvPr>
          <p:cNvSpPr>
            <a:spLocks noChangeShapeType="1"/>
          </p:cNvSpPr>
          <p:nvPr/>
        </p:nvSpPr>
        <p:spPr bwMode="auto">
          <a:xfrm rot="-5400000" flipH="1">
            <a:off x="2128021" y="1510485"/>
            <a:ext cx="18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E5384276-9855-B93B-03EE-FFFCCCE00DEF}"/>
              </a:ext>
            </a:extLst>
          </p:cNvPr>
          <p:cNvCxnSpPr/>
          <p:nvPr/>
        </p:nvCxnSpPr>
        <p:spPr bwMode="auto">
          <a:xfrm flipH="1">
            <a:off x="1145390" y="1410211"/>
            <a:ext cx="1080000" cy="3154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Oval 9">
            <a:extLst>
              <a:ext uri="{FF2B5EF4-FFF2-40B4-BE49-F238E27FC236}">
                <a16:creationId xmlns:a16="http://schemas.microsoft.com/office/drawing/2014/main" id="{1816FC60-4A90-06D1-A51A-C3195784FE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8514" y="158046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6" name="Oval 9">
            <a:extLst>
              <a:ext uri="{FF2B5EF4-FFF2-40B4-BE49-F238E27FC236}">
                <a16:creationId xmlns:a16="http://schemas.microsoft.com/office/drawing/2014/main" id="{2ACC547A-7E46-91AA-BDB7-8B65D32338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585" y="2746053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7" name="Line 10">
            <a:extLst>
              <a:ext uri="{FF2B5EF4-FFF2-40B4-BE49-F238E27FC236}">
                <a16:creationId xmlns:a16="http://schemas.microsoft.com/office/drawing/2014/main" id="{5EEA9394-33AA-BE0F-C963-E0122E659352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780863" y="2664576"/>
            <a:ext cx="182880" cy="47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197D420D-6837-9775-F108-70D979D0B9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9002" y="275005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9" name="Line 8">
            <a:extLst>
              <a:ext uri="{FF2B5EF4-FFF2-40B4-BE49-F238E27FC236}">
                <a16:creationId xmlns:a16="http://schemas.microsoft.com/office/drawing/2014/main" id="{A62D360B-328F-0422-7500-729A49CAC90C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2141409" y="2672020"/>
            <a:ext cx="18288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0" name="Rounded Rectangle 174">
            <a:extLst>
              <a:ext uri="{FF2B5EF4-FFF2-40B4-BE49-F238E27FC236}">
                <a16:creationId xmlns:a16="http://schemas.microsoft.com/office/drawing/2014/main" id="{014C5BFE-9EA0-4E61-38DD-72D849BFE8C0}"/>
              </a:ext>
            </a:extLst>
          </p:cNvPr>
          <p:cNvSpPr/>
          <p:nvPr/>
        </p:nvSpPr>
        <p:spPr>
          <a:xfrm>
            <a:off x="1583820" y="2889491"/>
            <a:ext cx="1368000" cy="396000"/>
          </a:xfrm>
          <a:prstGeom prst="roundRect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1" name="Text Box 6">
            <a:extLst>
              <a:ext uri="{FF2B5EF4-FFF2-40B4-BE49-F238E27FC236}">
                <a16:creationId xmlns:a16="http://schemas.microsoft.com/office/drawing/2014/main" id="{F1E8CF58-C6BB-18A1-6172-544CEEF710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9370" y="2933241"/>
            <a:ext cx="1260000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ower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gating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2" name="Rounded Rectangle 176">
            <a:extLst>
              <a:ext uri="{FF2B5EF4-FFF2-40B4-BE49-F238E27FC236}">
                <a16:creationId xmlns:a16="http://schemas.microsoft.com/office/drawing/2014/main" id="{A5C0B88C-9D27-9537-5CEE-021DC90839A2}"/>
              </a:ext>
            </a:extLst>
          </p:cNvPr>
          <p:cNvSpPr/>
          <p:nvPr/>
        </p:nvSpPr>
        <p:spPr>
          <a:xfrm>
            <a:off x="160053" y="2873361"/>
            <a:ext cx="1296000" cy="396000"/>
          </a:xfrm>
          <a:prstGeom prst="roundRect">
            <a:avLst/>
          </a:prstGeom>
          <a:solidFill>
            <a:srgbClr val="D9D9F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Text Box 12">
            <a:extLst>
              <a:ext uri="{FF2B5EF4-FFF2-40B4-BE49-F238E27FC236}">
                <a16:creationId xmlns:a16="http://schemas.microsoft.com/office/drawing/2014/main" id="{CF4DCD37-CEFC-6543-8EDD-ACCF5CE38D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505" y="2926733"/>
            <a:ext cx="1340431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Clock gating</a:t>
            </a:r>
          </a:p>
        </p:txBody>
      </p:sp>
      <p:sp>
        <p:nvSpPr>
          <p:cNvPr id="54" name="Line 8">
            <a:extLst>
              <a:ext uri="{FF2B5EF4-FFF2-40B4-BE49-F238E27FC236}">
                <a16:creationId xmlns:a16="http://schemas.microsoft.com/office/drawing/2014/main" id="{98DB052E-36B1-B922-9DB1-5D36B7CBD33D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2142534" y="2483091"/>
            <a:ext cx="180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55" name="Text Box 12">
            <a:extLst>
              <a:ext uri="{FF2B5EF4-FFF2-40B4-BE49-F238E27FC236}">
                <a16:creationId xmlns:a16="http://schemas.microsoft.com/office/drawing/2014/main" id="{F0854678-E510-4795-BE51-C6A1E3327F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6585" y="1615442"/>
            <a:ext cx="2771736" cy="718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at the circuit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(Reducing 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by appropriate circuit design)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07331C98-3A90-4E01-FCE8-4138E48C37C6}"/>
              </a:ext>
            </a:extLst>
          </p:cNvPr>
          <p:cNvCxnSpPr/>
          <p:nvPr/>
        </p:nvCxnSpPr>
        <p:spPr bwMode="auto">
          <a:xfrm flipV="1">
            <a:off x="874683" y="2575517"/>
            <a:ext cx="2844000" cy="5857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7" name="Oval 56">
            <a:extLst>
              <a:ext uri="{FF2B5EF4-FFF2-40B4-BE49-F238E27FC236}">
                <a16:creationId xmlns:a16="http://schemas.microsoft.com/office/drawing/2014/main" id="{E611E1C8-1C87-6B3E-78B2-6C3B5CDEED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4167" y="275855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8" name="Line 8">
            <a:extLst>
              <a:ext uri="{FF2B5EF4-FFF2-40B4-BE49-F238E27FC236}">
                <a16:creationId xmlns:a16="http://schemas.microsoft.com/office/drawing/2014/main" id="{7AD92439-4D49-4BD7-0CC3-E0E763FBDF24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3626574" y="2680514"/>
            <a:ext cx="18288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9" name="Rounded Rectangle 183">
            <a:extLst>
              <a:ext uri="{FF2B5EF4-FFF2-40B4-BE49-F238E27FC236}">
                <a16:creationId xmlns:a16="http://schemas.microsoft.com/office/drawing/2014/main" id="{C031E133-35CC-6ECD-1D1B-9FA90124F9CC}"/>
              </a:ext>
            </a:extLst>
          </p:cNvPr>
          <p:cNvSpPr/>
          <p:nvPr/>
        </p:nvSpPr>
        <p:spPr>
          <a:xfrm>
            <a:off x="3068985" y="2897985"/>
            <a:ext cx="1332000" cy="396000"/>
          </a:xfrm>
          <a:prstGeom prst="roundRect">
            <a:avLst/>
          </a:prstGeom>
          <a:solidFill>
            <a:srgbClr val="00F66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Text Box 6">
            <a:extLst>
              <a:ext uri="{FF2B5EF4-FFF2-40B4-BE49-F238E27FC236}">
                <a16:creationId xmlns:a16="http://schemas.microsoft.com/office/drawing/2014/main" id="{A29598FD-0F7A-AECD-B144-5A5B601D09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3772" y="2941735"/>
            <a:ext cx="641522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FIVR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7D42DF5-08A3-C73C-4333-A1C660F33A6E}"/>
              </a:ext>
            </a:extLst>
          </p:cNvPr>
          <p:cNvSpPr txBox="1"/>
          <p:nvPr/>
        </p:nvSpPr>
        <p:spPr>
          <a:xfrm>
            <a:off x="6867255" y="6418340"/>
            <a:ext cx="165782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(* see next slide)</a:t>
            </a:r>
          </a:p>
        </p:txBody>
      </p:sp>
      <p:sp>
        <p:nvSpPr>
          <p:cNvPr id="62" name="Line 10">
            <a:extLst>
              <a:ext uri="{FF2B5EF4-FFF2-40B4-BE49-F238E27FC236}">
                <a16:creationId xmlns:a16="http://schemas.microsoft.com/office/drawing/2014/main" id="{CC93B660-9B3D-CDC7-FC05-9266FF79ED3E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4735551" y="1492879"/>
            <a:ext cx="144000" cy="47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63" name="Oval 9">
            <a:extLst>
              <a:ext uri="{FF2B5EF4-FFF2-40B4-BE49-F238E27FC236}">
                <a16:creationId xmlns:a16="http://schemas.microsoft.com/office/drawing/2014/main" id="{BF772C68-1B51-4567-A436-D5E39EA0A4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0030" y="1550777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6" name="Line 8">
            <a:extLst>
              <a:ext uri="{FF2B5EF4-FFF2-40B4-BE49-F238E27FC236}">
                <a16:creationId xmlns:a16="http://schemas.microsoft.com/office/drawing/2014/main" id="{27E68E5B-A14A-D89A-6CAE-469608DD1EBA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4509819" y="3050156"/>
            <a:ext cx="576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39932643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461495" y="1988840"/>
            <a:ext cx="8123238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6.1 </a:t>
            </a:r>
            <a:r>
              <a:rPr lang="en-US" altLang="en-US" sz="2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73806642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6.1 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Introduction (1)</a:t>
            </a:r>
            <a:endParaRPr lang="en-US" alt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9" name="Rounded Rectangle 8"/>
          <p:cNvSpPr/>
          <p:nvPr/>
        </p:nvSpPr>
        <p:spPr bwMode="auto">
          <a:xfrm>
            <a:off x="-37088" y="852687"/>
            <a:ext cx="9144000" cy="3051048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31844" y="865153"/>
            <a:ext cx="8163581" cy="12311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Intel</a:t>
            </a:r>
            <a:r>
              <a:rPr lang="en-US" sz="1600" dirty="0">
                <a:latin typeface="+mj-lt"/>
              </a:rPr>
              <a:t> introduced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Turbo Boost technology </a:t>
            </a:r>
            <a:r>
              <a:rPr lang="en-US" sz="1600" dirty="0">
                <a:latin typeface="+mj-lt"/>
              </a:rPr>
              <a:t>in their Nehalem line in 2008,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designated also as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1. gen. Turbo Boost technology</a:t>
            </a:r>
            <a:r>
              <a:rPr lang="en-US" sz="1600" dirty="0">
                <a:latin typeface="+mj-lt"/>
              </a:rPr>
              <a:t>.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It is described in Section 6.2.1.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There are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two enhancements </a:t>
            </a:r>
            <a:r>
              <a:rPr lang="en-US" sz="1600" dirty="0">
                <a:latin typeface="+mj-lt"/>
              </a:rPr>
              <a:t>of this technology: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1500" y="458670"/>
            <a:ext cx="206819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6.1 Introduction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566555" y="2074485"/>
            <a:ext cx="8442430" cy="11285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Verdana"/>
              </a:rPr>
              <a:t>the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Turbo Boost 2.0</a:t>
            </a:r>
            <a:r>
              <a:rPr lang="en-US" sz="1600" dirty="0">
                <a:latin typeface="Verdana"/>
              </a:rPr>
              <a:t>, introduced in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Sandy Bridge line (2011), </a:t>
            </a:r>
            <a:r>
              <a:rPr lang="en-US" sz="1600" dirty="0">
                <a:latin typeface="Verdana"/>
              </a:rPr>
              <a:t>see Section</a:t>
            </a:r>
          </a:p>
          <a:p>
            <a:pPr>
              <a:spcAft>
                <a:spcPts val="400"/>
              </a:spcAft>
            </a:pPr>
            <a:r>
              <a:rPr lang="en-US" sz="1600" dirty="0">
                <a:latin typeface="Verdana"/>
              </a:rPr>
              <a:t>      6.2.2 and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Verdana"/>
              </a:rPr>
              <a:t>t</a:t>
            </a:r>
            <a:r>
              <a:rPr lang="hu-HU" sz="1600" dirty="0">
                <a:latin typeface="Verdana"/>
              </a:rPr>
              <a:t>he</a:t>
            </a:r>
            <a:r>
              <a:rPr lang="en-US" sz="1600" dirty="0">
                <a:latin typeface="Verdana"/>
              </a:rPr>
              <a:t> </a:t>
            </a:r>
            <a:r>
              <a:rPr lang="hu-HU" sz="1600" dirty="0">
                <a:solidFill>
                  <a:srgbClr val="FF0000"/>
                </a:solidFill>
                <a:latin typeface="Verdana"/>
              </a:rPr>
              <a:t>Turbo Boost 3.0 </a:t>
            </a:r>
            <a:r>
              <a:rPr lang="en-US" sz="1600" dirty="0">
                <a:latin typeface="Verdana"/>
                <a:cs typeface="Arial" charset="0"/>
              </a:rPr>
              <a:t>(aka Turbo Boost Max 3.0) introduced in the </a:t>
            </a:r>
            <a:r>
              <a:rPr lang="en-US" sz="1600" dirty="0" err="1">
                <a:solidFill>
                  <a:srgbClr val="0070C0"/>
                </a:solidFill>
                <a:latin typeface="Verdana"/>
                <a:cs typeface="Arial" charset="0"/>
              </a:rPr>
              <a:t>Broadwell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-E</a:t>
            </a:r>
          </a:p>
          <a:p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      HEDT line (2016), </a:t>
            </a:r>
            <a:r>
              <a:rPr lang="en-US" sz="1600" dirty="0">
                <a:latin typeface="Verdana"/>
                <a:cs typeface="Arial" charset="0"/>
              </a:rPr>
              <a:t>see Section 6.2.3.</a:t>
            </a:r>
            <a:endParaRPr lang="en-US" sz="1600" dirty="0"/>
          </a:p>
        </p:txBody>
      </p:sp>
      <p:sp>
        <p:nvSpPr>
          <p:cNvPr id="13" name="TextBox 12"/>
          <p:cNvSpPr txBox="1"/>
          <p:nvPr/>
        </p:nvSpPr>
        <p:spPr>
          <a:xfrm>
            <a:off x="132635" y="3230407"/>
            <a:ext cx="9315697" cy="984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Also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AMD</a:t>
            </a:r>
            <a:r>
              <a:rPr lang="en-US" sz="1600" dirty="0">
                <a:latin typeface="+mj-lt"/>
              </a:rPr>
              <a:t> implemented the Turbo Boost technology, called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Turbo Core </a:t>
            </a:r>
          </a:p>
          <a:p>
            <a:pPr>
              <a:spcAft>
                <a:spcPts val="1200"/>
              </a:spcAft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      technology</a:t>
            </a:r>
            <a:r>
              <a:rPr lang="en-US" sz="1600" dirty="0">
                <a:latin typeface="+mj-lt"/>
              </a:rPr>
              <a:t>, nevertheless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with a delay of at least two years</a:t>
            </a:r>
            <a:r>
              <a:rPr lang="en-US" sz="1600" dirty="0">
                <a:latin typeface="+mj-lt"/>
              </a:rPr>
              <a:t>.</a:t>
            </a:r>
          </a:p>
          <a:p>
            <a:r>
              <a:rPr lang="en-US" sz="1600" dirty="0">
                <a:latin typeface="+mj-lt"/>
              </a:rPr>
              <a:t>    A brief cover of AMD’s Turbo Boost activities can be found in Section 6.3. </a:t>
            </a:r>
          </a:p>
        </p:txBody>
      </p:sp>
    </p:spTree>
    <p:extLst>
      <p:ext uri="{BB962C8B-B14F-4D97-AF65-F5344CB8AC3E}">
        <p14:creationId xmlns:p14="http://schemas.microsoft.com/office/powerpoint/2010/main" val="22393368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9" name="Rectangle 7"/>
          <p:cNvSpPr>
            <a:spLocks noChangeArrowheads="1"/>
          </p:cNvSpPr>
          <p:nvPr/>
        </p:nvSpPr>
        <p:spPr bwMode="auto">
          <a:xfrm>
            <a:off x="0" y="347663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70660" name="Rectangle 9"/>
          <p:cNvSpPr>
            <a:spLocks noChangeArrowheads="1"/>
          </p:cNvSpPr>
          <p:nvPr/>
        </p:nvSpPr>
        <p:spPr bwMode="auto">
          <a:xfrm>
            <a:off x="0" y="428625"/>
            <a:ext cx="9144000" cy="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graphicFrame>
        <p:nvGraphicFramePr>
          <p:cNvPr id="70661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4119671556"/>
              </p:ext>
            </p:extLst>
          </p:nvPr>
        </p:nvGraphicFramePr>
        <p:xfrm>
          <a:off x="113803" y="1176783"/>
          <a:ext cx="8901408" cy="51325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7" name="Microsoft Drawing" r:id="rId3" imgW="7666038" imgH="4433888" progId="MSDraw">
                  <p:embed/>
                </p:oleObj>
              </mc:Choice>
              <mc:Fallback>
                <p:oleObj name="Microsoft Drawing" r:id="rId3" imgW="7666038" imgH="4433888" progId="MSDraw">
                  <p:embed/>
                  <p:pic>
                    <p:nvPicPr>
                      <p:cNvPr id="70661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3803" y="1176783"/>
                        <a:ext cx="8901408" cy="51325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(15)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500" y="503675"/>
            <a:ext cx="84726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6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How did dissipation (D) per cm</a:t>
            </a:r>
            <a:r>
              <a:rPr kumimoji="0" lang="en-US" sz="1800" b="0" i="0" u="none" strike="noStrike" kern="1200" cap="none" spc="-6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2</a:t>
            </a:r>
            <a:r>
              <a:rPr kumimoji="0" lang="en-US" sz="1800" b="0" i="0" u="none" strike="noStrike" kern="1200" cap="none" spc="-6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die area rise </a:t>
            </a:r>
            <a:r>
              <a:rPr kumimoji="0" lang="hu-HU" sz="1800" b="0" i="0" u="none" strike="noStrike" kern="1200" cap="none" spc="-6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in Intel's Pentium </a:t>
            </a:r>
            <a:r>
              <a:rPr kumimoji="0" lang="hu-HU" sz="1800" b="0" i="0" u="none" strike="noStrike" kern="1200" cap="none" spc="-6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family</a:t>
            </a:r>
            <a:r>
              <a:rPr kumimoji="0" lang="en-US" sz="1800" b="0" i="0" u="none" strike="noStrike" kern="1200" cap="none" spc="-6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? -1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6957265" y="1208384"/>
            <a:ext cx="206819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≈ </a:t>
            </a:r>
            <a:r>
              <a:rPr lang="en-US" sz="1400" dirty="0">
                <a:solidFill>
                  <a:srgbClr val="FF0000"/>
                </a:solidFill>
                <a:latin typeface="+mj-lt"/>
              </a:rPr>
              <a:t>Limit of air cooling</a:t>
            </a:r>
          </a:p>
        </p:txBody>
      </p:sp>
      <p:cxnSp>
        <p:nvCxnSpPr>
          <p:cNvPr id="6" name="Straight Arrow Connector 5"/>
          <p:cNvCxnSpPr/>
          <p:nvPr/>
        </p:nvCxnSpPr>
        <p:spPr bwMode="auto">
          <a:xfrm flipH="1">
            <a:off x="6822250" y="1516161"/>
            <a:ext cx="855095" cy="367298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5" name="Oval 4"/>
          <p:cNvSpPr/>
          <p:nvPr/>
        </p:nvSpPr>
        <p:spPr bwMode="auto">
          <a:xfrm rot="4507628">
            <a:off x="3358985" y="1951318"/>
            <a:ext cx="1758571" cy="3131590"/>
          </a:xfrm>
          <a:prstGeom prst="ellipse">
            <a:avLst/>
          </a:prstGeom>
          <a:noFill/>
          <a:ln w="19050" cap="flat" cmpd="sng" algn="ctr">
            <a:solidFill>
              <a:srgbClr val="00B0F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7" name="Oval 6"/>
          <p:cNvSpPr/>
          <p:nvPr/>
        </p:nvSpPr>
        <p:spPr bwMode="auto">
          <a:xfrm rot="19812983">
            <a:off x="5438198" y="1814339"/>
            <a:ext cx="1786220" cy="158246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671900" y="2843935"/>
            <a:ext cx="120783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00B0F0"/>
                </a:solidFill>
                <a:latin typeface="+mj-lt"/>
              </a:rPr>
              <a:t>Pentium III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687766" y="2008504"/>
            <a:ext cx="91929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  <a:latin typeface="+mj-lt"/>
              </a:rPr>
              <a:t>Pentium</a:t>
            </a:r>
          </a:p>
          <a:p>
            <a:pPr algn="ctr"/>
            <a:r>
              <a:rPr lang="en-US" sz="1400" dirty="0">
                <a:solidFill>
                  <a:srgbClr val="FF0000"/>
                </a:solidFill>
                <a:latin typeface="+mj-lt"/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1584364497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461495" y="1267766"/>
            <a:ext cx="8123238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6.2 Intel’s Turbo Boost technologies</a:t>
            </a:r>
          </a:p>
        </p:txBody>
      </p:sp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438038" y="2348880"/>
            <a:ext cx="8183675" cy="468000"/>
            <a:chOff x="697" y="1638"/>
            <a:chExt cx="4450" cy="292"/>
          </a:xfrm>
        </p:grpSpPr>
        <p:sp>
          <p:nvSpPr>
            <p:cNvPr id="5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dirty="0">
                  <a:solidFill>
                    <a:srgbClr val="FFFFFF"/>
                  </a:solidFill>
                  <a:cs typeface="Arial" charset="0"/>
                </a:rPr>
                <a:t>6.2.1 I</a:t>
              </a:r>
              <a:r>
                <a:rPr lang="en-US" altLang="en-US" sz="1800" dirty="0" err="1">
                  <a:solidFill>
                    <a:srgbClr val="FFFFFF"/>
                  </a:solidFill>
                  <a:cs typeface="Arial" charset="0"/>
                </a:rPr>
                <a:t>ntel’s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 1. gen. Turbo Boost technology</a:t>
              </a:r>
            </a:p>
          </p:txBody>
        </p:sp>
        <p:sp>
          <p:nvSpPr>
            <p:cNvPr id="6" name="Text Box 6"/>
            <p:cNvSpPr txBox="1">
              <a:spLocks noChangeArrowheads="1"/>
            </p:cNvSpPr>
            <p:nvPr/>
          </p:nvSpPr>
          <p:spPr bwMode="auto">
            <a:xfrm>
              <a:off x="697" y="1682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483349" y="2865689"/>
            <a:ext cx="8138364" cy="468000"/>
            <a:chOff x="695" y="1631"/>
            <a:chExt cx="4737" cy="491"/>
          </a:xfrm>
        </p:grpSpPr>
        <p:sp>
          <p:nvSpPr>
            <p:cNvPr id="8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800" dirty="0">
                  <a:solidFill>
                    <a:srgbClr val="FFFFFF"/>
                  </a:solidFill>
                  <a:cs typeface="Arial" charset="0"/>
                </a:rPr>
                <a:t>6.2.2 I</a:t>
              </a:r>
              <a:r>
                <a:rPr lang="en-US" altLang="en-US" sz="1800" dirty="0" err="1">
                  <a:solidFill>
                    <a:srgbClr val="FFFFFF"/>
                  </a:solidFill>
                  <a:cs typeface="Arial" charset="0"/>
                </a:rPr>
                <a:t>ntel’s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 2. gen. Turbo Boost technology</a:t>
              </a:r>
              <a:endParaRPr lang="en-US" altLang="en-US" sz="16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9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29" cy="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8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0" name="Group 7"/>
          <p:cNvGrpSpPr>
            <a:grpSpLocks/>
          </p:cNvGrpSpPr>
          <p:nvPr/>
        </p:nvGrpSpPr>
        <p:grpSpPr bwMode="auto">
          <a:xfrm>
            <a:off x="489290" y="3376874"/>
            <a:ext cx="8132423" cy="468000"/>
            <a:chOff x="695" y="1631"/>
            <a:chExt cx="4737" cy="491"/>
          </a:xfrm>
        </p:grpSpPr>
        <p:sp>
          <p:nvSpPr>
            <p:cNvPr id="11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800" dirty="0">
                  <a:solidFill>
                    <a:srgbClr val="FFFFFF"/>
                  </a:solidFill>
                  <a:cs typeface="Arial" charset="0"/>
                </a:rPr>
                <a:t>6.2.3 I</a:t>
              </a:r>
              <a:r>
                <a:rPr lang="en-US" altLang="en-US" sz="1800" dirty="0" err="1">
                  <a:solidFill>
                    <a:srgbClr val="FFFFFF"/>
                  </a:solidFill>
                  <a:cs typeface="Arial" charset="0"/>
                </a:rPr>
                <a:t>ntel’s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 3. gen. Turbo Boost technology</a:t>
              </a:r>
              <a:endParaRPr lang="en-US" altLang="en-US" sz="1600" dirty="0">
                <a:solidFill>
                  <a:srgbClr val="FFFFFF"/>
                </a:solidFill>
                <a:cs typeface="Arial" charset="0"/>
              </a:endParaRPr>
            </a:p>
          </p:txBody>
        </p:sp>
        <p:sp>
          <p:nvSpPr>
            <p:cNvPr id="12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29" cy="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8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17" name="Group 7"/>
          <p:cNvGrpSpPr>
            <a:grpSpLocks/>
          </p:cNvGrpSpPr>
          <p:nvPr/>
        </p:nvGrpSpPr>
        <p:grpSpPr bwMode="auto">
          <a:xfrm>
            <a:off x="486377" y="3879051"/>
            <a:ext cx="8132423" cy="726306"/>
            <a:chOff x="695" y="1631"/>
            <a:chExt cx="4737" cy="762"/>
          </a:xfrm>
        </p:grpSpPr>
        <p:sp>
          <p:nvSpPr>
            <p:cNvPr id="18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755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  6.2.4 Turbo Boost technology under Cooperative Processor 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                Performance Control (CPPC) </a:t>
              </a:r>
            </a:p>
          </p:txBody>
        </p:sp>
        <p:sp>
          <p:nvSpPr>
            <p:cNvPr id="19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29" cy="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8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93889854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Intel’s Turbo Boost technologies (1)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-26495" y="834977"/>
            <a:ext cx="9144000" cy="68373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1500" y="465645"/>
            <a:ext cx="43492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6.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2 Intel’s Turbo Boost technologies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1500" y="863715"/>
            <a:ext cx="844410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Turbo Boost technology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is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strongly connected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the notion of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TDP (Thermal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Design Power)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this is the reason why we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recap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it subsequently.</a:t>
            </a:r>
          </a:p>
        </p:txBody>
      </p:sp>
    </p:spTree>
    <p:extLst>
      <p:ext uri="{BB962C8B-B14F-4D97-AF65-F5344CB8AC3E}">
        <p14:creationId xmlns:p14="http://schemas.microsoft.com/office/powerpoint/2010/main" val="30110495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Intel’s Turbo Boost technologies (2)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16505" y="6420816"/>
            <a:ext cx="69697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TDP: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Tervezési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hőérték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Power budget: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Disszipáció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értéke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[W]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-17490" y="843167"/>
            <a:ext cx="9180000" cy="3384346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07595" y="843167"/>
            <a:ext cx="9018142" cy="3354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TDP (Thermal Design Power)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a processor is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design parameter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that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specifies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budget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allocated to the processor (package),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given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typically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W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It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can be interpreted as the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maximum power consumed by realistic, power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intensive applications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600" spc="-20" dirty="0">
                <a:latin typeface="Verdana"/>
                <a:cs typeface="Arial" charset="0"/>
              </a:rPr>
              <a:t>Here, we point out that TDP is </a:t>
            </a:r>
            <a:r>
              <a:rPr lang="en-US" sz="1600" spc="-20" dirty="0">
                <a:solidFill>
                  <a:srgbClr val="FF0000"/>
                </a:solidFill>
                <a:latin typeface="Verdana"/>
                <a:cs typeface="Arial" charset="0"/>
              </a:rPr>
              <a:t>not the maximum power consumption </a:t>
            </a:r>
            <a:r>
              <a:rPr lang="en-US" sz="1600" spc="-20" dirty="0">
                <a:latin typeface="Verdana"/>
                <a:cs typeface="Arial" charset="0"/>
              </a:rPr>
              <a:t>of a processor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that is generated by power viruses.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600" spc="-20" dirty="0">
                <a:solidFill>
                  <a:srgbClr val="000000"/>
                </a:solidFill>
                <a:latin typeface="Verdana"/>
              </a:rPr>
              <a:t>T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he TDP serves as a 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reference value for designing the cooling system 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of a platform.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cooling system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(also called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thermal solution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of a platform has to be designed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such that the chip, more precisely the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junction temperature (</a:t>
            </a:r>
            <a:r>
              <a:rPr kumimoji="0" lang="en-US" sz="1600" b="0" i="0" u="none" strike="noStrike" kern="1200" cap="none" spc="-20" normalizeH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Tj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of the transistors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 the die, does not exceed a given limit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Tjmax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e.g. 90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while the processor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dissipates as much power as the TDP value.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1500" y="467515"/>
            <a:ext cx="711040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Interpretation of the notion of TDP (Thermal Design Power)</a:t>
            </a:r>
          </a:p>
        </p:txBody>
      </p:sp>
    </p:spTree>
    <p:extLst>
      <p:ext uri="{BB962C8B-B14F-4D97-AF65-F5344CB8AC3E}">
        <p14:creationId xmlns:p14="http://schemas.microsoft.com/office/powerpoint/2010/main" val="13680610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 animBg="1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Intel’s Turbo Boost technologies (3)</a:t>
            </a:r>
          </a:p>
        </p:txBody>
      </p:sp>
      <p:graphicFrame>
        <p:nvGraphicFramePr>
          <p:cNvPr id="4" name="Group 37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5433659"/>
              </p:ext>
            </p:extLst>
          </p:nvPr>
        </p:nvGraphicFramePr>
        <p:xfrm>
          <a:off x="2781345" y="1268760"/>
          <a:ext cx="3495702" cy="5007655"/>
        </p:xfrm>
        <a:graphic>
          <a:graphicData uri="http://schemas.openxmlformats.org/drawingml/2006/table">
            <a:tbl>
              <a:tblPr/>
              <a:tblGrid>
                <a:gridCol w="3742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070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60703">
                  <a:extLst>
                    <a:ext uri="{9D8B030D-6E8A-4147-A177-3AD203B41FA5}">
                      <a16:colId xmlns:a16="http://schemas.microsoft.com/office/drawing/2014/main" val="2206590268"/>
                    </a:ext>
                  </a:extLst>
                </a:gridCol>
              </a:tblGrid>
              <a:tr h="491298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</a:rPr>
                        <a:t>TDP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>
                        <a:alpha val="54901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ase"/>
                      <a:r>
                        <a:rPr lang="en-US" sz="1200" b="1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Intel’s</a:t>
                      </a:r>
                    </a:p>
                    <a:p>
                      <a:pPr algn="ctr" fontAlgn="base"/>
                      <a:r>
                        <a:rPr lang="en-US" sz="1200" b="1" kern="1200" dirty="0">
                          <a:solidFill>
                            <a:schemeClr val="tx1"/>
                          </a:solidFill>
                          <a:latin typeface="+mj-lt"/>
                          <a:ea typeface="+mn-ea"/>
                          <a:cs typeface="+mn-cs"/>
                        </a:rPr>
                        <a:t>usual tags 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>
                        <a:alpha val="5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8345260"/>
                  </a:ext>
                </a:extLst>
              </a:tr>
              <a:tr h="491298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</a:rPr>
                        <a:t>HEDTs/Servers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~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85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Verdana" pitchFamily="34" charset="0"/>
                        </a:rPr>
                        <a:t>-200 W)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0" lang="hu-HU" sz="105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91298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High perf.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(~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70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-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95/125 W) 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K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578372">
                <a:tc vMerge="1">
                  <a:txBody>
                    <a:bodyPr/>
                    <a:lstStyle/>
                    <a:p>
                      <a:endParaRPr lang="hu-H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Mainstream</a:t>
                      </a:r>
                      <a:endParaRPr kumimoji="0" lang="en-US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(~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50-65 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W)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91298">
                <a:tc vMerge="1">
                  <a:txBody>
                    <a:bodyPr/>
                    <a:lstStyle/>
                    <a:p>
                      <a:endParaRPr lang="hu-H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Low power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(~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35-45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W)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40920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High perf.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  <a:ea typeface="Verdana" panose="020B0604030504040204" pitchFamily="34" charset="0"/>
                        </a:rPr>
                        <a:t>(≈ 45 W)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H/HQ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88184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Mainstream/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Entry level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  <a:ea typeface="Verdana" panose="020B0604030504040204" pitchFamily="34" charset="0"/>
                        </a:rPr>
                        <a:t>(≈ 25-35 W)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U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3079528"/>
                  </a:ext>
                </a:extLst>
              </a:tr>
              <a:tr h="610508">
                <a:tc vMerge="1">
                  <a:txBody>
                    <a:bodyPr/>
                    <a:lstStyle/>
                    <a:p>
                      <a:endParaRPr lang="hu-H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Ultra-thin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  <a:ea typeface="Verdana" panose="020B0604030504040204" pitchFamily="34" charset="0"/>
                        </a:rPr>
                        <a:t>(≈ 15 W)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  <a:defRPr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U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ECFF">
                        <a:alpha val="54901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496265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hu-HU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Tablet</a:t>
                      </a:r>
                      <a:r>
                        <a:rPr kumimoji="0" lang="en-US" sz="1200" b="1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s</a:t>
                      </a:r>
                      <a:endParaRPr kumimoji="0" lang="hu-HU" sz="1200" b="1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(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≈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anose="020B0604030504040204" pitchFamily="34" charset="0"/>
                          <a:ea typeface="Verdana" panose="020B0604030504040204" pitchFamily="34" charset="0"/>
                        </a:rPr>
                        <a:t>5</a:t>
                      </a: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 </a:t>
                      </a:r>
                      <a:r>
                        <a:rPr kumimoji="0" lang="hu-HU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W)</a:t>
                      </a: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1000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endParaRPr kumimoji="0" lang="hu-HU" sz="105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>
                        <a:alpha val="5490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bg2"/>
                        </a:buClr>
                        <a:buSzPct val="75000"/>
                        <a:buFont typeface="Wingdings" pitchFamily="2" charset="2"/>
                        <a:buNone/>
                        <a:tabLst/>
                      </a:pPr>
                      <a:r>
                        <a:rPr kumimoji="0" lang="en-US" sz="1200" b="0" i="0" u="none" strike="noStrike" cap="none" normalizeH="0" baseline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Verdana" pitchFamily="34" charset="0"/>
                        </a:rPr>
                        <a:t>Y/m</a:t>
                      </a:r>
                      <a:endParaRPr kumimoji="0" lang="hu-HU" sz="12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Verdana" pitchFamily="34" charset="0"/>
                      </a:endParaRPr>
                    </a:p>
                  </a:txBody>
                  <a:tcPr marT="45715" marB="45715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  <a:alpha val="54901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sp>
        <p:nvSpPr>
          <p:cNvPr id="5" name="Text Box 126"/>
          <p:cNvSpPr txBox="1">
            <a:spLocks noChangeArrowheads="1"/>
          </p:cNvSpPr>
          <p:nvPr/>
        </p:nvSpPr>
        <p:spPr bwMode="auto">
          <a:xfrm rot="16200000">
            <a:off x="2149946" y="4404596"/>
            <a:ext cx="1435343" cy="461665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Notebooks</a:t>
            </a:r>
          </a:p>
        </p:txBody>
      </p:sp>
      <p:sp>
        <p:nvSpPr>
          <p:cNvPr id="6" name="Text Box 125"/>
          <p:cNvSpPr txBox="1">
            <a:spLocks noChangeArrowheads="1"/>
          </p:cNvSpPr>
          <p:nvPr/>
        </p:nvSpPr>
        <p:spPr bwMode="auto">
          <a:xfrm rot="16200000">
            <a:off x="2466401" y="2969137"/>
            <a:ext cx="990048" cy="276999"/>
          </a:xfrm>
          <a:prstGeom prst="rect">
            <a:avLst/>
          </a:prstGeom>
          <a:noFill/>
          <a:ln>
            <a:noFill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4572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Desktops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1500" y="458670"/>
            <a:ext cx="87012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Typical TDP values of processor categories and related tags</a:t>
            </a:r>
            <a:r>
              <a:rPr kumimoji="0" lang="en-US" sz="1800" b="0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used by Intel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191828" y="1908342"/>
            <a:ext cx="4571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3292251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1500" y="458670"/>
            <a:ext cx="585160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Importance of the TDP value in processor design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862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</a:t>
            </a:r>
            <a:r>
              <a:rPr 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 Intel’s Turbo Boost technologies (4)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522288" y="6264315"/>
            <a:ext cx="1847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-18510" y="6200060"/>
            <a:ext cx="918068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Table: Dependence of the max. base clock frequency on the TDP value in Intel’s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Skylake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line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graphicFrame>
        <p:nvGraphicFramePr>
          <p:cNvPr id="11" name="Table 10"/>
          <p:cNvGraphicFramePr>
            <a:graphicFrameLocks noGrp="1"/>
          </p:cNvGraphicFramePr>
          <p:nvPr/>
        </p:nvGraphicFramePr>
        <p:xfrm>
          <a:off x="161508" y="1854005"/>
          <a:ext cx="8982491" cy="419229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283213">
                  <a:extLst>
                    <a:ext uri="{9D8B030D-6E8A-4147-A177-3AD203B41FA5}">
                      <a16:colId xmlns:a16="http://schemas.microsoft.com/office/drawing/2014/main" val="975077045"/>
                    </a:ext>
                  </a:extLst>
                </a:gridCol>
                <a:gridCol w="12832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32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8321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832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8321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283213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869248"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Models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TDP</a:t>
                      </a:r>
                    </a:p>
                    <a:p>
                      <a:pPr algn="ctr"/>
                      <a:r>
                        <a:rPr lang="en-US" sz="1400" b="1" dirty="0"/>
                        <a:t>(W)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No. of cores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Graphics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No. of</a:t>
                      </a:r>
                    </a:p>
                    <a:p>
                      <a:pPr algn="ctr"/>
                      <a:r>
                        <a:rPr lang="en-US" sz="1400" b="1" dirty="0"/>
                        <a:t>graphics EUs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 err="1"/>
                        <a:t>eDRAM</a:t>
                      </a:r>
                      <a:endParaRPr lang="en-US" sz="1400" b="1" dirty="0"/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dirty="0"/>
                        <a:t>Max. </a:t>
                      </a:r>
                    </a:p>
                    <a:p>
                      <a:pPr algn="ctr"/>
                      <a:r>
                        <a:rPr lang="en-US" sz="1400" b="1" dirty="0"/>
                        <a:t>Base frequency</a:t>
                      </a:r>
                    </a:p>
                    <a:p>
                      <a:pPr algn="ctr"/>
                      <a:r>
                        <a:rPr lang="en-US" sz="1400" b="1" dirty="0"/>
                        <a:t>(GHz)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6Yxx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4.5 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515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18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1.2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I7-6xxxU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540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64 MB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I3/I5/i7-6xxxU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15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520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2.6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I3/I5/i7-6xxxU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550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64 MB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3.3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I3/i5/i7-6xxxT</a:t>
                      </a:r>
                    </a:p>
                    <a:p>
                      <a:pPr algn="ctr"/>
                      <a:r>
                        <a:rPr lang="en-US" sz="1400" dirty="0"/>
                        <a:t>I3-6xxxH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35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  <a:p>
                      <a:pPr algn="ctr"/>
                      <a:r>
                        <a:rPr lang="en-US" sz="1400" dirty="0"/>
                        <a:t>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2.8</a:t>
                      </a:r>
                    </a:p>
                    <a:p>
                      <a:pPr algn="ctr"/>
                      <a:r>
                        <a:rPr lang="en-US" sz="1400" dirty="0"/>
                        <a:t>2.7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I5/i7-6xxxHQ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28937902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I3-6xxx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2.9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I5/i7-6xxx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65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3.4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41157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I5/i7-6xxxK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91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HD 530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24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--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4.2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2" name="Rectangle 11"/>
          <p:cNvSpPr/>
          <p:nvPr/>
        </p:nvSpPr>
        <p:spPr>
          <a:xfrm>
            <a:off x="1422388" y="1863145"/>
            <a:ext cx="1304407" cy="4183155"/>
          </a:xfrm>
          <a:prstGeom prst="rect">
            <a:avLst/>
          </a:prstGeom>
          <a:noFill/>
          <a:ln w="28575">
            <a:solidFill>
              <a:srgbClr val="FF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7793110" y="1853825"/>
            <a:ext cx="1304407" cy="4192476"/>
          </a:xfrm>
          <a:prstGeom prst="rect">
            <a:avLst/>
          </a:prstGeom>
          <a:noFill/>
          <a:ln w="28575">
            <a:solidFill>
              <a:srgbClr val="FF000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Rounded Rectangle 2"/>
          <p:cNvSpPr/>
          <p:nvPr/>
        </p:nvSpPr>
        <p:spPr>
          <a:xfrm>
            <a:off x="17779" y="832893"/>
            <a:ext cx="9108000" cy="390862"/>
          </a:xfrm>
          <a:prstGeom prst="roundRect">
            <a:avLst/>
          </a:prstGeom>
          <a:solidFill>
            <a:srgbClr val="DDEEFF"/>
          </a:solidFill>
          <a:ln>
            <a:solidFill>
              <a:srgbClr val="86A4A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600" dirty="0">
              <a:latin typeface="+mj-lt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1500" y="832893"/>
            <a:ext cx="9144000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TDP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key limiter of the clock rate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processors, as the example below for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Intel’s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Skylake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client processors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demonstrates. </a:t>
            </a:r>
          </a:p>
        </p:txBody>
      </p:sp>
    </p:spTree>
    <p:extLst>
      <p:ext uri="{BB962C8B-B14F-4D97-AF65-F5344CB8AC3E}">
        <p14:creationId xmlns:p14="http://schemas.microsoft.com/office/powerpoint/2010/main" val="13208439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6" grpId="0"/>
      <p:bldP spid="12" grpId="0" animBg="1"/>
      <p:bldP spid="13" grpId="0" animBg="1"/>
      <p:bldP spid="3" grpId="0" animBg="1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461495" y="1985524"/>
            <a:ext cx="8123238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6.2.1 I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ntel’s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1. gen. Turbo Boost technology</a:t>
            </a:r>
          </a:p>
        </p:txBody>
      </p:sp>
    </p:spTree>
    <p:extLst>
      <p:ext uri="{BB962C8B-B14F-4D97-AF65-F5344CB8AC3E}">
        <p14:creationId xmlns:p14="http://schemas.microsoft.com/office/powerpoint/2010/main" val="774488209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6.2.1 I</a:t>
            </a:r>
            <a:r>
              <a:rPr 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 gen. Turbo Boost technology (1)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1438" y="6406588"/>
            <a:ext cx="431541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headroom: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Disszipációs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tartalék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Rounded Rectangle 8"/>
          <p:cNvSpPr/>
          <p:nvPr/>
        </p:nvSpPr>
        <p:spPr bwMode="auto">
          <a:xfrm>
            <a:off x="-5947" y="818710"/>
            <a:ext cx="9144000" cy="193560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1500" y="458670"/>
            <a:ext cx="56332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6.2.1 Intel’s 1. gen. Turbo Boost technology -1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55157" y="2050774"/>
            <a:ext cx="857177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Turbo Boost technology converts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headroom to higher performance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altLang="en-US" sz="1600" dirty="0">
                <a:solidFill>
                  <a:srgbClr val="FF0000"/>
                </a:solidFill>
                <a:latin typeface="Verdana"/>
              </a:rPr>
              <a:t> 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by raising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clock frequency of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active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cores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23272" y="1150384"/>
            <a:ext cx="9098709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processor is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designed for a given (allocated) TDP value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lvl="0"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</a:t>
            </a:r>
            <a:r>
              <a:rPr kumimoji="0" lang="en-US" sz="1600" b="0" i="0" u="none" strike="noStrike" kern="1200" cap="none" spc="-3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If however, a</a:t>
            </a:r>
            <a:r>
              <a:rPr kumimoji="0" lang="en-US" sz="1600" b="0" i="0" u="none" strike="noStrike" kern="1200" cap="none" spc="-3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processor dissipates actually less than its TDP </a:t>
            </a:r>
            <a:r>
              <a:rPr kumimoji="0" lang="en-US" sz="1600" b="0" i="0" u="none" strike="noStrike" kern="1200" cap="none" spc="-3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value, a </a:t>
            </a:r>
            <a:r>
              <a:rPr kumimoji="0" lang="en-US" sz="1600" b="0" i="0" u="none" strike="noStrike" kern="1200" cap="none" spc="-3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headroom </a:t>
            </a:r>
          </a:p>
          <a:p>
            <a:pPr lvl="0"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arises.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71500" y="818710"/>
            <a:ext cx="264123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Principle of operation</a:t>
            </a:r>
          </a:p>
        </p:txBody>
      </p:sp>
    </p:spTree>
    <p:extLst>
      <p:ext uri="{BB962C8B-B14F-4D97-AF65-F5344CB8AC3E}">
        <p14:creationId xmlns:p14="http://schemas.microsoft.com/office/powerpoint/2010/main" val="40025292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 animBg="1"/>
    </p:bld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7" name="Text Box 6"/>
          <p:cNvSpPr txBox="1">
            <a:spLocks noChangeArrowheads="1"/>
          </p:cNvSpPr>
          <p:nvPr/>
        </p:nvSpPr>
        <p:spPr bwMode="auto">
          <a:xfrm>
            <a:off x="101731" y="6241745"/>
            <a:ext cx="9218742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600" dirty="0" err="1">
                <a:solidFill>
                  <a:srgbClr val="000000"/>
                </a:solidFill>
                <a:latin typeface="Verdana" pitchFamily="34" charset="0"/>
                <a:cs typeface="Arial" charset="0"/>
              </a:rPr>
              <a:t>Tu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rbo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mode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utilizes the power headroom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(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unused power of the package up to the TDP)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to raise clock rate and thus performance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. </a:t>
            </a:r>
          </a:p>
        </p:txBody>
      </p:sp>
      <p:sp>
        <p:nvSpPr>
          <p:cNvPr id="15974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6.2.1 I</a:t>
            </a:r>
            <a:r>
              <a:rPr 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 gen. Turbo Boost technology (2)</a:t>
            </a:r>
            <a:endParaRPr lang="en-US" alt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55530" y="396876"/>
            <a:ext cx="9061975" cy="5867440"/>
            <a:chOff x="26495" y="396875"/>
            <a:chExt cx="9061975" cy="5984875"/>
          </a:xfrm>
        </p:grpSpPr>
        <p:pic>
          <p:nvPicPr>
            <p:cNvPr id="159746" name="Picture 3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2953" b="5466"/>
            <a:stretch/>
          </p:blipFill>
          <p:spPr bwMode="auto">
            <a:xfrm>
              <a:off x="26495" y="396875"/>
              <a:ext cx="9061975" cy="5984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TextBox 1"/>
            <p:cNvSpPr txBox="1"/>
            <p:nvPr/>
          </p:nvSpPr>
          <p:spPr>
            <a:xfrm>
              <a:off x="7016020" y="1826778"/>
              <a:ext cx="1602939" cy="6924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Zero power for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inactive cores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by power gating </a:t>
              </a:r>
            </a:p>
          </p:txBody>
        </p:sp>
        <p:pic>
          <p:nvPicPr>
            <p:cNvPr id="8" name="Picture 3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7374" r="55414" b="88361"/>
            <a:stretch/>
          </p:blipFill>
          <p:spPr bwMode="auto">
            <a:xfrm>
              <a:off x="26495" y="1178750"/>
              <a:ext cx="4076945" cy="2700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" name="Text Box 7"/>
          <p:cNvSpPr txBox="1">
            <a:spLocks noChangeArrowheads="1"/>
          </p:cNvSpPr>
          <p:nvPr/>
        </p:nvSpPr>
        <p:spPr bwMode="auto">
          <a:xfrm>
            <a:off x="71500" y="458670"/>
            <a:ext cx="4806124" cy="9233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Illustration of 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the operation of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Intel’s</a:t>
            </a:r>
            <a:endParaRPr kumimoji="0" lang="hu-HU" altLang="en-US" sz="180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1. gen. Turbo Boost technology,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800" dirty="0">
                <a:solidFill>
                  <a:srgbClr val="2D2D8A"/>
                </a:solidFill>
                <a:latin typeface="Verdana" pitchFamily="34" charset="0"/>
                <a:cs typeface="Arial" charset="0"/>
              </a:rPr>
              <a:t>  introduced in the Nehalem family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[</a:t>
            </a:r>
            <a:r>
              <a:rPr lang="hu-HU" altLang="en-US" sz="1800" noProof="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64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843806425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6.2.1 I</a:t>
            </a:r>
            <a:r>
              <a:rPr 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 gen. Turbo Boost technology (3)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62827" y="458670"/>
            <a:ext cx="74958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The Turbo Boost mode used in connection with DVFS </a:t>
            </a:r>
            <a:r>
              <a:rPr lang="en-US" dirty="0">
                <a:latin typeface="+mj-lt"/>
              </a:rPr>
              <a:t>[</a:t>
            </a:r>
            <a:r>
              <a:rPr lang="hu-HU" dirty="0">
                <a:latin typeface="+mj-lt"/>
              </a:rPr>
              <a:t>65</a:t>
            </a:r>
            <a:r>
              <a:rPr lang="en-US" dirty="0">
                <a:latin typeface="+mj-lt"/>
              </a:rPr>
              <a:t>] -1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15888" y="6391200"/>
            <a:ext cx="9048374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100"/>
              </a:spcAft>
            </a:pPr>
            <a:r>
              <a:rPr lang="en-US" sz="1500" spc="-30" dirty="0">
                <a:latin typeface="+mj-lt"/>
              </a:rPr>
              <a:t>P0 1C: Max. frequency in Turbo Mode (while a single core is active) LFM: Low Frequency Mode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35639" y="945595"/>
            <a:ext cx="8963982" cy="5154089"/>
            <a:chOff x="35639" y="885201"/>
            <a:chExt cx="8963982" cy="5154089"/>
          </a:xfrm>
        </p:grpSpPr>
        <p:grpSp>
          <p:nvGrpSpPr>
            <p:cNvPr id="8" name="Group 7"/>
            <p:cNvGrpSpPr/>
            <p:nvPr/>
          </p:nvGrpSpPr>
          <p:grpSpPr>
            <a:xfrm>
              <a:off x="35639" y="885201"/>
              <a:ext cx="8963982" cy="5154089"/>
              <a:chOff x="35639" y="885201"/>
              <a:chExt cx="8963982" cy="5154089"/>
            </a:xfrm>
          </p:grpSpPr>
          <p:grpSp>
            <p:nvGrpSpPr>
              <p:cNvPr id="6" name="Group 5"/>
              <p:cNvGrpSpPr/>
              <p:nvPr/>
            </p:nvGrpSpPr>
            <p:grpSpPr>
              <a:xfrm>
                <a:off x="35639" y="1289067"/>
                <a:ext cx="8963982" cy="4750223"/>
                <a:chOff x="35639" y="1289067"/>
                <a:chExt cx="8963982" cy="4750223"/>
              </a:xfrm>
            </p:grpSpPr>
            <p:grpSp>
              <p:nvGrpSpPr>
                <p:cNvPr id="5" name="Group 4"/>
                <p:cNvGrpSpPr/>
                <p:nvPr/>
              </p:nvGrpSpPr>
              <p:grpSpPr>
                <a:xfrm>
                  <a:off x="35639" y="1289067"/>
                  <a:ext cx="8963982" cy="4750223"/>
                  <a:chOff x="35639" y="1124836"/>
                  <a:chExt cx="8963982" cy="4750223"/>
                </a:xfrm>
              </p:grpSpPr>
              <p:pic>
                <p:nvPicPr>
                  <p:cNvPr id="17" name="Kép 7" descr="A képen szöveg látható&#10;&#10;Automatikusan generált leírás">
                    <a:extLst>
                      <a:ext uri="{FF2B5EF4-FFF2-40B4-BE49-F238E27FC236}">
                        <a16:creationId xmlns:a16="http://schemas.microsoft.com/office/drawing/2014/main" id="{D2EF1D41-6AB8-4D0A-BEA4-EE5148B2A3FF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r="77714"/>
                  <a:stretch/>
                </p:blipFill>
                <p:spPr>
                  <a:xfrm>
                    <a:off x="35639" y="1223755"/>
                    <a:ext cx="2016081" cy="4651304"/>
                  </a:xfrm>
                  <a:prstGeom prst="rect">
                    <a:avLst/>
                  </a:prstGeom>
                </p:spPr>
              </p:pic>
              <p:sp>
                <p:nvSpPr>
                  <p:cNvPr id="20" name="Rectangle 19"/>
                  <p:cNvSpPr/>
                  <p:nvPr/>
                </p:nvSpPr>
                <p:spPr bwMode="auto">
                  <a:xfrm>
                    <a:off x="386535" y="1744224"/>
                    <a:ext cx="900100" cy="1440160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rgbClr val="FF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400" b="0" i="0" u="none" strike="noStrike" cap="none" normalizeH="0" baseline="0">
                      <a:ln>
                        <a:noFill/>
                      </a:ln>
                      <a:solidFill>
                        <a:srgbClr val="3333CC"/>
                      </a:solidFill>
                      <a:effectLst/>
                      <a:latin typeface="Verdana" pitchFamily="34" charset="0"/>
                    </a:endParaRPr>
                  </a:p>
                </p:txBody>
              </p:sp>
              <p:pic>
                <p:nvPicPr>
                  <p:cNvPr id="14" name="Kép 7" descr="A képen szöveg látható&#10;&#10;Automatikusan generált leírás">
                    <a:extLst>
                      <a:ext uri="{FF2B5EF4-FFF2-40B4-BE49-F238E27FC236}">
                        <a16:creationId xmlns:a16="http://schemas.microsoft.com/office/drawing/2014/main" id="{D2EF1D41-6AB8-4D0A-BEA4-EE5148B2A3FF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22287" t="47411" r="1597" b="9048"/>
                  <a:stretch/>
                </p:blipFill>
                <p:spPr>
                  <a:xfrm>
                    <a:off x="2006715" y="1133745"/>
                    <a:ext cx="6992906" cy="2025226"/>
                  </a:xfrm>
                  <a:prstGeom prst="rect">
                    <a:avLst/>
                  </a:prstGeom>
                </p:spPr>
              </p:pic>
              <p:pic>
                <p:nvPicPr>
                  <p:cNvPr id="15" name="Kép 7" descr="A képen szöveg látható&#10;&#10;Automatikusan generált leírás">
                    <a:extLst>
                      <a:ext uri="{FF2B5EF4-FFF2-40B4-BE49-F238E27FC236}">
                        <a16:creationId xmlns:a16="http://schemas.microsoft.com/office/drawing/2014/main" id="{D2EF1D41-6AB8-4D0A-BEA4-EE5148B2A3FF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l="21789" t="11610" r="1098" b="51621"/>
                  <a:stretch/>
                </p:blipFill>
                <p:spPr>
                  <a:xfrm>
                    <a:off x="1961710" y="3158971"/>
                    <a:ext cx="7037911" cy="1710189"/>
                  </a:xfrm>
                  <a:prstGeom prst="rect">
                    <a:avLst/>
                  </a:prstGeom>
                </p:spPr>
              </p:pic>
              <p:sp>
                <p:nvSpPr>
                  <p:cNvPr id="3" name="Rectangle 2"/>
                  <p:cNvSpPr/>
                  <p:nvPr/>
                </p:nvSpPr>
                <p:spPr bwMode="auto">
                  <a:xfrm>
                    <a:off x="2051720" y="4869160"/>
                    <a:ext cx="6930770" cy="990110"/>
                  </a:xfrm>
                  <a:prstGeom prst="rect">
                    <a:avLst/>
                  </a:prstGeom>
                  <a:solidFill>
                    <a:srgbClr val="00CC99"/>
                  </a:solidFill>
                  <a:ln w="19050" cap="flat" cmpd="sng" algn="ctr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400" b="0" i="0" u="none" strike="noStrike" cap="none" normalizeH="0" baseline="0">
                      <a:ln>
                        <a:noFill/>
                      </a:ln>
                      <a:solidFill>
                        <a:srgbClr val="3333CC"/>
                      </a:solidFill>
                      <a:effectLst/>
                      <a:latin typeface="Verdana" pitchFamily="34" charset="0"/>
                    </a:endParaRPr>
                  </a:p>
                </p:txBody>
              </p:sp>
              <p:sp>
                <p:nvSpPr>
                  <p:cNvPr id="26" name="Rectangle 25"/>
                  <p:cNvSpPr/>
                  <p:nvPr/>
                </p:nvSpPr>
                <p:spPr bwMode="auto">
                  <a:xfrm>
                    <a:off x="2051719" y="1133745"/>
                    <a:ext cx="6912000" cy="2025225"/>
                  </a:xfrm>
                  <a:prstGeom prst="rect">
                    <a:avLst/>
                  </a:prstGeom>
                  <a:noFill/>
                  <a:ln w="38100" cap="flat" cmpd="sng" algn="ctr">
                    <a:solidFill>
                      <a:srgbClr val="FF0000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</a:bodyPr>
                  <a:lstStyle/>
                  <a:p>
                    <a:pPr marL="0" marR="0" indent="0" algn="l" defTabSz="914400" rtl="0" eaLnBrk="1" fontAlgn="base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1400" b="0" i="0" u="none" strike="noStrike" cap="none" normalizeH="0" baseline="0">
                      <a:ln>
                        <a:noFill/>
                      </a:ln>
                      <a:solidFill>
                        <a:srgbClr val="3333CC"/>
                      </a:solidFill>
                      <a:effectLst/>
                      <a:latin typeface="Verdana" pitchFamily="34" charset="0"/>
                    </a:endParaRPr>
                  </a:p>
                </p:txBody>
              </p:sp>
              <p:sp>
                <p:nvSpPr>
                  <p:cNvPr id="4" name="TextBox 3"/>
                  <p:cNvSpPr txBox="1"/>
                  <p:nvPr/>
                </p:nvSpPr>
                <p:spPr>
                  <a:xfrm>
                    <a:off x="2276745" y="5004175"/>
                    <a:ext cx="6480720" cy="628377"/>
                  </a:xfrm>
                  <a:prstGeom prst="rect">
                    <a:avLst/>
                  </a:prstGeom>
                  <a:noFill/>
                </p:spPr>
                <p:txBody>
                  <a:bodyPr wrap="square" rtlCol="0">
                    <a:spAutoFit/>
                  </a:bodyPr>
                  <a:lstStyle/>
                  <a:p>
                    <a:pPr>
                      <a:spcAft>
                        <a:spcPts val="100"/>
                      </a:spcAft>
                    </a:pPr>
                    <a:r>
                      <a:rPr lang="en-US" sz="1700" dirty="0">
                        <a:solidFill>
                          <a:schemeClr val="bg1"/>
                        </a:solidFill>
                        <a:latin typeface="+mj-lt"/>
                      </a:rPr>
                      <a:t>Thermal Control: It throttles frequency if temperature </a:t>
                    </a:r>
                  </a:p>
                  <a:p>
                    <a:pPr>
                      <a:spcAft>
                        <a:spcPts val="100"/>
                      </a:spcAft>
                    </a:pPr>
                    <a:r>
                      <a:rPr lang="en-US" sz="1700" dirty="0">
                        <a:solidFill>
                          <a:schemeClr val="bg1"/>
                        </a:solidFill>
                        <a:latin typeface="+mj-lt"/>
                      </a:rPr>
                      <a:t>  limits are exceeded</a:t>
                    </a:r>
                  </a:p>
                </p:txBody>
              </p:sp>
              <p:pic>
                <p:nvPicPr>
                  <p:cNvPr id="28" name="Kép 7" descr="A képen szöveg látható&#10;&#10;Automatikusan generált leírás">
                    <a:extLst>
                      <a:ext uri="{FF2B5EF4-FFF2-40B4-BE49-F238E27FC236}">
                        <a16:creationId xmlns:a16="http://schemas.microsoft.com/office/drawing/2014/main" id="{D2EF1D41-6AB8-4D0A-BEA4-EE5148B2A3FF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 rotWithShape="1">
                  <a:blip r:embed="rId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 r="73755" b="93227"/>
                  <a:stretch/>
                </p:blipFill>
                <p:spPr>
                  <a:xfrm>
                    <a:off x="35641" y="1124836"/>
                    <a:ext cx="2016080" cy="283403"/>
                  </a:xfrm>
                  <a:prstGeom prst="rect">
                    <a:avLst/>
                  </a:prstGeom>
                </p:spPr>
              </p:pic>
            </p:grpSp>
            <p:pic>
              <p:nvPicPr>
                <p:cNvPr id="29" name="Kép 7" descr="A képen szöveg látható&#10;&#10;Automatikusan generált leírás">
                  <a:extLst>
                    <a:ext uri="{FF2B5EF4-FFF2-40B4-BE49-F238E27FC236}">
                      <a16:creationId xmlns:a16="http://schemas.microsoft.com/office/drawing/2014/main" id="{D2EF1D41-6AB8-4D0A-BEA4-EE5148B2A3F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59101" t="13885" r="1991" b="81277"/>
                <a:stretch/>
              </p:blipFill>
              <p:spPr>
                <a:xfrm>
                  <a:off x="2177368" y="3392904"/>
                  <a:ext cx="3519766" cy="225025"/>
                </a:xfrm>
                <a:prstGeom prst="rect">
                  <a:avLst/>
                </a:prstGeom>
              </p:spPr>
            </p:pic>
            <p:sp>
              <p:nvSpPr>
                <p:cNvPr id="30" name="TextBox 29"/>
                <p:cNvSpPr txBox="1"/>
                <p:nvPr/>
              </p:nvSpPr>
              <p:spPr>
                <a:xfrm>
                  <a:off x="2366755" y="3345087"/>
                  <a:ext cx="5805645" cy="353943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700" dirty="0">
                      <a:solidFill>
                        <a:schemeClr val="bg1"/>
                      </a:solidFill>
                      <a:latin typeface="+mj-lt"/>
                    </a:rPr>
                    <a:t>P1 is the P-state with the guaranteed frequency</a:t>
                  </a:r>
                </a:p>
              </p:txBody>
            </p:sp>
            <p:pic>
              <p:nvPicPr>
                <p:cNvPr id="31" name="Kép 7" descr="A képen szöveg látható&#10;&#10;Automatikusan generált leírás">
                  <a:extLst>
                    <a:ext uri="{FF2B5EF4-FFF2-40B4-BE49-F238E27FC236}">
                      <a16:creationId xmlns:a16="http://schemas.microsoft.com/office/drawing/2014/main" id="{D2EF1D41-6AB8-4D0A-BEA4-EE5148B2A3F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63765" t="50318" r="2094" b="44094"/>
                <a:stretch/>
              </p:blipFill>
              <p:spPr>
                <a:xfrm>
                  <a:off x="2473664" y="1358770"/>
                  <a:ext cx="3088446" cy="259883"/>
                </a:xfrm>
                <a:prstGeom prst="rect">
                  <a:avLst/>
                </a:prstGeom>
              </p:spPr>
            </p:pic>
            <p:sp>
              <p:nvSpPr>
                <p:cNvPr id="32" name="TextBox 31"/>
                <p:cNvSpPr txBox="1"/>
                <p:nvPr/>
              </p:nvSpPr>
              <p:spPr>
                <a:xfrm>
                  <a:off x="2375664" y="1319862"/>
                  <a:ext cx="2928559" cy="353943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700" dirty="0">
                      <a:solidFill>
                        <a:schemeClr val="bg1"/>
                      </a:solidFill>
                      <a:latin typeface="+mj-lt"/>
                    </a:rPr>
                    <a:t>P0 indicates Turbo states</a:t>
                  </a:r>
                </a:p>
              </p:txBody>
            </p:sp>
          </p:grpSp>
          <p:sp>
            <p:nvSpPr>
              <p:cNvPr id="7" name="TextBox 6"/>
              <p:cNvSpPr txBox="1"/>
              <p:nvPr/>
            </p:nvSpPr>
            <p:spPr>
              <a:xfrm>
                <a:off x="2375590" y="885201"/>
                <a:ext cx="6381875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600" b="1" dirty="0">
                    <a:solidFill>
                      <a:schemeClr val="accent6"/>
                    </a:solidFill>
                    <a:latin typeface="+mj-lt"/>
                  </a:rPr>
                  <a:t>P-state: a voltage/frequency pair (ACPI terminology)</a:t>
                </a:r>
              </a:p>
            </p:txBody>
          </p:sp>
        </p:grpSp>
        <p:sp>
          <p:nvSpPr>
            <p:cNvPr id="9" name="Rectangle 8"/>
            <p:cNvSpPr/>
            <p:nvPr/>
          </p:nvSpPr>
          <p:spPr bwMode="auto">
            <a:xfrm>
              <a:off x="1646674" y="1853825"/>
              <a:ext cx="180019" cy="13501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26952749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6.2.1 I</a:t>
            </a:r>
            <a:r>
              <a:rPr 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 gen. Turbo Boost technology (4)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73323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The Turbo Boost mode used in connection with DVFS </a:t>
            </a:r>
            <a:r>
              <a:rPr lang="en-US" dirty="0">
                <a:latin typeface="+mj-lt"/>
              </a:rPr>
              <a:t>[</a:t>
            </a:r>
            <a:r>
              <a:rPr lang="hu-HU" dirty="0">
                <a:latin typeface="+mj-lt"/>
              </a:rPr>
              <a:t>65</a:t>
            </a:r>
            <a:r>
              <a:rPr lang="en-US" dirty="0">
                <a:latin typeface="+mj-lt"/>
              </a:rPr>
              <a:t>] -2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-16870" y="998730"/>
            <a:ext cx="9144000" cy="450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20532" y="1003913"/>
            <a:ext cx="8639545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The previous diagram illustrates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how Turbo Boost technology integrates with</a:t>
            </a: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 Intel's DVFS-based P-state power management. 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Note that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Turbo Boost Technology i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s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hardware-controlled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directed by the </a:t>
            </a:r>
            <a:endParaRPr lang="en-US" sz="1600" dirty="0">
              <a:solidFill>
                <a:srgbClr val="FF0000"/>
              </a:solidFill>
              <a:latin typeface="Verdana"/>
            </a:endParaRP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      PCU (Power Control Unit) directed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(to be discussed later).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  <a:latin typeface="Verdana"/>
              </a:rPr>
              <a:t>    </a:t>
            </a:r>
            <a:endParaRPr lang="en-US" sz="1600" dirty="0">
              <a:solidFill>
                <a:srgbClr val="0070C0"/>
              </a:solidFill>
              <a:latin typeface="Verdana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11339" y="2187402"/>
            <a:ext cx="8903143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40" dirty="0">
                <a:solidFill>
                  <a:srgbClr val="0070C0"/>
                </a:solidFill>
                <a:latin typeface="+mj-lt"/>
              </a:rPr>
              <a:t>There are </a:t>
            </a:r>
            <a:r>
              <a:rPr lang="en-US" sz="1600" spc="-40" dirty="0">
                <a:solidFill>
                  <a:srgbClr val="FF0000"/>
                </a:solidFill>
                <a:latin typeface="+mj-lt"/>
              </a:rPr>
              <a:t>different Turbo Boost states </a:t>
            </a:r>
            <a:r>
              <a:rPr lang="en-US" sz="1600" spc="-40" dirty="0">
                <a:latin typeface="+mj-lt"/>
              </a:rPr>
              <a:t>(and related frequencies)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depending on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 the number of active cores </a:t>
            </a:r>
            <a:r>
              <a:rPr lang="en-US" sz="1600" dirty="0">
                <a:latin typeface="+mj-lt"/>
              </a:rPr>
              <a:t>(not indicated in the previous Figure).</a:t>
            </a:r>
          </a:p>
          <a:p>
            <a:r>
              <a:rPr lang="en-US" sz="1600" spc="-20" dirty="0">
                <a:latin typeface="+mj-lt"/>
              </a:rPr>
              <a:t>    </a:t>
            </a:r>
            <a:r>
              <a:rPr lang="en-US" sz="1600" spc="-40" dirty="0">
                <a:latin typeface="+mj-lt"/>
              </a:rPr>
              <a:t>Turbo Boost states are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designated as P0 states, tagged by the number of active cores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 and the letter C</a:t>
            </a:r>
            <a:r>
              <a:rPr lang="en-US" sz="1600" dirty="0">
                <a:latin typeface="+mj-lt"/>
              </a:rPr>
              <a:t>, as follows: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30972" y="4641770"/>
            <a:ext cx="86765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The fewer cores are active, the higher the Turbo Boost frequency</a:t>
            </a:r>
            <a:r>
              <a:rPr lang="en-US" sz="1600" dirty="0">
                <a:latin typeface="+mj-lt"/>
              </a:rPr>
              <a:t>, consequently</a:t>
            </a:r>
          </a:p>
          <a:p>
            <a:r>
              <a:rPr lang="en-US" sz="1600" dirty="0">
                <a:latin typeface="+mj-lt"/>
              </a:rPr>
              <a:t>      P0 1C is the highest power state with the highest turbo frequency, and P0 </a:t>
            </a:r>
            <a:r>
              <a:rPr lang="en-US" sz="1600" dirty="0" err="1">
                <a:latin typeface="+mj-lt"/>
              </a:rPr>
              <a:t>nC</a:t>
            </a:r>
            <a:endParaRPr lang="en-US" sz="1600" dirty="0">
              <a:latin typeface="+mj-lt"/>
            </a:endParaRPr>
          </a:p>
          <a:p>
            <a:r>
              <a:rPr lang="en-US" sz="1600" dirty="0">
                <a:latin typeface="+mj-lt"/>
              </a:rPr>
              <a:t>      is the lowest turbo frequency with all cores active.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466655" y="3312527"/>
            <a:ext cx="6090706" cy="8566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2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P0 1C</a:t>
            </a:r>
            <a:r>
              <a:rPr lang="en-US" sz="1600" dirty="0">
                <a:latin typeface="+mj-lt"/>
              </a:rPr>
              <a:t>: Turbo Boost mode while a single core is active.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P0 2C</a:t>
            </a:r>
            <a:r>
              <a:rPr lang="en-US" sz="1600" dirty="0">
                <a:latin typeface="+mj-lt"/>
              </a:rPr>
              <a:t>:  Turbo Boost mode while 2 cores are active.</a:t>
            </a:r>
          </a:p>
          <a:p>
            <a:endParaRPr lang="en-US" sz="1600" dirty="0">
              <a:latin typeface="+mj-lt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4391980" y="3901432"/>
            <a:ext cx="394660" cy="584775"/>
            <a:chOff x="4391980" y="6129300"/>
            <a:chExt cx="394660" cy="584775"/>
          </a:xfrm>
        </p:grpSpPr>
        <p:sp>
          <p:nvSpPr>
            <p:cNvPr id="11" name="TextBox 10"/>
            <p:cNvSpPr txBox="1"/>
            <p:nvPr/>
          </p:nvSpPr>
          <p:spPr>
            <a:xfrm>
              <a:off x="4391980" y="6129300"/>
              <a:ext cx="39466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171450" indent="-171450">
                <a:buSzPct val="177000"/>
                <a:buFont typeface="Arial" panose="020B0604020202020204" pitchFamily="34" charset="0"/>
                <a:buChar char="•"/>
              </a:pPr>
              <a:r>
                <a:rPr lang="en-US" sz="800" dirty="0">
                  <a:latin typeface="+mj-lt"/>
                </a:rPr>
                <a:t>.</a:t>
              </a:r>
            </a:p>
            <a:p>
              <a:pPr marL="171450" indent="-171450" algn="ctr">
                <a:buSzPct val="177000"/>
                <a:buFont typeface="Arial" panose="020B0604020202020204" pitchFamily="34" charset="0"/>
                <a:buChar char="•"/>
              </a:pPr>
              <a:r>
                <a:rPr lang="en-US" sz="800" dirty="0">
                  <a:latin typeface="+mj-lt"/>
                </a:rPr>
                <a:t>.</a:t>
              </a:r>
            </a:p>
            <a:p>
              <a:pPr marL="171450" indent="-171450">
                <a:buSzPct val="177000"/>
                <a:buFont typeface="Arial" panose="020B0604020202020204" pitchFamily="34" charset="0"/>
                <a:buChar char="•"/>
              </a:pPr>
              <a:r>
                <a:rPr lang="en-US" sz="800" dirty="0">
                  <a:latin typeface="+mj-lt"/>
                </a:rPr>
                <a:t>.</a:t>
              </a:r>
            </a:p>
            <a:p>
              <a:pPr marL="171450" indent="-171450">
                <a:buSzPct val="177000"/>
                <a:buFont typeface="Arial" panose="020B0604020202020204" pitchFamily="34" charset="0"/>
                <a:buChar char="•"/>
              </a:pPr>
              <a:endParaRPr lang="en-US" sz="800" dirty="0">
                <a:latin typeface="+mj-lt"/>
              </a:endParaRPr>
            </a:p>
          </p:txBody>
        </p:sp>
        <p:sp>
          <p:nvSpPr>
            <p:cNvPr id="14" name="Rounded Rectangle 13"/>
            <p:cNvSpPr/>
            <p:nvPr/>
          </p:nvSpPr>
          <p:spPr bwMode="auto">
            <a:xfrm>
              <a:off x="4624013" y="6129300"/>
              <a:ext cx="162627" cy="450050"/>
            </a:xfrm>
            <a:prstGeom prst="round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466993" y="4303216"/>
            <a:ext cx="63003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</a:rPr>
              <a:t>P0 </a:t>
            </a:r>
            <a:r>
              <a:rPr lang="en-US" sz="1600" dirty="0" err="1">
                <a:solidFill>
                  <a:srgbClr val="FF0000"/>
                </a:solidFill>
              </a:rPr>
              <a:t>nC</a:t>
            </a:r>
            <a:r>
              <a:rPr lang="en-US" sz="1600" dirty="0"/>
              <a:t>:  Turbo Boost mode while n cores are active.</a:t>
            </a:r>
          </a:p>
        </p:txBody>
      </p:sp>
    </p:spTree>
    <p:extLst>
      <p:ext uri="{BB962C8B-B14F-4D97-AF65-F5344CB8AC3E}">
        <p14:creationId xmlns:p14="http://schemas.microsoft.com/office/powerpoint/2010/main" val="42775377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/>
      <p:bldP spid="18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(16)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-16221" y="863715"/>
            <a:ext cx="9144000" cy="2952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1500" y="458670"/>
            <a:ext cx="85944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How did dissipation (D) per cm</a:t>
            </a:r>
            <a:r>
              <a:rPr kumimoji="0" lang="en-US" sz="1800" b="0" i="0" u="none" strike="noStrike" kern="1200" cap="none" spc="-4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2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die area</a:t>
            </a:r>
            <a:r>
              <a:rPr kumimoji="0" lang="hu-HU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rise </a:t>
            </a:r>
            <a:r>
              <a:rPr kumimoji="0" lang="hu-HU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in Intel's Pentium </a:t>
            </a:r>
            <a:r>
              <a:rPr kumimoji="0" lang="hu-HU" sz="1800" b="0" i="0" u="none" strike="noStrike" kern="1200" cap="none" spc="-4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family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? -2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22827" y="916265"/>
            <a:ext cx="9929793" cy="29238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As shown in the previous Figure,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dissipation of subsequent cores in Pentium 4 dynamically increased.</a:t>
            </a:r>
          </a:p>
          <a:p>
            <a:r>
              <a:rPr lang="en-US" sz="1600" dirty="0">
                <a:latin typeface="+mj-lt"/>
              </a:rPr>
              <a:t>    For example,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3rd core </a:t>
            </a:r>
            <a:r>
              <a:rPr lang="en-US" sz="1600" dirty="0">
                <a:latin typeface="+mj-lt"/>
              </a:rPr>
              <a:t>(Prescott) had a dissipation of nearly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100 W/cm2,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equivalent to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approximately 100 W </a:t>
            </a:r>
            <a:r>
              <a:rPr lang="en-US" sz="1600" dirty="0">
                <a:latin typeface="+mj-lt"/>
              </a:rPr>
              <a:t>because it has a die area of about 1 cm2.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 However, this steep increase in dissipation could not continue, as the resulting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power density became unmanageable.</a:t>
            </a:r>
          </a:p>
          <a:p>
            <a:r>
              <a:rPr lang="en-US" sz="1600" dirty="0">
                <a:latin typeface="+mj-lt"/>
              </a:rPr>
              <a:t>     Absorbing 100 W of dissipation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using air cooling was already a challenge</a:t>
            </a:r>
            <a:r>
              <a:rPr lang="en-US" sz="1600" dirty="0">
                <a:latin typeface="+mj-lt"/>
              </a:rPr>
              <a:t> in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 DTs of that time.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0070C0"/>
                </a:solidFill>
              </a:rPr>
              <a:t>Intel recognized this trend early</a:t>
            </a:r>
            <a:r>
              <a:rPr lang="en-US" dirty="0"/>
              <a:t>, as shown in a </a:t>
            </a:r>
            <a:r>
              <a:rPr lang="en-US" dirty="0">
                <a:solidFill>
                  <a:srgbClr val="0070C0"/>
                </a:solidFill>
              </a:rPr>
              <a:t>12/2002 </a:t>
            </a:r>
            <a:r>
              <a:rPr lang="en-US" dirty="0"/>
              <a:t>Andy Grove keynote slide </a:t>
            </a:r>
          </a:p>
          <a:p>
            <a:r>
              <a:rPr lang="en-US" dirty="0"/>
              <a:t>      (see next Figure). 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7384358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6.2.1 I</a:t>
            </a:r>
            <a:r>
              <a:rPr 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 gen. Turbo Boost technology (5)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0" y="869802"/>
            <a:ext cx="9117505" cy="2078668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08100" y="856476"/>
            <a:ext cx="81521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Along with the Turbo Boost technology Nehalem introduced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 (Power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Control Unit)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to perform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three main tasks: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1500" y="462704"/>
            <a:ext cx="51619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Intel’s 1. gen. Turbo Boost technology -2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01570" y="1408282"/>
            <a:ext cx="855095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accomplish OS directed voltage and frequency transitions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needed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 for the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DVFS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technique,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implement the Turbo Boost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technology,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also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continuously check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current and power dissipation of the package </a:t>
            </a:r>
            <a:endParaRPr lang="en-US" sz="1600" dirty="0">
              <a:solidFill>
                <a:srgbClr val="0070C0"/>
              </a:solidFill>
              <a:latin typeface="Verdana"/>
            </a:endParaRP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as well as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die temperature, and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if needed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to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take appropriate measures.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34558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6.2.1 I</a:t>
            </a:r>
            <a:r>
              <a:rPr 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 gen. Turbo Boost technology (6)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-5665" y="882145"/>
            <a:ext cx="9123170" cy="3852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86709" y="466029"/>
            <a:ext cx="745024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Principle of operation of Intel’s 1. gen. Turbo Boost technology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23609" y="866210"/>
            <a:ext cx="847135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processor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switches to the Turbo mode </a:t>
            </a:r>
            <a:r>
              <a:rPr lang="en-US" sz="1600" dirty="0">
                <a:latin typeface="+mj-lt"/>
              </a:rPr>
              <a:t>when the following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four conditions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       </a:t>
            </a:r>
            <a:r>
              <a:rPr lang="en-US" sz="1600" dirty="0">
                <a:latin typeface="+mj-lt"/>
              </a:rPr>
              <a:t>are met: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706107" y="1390848"/>
            <a:ext cx="8216480" cy="169790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OS requests the highest performance state (P0)</a:t>
            </a:r>
            <a:r>
              <a:rPr lang="en-US" altLang="en-US" sz="1600" dirty="0">
                <a:solidFill>
                  <a:srgbClr val="0070C0"/>
                </a:solidFill>
                <a:latin typeface="Verdana"/>
              </a:rPr>
              <a:t>) while processing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tabLst/>
              <a:defRPr/>
            </a:pPr>
            <a:r>
              <a:rPr lang="en-US" altLang="en-US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actual workload,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there is a power headroom available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, i.e. the actual power consumption is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tabLst/>
              <a:defRPr/>
            </a:pPr>
            <a:r>
              <a:rPr lang="en-US" altLang="en-US" sz="1600" dirty="0">
                <a:latin typeface="Verdana"/>
              </a:rPr>
              <a:t>      less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then the TDP</a:t>
            </a:r>
            <a:r>
              <a:rPr lang="en-US" altLang="en-US" sz="1600" dirty="0">
                <a:latin typeface="Verdana"/>
              </a:rPr>
              <a:t> value,</a:t>
            </a: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actual current is below a given limit and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also the die temperature is below a given limit.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06515" y="3067627"/>
            <a:ext cx="886005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If all of the above conditions are met,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PCU (Power Control Unit) invokes the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      turbo mode and converts available power headroom into higher performance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     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by raising clock rate and core voltage of active cores.</a:t>
            </a:r>
            <a:endParaRPr lang="en-US" sz="1600" spc="-30" dirty="0">
              <a:latin typeface="+mj-lt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14577" y="3877717"/>
            <a:ext cx="893828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In Intel’s 1. gen. the Turbo Boost technology, the Turbo boost frequency depends</a:t>
            </a:r>
          </a:p>
          <a:p>
            <a:pPr lvl="0"/>
            <a:r>
              <a:rPr lang="en-US" sz="1600" dirty="0">
                <a:solidFill>
                  <a:srgbClr val="FF0000"/>
                </a:solidFill>
                <a:latin typeface="Verdana"/>
              </a:rPr>
              <a:t>     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actually on the number of active cores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the fewer cores are active, the higher </a:t>
            </a: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the Turbo Boost frequency.</a:t>
            </a:r>
          </a:p>
        </p:txBody>
      </p:sp>
    </p:spTree>
    <p:extLst>
      <p:ext uri="{BB962C8B-B14F-4D97-AF65-F5344CB8AC3E}">
        <p14:creationId xmlns:p14="http://schemas.microsoft.com/office/powerpoint/2010/main" val="12983741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2" grpId="0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6.2.1 I</a:t>
            </a:r>
            <a:r>
              <a:rPr 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 gen. Turbo Boost technology (7)</a:t>
            </a:r>
          </a:p>
        </p:txBody>
      </p:sp>
      <p:sp>
        <p:nvSpPr>
          <p:cNvPr id="8" name="Text Box 10"/>
          <p:cNvSpPr txBox="1">
            <a:spLocks noChangeArrowheads="1"/>
          </p:cNvSpPr>
          <p:nvPr/>
        </p:nvSpPr>
        <p:spPr bwMode="auto">
          <a:xfrm>
            <a:off x="1221244" y="3684947"/>
            <a:ext cx="184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4798026"/>
              </p:ext>
            </p:extLst>
          </p:nvPr>
        </p:nvGraphicFramePr>
        <p:xfrm>
          <a:off x="1345403" y="2798930"/>
          <a:ext cx="7632340" cy="1630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080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080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080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080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40">
                <a:tc gridSpan="4"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solidFill>
                            <a:schemeClr val="tx1"/>
                          </a:solidFill>
                          <a:latin typeface="+mj-lt"/>
                        </a:rPr>
                        <a:t>MSR 1ADh (in the Nehalem line of client processors)</a:t>
                      </a:r>
                    </a:p>
                  </a:txBody>
                  <a:tcPr anchor="ctr">
                    <a:solidFill>
                      <a:srgbClr val="6B9ECD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 h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Bits</a:t>
                      </a:r>
                      <a:r>
                        <a:rPr lang="en-US" sz="1400" baseline="0" dirty="0">
                          <a:latin typeface="+mj-lt"/>
                        </a:rPr>
                        <a:t> 31-24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6B9EC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Bits</a:t>
                      </a:r>
                      <a:r>
                        <a:rPr lang="en-US" sz="1400" baseline="0" dirty="0">
                          <a:latin typeface="+mj-lt"/>
                        </a:rPr>
                        <a:t> 23-16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6B9EC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Bits</a:t>
                      </a:r>
                      <a:r>
                        <a:rPr lang="en-US" sz="1400" baseline="0" dirty="0">
                          <a:latin typeface="+mj-lt"/>
                        </a:rPr>
                        <a:t> 15-08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6B9EC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Bits</a:t>
                      </a:r>
                      <a:r>
                        <a:rPr lang="en-US" sz="1400" baseline="0" dirty="0">
                          <a:latin typeface="+mj-lt"/>
                        </a:rPr>
                        <a:t> 07-00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6B9E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Ratio</a:t>
                      </a:r>
                      <a:r>
                        <a:rPr lang="en-US" sz="1400" baseline="0" dirty="0">
                          <a:latin typeface="+mj-lt"/>
                        </a:rPr>
                        <a:t> for</a:t>
                      </a:r>
                    </a:p>
                    <a:p>
                      <a:pPr algn="ctr"/>
                      <a:r>
                        <a:rPr lang="en-US" sz="1400" baseline="0" dirty="0">
                          <a:latin typeface="+mj-lt"/>
                        </a:rPr>
                        <a:t>4 active cores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kern="1200" dirty="0">
                          <a:solidFill>
                            <a:schemeClr val="dk1"/>
                          </a:solidFill>
                          <a:latin typeface="+mj-lt"/>
                          <a:ea typeface="+mn-ea"/>
                          <a:cs typeface="+mn-cs"/>
                        </a:rPr>
                        <a:t>Ratio</a:t>
                      </a:r>
                      <a:r>
                        <a:rPr lang="en-US" sz="1400" kern="1200" baseline="0" dirty="0">
                          <a:solidFill>
                            <a:schemeClr val="dk1"/>
                          </a:solidFill>
                          <a:latin typeface="+mj-lt"/>
                          <a:ea typeface="+mn-ea"/>
                          <a:cs typeface="+mn-cs"/>
                        </a:rPr>
                        <a:t> for</a:t>
                      </a:r>
                    </a:p>
                    <a:p>
                      <a:pPr algn="ctr"/>
                      <a:r>
                        <a:rPr lang="en-US" sz="1400" kern="1200" baseline="0" dirty="0">
                          <a:solidFill>
                            <a:schemeClr val="dk1"/>
                          </a:solidFill>
                          <a:latin typeface="+mj-lt"/>
                          <a:ea typeface="+mn-ea"/>
                          <a:cs typeface="+mn-cs"/>
                        </a:rPr>
                        <a:t>3 active cores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kern="1200" dirty="0">
                          <a:solidFill>
                            <a:schemeClr val="dk1"/>
                          </a:solidFill>
                          <a:latin typeface="+mj-lt"/>
                          <a:ea typeface="+mn-ea"/>
                          <a:cs typeface="+mn-cs"/>
                        </a:rPr>
                        <a:t>Ratio</a:t>
                      </a:r>
                      <a:r>
                        <a:rPr lang="en-US" sz="1400" kern="1200" baseline="0" dirty="0">
                          <a:solidFill>
                            <a:schemeClr val="dk1"/>
                          </a:solidFill>
                          <a:latin typeface="+mj-lt"/>
                          <a:ea typeface="+mn-ea"/>
                          <a:cs typeface="+mn-cs"/>
                        </a:rPr>
                        <a:t> for</a:t>
                      </a:r>
                    </a:p>
                    <a:p>
                      <a:pPr algn="ctr"/>
                      <a:r>
                        <a:rPr lang="en-US" sz="1400" kern="1200" baseline="0" dirty="0">
                          <a:solidFill>
                            <a:schemeClr val="dk1"/>
                          </a:solidFill>
                          <a:latin typeface="+mj-lt"/>
                          <a:ea typeface="+mn-ea"/>
                          <a:cs typeface="+mn-cs"/>
                        </a:rPr>
                        <a:t>2 active cores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kern="1200" dirty="0">
                          <a:solidFill>
                            <a:schemeClr val="dk1"/>
                          </a:solidFill>
                          <a:latin typeface="+mj-lt"/>
                          <a:ea typeface="+mn-ea"/>
                          <a:cs typeface="+mn-cs"/>
                        </a:rPr>
                        <a:t>Ratio</a:t>
                      </a:r>
                      <a:r>
                        <a:rPr lang="en-US" sz="1400" kern="1200" baseline="0" dirty="0">
                          <a:solidFill>
                            <a:schemeClr val="dk1"/>
                          </a:solidFill>
                          <a:latin typeface="+mj-lt"/>
                          <a:ea typeface="+mn-ea"/>
                          <a:cs typeface="+mn-cs"/>
                        </a:rPr>
                        <a:t> for</a:t>
                      </a:r>
                    </a:p>
                    <a:p>
                      <a:pPr algn="ctr"/>
                      <a:r>
                        <a:rPr lang="en-US" sz="1400" kern="1200" baseline="0" dirty="0">
                          <a:solidFill>
                            <a:schemeClr val="dk1"/>
                          </a:solidFill>
                          <a:latin typeface="+mj-lt"/>
                          <a:ea typeface="+mn-ea"/>
                          <a:cs typeface="+mn-cs"/>
                        </a:rPr>
                        <a:t>1 active core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27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40498130"/>
                  </a:ext>
                </a:extLst>
              </a:tr>
            </a:tbl>
          </a:graphicData>
        </a:graphic>
      </p:graphicFrame>
      <p:sp>
        <p:nvSpPr>
          <p:cNvPr id="10" name="TextBox 9"/>
          <p:cNvSpPr txBox="1"/>
          <p:nvPr/>
        </p:nvSpPr>
        <p:spPr>
          <a:xfrm flipH="1">
            <a:off x="163011" y="4044987"/>
            <a:ext cx="127614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Multiplier: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-153525" y="4959170"/>
            <a:ext cx="161944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dirty="0">
                <a:solidFill>
                  <a:srgbClr val="000000"/>
                </a:solidFill>
                <a:latin typeface="Verdana"/>
              </a:rPr>
              <a:t>Resulting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Turbo boost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400" dirty="0">
                <a:solidFill>
                  <a:srgbClr val="000000"/>
                </a:solidFill>
                <a:latin typeface="Verdana"/>
              </a:rPr>
              <a:t>frequencies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58066" y="4515978"/>
            <a:ext cx="850444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Table:  Multiplier values kept in the MSR 1ADH for a given 4-core processor [</a:t>
            </a:r>
            <a:r>
              <a:rPr lang="hu-HU" sz="1600" dirty="0">
                <a:latin typeface="+mj-lt"/>
              </a:rPr>
              <a:t>66</a:t>
            </a:r>
            <a:r>
              <a:rPr lang="en-US" sz="1600" dirty="0">
                <a:latin typeface="+mj-lt"/>
              </a:rPr>
              <a:t>]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9561" y="832037"/>
            <a:ext cx="9117505" cy="814227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15888" y="462705"/>
            <a:ext cx="725070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Setting turbo boost frequencies (P0 1C etc.) in processors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97055" y="818710"/>
            <a:ext cx="8940204" cy="16466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Turbo boost frequencies (in P0 1C, etc.) </a:t>
            </a:r>
            <a:r>
              <a:rPr lang="en-US" sz="1600" dirty="0">
                <a:latin typeface="+mj-lt"/>
              </a:rPr>
              <a:t>are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factory-determined</a:t>
            </a:r>
            <a:r>
              <a:rPr lang="en-US" sz="1600" dirty="0">
                <a:latin typeface="+mj-lt"/>
              </a:rPr>
              <a:t> during die testing</a:t>
            </a:r>
          </a:p>
          <a:p>
            <a:r>
              <a:rPr lang="en-US" sz="1600" dirty="0">
                <a:latin typeface="+mj-lt"/>
              </a:rPr>
              <a:t>      and are given as</a:t>
            </a:r>
            <a:r>
              <a:rPr lang="en-US" altLang="en-US" sz="160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altLang="en-US" sz="1600" dirty="0">
                <a:solidFill>
                  <a:srgbClr val="FF0000"/>
                </a:solidFill>
                <a:latin typeface="+mj-lt"/>
              </a:rPr>
              <a:t>frequency multiplier values</a:t>
            </a:r>
            <a:r>
              <a:rPr lang="en-US" altLang="en-US" sz="1600" dirty="0">
                <a:solidFill>
                  <a:srgbClr val="0070C0"/>
                </a:solidFill>
                <a:latin typeface="+mj-lt"/>
              </a:rPr>
              <a:t> related to the bus frequency (100 </a:t>
            </a:r>
          </a:p>
          <a:p>
            <a:pPr>
              <a:spcAft>
                <a:spcPts val="600"/>
              </a:spcAft>
            </a:pPr>
            <a:r>
              <a:rPr lang="en-US" altLang="en-US" sz="1600" dirty="0">
                <a:solidFill>
                  <a:srgbClr val="0070C0"/>
                </a:solidFill>
                <a:latin typeface="+mj-lt"/>
              </a:rPr>
              <a:t>      </a:t>
            </a:r>
            <a:r>
              <a:rPr lang="en-US" altLang="en-US" sz="1600" spc="-50" dirty="0">
                <a:solidFill>
                  <a:srgbClr val="0070C0"/>
                </a:solidFill>
                <a:latin typeface="+mj-lt"/>
              </a:rPr>
              <a:t>or 133 MHz) and are written i</a:t>
            </a:r>
            <a:r>
              <a:rPr lang="en-US" altLang="en-US" sz="1600" spc="-50" dirty="0">
                <a:solidFill>
                  <a:srgbClr val="0070C0"/>
                </a:solidFill>
                <a:latin typeface="Verdana"/>
              </a:rPr>
              <a:t>nto the processor's internal register (MSR 1ADh)</a:t>
            </a:r>
            <a:r>
              <a:rPr lang="en-US" altLang="en-US" sz="1600" spc="-5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.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Given fields of the MSR 1ADh register hold the multiplier values for different </a:t>
            </a:r>
          </a:p>
          <a:p>
            <a:pPr lvl="0"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number of active cores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,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as the Table below indicates, for the Nehalem DT i7-975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processor (with a bus frequency of 133 MHz). 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28071" y="5769260"/>
            <a:ext cx="9134439" cy="46744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96863" y="5846458"/>
            <a:ext cx="68404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The MSR 1ADh can be read by the PCU or OS.</a:t>
            </a:r>
            <a:endParaRPr lang="en-US" sz="1600" dirty="0">
              <a:solidFill>
                <a:srgbClr val="0070C0"/>
              </a:solidFill>
              <a:latin typeface="Verdan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96525" y="6446157"/>
            <a:ext cx="68404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MSR: Model-Specific Register</a:t>
            </a:r>
            <a:endParaRPr lang="en-US" sz="1600" dirty="0">
              <a:solidFill>
                <a:srgbClr val="0070C0"/>
              </a:solidFill>
              <a:latin typeface="Verdana"/>
            </a:endParaRP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4775687"/>
              </p:ext>
            </p:extLst>
          </p:nvPr>
        </p:nvGraphicFramePr>
        <p:xfrm>
          <a:off x="1378146" y="5154811"/>
          <a:ext cx="7599596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99899">
                  <a:extLst>
                    <a:ext uri="{9D8B030D-6E8A-4147-A177-3AD203B41FA5}">
                      <a16:colId xmlns:a16="http://schemas.microsoft.com/office/drawing/2014/main" val="2181784317"/>
                    </a:ext>
                  </a:extLst>
                </a:gridCol>
                <a:gridCol w="1899899">
                  <a:extLst>
                    <a:ext uri="{9D8B030D-6E8A-4147-A177-3AD203B41FA5}">
                      <a16:colId xmlns:a16="http://schemas.microsoft.com/office/drawing/2014/main" val="332351974"/>
                    </a:ext>
                  </a:extLst>
                </a:gridCol>
                <a:gridCol w="1899899">
                  <a:extLst>
                    <a:ext uri="{9D8B030D-6E8A-4147-A177-3AD203B41FA5}">
                      <a16:colId xmlns:a16="http://schemas.microsoft.com/office/drawing/2014/main" val="127293752"/>
                    </a:ext>
                  </a:extLst>
                </a:gridCol>
                <a:gridCol w="1899899">
                  <a:extLst>
                    <a:ext uri="{9D8B030D-6E8A-4147-A177-3AD203B41FA5}">
                      <a16:colId xmlns:a16="http://schemas.microsoft.com/office/drawing/2014/main" val="1601511566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3.46 GHz</a:t>
                      </a:r>
                    </a:p>
                  </a:txBody>
                  <a:tcPr anchor="ctr">
                    <a:solidFill>
                      <a:srgbClr val="DDEB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3.46 GHz</a:t>
                      </a:r>
                    </a:p>
                  </a:txBody>
                  <a:tcPr anchor="ctr">
                    <a:solidFill>
                      <a:srgbClr val="DDEB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3.46 GHz</a:t>
                      </a:r>
                    </a:p>
                  </a:txBody>
                  <a:tcPr anchor="ctr">
                    <a:solidFill>
                      <a:srgbClr val="DDEB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0" dirty="0">
                          <a:solidFill>
                            <a:schemeClr val="tx1"/>
                          </a:solidFill>
                          <a:latin typeface="+mj-lt"/>
                        </a:rPr>
                        <a:t>3.6 GHz</a:t>
                      </a:r>
                    </a:p>
                  </a:txBody>
                  <a:tcPr anchor="ctr">
                    <a:solidFill>
                      <a:srgbClr val="DDEB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4127295"/>
                  </a:ext>
                </a:extLst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7376865" y="4854977"/>
            <a:ext cx="1223412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>
                <a:solidFill>
                  <a:srgbClr val="FF0000"/>
                </a:solidFill>
                <a:latin typeface="+mj-lt"/>
              </a:rPr>
              <a:t>fc in P0 1C</a:t>
            </a:r>
            <a:endParaRPr lang="en-US" sz="15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607115" y="4861030"/>
            <a:ext cx="1223412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solidFill>
                  <a:srgbClr val="FF0000"/>
                </a:solidFill>
                <a:latin typeface="+mj-lt"/>
              </a:rPr>
              <a:t>fc in P0 2C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618618" y="4869160"/>
            <a:ext cx="1223412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solidFill>
                  <a:srgbClr val="FF0000"/>
                </a:solidFill>
                <a:latin typeface="+mj-lt"/>
              </a:rPr>
              <a:t>fc in P0 3C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1728408" y="4869160"/>
            <a:ext cx="1223412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solidFill>
                  <a:srgbClr val="FF0000"/>
                </a:solidFill>
                <a:latin typeface="+mj-lt"/>
              </a:rPr>
              <a:t>fc in P0 4C</a:t>
            </a:r>
          </a:p>
        </p:txBody>
      </p:sp>
    </p:spTree>
    <p:extLst>
      <p:ext uri="{BB962C8B-B14F-4D97-AF65-F5344CB8AC3E}">
        <p14:creationId xmlns:p14="http://schemas.microsoft.com/office/powerpoint/2010/main" val="834003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5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0" grpId="0"/>
      <p:bldP spid="11" grpId="0"/>
      <p:bldP spid="13" grpId="0"/>
      <p:bldP spid="3" grpId="0" animBg="1"/>
      <p:bldP spid="4" grpId="0" animBg="1"/>
      <p:bldP spid="16" grpId="0"/>
      <p:bldP spid="6" grpId="0"/>
      <p:bldP spid="17" grpId="0"/>
      <p:bldP spid="18" grpId="0"/>
      <p:bldP spid="19" grpId="0"/>
    </p:bld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6.2.1 I</a:t>
            </a:r>
            <a:r>
              <a:rPr 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 gen. Turbo Boost technology (8)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315458" y="1199654"/>
            <a:ext cx="9776972" cy="43242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 fontAlgn="base">
              <a:spcBef>
                <a:spcPct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first,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PCU determines the number of active cores.</a:t>
            </a:r>
          </a:p>
          <a:p>
            <a:pPr fontAlgn="base">
              <a:spcBef>
                <a:spcPct val="0"/>
              </a:spcBef>
              <a:defRPr/>
            </a:pPr>
            <a:r>
              <a:rPr lang="en-US" sz="1600" dirty="0">
                <a:latin typeface="Verdana"/>
              </a:rPr>
              <a:t>    A core is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considered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active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if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in the C0 (active) or C1 (Halt) state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and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inactive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</a:p>
          <a:p>
            <a:pPr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if in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C3, the C6 (or higher) idle states.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   </a:t>
            </a:r>
          </a:p>
          <a:p>
            <a:pPr marL="285750" indent="-285750" fontAlgn="base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1600" spc="-40" dirty="0">
                <a:solidFill>
                  <a:srgbClr val="0070C0"/>
                </a:solidFill>
                <a:latin typeface="Verdana"/>
              </a:rPr>
              <a:t>Depending on the number of active cores, the PCU reads </a:t>
            </a:r>
            <a:r>
              <a:rPr lang="en-US" sz="1600" spc="-40" dirty="0">
                <a:solidFill>
                  <a:srgbClr val="000000"/>
                </a:solidFill>
                <a:latin typeface="Verdana"/>
              </a:rPr>
              <a:t>from the MSR 1ADH register the PCU</a:t>
            </a:r>
          </a:p>
          <a:p>
            <a:pPr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the associated frequency multiplier value,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and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core voltage code.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Next, the PCU sends the voltage code to the VR (Voltage Regulator) to raise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 the core voltage and then increments the frequency multiplier step by step. 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In each step, </a:t>
            </a:r>
            <a:r>
              <a:rPr lang="en-US" sz="1600" dirty="0">
                <a:latin typeface="Verdana"/>
              </a:rPr>
              <a:t>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PLL (Phase Locked Loop) raises the clock frequency by the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lang="en-US" sz="1600" dirty="0">
                <a:latin typeface="Verdana"/>
              </a:rPr>
              <a:t>bus frequency (1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00 or 133 MHz), called one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bin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.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One bin 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equals </a:t>
            </a:r>
            <a:r>
              <a:rPr lang="en-US" sz="1600" spc="-20" dirty="0">
                <a:solidFill>
                  <a:srgbClr val="000000"/>
                </a:solidFill>
                <a:latin typeface="Verdana"/>
              </a:rPr>
              <a:t>133 MHz 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in the Nehalem line or 100 MHz in the Sandy Bridge line.</a:t>
            </a:r>
          </a:p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latin typeface="Verdana"/>
              </a:rPr>
              <a:t>The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PCU repeats </a:t>
            </a:r>
            <a:r>
              <a:rPr lang="en-US" sz="1600" dirty="0">
                <a:latin typeface="Verdana"/>
              </a:rPr>
              <a:t>this process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until the actual multiplier value equals the</a:t>
            </a:r>
          </a:p>
          <a:p>
            <a:pPr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multiplier value read out from the MSR 1ADH,</a:t>
            </a:r>
            <a:r>
              <a:rPr lang="en-US" sz="1600" dirty="0">
                <a:latin typeface="Verdana"/>
              </a:rPr>
              <a:t>s any operating limit </a:t>
            </a:r>
          </a:p>
          <a:p>
            <a:pPr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600" dirty="0">
                <a:latin typeface="Verdana"/>
              </a:rPr>
              <a:t>      (see next) is met.</a:t>
            </a:r>
            <a:endParaRPr lang="en-US" sz="1600" dirty="0">
              <a:solidFill>
                <a:srgbClr val="0070C0"/>
              </a:solidFill>
              <a:latin typeface="Verdana"/>
            </a:endParaRP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latin typeface="Verdana"/>
              </a:rPr>
              <a:t>    The resulting turbo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boost frequency is obtained by</a:t>
            </a:r>
            <a:r>
              <a:rPr lang="en-US" sz="1600" dirty="0">
                <a:latin typeface="Verdana"/>
              </a:rPr>
              <a:t> multiplying the multiplier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1600" dirty="0">
                <a:latin typeface="Verdana"/>
              </a:rPr>
              <a:t>      value read out from the MSR 1ADH register with the bus frequency.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848688"/>
            <a:ext cx="908319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6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If the previously discussed 4 conditions </a:t>
            </a:r>
            <a:r>
              <a:rPr kumimoji="0" lang="en-US" sz="1600" b="0" i="0" u="none" strike="noStrike" kern="1200" cap="none" spc="-6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activating the Turbo Boost technology are </a:t>
            </a:r>
            <a:r>
              <a:rPr kumimoji="0" lang="en-US" sz="1600" b="0" i="0" u="none" strike="noStrike" kern="1200" cap="none" spc="-6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fulfilled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1500" y="458670"/>
            <a:ext cx="74254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Implementation of Intel’s 1. gen. Turbo Boost technology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noProof="0" dirty="0">
                <a:latin typeface="Verdana"/>
              </a:rPr>
              <a:t>67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099453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4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4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5" name="Text Box 8"/>
          <p:cNvSpPr txBox="1">
            <a:spLocks noChangeArrowheads="1"/>
          </p:cNvSpPr>
          <p:nvPr/>
        </p:nvSpPr>
        <p:spPr bwMode="auto">
          <a:xfrm>
            <a:off x="71500" y="458670"/>
            <a:ext cx="90394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Checking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operating conditions during processor operation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[</a:t>
            </a:r>
            <a:r>
              <a:rPr lang="hu-HU" altLang="en-US" sz="1800" noProof="0" dirty="0">
                <a:latin typeface="Verdana" pitchFamily="34" charset="0"/>
                <a:cs typeface="Arial" charset="0"/>
              </a:rPr>
              <a:t>68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], [</a:t>
            </a:r>
            <a:r>
              <a:rPr lang="hu-HU" altLang="en-US" sz="1800" noProof="0" dirty="0">
                <a:latin typeface="Verdana" pitchFamily="34" charset="0"/>
                <a:cs typeface="Arial" charset="0"/>
              </a:rPr>
              <a:t>69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]</a:t>
            </a:r>
          </a:p>
        </p:txBody>
      </p:sp>
      <p:sp>
        <p:nvSpPr>
          <p:cNvPr id="16179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6.2.1 I</a:t>
            </a:r>
            <a:r>
              <a:rPr 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 gen. Turbo Boost technology (9)</a:t>
            </a:r>
            <a:endParaRPr lang="en-US" alt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6574" y="863715"/>
            <a:ext cx="9110931" cy="4233668"/>
          </a:xfrm>
          <a:prstGeom prst="roundRect">
            <a:avLst/>
          </a:prstGeom>
          <a:solidFill>
            <a:srgbClr val="DDEB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 Box 5"/>
          <p:cNvSpPr txBox="1">
            <a:spLocks noChangeArrowheads="1"/>
          </p:cNvSpPr>
          <p:nvPr/>
        </p:nvSpPr>
        <p:spPr bwMode="auto">
          <a:xfrm>
            <a:off x="251520" y="905522"/>
            <a:ext cx="8590108" cy="31085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tabLst>
                <a:tab pos="1790700" algn="l"/>
              </a:tabLst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tabLst>
                <a:tab pos="1790700" algn="l"/>
              </a:tabLst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tabLst>
                <a:tab pos="1790700" algn="l"/>
              </a:tabLst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tabLst>
                <a:tab pos="17907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tabLst>
                <a:tab pos="17907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7907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7907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7907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tabLst>
                <a:tab pos="1790700" algn="l"/>
              </a:tabLs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600" dirty="0">
                <a:latin typeface="Verdana" pitchFamily="34" charset="0"/>
                <a:cs typeface="Arial" charset="0"/>
              </a:rPr>
              <a:t>The PCU continuously checks whether </a:t>
            </a:r>
            <a:r>
              <a:rPr lang="en-US" altLang="en-US" sz="16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power and temperature </a:t>
            </a:r>
            <a:r>
              <a:rPr lang="en-US" altLang="en-US" sz="1600" dirty="0">
                <a:latin typeface="Verdana" pitchFamily="34" charset="0"/>
                <a:cs typeface="Arial" charset="0"/>
              </a:rPr>
              <a:t>remain</a:t>
            </a:r>
            <a:r>
              <a:rPr lang="en-US" altLang="en-US" sz="16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below</a:t>
            </a:r>
          </a:p>
          <a:p>
            <a:pPr eaLnBrk="1" fontAlgn="base" hangingPunct="1">
              <a:spcBef>
                <a:spcPct val="0"/>
              </a:spcBef>
              <a:spcAft>
                <a:spcPts val="600"/>
              </a:spcAft>
              <a:buNone/>
              <a:defRPr/>
            </a:pPr>
            <a:r>
              <a:rPr lang="en-US" altLang="en-US" sz="16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       specified limits.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>
                <a:tab pos="1790700" algn="l"/>
              </a:tabLst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To check power and temperature limits,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the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PCU samples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</a:rPr>
              <a:t>the actual power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None/>
              <a:tabLst>
                <a:tab pos="1790700" algn="l"/>
              </a:tabLst>
              <a:defRPr/>
            </a:pPr>
            <a:r>
              <a:rPr lang="en-US" altLang="en-US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</a:rPr>
              <a:t> consumption and die temperature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in 5 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ms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 intervals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[</a:t>
            </a:r>
            <a:r>
              <a:rPr lang="hu-HU" altLang="en-US" sz="1600" noProof="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68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]. 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>
                <a:tab pos="1790700" algn="l"/>
              </a:tabLst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Power consumption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is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determined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</a:rPr>
              <a:t>by monitoring the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</a:rPr>
              <a:t>processor current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at its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None/>
              <a:tabLst>
                <a:tab pos="1790700" algn="l"/>
              </a:tabLst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input pins as well as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</a:rPr>
              <a:t>the associated voltage (</a:t>
            </a:r>
            <a:r>
              <a:rPr kumimoji="0" lang="en-US" alt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</a:rPr>
              <a:t>Vcc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</a:rPr>
              <a:t>)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calculating the power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None/>
              <a:tabLst>
                <a:tab pos="1790700" algn="l"/>
              </a:tabLst>
              <a:defRPr/>
            </a:pP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consumption as a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</a:rPr>
              <a:t>moving average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.</a:t>
            </a:r>
          </a:p>
          <a:p>
            <a:pPr marL="285750" lvl="0" indent="-285750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600" dirty="0">
                <a:solidFill>
                  <a:srgbClr val="FF0000"/>
                </a:solidFill>
                <a:latin typeface="Verdana" pitchFamily="34" charset="0"/>
                <a:cs typeface="Arial" charset="0"/>
              </a:rPr>
              <a:t>Die temperature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is monitored by 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DTSs (Digital Thermal Sensors) 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with an error</a:t>
            </a:r>
          </a:p>
          <a:p>
            <a:pPr lvl="0" eaLnBrk="1" fontAlgn="base" hangingPunct="1">
              <a:spcBef>
                <a:spcPct val="0"/>
              </a:spcBef>
              <a:spcAft>
                <a:spcPts val="600"/>
              </a:spcAft>
              <a:buNone/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 of ± 5 % [</a:t>
            </a:r>
            <a:r>
              <a:rPr lang="hu-HU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69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].</a:t>
            </a:r>
          </a:p>
          <a:p>
            <a:pPr lvl="0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This ensures that t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he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junction temperature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</a:rPr>
              <a:t>of the transistors remains below a</a:t>
            </a:r>
          </a:p>
          <a:p>
            <a:pPr lvl="0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600" dirty="0">
                <a:solidFill>
                  <a:srgbClr val="0070C0"/>
                </a:solidFill>
                <a:latin typeface="Verdana"/>
              </a:rPr>
              <a:t>      given limit (e.g. 90 C</a:t>
            </a:r>
            <a:r>
              <a:rPr lang="en-US" altLang="en-US" sz="1600" baseline="30000" dirty="0">
                <a:solidFill>
                  <a:srgbClr val="0070C0"/>
                </a:solidFill>
                <a:latin typeface="Verdana"/>
              </a:rPr>
              <a:t>0</a:t>
            </a:r>
            <a:r>
              <a:rPr lang="hu-HU" altLang="en-US" sz="1600" dirty="0">
                <a:solidFill>
                  <a:srgbClr val="0070C0"/>
                </a:solidFill>
                <a:latin typeface="Verdana"/>
              </a:rPr>
              <a:t>).</a:t>
            </a:r>
            <a:endParaRPr kumimoji="0" lang="en-US" alt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296525" y="3924055"/>
            <a:ext cx="8974765" cy="10772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When </a:t>
            </a:r>
            <a:r>
              <a:rPr lang="en-US" altLang="en-US" sz="1600" dirty="0">
                <a:solidFill>
                  <a:srgbClr val="FF0000"/>
                </a:solidFill>
                <a:latin typeface="Verdana"/>
              </a:rPr>
              <a:t>any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 factor</a:t>
            </a:r>
            <a:r>
              <a:rPr lang="en-US" altLang="en-US" sz="1600" dirty="0">
                <a:solidFill>
                  <a:srgbClr val="FF0000"/>
                </a:solidFill>
                <a:latin typeface="Verdana"/>
              </a:rPr>
              <a:t>y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-configured limits are surpassed,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</a:rPr>
              <a:t>(e.g. the power consumption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None/>
              <a:tabLst/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/>
              </a:rPr>
              <a:t>  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</a:rPr>
              <a:t>of the processor or the junction temperature of any core)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the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PCU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automatically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None/>
              <a:tabLst/>
              <a:defRPr/>
            </a:pPr>
            <a:r>
              <a:rPr lang="en-US" altLang="en-US" sz="1600" dirty="0">
                <a:solidFill>
                  <a:srgbClr val="FF0000"/>
                </a:solidFill>
                <a:latin typeface="Verdana"/>
              </a:rPr>
              <a:t> 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 steps down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core frequency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 increments of 100 or 133 MHz, depending on the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None/>
              <a:tabLst/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 value of the bus frequency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1595797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9" grpId="0"/>
    </p:bld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6.2.1 I</a:t>
            </a:r>
            <a:r>
              <a:rPr 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 gen. Turbo Boost technology (10)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66561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Example: The PCU of Intel’s Nehalem processor </a:t>
            </a:r>
            <a:r>
              <a:rPr lang="en-US" dirty="0">
                <a:latin typeface="+mj-lt"/>
              </a:rPr>
              <a:t>[</a:t>
            </a:r>
            <a:r>
              <a:rPr lang="hu-HU" dirty="0">
                <a:latin typeface="+mj-lt"/>
              </a:rPr>
              <a:t>52</a:t>
            </a:r>
            <a:r>
              <a:rPr lang="en-US" dirty="0">
                <a:latin typeface="+mj-lt"/>
              </a:rPr>
              <a:t>]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-1</a:t>
            </a:r>
          </a:p>
        </p:txBody>
      </p:sp>
      <p:pic>
        <p:nvPicPr>
          <p:cNvPr id="6" name="Picture 4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953"/>
          <a:stretch/>
        </p:blipFill>
        <p:spPr bwMode="auto">
          <a:xfrm>
            <a:off x="0" y="1088740"/>
            <a:ext cx="9144000" cy="4275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ounded Rectangle 6"/>
          <p:cNvSpPr/>
          <p:nvPr/>
        </p:nvSpPr>
        <p:spPr bwMode="auto">
          <a:xfrm>
            <a:off x="5427095" y="3072331"/>
            <a:ext cx="2925325" cy="1526799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cxnSp>
        <p:nvCxnSpPr>
          <p:cNvPr id="8" name="Straight Connector 7"/>
          <p:cNvCxnSpPr/>
          <p:nvPr/>
        </p:nvCxnSpPr>
        <p:spPr bwMode="auto">
          <a:xfrm>
            <a:off x="5877145" y="3293986"/>
            <a:ext cx="1935215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Connector 8"/>
          <p:cNvCxnSpPr/>
          <p:nvPr/>
        </p:nvCxnSpPr>
        <p:spPr bwMode="auto">
          <a:xfrm>
            <a:off x="5866707" y="3551490"/>
            <a:ext cx="2125673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" name="Straight Connector 9"/>
          <p:cNvCxnSpPr/>
          <p:nvPr/>
        </p:nvCxnSpPr>
        <p:spPr bwMode="auto">
          <a:xfrm>
            <a:off x="5841655" y="3756562"/>
            <a:ext cx="1270345" cy="0"/>
          </a:xfrm>
          <a:prstGeom prst="lin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2" name="Rounded Rectangle 11"/>
          <p:cNvSpPr/>
          <p:nvPr/>
        </p:nvSpPr>
        <p:spPr bwMode="auto">
          <a:xfrm>
            <a:off x="4279074" y="1252167"/>
            <a:ext cx="1665185" cy="180020"/>
          </a:xfrm>
          <a:prstGeom prst="roundRect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sz="1400" b="0" i="0" u="none" strike="noStrike" cap="none" normalizeH="0" baseline="0" dirty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rPr>
              <a:t>I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147705" y="1207162"/>
            <a:ext cx="181652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+mj-lt"/>
              </a:rPr>
              <a:t>IA32_PERF_CTL MSR</a:t>
            </a:r>
          </a:p>
        </p:txBody>
      </p:sp>
      <p:cxnSp>
        <p:nvCxnSpPr>
          <p:cNvPr id="14" name="Straight Arrow Connector 13"/>
          <p:cNvCxnSpPr/>
          <p:nvPr/>
        </p:nvCxnSpPr>
        <p:spPr bwMode="auto">
          <a:xfrm>
            <a:off x="4706938" y="1432187"/>
            <a:ext cx="1" cy="1366744"/>
          </a:xfrm>
          <a:prstGeom prst="straightConnector1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</p:spPr>
      </p:cxnSp>
      <p:sp>
        <p:nvSpPr>
          <p:cNvPr id="4" name="TextBox 3"/>
          <p:cNvSpPr txBox="1"/>
          <p:nvPr/>
        </p:nvSpPr>
        <p:spPr>
          <a:xfrm>
            <a:off x="119594" y="5634245"/>
            <a:ext cx="404905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latin typeface="+mj-lt"/>
              </a:rPr>
              <a:t>PLL: Phase-Locked Loop (</a:t>
            </a:r>
            <a:r>
              <a:rPr lang="en-US" sz="1400" dirty="0" err="1">
                <a:latin typeface="+mj-lt"/>
              </a:rPr>
              <a:t>Fázis-zárt</a:t>
            </a:r>
            <a:r>
              <a:rPr lang="en-US" sz="1400" dirty="0">
                <a:latin typeface="+mj-lt"/>
              </a:rPr>
              <a:t> </a:t>
            </a:r>
            <a:r>
              <a:rPr lang="en-US" sz="1400" dirty="0" err="1">
                <a:latin typeface="+mj-lt"/>
              </a:rPr>
              <a:t>hurok</a:t>
            </a:r>
            <a:r>
              <a:rPr lang="en-US" sz="1400" dirty="0">
                <a:latin typeface="+mj-lt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664703772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Text Box 4"/>
          <p:cNvSpPr txBox="1">
            <a:spLocks noChangeArrowheads="1"/>
          </p:cNvSpPr>
          <p:nvPr/>
        </p:nvSpPr>
        <p:spPr bwMode="auto">
          <a:xfrm>
            <a:off x="71500" y="458670"/>
            <a:ext cx="117993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Remark 1</a:t>
            </a:r>
          </a:p>
        </p:txBody>
      </p:sp>
      <p:sp>
        <p:nvSpPr>
          <p:cNvPr id="216067" name="Text Box 6"/>
          <p:cNvSpPr txBox="1">
            <a:spLocks noChangeArrowheads="1"/>
          </p:cNvSpPr>
          <p:nvPr/>
        </p:nvSpPr>
        <p:spPr bwMode="auto">
          <a:xfrm>
            <a:off x="231775" y="4143375"/>
            <a:ext cx="184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lvl="0">
              <a:defRPr/>
            </a:pPr>
            <a:r>
              <a:rPr lang="hu-HU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6.2.1 I</a:t>
            </a:r>
            <a:r>
              <a:rPr lang="en-US" sz="17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 gen. Turbo Boost technology (11)</a:t>
            </a:r>
            <a:endParaRPr lang="en-US" altLang="en-US" sz="17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-26495" y="792955"/>
            <a:ext cx="9144000" cy="68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 Box 7"/>
          <p:cNvSpPr txBox="1">
            <a:spLocks noChangeArrowheads="1"/>
          </p:cNvSpPr>
          <p:nvPr/>
        </p:nvSpPr>
        <p:spPr bwMode="auto">
          <a:xfrm>
            <a:off x="71500" y="818710"/>
            <a:ext cx="888440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buClrTx/>
              <a:buSz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 charset="0"/>
              </a:rPr>
              <a:t>In the 1. gen. Turbo Boost </a:t>
            </a:r>
            <a:r>
              <a:rPr lang="en-US" altLang="en-US" sz="1600" noProof="0" dirty="0">
                <a:solidFill>
                  <a:srgbClr val="000000"/>
                </a:solidFill>
                <a:cs typeface="Arial" charset="0"/>
              </a:rPr>
              <a:t>technique, a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 charset="0"/>
              </a:rPr>
              <a:t>ll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ea typeface="+mn-ea"/>
                <a:cs typeface="Arial" charset="0"/>
              </a:rPr>
              <a:t>active cores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</a:rPr>
              <a:t> are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</a:rPr>
              <a:t>running at the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</a:rPr>
              <a:t>same clock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25000"/>
              </a:spcAft>
              <a:buClrTx/>
              <a:buSz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</a:rPr>
              <a:t>  frequency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</a:rPr>
              <a:t>and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</a:rPr>
              <a:t>share the same power plane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ea typeface="+mn-ea"/>
                <a:cs typeface="Arial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6979016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4"/>
          <p:cNvSpPr txBox="1">
            <a:spLocks noChangeArrowheads="1"/>
          </p:cNvSpPr>
          <p:nvPr/>
        </p:nvSpPr>
        <p:spPr bwMode="auto">
          <a:xfrm>
            <a:off x="78074" y="458670"/>
            <a:ext cx="117993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Remark 2</a:t>
            </a:r>
          </a:p>
        </p:txBody>
      </p:sp>
      <p:sp>
        <p:nvSpPr>
          <p:cNvPr id="3" name="Text Box 6"/>
          <p:cNvSpPr txBox="1">
            <a:spLocks noChangeArrowheads="1"/>
          </p:cNvSpPr>
          <p:nvPr/>
        </p:nvSpPr>
        <p:spPr bwMode="auto">
          <a:xfrm>
            <a:off x="231775" y="4082240"/>
            <a:ext cx="184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lvl="0" eaLnBrk="1" hangingPunct="1">
              <a:defRPr/>
            </a:pPr>
            <a:r>
              <a:rPr lang="hu-HU" dirty="0"/>
              <a:t>6.2.1 I</a:t>
            </a:r>
            <a:r>
              <a:rPr lang="en-US" dirty="0" err="1"/>
              <a:t>ntel’s</a:t>
            </a:r>
            <a:r>
              <a:rPr lang="en-US" dirty="0"/>
              <a:t> 1. gen. Turbo Boost technology (12)</a:t>
            </a:r>
            <a:endParaRPr kumimoji="0" lang="en-US" altLang="en-US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j-ea"/>
              <a:cs typeface="+mj-cs"/>
            </a:endParaRPr>
          </a:p>
        </p:txBody>
      </p:sp>
      <p:sp>
        <p:nvSpPr>
          <p:cNvPr id="8" name="Text Box 7"/>
          <p:cNvSpPr txBox="1">
            <a:spLocks noChangeArrowheads="1"/>
          </p:cNvSpPr>
          <p:nvPr/>
        </p:nvSpPr>
        <p:spPr bwMode="auto">
          <a:xfrm>
            <a:off x="-18510" y="771636"/>
            <a:ext cx="9180000" cy="33855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rgbClr val="86A4A7"/>
            </a:solidFill>
          </a:ln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lvl="0" eaLnBrk="1" fontAlgn="base" hangingPunct="1">
              <a:spcBef>
                <a:spcPct val="0"/>
              </a:spcBef>
              <a:buNone/>
              <a:defRPr/>
            </a:pPr>
            <a:r>
              <a:rPr lang="en-US" altLang="en-US" sz="1600" dirty="0">
                <a:solidFill>
                  <a:srgbClr val="FF0000"/>
                </a:solidFill>
                <a:cs typeface="Arial" charset="0"/>
              </a:rPr>
              <a:t> </a:t>
            </a:r>
            <a:endParaRPr lang="en-US" altLang="en-US" sz="1600" dirty="0">
              <a:solidFill>
                <a:srgbClr val="000000"/>
              </a:solidFill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500" y="773705"/>
            <a:ext cx="77959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fontAlgn="base">
              <a:spcBef>
                <a:spcPct val="0"/>
              </a:spcBef>
              <a:defRPr/>
            </a:pPr>
            <a:r>
              <a:rPr lang="en-US" altLang="en-US" sz="1600">
                <a:solidFill>
                  <a:srgbClr val="FF0000"/>
                </a:solidFill>
                <a:latin typeface="+mj-lt"/>
                <a:cs typeface="Arial" charset="0"/>
              </a:rPr>
              <a:t>Idle </a:t>
            </a:r>
            <a:r>
              <a:rPr lang="en-US" altLang="en-US" sz="1600">
                <a:solidFill>
                  <a:srgbClr val="FF0000"/>
                </a:solidFill>
                <a:latin typeface="+mj-lt"/>
              </a:rPr>
              <a:t>cores </a:t>
            </a:r>
            <a:r>
              <a:rPr lang="en-US" altLang="en-US" sz="1600">
                <a:latin typeface="+mj-lt"/>
              </a:rPr>
              <a:t>are</a:t>
            </a:r>
            <a:r>
              <a:rPr lang="en-US" altLang="en-US" sz="1600">
                <a:solidFill>
                  <a:srgbClr val="0070C0"/>
                </a:solidFill>
                <a:latin typeface="+mj-lt"/>
              </a:rPr>
              <a:t> shut down </a:t>
            </a:r>
            <a:r>
              <a:rPr lang="en-US" altLang="en-US" sz="1600">
                <a:latin typeface="+mj-lt"/>
              </a:rPr>
              <a:t>in the 1. gen. Turbo technology </a:t>
            </a:r>
            <a:r>
              <a:rPr lang="en-US" altLang="en-US" sz="1600">
                <a:solidFill>
                  <a:srgbClr val="0070C0"/>
                </a:solidFill>
                <a:latin typeface="+mj-lt"/>
              </a:rPr>
              <a:t>by power gates.</a:t>
            </a:r>
            <a:endParaRPr lang="en-US" altLang="en-US" sz="1600" dirty="0">
              <a:solidFill>
                <a:srgbClr val="000000"/>
              </a:solidFill>
              <a:latin typeface="+mj-lt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184913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6.2.1 I</a:t>
            </a:r>
            <a:r>
              <a:rPr 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 gen. Turbo Boost technology (13)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5572" y="458670"/>
            <a:ext cx="481146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Historical remark (optional reading)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93505" y="818710"/>
            <a:ext cx="9050683" cy="2369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Intel introduced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Turbo Boost technology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 2008 </a:t>
            </a:r>
            <a:r>
              <a:rPr lang="en-US" sz="1600" dirty="0">
                <a:latin typeface="+mj-lt"/>
              </a:rPr>
              <a:t>with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Nehalem</a:t>
            </a:r>
            <a:r>
              <a:rPr lang="en-US" sz="1600" dirty="0">
                <a:latin typeface="+mj-lt"/>
              </a:rPr>
              <a:t> family.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 </a:t>
            </a:r>
            <a:r>
              <a:rPr lang="en-US" sz="1600" spc="-40" dirty="0">
                <a:latin typeface="+mj-lt"/>
              </a:rPr>
              <a:t>However, in 2007, the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Penryn family had </a:t>
            </a:r>
            <a:r>
              <a:rPr lang="en-US" sz="1600" spc="-40" dirty="0">
                <a:latin typeface="+mj-lt"/>
              </a:rPr>
              <a:t>already implemented a similar technology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 called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Enhanced Dynamic Acceleration Technology (EDAT).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First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Penryn</a:t>
            </a:r>
            <a:r>
              <a:rPr lang="en-US" sz="1600" dirty="0">
                <a:latin typeface="+mj-lt"/>
              </a:rPr>
              <a:t> processors included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dual cores</a:t>
            </a:r>
            <a:r>
              <a:rPr lang="en-US" sz="1600" dirty="0">
                <a:latin typeface="+mj-lt"/>
              </a:rPr>
              <a:t> and introduced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C6 idle state</a:t>
            </a:r>
            <a:r>
              <a:rPr lang="en-US" sz="1600" dirty="0">
                <a:latin typeface="+mj-lt"/>
              </a:rPr>
              <a:t>.</a:t>
            </a:r>
          </a:p>
          <a:p>
            <a:r>
              <a:rPr lang="en-US" sz="1600" dirty="0">
                <a:latin typeface="+mj-lt"/>
              </a:rPr>
              <a:t>    Before entering the C6 idle state, the core saved its context into an SRAM, and the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control circuitry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turned off its supply voltage </a:t>
            </a:r>
            <a:r>
              <a:rPr lang="en-US" sz="1600" dirty="0">
                <a:latin typeface="+mj-lt"/>
              </a:rPr>
              <a:t>(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Note</a:t>
            </a:r>
            <a:r>
              <a:rPr lang="en-US" sz="1600" dirty="0">
                <a:latin typeface="+mj-lt"/>
              </a:rPr>
              <a:t>: no power gating yet).</a:t>
            </a:r>
          </a:p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EDAT logic considers cores in the ACPI 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C0 or C1 states as "active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", while cores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      in the 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C3 to C6 states 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are considered 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"idle</a:t>
            </a:r>
            <a:endParaRPr lang="en-US" sz="1600" dirty="0">
              <a:latin typeface="+mj-lt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494438" y="4628005"/>
            <a:ext cx="9028112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fontAlgn="base">
              <a:spcBef>
                <a:spcPct val="0"/>
              </a:spcBef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1 bin is equal to  of the FSB clock frequency (266 MHz for an FSB of 533 MHz or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333 MHz for an FSB of 666 MHz).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Here we note that Penryn was a symmetrical multicore while cores were connected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  via the FSB.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85065" y="3359310"/>
            <a:ext cx="8442430" cy="882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spcAft>
                <a:spcPts val="200"/>
              </a:spcAft>
              <a:buFont typeface="Arial" panose="020B0604020202020204" pitchFamily="34" charset="0"/>
              <a:buChar char="•"/>
              <a:defRPr/>
            </a:pP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one o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f</a:t>
            </a: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the 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two </a:t>
            </a: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cores bec</a:t>
            </a:r>
            <a:r>
              <a:rPr lang="en-US" altLang="en-US" sz="1600" dirty="0" err="1">
                <a:solidFill>
                  <a:srgbClr val="0070C0"/>
                </a:solidFill>
                <a:latin typeface="Verdana" pitchFamily="34" charset="0"/>
                <a:cs typeface="Arial" charset="0"/>
              </a:rPr>
              <a:t>ame</a:t>
            </a: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idle</a:t>
            </a: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</a:t>
            </a:r>
            <a:endParaRPr lang="en-US" altLang="en-US" sz="1600" dirty="0">
              <a:solidFill>
                <a:srgbClr val="0070C0"/>
              </a:solidFill>
              <a:latin typeface="Verdana" pitchFamily="34" charset="0"/>
              <a:cs typeface="Arial" charset="0"/>
            </a:endParaRPr>
          </a:p>
          <a:p>
            <a:pPr marL="285750" lvl="0" indent="-285750" fontAlgn="base">
              <a:spcBef>
                <a:spcPct val="0"/>
              </a:spcBef>
              <a:spcAft>
                <a:spcPts val="200"/>
              </a:spcAft>
              <a:buFont typeface="Arial" panose="020B0604020202020204" pitchFamily="34" charset="0"/>
              <a:buChar char="•"/>
              <a:defRPr/>
            </a:pP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the OS request</a:t>
            </a:r>
            <a:r>
              <a:rPr lang="en-US" altLang="en-US" sz="1600" dirty="0" err="1">
                <a:solidFill>
                  <a:srgbClr val="0070C0"/>
                </a:solidFill>
                <a:latin typeface="Verdana" pitchFamily="34" charset="0"/>
                <a:cs typeface="Arial" charset="0"/>
              </a:rPr>
              <a:t>ed</a:t>
            </a: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the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highest P state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 for the active core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and</a:t>
            </a:r>
          </a:p>
          <a:p>
            <a:pPr marL="285750" lvl="0" indent="-285750" fontAlgn="base">
              <a:spcBef>
                <a:spcPct val="0"/>
              </a:spcBef>
              <a:spcAft>
                <a:spcPts val="200"/>
              </a:spcAft>
              <a:buFont typeface="Arial" panose="020B0604020202020204" pitchFamily="34" charset="0"/>
              <a:buChar char="•"/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  <a:cs typeface="Arial" charset="0"/>
              </a:rPr>
              <a:t>power consumption remained below the TDP (Thermal Design Power).</a:t>
            </a:r>
            <a:endParaRPr lang="en-US" sz="1600" dirty="0">
              <a:latin typeface="+mj-lt"/>
            </a:endParaRPr>
          </a:p>
        </p:txBody>
      </p:sp>
      <p:sp>
        <p:nvSpPr>
          <p:cNvPr id="15" name="TextBox 14"/>
          <p:cNvSpPr txBox="1"/>
          <p:nvPr/>
        </p:nvSpPr>
        <p:spPr>
          <a:xfrm flipH="1">
            <a:off x="206515" y="4239090"/>
            <a:ext cx="909101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When EDAT became active,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control circuitry increased the clock frequency by 1 bin</a:t>
            </a:r>
            <a:r>
              <a:rPr lang="en-US" sz="1600" dirty="0">
                <a:latin typeface="+mj-lt"/>
              </a:rPr>
              <a:t>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79547" y="5724255"/>
            <a:ext cx="866480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EDAT was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controlled by dedicated EDAT circuitry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and was implemented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only in </a:t>
            </a:r>
          </a:p>
          <a:p>
            <a:pPr lvl="0" fontAlgn="base">
              <a:spcBef>
                <a:spcPct val="0"/>
              </a:spcBef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mobile models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of the Penryn family.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3447703-C4CE-3A9A-C19F-922F281AF0BF}"/>
              </a:ext>
            </a:extLst>
          </p:cNvPr>
          <p:cNvSpPr txBox="1"/>
          <p:nvPr/>
        </p:nvSpPr>
        <p:spPr>
          <a:xfrm>
            <a:off x="206515" y="3068960"/>
            <a:ext cx="346538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EDAT became activated if</a:t>
            </a:r>
            <a:endParaRPr lang="hu-HU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5872907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3" grpId="0"/>
    </p:bld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6.2.1 I</a:t>
            </a:r>
            <a:r>
              <a:rPr 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1. gen. Turbo Boost technology (14)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231740" y="4291353"/>
            <a:ext cx="438209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Principle of the operation of EDAT [</a:t>
            </a:r>
            <a:r>
              <a:rPr lang="hu-HU" sz="1400" dirty="0">
                <a:solidFill>
                  <a:srgbClr val="000000"/>
                </a:solidFill>
                <a:latin typeface="Verdana"/>
              </a:rPr>
              <a:t>70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1500" y="458670"/>
            <a:ext cx="40928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Principle of the operation of EDAT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16505" y="4734145"/>
            <a:ext cx="9181020" cy="6617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C3-DPD is in fact the C6 idle state.</a:t>
            </a:r>
          </a:p>
          <a:p>
            <a:pPr lvl="0" fontAlgn="base">
              <a:spcBef>
                <a:spcPct val="0"/>
              </a:spcBef>
              <a:defRPr/>
            </a:pPr>
            <a:r>
              <a:rPr lang="en-US" sz="1600" dirty="0">
                <a:latin typeface="+mj-lt"/>
              </a:rPr>
              <a:t>EDAT bin: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266 MHz for an FSB of 533 MHz or 333 MHz for an FSB of 666 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MHz.</a:t>
            </a:r>
            <a:endParaRPr lang="en-US" sz="1600" dirty="0">
              <a:latin typeface="+mj-lt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1597088" y="998730"/>
            <a:ext cx="5810227" cy="3285365"/>
            <a:chOff x="1597088" y="1043735"/>
            <a:chExt cx="5810227" cy="3285365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/>
            <a:srcRect l="43356" t="39938" r="9641" b="12813"/>
            <a:stretch/>
          </p:blipFill>
          <p:spPr>
            <a:xfrm>
              <a:off x="1597088" y="1043735"/>
              <a:ext cx="5810227" cy="3285365"/>
            </a:xfrm>
            <a:prstGeom prst="rect">
              <a:avLst/>
            </a:prstGeom>
          </p:spPr>
        </p:pic>
        <p:sp>
          <p:nvSpPr>
            <p:cNvPr id="3" name="Rectangle 2"/>
            <p:cNvSpPr/>
            <p:nvPr/>
          </p:nvSpPr>
          <p:spPr bwMode="auto">
            <a:xfrm>
              <a:off x="1736685" y="1718810"/>
              <a:ext cx="2205245" cy="405045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9" name="Rectangle 8"/>
            <p:cNvSpPr/>
            <p:nvPr/>
          </p:nvSpPr>
          <p:spPr bwMode="auto">
            <a:xfrm>
              <a:off x="4436985" y="1628800"/>
              <a:ext cx="2205245" cy="405045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9639309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75" name="Group 13"/>
          <p:cNvGrpSpPr>
            <a:grpSpLocks/>
          </p:cNvGrpSpPr>
          <p:nvPr/>
        </p:nvGrpSpPr>
        <p:grpSpPr bwMode="auto">
          <a:xfrm>
            <a:off x="838803" y="2052595"/>
            <a:ext cx="7558088" cy="457200"/>
            <a:chOff x="472" y="2160"/>
            <a:chExt cx="4630" cy="288"/>
          </a:xfrm>
        </p:grpSpPr>
        <p:sp>
          <p:nvSpPr>
            <p:cNvPr id="54300" name="AutoShape 11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</a:t>
              </a: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1. S</a:t>
              </a:r>
              <a:r>
                <a:rPr lang="en-US" altLang="en-US" sz="1900" dirty="0" err="1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ignificance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of power management in processors</a:t>
              </a:r>
            </a:p>
          </p:txBody>
        </p:sp>
        <p:sp>
          <p:nvSpPr>
            <p:cNvPr id="54301" name="Text Box 12"/>
            <p:cNvSpPr txBox="1">
              <a:spLocks noChangeArrowheads="1"/>
            </p:cNvSpPr>
            <p:nvPr/>
          </p:nvSpPr>
          <p:spPr bwMode="auto">
            <a:xfrm>
              <a:off x="472" y="2169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54276" name="Group 14"/>
          <p:cNvGrpSpPr>
            <a:grpSpLocks/>
          </p:cNvGrpSpPr>
          <p:nvPr/>
        </p:nvGrpSpPr>
        <p:grpSpPr bwMode="auto">
          <a:xfrm>
            <a:off x="838803" y="2573515"/>
            <a:ext cx="7558088" cy="457200"/>
            <a:chOff x="472" y="2160"/>
            <a:chExt cx="4630" cy="288"/>
          </a:xfrm>
        </p:grpSpPr>
        <p:sp>
          <p:nvSpPr>
            <p:cNvPr id="54298" name="AutoShape 15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</a:t>
              </a: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2. </a:t>
              </a: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How can power  be reduced</a:t>
              </a:r>
              <a:r>
                <a:rPr kumimoji="0" lang="en-US" altLang="en-US" sz="1900" b="0" i="0" u="none" strike="noStrike" kern="1200" cap="none" spc="0" normalizeH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 at the circuit level?</a:t>
              </a:r>
              <a:endPara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54299" name="Text Box 16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54278" name="Group 20"/>
          <p:cNvGrpSpPr>
            <a:grpSpLocks/>
          </p:cNvGrpSpPr>
          <p:nvPr/>
        </p:nvGrpSpPr>
        <p:grpSpPr bwMode="auto">
          <a:xfrm>
            <a:off x="838803" y="3064604"/>
            <a:ext cx="7558088" cy="457200"/>
            <a:chOff x="472" y="2160"/>
            <a:chExt cx="4630" cy="288"/>
          </a:xfrm>
        </p:grpSpPr>
        <p:sp>
          <p:nvSpPr>
            <p:cNvPr id="54294" name="AutoShape 21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chemeClr val="bg1"/>
                  </a:solidFill>
                  <a:latin typeface="Verdana" pitchFamily="34" charset="0"/>
                  <a:cs typeface="Arial" charset="0"/>
                </a:rPr>
                <a:t>  </a:t>
              </a: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  <a:cs typeface="Arial" charset="0"/>
                </a:rPr>
                <a:t>3.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How is p</a:t>
              </a:r>
              <a:r>
                <a:rPr kumimoji="0" lang="en-US" altLang="en-US" sz="1800" b="0" i="0" u="none" strike="noStrike" kern="1200" cap="none" spc="0" normalizeH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ower managed at the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platform level? </a:t>
              </a:r>
              <a:endParaRPr lang="en-US" altLang="en-US" sz="1800" dirty="0">
                <a:solidFill>
                  <a:schemeClr val="bg1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54295" name="Text Box 22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54281" name="Group 29"/>
          <p:cNvGrpSpPr>
            <a:grpSpLocks/>
          </p:cNvGrpSpPr>
          <p:nvPr/>
        </p:nvGrpSpPr>
        <p:grpSpPr bwMode="auto">
          <a:xfrm>
            <a:off x="840391" y="3563163"/>
            <a:ext cx="7556500" cy="684000"/>
            <a:chOff x="472" y="2160"/>
            <a:chExt cx="4630" cy="304"/>
          </a:xfrm>
        </p:grpSpPr>
        <p:sp>
          <p:nvSpPr>
            <p:cNvPr id="54288" name="AutoShape 30"/>
            <p:cNvSpPr>
              <a:spLocks noChangeArrowheads="1"/>
            </p:cNvSpPr>
            <p:nvPr/>
          </p:nvSpPr>
          <p:spPr bwMode="auto">
            <a:xfrm>
              <a:off x="658" y="2160"/>
              <a:ext cx="4444" cy="30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chemeClr val="bg1"/>
                  </a:solidFill>
                  <a:latin typeface="Verdana" pitchFamily="34" charset="0"/>
                  <a:cs typeface="Arial" charset="0"/>
                </a:rPr>
                <a:t>  </a:t>
              </a: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  <a:cs typeface="Arial" charset="0"/>
                </a:rPr>
                <a:t>4. </a:t>
              </a:r>
              <a:r>
                <a:rPr lang="en-US" altLang="en-US" sz="18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How can the power consumption of idle CPU cores</a:t>
              </a:r>
            </a:p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8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      be reduced?</a:t>
              </a:r>
              <a:endParaRPr lang="en-US" altLang="en-US" sz="1800" dirty="0">
                <a:solidFill>
                  <a:schemeClr val="bg1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54289" name="Text Box 31"/>
            <p:cNvSpPr txBox="1">
              <a:spLocks noChangeArrowheads="1"/>
            </p:cNvSpPr>
            <p:nvPr/>
          </p:nvSpPr>
          <p:spPr bwMode="auto">
            <a:xfrm>
              <a:off x="472" y="2177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54282" name="Group 17"/>
          <p:cNvGrpSpPr>
            <a:grpSpLocks/>
          </p:cNvGrpSpPr>
          <p:nvPr/>
        </p:nvGrpSpPr>
        <p:grpSpPr bwMode="auto">
          <a:xfrm>
            <a:off x="818512" y="4311325"/>
            <a:ext cx="7578912" cy="684215"/>
            <a:chOff x="472" y="2160"/>
            <a:chExt cx="4697" cy="431"/>
          </a:xfrm>
        </p:grpSpPr>
        <p:sp>
          <p:nvSpPr>
            <p:cNvPr id="54286" name="AutoShape 18"/>
            <p:cNvSpPr>
              <a:spLocks noChangeArrowheads="1"/>
            </p:cNvSpPr>
            <p:nvPr/>
          </p:nvSpPr>
          <p:spPr bwMode="auto">
            <a:xfrm>
              <a:off x="658" y="2160"/>
              <a:ext cx="4511" cy="431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marL="0" marR="0" lvl="0" indent="0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altLang="en-US" sz="1900" dirty="0">
                  <a:solidFill>
                    <a:schemeClr val="bg1"/>
                  </a:solidFill>
                  <a:latin typeface="Verdana" pitchFamily="34" charset="0"/>
                  <a:cs typeface="Arial" charset="0"/>
                </a:rPr>
                <a:t>  </a:t>
              </a:r>
              <a:r>
                <a:rPr lang="en-US" altLang="en-US" sz="1800" dirty="0">
                  <a:solidFill>
                    <a:schemeClr val="bg1"/>
                  </a:solidFill>
                  <a:latin typeface="Verdana" pitchFamily="34" charset="0"/>
                  <a:cs typeface="Arial" charset="0"/>
                </a:rPr>
                <a:t>5.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How can the </a:t>
              </a:r>
              <a:r>
                <a:rPr lang="en-US" altLang="en-US" sz="18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power consumption of active CPU cores</a:t>
              </a:r>
            </a:p>
            <a:p>
              <a:pPr marL="0" marR="0" lvl="0" indent="0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        be reduced?</a:t>
              </a:r>
              <a:endParaRPr lang="en-US" altLang="en-US" sz="1800" dirty="0">
                <a:solidFill>
                  <a:schemeClr val="bg1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54287" name="Text Box 19"/>
            <p:cNvSpPr txBox="1">
              <a:spLocks noChangeArrowheads="1"/>
            </p:cNvSpPr>
            <p:nvPr/>
          </p:nvSpPr>
          <p:spPr bwMode="auto">
            <a:xfrm>
              <a:off x="472" y="2169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35" name="Group 17"/>
          <p:cNvGrpSpPr>
            <a:grpSpLocks/>
          </p:cNvGrpSpPr>
          <p:nvPr/>
        </p:nvGrpSpPr>
        <p:grpSpPr bwMode="auto">
          <a:xfrm>
            <a:off x="818512" y="5049810"/>
            <a:ext cx="7578912" cy="684215"/>
            <a:chOff x="472" y="2160"/>
            <a:chExt cx="4697" cy="431"/>
          </a:xfrm>
        </p:grpSpPr>
        <p:sp>
          <p:nvSpPr>
            <p:cNvPr id="36" name="AutoShape 18"/>
            <p:cNvSpPr>
              <a:spLocks noChangeArrowheads="1"/>
            </p:cNvSpPr>
            <p:nvPr/>
          </p:nvSpPr>
          <p:spPr bwMode="auto">
            <a:xfrm>
              <a:off x="658" y="2160"/>
              <a:ext cx="4511" cy="431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8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</a:t>
              </a:r>
              <a:r>
                <a:rPr lang="hu-HU" altLang="en-US" sz="18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6</a:t>
              </a:r>
              <a:r>
                <a:rPr lang="en-US" altLang="en-US" sz="18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. How can the  power headroom of processor packages</a:t>
              </a:r>
            </a:p>
            <a:p>
              <a:pPr lvl="0" eaLnBrk="1" fontAlgn="base" hangingPunct="1">
                <a:spcBef>
                  <a:spcPct val="0"/>
                </a:spcBef>
                <a:spcAft>
                  <a:spcPct val="0"/>
                </a:spcAft>
                <a:buNone/>
                <a:defRPr/>
              </a:pPr>
              <a:r>
                <a:rPr lang="en-US" altLang="en-US" sz="18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      be utilized to raise performance?</a:t>
              </a:r>
              <a:endParaRPr lang="en-US" altLang="en-US" sz="1800" dirty="0">
                <a:solidFill>
                  <a:schemeClr val="bg1"/>
                </a:solidFill>
                <a:latin typeface="Verdana" pitchFamily="34" charset="0"/>
                <a:cs typeface="Arial" charset="0"/>
              </a:endParaRPr>
            </a:p>
          </p:txBody>
        </p:sp>
        <p:sp>
          <p:nvSpPr>
            <p:cNvPr id="37" name="Text Box 19"/>
            <p:cNvSpPr txBox="1">
              <a:spLocks noChangeArrowheads="1"/>
            </p:cNvSpPr>
            <p:nvPr/>
          </p:nvSpPr>
          <p:spPr bwMode="auto">
            <a:xfrm>
              <a:off x="472" y="2169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chemeClr val="bg1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chemeClr val="bg1"/>
                </a:solidFill>
                <a:latin typeface="Verdana" pitchFamily="34" charset="0"/>
                <a:cs typeface="Arial" charset="0"/>
              </a:endParaRPr>
            </a:p>
          </p:txBody>
        </p:sp>
      </p:grpSp>
      <p:grpSp>
        <p:nvGrpSpPr>
          <p:cNvPr id="21" name="Group 13"/>
          <p:cNvGrpSpPr>
            <a:grpSpLocks/>
          </p:cNvGrpSpPr>
          <p:nvPr/>
        </p:nvGrpSpPr>
        <p:grpSpPr bwMode="auto">
          <a:xfrm>
            <a:off x="836584" y="5779030"/>
            <a:ext cx="7558088" cy="457200"/>
            <a:chOff x="472" y="2160"/>
            <a:chExt cx="4630" cy="288"/>
          </a:xfrm>
        </p:grpSpPr>
        <p:sp>
          <p:nvSpPr>
            <p:cNvPr id="22" name="AutoShape 11"/>
            <p:cNvSpPr>
              <a:spLocks noChangeArrowheads="1"/>
            </p:cNvSpPr>
            <p:nvPr/>
          </p:nvSpPr>
          <p:spPr bwMode="auto">
            <a:xfrm>
              <a:off x="658" y="2160"/>
              <a:ext cx="4444" cy="288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 7</a:t>
              </a: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. </a:t>
              </a:r>
              <a:r>
                <a:rPr lang="en-US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References</a:t>
              </a:r>
            </a:p>
          </p:txBody>
        </p:sp>
        <p:sp>
          <p:nvSpPr>
            <p:cNvPr id="23" name="Text Box 12"/>
            <p:cNvSpPr txBox="1">
              <a:spLocks noChangeArrowheads="1"/>
            </p:cNvSpPr>
            <p:nvPr/>
          </p:nvSpPr>
          <p:spPr bwMode="auto">
            <a:xfrm>
              <a:off x="472" y="2169"/>
              <a:ext cx="25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hu-HU" altLang="en-US" sz="1900" dirty="0">
                  <a:solidFill>
                    <a:srgbClr val="FFFFFF"/>
                  </a:solidFill>
                  <a:latin typeface="Verdana" pitchFamily="34" charset="0"/>
                  <a:cs typeface="Arial" charset="0"/>
                </a:rPr>
                <a:t> </a:t>
              </a:r>
              <a:endParaRPr lang="en-US" altLang="en-US" sz="1900" dirty="0">
                <a:solidFill>
                  <a:srgbClr val="FFFFFF"/>
                </a:solidFill>
                <a:latin typeface="Verdana" pitchFamily="34" charset="0"/>
                <a:cs typeface="Arial" charset="0"/>
              </a:endParaRPr>
            </a:p>
          </p:txBody>
        </p:sp>
      </p:grpSp>
      <p:sp>
        <p:nvSpPr>
          <p:cNvPr id="24" name="AutoShape 3"/>
          <p:cNvSpPr>
            <a:spLocks noChangeArrowheads="1"/>
          </p:cNvSpPr>
          <p:nvPr/>
        </p:nvSpPr>
        <p:spPr bwMode="auto">
          <a:xfrm>
            <a:off x="818513" y="1178750"/>
            <a:ext cx="7578912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Power management</a:t>
            </a:r>
          </a:p>
        </p:txBody>
      </p:sp>
    </p:spTree>
    <p:extLst>
      <p:ext uri="{BB962C8B-B14F-4D97-AF65-F5344CB8AC3E}">
        <p14:creationId xmlns:p14="http://schemas.microsoft.com/office/powerpoint/2010/main" val="78353505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1500" y="458670"/>
            <a:ext cx="93655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Recogni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sing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 impact of rising power density (W/cm</a:t>
            </a:r>
            <a:r>
              <a:rPr kumimoji="0" lang="hu-HU" sz="1800" b="0" i="0" u="none" strike="noStrike" kern="1200" cap="none" spc="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in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their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processors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</a:rPr>
              <a:t>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at </a:t>
            </a:r>
            <a:r>
              <a:rPr kumimoji="0" lang="hu-HU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IEDM conference held in 12/2002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A.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Groove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Intel)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5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1187450" y="1358770"/>
            <a:ext cx="6769100" cy="4709928"/>
            <a:chOff x="1187450" y="1841685"/>
            <a:chExt cx="6769100" cy="4709928"/>
          </a:xfrm>
        </p:grpSpPr>
        <p:pic>
          <p:nvPicPr>
            <p:cNvPr id="71682" name="Picture 4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318" b="20891"/>
            <a:stretch/>
          </p:blipFill>
          <p:spPr bwMode="auto">
            <a:xfrm>
              <a:off x="1187450" y="2756079"/>
              <a:ext cx="6769100" cy="37955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" name="Picture 4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102" b="81002"/>
            <a:stretch/>
          </p:blipFill>
          <p:spPr bwMode="auto">
            <a:xfrm>
              <a:off x="1187450" y="2537137"/>
              <a:ext cx="6769100" cy="23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" name="Picture 4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102" b="81002"/>
            <a:stretch/>
          </p:blipFill>
          <p:spPr bwMode="auto">
            <a:xfrm>
              <a:off x="1187450" y="2305316"/>
              <a:ext cx="6769100" cy="23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" name="Picture 4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102" b="81002"/>
            <a:stretch/>
          </p:blipFill>
          <p:spPr bwMode="auto">
            <a:xfrm>
              <a:off x="1187450" y="2073494"/>
              <a:ext cx="6769100" cy="23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" name="Picture 4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102" b="81002"/>
            <a:stretch/>
          </p:blipFill>
          <p:spPr bwMode="auto">
            <a:xfrm>
              <a:off x="1187450" y="1841685"/>
              <a:ext cx="6769100" cy="2318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" name="TextBox 4"/>
            <p:cNvSpPr txBox="1"/>
            <p:nvPr/>
          </p:nvSpPr>
          <p:spPr>
            <a:xfrm>
              <a:off x="1635617" y="2150766"/>
              <a:ext cx="575991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A. Groove Keynote at IEDM Dec. 2002</a:t>
              </a:r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2373713" y="6309320"/>
            <a:ext cx="501772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IEDM: International Electron Device Meeting </a:t>
            </a: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(17)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8859498"/>
      </p:ext>
    </p:extLst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461495" y="1985524"/>
            <a:ext cx="8123238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6.2.2 I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ntel’s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2. gen. Turbo Boost technology</a:t>
            </a:r>
          </a:p>
        </p:txBody>
      </p:sp>
    </p:spTree>
    <p:extLst>
      <p:ext uri="{BB962C8B-B14F-4D97-AF65-F5344CB8AC3E}">
        <p14:creationId xmlns:p14="http://schemas.microsoft.com/office/powerpoint/2010/main" val="4195991418"/>
      </p:ext>
    </p:extLst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2"/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(1)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196625" y="2754313"/>
            <a:ext cx="7380820" cy="4140072"/>
            <a:chOff x="814388" y="2431923"/>
            <a:chExt cx="7606484" cy="4462462"/>
          </a:xfrm>
        </p:grpSpPr>
        <p:pic>
          <p:nvPicPr>
            <p:cNvPr id="211971" name="Picture 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4664"/>
            <a:stretch>
              <a:fillRect/>
            </a:stretch>
          </p:blipFill>
          <p:spPr bwMode="auto">
            <a:xfrm>
              <a:off x="814388" y="2431923"/>
              <a:ext cx="7142162" cy="4438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1972" name="Text Box 7"/>
            <p:cNvSpPr txBox="1">
              <a:spLocks noChangeArrowheads="1"/>
            </p:cNvSpPr>
            <p:nvPr/>
          </p:nvSpPr>
          <p:spPr bwMode="auto">
            <a:xfrm>
              <a:off x="3924300" y="4307649"/>
              <a:ext cx="733425" cy="2633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Cooler</a:t>
              </a:r>
            </a:p>
          </p:txBody>
        </p:sp>
        <p:sp>
          <p:nvSpPr>
            <p:cNvPr id="211974" name="Text Box 9"/>
            <p:cNvSpPr txBox="1">
              <a:spLocks noChangeArrowheads="1"/>
            </p:cNvSpPr>
            <p:nvPr/>
          </p:nvSpPr>
          <p:spPr bwMode="auto">
            <a:xfrm>
              <a:off x="6172972" y="4167284"/>
              <a:ext cx="2247900" cy="2923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Thermal capacitance</a:t>
              </a:r>
            </a:p>
          </p:txBody>
        </p:sp>
        <p:sp>
          <p:nvSpPr>
            <p:cNvPr id="211977" name="Rectangle 1"/>
            <p:cNvSpPr>
              <a:spLocks noChangeArrowheads="1"/>
            </p:cNvSpPr>
            <p:nvPr/>
          </p:nvSpPr>
          <p:spPr bwMode="auto">
            <a:xfrm>
              <a:off x="7424738" y="6171196"/>
              <a:ext cx="531812" cy="69882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211978" name="Rectangle 2"/>
            <p:cNvSpPr>
              <a:spLocks noChangeArrowheads="1"/>
            </p:cNvSpPr>
            <p:nvPr/>
          </p:nvSpPr>
          <p:spPr bwMode="auto">
            <a:xfrm>
              <a:off x="6686550" y="6711684"/>
              <a:ext cx="900113" cy="182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9050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</p:grpSp>
      <p:sp>
        <p:nvSpPr>
          <p:cNvPr id="3" name="Rounded Rectangle 2"/>
          <p:cNvSpPr/>
          <p:nvPr/>
        </p:nvSpPr>
        <p:spPr bwMode="auto">
          <a:xfrm>
            <a:off x="-18510" y="849190"/>
            <a:ext cx="9144000" cy="1740214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3" name="Text Box 10"/>
          <p:cNvSpPr txBox="1">
            <a:spLocks noChangeArrowheads="1"/>
          </p:cNvSpPr>
          <p:nvPr/>
        </p:nvSpPr>
        <p:spPr bwMode="auto">
          <a:xfrm>
            <a:off x="181173" y="863715"/>
            <a:ext cx="10196472" cy="16979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indent="-285750" eaLnBrk="1" fontAlgn="base" hangingPunct="1">
              <a:spcBef>
                <a:spcPct val="0"/>
              </a:spcBef>
              <a:spcAft>
                <a:spcPts val="400"/>
              </a:spcAft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 charset="0"/>
              </a:rPr>
              <a:t>The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+mn-ea"/>
                <a:cs typeface="Arial" charset="0"/>
              </a:rPr>
              <a:t>Sandy Bridge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 charset="0"/>
              </a:rPr>
              <a:t>line introduced this technology in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ea typeface="+mn-ea"/>
                <a:cs typeface="Arial" charset="0"/>
              </a:rPr>
              <a:t>2010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+mn-ea"/>
                <a:cs typeface="Arial" charset="0"/>
              </a:rPr>
              <a:t>.</a:t>
            </a:r>
          </a:p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600" dirty="0">
                <a:solidFill>
                  <a:srgbClr val="000000"/>
                </a:solidFill>
                <a:cs typeface="Arial" charset="0"/>
              </a:rPr>
              <a:t>It uses the </a:t>
            </a:r>
            <a:r>
              <a:rPr lang="en-US" altLang="en-US" sz="1600" dirty="0">
                <a:solidFill>
                  <a:srgbClr val="FF0000"/>
                </a:solidFill>
                <a:cs typeface="Arial" charset="0"/>
              </a:rPr>
              <a:t>actual temperature response </a:t>
            </a:r>
            <a:r>
              <a:rPr lang="en-US" altLang="en-US" sz="1600" dirty="0">
                <a:solidFill>
                  <a:srgbClr val="000000"/>
                </a:solidFill>
                <a:cs typeface="Arial" charset="0"/>
              </a:rPr>
              <a:t>of processors to power modifications,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600" dirty="0">
                <a:solidFill>
                  <a:srgbClr val="000000"/>
                </a:solidFill>
                <a:cs typeface="Arial" charset="0"/>
              </a:rPr>
              <a:t>      as the </a:t>
            </a:r>
            <a:r>
              <a:rPr lang="en-US" altLang="en-US" sz="1600" dirty="0">
                <a:solidFill>
                  <a:srgbClr val="0070C0"/>
                </a:solidFill>
                <a:cs typeface="Arial" charset="0"/>
              </a:rPr>
              <a:t>"thermal mass of the cooler"</a:t>
            </a:r>
            <a:r>
              <a:rPr lang="en-US" altLang="en-US" sz="1600" dirty="0">
                <a:solidFill>
                  <a:srgbClr val="000000"/>
                </a:solidFill>
                <a:cs typeface="Arial" charset="0"/>
              </a:rPr>
              <a:t> </a:t>
            </a:r>
            <a:r>
              <a:rPr lang="en-US" altLang="en-US" sz="1600" dirty="0">
                <a:solidFill>
                  <a:srgbClr val="0070C0"/>
                </a:solidFill>
                <a:cs typeface="Arial" charset="0"/>
              </a:rPr>
              <a:t>lets only slowly change the die temperature</a:t>
            </a:r>
            <a:r>
              <a:rPr lang="en-US" altLang="en-US" sz="1600" dirty="0">
                <a:solidFill>
                  <a:srgbClr val="000000"/>
                </a:solidFill>
                <a:cs typeface="Arial" charset="0"/>
              </a:rPr>
              <a:t>, </a:t>
            </a:r>
          </a:p>
          <a:p>
            <a:pPr eaLnBrk="1" fontAlgn="base" hangingPunct="1">
              <a:spcBef>
                <a:spcPct val="0"/>
              </a:spcBef>
              <a:spcAft>
                <a:spcPts val="600"/>
              </a:spcAft>
              <a:buNone/>
              <a:defRPr/>
            </a:pPr>
            <a:r>
              <a:rPr lang="en-US" altLang="en-US" sz="1600" dirty="0">
                <a:solidFill>
                  <a:srgbClr val="000000"/>
                </a:solidFill>
                <a:cs typeface="Arial" charset="0"/>
              </a:rPr>
              <a:t>      as indicated in the figure below. </a:t>
            </a:r>
          </a:p>
          <a:p>
            <a:pPr marL="285750" indent="-285750"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altLang="en-US" sz="1600" spc="-20" dirty="0">
                <a:solidFill>
                  <a:srgbClr val="0070C0"/>
                </a:solidFill>
                <a:latin typeface="Verdana"/>
              </a:rPr>
              <a:t>While the processor temperature rises from a relatively cool state but remains "low", </a:t>
            </a:r>
          </a:p>
          <a:p>
            <a:pPr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600" spc="-20" dirty="0">
                <a:solidFill>
                  <a:srgbClr val="0070C0"/>
                </a:solidFill>
                <a:latin typeface="Verdana"/>
              </a:rPr>
              <a:t>      </a:t>
            </a:r>
            <a:r>
              <a:rPr lang="en-US" altLang="en-US" sz="1600" spc="-60" dirty="0">
                <a:solidFill>
                  <a:srgbClr val="0070C0"/>
                </a:solidFill>
                <a:latin typeface="Verdana"/>
              </a:rPr>
              <a:t>the power (and thus core frequency) may be increased over TDP to raise performance</a:t>
            </a:r>
            <a:r>
              <a:rPr lang="en-US" altLang="en-US" sz="1600" spc="-20" dirty="0">
                <a:solidFill>
                  <a:srgbClr val="0070C0"/>
                </a:solidFill>
                <a:latin typeface="Verdana"/>
              </a:rPr>
              <a:t>.</a:t>
            </a:r>
            <a:endParaRPr kumimoji="0" lang="en-US" altLang="en-US" sz="1600" b="0" i="0" u="none" strike="noStrike" kern="1200" cap="none" spc="-12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14" name="Text Box 11"/>
          <p:cNvSpPr txBox="1">
            <a:spLocks noChangeArrowheads="1"/>
          </p:cNvSpPr>
          <p:nvPr/>
        </p:nvSpPr>
        <p:spPr bwMode="auto">
          <a:xfrm>
            <a:off x="71500" y="449378"/>
            <a:ext cx="801360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6.2.2 I</a:t>
            </a:r>
            <a:r>
              <a:rPr kumimoji="0" lang="en-US" altLang="en-US" sz="180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ntel’s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2. gen. Turbo Boost technology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(Turbo Boost 2.0)</a:t>
            </a:r>
            <a:r>
              <a:rPr kumimoji="0" lang="en-US" altLang="en-US" sz="1800" i="0" u="none" strike="noStrike" kern="1200" cap="none" spc="0" normalizeH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[</a:t>
            </a:r>
            <a:r>
              <a:rPr lang="hu-HU" altLang="en-US" sz="1800" noProof="0" dirty="0">
                <a:solidFill>
                  <a:srgbClr val="000000"/>
                </a:solidFill>
                <a:cs typeface="Arial" charset="0"/>
              </a:rPr>
              <a:t>71</a:t>
            </a:r>
            <a:r>
              <a:rPr kumimoji="0" lang="hu-HU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]</a:t>
            </a:r>
            <a:endParaRPr kumimoji="0" lang="en-US" altLang="en-US" sz="18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51564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(2)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1500" y="6330806"/>
            <a:ext cx="78794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Energy: The integral of power over a time interval (1 Joule = 1 W x 1 sec)</a:t>
            </a:r>
          </a:p>
        </p:txBody>
      </p:sp>
      <p:sp>
        <p:nvSpPr>
          <p:cNvPr id="9" name="Rounded Rectangle 8"/>
          <p:cNvSpPr/>
          <p:nvPr/>
        </p:nvSpPr>
        <p:spPr bwMode="auto">
          <a:xfrm>
            <a:off x="5765" y="836709"/>
            <a:ext cx="9144000" cy="648000"/>
          </a:xfrm>
          <a:prstGeom prst="roundRect">
            <a:avLst/>
          </a:prstGeom>
          <a:solidFill>
            <a:srgbClr val="DDEB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1438" y="449045"/>
            <a:ext cx="816268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chemeClr val="accent6"/>
                </a:solidFill>
                <a:latin typeface="+mj-lt"/>
              </a:rPr>
              <a:t>Principle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of operation of the 2. gen. Turbo Boost Technology [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72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] -1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12745" y="2258870"/>
            <a:ext cx="9149765" cy="1116000"/>
          </a:xfrm>
          <a:prstGeom prst="roundRect">
            <a:avLst/>
          </a:prstGeom>
          <a:solidFill>
            <a:srgbClr val="DDEB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24963" y="892428"/>
            <a:ext cx="9702632" cy="4247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During periods </a:t>
            </a:r>
            <a:r>
              <a:rPr lang="en-US" sz="1600" dirty="0">
                <a:latin typeface="+mj-lt"/>
              </a:rPr>
              <a:t>in which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CPU is idle or consumes less power than the TDP</a:t>
            </a:r>
            <a:r>
              <a:rPr lang="en-US" sz="1600" dirty="0">
                <a:latin typeface="+mj-lt"/>
              </a:rPr>
              <a:t>,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the processor accumulates an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energy credit.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spc="-50" dirty="0">
                <a:latin typeface="Verdana"/>
              </a:rPr>
              <a:t>Here, we note that Intel’s </a:t>
            </a:r>
            <a:r>
              <a:rPr lang="en-US" sz="1600" spc="-50" dirty="0">
                <a:solidFill>
                  <a:srgbClr val="0070C0"/>
                </a:solidFill>
                <a:latin typeface="Verdana"/>
              </a:rPr>
              <a:t>Sandy Bridge </a:t>
            </a:r>
            <a:r>
              <a:rPr lang="en-US" sz="1600" spc="-50" dirty="0">
                <a:latin typeface="Verdana"/>
              </a:rPr>
              <a:t>line makes use of </a:t>
            </a:r>
            <a:r>
              <a:rPr lang="en-US" sz="1600" spc="-50" dirty="0">
                <a:solidFill>
                  <a:srgbClr val="FF0000"/>
                </a:solidFill>
                <a:latin typeface="Verdana"/>
              </a:rPr>
              <a:t>power gating </a:t>
            </a:r>
            <a:r>
              <a:rPr lang="en-US" sz="1600" spc="-50" dirty="0">
                <a:latin typeface="Verdana"/>
              </a:rPr>
              <a:t>as well, which is</a:t>
            </a:r>
          </a:p>
          <a:p>
            <a:pPr lvl="0">
              <a:defRPr/>
            </a:pPr>
            <a:r>
              <a:rPr lang="en-US" sz="1600" spc="-40" dirty="0">
                <a:latin typeface="Verdana"/>
              </a:rPr>
              <a:t>       helpful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to raise energy credits</a:t>
            </a:r>
            <a:r>
              <a:rPr lang="en-US" sz="1600" dirty="0">
                <a:latin typeface="Verdana"/>
              </a:rPr>
              <a:t>, which will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contribute to a higher turbo boost 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frequencies.</a:t>
            </a:r>
            <a:endParaRPr lang="en-US" sz="1600" dirty="0">
              <a:latin typeface="+mj-lt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>
                <a:latin typeface="+mj-lt"/>
              </a:rPr>
              <a:t>The PCU may then utilize this energy credit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 to burst power consumption above TDP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for a short period of time, </a:t>
            </a:r>
            <a:r>
              <a:rPr lang="en-US" sz="1600" spc="-20" dirty="0">
                <a:latin typeface="+mj-lt"/>
              </a:rPr>
              <a:t>called the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Turbo window</a:t>
            </a:r>
            <a:r>
              <a:rPr lang="en-US" sz="1600" spc="-20" dirty="0">
                <a:latin typeface="+mj-lt"/>
              </a:rPr>
              <a:t> (of tens of seconds), and thus</a:t>
            </a:r>
          </a:p>
          <a:p>
            <a:r>
              <a:rPr lang="en-US" sz="1600" dirty="0">
                <a:latin typeface="+mj-lt"/>
              </a:rPr>
              <a:t>      raise clock frequency and performance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until the accumulated energy credit is </a:t>
            </a:r>
          </a:p>
          <a:p>
            <a:pPr>
              <a:spcAft>
                <a:spcPts val="12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fully consumed, </a:t>
            </a:r>
            <a:r>
              <a:rPr lang="en-US" sz="1600" dirty="0">
                <a:latin typeface="+mj-lt"/>
              </a:rPr>
              <a:t>as depicted in the following Figure.</a:t>
            </a:r>
          </a:p>
          <a:p>
            <a:r>
              <a:rPr lang="en-US" sz="1600" dirty="0">
                <a:latin typeface="+mj-lt"/>
              </a:rPr>
              <a:t>    For example, if the available energy credit amounts to 1000 </a:t>
            </a:r>
            <a:r>
              <a:rPr lang="en-US" sz="1600" dirty="0" err="1">
                <a:latin typeface="+mj-lt"/>
              </a:rPr>
              <a:t>Ws</a:t>
            </a:r>
            <a:r>
              <a:rPr lang="en-US" sz="1600" dirty="0">
                <a:latin typeface="+mj-lt"/>
              </a:rPr>
              <a:t>, and the turbo</a:t>
            </a:r>
          </a:p>
          <a:p>
            <a:r>
              <a:rPr lang="en-US" sz="1600" dirty="0">
                <a:latin typeface="+mj-lt"/>
              </a:rPr>
              <a:t>      boost operation requires 150 W vs. 100 W TDP, the accumulated energy will be</a:t>
            </a:r>
          </a:p>
          <a:p>
            <a:pPr>
              <a:spcAft>
                <a:spcPts val="1200"/>
              </a:spcAft>
            </a:pPr>
            <a:r>
              <a:rPr lang="en-US" sz="1600" dirty="0">
                <a:latin typeface="+mj-lt"/>
              </a:rPr>
              <a:t>      consumed in 20 sec, i.e., the Turbo window maybe 20 sec wide.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In addition, the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PCU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tracks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the die temperature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of the processor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over the Turbo </a:t>
            </a:r>
          </a:p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      window while using an exponential weight-moving average (EWMA) algorithm,</a:t>
            </a: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and if needed, it can initiate appropriate measures to limit die temperature.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9154085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8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8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8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8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8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9" grpId="0" animBg="1"/>
      <p:bldP spid="3" grpId="0" animBg="1"/>
    </p:bld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lvl="0">
              <a:defRPr/>
            </a:pPr>
            <a:r>
              <a:rPr lang="hu-HU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(3)</a:t>
            </a:r>
          </a:p>
        </p:txBody>
      </p:sp>
      <p:sp>
        <p:nvSpPr>
          <p:cNvPr id="8" name="Rounded Rectangle 7"/>
          <p:cNvSpPr/>
          <p:nvPr/>
        </p:nvSpPr>
        <p:spPr bwMode="auto">
          <a:xfrm>
            <a:off x="10274" y="863715"/>
            <a:ext cx="9111140" cy="543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1500" y="458670"/>
            <a:ext cx="83687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Principle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operation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Intel’s 2. gen.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Turbo Boost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technology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noProof="0" dirty="0">
                <a:solidFill>
                  <a:srgbClr val="000000"/>
                </a:solidFill>
                <a:latin typeface="Verdana"/>
              </a:rPr>
              <a:t>71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-2</a:t>
            </a:r>
          </a:p>
        </p:txBody>
      </p:sp>
      <p:grpSp>
        <p:nvGrpSpPr>
          <p:cNvPr id="24" name="Group 23"/>
          <p:cNvGrpSpPr/>
          <p:nvPr/>
        </p:nvGrpSpPr>
        <p:grpSpPr>
          <a:xfrm>
            <a:off x="261475" y="998730"/>
            <a:ext cx="8495990" cy="5066865"/>
            <a:chOff x="164823" y="1721200"/>
            <a:chExt cx="8495990" cy="5083175"/>
          </a:xfrm>
        </p:grpSpPr>
        <p:pic>
          <p:nvPicPr>
            <p:cNvPr id="212994" name="Picture 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5425"/>
            <a:stretch>
              <a:fillRect/>
            </a:stretch>
          </p:blipFill>
          <p:spPr bwMode="auto">
            <a:xfrm>
              <a:off x="323850" y="1721200"/>
              <a:ext cx="8131175" cy="5083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Rectangle 1"/>
            <p:cNvSpPr/>
            <p:nvPr/>
          </p:nvSpPr>
          <p:spPr bwMode="auto">
            <a:xfrm>
              <a:off x="7047275" y="6174900"/>
              <a:ext cx="1407750" cy="629475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3" name="TextBox 2"/>
            <p:cNvSpPr txBox="1"/>
            <p:nvPr/>
          </p:nvSpPr>
          <p:spPr>
            <a:xfrm>
              <a:off x="5742130" y="5703348"/>
              <a:ext cx="291868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cs typeface="Arial" charset="0"/>
                </a:rPr>
                <a:t>Multiple algorithms are used to manage in parallel </a:t>
              </a:r>
              <a:endPara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cs typeface="Arial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cs typeface="Arial" charset="0"/>
                </a:rPr>
                <a:t>current, power and</a:t>
              </a:r>
              <a:endPara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cs typeface="Arial" charset="0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cs typeface="Arial" charset="0"/>
                </a:rPr>
                <a:t> die temperature.</a:t>
              </a: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cs typeface="Arial" charset="0"/>
                </a:rPr>
                <a:t> [</a:t>
              </a:r>
              <a:r>
                <a:rPr lang="hu-HU" altLang="en-US" sz="1200" noProof="0" dirty="0">
                  <a:solidFill>
                    <a:srgbClr val="000000"/>
                  </a:solidFill>
                  <a:latin typeface="Arial Black" panose="020B0A04020102020204" pitchFamily="34" charset="0"/>
                  <a:cs typeface="Arial" charset="0"/>
                </a:rPr>
                <a:t>71</a:t>
              </a: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  <a:cs typeface="Arial" charset="0"/>
                </a:rPr>
                <a:t>]</a:t>
              </a:r>
              <a:endPara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Black" panose="020B0A04020102020204" pitchFamily="34" charset="0"/>
                <a:cs typeface="Arial" charset="0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3872224" y="3006533"/>
              <a:ext cx="1689886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</a:rPr>
                <a:t>Stepped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</a:rPr>
                <a:t>voltage/frequency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 Black" panose="020B0A04020102020204" pitchFamily="34" charset="0"/>
                </a:rPr>
                <a:t>transitions</a:t>
              </a:r>
            </a:p>
          </p:txBody>
        </p:sp>
        <p:cxnSp>
          <p:nvCxnSpPr>
            <p:cNvPr id="9" name="Straight Connector 8"/>
            <p:cNvCxnSpPr/>
            <p:nvPr/>
          </p:nvCxnSpPr>
          <p:spPr bwMode="auto">
            <a:xfrm>
              <a:off x="2456765" y="4149080"/>
              <a:ext cx="2070230" cy="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arrow" w="med" len="med"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1" name="TextBox 10"/>
            <p:cNvSpPr txBox="1"/>
            <p:nvPr/>
          </p:nvSpPr>
          <p:spPr>
            <a:xfrm>
              <a:off x="2878214" y="3914430"/>
              <a:ext cx="838691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2D2D8A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30-60sec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1872804" y="6068034"/>
              <a:ext cx="1825373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solidFill>
                    <a:srgbClr val="FF0000"/>
                  </a:solidFill>
                  <a:latin typeface="Arial Black" panose="020B0A04020102020204" pitchFamily="34" charset="0"/>
                </a:rPr>
                <a:t>Rolling average</a:t>
              </a:r>
            </a:p>
            <a:p>
              <a:pPr algn="ctr"/>
              <a:r>
                <a:rPr lang="en-US" sz="1200" dirty="0">
                  <a:solidFill>
                    <a:srgbClr val="FF0000"/>
                  </a:solidFill>
                  <a:latin typeface="Arial Black" panose="020B0A04020102020204" pitchFamily="34" charset="0"/>
                </a:rPr>
                <a:t>die temperature</a:t>
              </a:r>
            </a:p>
            <a:p>
              <a:pPr algn="ctr"/>
              <a:r>
                <a:rPr lang="en-US" sz="1200" dirty="0">
                  <a:solidFill>
                    <a:srgbClr val="FF0000"/>
                  </a:solidFill>
                  <a:latin typeface="Arial Black" panose="020B0A04020102020204" pitchFamily="34" charset="0"/>
                </a:rPr>
                <a:t>over a time window</a:t>
              </a:r>
            </a:p>
          </p:txBody>
        </p:sp>
        <p:cxnSp>
          <p:nvCxnSpPr>
            <p:cNvPr id="14" name="Straight Arrow Connector 13"/>
            <p:cNvCxnSpPr/>
            <p:nvPr/>
          </p:nvCxnSpPr>
          <p:spPr bwMode="auto">
            <a:xfrm flipV="1">
              <a:off x="2878214" y="4644135"/>
              <a:ext cx="253626" cy="1423899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6" name="Rounded Rectangle 15"/>
            <p:cNvSpPr/>
            <p:nvPr/>
          </p:nvSpPr>
          <p:spPr bwMode="auto">
            <a:xfrm>
              <a:off x="1691680" y="2461260"/>
              <a:ext cx="1093808" cy="612648"/>
            </a:xfrm>
            <a:prstGeom prst="round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672430" y="2275000"/>
              <a:ext cx="1186534" cy="461665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dirty="0">
                  <a:solidFill>
                    <a:srgbClr val="00B050"/>
                  </a:solidFill>
                  <a:latin typeface="Arial Black" panose="020B0A04020102020204" pitchFamily="34" charset="0"/>
                </a:rPr>
                <a:t>C0 Turbo state</a:t>
              </a:r>
            </a:p>
          </p:txBody>
        </p:sp>
        <p:cxnSp>
          <p:nvCxnSpPr>
            <p:cNvPr id="18" name="Straight Arrow Connector 17"/>
            <p:cNvCxnSpPr/>
            <p:nvPr/>
          </p:nvCxnSpPr>
          <p:spPr bwMode="auto">
            <a:xfrm>
              <a:off x="2284947" y="2727040"/>
              <a:ext cx="351838" cy="438435"/>
            </a:xfrm>
            <a:prstGeom prst="straightConnector1">
              <a:avLst/>
            </a:prstGeom>
            <a:noFill/>
            <a:ln w="19050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0" name="TextBox 9"/>
            <p:cNvSpPr txBox="1"/>
            <p:nvPr/>
          </p:nvSpPr>
          <p:spPr>
            <a:xfrm>
              <a:off x="1718033" y="3991767"/>
              <a:ext cx="7418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b="1" dirty="0">
                  <a:latin typeface="Arial Black" panose="020B0A04020102020204" pitchFamily="34" charset="0"/>
                </a:rPr>
                <a:t>“TDP”</a:t>
              </a:r>
            </a:p>
          </p:txBody>
        </p:sp>
        <p:sp>
          <p:nvSpPr>
            <p:cNvPr id="12" name="Rectangle 11"/>
            <p:cNvSpPr/>
            <p:nvPr/>
          </p:nvSpPr>
          <p:spPr bwMode="auto">
            <a:xfrm>
              <a:off x="792163" y="4095228"/>
              <a:ext cx="539477" cy="291460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246894" y="4014065"/>
              <a:ext cx="1165704" cy="4462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50" b="1" dirty="0">
                  <a:latin typeface="Arial Black" panose="020B0A04020102020204" pitchFamily="34" charset="0"/>
                </a:rPr>
                <a:t>1. gen. </a:t>
              </a:r>
            </a:p>
            <a:p>
              <a:pPr algn="ctr"/>
              <a:r>
                <a:rPr lang="en-US" sz="1150" b="1" dirty="0">
                  <a:latin typeface="Arial Black" panose="020B0A04020102020204" pitchFamily="34" charset="0"/>
                </a:rPr>
                <a:t>Turbo Boost</a:t>
              </a:r>
            </a:p>
          </p:txBody>
        </p:sp>
        <p:sp>
          <p:nvSpPr>
            <p:cNvPr id="23" name="Rectangle 22"/>
            <p:cNvSpPr/>
            <p:nvPr/>
          </p:nvSpPr>
          <p:spPr bwMode="auto">
            <a:xfrm>
              <a:off x="296863" y="2754313"/>
              <a:ext cx="1115735" cy="494667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64823" y="2888940"/>
              <a:ext cx="135015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50" b="1" dirty="0"/>
                <a:t>2. gen.</a:t>
              </a:r>
            </a:p>
            <a:p>
              <a:pPr algn="ctr"/>
              <a:r>
                <a:rPr lang="en-US" sz="1150" b="1" dirty="0"/>
                <a:t>Turbo Boost</a:t>
              </a: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71500" y="6219310"/>
            <a:ext cx="919270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pc="-20" dirty="0">
                <a:latin typeface="+mj-lt"/>
              </a:rPr>
              <a:t>Voltage/frequency is reduced in a stepped down fashion to avoid too massive transitions,</a:t>
            </a:r>
          </a:p>
          <a:p>
            <a:r>
              <a:rPr lang="en-US" sz="1600" spc="-20" dirty="0">
                <a:latin typeface="+mj-lt"/>
              </a:rPr>
              <a:t>  that may cause malfunctioning of the electronic circuits.</a:t>
            </a:r>
          </a:p>
        </p:txBody>
      </p:sp>
      <p:sp>
        <p:nvSpPr>
          <p:cNvPr id="15" name="Rectangle 14"/>
          <p:cNvSpPr/>
          <p:nvPr/>
        </p:nvSpPr>
        <p:spPr bwMode="auto">
          <a:xfrm>
            <a:off x="1814685" y="1543683"/>
            <a:ext cx="1067455" cy="430787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781690" y="1541402"/>
            <a:ext cx="1150638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b="1" dirty="0">
                <a:solidFill>
                  <a:srgbClr val="00B050"/>
                </a:solidFill>
                <a:latin typeface="+mj-lt"/>
              </a:rPr>
              <a:t>P0 Turbo</a:t>
            </a:r>
          </a:p>
          <a:p>
            <a:pPr algn="ctr"/>
            <a:r>
              <a:rPr lang="en-US" sz="1300" b="1" dirty="0">
                <a:solidFill>
                  <a:srgbClr val="00B050"/>
                </a:solidFill>
                <a:latin typeface="+mj-lt"/>
              </a:rPr>
              <a:t>state</a:t>
            </a:r>
          </a:p>
        </p:txBody>
      </p:sp>
    </p:spTree>
    <p:extLst>
      <p:ext uri="{BB962C8B-B14F-4D97-AF65-F5344CB8AC3E}">
        <p14:creationId xmlns:p14="http://schemas.microsoft.com/office/powerpoint/2010/main" val="881036567"/>
      </p:ext>
    </p:extLst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(4)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-5947" y="818999"/>
            <a:ext cx="9144000" cy="2232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1500" y="458670"/>
            <a:ext cx="693510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Contrasting Intel’s 1. and 2. gen. Turbo Boost Technologies [</a:t>
            </a:r>
            <a:r>
              <a:rPr lang="hu-HU" sz="1600" dirty="0">
                <a:solidFill>
                  <a:schemeClr val="accent6"/>
                </a:solidFill>
                <a:latin typeface="Verdana"/>
              </a:rPr>
              <a:t>72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95895" y="819000"/>
            <a:ext cx="9426655" cy="22159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Sandy Bridge’s </a:t>
            </a:r>
            <a:r>
              <a:rPr lang="en-US" sz="1600" dirty="0">
                <a:solidFill>
                  <a:srgbClr val="FF0000"/>
                </a:solidFill>
              </a:rPr>
              <a:t>2. gen. turbo implementation </a:t>
            </a:r>
            <a:r>
              <a:rPr lang="en-US" sz="1600" dirty="0">
                <a:solidFill>
                  <a:srgbClr val="0070C0"/>
                </a:solidFill>
              </a:rPr>
              <a:t>differs significantly </a:t>
            </a:r>
            <a:r>
              <a:rPr lang="en-US" sz="1600" dirty="0"/>
              <a:t>from that of prior-</a:t>
            </a:r>
          </a:p>
          <a:p>
            <a:r>
              <a:rPr lang="en-US" sz="1600" dirty="0"/>
              <a:t>      generation </a:t>
            </a:r>
            <a:r>
              <a:rPr lang="en-US" sz="1600" spc="-20" dirty="0"/>
              <a:t>CPUs as now the </a:t>
            </a:r>
            <a:r>
              <a:rPr lang="en-US" sz="1600" spc="-20" dirty="0">
                <a:solidFill>
                  <a:srgbClr val="0070C0"/>
                </a:solidFill>
              </a:rPr>
              <a:t>power consumption during turbo operation </a:t>
            </a:r>
            <a:r>
              <a:rPr lang="en-US" sz="1600" spc="-20" dirty="0"/>
              <a:t>will </a:t>
            </a:r>
            <a:r>
              <a:rPr lang="en-US" sz="1600" spc="-20" dirty="0">
                <a:solidFill>
                  <a:srgbClr val="0070C0"/>
                </a:solidFill>
              </a:rPr>
              <a:t>surpass</a:t>
            </a:r>
          </a:p>
          <a:p>
            <a:pPr>
              <a:spcAft>
                <a:spcPts val="600"/>
              </a:spcAft>
            </a:pPr>
            <a:r>
              <a:rPr lang="en-US" sz="1600" spc="-20" dirty="0">
                <a:solidFill>
                  <a:srgbClr val="0070C0"/>
                </a:solidFill>
              </a:rPr>
              <a:t>      TDP.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/>
              <a:t>This results in considerably higher turbo frequencies than in the case of 1. gen.</a:t>
            </a:r>
          </a:p>
          <a:p>
            <a:r>
              <a:rPr lang="en-US" sz="1600" spc="-20" dirty="0"/>
              <a:t>      turbo boost technology when the power consumption during turbo operation</a:t>
            </a:r>
          </a:p>
          <a:p>
            <a:pPr>
              <a:spcAft>
                <a:spcPts val="600"/>
              </a:spcAft>
            </a:pPr>
            <a:r>
              <a:rPr lang="en-US" sz="1600" spc="-20" dirty="0"/>
              <a:t>      does not exceed the TDP value.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/>
              <a:t>Another difference is that the </a:t>
            </a:r>
            <a:r>
              <a:rPr lang="en-US" sz="1600" spc="-20" dirty="0">
                <a:solidFill>
                  <a:srgbClr val="0070C0"/>
                </a:solidFill>
              </a:rPr>
              <a:t>length of turbo boost intervals depends now basically</a:t>
            </a:r>
          </a:p>
          <a:p>
            <a:r>
              <a:rPr lang="en-US" sz="1600" spc="-20" dirty="0">
                <a:solidFill>
                  <a:srgbClr val="0070C0"/>
                </a:solidFill>
              </a:rPr>
              <a:t>      on the accumulated power budget </a:t>
            </a:r>
            <a:r>
              <a:rPr lang="en-US" sz="1600" spc="-20" dirty="0"/>
              <a:t>and not on the current operating conditions</a:t>
            </a:r>
            <a:r>
              <a:rPr lang="en-US" sz="1600" spc="-20" dirty="0">
                <a:solidFill>
                  <a:srgbClr val="0070C0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223057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(5)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1500" y="458670"/>
            <a:ext cx="91081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Defined power levels (PL) in Intel’s 2. gen. Turbo Boost technology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73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-1 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746125" y="863715"/>
            <a:ext cx="7876389" cy="4375110"/>
            <a:chOff x="746125" y="953725"/>
            <a:chExt cx="7876389" cy="4375110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l="2277"/>
            <a:stretch/>
          </p:blipFill>
          <p:spPr>
            <a:xfrm>
              <a:off x="1061610" y="1043710"/>
              <a:ext cx="7560904" cy="4275500"/>
            </a:xfrm>
            <a:prstGeom prst="rect">
              <a:avLst/>
            </a:prstGeom>
          </p:spPr>
        </p:pic>
        <p:sp>
          <p:nvSpPr>
            <p:cNvPr id="7" name="Rectangle 6"/>
            <p:cNvSpPr/>
            <p:nvPr/>
          </p:nvSpPr>
          <p:spPr bwMode="auto">
            <a:xfrm>
              <a:off x="746125" y="4788775"/>
              <a:ext cx="1845655" cy="540060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8" name="Rectangle 7"/>
            <p:cNvSpPr/>
            <p:nvPr/>
          </p:nvSpPr>
          <p:spPr bwMode="auto">
            <a:xfrm>
              <a:off x="746125" y="953725"/>
              <a:ext cx="922827" cy="225025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10" name="Straight Arrow Connector 9"/>
            <p:cNvCxnSpPr/>
            <p:nvPr/>
          </p:nvCxnSpPr>
          <p:spPr bwMode="auto">
            <a:xfrm flipV="1">
              <a:off x="4436985" y="1853825"/>
              <a:ext cx="675075" cy="180020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1" name="TextBox 10"/>
            <p:cNvSpPr txBox="1"/>
            <p:nvPr/>
          </p:nvSpPr>
          <p:spPr>
            <a:xfrm>
              <a:off x="5157065" y="1628800"/>
              <a:ext cx="965329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Current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5152909" y="4552713"/>
              <a:ext cx="952507" cy="22313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50" dirty="0">
                  <a:solidFill>
                    <a:schemeClr val="tx2">
                      <a:lumMod val="95000"/>
                      <a:lumOff val="5000"/>
                    </a:schemeClr>
                  </a:solidFill>
                  <a:latin typeface="Arial Rounded MT Bold" panose="020F0704030504030204" pitchFamily="34" charset="0"/>
                </a:rPr>
                <a:t>(Temperature)</a:t>
              </a:r>
            </a:p>
          </p:txBody>
        </p:sp>
        <p:cxnSp>
          <p:nvCxnSpPr>
            <p:cNvPr id="15" name="Straight Arrow Connector 14"/>
            <p:cNvCxnSpPr/>
            <p:nvPr/>
          </p:nvCxnSpPr>
          <p:spPr bwMode="auto">
            <a:xfrm flipV="1">
              <a:off x="4572000" y="3258105"/>
              <a:ext cx="0" cy="756000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</p:spPr>
        </p:cxnSp>
        <p:sp>
          <p:nvSpPr>
            <p:cNvPr id="4" name="TextBox 3"/>
            <p:cNvSpPr txBox="1"/>
            <p:nvPr/>
          </p:nvSpPr>
          <p:spPr>
            <a:xfrm>
              <a:off x="2861810" y="3654025"/>
              <a:ext cx="46519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50" dirty="0">
                  <a:latin typeface="+mj-lt"/>
                </a:rPr>
                <a:t>TDP</a:t>
              </a:r>
              <a:endParaRPr lang="en-US" sz="1100" dirty="0">
                <a:latin typeface="+mj-lt"/>
              </a:endParaRPr>
            </a:p>
          </p:txBody>
        </p:sp>
      </p:grpSp>
      <p:sp>
        <p:nvSpPr>
          <p:cNvPr id="18" name="Rounded Rectangle 17"/>
          <p:cNvSpPr/>
          <p:nvPr/>
        </p:nvSpPr>
        <p:spPr bwMode="auto">
          <a:xfrm>
            <a:off x="-59188" y="5213901"/>
            <a:ext cx="9207515" cy="1590474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71500" y="5267526"/>
            <a:ext cx="8533362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PL1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 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cooling limit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it is effectively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TDP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value.</a:t>
            </a:r>
          </a:p>
          <a:p>
            <a:pPr>
              <a:spcAft>
                <a:spcPts val="300"/>
              </a:spcAft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</a:t>
            </a:r>
            <a:r>
              <a:rPr lang="en-US" sz="1600" spc="-30" dirty="0">
                <a:solidFill>
                  <a:srgbClr val="000000"/>
                </a:solidFill>
                <a:latin typeface="Verdana"/>
              </a:rPr>
              <a:t>PL1 may be sustained without time constraints, if cooling is properly designed.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71500" y="5852591"/>
            <a:ext cx="9250609" cy="9002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PL2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</a:rPr>
              <a:t>:</a:t>
            </a:r>
            <a:r>
              <a:rPr kumimoji="0" lang="en-US" sz="1600" b="1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</a:rPr>
              <a:t>  </a:t>
            </a:r>
            <a:r>
              <a:rPr kumimoji="0" lang="en-US" sz="1600" i="0" u="none" strike="noStrike" kern="1200" cap="none" spc="-40" normalizeH="0" baseline="0" noProof="0" dirty="0">
                <a:ln>
                  <a:noFill/>
                </a:ln>
                <a:effectLst/>
                <a:uLnTx/>
                <a:uFillTx/>
                <a:latin typeface="Verdana"/>
              </a:rPr>
              <a:t>The </a:t>
            </a:r>
            <a:r>
              <a:rPr lang="en-US" sz="1600" spc="-40" dirty="0">
                <a:solidFill>
                  <a:srgbClr val="FF0000"/>
                </a:solidFill>
                <a:latin typeface="Verdana"/>
              </a:rPr>
              <a:t>Peak Power Limit</a:t>
            </a:r>
            <a:r>
              <a:rPr lang="en-US" sz="1600" spc="-40" dirty="0">
                <a:latin typeface="Verdana"/>
              </a:rPr>
              <a:t>, this is the power that the </a:t>
            </a:r>
            <a:r>
              <a:rPr lang="en-US" sz="1600" spc="-40" dirty="0">
                <a:solidFill>
                  <a:srgbClr val="0070C0"/>
                </a:solidFill>
                <a:latin typeface="Verdana"/>
              </a:rPr>
              <a:t>processor consumes for a short time</a:t>
            </a:r>
          </a:p>
          <a:p>
            <a:pPr lvl="0">
              <a:spcAft>
                <a:spcPts val="300"/>
              </a:spcAft>
              <a:defRPr/>
            </a:pPr>
            <a:r>
              <a:rPr lang="en-US" sz="1600" spc="-40" dirty="0">
                <a:solidFill>
                  <a:srgbClr val="0070C0"/>
                </a:solidFill>
                <a:latin typeface="Verdana"/>
              </a:rPr>
              <a:t>          </a:t>
            </a:r>
            <a:r>
              <a:rPr lang="en-US" sz="1600" spc="-40" dirty="0">
                <a:latin typeface="Verdana"/>
              </a:rPr>
              <a:t> (e.g. 20 s) </a:t>
            </a:r>
            <a:r>
              <a:rPr lang="en-US" sz="1600" spc="-40" dirty="0">
                <a:solidFill>
                  <a:srgbClr val="0070C0"/>
                </a:solidFill>
                <a:latin typeface="Verdana"/>
              </a:rPr>
              <a:t>while it is running in the turbo power mode</a:t>
            </a:r>
            <a:r>
              <a:rPr lang="en-US" sz="1600" spc="-40" dirty="0">
                <a:latin typeface="Verdana"/>
              </a:rPr>
              <a:t>.</a:t>
            </a:r>
          </a:p>
          <a:p>
            <a:pPr lvl="0">
              <a:defRPr/>
            </a:pPr>
            <a:r>
              <a:rPr lang="en-US" sz="1600" spc="-40" dirty="0">
                <a:solidFill>
                  <a:srgbClr val="FF0000"/>
                </a:solidFill>
                <a:latin typeface="Verdana"/>
              </a:rPr>
              <a:t>τ:    </a:t>
            </a:r>
            <a:r>
              <a:rPr lang="en-US" sz="1600" spc="-90" dirty="0">
                <a:solidFill>
                  <a:srgbClr val="FF0000"/>
                </a:solidFill>
                <a:latin typeface="Verdana"/>
              </a:rPr>
              <a:t>The Turbo Window, </a:t>
            </a:r>
            <a:r>
              <a:rPr lang="en-US" sz="1600" spc="-90" dirty="0">
                <a:solidFill>
                  <a:srgbClr val="0070C0"/>
                </a:solidFill>
                <a:latin typeface="Verdana"/>
              </a:rPr>
              <a:t>the time until the power budget is consumed </a:t>
            </a:r>
            <a:r>
              <a:rPr lang="en-US" sz="1600" spc="-40" dirty="0">
                <a:solidFill>
                  <a:srgbClr val="0070C0"/>
                </a:solidFill>
                <a:latin typeface="Verdana"/>
              </a:rPr>
              <a:t>in turbo mode.</a:t>
            </a:r>
          </a:p>
        </p:txBody>
      </p:sp>
    </p:spTree>
    <p:extLst>
      <p:ext uri="{BB962C8B-B14F-4D97-AF65-F5344CB8AC3E}">
        <p14:creationId xmlns:p14="http://schemas.microsoft.com/office/powerpoint/2010/main" val="30214277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</p:bld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(6)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1500" y="458670"/>
            <a:ext cx="91081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Defined power levels (PL) in Intel’s 2. gen. Turbo Boost technology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7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-4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5454225"/>
            <a:ext cx="8831648" cy="119263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PL3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Power limit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</a:rPr>
              <a:t> arising from the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attery protection current limit.</a:t>
            </a:r>
          </a:p>
          <a:p>
            <a:pPr lvl="0"/>
            <a:r>
              <a:rPr lang="en-US" sz="1600" dirty="0">
                <a:solidFill>
                  <a:srgbClr val="FF0000"/>
                </a:solidFill>
                <a:latin typeface="Verdana"/>
              </a:rPr>
              <a:t>TDC: The Thermal Design Current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i.e. a the sustainable current that the processor</a:t>
            </a:r>
          </a:p>
          <a:p>
            <a:pPr lvl="0">
              <a:spcAft>
                <a:spcPts val="3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    is capable to supply in turbo mode (Turbo 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módhoz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igényelt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áram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).</a:t>
            </a:r>
          </a:p>
          <a:p>
            <a:r>
              <a:rPr lang="en-US" sz="1600" dirty="0">
                <a:solidFill>
                  <a:srgbClr val="FF0000"/>
                </a:solidFill>
                <a:latin typeface="Verdana"/>
              </a:rPr>
              <a:t>RATL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: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Rolling Average Temperature Level: Rolling average over time window </a:t>
            </a:r>
            <a:r>
              <a:rPr lang="el-GR" sz="1600" dirty="0">
                <a:solidFill>
                  <a:srgbClr val="FF0000"/>
                </a:solidFill>
                <a:latin typeface="Verdana"/>
              </a:rPr>
              <a:t>τ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 (??)</a:t>
            </a:r>
            <a:endParaRPr kumimoji="0" lang="en-US" sz="16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746125" y="953725"/>
            <a:ext cx="7876389" cy="4375110"/>
            <a:chOff x="746125" y="953725"/>
            <a:chExt cx="7876389" cy="4375110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l="2277"/>
            <a:stretch/>
          </p:blipFill>
          <p:spPr>
            <a:xfrm>
              <a:off x="1061610" y="1043710"/>
              <a:ext cx="7560904" cy="4275500"/>
            </a:xfrm>
            <a:prstGeom prst="rect">
              <a:avLst/>
            </a:prstGeom>
          </p:spPr>
        </p:pic>
        <p:sp>
          <p:nvSpPr>
            <p:cNvPr id="7" name="Rectangle 6"/>
            <p:cNvSpPr/>
            <p:nvPr/>
          </p:nvSpPr>
          <p:spPr bwMode="auto">
            <a:xfrm>
              <a:off x="746125" y="4788775"/>
              <a:ext cx="1845655" cy="540060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8" name="Rectangle 7"/>
            <p:cNvSpPr/>
            <p:nvPr/>
          </p:nvSpPr>
          <p:spPr bwMode="auto">
            <a:xfrm>
              <a:off x="746125" y="953725"/>
              <a:ext cx="922827" cy="225025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10" name="Straight Arrow Connector 9"/>
            <p:cNvCxnSpPr/>
            <p:nvPr/>
          </p:nvCxnSpPr>
          <p:spPr bwMode="auto">
            <a:xfrm flipV="1">
              <a:off x="4436985" y="1853825"/>
              <a:ext cx="675075" cy="180020"/>
            </a:xfrm>
            <a:prstGeom prst="straightConnector1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1" name="TextBox 10"/>
            <p:cNvSpPr txBox="1"/>
            <p:nvPr/>
          </p:nvSpPr>
          <p:spPr>
            <a:xfrm>
              <a:off x="5157065" y="1628800"/>
              <a:ext cx="965329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5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Current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861810" y="3654025"/>
              <a:ext cx="46519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50" dirty="0">
                  <a:latin typeface="+mj-lt"/>
                </a:rPr>
                <a:t>TDP</a:t>
              </a:r>
              <a:endParaRPr lang="en-US" sz="1100" dirty="0">
                <a:latin typeface="+mj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702046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(7)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9782289"/>
              </p:ext>
            </p:extLst>
          </p:nvPr>
        </p:nvGraphicFramePr>
        <p:xfrm>
          <a:off x="624371" y="1313765"/>
          <a:ext cx="7908069" cy="2090420"/>
        </p:xfrm>
        <a:graphic>
          <a:graphicData uri="http://schemas.openxmlformats.org/drawingml/2006/table">
            <a:tbl>
              <a:tblPr/>
              <a:tblGrid>
                <a:gridCol w="2636023">
                  <a:extLst>
                    <a:ext uri="{9D8B030D-6E8A-4147-A177-3AD203B41FA5}">
                      <a16:colId xmlns:a16="http://schemas.microsoft.com/office/drawing/2014/main" val="3967335280"/>
                    </a:ext>
                  </a:extLst>
                </a:gridCol>
                <a:gridCol w="2636023">
                  <a:extLst>
                    <a:ext uri="{9D8B030D-6E8A-4147-A177-3AD203B41FA5}">
                      <a16:colId xmlns:a16="http://schemas.microsoft.com/office/drawing/2014/main" val="3597176636"/>
                    </a:ext>
                  </a:extLst>
                </a:gridCol>
                <a:gridCol w="2636023">
                  <a:extLst>
                    <a:ext uri="{9D8B030D-6E8A-4147-A177-3AD203B41FA5}">
                      <a16:colId xmlns:a16="http://schemas.microsoft.com/office/drawing/2014/main" val="67587499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fontAlgn="t"/>
                      <a:r>
                        <a:rPr lang="en-US" b="1" dirty="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Sustained Power Level</a:t>
                      </a:r>
                    </a:p>
                  </a:txBody>
                  <a:tcPr marL="44450" marR="44450" marT="44450" marB="4445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PL1 / TDP</a:t>
                      </a:r>
                    </a:p>
                  </a:txBody>
                  <a:tcPr marL="44450" marR="44450" marT="44450" marB="4445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100 W</a:t>
                      </a:r>
                    </a:p>
                  </a:txBody>
                  <a:tcPr marL="44450" marR="44450" marT="44450" marB="4445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239279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t"/>
                      <a:r>
                        <a:rPr lang="en-US" b="1" dirty="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Peak Power Level</a:t>
                      </a:r>
                    </a:p>
                  </a:txBody>
                  <a:tcPr marL="44450" marR="44450" marT="44450" marB="4445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PL2</a:t>
                      </a:r>
                    </a:p>
                  </a:txBody>
                  <a:tcPr marL="44450" marR="44450" marT="44450" marB="4445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150 W</a:t>
                      </a:r>
                    </a:p>
                  </a:txBody>
                  <a:tcPr marL="44450" marR="44450" marT="44450" marB="4445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544978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t"/>
                      <a:r>
                        <a:rPr lang="en-US" b="1" dirty="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Turbo Window</a:t>
                      </a:r>
                    </a:p>
                  </a:txBody>
                  <a:tcPr marL="44450" marR="44450" marT="44450" marB="4445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Tau</a:t>
                      </a:r>
                    </a:p>
                  </a:txBody>
                  <a:tcPr marL="44450" marR="44450" marT="44450" marB="4445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20 s</a:t>
                      </a:r>
                    </a:p>
                  </a:txBody>
                  <a:tcPr marL="44450" marR="44450" marT="44450" marB="4445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195832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fontAlgn="t"/>
                      <a:r>
                        <a:rPr lang="en-US" b="1" dirty="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Total Power Budget</a:t>
                      </a:r>
                    </a:p>
                  </a:txBody>
                  <a:tcPr marL="44450" marR="44450" marT="44450" marB="4445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dirty="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(150-100) * 20</a:t>
                      </a:r>
                    </a:p>
                  </a:txBody>
                  <a:tcPr marL="44450" marR="44450" marT="44450" marB="4445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dirty="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1000 Joule</a:t>
                      </a:r>
                    </a:p>
                  </a:txBody>
                  <a:tcPr marL="44450" marR="44450" marT="44450" marB="4445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1810111"/>
                  </a:ext>
                </a:extLst>
              </a:tr>
              <a:tr h="0">
                <a:tc gridSpan="3">
                  <a:txBody>
                    <a:bodyPr/>
                    <a:lstStyle/>
                    <a:p>
                      <a:pPr algn="l" fontAlgn="t"/>
                      <a:r>
                        <a:rPr lang="en-US" b="0" dirty="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Turbo Window (and Total Power Budget) is typically defined for around 95%</a:t>
                      </a:r>
                    </a:p>
                    <a:p>
                      <a:pPr algn="l" fontAlgn="t"/>
                      <a:r>
                        <a:rPr lang="en-US" b="0" dirty="0">
                          <a:solidFill>
                            <a:srgbClr val="444444"/>
                          </a:solidFill>
                          <a:effectLst/>
                          <a:latin typeface="inherit"/>
                        </a:rPr>
                        <a:t>  of maximal power consumption.</a:t>
                      </a:r>
                    </a:p>
                  </a:txBody>
                  <a:tcPr marL="44450" marR="44450" marT="44450" marB="44450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EEEE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937211530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71500" y="458670"/>
            <a:ext cx="862575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50" dirty="0">
                <a:solidFill>
                  <a:schemeClr val="accent6"/>
                </a:solidFill>
                <a:latin typeface="+mj-lt"/>
              </a:rPr>
              <a:t>Example power levels and turbo window, instrumental in turbo boost</a:t>
            </a:r>
          </a:p>
          <a:p>
            <a:r>
              <a:rPr lang="en-US" spc="50" dirty="0">
                <a:solidFill>
                  <a:schemeClr val="accent6"/>
                </a:solidFill>
                <a:latin typeface="+mj-lt"/>
              </a:rPr>
              <a:t> operation 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4327" y="3625150"/>
            <a:ext cx="9144000" cy="122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61510" y="3654025"/>
            <a:ext cx="8808822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Total Power Budget (energy credit) </a:t>
            </a:r>
            <a:r>
              <a:rPr lang="en-US" sz="1600" dirty="0">
                <a:latin typeface="+mj-lt"/>
              </a:rPr>
              <a:t>can be interpreted as follows:</a:t>
            </a:r>
          </a:p>
          <a:p>
            <a:r>
              <a:rPr lang="en-US" sz="1600" dirty="0">
                <a:latin typeface="+mj-lt"/>
              </a:rPr>
              <a:t>    It is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power budget accumulated while the processor is idle or is running light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workloads and is consumed while turbo operation needs more power </a:t>
            </a:r>
          </a:p>
          <a:p>
            <a:pPr>
              <a:spcAft>
                <a:spcPts val="12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than TDP </a:t>
            </a:r>
            <a:r>
              <a:rPr lang="en-US" sz="1600" dirty="0">
                <a:latin typeface="+mj-lt"/>
              </a:rPr>
              <a:t>(the Sustained Power Level, which is 100 W in our example).</a:t>
            </a:r>
          </a:p>
        </p:txBody>
      </p:sp>
    </p:spTree>
    <p:extLst>
      <p:ext uri="{BB962C8B-B14F-4D97-AF65-F5344CB8AC3E}">
        <p14:creationId xmlns:p14="http://schemas.microsoft.com/office/powerpoint/2010/main" val="37011140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(8)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8236" y="449163"/>
            <a:ext cx="9144000" cy="39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1500" y="468944"/>
            <a:ext cx="9356968" cy="13080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spcAft>
                <a:spcPts val="1200"/>
              </a:spcAft>
              <a:defRPr/>
            </a:pPr>
            <a:r>
              <a:rPr lang="en-US" sz="1600" spc="-40" dirty="0">
                <a:solidFill>
                  <a:srgbClr val="FF0000"/>
                </a:solidFill>
                <a:latin typeface="Verdana"/>
              </a:rPr>
              <a:t>Note </a:t>
            </a:r>
            <a:r>
              <a:rPr lang="en-US" sz="1600" spc="-40" dirty="0">
                <a:solidFill>
                  <a:srgbClr val="000000"/>
                </a:solidFill>
                <a:latin typeface="Verdana"/>
              </a:rPr>
              <a:t>that </a:t>
            </a:r>
            <a:r>
              <a:rPr lang="en-US" sz="1600" spc="-40" dirty="0">
                <a:solidFill>
                  <a:srgbClr val="0070C0"/>
                </a:solidFill>
                <a:latin typeface="Verdana"/>
              </a:rPr>
              <a:t>PL2 may be significantly higher than the TDP value. </a:t>
            </a:r>
            <a:endParaRPr lang="en-US" sz="1600" dirty="0">
              <a:solidFill>
                <a:srgbClr val="0070C0"/>
              </a:solidFill>
              <a:latin typeface="+mj-lt"/>
            </a:endParaRPr>
          </a:p>
          <a:p>
            <a:r>
              <a:rPr lang="en-US" sz="1600" dirty="0">
                <a:latin typeface="+mj-lt"/>
              </a:rPr>
              <a:t>E.g. for Intel’s Core i9-9900X HED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PL2 is 210 W</a:t>
            </a:r>
            <a:r>
              <a:rPr lang="en-US" sz="1600" dirty="0">
                <a:latin typeface="+mj-lt"/>
              </a:rPr>
              <a:t> for running all 8 cores at 4.7 GHz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vs. 95 W TDP </a:t>
            </a:r>
            <a:r>
              <a:rPr lang="en-US" sz="1600" spc="-30" dirty="0">
                <a:latin typeface="+mj-lt"/>
              </a:rPr>
              <a:t>needed for running all cores at the base frequency of 3.6 GHz) [</a:t>
            </a:r>
            <a:r>
              <a:rPr lang="hu-HU" sz="1600" spc="-30" dirty="0">
                <a:latin typeface="+mj-lt"/>
              </a:rPr>
              <a:t>7</a:t>
            </a:r>
            <a:r>
              <a:rPr lang="en-US" sz="1600" spc="-30" dirty="0">
                <a:latin typeface="+mj-lt"/>
              </a:rPr>
              <a:t>3].</a:t>
            </a:r>
          </a:p>
          <a:p>
            <a:r>
              <a:rPr lang="en-US" sz="1600" dirty="0">
                <a:latin typeface="+mj-lt"/>
              </a:rPr>
              <a:t>This, however, requires an appropriate cooling. </a:t>
            </a:r>
          </a:p>
        </p:txBody>
      </p:sp>
    </p:spTree>
    <p:extLst>
      <p:ext uri="{BB962C8B-B14F-4D97-AF65-F5344CB8AC3E}">
        <p14:creationId xmlns:p14="http://schemas.microsoft.com/office/powerpoint/2010/main" val="42138398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(9)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25854" y="5274205"/>
            <a:ext cx="899682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Figure: Rise of the Peak Power Level (PL2) in Intel’s subsequent processor lines [</a:t>
            </a:r>
            <a:r>
              <a:rPr lang="hu-HU" sz="1600" dirty="0">
                <a:latin typeface="+mj-lt"/>
              </a:rPr>
              <a:t>74</a:t>
            </a:r>
            <a:r>
              <a:rPr lang="en-US" sz="1600" dirty="0">
                <a:latin typeface="+mj-lt"/>
              </a:rPr>
              <a:t>]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1500" y="5679250"/>
            <a:ext cx="9320628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pc="-60" dirty="0">
                <a:latin typeface="+mj-lt"/>
              </a:rPr>
              <a:t>As an example, the</a:t>
            </a:r>
            <a:r>
              <a:rPr lang="en-US" sz="1600" spc="-60" dirty="0">
                <a:solidFill>
                  <a:srgbClr val="0070C0"/>
                </a:solidFill>
                <a:latin typeface="+mj-lt"/>
              </a:rPr>
              <a:t> Peak Power Level (PL2)</a:t>
            </a:r>
            <a:r>
              <a:rPr lang="en-US" sz="1600" spc="-60" dirty="0">
                <a:latin typeface="+mj-lt"/>
              </a:rPr>
              <a:t> of processors with a TDP of 15 W rose over years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first to 19, then to 35 W, next to 44 W (Ice Lake), and even to 50 W (Tiger Lake [</a:t>
            </a:r>
            <a:r>
              <a:rPr lang="hu-HU" sz="1600" dirty="0">
                <a:latin typeface="+mj-lt"/>
              </a:rPr>
              <a:t>74</a:t>
            </a:r>
            <a:r>
              <a:rPr lang="en-US" sz="1600" dirty="0">
                <a:latin typeface="+mj-lt"/>
              </a:rPr>
              <a:t>].</a:t>
            </a:r>
            <a:r>
              <a:rPr lang="hu-HU" sz="1600" dirty="0">
                <a:latin typeface="+mj-lt"/>
              </a:rPr>
              <a:t>)</a:t>
            </a:r>
            <a:endParaRPr lang="en-US" sz="1600" dirty="0">
              <a:latin typeface="+mj-lt"/>
            </a:endParaRPr>
          </a:p>
          <a:p>
            <a:r>
              <a:rPr lang="en-US" sz="1600" dirty="0">
                <a:latin typeface="+mj-lt"/>
              </a:rPr>
              <a:t>Thus, for a Tiger Lake processor with a 15 W TDP, the VR has to supply 50 W power.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0" y="1763815"/>
            <a:ext cx="9144000" cy="3424878"/>
            <a:chOff x="0" y="2123854"/>
            <a:chExt cx="9144000" cy="3424878"/>
          </a:xfrm>
        </p:grpSpPr>
        <p:pic>
          <p:nvPicPr>
            <p:cNvPr id="6" name="Picture 2" descr="https://images.anandtech.com/doci/16063/474551355-Intel-Blueprint-Series-11th-Gen-Intel-Core-Processors-pdf-page-083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576" t="70314" r="7304" b="20134"/>
            <a:stretch/>
          </p:blipFill>
          <p:spPr bwMode="auto">
            <a:xfrm>
              <a:off x="0" y="2123854"/>
              <a:ext cx="9144000" cy="342487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7" name="Picture 2" descr="https://images.anandtech.com/doci/16063/474551355-Intel-Blueprint-Series-11th-Gen-Intel-Core-Processors-pdf-page-083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070" t="25977" r="52367" b="28147"/>
            <a:stretch/>
          </p:blipFill>
          <p:spPr bwMode="auto">
            <a:xfrm>
              <a:off x="26495" y="2258870"/>
              <a:ext cx="5355595" cy="328986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" name="Picture 2" descr="https://images.anandtech.com/doci/16063/474551355-Intel-Blueprint-Series-11th-Gen-Intel-Core-Processors-pdf-page-083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137" t="20227" r="4037" b="32596"/>
            <a:stretch/>
          </p:blipFill>
          <p:spPr bwMode="auto">
            <a:xfrm>
              <a:off x="5382090" y="2311028"/>
              <a:ext cx="3690410" cy="225643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TextBox 11"/>
            <p:cNvSpPr txBox="1"/>
            <p:nvPr/>
          </p:nvSpPr>
          <p:spPr>
            <a:xfrm>
              <a:off x="4935080" y="4077813"/>
              <a:ext cx="465192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>
                  <a:solidFill>
                    <a:schemeClr val="bg1"/>
                  </a:solidFill>
                  <a:latin typeface="+mj-lt"/>
                </a:rPr>
                <a:t>TDP</a:t>
              </a: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1736685" y="2303875"/>
              <a:ext cx="1796133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300" dirty="0">
                  <a:solidFill>
                    <a:schemeClr val="bg1"/>
                  </a:solidFill>
                  <a:latin typeface="+mj-lt"/>
                </a:rPr>
                <a:t>Turbo Power Range</a:t>
              </a:r>
            </a:p>
          </p:txBody>
        </p:sp>
      </p:grpSp>
      <p:sp>
        <p:nvSpPr>
          <p:cNvPr id="4" name="Rounded Rectangle 3"/>
          <p:cNvSpPr/>
          <p:nvPr/>
        </p:nvSpPr>
        <p:spPr bwMode="auto">
          <a:xfrm>
            <a:off x="-16221" y="841705"/>
            <a:ext cx="9144000" cy="65208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1500" y="818710"/>
            <a:ext cx="927164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spc="-30" dirty="0">
                <a:latin typeface="+mj-lt"/>
              </a:rPr>
              <a:t>In the course of processor evolution 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Intel continuously raised the Peak Power Level (PL2)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  over the TDP</a:t>
            </a:r>
            <a:r>
              <a:rPr lang="en-US" sz="1600" dirty="0">
                <a:latin typeface="+mj-lt"/>
              </a:rPr>
              <a:t>, in order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to increase turbo clock rates</a:t>
            </a:r>
            <a:r>
              <a:rPr lang="en-US" sz="1600" dirty="0">
                <a:latin typeface="+mj-lt"/>
              </a:rPr>
              <a:t>, as the Figure below indicates.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71500" y="472373"/>
            <a:ext cx="894097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80" dirty="0">
                <a:solidFill>
                  <a:schemeClr val="accent6"/>
                </a:solidFill>
                <a:latin typeface="+mj-lt"/>
              </a:rPr>
              <a:t>Rising the Peak Power Level (PL2) in subsequent generations of Intel’s processors </a:t>
            </a:r>
          </a:p>
        </p:txBody>
      </p:sp>
    </p:spTree>
    <p:extLst>
      <p:ext uri="{BB962C8B-B14F-4D97-AF65-F5344CB8AC3E}">
        <p14:creationId xmlns:p14="http://schemas.microsoft.com/office/powerpoint/2010/main" val="16245204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5" grpId="0"/>
      <p:bldP spid="4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6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6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6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(18)</a:t>
            </a:r>
            <a:endParaRPr lang="en-US" sz="1600" dirty="0"/>
          </a:p>
        </p:txBody>
      </p:sp>
      <p:sp>
        <p:nvSpPr>
          <p:cNvPr id="4" name="TextBox 3"/>
          <p:cNvSpPr txBox="1"/>
          <p:nvPr/>
        </p:nvSpPr>
        <p:spPr>
          <a:xfrm>
            <a:off x="71500" y="438122"/>
            <a:ext cx="90281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spcBef>
                <a:spcPct val="0"/>
              </a:spcBef>
              <a:defRPr/>
            </a:pPr>
            <a:r>
              <a:rPr lang="en-US" altLang="en-US" dirty="0">
                <a:solidFill>
                  <a:srgbClr val="2D2D8A"/>
                </a:solidFill>
                <a:latin typeface="Verdana" pitchFamily="34" charset="0"/>
              </a:rPr>
              <a:t>Intel’s lesson learned from the Pentium 4 debacle -1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-16221" y="864000"/>
            <a:ext cx="9144000" cy="147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1500" y="911622"/>
            <a:ext cx="9316036" cy="16466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latin typeface="+mj-lt"/>
              </a:rPr>
              <a:t>To address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relentless rise of dissipation </a:t>
            </a:r>
            <a:r>
              <a:rPr lang="en-US" sz="1600" dirty="0">
                <a:latin typeface="+mj-lt"/>
              </a:rPr>
              <a:t>while pursuing higher clock rates, </a:t>
            </a:r>
            <a:r>
              <a:rPr lang="en-US" altLang="en-US" sz="1600" dirty="0">
                <a:solidFill>
                  <a:srgbClr val="0070C0"/>
                </a:solidFill>
                <a:latin typeface="Verdana"/>
              </a:rPr>
              <a:t>in 2003</a:t>
            </a:r>
          </a:p>
          <a:p>
            <a:pPr lvl="0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altLang="en-US" sz="1600" dirty="0">
                <a:solidFill>
                  <a:srgbClr val="0070C0"/>
                </a:solidFill>
                <a:latin typeface="Verdana"/>
              </a:rPr>
              <a:t> 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Intel </a:t>
            </a:r>
            <a:r>
              <a:rPr lang="en-US" altLang="en-US" sz="1600" dirty="0">
                <a:solidFill>
                  <a:srgbClr val="0070C0"/>
                </a:solidFill>
                <a:latin typeface="Verdana"/>
              </a:rPr>
              <a:t>shifted its focus of processor development </a:t>
            </a:r>
            <a:r>
              <a:rPr lang="en-US" altLang="en-US" sz="1600" dirty="0">
                <a:solidFill>
                  <a:srgbClr val="FF0000"/>
                </a:solidFill>
                <a:latin typeface="Verdana" pitchFamily="34" charset="0"/>
              </a:rPr>
              <a:t>from the pure performance 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</a:rPr>
              <a:t>goal</a:t>
            </a:r>
          </a:p>
          <a:p>
            <a:pPr lvl="0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</a:rPr>
              <a:t>  </a:t>
            </a:r>
            <a:r>
              <a:rPr lang="en-US" altLang="en-US" sz="1600" dirty="0">
                <a:solidFill>
                  <a:srgbClr val="FF0000"/>
                </a:solidFill>
                <a:latin typeface="Verdana"/>
              </a:rPr>
              <a:t>to power efficiency, </a:t>
            </a:r>
            <a:r>
              <a:rPr lang="en-US" altLang="en-US" sz="1600" dirty="0">
                <a:solidFill>
                  <a:srgbClr val="000000"/>
                </a:solidFill>
                <a:latin typeface="Verdana"/>
              </a:rPr>
              <a:t>as stated in a slide 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</a:rPr>
              <a:t>revealed at a shareholder’s meeting back in </a:t>
            </a:r>
          </a:p>
          <a:p>
            <a:pPr lvl="0">
              <a:spcBef>
                <a:spcPct val="0"/>
              </a:spcBef>
              <a:spcAft>
                <a:spcPts val="600"/>
              </a:spcAft>
              <a:buClr>
                <a:srgbClr val="000000"/>
              </a:buClr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</a:rPr>
              <a:t>  4/2006 (see next slide)</a:t>
            </a:r>
            <a:r>
              <a:rPr lang="hu-HU" altLang="en-US" sz="1600" dirty="0">
                <a:solidFill>
                  <a:srgbClr val="000000"/>
                </a:solidFill>
                <a:latin typeface="Verdana"/>
              </a:rPr>
              <a:t>.</a:t>
            </a:r>
            <a:endParaRPr lang="en-US" altLang="en-US" sz="1600" dirty="0">
              <a:solidFill>
                <a:srgbClr val="000000"/>
              </a:solidFill>
              <a:latin typeface="Verdana"/>
            </a:endParaRPr>
          </a:p>
          <a:p>
            <a:pPr>
              <a:spcBef>
                <a:spcPct val="0"/>
              </a:spcBef>
              <a:buClr>
                <a:srgbClr val="000000"/>
              </a:buClr>
              <a:defRPr/>
            </a:pPr>
            <a:r>
              <a:rPr lang="en-US" altLang="en-US" sz="1600" dirty="0">
                <a:solidFill>
                  <a:srgbClr val="FF0000"/>
                </a:solidFill>
                <a:latin typeface="Verdana"/>
              </a:rPr>
              <a:t>Power efficiency is </a:t>
            </a:r>
            <a:r>
              <a:rPr lang="en-US" altLang="en-US" sz="1600" dirty="0">
                <a:solidFill>
                  <a:srgbClr val="000000"/>
                </a:solidFill>
                <a:latin typeface="Verdana"/>
              </a:rPr>
              <a:t>understood as </a:t>
            </a:r>
            <a:r>
              <a:rPr lang="en-US" altLang="en-US" sz="1600" dirty="0">
                <a:solidFill>
                  <a:srgbClr val="0070C0"/>
                </a:solidFill>
                <a:latin typeface="Verdana"/>
              </a:rPr>
              <a:t>performance per watt</a:t>
            </a: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</a:rPr>
              <a:t>, given e.g. in GFLOPS/W.</a:t>
            </a:r>
          </a:p>
          <a:p>
            <a:pPr lvl="0">
              <a:spcBef>
                <a:spcPct val="0"/>
              </a:spcBef>
              <a:buClr>
                <a:srgbClr val="000000"/>
              </a:buClr>
              <a:defRPr/>
            </a:pP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234704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" grpId="0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(10)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1438" y="473835"/>
            <a:ext cx="83266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Important turbo clock frequencies and the needed Peak Power level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26495" y="843167"/>
            <a:ext cx="9144000" cy="3260908"/>
          </a:xfrm>
          <a:prstGeom prst="roundRect">
            <a:avLst/>
          </a:prstGeom>
          <a:solidFill>
            <a:srgbClr val="DDEB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25900" y="843167"/>
            <a:ext cx="9064726" cy="31854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highest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turbo frequency is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single-core turbo frequency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(often designated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P0-1C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), it occurs when only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single core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active.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600" spc="-50" dirty="0">
                <a:solidFill>
                  <a:srgbClr val="000000"/>
                </a:solidFill>
                <a:latin typeface="Verdana"/>
              </a:rPr>
              <a:t>The second highest turbo frequency is the </a:t>
            </a:r>
            <a:r>
              <a:rPr lang="en-US" sz="1600" spc="-50" dirty="0">
                <a:solidFill>
                  <a:srgbClr val="FF0000"/>
                </a:solidFill>
                <a:latin typeface="Verdana"/>
              </a:rPr>
              <a:t>dual-core turbo frequency </a:t>
            </a:r>
            <a:r>
              <a:rPr lang="en-US" sz="1600" spc="-50" dirty="0">
                <a:solidFill>
                  <a:srgbClr val="000000"/>
                </a:solidFill>
                <a:latin typeface="Verdana"/>
              </a:rPr>
              <a:t>(P0-2C), it occurs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spc="-50" dirty="0">
                <a:solidFill>
                  <a:srgbClr val="000000"/>
                </a:solidFill>
                <a:latin typeface="Verdana"/>
              </a:rPr>
              <a:t>      when two cores are active, etc.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A further distinguished turbo clock frequency is the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all-core turbo frequency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(often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named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P0-nT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), which occurs when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all cores are active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in turbo mode.</a:t>
            </a:r>
            <a:endParaRPr lang="en-US" sz="1600" spc="-50" dirty="0">
              <a:solidFill>
                <a:srgbClr val="000000"/>
              </a:solidFill>
              <a:latin typeface="Verdana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While increasing the number of active cores, the maximum turbo frequency decreases.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(Here, we note that in client processors all active cores run at the same clock rate).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spc="-40" dirty="0">
                <a:solidFill>
                  <a:srgbClr val="000000"/>
                </a:solidFill>
                <a:latin typeface="Verdana"/>
              </a:rPr>
              <a:t>For achieving the maximum turbo boost frequencies mentioned above,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power 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  <a:latin typeface="Verdana"/>
              </a:rPr>
              <a:t>      </a:t>
            </a:r>
            <a:r>
              <a:rPr lang="en-US" sz="1600" spc="-40" dirty="0">
                <a:solidFill>
                  <a:srgbClr val="0070C0"/>
                </a:solidFill>
                <a:latin typeface="Verdana"/>
              </a:rPr>
              <a:t>delivery system (VR) </a:t>
            </a:r>
            <a:r>
              <a:rPr lang="en-US" sz="1600" spc="-40" dirty="0">
                <a:solidFill>
                  <a:srgbClr val="000000"/>
                </a:solidFill>
                <a:latin typeface="Verdana"/>
              </a:rPr>
              <a:t>is assumed to supply the power level of </a:t>
            </a:r>
            <a:r>
              <a:rPr lang="en-US" sz="1600" spc="-40" dirty="0">
                <a:solidFill>
                  <a:srgbClr val="0070C0"/>
                </a:solidFill>
                <a:latin typeface="Verdana"/>
              </a:rPr>
              <a:t>PL2 (Peak Power Level)</a:t>
            </a:r>
          </a:p>
          <a:p>
            <a:pPr lvl="0"/>
            <a:r>
              <a:rPr lang="en-US" sz="1600" dirty="0">
                <a:solidFill>
                  <a:srgbClr val="0070C0"/>
                </a:solidFill>
                <a:latin typeface="Verdana"/>
              </a:rPr>
              <a:t>     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that is typically much higher than the TDP, as discussed before.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7127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(11)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14338" name="Picture 2" descr="https://images.anandtech.com/doci/14873/cfl_turbo_v2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500" y="1530158"/>
            <a:ext cx="8988425" cy="234889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94135" y="4190965"/>
            <a:ext cx="9421362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 that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column 1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the turbo frequencies field provides the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single core turbo </a:t>
            </a:r>
            <a:r>
              <a:rPr kumimoji="0" lang="en-US" sz="16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frequencies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P0-1C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whereas the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last entry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this field shows the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all core turbo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frequencies (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P0-nT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E.g. for the 6-core i7-8700K the single core turbo frequency is 4.7 GHz whereas the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all core turbo frequency is 4.3 GHz.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related PL2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value is 1.25xPL1= 1.25x95 W =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118.75 W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75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919033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6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for maximum turbo clock frequencies for different number of active cores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in Intel’s 8</a:t>
            </a:r>
            <a:r>
              <a:rPr kumimoji="0" lang="en-US" sz="1800" b="0" i="0" u="none" strike="noStrike" kern="1200" cap="none" spc="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Coffee Lake line (while no AVX code is running) [</a:t>
            </a:r>
            <a:r>
              <a:rPr lang="hu-HU" dirty="0">
                <a:solidFill>
                  <a:srgbClr val="2D2D8A"/>
                </a:solidFill>
                <a:latin typeface="Verdana"/>
              </a:rPr>
              <a:t>75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94135" y="6399330"/>
            <a:ext cx="1847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96737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lvl="0">
              <a:defRPr/>
            </a:pPr>
            <a:r>
              <a:rPr lang="hu-HU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(12)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317163" y="6333065"/>
            <a:ext cx="543110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Power sharing between CPU and GPU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65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747713" y="2627763"/>
            <a:ext cx="7648575" cy="3501361"/>
            <a:chOff x="747713" y="2559013"/>
            <a:chExt cx="7648575" cy="3501361"/>
          </a:xfrm>
        </p:grpSpPr>
        <p:pic>
          <p:nvPicPr>
            <p:cNvPr id="1026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2819"/>
            <a:stretch/>
          </p:blipFill>
          <p:spPr bwMode="auto">
            <a:xfrm>
              <a:off x="747713" y="2559013"/>
              <a:ext cx="7648575" cy="35002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88546" r="86193" b="5727"/>
            <a:stretch/>
          </p:blipFill>
          <p:spPr bwMode="auto">
            <a:xfrm>
              <a:off x="747713" y="5761974"/>
              <a:ext cx="1056035" cy="298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" name="TextBox 3"/>
          <p:cNvSpPr txBox="1"/>
          <p:nvPr/>
        </p:nvSpPr>
        <p:spPr>
          <a:xfrm>
            <a:off x="4887035" y="3947800"/>
            <a:ext cx="316875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(CPU Power =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const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– PG Power)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850577" y="3317730"/>
            <a:ext cx="470000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CPU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-16221" y="1124880"/>
            <a:ext cx="9144000" cy="122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4" name="Text Box 6"/>
          <p:cNvSpPr txBox="1">
            <a:spLocks noChangeArrowheads="1"/>
          </p:cNvSpPr>
          <p:nvPr/>
        </p:nvSpPr>
        <p:spPr bwMode="auto">
          <a:xfrm>
            <a:off x="71500" y="458670"/>
            <a:ext cx="926445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-10" normalizeH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Intelligent power sharing between CPU cores and the processor graphics (PG)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800" dirty="0">
                <a:solidFill>
                  <a:srgbClr val="333399"/>
                </a:solidFill>
                <a:cs typeface="Arial" charset="0"/>
              </a:rPr>
              <a:t>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[</a:t>
            </a:r>
            <a:r>
              <a:rPr lang="hu-HU" altLang="en-US" sz="1800" noProof="0" dirty="0">
                <a:solidFill>
                  <a:srgbClr val="000000"/>
                </a:solidFill>
                <a:cs typeface="Arial" charset="0"/>
              </a:rPr>
              <a:t>71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] -1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00624" y="1133745"/>
            <a:ext cx="9086911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Cores and graphics in Sandy Bridge processors are integrated on the same die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and have separate voltage/frequency controls.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</a:t>
            </a:r>
            <a:r>
              <a:rPr lang="en-US" sz="1600" dirty="0">
                <a:solidFill>
                  <a:srgbClr val="FF0000"/>
                </a:solidFill>
              </a:rPr>
              <a:t>package power consumption </a:t>
            </a:r>
            <a:r>
              <a:rPr lang="en-US" sz="1600" dirty="0"/>
              <a:t>is then the </a:t>
            </a:r>
            <a:r>
              <a:rPr lang="en-US" sz="1600" dirty="0">
                <a:solidFill>
                  <a:srgbClr val="0070C0"/>
                </a:solidFill>
              </a:rPr>
              <a:t>sum of both components</a:t>
            </a:r>
            <a:r>
              <a:rPr lang="en-US" sz="1600" dirty="0"/>
              <a:t>, as shown</a:t>
            </a:r>
          </a:p>
          <a:p>
            <a:pPr>
              <a:spcAft>
                <a:spcPts val="400"/>
              </a:spcAft>
            </a:pPr>
            <a:r>
              <a:rPr lang="en-US" sz="1600" dirty="0"/>
              <a:t>      below without turbo mode operation.</a:t>
            </a:r>
          </a:p>
        </p:txBody>
      </p:sp>
    </p:spTree>
    <p:extLst>
      <p:ext uri="{BB962C8B-B14F-4D97-AF65-F5344CB8AC3E}">
        <p14:creationId xmlns:p14="http://schemas.microsoft.com/office/powerpoint/2010/main" val="2130227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8" grpId="0"/>
      <p:bldP spid="5" grpId="0" animBg="1"/>
    </p:bld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2" descr="https://images.anandtech.com/reviews/cpu/intel/sandybridge/arch/corengpupower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34" t="37446" r="-667" b="-5155"/>
          <a:stretch/>
        </p:blipFill>
        <p:spPr bwMode="auto">
          <a:xfrm>
            <a:off x="1151620" y="2843935"/>
            <a:ext cx="6705162" cy="33974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(13)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16505" y="6084295"/>
            <a:ext cx="895770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/>
              <a:t>Figure: Exceeding the TDP value of the package for a short time (e.g. 20 s) in Intel’s</a:t>
            </a:r>
          </a:p>
          <a:p>
            <a:pPr algn="ctr"/>
            <a:r>
              <a:rPr lang="en-US" sz="1600" dirty="0"/>
              <a:t>Sandy Bridge processor [</a:t>
            </a:r>
            <a:r>
              <a:rPr lang="hu-HU" sz="1600" dirty="0"/>
              <a:t>76</a:t>
            </a:r>
            <a:r>
              <a:rPr lang="en-US" sz="1600" dirty="0"/>
              <a:t>]</a:t>
            </a: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71500" y="458670"/>
            <a:ext cx="926445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i="0" u="none" strike="noStrike" kern="1200" cap="none" spc="-10" normalizeH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Intelligent power sharing between CPU cores and the processor graphics (PG)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1800" dirty="0">
                <a:solidFill>
                  <a:srgbClr val="333399"/>
                </a:solidFill>
                <a:cs typeface="Arial" charset="0"/>
              </a:rPr>
              <a:t>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[</a:t>
            </a:r>
            <a:r>
              <a:rPr lang="hu-HU" altLang="en-US" sz="1800" noProof="0" dirty="0">
                <a:solidFill>
                  <a:srgbClr val="000000"/>
                </a:solidFill>
                <a:cs typeface="Arial" charset="0"/>
              </a:rPr>
              <a:t>71</a:t>
            </a:r>
            <a:r>
              <a:rPr kumimoji="0" lang="en-US" altLang="en-US" sz="18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] -2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12001" y="1164566"/>
            <a:ext cx="9132000" cy="150671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 flipH="1">
            <a:off x="217712" y="1174841"/>
            <a:ext cx="9349843" cy="13747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In the </a:t>
            </a:r>
            <a:r>
              <a:rPr lang="en-US" sz="1600" dirty="0">
                <a:solidFill>
                  <a:srgbClr val="FF0000"/>
                </a:solidFill>
              </a:rPr>
              <a:t>2. gen. turbo mode </a:t>
            </a:r>
            <a:r>
              <a:rPr lang="en-US" sz="1600" dirty="0"/>
              <a:t>the power consumption of the package </a:t>
            </a:r>
            <a:r>
              <a:rPr lang="en-US" sz="1600" dirty="0">
                <a:solidFill>
                  <a:srgbClr val="0070C0"/>
                </a:solidFill>
              </a:rPr>
              <a:t>can exceed TDP </a:t>
            </a:r>
          </a:p>
          <a:p>
            <a:pPr>
              <a:spcAft>
                <a:spcPts val="400"/>
              </a:spcAft>
            </a:pPr>
            <a:r>
              <a:rPr lang="en-US" sz="1600" dirty="0">
                <a:solidFill>
                  <a:srgbClr val="0070C0"/>
                </a:solidFill>
              </a:rPr>
              <a:t>      </a:t>
            </a:r>
            <a:r>
              <a:rPr lang="en-US" sz="1600" dirty="0"/>
              <a:t>(for a short time, say e.g. for 20 s), as indicated by the red lines. </a:t>
            </a:r>
          </a:p>
          <a:p>
            <a:r>
              <a:rPr lang="en-US" sz="1600" dirty="0"/>
              <a:t>    If there is an </a:t>
            </a:r>
            <a:r>
              <a:rPr lang="en-US" sz="1600" dirty="0">
                <a:solidFill>
                  <a:srgbClr val="FF0000"/>
                </a:solidFill>
              </a:rPr>
              <a:t>available energy credit </a:t>
            </a:r>
            <a:r>
              <a:rPr lang="en-US" sz="1600" dirty="0"/>
              <a:t>(after idle or light loaded operation), the </a:t>
            </a:r>
            <a:r>
              <a:rPr lang="en-US" sz="1600" dirty="0">
                <a:solidFill>
                  <a:srgbClr val="0070C0"/>
                </a:solidFill>
              </a:rPr>
              <a:t>PCU</a:t>
            </a:r>
          </a:p>
          <a:p>
            <a:r>
              <a:rPr lang="en-US" sz="1600" dirty="0"/>
              <a:t>     </a:t>
            </a:r>
            <a:r>
              <a:rPr lang="en-US" sz="1600" dirty="0">
                <a:solidFill>
                  <a:srgbClr val="0070C0"/>
                </a:solidFill>
              </a:rPr>
              <a:t> can allocate it either to the cores, to the graphics or to both on demand, to raise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CPU performance, graphics performance or both</a:t>
            </a:r>
            <a:r>
              <a:rPr lang="en-US" sz="16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780964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3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3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42" name="Picture 4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051" t="19880" r="13971" b="5000"/>
          <a:stretch/>
        </p:blipFill>
        <p:spPr bwMode="auto">
          <a:xfrm>
            <a:off x="433388" y="1133745"/>
            <a:ext cx="8531225" cy="57242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44" name="Text Box 6"/>
          <p:cNvSpPr txBox="1">
            <a:spLocks noChangeArrowheads="1"/>
          </p:cNvSpPr>
          <p:nvPr/>
        </p:nvSpPr>
        <p:spPr bwMode="auto">
          <a:xfrm>
            <a:off x="5473700" y="1326291"/>
            <a:ext cx="7461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WSM/M</a:t>
            </a:r>
          </a:p>
        </p:txBody>
      </p:sp>
      <p:sp>
        <p:nvSpPr>
          <p:cNvPr id="215045" name="Text Box 7"/>
          <p:cNvSpPr txBox="1">
            <a:spLocks noChangeArrowheads="1"/>
          </p:cNvSpPr>
          <p:nvPr/>
        </p:nvSpPr>
        <p:spPr bwMode="auto">
          <a:xfrm>
            <a:off x="4562947" y="1635691"/>
            <a:ext cx="692818" cy="2693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WSM</a:t>
            </a:r>
            <a:r>
              <a:rPr kumimoji="0" lang="en-US" altLang="en-US" sz="11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/D</a:t>
            </a:r>
          </a:p>
        </p:txBody>
      </p:sp>
      <p:sp>
        <p:nvSpPr>
          <p:cNvPr id="215046" name="Text Box 8"/>
          <p:cNvSpPr txBox="1">
            <a:spLocks noChangeArrowheads="1"/>
          </p:cNvSpPr>
          <p:nvPr/>
        </p:nvSpPr>
        <p:spPr bwMode="auto">
          <a:xfrm>
            <a:off x="3574895" y="1314544"/>
            <a:ext cx="7270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NHM/M</a:t>
            </a:r>
          </a:p>
        </p:txBody>
      </p:sp>
      <p:sp>
        <p:nvSpPr>
          <p:cNvPr id="215047" name="Text Box 9"/>
          <p:cNvSpPr txBox="1">
            <a:spLocks noChangeArrowheads="1"/>
          </p:cNvSpPr>
          <p:nvPr/>
        </p:nvSpPr>
        <p:spPr bwMode="auto">
          <a:xfrm>
            <a:off x="2422225" y="1643042"/>
            <a:ext cx="667170" cy="26930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1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NHM</a:t>
            </a:r>
            <a:r>
              <a:rPr kumimoji="0" lang="en-US" altLang="en-US" sz="11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 Unicode MS" panose="020B0604020202020204" pitchFamily="34" charset="-128"/>
                <a:ea typeface="Arial Unicode MS" panose="020B0604020202020204" pitchFamily="34" charset="-128"/>
                <a:cs typeface="Arial Unicode MS" panose="020B0604020202020204" pitchFamily="34" charset="-128"/>
              </a:rPr>
              <a:t>/D</a:t>
            </a:r>
          </a:p>
        </p:txBody>
      </p:sp>
      <p:sp>
        <p:nvSpPr>
          <p:cNvPr id="9" name="Rectangle 2"/>
          <p:cNvSpPr txBox="1">
            <a:spLocks noChangeArrowheads="1"/>
          </p:cNvSpPr>
          <p:nvPr/>
        </p:nvSpPr>
        <p:spPr bwMode="auto">
          <a:xfrm>
            <a:off x="0" y="0"/>
            <a:ext cx="9144000" cy="393700"/>
          </a:xfrm>
          <a:prstGeom prst="rect">
            <a:avLst/>
          </a:prstGeom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bg1"/>
                </a:solidFill>
                <a:latin typeface="Verdana" pitchFamily="34" charset="0"/>
              </a:defRPr>
            </a:lvl9pPr>
          </a:lstStyle>
          <a:p>
            <a:pPr lvl="0">
              <a:defRPr/>
            </a:pPr>
            <a:r>
              <a:rPr lang="hu-HU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(14)</a:t>
            </a:r>
          </a:p>
        </p:txBody>
      </p:sp>
      <p:cxnSp>
        <p:nvCxnSpPr>
          <p:cNvPr id="3" name="Straight Connector 2"/>
          <p:cNvCxnSpPr/>
          <p:nvPr/>
        </p:nvCxnSpPr>
        <p:spPr bwMode="auto">
          <a:xfrm>
            <a:off x="2771800" y="1178749"/>
            <a:ext cx="0" cy="822960"/>
          </a:xfrm>
          <a:prstGeom prst="line">
            <a:avLst/>
          </a:prstGeom>
          <a:noFill/>
          <a:ln w="19050" cap="flat" cmpd="sng" algn="ctr">
            <a:solidFill>
              <a:srgbClr val="0000FF"/>
            </a:solidFill>
            <a:prstDash val="dash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" name="TextBox 1"/>
          <p:cNvSpPr txBox="1"/>
          <p:nvPr/>
        </p:nvSpPr>
        <p:spPr>
          <a:xfrm>
            <a:off x="1444065" y="1098067"/>
            <a:ext cx="731290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0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EDAT</a:t>
            </a: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</p:txBody>
      </p:sp>
      <p:pic>
        <p:nvPicPr>
          <p:cNvPr id="11" name="Picture 4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802" t="19880" r="55908" b="76577"/>
          <a:stretch/>
        </p:blipFill>
        <p:spPr bwMode="auto">
          <a:xfrm>
            <a:off x="1511300" y="1133745"/>
            <a:ext cx="5310950" cy="847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Box 11"/>
          <p:cNvSpPr txBox="1"/>
          <p:nvPr/>
        </p:nvSpPr>
        <p:spPr>
          <a:xfrm>
            <a:off x="1707508" y="1574394"/>
            <a:ext cx="942887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Penryn/M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733736" y="1486054"/>
            <a:ext cx="2157963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Nehalem/M (</a:t>
            </a:r>
            <a:r>
              <a:rPr kumimoji="0" lang="en-US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Clarksfield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Nehalem/D (Lynnfield)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752847" y="1481698"/>
            <a:ext cx="2202847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Westmere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/M (</a:t>
            </a:r>
            <a:r>
              <a:rPr kumimoji="0" lang="en-US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Arrandale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Westmere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/D (Clarkdale)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3327015" y="1216024"/>
            <a:ext cx="88357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Nehalem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744832" y="1138409"/>
            <a:ext cx="756938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Penryn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EDAT</a:t>
            </a:r>
            <a:r>
              <a:rPr kumimoji="0" lang="en-US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5303457" y="1202577"/>
            <a:ext cx="989373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Westmere</a:t>
            </a:r>
            <a:endParaRPr kumimoji="0" lang="en-US" sz="11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18" name="Straight Connector 17"/>
          <p:cNvCxnSpPr/>
          <p:nvPr/>
        </p:nvCxnSpPr>
        <p:spPr bwMode="auto">
          <a:xfrm>
            <a:off x="2771800" y="1120875"/>
            <a:ext cx="0" cy="822960"/>
          </a:xfrm>
          <a:prstGeom prst="line">
            <a:avLst/>
          </a:prstGeom>
          <a:noFill/>
          <a:ln w="19050" cap="flat" cmpd="sng" algn="ctr">
            <a:solidFill>
              <a:srgbClr val="0000FF"/>
            </a:solidFill>
            <a:prstDash val="dash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9" name="Straight Connector 18"/>
          <p:cNvCxnSpPr/>
          <p:nvPr/>
        </p:nvCxnSpPr>
        <p:spPr bwMode="auto">
          <a:xfrm>
            <a:off x="4842030" y="1120875"/>
            <a:ext cx="0" cy="822960"/>
          </a:xfrm>
          <a:prstGeom prst="line">
            <a:avLst/>
          </a:prstGeom>
          <a:noFill/>
          <a:ln w="19050" cap="flat" cmpd="sng" algn="ctr">
            <a:solidFill>
              <a:srgbClr val="0000FF"/>
            </a:solidFill>
            <a:prstDash val="dash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4" name="TextBox 3"/>
          <p:cNvSpPr txBox="1"/>
          <p:nvPr/>
        </p:nvSpPr>
        <p:spPr>
          <a:xfrm>
            <a:off x="1466655" y="6463585"/>
            <a:ext cx="22637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/>
              <a:t>M: Mobile   D: Desktop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458670"/>
            <a:ext cx="91093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110" dirty="0">
                <a:solidFill>
                  <a:schemeClr val="accent6"/>
                </a:solidFill>
              </a:rPr>
              <a:t>Key features of Intel’s Turbo Boost techniques in subsequent processor families</a:t>
            </a:r>
            <a:r>
              <a:rPr lang="hu-HU" spc="-110" dirty="0">
                <a:solidFill>
                  <a:schemeClr val="accent6"/>
                </a:solidFill>
              </a:rPr>
              <a:t> </a:t>
            </a:r>
            <a:r>
              <a:rPr lang="en-US" spc="-110" dirty="0"/>
              <a:t>[</a:t>
            </a:r>
            <a:r>
              <a:rPr lang="hu-HU" spc="-110" dirty="0"/>
              <a:t>55</a:t>
            </a:r>
            <a:r>
              <a:rPr lang="en-US" spc="-110" dirty="0"/>
              <a:t>] -1</a:t>
            </a:r>
          </a:p>
        </p:txBody>
      </p:sp>
    </p:spTree>
    <p:extLst>
      <p:ext uri="{BB962C8B-B14F-4D97-AF65-F5344CB8AC3E}">
        <p14:creationId xmlns:p14="http://schemas.microsoft.com/office/powerpoint/2010/main" val="3115678803"/>
      </p:ext>
    </p:extLst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54802" y="458670"/>
            <a:ext cx="91093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110" dirty="0">
                <a:solidFill>
                  <a:schemeClr val="accent6"/>
                </a:solidFill>
              </a:rPr>
              <a:t>Key features of Intel’s Turbo Boost techniques in subsequent processor families</a:t>
            </a:r>
            <a:r>
              <a:rPr lang="hu-HU" spc="-110" dirty="0">
                <a:solidFill>
                  <a:schemeClr val="accent6"/>
                </a:solidFill>
              </a:rPr>
              <a:t> </a:t>
            </a:r>
            <a:r>
              <a:rPr lang="en-US" spc="-110" dirty="0"/>
              <a:t>[</a:t>
            </a:r>
            <a:r>
              <a:rPr lang="hu-HU" spc="-110" dirty="0"/>
              <a:t>55</a:t>
            </a:r>
            <a:r>
              <a:rPr lang="en-US" spc="-110" dirty="0"/>
              <a:t>] -2</a:t>
            </a:r>
            <a:endParaRPr lang="en-US" spc="-20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(15)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22635" y="2258870"/>
            <a:ext cx="9117505" cy="201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6505" y="818710"/>
            <a:ext cx="882863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Above Figure sums up </a:t>
            </a:r>
            <a:r>
              <a:rPr lang="en-US" sz="1600" dirty="0">
                <a:solidFill>
                  <a:srgbClr val="FF0000"/>
                </a:solidFill>
              </a:rPr>
              <a:t>key features </a:t>
            </a:r>
            <a:r>
              <a:rPr lang="en-US" sz="1600" dirty="0"/>
              <a:t>of Intel’s Turbo Boost implementations from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the Penryn to the Sandy Bridge family.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93350" y="1358770"/>
            <a:ext cx="9257855" cy="49244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spc="-40" dirty="0"/>
              <a:t>The dual-core </a:t>
            </a:r>
            <a:r>
              <a:rPr lang="en-US" sz="1600" spc="-40" dirty="0">
                <a:solidFill>
                  <a:srgbClr val="FF0000"/>
                </a:solidFill>
              </a:rPr>
              <a:t>Penryn</a:t>
            </a:r>
            <a:r>
              <a:rPr lang="en-US" sz="1600" spc="-40" dirty="0"/>
              <a:t> introduced a forerunner of the Turbo Boost technique called </a:t>
            </a:r>
            <a:r>
              <a:rPr lang="en-US" sz="1600" spc="-40" dirty="0">
                <a:solidFill>
                  <a:srgbClr val="FF0000"/>
                </a:solidFill>
              </a:rPr>
              <a:t>EDAT.</a:t>
            </a:r>
          </a:p>
          <a:p>
            <a:r>
              <a:rPr lang="en-US" sz="1600" dirty="0"/>
              <a:t>    </a:t>
            </a:r>
            <a:r>
              <a:rPr lang="en-US" sz="1600" spc="-20" dirty="0"/>
              <a:t>In this case, </a:t>
            </a:r>
            <a:r>
              <a:rPr lang="en-US" sz="1600" spc="-20" dirty="0">
                <a:solidFill>
                  <a:srgbClr val="0070C0"/>
                </a:solidFill>
              </a:rPr>
              <a:t>when one of the two cores became idle</a:t>
            </a:r>
            <a:r>
              <a:rPr lang="en-US" sz="1600" spc="-20" dirty="0"/>
              <a:t>, the active core’s clock frequency</a:t>
            </a:r>
          </a:p>
          <a:p>
            <a:pPr>
              <a:spcAft>
                <a:spcPts val="1200"/>
              </a:spcAft>
            </a:pPr>
            <a:r>
              <a:rPr lang="en-US" sz="1600" dirty="0"/>
              <a:t>       was </a:t>
            </a:r>
            <a:r>
              <a:rPr lang="en-US" sz="1600" dirty="0">
                <a:solidFill>
                  <a:srgbClr val="0070C0"/>
                </a:solidFill>
              </a:rPr>
              <a:t>increased by 1 bin </a:t>
            </a:r>
            <a:r>
              <a:rPr lang="en-US" sz="1600" dirty="0"/>
              <a:t>(1/2 of the FSB speed, e.g. by ½ x 666 MHz).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</a:rPr>
              <a:t>Nehalem</a:t>
            </a:r>
            <a:r>
              <a:rPr lang="en-US" sz="1600" dirty="0"/>
              <a:t> introduced the </a:t>
            </a:r>
            <a:r>
              <a:rPr lang="en-US" sz="1600" dirty="0">
                <a:solidFill>
                  <a:srgbClr val="FF0000"/>
                </a:solidFill>
              </a:rPr>
              <a:t>1. gen. Turbo Boost </a:t>
            </a:r>
            <a:r>
              <a:rPr lang="en-US" sz="1600" dirty="0"/>
              <a:t>technique.</a:t>
            </a:r>
          </a:p>
          <a:p>
            <a:r>
              <a:rPr lang="en-US" sz="1600" dirty="0"/>
              <a:t>    If the </a:t>
            </a:r>
            <a:r>
              <a:rPr lang="en-US" sz="1600" dirty="0">
                <a:solidFill>
                  <a:srgbClr val="0070C0"/>
                </a:solidFill>
              </a:rPr>
              <a:t>4-core</a:t>
            </a:r>
            <a:r>
              <a:rPr lang="en-US" sz="1600" dirty="0"/>
              <a:t> Nehalem processor </a:t>
            </a:r>
            <a:r>
              <a:rPr lang="en-US" sz="1600" dirty="0">
                <a:solidFill>
                  <a:srgbClr val="0070C0"/>
                </a:solidFill>
              </a:rPr>
              <a:t>consumes less power than the TDP</a:t>
            </a:r>
            <a:r>
              <a:rPr lang="en-US" sz="1600" dirty="0"/>
              <a:t> and all</a:t>
            </a:r>
          </a:p>
          <a:p>
            <a:r>
              <a:rPr lang="en-US" sz="1600" dirty="0"/>
              <a:t>      further conditions for the turbo mode are met, </a:t>
            </a:r>
            <a:r>
              <a:rPr lang="en-US" sz="1600" dirty="0">
                <a:solidFill>
                  <a:srgbClr val="0070C0"/>
                </a:solidFill>
              </a:rPr>
              <a:t>turbo operation will start, </a:t>
            </a:r>
            <a:r>
              <a:rPr lang="en-US" sz="1600" dirty="0"/>
              <a:t>and </a:t>
            </a:r>
          </a:p>
          <a:p>
            <a:r>
              <a:rPr lang="en-US" sz="1600" dirty="0"/>
              <a:t>      </a:t>
            </a:r>
            <a:r>
              <a:rPr lang="en-US" sz="1600" dirty="0">
                <a:solidFill>
                  <a:srgbClr val="0070C0"/>
                </a:solidFill>
              </a:rPr>
              <a:t>available power budget </a:t>
            </a:r>
            <a:r>
              <a:rPr lang="en-US" sz="1600" dirty="0"/>
              <a:t>(TDP – actual power consumption) will be </a:t>
            </a:r>
            <a:r>
              <a:rPr lang="en-US" sz="1600" dirty="0">
                <a:solidFill>
                  <a:srgbClr val="0070C0"/>
                </a:solidFill>
              </a:rPr>
              <a:t>converted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 to higher speed </a:t>
            </a:r>
            <a:r>
              <a:rPr lang="en-US" sz="1600" dirty="0"/>
              <a:t>for the active cores.</a:t>
            </a:r>
          </a:p>
          <a:p>
            <a:r>
              <a:rPr lang="en-US" sz="1600" dirty="0"/>
              <a:t>   Clock speed will be </a:t>
            </a:r>
            <a:r>
              <a:rPr lang="en-US" sz="1600" dirty="0">
                <a:solidFill>
                  <a:srgbClr val="0070C0"/>
                </a:solidFill>
              </a:rPr>
              <a:t>increased in bins,</a:t>
            </a:r>
            <a:r>
              <a:rPr lang="en-US" sz="1600" dirty="0"/>
              <a:t> where one bin equals the </a:t>
            </a:r>
            <a:r>
              <a:rPr lang="en-US" sz="1600" dirty="0">
                <a:solidFill>
                  <a:srgbClr val="0070C0"/>
                </a:solidFill>
              </a:rPr>
              <a:t>bus frequency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(100 or 133.33 MHz). </a:t>
            </a:r>
          </a:p>
          <a:p>
            <a:r>
              <a:rPr lang="en-US" sz="1600" dirty="0"/>
              <a:t>   The actual speed increase (number of bins) </a:t>
            </a:r>
            <a:r>
              <a:rPr lang="en-US" sz="1600" dirty="0">
                <a:solidFill>
                  <a:srgbClr val="0070C0"/>
                </a:solidFill>
              </a:rPr>
              <a:t>depends on the number of active cores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 and is specified in an MSR.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The </a:t>
            </a:r>
            <a:r>
              <a:rPr lang="en-US" sz="1600" dirty="0">
                <a:solidFill>
                  <a:srgbClr val="0070C0"/>
                </a:solidFill>
              </a:rPr>
              <a:t>dual-core </a:t>
            </a:r>
            <a:r>
              <a:rPr lang="en-US" sz="1600" dirty="0" err="1">
                <a:solidFill>
                  <a:srgbClr val="FF0000"/>
                </a:solidFill>
              </a:rPr>
              <a:t>Westmere</a:t>
            </a:r>
            <a:r>
              <a:rPr lang="en-US" sz="1600" dirty="0">
                <a:solidFill>
                  <a:srgbClr val="FF0000"/>
                </a:solidFill>
              </a:rPr>
              <a:t> </a:t>
            </a:r>
            <a:r>
              <a:rPr lang="en-US" sz="1600" dirty="0"/>
              <a:t>has introduced </a:t>
            </a:r>
            <a:r>
              <a:rPr lang="en-US" sz="1600" dirty="0">
                <a:solidFill>
                  <a:srgbClr val="FF0000"/>
                </a:solidFill>
              </a:rPr>
              <a:t>on-package graphics</a:t>
            </a:r>
            <a:r>
              <a:rPr lang="en-US" sz="1600" dirty="0"/>
              <a:t> by integrating the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CPU die, and the graphics die into the same package).</a:t>
            </a:r>
          </a:p>
          <a:p>
            <a:r>
              <a:rPr lang="en-US" sz="1600" dirty="0"/>
              <a:t>    In this case, </a:t>
            </a:r>
            <a:r>
              <a:rPr lang="en-US" sz="1600" dirty="0">
                <a:solidFill>
                  <a:srgbClr val="0070C0"/>
                </a:solidFill>
              </a:rPr>
              <a:t>when the package consumes less power than the TDP</a:t>
            </a:r>
            <a:r>
              <a:rPr lang="en-US" sz="1600" dirty="0"/>
              <a:t>, the </a:t>
            </a:r>
            <a:r>
              <a:rPr lang="en-US" sz="1600" dirty="0">
                <a:solidFill>
                  <a:srgbClr val="0070C0"/>
                </a:solidFill>
              </a:rPr>
              <a:t>PCU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will increase either the clock frequency of the CPU cores or of the graphics cores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but never both at the same time.</a:t>
            </a:r>
          </a:p>
        </p:txBody>
      </p:sp>
    </p:spTree>
    <p:extLst>
      <p:ext uri="{BB962C8B-B14F-4D97-AF65-F5344CB8AC3E}">
        <p14:creationId xmlns:p14="http://schemas.microsoft.com/office/powerpoint/2010/main" val="2530949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8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8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8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8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8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8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8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6.2.2 I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ntel’s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2. gen. Turbo Boost technology (16)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6495" y="458670"/>
            <a:ext cx="91093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110" dirty="0">
                <a:solidFill>
                  <a:schemeClr val="accent6"/>
                </a:solidFill>
              </a:rPr>
              <a:t>Key features of Intel’s Turbo Boost techniques in subsequent processor families</a:t>
            </a:r>
            <a:r>
              <a:rPr lang="hu-HU" spc="-110" dirty="0">
                <a:solidFill>
                  <a:schemeClr val="accent6"/>
                </a:solidFill>
              </a:rPr>
              <a:t> </a:t>
            </a:r>
            <a:r>
              <a:rPr lang="en-US" spc="-110" dirty="0"/>
              <a:t>[</a:t>
            </a:r>
            <a:r>
              <a:rPr lang="hu-HU" spc="-110" dirty="0"/>
              <a:t>55</a:t>
            </a:r>
            <a:r>
              <a:rPr lang="en-US" spc="-110" dirty="0"/>
              <a:t>] -3</a:t>
            </a:r>
            <a:endParaRPr lang="en-US" spc="-20" dirty="0"/>
          </a:p>
        </p:txBody>
      </p:sp>
      <p:sp>
        <p:nvSpPr>
          <p:cNvPr id="5" name="Rounded Rectangle 4"/>
          <p:cNvSpPr/>
          <p:nvPr/>
        </p:nvSpPr>
        <p:spPr bwMode="auto">
          <a:xfrm>
            <a:off x="10274" y="863715"/>
            <a:ext cx="9117505" cy="234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58050" y="908720"/>
            <a:ext cx="9049465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Finally, </a:t>
            </a:r>
            <a:r>
              <a:rPr lang="en-US" sz="1600" dirty="0">
                <a:solidFill>
                  <a:srgbClr val="FF0000"/>
                </a:solidFill>
              </a:rPr>
              <a:t>Sandy Bridge </a:t>
            </a:r>
            <a:r>
              <a:rPr lang="en-US" sz="1600" dirty="0"/>
              <a:t>introduced both </a:t>
            </a:r>
            <a:r>
              <a:rPr lang="en-US" sz="1600" dirty="0">
                <a:solidFill>
                  <a:srgbClr val="FF0000"/>
                </a:solidFill>
              </a:rPr>
              <a:t>on-die integrated graphics </a:t>
            </a:r>
            <a:r>
              <a:rPr lang="en-US" sz="1600" dirty="0"/>
              <a:t>and the </a:t>
            </a:r>
            <a:r>
              <a:rPr lang="en-US" sz="1600" dirty="0">
                <a:solidFill>
                  <a:srgbClr val="FF0000"/>
                </a:solidFill>
              </a:rPr>
              <a:t>2. gen.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</a:rPr>
              <a:t>     Turbo Boost</a:t>
            </a:r>
            <a:r>
              <a:rPr lang="en-US" sz="1600" dirty="0"/>
              <a:t> technique (beyond power gating).</a:t>
            </a:r>
          </a:p>
          <a:p>
            <a:r>
              <a:rPr lang="en-US" sz="1600" dirty="0"/>
              <a:t>    Sandy Bridge’s 2. gen. turbo implementation already allows </a:t>
            </a:r>
            <a:r>
              <a:rPr lang="en-US" sz="1600" dirty="0">
                <a:solidFill>
                  <a:srgbClr val="0070C0"/>
                </a:solidFill>
              </a:rPr>
              <a:t>to exceed the TDP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for a limited time</a:t>
            </a:r>
            <a:r>
              <a:rPr lang="en-US" sz="1600" dirty="0"/>
              <a:t> (say e.g. for 20 sec) and to raise </a:t>
            </a:r>
            <a:r>
              <a:rPr lang="en-US" sz="1600" dirty="0">
                <a:solidFill>
                  <a:srgbClr val="0070C0"/>
                </a:solidFill>
              </a:rPr>
              <a:t>either the clock frequency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</a:t>
            </a:r>
            <a:r>
              <a:rPr lang="en-US" sz="1600" spc="-30" dirty="0">
                <a:solidFill>
                  <a:srgbClr val="0070C0"/>
                </a:solidFill>
              </a:rPr>
              <a:t>of CPU cores, or of graphics cores or both to raise performance.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51236" y="2282968"/>
            <a:ext cx="910128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</a:rPr>
              <a:t>The amount of turbo upside is a function of the accrued energy credits collected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over a thermally significant time period</a:t>
            </a:r>
            <a:r>
              <a:rPr lang="en-US" sz="1600" dirty="0"/>
              <a:t>, rather than factory set, and it depends</a:t>
            </a:r>
          </a:p>
          <a:p>
            <a:r>
              <a:rPr lang="en-US" sz="1600" dirty="0"/>
              <a:t>      on the number of active cores, as in the 1. gen. Turbo Boost technique. </a:t>
            </a:r>
          </a:p>
        </p:txBody>
      </p:sp>
    </p:spTree>
    <p:extLst>
      <p:ext uri="{BB962C8B-B14F-4D97-AF65-F5344CB8AC3E}">
        <p14:creationId xmlns:p14="http://schemas.microsoft.com/office/powerpoint/2010/main" val="38992893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461495" y="1985523"/>
            <a:ext cx="8123238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6.2.3 I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ntel’s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3. gen. Turbo boost technology</a:t>
            </a:r>
          </a:p>
        </p:txBody>
      </p:sp>
    </p:spTree>
    <p:extLst>
      <p:ext uri="{BB962C8B-B14F-4D97-AF65-F5344CB8AC3E}">
        <p14:creationId xmlns:p14="http://schemas.microsoft.com/office/powerpoint/2010/main" val="905789742"/>
      </p:ext>
    </p:extLst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00FF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>
              <a:defRPr/>
            </a:pP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6.2.3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Intel’s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3. gen. Turbo Boost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technology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(1)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-16221" y="863714"/>
            <a:ext cx="9144000" cy="291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1500" y="458670"/>
            <a:ext cx="92710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6.2.3 I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ntel’s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 3. gen.</a:t>
            </a:r>
            <a:r>
              <a:rPr kumimoji="0" lang="en-US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 Turbo Boost technology -1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16210" y="1208139"/>
            <a:ext cx="9128781" cy="253915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It is an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enhancement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to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 the Turbo Boost 2.0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technology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, aiming 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</a:rPr>
              <a:t>increasing the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      single-thread performance.</a:t>
            </a:r>
          </a:p>
          <a:p>
            <a:pPr lvl="0">
              <a:defRPr/>
            </a:pPr>
            <a:r>
              <a:rPr lang="en-US" sz="1600" dirty="0">
                <a:latin typeface="+mj-lt"/>
              </a:rPr>
              <a:t>    </a:t>
            </a:r>
            <a:r>
              <a:rPr lang="en-US" sz="1600" spc="-40" dirty="0">
                <a:latin typeface="+mj-lt"/>
              </a:rPr>
              <a:t>The Turbo Boost Max Technology 3.0 doesn't replace the Turbo Boost 2.0 Technology, 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spc="-20" dirty="0">
                <a:latin typeface="+mj-lt"/>
              </a:rPr>
              <a:t>      but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enhances it for single-thread workloads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</a:rPr>
              <a:t>In previous Turbo Boost 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technologies the OS allocates</a:t>
            </a:r>
            <a:r>
              <a:rPr kumimoji="0" lang="en-US" sz="1600" b="0" i="0" u="none" strike="noStrike" kern="1200" cap="none" spc="-4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cores to threads without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+mj-lt"/>
              </a:rPr>
              <a:t>       making any distinction among the cores. </a:t>
            </a:r>
            <a:endParaRPr kumimoji="0" lang="en-US" sz="1600" b="0" i="0" u="none" strike="noStrike" kern="1200" cap="none" spc="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</a:endParaRPr>
          </a:p>
          <a:p>
            <a:pPr marL="285750" indent="-285750">
              <a:buFont typeface="Arial" panose="020B0604020202020204" pitchFamily="34" charset="0"/>
              <a:buChar char="•"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By contrast,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</a:rPr>
              <a:t>in the Turbo Boost 3.0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technology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,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Intel determines the max.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j-lt"/>
            </a:endParaRPr>
          </a:p>
          <a:p>
            <a:pPr>
              <a:defRPr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clock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 speeds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of all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cores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 </a:t>
            </a:r>
            <a:r>
              <a:rPr lang="hu-HU" sz="1600" dirty="0">
                <a:solidFill>
                  <a:srgbClr val="000000"/>
                </a:solidFill>
                <a:latin typeface="+mj-lt"/>
              </a:rPr>
              <a:t>during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sz="1600" dirty="0" err="1">
                <a:solidFill>
                  <a:srgbClr val="000000"/>
                </a:solidFill>
                <a:latin typeface="+mj-lt"/>
              </a:rPr>
              <a:t>processor</a:t>
            </a:r>
            <a:r>
              <a:rPr lang="hu-HU" sz="1600" dirty="0">
                <a:solidFill>
                  <a:srgbClr val="000000"/>
                </a:solidFill>
                <a:latin typeface="+mj-lt"/>
              </a:rPr>
              <a:t> testing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arranges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 the cores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into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+mj-lt"/>
            </a:endParaRPr>
          </a:p>
          <a:p>
            <a:pPr>
              <a:spcAft>
                <a:spcPts val="600"/>
              </a:spcAft>
              <a:defRPr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an ordered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list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according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 to their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max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.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clock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+mj-lt"/>
              </a:rPr>
              <a:t> speed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, as seen in the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next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Figure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19521" y="863715"/>
            <a:ext cx="926418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It is also called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Turbo Boost 3.0 </a:t>
            </a:r>
            <a:r>
              <a:rPr lang="en-US" sz="1600" dirty="0">
                <a:latin typeface="+mj-lt"/>
              </a:rPr>
              <a:t>or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Turbo Boost Max 3.0 </a:t>
            </a:r>
            <a:r>
              <a:rPr lang="en-US" sz="1600" dirty="0">
                <a:latin typeface="+mj-lt"/>
              </a:rPr>
              <a:t>Technology (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TBMT</a:t>
            </a:r>
            <a:r>
              <a:rPr lang="en-US" sz="1600" dirty="0">
                <a:latin typeface="+mj-lt"/>
              </a:rPr>
              <a:t>). </a:t>
            </a:r>
          </a:p>
        </p:txBody>
      </p:sp>
    </p:spTree>
    <p:extLst>
      <p:ext uri="{BB962C8B-B14F-4D97-AF65-F5344CB8AC3E}">
        <p14:creationId xmlns:p14="http://schemas.microsoft.com/office/powerpoint/2010/main" val="30224326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00FF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>
              <a:defRPr/>
            </a:pP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6.2.3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Intel’s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3. gen. Turbo Boost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technology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(2)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2052" name="Picture 4" descr="http://images.anandtech.com/doci/10337/TB3.png?_ga=1.193084202.62312285.146465850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1620" y="1268760"/>
            <a:ext cx="6795755" cy="4880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69824" y="458670"/>
            <a:ext cx="81706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core speed list used in the Turbo Boost 3.0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technology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77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500" y="6399330"/>
            <a:ext cx="83983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As the above Figure indicates, Core 9 is the fastest core in the core list shown. </a:t>
            </a:r>
          </a:p>
        </p:txBody>
      </p:sp>
    </p:spTree>
    <p:extLst>
      <p:ext uri="{BB962C8B-B14F-4D97-AF65-F5344CB8AC3E}">
        <p14:creationId xmlns:p14="http://schemas.microsoft.com/office/powerpoint/2010/main" val="349547832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3" descr="gesher_0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1425" y="1223755"/>
            <a:ext cx="6629400" cy="3765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3" name="Text Box 4"/>
          <p:cNvSpPr txBox="1">
            <a:spLocks noChangeArrowheads="1"/>
          </p:cNvSpPr>
          <p:nvPr/>
        </p:nvSpPr>
        <p:spPr bwMode="auto">
          <a:xfrm>
            <a:off x="71500" y="458670"/>
            <a:ext cx="6291402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>
              <a:spcBef>
                <a:spcPct val="0"/>
              </a:spcBef>
              <a:buNone/>
              <a:defRPr/>
            </a:pPr>
            <a:r>
              <a:rPr lang="en-US" altLang="en-US" sz="1800" dirty="0">
                <a:solidFill>
                  <a:srgbClr val="2D2D8A"/>
                </a:solidFill>
                <a:latin typeface="Verdana" pitchFamily="34" charset="0"/>
              </a:rPr>
              <a:t>Intel’s lesson learned from the Pentium 4 debacle -2</a:t>
            </a:r>
          </a:p>
        </p:txBody>
      </p:sp>
      <p:sp>
        <p:nvSpPr>
          <p:cNvPr id="61445" name="Text Box 6"/>
          <p:cNvSpPr txBox="1">
            <a:spLocks noChangeArrowheads="1"/>
          </p:cNvSpPr>
          <p:nvPr/>
        </p:nvSpPr>
        <p:spPr bwMode="auto">
          <a:xfrm>
            <a:off x="26495" y="5279140"/>
            <a:ext cx="9208803" cy="1154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eaLnBrk="1" hangingPunct="1">
              <a:spcBef>
                <a:spcPct val="0"/>
              </a:spcBef>
              <a:buNone/>
              <a:defRPr/>
            </a:pPr>
            <a:r>
              <a:rPr kumimoji="0" lang="en-US" alt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</a:rPr>
              <a:t>Figure: </a:t>
            </a:r>
            <a:r>
              <a:rPr lang="en-US" altLang="en-US" sz="1600" spc="-30" dirty="0">
                <a:solidFill>
                  <a:srgbClr val="000000"/>
                </a:solidFill>
                <a:latin typeface="Verdana" pitchFamily="34" charset="0"/>
              </a:rPr>
              <a:t>Intel’s shift to design processors by pursuing efficiency rather than performance,</a:t>
            </a:r>
          </a:p>
          <a:p>
            <a:pPr lvl="0" eaLnBrk="1" hangingPunct="1">
              <a:spcBef>
                <a:spcPct val="0"/>
              </a:spcBef>
              <a:spcAft>
                <a:spcPts val="600"/>
              </a:spcAft>
              <a:buNone/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</a:rPr>
              <a:t>  revealed at a shareholder’s meeting back in 4/2006 [6]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1600" dirty="0">
                <a:solidFill>
                  <a:srgbClr val="000000"/>
                </a:solidFill>
                <a:latin typeface="Verdana" pitchFamily="34" charset="0"/>
              </a:rPr>
              <a:t> The Figure also indicates </a:t>
            </a: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</a:rPr>
              <a:t>Intel’s roadmap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for developing its manufacturing technology </a:t>
            </a:r>
          </a:p>
          <a:p>
            <a:pPr lvl="0" eaLnBrk="1" hangingPunct="1">
              <a:spcBef>
                <a:spcPct val="0"/>
              </a:spcBef>
              <a:buNone/>
              <a:defRPr/>
            </a:pPr>
            <a:r>
              <a:rPr lang="en-US" altLang="en-US" sz="1600" dirty="0">
                <a:solidFill>
                  <a:srgbClr val="0070C0"/>
                </a:solidFill>
                <a:latin typeface="Verdana" pitchFamily="34" charset="0"/>
              </a:rPr>
              <a:t>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and processor lines.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076324" y="4129573"/>
            <a:ext cx="2369559" cy="40370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06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Razin</a:t>
            </a:r>
            <a:r>
              <a:rPr kumimoji="0" lang="en-US" altLang="en-US" sz="506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 A., Core, Nehalem, </a:t>
            </a:r>
            <a:r>
              <a:rPr kumimoji="0" lang="en-US" altLang="en-US" sz="506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Gesher</a:t>
            </a:r>
            <a:r>
              <a:rPr kumimoji="0" lang="en-US" altLang="en-US" sz="506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. Intel: New Architecture Every Two Years,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06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            </a:t>
            </a:r>
            <a:r>
              <a:rPr kumimoji="0" lang="en-US" altLang="en-US" sz="506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Xbit</a:t>
            </a:r>
            <a:r>
              <a:rPr kumimoji="0" lang="en-US" altLang="en-US" sz="506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 Laboratories, April 28 2006,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506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 charset="0"/>
              </a:rPr>
              <a:t>             http://www.xbitlabs.com/news/cpu/display/20060428162855.html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506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(19)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24874970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4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4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445" grpId="0"/>
      <p:bldP spid="8" grpId="0"/>
    </p:bld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00FF"/>
          </a:solidFill>
          <a:ln>
            <a:noFill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>
              <a:defRPr/>
            </a:pP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6.2.3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Intel’s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3. gen. Turbo Boost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technology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(3)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56092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Intel’s 3. gen.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Turbo Boost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te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chnology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77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</a:rPr>
              <a:t>]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-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2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 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1985821"/>
              </p:ext>
            </p:extLst>
          </p:nvPr>
        </p:nvGraphicFramePr>
        <p:xfrm>
          <a:off x="116505" y="3104910"/>
          <a:ext cx="8928492" cy="2214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21177">
                  <a:extLst>
                    <a:ext uri="{9D8B030D-6E8A-4147-A177-3AD203B41FA5}">
                      <a16:colId xmlns:a16="http://schemas.microsoft.com/office/drawing/2014/main" val="3907110849"/>
                    </a:ext>
                  </a:extLst>
                </a:gridCol>
                <a:gridCol w="1665185">
                  <a:extLst>
                    <a:ext uri="{9D8B030D-6E8A-4147-A177-3AD203B41FA5}">
                      <a16:colId xmlns:a16="http://schemas.microsoft.com/office/drawing/2014/main" val="3566021133"/>
                    </a:ext>
                  </a:extLst>
                </a:gridCol>
                <a:gridCol w="1710190">
                  <a:extLst>
                    <a:ext uri="{9D8B030D-6E8A-4147-A177-3AD203B41FA5}">
                      <a16:colId xmlns:a16="http://schemas.microsoft.com/office/drawing/2014/main" val="1450145461"/>
                    </a:ext>
                  </a:extLst>
                </a:gridCol>
                <a:gridCol w="2025225">
                  <a:extLst>
                    <a:ext uri="{9D8B030D-6E8A-4147-A177-3AD203B41FA5}">
                      <a16:colId xmlns:a16="http://schemas.microsoft.com/office/drawing/2014/main" val="3092604586"/>
                    </a:ext>
                  </a:extLst>
                </a:gridCol>
                <a:gridCol w="2006715">
                  <a:extLst>
                    <a:ext uri="{9D8B030D-6E8A-4147-A177-3AD203B41FA5}">
                      <a16:colId xmlns:a16="http://schemas.microsoft.com/office/drawing/2014/main" val="234865392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Cores/threads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Base clock</a:t>
                      </a:r>
                    </a:p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(all cores)</a:t>
                      </a:r>
                    </a:p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GHz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Turbo 2.0  core</a:t>
                      </a:r>
                    </a:p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(single core)</a:t>
                      </a:r>
                    </a:p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GHz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Turbo 3.0 clock</a:t>
                      </a:r>
                    </a:p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(single core)</a:t>
                      </a:r>
                    </a:p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GHz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4022265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I7-6950X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10/20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3.0</a:t>
                      </a:r>
                      <a:r>
                        <a:rPr lang="en-US" sz="1400" baseline="0" dirty="0">
                          <a:latin typeface="+mj-lt"/>
                        </a:rPr>
                        <a:t> 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3.5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4.0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60662617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rPr>
                        <a:t>I7-6900K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rPr>
                        <a:t>8/16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3.2</a:t>
                      </a:r>
                      <a:r>
                        <a:rPr lang="en-US" sz="1400" baseline="0" dirty="0">
                          <a:latin typeface="+mj-lt"/>
                        </a:rPr>
                        <a:t> 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3.7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4.0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43798357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rPr>
                        <a:t>I7-6850K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rPr>
                        <a:t>6/12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3.6</a:t>
                      </a:r>
                      <a:r>
                        <a:rPr lang="en-US" sz="1400" baseline="0" dirty="0">
                          <a:latin typeface="+mj-lt"/>
                        </a:rPr>
                        <a:t> 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3.8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4.0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164046168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rPr>
                        <a:t>I7-6800K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Verdana"/>
                          <a:ea typeface="+mn-ea"/>
                          <a:cs typeface="+mn-cs"/>
                        </a:rPr>
                        <a:t>6/12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3.4</a:t>
                      </a:r>
                      <a:r>
                        <a:rPr lang="en-US" sz="1400" baseline="0" dirty="0">
                          <a:latin typeface="+mj-lt"/>
                        </a:rPr>
                        <a:t> 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3.6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3.8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4180709533"/>
                  </a:ext>
                </a:extLst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-65834" y="5454515"/>
            <a:ext cx="912942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j-lt"/>
              </a:rPr>
              <a:t>Table: Clock speed improvements achieved by the Turbo Boost 3.0 technology vs. the </a:t>
            </a:r>
          </a:p>
          <a:p>
            <a:pPr algn="ctr"/>
            <a:r>
              <a:rPr lang="en-US" sz="1600" dirty="0">
                <a:latin typeface="+mj-lt"/>
              </a:rPr>
              <a:t>2. </a:t>
            </a:r>
            <a:r>
              <a:rPr lang="en-US" sz="1600" dirty="0" err="1">
                <a:latin typeface="+mj-lt"/>
              </a:rPr>
              <a:t>gen.Turbo</a:t>
            </a:r>
            <a:r>
              <a:rPr lang="en-US" sz="1600" dirty="0">
                <a:latin typeface="+mj-lt"/>
              </a:rPr>
              <a:t> Boost Technology in Intel’s Broadwell-E line [</a:t>
            </a:r>
            <a:r>
              <a:rPr lang="hu-HU" sz="1600" dirty="0">
                <a:latin typeface="+mj-lt"/>
              </a:rPr>
              <a:t>77</a:t>
            </a:r>
            <a:r>
              <a:rPr lang="en-US" sz="1600" dirty="0">
                <a:latin typeface="+mj-lt"/>
              </a:rPr>
              <a:t>] 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-35076" y="871885"/>
            <a:ext cx="9173129" cy="2052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16211" y="857904"/>
            <a:ext cx="8997976" cy="204671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core list is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written into the processor during testing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(presumable into an MSR)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is made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available to the OS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single-threaded applications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 looks for the fastest core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(also called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the favored core)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allocates it to the thread to be executed.</a:t>
            </a:r>
          </a:p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en-US" sz="1600" spc="-30" dirty="0">
                <a:solidFill>
                  <a:srgbClr val="000000"/>
                </a:solidFill>
                <a:latin typeface="Verdana"/>
              </a:rPr>
              <a:t>This means that Turbo Boost 3.0 </a:t>
            </a:r>
            <a:r>
              <a:rPr lang="en-US" sz="1600" spc="-30" dirty="0">
                <a:solidFill>
                  <a:srgbClr val="FF0000"/>
                </a:solidFill>
                <a:latin typeface="Verdana"/>
              </a:rPr>
              <a:t>needs OS support </a:t>
            </a:r>
            <a:r>
              <a:rPr lang="en-US" sz="1600" spc="-30" dirty="0">
                <a:solidFill>
                  <a:srgbClr val="000000"/>
                </a:solidFill>
                <a:latin typeface="Verdana"/>
              </a:rPr>
              <a:t>(not detailed here).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spc="-20" dirty="0">
                <a:solidFill>
                  <a:srgbClr val="000000"/>
                </a:solidFill>
                <a:latin typeface="Verdana"/>
              </a:rPr>
              <a:t>The Table below shows </a:t>
            </a:r>
            <a:r>
              <a:rPr lang="en-US" sz="1600" spc="-20" dirty="0">
                <a:solidFill>
                  <a:srgbClr val="FF0000"/>
                </a:solidFill>
                <a:latin typeface="Verdana"/>
              </a:rPr>
              <a:t>how far </a:t>
            </a:r>
            <a:r>
              <a:rPr lang="en-US" sz="1600" spc="-20" dirty="0">
                <a:solidFill>
                  <a:srgbClr val="0070C0"/>
                </a:solidFill>
                <a:latin typeface="Verdana"/>
              </a:rPr>
              <a:t>Turbo Boost 3.0 Technology improves clock speeds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in</a:t>
            </a:r>
            <a:r>
              <a:rPr lang="en-US" sz="1600" spc="-5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600" spc="-50" dirty="0" err="1">
                <a:solidFill>
                  <a:srgbClr val="000000"/>
                </a:solidFill>
                <a:latin typeface="Verdana"/>
              </a:rPr>
              <a:t>Broadwell</a:t>
            </a:r>
            <a:r>
              <a:rPr lang="en-US" sz="1600" spc="-50" dirty="0">
                <a:solidFill>
                  <a:srgbClr val="000000"/>
                </a:solidFill>
                <a:latin typeface="Verdana"/>
              </a:rPr>
              <a:t>-E HEDT processors vs. the 2. gen. Turbo Boost Technology.</a:t>
            </a:r>
            <a:endParaRPr lang="en-US" sz="1600" dirty="0">
              <a:solidFill>
                <a:srgbClr val="000000"/>
              </a:solidFill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1525773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 animBg="1"/>
    </p:bld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6.2.3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Intel’s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3.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gen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Turbo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Boost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technology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(4)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575670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Intel’s 3. gen.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Turbo Boost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te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chnology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77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</a:rPr>
              <a:t>]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-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3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</a:rPr>
              <a:t> </a:t>
            </a:r>
            <a:endParaRPr kumimoji="0" lang="en-US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0" y="828002"/>
            <a:ext cx="9162510" cy="1728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1500" y="845421"/>
            <a:ext cx="9073959" cy="172354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Note that the third generation of Turbo Boost technology was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introduced for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HEDTs</a:t>
            </a:r>
            <a:r>
              <a:rPr lang="en-US" sz="1600" dirty="0">
                <a:latin typeface="+mj-lt"/>
              </a:rPr>
              <a:t> in the 6th generation Broadwell-E processors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 2016</a:t>
            </a:r>
            <a:r>
              <a:rPr lang="en-US" sz="1600" dirty="0">
                <a:latin typeface="+mj-lt"/>
              </a:rPr>
              <a:t>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This technology was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not introduced for client processors </a:t>
            </a:r>
            <a:r>
              <a:rPr lang="en-US" sz="1600" dirty="0">
                <a:latin typeface="+mj-lt"/>
              </a:rPr>
              <a:t>as HEDTs already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had up to 10 cores, while client processors only had up to 4.</a:t>
            </a:r>
          </a:p>
          <a:p>
            <a:r>
              <a:rPr lang="en-US" sz="1600" dirty="0">
                <a:latin typeface="+mj-lt"/>
              </a:rPr>
              <a:t>    </a:t>
            </a:r>
            <a:r>
              <a:rPr lang="en-US" sz="1600" spc="-20" dirty="0">
                <a:latin typeface="+mj-lt"/>
              </a:rPr>
              <a:t>By selecting and using the fastest core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out of ten cores</a:t>
            </a:r>
            <a:r>
              <a:rPr lang="en-US" sz="1600" spc="-20" dirty="0">
                <a:latin typeface="+mj-lt"/>
              </a:rPr>
              <a:t>,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much more clock speed g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ain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can be expected than with only four cores.</a:t>
            </a:r>
          </a:p>
        </p:txBody>
      </p:sp>
    </p:spTree>
    <p:extLst>
      <p:ext uri="{BB962C8B-B14F-4D97-AF65-F5344CB8AC3E}">
        <p14:creationId xmlns:p14="http://schemas.microsoft.com/office/powerpoint/2010/main" val="1177502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6.2.3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Intel’s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3.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gen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.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Turbo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Boost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hu-HU" altLang="hu-HU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technology</a:t>
            </a:r>
            <a:r>
              <a:rPr lang="hu-HU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</a:t>
            </a:r>
            <a:r>
              <a:rPr lang="en-US" alt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(5)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86535" y="1358770"/>
            <a:ext cx="8915389" cy="1426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spcAft>
                <a:spcPts val="400"/>
              </a:spcAft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latin typeface="+mj-lt"/>
              </a:rPr>
              <a:t>for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Broadwell-</a:t>
            </a:r>
            <a:r>
              <a:rPr lang="en-US" sz="1600" dirty="0">
                <a:latin typeface="+mj-lt"/>
              </a:rPr>
              <a:t>based HEDTs, Turbo Boost 3.0 applies to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1 core</a:t>
            </a:r>
            <a:r>
              <a:rPr lang="en-US" sz="1600" dirty="0">
                <a:latin typeface="+mj-lt"/>
              </a:rPr>
              <a:t> further on,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for 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Skylake</a:t>
            </a:r>
            <a:r>
              <a:rPr lang="en-US" sz="1600" dirty="0">
                <a:latin typeface="+mj-lt"/>
              </a:rPr>
              <a:t>-based HEDTs, Turbo Boost 3.0 applies to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2 cores,</a:t>
            </a:r>
            <a:r>
              <a:rPr lang="en-US" sz="1600" dirty="0">
                <a:latin typeface="+mj-lt"/>
              </a:rPr>
              <a:t> whereas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latin typeface="Verdana"/>
              </a:rPr>
              <a:t>for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Cascade Lake</a:t>
            </a:r>
            <a:r>
              <a:rPr lang="en-US" sz="1600" dirty="0">
                <a:latin typeface="Verdana"/>
              </a:rPr>
              <a:t>-based HEDTs, Turbo Boost 3.0 applies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to 4 cores </a:t>
            </a:r>
            <a:r>
              <a:rPr lang="en-US" sz="1600" dirty="0">
                <a:latin typeface="Verdana"/>
              </a:rPr>
              <a:t>such that </a:t>
            </a:r>
          </a:p>
          <a:p>
            <a:pPr lvl="0">
              <a:defRPr/>
            </a:pPr>
            <a:r>
              <a:rPr lang="en-US" sz="1600" dirty="0">
                <a:latin typeface="Verdana"/>
              </a:rPr>
              <a:t>      the 4 cores are split into two dual-core groups;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first group </a:t>
            </a:r>
            <a:r>
              <a:rPr lang="en-US" sz="1600" dirty="0">
                <a:latin typeface="Verdana"/>
              </a:rPr>
              <a:t>runs at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full</a:t>
            </a:r>
          </a:p>
          <a:p>
            <a:pPr lvl="0"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Turbo Boost 3.0 speed, </a:t>
            </a:r>
            <a:r>
              <a:rPr lang="en-US" sz="1600" dirty="0">
                <a:latin typeface="Verdana"/>
              </a:rPr>
              <a:t>but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second group </a:t>
            </a:r>
            <a:r>
              <a:rPr lang="en-US" sz="1600" dirty="0">
                <a:latin typeface="Verdana"/>
              </a:rPr>
              <a:t>runs at a 100 MHz less clock speed.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438" y="463502"/>
            <a:ext cx="733752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Subsequent evolution of the Turbo Boost 3.0 Technology [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78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798452"/>
            <a:ext cx="818563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Following its Broadwell-based HEDT line,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Intel implemented Turbo </a:t>
            </a:r>
            <a:r>
              <a:rPr lang="en-US" sz="1600" dirty="0" err="1">
                <a:solidFill>
                  <a:srgbClr val="0070C0"/>
                </a:solidFill>
                <a:latin typeface="+mj-lt"/>
              </a:rPr>
              <a:t>Booost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3.0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in their subsequent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HEDT lines </a:t>
            </a:r>
            <a:r>
              <a:rPr lang="en-US" sz="1600" dirty="0">
                <a:latin typeface="+mj-lt"/>
              </a:rPr>
              <a:t>as well, with the following improvements:</a:t>
            </a:r>
          </a:p>
        </p:txBody>
      </p:sp>
    </p:spTree>
    <p:extLst>
      <p:ext uri="{BB962C8B-B14F-4D97-AF65-F5344CB8AC3E}">
        <p14:creationId xmlns:p14="http://schemas.microsoft.com/office/powerpoint/2010/main" val="7135139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</p:bld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461495" y="1985523"/>
            <a:ext cx="8123238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lvl="0" algn="ctr" eaLnBrk="1" fontAlgn="base" hangingPunct="1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2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6.2.4 Turbo Boost technology under Cooperative Processor Performance Control (CPPC) 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2615681"/>
      </p:ext>
    </p:extLst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6.2.4 Turbo Boost technology under CPPC (1) 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t="16047" r="69172" b="14912"/>
          <a:stretch/>
        </p:blipFill>
        <p:spPr>
          <a:xfrm>
            <a:off x="536228" y="2078850"/>
            <a:ext cx="3720737" cy="4379273"/>
          </a:xfrm>
          <a:prstGeom prst="rect">
            <a:avLst/>
          </a:prstGeom>
        </p:spPr>
      </p:pic>
      <p:grpSp>
        <p:nvGrpSpPr>
          <p:cNvPr id="11" name="Group 10"/>
          <p:cNvGrpSpPr/>
          <p:nvPr/>
        </p:nvGrpSpPr>
        <p:grpSpPr>
          <a:xfrm>
            <a:off x="4752019" y="2155326"/>
            <a:ext cx="3915436" cy="4185466"/>
            <a:chOff x="5067055" y="2051528"/>
            <a:chExt cx="3915436" cy="4185466"/>
          </a:xfrm>
        </p:grpSpPr>
        <p:pic>
          <p:nvPicPr>
            <p:cNvPr id="4" name="Picture 2" descr="https://images.anandtech.com/doci/9582/43.jpg"/>
            <p:cNvPicPr>
              <a:picLocks noChangeAspect="1" noChangeArrowheads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428" t="22586" r="70688" b="14827"/>
            <a:stretch/>
          </p:blipFill>
          <p:spPr bwMode="auto">
            <a:xfrm>
              <a:off x="5067055" y="2051528"/>
              <a:ext cx="3195355" cy="418546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7" name="Right Brace 6"/>
            <p:cNvSpPr/>
            <p:nvPr/>
          </p:nvSpPr>
          <p:spPr bwMode="auto">
            <a:xfrm>
              <a:off x="7722350" y="2187250"/>
              <a:ext cx="369333" cy="3492000"/>
            </a:xfrm>
            <a:prstGeom prst="rightBrace">
              <a:avLst/>
            </a:prstGeom>
            <a:noFill/>
            <a:ln w="19050" cap="flat" cmpd="sng" algn="ctr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8082390" y="3699030"/>
              <a:ext cx="900101" cy="4924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50" b="1" dirty="0">
                  <a:solidFill>
                    <a:srgbClr val="4C5CD4"/>
                  </a:solidFill>
                  <a:latin typeface="+mj-lt"/>
                </a:rPr>
                <a:t>PCU</a:t>
              </a:r>
            </a:p>
            <a:p>
              <a:pPr algn="ctr"/>
              <a:r>
                <a:rPr lang="en-US" sz="1250" b="1" dirty="0">
                  <a:solidFill>
                    <a:srgbClr val="333399"/>
                  </a:solidFill>
                  <a:latin typeface="+mj-lt"/>
                </a:rPr>
                <a:t>control</a:t>
              </a:r>
            </a:p>
          </p:txBody>
        </p:sp>
      </p:grpSp>
      <p:sp>
        <p:nvSpPr>
          <p:cNvPr id="9" name="Right Brace 8"/>
          <p:cNvSpPr/>
          <p:nvPr/>
        </p:nvSpPr>
        <p:spPr bwMode="auto">
          <a:xfrm>
            <a:off x="2381433" y="2497683"/>
            <a:ext cx="369333" cy="1296000"/>
          </a:xfrm>
          <a:prstGeom prst="rightBrace">
            <a:avLst/>
          </a:prstGeom>
          <a:noFill/>
          <a:ln w="19050" cap="flat" cmpd="sng" algn="ctr">
            <a:solidFill>
              <a:srgbClr val="0070C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651463" y="2902728"/>
            <a:ext cx="900101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50" b="1" dirty="0">
                <a:solidFill>
                  <a:srgbClr val="4C5CD4"/>
                </a:solidFill>
                <a:latin typeface="+mj-lt"/>
              </a:rPr>
              <a:t>PCU</a:t>
            </a:r>
          </a:p>
          <a:p>
            <a:pPr algn="ctr"/>
            <a:r>
              <a:rPr lang="en-US" sz="1250" b="1" dirty="0">
                <a:solidFill>
                  <a:srgbClr val="333399"/>
                </a:solidFill>
                <a:latin typeface="+mj-lt"/>
              </a:rPr>
              <a:t>control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733200" y="6420816"/>
            <a:ext cx="720383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Figure: Contrasting DVFS and CPPC based power management [</a:t>
            </a:r>
            <a:r>
              <a:rPr lang="hu-HU" sz="1600" dirty="0">
                <a:latin typeface="+mj-lt"/>
              </a:rPr>
              <a:t>79</a:t>
            </a:r>
            <a:r>
              <a:rPr lang="en-US" sz="1600" dirty="0">
                <a:latin typeface="+mj-lt"/>
              </a:rPr>
              <a:t>]</a:t>
            </a:r>
          </a:p>
        </p:txBody>
      </p:sp>
      <p:sp>
        <p:nvSpPr>
          <p:cNvPr id="12" name="Rounded Rectangle 11"/>
          <p:cNvSpPr/>
          <p:nvPr/>
        </p:nvSpPr>
        <p:spPr bwMode="auto">
          <a:xfrm>
            <a:off x="-740" y="831351"/>
            <a:ext cx="9144000" cy="1181766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4969" y="866617"/>
            <a:ext cx="9328451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With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CPPC</a:t>
            </a:r>
            <a:r>
              <a:rPr lang="en-US" sz="1600" dirty="0">
                <a:latin typeface="+mj-lt"/>
              </a:rPr>
              <a:t> (introduced in Intel’s 6. gen. </a:t>
            </a:r>
            <a:r>
              <a:rPr lang="en-US" sz="1600" dirty="0" err="1">
                <a:latin typeface="+mj-lt"/>
              </a:rPr>
              <a:t>Skylake</a:t>
            </a:r>
            <a:r>
              <a:rPr lang="en-US" sz="1600" dirty="0">
                <a:latin typeface="+mj-lt"/>
              </a:rPr>
              <a:t> client processors in 2015), the OS </a:t>
            </a:r>
          </a:p>
          <a:p>
            <a:pPr lvl="0">
              <a:defRPr/>
            </a:pPr>
            <a:r>
              <a:rPr lang="en-US" sz="1600" dirty="0">
                <a:latin typeface="+mj-lt"/>
              </a:rPr>
              <a:t> 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provides user-supplied control hints,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1600" spc="-20" dirty="0">
                <a:latin typeface="+mj-lt"/>
              </a:rPr>
              <a:t>and then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the PCU </a:t>
            </a:r>
            <a:r>
              <a:rPr lang="en-US" sz="1600" spc="-20" dirty="0">
                <a:latin typeface="+mj-lt"/>
              </a:rPr>
              <a:t>(Power Control Unit)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takes over</a:t>
            </a:r>
          </a:p>
          <a:p>
            <a:pPr lvl="0">
              <a:defRPr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  autonomously the power management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of the cores </a:t>
            </a:r>
            <a:r>
              <a:rPr lang="en-US" sz="1600" dirty="0">
                <a:latin typeface="+mj-lt"/>
              </a:rPr>
              <a:t>from the OS, as indicated below,</a:t>
            </a:r>
          </a:p>
          <a:p>
            <a:pPr lvl="0">
              <a:defRPr/>
            </a:pPr>
            <a:r>
              <a:rPr lang="en-US" sz="1600" dirty="0">
                <a:latin typeface="+mj-lt"/>
              </a:rPr>
              <a:t>  while performing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performance/energy efficiency optimizations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as well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. </a:t>
            </a:r>
            <a:endParaRPr lang="en-US" sz="1600" dirty="0">
              <a:latin typeface="+mj-lt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1804" y="462019"/>
            <a:ext cx="96517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140" dirty="0">
                <a:solidFill>
                  <a:schemeClr val="accent6"/>
                </a:solidFill>
                <a:latin typeface="+mj-lt"/>
              </a:rPr>
              <a:t>6.2.4 Turbo Boost technology under Cooperative Processor Performance Control (CPPC) -1  </a:t>
            </a:r>
          </a:p>
        </p:txBody>
      </p:sp>
    </p:spTree>
    <p:extLst>
      <p:ext uri="{BB962C8B-B14F-4D97-AF65-F5344CB8AC3E}">
        <p14:creationId xmlns:p14="http://schemas.microsoft.com/office/powerpoint/2010/main" val="884732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6.2.4 Turbo Boost technology under CPPC (2)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93474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spc="-140" dirty="0">
                <a:solidFill>
                  <a:srgbClr val="2D2D8A"/>
                </a:solidFill>
                <a:latin typeface="Verdana"/>
              </a:rPr>
              <a:t>6.2.4 Turbo Boost technology under Cooperative Processor Performance Control (CPPC) -2</a:t>
            </a:r>
            <a:endParaRPr lang="en-US" dirty="0">
              <a:solidFill>
                <a:schemeClr val="accent6"/>
              </a:solidFill>
              <a:latin typeface="+mj-lt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-26495" y="884035"/>
            <a:ext cx="9144000" cy="226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92392" y="908720"/>
            <a:ext cx="9226540" cy="24622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Verdana"/>
              </a:rPr>
              <a:t>CPPC performs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voltage/frequency scaling and turbo operation </a:t>
            </a:r>
            <a:r>
              <a:rPr lang="en-US" sz="1600" dirty="0">
                <a:latin typeface="Verdana"/>
              </a:rPr>
              <a:t>in an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integrated</a:t>
            </a:r>
            <a:r>
              <a:rPr lang="en-US" sz="1600" dirty="0">
                <a:latin typeface="Verdana"/>
              </a:rPr>
              <a:t>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Verdana"/>
              </a:rPr>
              <a:t>      fashion.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Verdana"/>
              </a:rPr>
              <a:t>Then CPPC is considered to be in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turbo mode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if active cores run at clock rates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higher than the guaranteed basic rate</a:t>
            </a:r>
            <a:r>
              <a:rPr lang="en-US" sz="1600" dirty="0">
                <a:latin typeface="Verdana"/>
              </a:rPr>
              <a:t>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40" dirty="0">
                <a:latin typeface="+mj-lt"/>
              </a:rPr>
              <a:t>Here, we note that in </a:t>
            </a:r>
            <a:r>
              <a:rPr lang="en-US" sz="1600" spc="-40" dirty="0">
                <a:solidFill>
                  <a:srgbClr val="FF0000"/>
                </a:solidFill>
                <a:latin typeface="+mj-lt"/>
              </a:rPr>
              <a:t>Intel’s client processors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all active cores are running at the same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clock frequency, and core voltage</a:t>
            </a:r>
            <a:r>
              <a:rPr lang="en-US" sz="1600" dirty="0">
                <a:latin typeface="+mj-lt"/>
              </a:rPr>
              <a:t>, whereas in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Intel’s server processors using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      CPPC </a:t>
            </a:r>
            <a:r>
              <a:rPr lang="en-US" sz="1600" dirty="0">
                <a:latin typeface="+mj-lt"/>
              </a:rPr>
              <a:t>(beginning with the scalable Skylake-S) as well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as in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AMD’s Zen-based 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      </a:t>
            </a:r>
            <a:r>
              <a:rPr lang="en-US" sz="1600" spc="-50" dirty="0">
                <a:solidFill>
                  <a:srgbClr val="FF0000"/>
                </a:solidFill>
                <a:latin typeface="+mj-lt"/>
              </a:rPr>
              <a:t>processors</a:t>
            </a:r>
            <a:r>
              <a:rPr lang="en-US" sz="1600" spc="-50" dirty="0">
                <a:latin typeface="+mj-lt"/>
              </a:rPr>
              <a:t>, cores are </a:t>
            </a:r>
            <a:r>
              <a:rPr lang="en-US" sz="1600" spc="-50" dirty="0">
                <a:solidFill>
                  <a:srgbClr val="0070C0"/>
                </a:solidFill>
                <a:latin typeface="+mj-lt"/>
              </a:rPr>
              <a:t>controlled individually </a:t>
            </a:r>
            <a:r>
              <a:rPr lang="en-US" sz="1600" spc="-50" dirty="0">
                <a:latin typeface="+mj-lt"/>
              </a:rPr>
              <a:t>(i.e., </a:t>
            </a:r>
            <a:r>
              <a:rPr lang="en-US" sz="1600" spc="-50" dirty="0">
                <a:solidFill>
                  <a:srgbClr val="0070C0"/>
                </a:solidFill>
                <a:latin typeface="+mj-lt"/>
              </a:rPr>
              <a:t>per-core power managed</a:t>
            </a:r>
            <a:r>
              <a:rPr lang="en-US" sz="1600" spc="-50" dirty="0">
                <a:latin typeface="+mj-lt"/>
              </a:rPr>
              <a:t>).</a:t>
            </a:r>
            <a:r>
              <a:rPr lang="en-US" sz="1600" dirty="0">
                <a:latin typeface="+mj-lt"/>
              </a:rPr>
              <a:t>		</a:t>
            </a:r>
          </a:p>
        </p:txBody>
      </p:sp>
    </p:spTree>
    <p:extLst>
      <p:ext uri="{BB962C8B-B14F-4D97-AF65-F5344CB8AC3E}">
        <p14:creationId xmlns:p14="http://schemas.microsoft.com/office/powerpoint/2010/main" val="3762551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Text Box 2"/>
          <p:cNvSpPr txBox="1">
            <a:spLocks noChangeArrowheads="1"/>
          </p:cNvSpPr>
          <p:nvPr/>
        </p:nvSpPr>
        <p:spPr bwMode="auto">
          <a:xfrm>
            <a:off x="394255" y="1179096"/>
            <a:ext cx="8273200" cy="468000"/>
          </a:xfrm>
          <a:prstGeom prst="rect">
            <a:avLst/>
          </a:prstGeom>
          <a:solidFill>
            <a:srgbClr val="000080"/>
          </a:solidFill>
          <a:ln w="12700" algn="ctr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 anchorCtr="0"/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6.3 AMD’s Turbo Core technologies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691679" y="5070666"/>
            <a:ext cx="499555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Section 6.3 isn’t part of the Lecture.</a:t>
            </a:r>
          </a:p>
        </p:txBody>
      </p:sp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483042" y="2152462"/>
            <a:ext cx="8183675" cy="468000"/>
            <a:chOff x="697" y="1638"/>
            <a:chExt cx="4450" cy="292"/>
          </a:xfrm>
        </p:grpSpPr>
        <p:sp>
          <p:nvSpPr>
            <p:cNvPr id="5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6.3.1 AMD’s 1. gen. Turbo Core technology</a:t>
              </a:r>
            </a:p>
          </p:txBody>
        </p:sp>
        <p:sp>
          <p:nvSpPr>
            <p:cNvPr id="6" name="Text Box 6"/>
            <p:cNvSpPr txBox="1">
              <a:spLocks noChangeArrowheads="1"/>
            </p:cNvSpPr>
            <p:nvPr/>
          </p:nvSpPr>
          <p:spPr bwMode="auto">
            <a:xfrm>
              <a:off x="697" y="1682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</a:t>
              </a:r>
            </a:p>
          </p:txBody>
        </p:sp>
      </p:grpSp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528353" y="2669271"/>
            <a:ext cx="8138364" cy="468000"/>
            <a:chOff x="695" y="1631"/>
            <a:chExt cx="4737" cy="491"/>
          </a:xfrm>
        </p:grpSpPr>
        <p:sp>
          <p:nvSpPr>
            <p:cNvPr id="8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 6.3.2 AMD’s 2. gen. Turbo Core technology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9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29" cy="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</a:t>
              </a:r>
            </a:p>
          </p:txBody>
        </p:sp>
      </p:grpSp>
      <p:grpSp>
        <p:nvGrpSpPr>
          <p:cNvPr id="10" name="Group 7"/>
          <p:cNvGrpSpPr>
            <a:grpSpLocks/>
          </p:cNvGrpSpPr>
          <p:nvPr/>
        </p:nvGrpSpPr>
        <p:grpSpPr bwMode="auto">
          <a:xfrm>
            <a:off x="534294" y="3180456"/>
            <a:ext cx="8132423" cy="468000"/>
            <a:chOff x="695" y="1631"/>
            <a:chExt cx="4737" cy="491"/>
          </a:xfrm>
        </p:grpSpPr>
        <p:sp>
          <p:nvSpPr>
            <p:cNvPr id="11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 6.3.3 AMD’s STAPM technology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2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29" cy="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</a:t>
              </a:r>
            </a:p>
          </p:txBody>
        </p:sp>
      </p:grpSp>
      <p:grpSp>
        <p:nvGrpSpPr>
          <p:cNvPr id="13" name="Group 7"/>
          <p:cNvGrpSpPr>
            <a:grpSpLocks/>
          </p:cNvGrpSpPr>
          <p:nvPr/>
        </p:nvGrpSpPr>
        <p:grpSpPr bwMode="auto">
          <a:xfrm>
            <a:off x="529090" y="3675511"/>
            <a:ext cx="8138364" cy="468000"/>
            <a:chOff x="695" y="1631"/>
            <a:chExt cx="4737" cy="491"/>
          </a:xfrm>
        </p:grpSpPr>
        <p:sp>
          <p:nvSpPr>
            <p:cNvPr id="14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 6.3.4 AMD’s Precision Boost technology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5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29" cy="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</a:t>
              </a:r>
            </a:p>
          </p:txBody>
        </p:sp>
      </p:grpSp>
      <p:grpSp>
        <p:nvGrpSpPr>
          <p:cNvPr id="16" name="Group 7"/>
          <p:cNvGrpSpPr>
            <a:grpSpLocks/>
          </p:cNvGrpSpPr>
          <p:nvPr/>
        </p:nvGrpSpPr>
        <p:grpSpPr bwMode="auto">
          <a:xfrm>
            <a:off x="535031" y="4186696"/>
            <a:ext cx="8132423" cy="468000"/>
            <a:chOff x="695" y="1631"/>
            <a:chExt cx="4737" cy="491"/>
          </a:xfrm>
        </p:grpSpPr>
        <p:sp>
          <p:nvSpPr>
            <p:cNvPr id="17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 6.3.5 AMD’s Precision Boost 2 technology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8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29" cy="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4EA819B1-8042-D860-AA87-8E65676DA673}"/>
              </a:ext>
            </a:extLst>
          </p:cNvPr>
          <p:cNvSpPr txBox="1"/>
          <p:nvPr/>
        </p:nvSpPr>
        <p:spPr>
          <a:xfrm>
            <a:off x="2906815" y="5634245"/>
            <a:ext cx="15632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  <a:latin typeface="+mj-lt"/>
              </a:rPr>
              <a:t>See Annex 3.</a:t>
            </a:r>
            <a:endParaRPr lang="hu-HU" sz="1600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263005456"/>
      </p:ext>
    </p:extLst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AutoShape 3"/>
          <p:cNvSpPr>
            <a:spLocks noChangeArrowheads="1"/>
          </p:cNvSpPr>
          <p:nvPr/>
        </p:nvSpPr>
        <p:spPr bwMode="auto">
          <a:xfrm>
            <a:off x="871538" y="1763895"/>
            <a:ext cx="7404100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4.2 O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verview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of ACPI-compliant C-state management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 Intel’s mobile lines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456765" y="2933945"/>
            <a:ext cx="44082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Section 4.2 isn’t part of the Lecture.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D90D35B-5B9D-FF2C-9FAA-00593544333B}"/>
              </a:ext>
            </a:extLst>
          </p:cNvPr>
          <p:cNvSpPr txBox="1"/>
          <p:nvPr/>
        </p:nvSpPr>
        <p:spPr>
          <a:xfrm>
            <a:off x="3846849" y="998730"/>
            <a:ext cx="122020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Annex 1.</a:t>
            </a:r>
            <a:endParaRPr lang="hu-HU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4624808"/>
      </p:ext>
    </p:extLst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4.2 </a:t>
            </a:r>
            <a:r>
              <a:rPr lang="hu-HU" sz="1700" dirty="0" err="1"/>
              <a:t>Overview</a:t>
            </a:r>
            <a:r>
              <a:rPr lang="hu-HU" sz="1700" dirty="0"/>
              <a:t> of A</a:t>
            </a:r>
            <a:r>
              <a:rPr lang="en-US" sz="1700" dirty="0"/>
              <a:t>CPI-compliant C-state management in Intel’s mobile lines (1)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845797"/>
            <a:ext cx="91816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Principle of ACPI-compliant C-state management in Intel’s mobile lines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10406" y="1231592"/>
            <a:ext cx="8583953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 recognizes idle periods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instruction execution 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instructs the processor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to manage C-states through a software interface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Interrupts let exit C-states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enter the C0 operating state.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This is summarized in the following Figure, along with the overview of their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implementation alternatives.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91816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4.2 O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verview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ACPI-compliant C-state management in Intel’s mobile lines</a:t>
            </a:r>
          </a:p>
        </p:txBody>
      </p:sp>
    </p:spTree>
    <p:extLst>
      <p:ext uri="{BB962C8B-B14F-4D97-AF65-F5344CB8AC3E}">
        <p14:creationId xmlns:p14="http://schemas.microsoft.com/office/powerpoint/2010/main" val="452206950"/>
      </p:ext>
    </p:extLst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4.2 </a:t>
            </a:r>
            <a:r>
              <a:rPr lang="hu-HU" sz="1700" dirty="0" err="1"/>
              <a:t>Overview</a:t>
            </a:r>
            <a:r>
              <a:rPr lang="hu-HU" sz="1700" dirty="0"/>
              <a:t> of A</a:t>
            </a:r>
            <a:r>
              <a:rPr lang="en-US" sz="1700" dirty="0"/>
              <a:t>CPI-compliant C-state management in Intel’s mobile lines (2)</a:t>
            </a:r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2732344" y="1251996"/>
            <a:ext cx="3664785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ACPI-compliant C-state management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mobile lines</a:t>
            </a:r>
          </a:p>
        </p:txBody>
      </p:sp>
      <p:sp>
        <p:nvSpPr>
          <p:cNvPr id="5" name="Line 13"/>
          <p:cNvSpPr>
            <a:spLocks noChangeShapeType="1"/>
          </p:cNvSpPr>
          <p:nvPr/>
        </p:nvSpPr>
        <p:spPr bwMode="auto">
          <a:xfrm flipH="1">
            <a:off x="2817307" y="2963675"/>
            <a:ext cx="1754692" cy="23774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" name="Line 13"/>
          <p:cNvSpPr>
            <a:spLocks noChangeShapeType="1"/>
          </p:cNvSpPr>
          <p:nvPr/>
        </p:nvSpPr>
        <p:spPr bwMode="auto">
          <a:xfrm>
            <a:off x="4572000" y="2962186"/>
            <a:ext cx="1943100" cy="22850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Oval 6"/>
          <p:cNvSpPr>
            <a:spLocks noChangeArrowheads="1"/>
          </p:cNvSpPr>
          <p:nvPr/>
        </p:nvSpPr>
        <p:spPr bwMode="auto">
          <a:xfrm>
            <a:off x="6479005" y="3163464"/>
            <a:ext cx="58737" cy="58738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Oval 12"/>
          <p:cNvSpPr>
            <a:spLocks noChangeArrowheads="1"/>
          </p:cNvSpPr>
          <p:nvPr/>
        </p:nvSpPr>
        <p:spPr bwMode="auto">
          <a:xfrm>
            <a:off x="2796475" y="3160888"/>
            <a:ext cx="58737" cy="5715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1292299" y="3274411"/>
            <a:ext cx="3078087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SB-based C-state management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single- and dual-core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mobile lines</a:t>
            </a:r>
          </a:p>
        </p:txBody>
      </p:sp>
      <p:sp>
        <p:nvSpPr>
          <p:cNvPr id="10" name="Text Box 3"/>
          <p:cNvSpPr txBox="1">
            <a:spLocks noChangeArrowheads="1"/>
          </p:cNvSpPr>
          <p:nvPr/>
        </p:nvSpPr>
        <p:spPr bwMode="auto">
          <a:xfrm>
            <a:off x="4955165" y="3285142"/>
            <a:ext cx="3363420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PCU-based C-state management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multithreaded multicore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mobile lines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398717" y="1786557"/>
            <a:ext cx="4495461" cy="11310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 recognizes idle periods of instruction  execution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instructs the processor to manage C-states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through a software interface.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Interrupts let exit C-states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enter the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C0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operating state.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676136" y="3936414"/>
            <a:ext cx="2242922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Control logic of the SB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basically responsible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for managing C-states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467488" y="3929790"/>
            <a:ext cx="2112245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On-die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basically responsible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for managing C-states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025258" y="4761728"/>
            <a:ext cx="3478836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From the mobile Pentium II (1998) 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up to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Penryn-based mobiles (2008)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5201891" y="4759170"/>
            <a:ext cx="2491388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From the 2. gen. Nehalem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(Lynnfield)-based lines 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(2009)</a:t>
            </a:r>
            <a:endParaRPr kumimoji="0" lang="en-US" sz="16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893195" y="6476606"/>
            <a:ext cx="163698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SB: South Bridge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5407955" y="6476607"/>
            <a:ext cx="222926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Power Control Unit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71500" y="458670"/>
            <a:ext cx="817736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Implementation alternatives of ACPI-compliant C-state management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in Intel’s mobile lines</a:t>
            </a:r>
          </a:p>
        </p:txBody>
      </p:sp>
      <p:sp>
        <p:nvSpPr>
          <p:cNvPr id="20" name="Right Arrow 19"/>
          <p:cNvSpPr/>
          <p:nvPr/>
        </p:nvSpPr>
        <p:spPr>
          <a:xfrm>
            <a:off x="4482775" y="3484256"/>
            <a:ext cx="365760" cy="108000"/>
          </a:xfrm>
          <a:prstGeom prst="right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9368564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(20)</a:t>
            </a:r>
            <a:endParaRPr lang="en-US" sz="1700" dirty="0"/>
          </a:p>
        </p:txBody>
      </p:sp>
      <p:sp>
        <p:nvSpPr>
          <p:cNvPr id="4" name="TextBox 3"/>
          <p:cNvSpPr txBox="1"/>
          <p:nvPr/>
        </p:nvSpPr>
        <p:spPr>
          <a:xfrm>
            <a:off x="71500" y="463483"/>
            <a:ext cx="9779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Remark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33864" y="773705"/>
            <a:ext cx="927103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Note that the processor line following Nehalem was originally called </a:t>
            </a:r>
            <a:r>
              <a:rPr lang="en-US" sz="1600" dirty="0" err="1">
                <a:latin typeface="+mj-lt"/>
              </a:rPr>
              <a:t>Gesher</a:t>
            </a:r>
            <a:r>
              <a:rPr lang="en-US" sz="1600" dirty="0">
                <a:latin typeface="+mj-lt"/>
              </a:rPr>
              <a:t> but </a:t>
            </a:r>
          </a:p>
          <a:p>
            <a:r>
              <a:rPr lang="en-US" sz="1600" dirty="0">
                <a:latin typeface="+mj-lt"/>
              </a:rPr>
              <a:t>      this name was changed to Sandy Bridge due to the former being the name of a</a:t>
            </a:r>
          </a:p>
          <a:p>
            <a:r>
              <a:rPr lang="en-US" sz="1600" dirty="0">
                <a:latin typeface="+mj-lt"/>
              </a:rPr>
              <a:t>      political party in Israel (meaning bridge).</a:t>
            </a:r>
          </a:p>
        </p:txBody>
      </p:sp>
    </p:spTree>
    <p:extLst>
      <p:ext uri="{BB962C8B-B14F-4D97-AF65-F5344CB8AC3E}">
        <p14:creationId xmlns:p14="http://schemas.microsoft.com/office/powerpoint/2010/main" val="3418167145"/>
      </p:ext>
    </p:extLst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4.2 </a:t>
            </a:r>
            <a:r>
              <a:rPr lang="hu-HU" sz="1700" dirty="0" err="1"/>
              <a:t>Overview</a:t>
            </a:r>
            <a:r>
              <a:rPr lang="hu-HU" sz="1700" dirty="0"/>
              <a:t> of A</a:t>
            </a:r>
            <a:r>
              <a:rPr lang="en-US" sz="1700" dirty="0"/>
              <a:t>CPI-compliant C-state management in Intel’s mobile lines (3)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81465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Early, SB-based implementation of ACPI-based C-state management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employed in Intel’s single- and dual-core mobile processors -2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09012" y="1178750"/>
            <a:ext cx="9226643" cy="16466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Intel’s early C-state management was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based on the SB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since the early idle state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management was based on idle time counters, implemented in the SB,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indicating long inactivity of periphery units, like HD devices.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SB-based C-state management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covered Intel’s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single- and dual-core mobile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processors,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introduced between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1998 and 2008,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summarized in the Figure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above.</a:t>
            </a:r>
          </a:p>
        </p:txBody>
      </p:sp>
    </p:spTree>
    <p:extLst>
      <p:ext uri="{BB962C8B-B14F-4D97-AF65-F5344CB8AC3E}">
        <p14:creationId xmlns:p14="http://schemas.microsoft.com/office/powerpoint/2010/main" val="2669779191"/>
      </p:ext>
    </p:extLst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4.2 </a:t>
            </a:r>
            <a:r>
              <a:rPr lang="hu-HU" sz="1700" dirty="0" err="1"/>
              <a:t>Overview</a:t>
            </a:r>
            <a:r>
              <a:rPr lang="hu-HU" sz="1700" dirty="0"/>
              <a:t> of A</a:t>
            </a:r>
            <a:r>
              <a:rPr lang="en-US" sz="1700" dirty="0"/>
              <a:t>CPI-compliant C-state management in Intel’s mobile lines (4)</a:t>
            </a: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2732344" y="1268760"/>
            <a:ext cx="3664785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ACPI-compliant C-state management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mobile lines</a:t>
            </a:r>
          </a:p>
        </p:txBody>
      </p:sp>
      <p:sp>
        <p:nvSpPr>
          <p:cNvPr id="7" name="Line 13"/>
          <p:cNvSpPr>
            <a:spLocks noChangeShapeType="1"/>
          </p:cNvSpPr>
          <p:nvPr/>
        </p:nvSpPr>
        <p:spPr bwMode="auto">
          <a:xfrm flipH="1">
            <a:off x="2817307" y="3061852"/>
            <a:ext cx="1754692" cy="23774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Line 13"/>
          <p:cNvSpPr>
            <a:spLocks noChangeShapeType="1"/>
          </p:cNvSpPr>
          <p:nvPr/>
        </p:nvSpPr>
        <p:spPr bwMode="auto">
          <a:xfrm>
            <a:off x="4572000" y="3060363"/>
            <a:ext cx="1943100" cy="22850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Oval 8"/>
          <p:cNvSpPr>
            <a:spLocks noChangeArrowheads="1"/>
          </p:cNvSpPr>
          <p:nvPr/>
        </p:nvSpPr>
        <p:spPr bwMode="auto">
          <a:xfrm>
            <a:off x="6479005" y="3261641"/>
            <a:ext cx="58737" cy="58738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Oval 12"/>
          <p:cNvSpPr>
            <a:spLocks noChangeArrowheads="1"/>
          </p:cNvSpPr>
          <p:nvPr/>
        </p:nvSpPr>
        <p:spPr bwMode="auto">
          <a:xfrm>
            <a:off x="2796475" y="3259065"/>
            <a:ext cx="58737" cy="5715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" name="Text Box 3"/>
          <p:cNvSpPr txBox="1">
            <a:spLocks noChangeArrowheads="1"/>
          </p:cNvSpPr>
          <p:nvPr/>
        </p:nvSpPr>
        <p:spPr bwMode="auto">
          <a:xfrm>
            <a:off x="1292299" y="3372588"/>
            <a:ext cx="3078087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SB-based C-state management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single- and dual-core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mobile lines</a:t>
            </a:r>
          </a:p>
        </p:txBody>
      </p:sp>
      <p:sp>
        <p:nvSpPr>
          <p:cNvPr id="12" name="Text Box 3"/>
          <p:cNvSpPr txBox="1">
            <a:spLocks noChangeArrowheads="1"/>
          </p:cNvSpPr>
          <p:nvPr/>
        </p:nvSpPr>
        <p:spPr bwMode="auto">
          <a:xfrm>
            <a:off x="4955165" y="3383319"/>
            <a:ext cx="3363420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PCU-based C-state management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multithreaded multicore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mobile lines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398717" y="1803321"/>
            <a:ext cx="4495461" cy="11310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 recognizes idle periods of instruction  execution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instructs the processor to manage C-states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through a software interface.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Interrupts let exit C-states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enter the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C0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operating state.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676136" y="4034591"/>
            <a:ext cx="2242922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Control logic of the SB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basically responsible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for managing C-states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5467488" y="4027967"/>
            <a:ext cx="2112245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On-die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basically responsible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for managing C-states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025258" y="4859905"/>
            <a:ext cx="3478836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From the mobile Pentium II (1998) 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up to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Penryn-based mobiles (2008)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5201891" y="4857347"/>
            <a:ext cx="2491388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From the 2. gen. Nehalem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(Lynnfield)-based lines 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(2009)</a:t>
            </a:r>
            <a:endParaRPr kumimoji="0" lang="en-US" sz="16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893195" y="6511986"/>
            <a:ext cx="163698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SB: South Bridge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407955" y="6511987"/>
            <a:ext cx="222926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Power Control Unit</a:t>
            </a:r>
          </a:p>
        </p:txBody>
      </p:sp>
      <p:sp>
        <p:nvSpPr>
          <p:cNvPr id="20" name="Rounded Rectangle 19"/>
          <p:cNvSpPr/>
          <p:nvPr/>
        </p:nvSpPr>
        <p:spPr bwMode="auto">
          <a:xfrm>
            <a:off x="1025258" y="3041081"/>
            <a:ext cx="3546742" cy="2685457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1500" y="458670"/>
            <a:ext cx="867782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Positioning Intel’s early, SB-based implementation of ACPI-based C-state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management</a:t>
            </a:r>
          </a:p>
        </p:txBody>
      </p:sp>
      <p:sp>
        <p:nvSpPr>
          <p:cNvPr id="23" name="Right Arrow 22"/>
          <p:cNvSpPr/>
          <p:nvPr/>
        </p:nvSpPr>
        <p:spPr>
          <a:xfrm>
            <a:off x="4476270" y="3564015"/>
            <a:ext cx="365760" cy="108000"/>
          </a:xfrm>
          <a:prstGeom prst="right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2010617"/>
      </p:ext>
    </p:extLst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4.2 </a:t>
            </a:r>
            <a:r>
              <a:rPr lang="hu-HU" sz="1700" dirty="0" err="1"/>
              <a:t>Overview</a:t>
            </a:r>
            <a:r>
              <a:rPr lang="hu-HU" sz="1700" dirty="0"/>
              <a:t> of A</a:t>
            </a:r>
            <a:r>
              <a:rPr lang="en-US" sz="1700" dirty="0"/>
              <a:t>CPI-compliant C-state management in Intel’s mobile lines (5)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92716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Advanced, PCU-based implementation of ACPI-based C-state management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employed in Intel’s multithreaded multicore lines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95908" y="1133745"/>
            <a:ext cx="9091627" cy="16466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Next, along with their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2. generation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Nahalem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-based client lines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(called Lynnfield)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Intel moved C-state management control to the processor since the Nehalem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line introduced a powerful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dedicated microcontroller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the performance of 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486 processor, called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Control Unit (PCU).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PCU-based C-state management covers Intel’s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multithreaded multicore lines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up to now, as seen in the following Figure.</a:t>
            </a:r>
          </a:p>
        </p:txBody>
      </p:sp>
    </p:spTree>
    <p:extLst>
      <p:ext uri="{BB962C8B-B14F-4D97-AF65-F5344CB8AC3E}">
        <p14:creationId xmlns:p14="http://schemas.microsoft.com/office/powerpoint/2010/main" val="3641802646"/>
      </p:ext>
    </p:extLst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4.2 </a:t>
            </a:r>
            <a:r>
              <a:rPr lang="hu-HU" sz="1700" dirty="0" err="1"/>
              <a:t>Overview</a:t>
            </a:r>
            <a:r>
              <a:rPr lang="hu-HU" sz="1700" dirty="0"/>
              <a:t> of A</a:t>
            </a:r>
            <a:r>
              <a:rPr lang="en-US" sz="1700" dirty="0"/>
              <a:t>CPI-compliant C-state management in Intel’s mobile lines (6)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458670"/>
            <a:ext cx="841595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Positioning Intel’s PCU-based implementation of ACPI-based C-state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management</a:t>
            </a: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2732344" y="1268760"/>
            <a:ext cx="3664785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ACPI-compliant C-state management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mobile lines</a:t>
            </a:r>
          </a:p>
        </p:txBody>
      </p:sp>
      <p:sp>
        <p:nvSpPr>
          <p:cNvPr id="7" name="Line 13"/>
          <p:cNvSpPr>
            <a:spLocks noChangeShapeType="1"/>
          </p:cNvSpPr>
          <p:nvPr/>
        </p:nvSpPr>
        <p:spPr bwMode="auto">
          <a:xfrm flipH="1">
            <a:off x="2817307" y="3061852"/>
            <a:ext cx="1754692" cy="23774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Line 13"/>
          <p:cNvSpPr>
            <a:spLocks noChangeShapeType="1"/>
          </p:cNvSpPr>
          <p:nvPr/>
        </p:nvSpPr>
        <p:spPr bwMode="auto">
          <a:xfrm>
            <a:off x="4572000" y="3060363"/>
            <a:ext cx="1943100" cy="22850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Oval 8"/>
          <p:cNvSpPr>
            <a:spLocks noChangeArrowheads="1"/>
          </p:cNvSpPr>
          <p:nvPr/>
        </p:nvSpPr>
        <p:spPr bwMode="auto">
          <a:xfrm>
            <a:off x="6479005" y="3261641"/>
            <a:ext cx="58737" cy="58738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Oval 12"/>
          <p:cNvSpPr>
            <a:spLocks noChangeArrowheads="1"/>
          </p:cNvSpPr>
          <p:nvPr/>
        </p:nvSpPr>
        <p:spPr bwMode="auto">
          <a:xfrm>
            <a:off x="2796475" y="3259065"/>
            <a:ext cx="58737" cy="5715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" name="Text Box 3"/>
          <p:cNvSpPr txBox="1">
            <a:spLocks noChangeArrowheads="1"/>
          </p:cNvSpPr>
          <p:nvPr/>
        </p:nvSpPr>
        <p:spPr bwMode="auto">
          <a:xfrm>
            <a:off x="1292299" y="3372588"/>
            <a:ext cx="3078087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SB-based C-state management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single- and dual-core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mobile lines</a:t>
            </a:r>
          </a:p>
        </p:txBody>
      </p:sp>
      <p:sp>
        <p:nvSpPr>
          <p:cNvPr id="12" name="Text Box 3"/>
          <p:cNvSpPr txBox="1">
            <a:spLocks noChangeArrowheads="1"/>
          </p:cNvSpPr>
          <p:nvPr/>
        </p:nvSpPr>
        <p:spPr bwMode="auto">
          <a:xfrm>
            <a:off x="4955165" y="3383319"/>
            <a:ext cx="3363420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PCU-based C-state management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multithreaded multicore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mobile lines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398717" y="1803321"/>
            <a:ext cx="4495461" cy="11310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 recognizes idle periods of instruction  execution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instructs the processor to manage C-states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through a software interface.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Interrupts let exit C-states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enter the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C0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operating state.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676136" y="4034591"/>
            <a:ext cx="2242922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Control logic of the SB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basically responsible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for managing C-states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5467488" y="4027967"/>
            <a:ext cx="2112245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On-die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basically responsible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for managing C-states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025258" y="4859905"/>
            <a:ext cx="3478836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From the mobile Pentium II (1998) 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up to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Penryn-based mobiles (2008)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5201891" y="4857347"/>
            <a:ext cx="2491388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From the 2. gen. Nehalem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(Lynnfield)-based lines 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(2009)</a:t>
            </a:r>
            <a:endParaRPr kumimoji="0" lang="en-US" sz="16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893195" y="6489340"/>
            <a:ext cx="163698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SB: South Bridge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407955" y="6489341"/>
            <a:ext cx="222926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Power Control Unit</a:t>
            </a:r>
          </a:p>
        </p:txBody>
      </p:sp>
      <p:sp>
        <p:nvSpPr>
          <p:cNvPr id="20" name="Rounded Rectangle 19"/>
          <p:cNvSpPr/>
          <p:nvPr/>
        </p:nvSpPr>
        <p:spPr bwMode="auto">
          <a:xfrm>
            <a:off x="4932936" y="3041081"/>
            <a:ext cx="3385649" cy="2685457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1" name="Right Arrow 20"/>
          <p:cNvSpPr/>
          <p:nvPr/>
        </p:nvSpPr>
        <p:spPr>
          <a:xfrm>
            <a:off x="4481990" y="3581405"/>
            <a:ext cx="365760" cy="108000"/>
          </a:xfrm>
          <a:prstGeom prst="right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985449"/>
      </p:ext>
    </p:extLst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4.2 </a:t>
            </a:r>
            <a:r>
              <a:rPr lang="hu-HU" sz="1700" dirty="0" err="1"/>
              <a:t>Overview</a:t>
            </a:r>
            <a:r>
              <a:rPr lang="hu-HU" sz="1700" dirty="0"/>
              <a:t> of A</a:t>
            </a:r>
            <a:r>
              <a:rPr lang="en-US" sz="1700" dirty="0"/>
              <a:t>CPI-compliant C-state management in Intel’s mobile lines (7)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81465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Implementation alternatives of ACPI-based C-state management -5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908720"/>
            <a:ext cx="902811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From both evolution phases of implementing C-state management in Intel’s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mobile line, subsequently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we will discuss only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more advanced PCU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(Power Control Unit)-based implementation.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7474486"/>
      </p:ext>
    </p:extLst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AutoShape 3"/>
          <p:cNvSpPr>
            <a:spLocks noChangeArrowheads="1"/>
          </p:cNvSpPr>
          <p:nvPr/>
        </p:nvSpPr>
        <p:spPr bwMode="auto">
          <a:xfrm>
            <a:off x="871538" y="1718890"/>
            <a:ext cx="7295090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4.3 PCU-</a:t>
            </a:r>
            <a:r>
              <a:rPr kumimoji="0" lang="hu-HU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based</a:t>
            </a: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C-state management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 Intel’s multithreaded multicore mobile lines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800299" y="2984394"/>
            <a:ext cx="2941831" cy="884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will not be discussed.</a:t>
            </a:r>
          </a:p>
        </p:txBody>
      </p:sp>
    </p:spTree>
    <p:extLst>
      <p:ext uri="{BB962C8B-B14F-4D97-AF65-F5344CB8AC3E}">
        <p14:creationId xmlns:p14="http://schemas.microsoft.com/office/powerpoint/2010/main" val="2509714445"/>
      </p:ext>
    </p:extLst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4.3 P</a:t>
            </a:r>
            <a:r>
              <a:rPr lang="en-US" sz="1700" dirty="0"/>
              <a:t>CU-based C-state management in Intel's mobile lines </a:t>
            </a:r>
            <a:r>
              <a:rPr lang="hu-HU" sz="1700" dirty="0"/>
              <a:t>(1)</a:t>
            </a:r>
            <a:endParaRPr lang="en-US" sz="1700" dirty="0"/>
          </a:p>
        </p:txBody>
      </p:sp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2732344" y="1221219"/>
            <a:ext cx="3664785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ACPI-compliant C-state management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mobile lines</a:t>
            </a:r>
          </a:p>
        </p:txBody>
      </p:sp>
      <p:sp>
        <p:nvSpPr>
          <p:cNvPr id="5" name="Line 13"/>
          <p:cNvSpPr>
            <a:spLocks noChangeShapeType="1"/>
          </p:cNvSpPr>
          <p:nvPr/>
        </p:nvSpPr>
        <p:spPr bwMode="auto">
          <a:xfrm flipH="1">
            <a:off x="2817307" y="3014311"/>
            <a:ext cx="1754692" cy="23774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" name="Line 13"/>
          <p:cNvSpPr>
            <a:spLocks noChangeShapeType="1"/>
          </p:cNvSpPr>
          <p:nvPr/>
        </p:nvSpPr>
        <p:spPr bwMode="auto">
          <a:xfrm>
            <a:off x="4572000" y="3012822"/>
            <a:ext cx="1943100" cy="228504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Oval 6"/>
          <p:cNvSpPr>
            <a:spLocks noChangeArrowheads="1"/>
          </p:cNvSpPr>
          <p:nvPr/>
        </p:nvSpPr>
        <p:spPr bwMode="auto">
          <a:xfrm>
            <a:off x="6479005" y="3214100"/>
            <a:ext cx="58737" cy="58738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Oval 12"/>
          <p:cNvSpPr>
            <a:spLocks noChangeArrowheads="1"/>
          </p:cNvSpPr>
          <p:nvPr/>
        </p:nvSpPr>
        <p:spPr bwMode="auto">
          <a:xfrm>
            <a:off x="2796475" y="3211524"/>
            <a:ext cx="58737" cy="5715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1293101" y="3325047"/>
            <a:ext cx="3076483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SB-based C-state management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single and dual-core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mobile lines</a:t>
            </a:r>
          </a:p>
        </p:txBody>
      </p:sp>
      <p:sp>
        <p:nvSpPr>
          <p:cNvPr id="10" name="Text Box 3"/>
          <p:cNvSpPr txBox="1">
            <a:spLocks noChangeArrowheads="1"/>
          </p:cNvSpPr>
          <p:nvPr/>
        </p:nvSpPr>
        <p:spPr bwMode="auto">
          <a:xfrm>
            <a:off x="4955165" y="3335778"/>
            <a:ext cx="3363420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PCU-based C-state management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multithreaded multicore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mobile lines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398717" y="1755780"/>
            <a:ext cx="4495461" cy="11310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 recognizes idle periods of instruction  execution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instructs the processor to manage C-states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through a software interface.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Interrupts let exit C-states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enter the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C0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operating state.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676136" y="4018587"/>
            <a:ext cx="2242922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Control logic of the SB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basically responsible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for managing C-states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5467488" y="4011963"/>
            <a:ext cx="2112245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On-die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basically responsible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for managing C-states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060522" y="4843901"/>
            <a:ext cx="3408305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From the mobile Pentium II (1998) 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up to the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Penryn-based mobile lines (2008)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5201891" y="4841343"/>
            <a:ext cx="2491388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From the 2. gen. Nehalem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(Lynnfield)-based lines 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(2009)</a:t>
            </a:r>
            <a:endParaRPr kumimoji="0" lang="en-US" sz="16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893195" y="6426557"/>
            <a:ext cx="163698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SB: South Bridge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5407955" y="6426558"/>
            <a:ext cx="222926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Power Control Unit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71500" y="458670"/>
            <a:ext cx="863165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4.3 P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CU-based C-state management in Intel's multithreaded multicore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mobile lines -1</a:t>
            </a:r>
          </a:p>
        </p:txBody>
      </p:sp>
      <p:sp>
        <p:nvSpPr>
          <p:cNvPr id="19" name="Rounded Rectangle 18"/>
          <p:cNvSpPr/>
          <p:nvPr/>
        </p:nvSpPr>
        <p:spPr bwMode="auto">
          <a:xfrm>
            <a:off x="4930377" y="3260607"/>
            <a:ext cx="3408305" cy="2304000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016460" y="5781627"/>
            <a:ext cx="113524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Section 5.3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853768" y="5770251"/>
            <a:ext cx="113524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Section 5.4</a:t>
            </a:r>
          </a:p>
        </p:txBody>
      </p:sp>
      <p:sp>
        <p:nvSpPr>
          <p:cNvPr id="21" name="Right Arrow 20"/>
          <p:cNvSpPr/>
          <p:nvPr/>
        </p:nvSpPr>
        <p:spPr>
          <a:xfrm>
            <a:off x="4431265" y="3519010"/>
            <a:ext cx="365760" cy="108000"/>
          </a:xfrm>
          <a:prstGeom prst="right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7693772"/>
      </p:ext>
    </p:extLst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46"/>
          <p:cNvSpPr txBox="1">
            <a:spLocks noChangeArrowheads="1"/>
          </p:cNvSpPr>
          <p:nvPr/>
        </p:nvSpPr>
        <p:spPr bwMode="auto">
          <a:xfrm>
            <a:off x="71500" y="458670"/>
            <a:ext cx="802412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bg1">
                    <a:alpha val="0"/>
                  </a:schemeClr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FF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PCU-based C-state management in Intel's multithreaded multicore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mobile lines -2</a:t>
            </a:r>
            <a:endParaRPr kumimoji="0" lang="hu-HU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1500" y="1133745"/>
            <a:ext cx="9325758" cy="24622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 introduced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(Power Control Units)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accomplish power management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(i.e. , P-state management, C-state management, the Turbo Boost technology, etc.)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along with integrating memory controllers onto the processor die first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their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Nehalem line in 2008.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Subsequently,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first mobiles with PCU-based C-state management arose along with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the 2. generation Nehalem (Lynnfield) line of processors in 2009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(Note here that the first generation Nehalem family was server-oriented and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did not cover mobile models, whereas both generations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introduced multithreading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into the Core 2 family).  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4.3 P</a:t>
            </a:r>
            <a:r>
              <a:rPr lang="en-US" sz="1700" dirty="0"/>
              <a:t>CU-based C-state management in Intel's mobile lines </a:t>
            </a:r>
            <a:r>
              <a:rPr lang="hu-HU" sz="1700" dirty="0"/>
              <a:t>(2)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37988049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42128" t="17371" r="21182" b="6370"/>
          <a:stretch/>
        </p:blipFill>
        <p:spPr>
          <a:xfrm>
            <a:off x="3818330" y="697771"/>
            <a:ext cx="5068094" cy="5922486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1500" y="458670"/>
            <a:ext cx="476008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1: 2. gen Nehalem (Lynnfield)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based two-chip mobile platform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Intel's i7-900M (2009)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40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(3)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2076213384"/>
      </p:ext>
    </p:extLst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41138" t="16708" r="13940" b="5565"/>
          <a:stretch/>
        </p:blipFill>
        <p:spPr>
          <a:xfrm>
            <a:off x="3273295" y="1074187"/>
            <a:ext cx="5844210" cy="5685183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1500" y="458670"/>
            <a:ext cx="89956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2: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Skylake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-based single-chip mobile platform Intel's i7-6xxxU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SoC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(2015)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(4)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268429367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(21)</a:t>
            </a:r>
            <a:endParaRPr lang="en-US" sz="1700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-26495" y="872840"/>
            <a:ext cx="9144000" cy="1116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15888" y="854710"/>
            <a:ext cx="902811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Severe aftermath of the relentless rise of dissipation of the Pentium 4 cores was </a:t>
            </a:r>
          </a:p>
          <a:p>
            <a:r>
              <a:rPr lang="en-US" sz="1600" dirty="0">
                <a:latin typeface="+mj-lt"/>
              </a:rPr>
              <a:t>  first, the inevitable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cancellation of all</a:t>
            </a:r>
            <a:r>
              <a:rPr lang="en-US" sz="1600" dirty="0">
                <a:latin typeface="+mj-lt"/>
              </a:rPr>
              <a:t> announced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processors with a clock rate over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3.6 GHz in 05/2004, </a:t>
            </a:r>
            <a:r>
              <a:rPr lang="en-US" sz="1600" dirty="0">
                <a:latin typeface="+mj-lt"/>
              </a:rPr>
              <a:t>and subsequently,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withdrawal of the entire Pentium 4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family in 10/2004</a:t>
            </a:r>
            <a:r>
              <a:rPr lang="en-US" sz="1600" dirty="0">
                <a:latin typeface="+mj-lt"/>
              </a:rPr>
              <a:t>, as the following slide shows.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1438" y="458670"/>
            <a:ext cx="53631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Cancellation of the Pentium 4 family in 2004</a:t>
            </a:r>
          </a:p>
        </p:txBody>
      </p:sp>
    </p:spTree>
    <p:extLst>
      <p:ext uri="{BB962C8B-B14F-4D97-AF65-F5344CB8AC3E}">
        <p14:creationId xmlns:p14="http://schemas.microsoft.com/office/powerpoint/2010/main" val="30419861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/>
    </p:bld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1500" y="458670"/>
            <a:ext cx="821250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Main enhancements of the Nehalem-based multithreaded multi-core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processor lines aiming at power management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41530" y="1133745"/>
            <a:ext cx="8775992" cy="261610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c) Utilizing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gating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switch off idle cores individually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The subsequent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Haswell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Broadwell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lines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introduced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integrated voltage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regulators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these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replaced power gating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but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after integrated power gating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was omitted due to its additional dissipation in the Skylake line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Intel made use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gating anew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switch off idle cores.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b) Introducing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on-die Power Control Units (PCUs)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(implemented actually as dedicated 32-bit microprocessors)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c) Introducing the Turbo Boost technology.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d) Implementing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management for the introduced L3 cache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(5)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2046585435"/>
      </p:ext>
    </p:extLst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6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  <p:sp>
        <p:nvSpPr>
          <p:cNvPr id="4" name="Line 7"/>
          <p:cNvSpPr>
            <a:spLocks noChangeShapeType="1"/>
          </p:cNvSpPr>
          <p:nvPr/>
        </p:nvSpPr>
        <p:spPr bwMode="auto">
          <a:xfrm flipV="1">
            <a:off x="1371404" y="2032135"/>
            <a:ext cx="6264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" name="Line 8"/>
          <p:cNvSpPr>
            <a:spLocks noChangeShapeType="1"/>
          </p:cNvSpPr>
          <p:nvPr/>
        </p:nvSpPr>
        <p:spPr bwMode="auto">
          <a:xfrm rot="5400000" flipH="1">
            <a:off x="4141692" y="1906145"/>
            <a:ext cx="217836" cy="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6" name="Line 10"/>
          <p:cNvSpPr>
            <a:spLocks noChangeShapeType="1"/>
          </p:cNvSpPr>
          <p:nvPr/>
        </p:nvSpPr>
        <p:spPr bwMode="auto">
          <a:xfrm rot="-5400000" flipH="1" flipV="1">
            <a:off x="1255972" y="2117678"/>
            <a:ext cx="182880" cy="47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7" name="Line 12"/>
          <p:cNvSpPr>
            <a:spLocks noChangeShapeType="1"/>
          </p:cNvSpPr>
          <p:nvPr/>
        </p:nvSpPr>
        <p:spPr bwMode="auto">
          <a:xfrm rot="-5400000" flipH="1" flipV="1">
            <a:off x="7548229" y="2128598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" name="Text Box 6"/>
          <p:cNvSpPr txBox="1">
            <a:spLocks noChangeArrowheads="1"/>
          </p:cNvSpPr>
          <p:nvPr/>
        </p:nvSpPr>
        <p:spPr bwMode="auto">
          <a:xfrm>
            <a:off x="6583934" y="2348106"/>
            <a:ext cx="2536272" cy="1292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e) The PCU performs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the needed control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operations to accomplish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the transition to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the target core and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package C-state</a:t>
            </a:r>
            <a:endParaRPr kumimoji="0" lang="hu-HU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9" name="Text Box 15"/>
          <p:cNvSpPr txBox="1">
            <a:spLocks noChangeArrowheads="1"/>
          </p:cNvSpPr>
          <p:nvPr/>
        </p:nvSpPr>
        <p:spPr bwMode="auto">
          <a:xfrm>
            <a:off x="-37370" y="1334723"/>
            <a:ext cx="9312165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Main tasks of PCU-directed C-state management in Intel's multi-core multi-threaded mobile lines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(from the mobile 2. gen. Nehalem (Lynnfield)-based lines (2009) </a:t>
            </a:r>
            <a:endParaRPr kumimoji="0" lang="hu-HU" alt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3737786" y="2353398"/>
            <a:ext cx="2431411" cy="10926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c) OSPM communicates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the target C-state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of the thread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to the processor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via a software interface</a:t>
            </a:r>
          </a:p>
        </p:txBody>
      </p:sp>
      <p:sp>
        <p:nvSpPr>
          <p:cNvPr id="11" name="Line 10"/>
          <p:cNvSpPr>
            <a:spLocks noChangeShapeType="1"/>
          </p:cNvSpPr>
          <p:nvPr/>
        </p:nvSpPr>
        <p:spPr bwMode="auto">
          <a:xfrm rot="-5400000" flipH="1" flipV="1">
            <a:off x="4907200" y="2126649"/>
            <a:ext cx="183474" cy="330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2" name="Text Box 12"/>
          <p:cNvSpPr txBox="1">
            <a:spLocks noChangeArrowheads="1"/>
          </p:cNvSpPr>
          <p:nvPr/>
        </p:nvSpPr>
        <p:spPr bwMode="auto">
          <a:xfrm>
            <a:off x="1863061" y="3911426"/>
            <a:ext cx="2754280" cy="10926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b) Decision for the new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C-state of the thread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by the OSPM, based on the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length of thread idleness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and C-state history</a:t>
            </a:r>
          </a:p>
        </p:txBody>
      </p:sp>
      <p:sp>
        <p:nvSpPr>
          <p:cNvPr id="13" name="Line 10"/>
          <p:cNvSpPr>
            <a:spLocks noChangeShapeType="1"/>
          </p:cNvSpPr>
          <p:nvPr/>
        </p:nvSpPr>
        <p:spPr bwMode="auto">
          <a:xfrm rot="-5400000" flipH="1">
            <a:off x="2362872" y="2933059"/>
            <a:ext cx="1764000" cy="56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4" name="Oval 9"/>
          <p:cNvSpPr>
            <a:spLocks noChangeArrowheads="1"/>
          </p:cNvSpPr>
          <p:nvPr/>
        </p:nvSpPr>
        <p:spPr bwMode="auto">
          <a:xfrm>
            <a:off x="4962493" y="2228705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5" name="Oval 9"/>
          <p:cNvSpPr>
            <a:spLocks noChangeArrowheads="1"/>
          </p:cNvSpPr>
          <p:nvPr/>
        </p:nvSpPr>
        <p:spPr bwMode="auto">
          <a:xfrm>
            <a:off x="3203949" y="3730542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6" name="Oval 9"/>
          <p:cNvSpPr>
            <a:spLocks noChangeArrowheads="1"/>
          </p:cNvSpPr>
          <p:nvPr/>
        </p:nvSpPr>
        <p:spPr bwMode="auto">
          <a:xfrm>
            <a:off x="1311694" y="2173398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7" name="Oval 11"/>
          <p:cNvSpPr>
            <a:spLocks noChangeArrowheads="1"/>
          </p:cNvSpPr>
          <p:nvPr/>
        </p:nvSpPr>
        <p:spPr bwMode="auto">
          <a:xfrm>
            <a:off x="7606332" y="2178161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8" name="Text Box 12"/>
          <p:cNvSpPr txBox="1">
            <a:spLocks noChangeArrowheads="1"/>
          </p:cNvSpPr>
          <p:nvPr/>
        </p:nvSpPr>
        <p:spPr bwMode="auto">
          <a:xfrm>
            <a:off x="186651" y="2338031"/>
            <a:ext cx="2600392" cy="8925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a) Recognizing the length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of thread idleness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in time windows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by the OSPM</a:t>
            </a:r>
          </a:p>
        </p:txBody>
      </p:sp>
      <p:sp>
        <p:nvSpPr>
          <p:cNvPr id="19" name="Text Box 6"/>
          <p:cNvSpPr txBox="1">
            <a:spLocks noChangeArrowheads="1"/>
          </p:cNvSpPr>
          <p:nvPr/>
        </p:nvSpPr>
        <p:spPr bwMode="auto">
          <a:xfrm>
            <a:off x="4911949" y="3882645"/>
            <a:ext cx="3252336" cy="14927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d) The PCU coordinates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thread C-states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for multithreaded cores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and core C-states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in multicores if cores use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common resources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(e.g. 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Vcc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or L3)</a:t>
            </a:r>
          </a:p>
        </p:txBody>
      </p:sp>
      <p:sp>
        <p:nvSpPr>
          <p:cNvPr id="21" name="Line 10"/>
          <p:cNvSpPr>
            <a:spLocks noChangeShapeType="1"/>
          </p:cNvSpPr>
          <p:nvPr/>
        </p:nvSpPr>
        <p:spPr bwMode="auto">
          <a:xfrm rot="-5400000" flipH="1" flipV="1">
            <a:off x="5618110" y="2918180"/>
            <a:ext cx="1764000" cy="47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2" name="Oval 9"/>
          <p:cNvSpPr>
            <a:spLocks noChangeArrowheads="1"/>
          </p:cNvSpPr>
          <p:nvPr/>
        </p:nvSpPr>
        <p:spPr bwMode="auto">
          <a:xfrm>
            <a:off x="6464392" y="3809378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71500" y="458670"/>
            <a:ext cx="82052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Main tasks of PCU-directed C-state management in Intel's multi-core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multi-threaded mobile lines -Overview </a:t>
            </a:r>
          </a:p>
        </p:txBody>
      </p:sp>
    </p:spTree>
    <p:extLst>
      <p:ext uri="{BB962C8B-B14F-4D97-AF65-F5344CB8AC3E}">
        <p14:creationId xmlns:p14="http://schemas.microsoft.com/office/powerpoint/2010/main" val="23549717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/>
      <p:bldP spid="9" grpId="0"/>
      <p:bldP spid="10" grpId="0"/>
      <p:bldP spid="11" grpId="0" animBg="1"/>
      <p:bldP spid="12" grpId="0"/>
      <p:bldP spid="13" grpId="0" animBg="1"/>
      <p:bldP spid="14" grpId="0" animBg="1"/>
      <p:bldP spid="15" grpId="0" animBg="1"/>
      <p:bldP spid="16" grpId="0" animBg="1"/>
      <p:bldP spid="17" grpId="0" animBg="1"/>
      <p:bldP spid="18" grpId="0"/>
      <p:bldP spid="19" grpId="0"/>
      <p:bldP spid="21" grpId="0" animBg="1"/>
      <p:bldP spid="22" grpId="0" animBg="1"/>
    </p:bld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71500" y="1133745"/>
            <a:ext cx="81233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OSPM recognizes the length of thread idleness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each thread in a loop,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as indicated below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].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667676" y="1705009"/>
            <a:ext cx="6956618" cy="3562623"/>
            <a:chOff x="667676" y="1049135"/>
            <a:chExt cx="6956618" cy="3562623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/>
            <a:srcRect b="38756"/>
            <a:stretch/>
          </p:blipFill>
          <p:spPr>
            <a:xfrm>
              <a:off x="667676" y="1049135"/>
              <a:ext cx="6956618" cy="2913265"/>
            </a:xfrm>
            <a:prstGeom prst="rect">
              <a:avLst/>
            </a:prstGeom>
          </p:spPr>
        </p:pic>
        <p:sp>
          <p:nvSpPr>
            <p:cNvPr id="3" name="Rounded Rectangle 2"/>
            <p:cNvSpPr/>
            <p:nvPr/>
          </p:nvSpPr>
          <p:spPr bwMode="auto">
            <a:xfrm>
              <a:off x="5738192" y="3505200"/>
              <a:ext cx="1515988" cy="393860"/>
            </a:xfrm>
            <a:prstGeom prst="round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pic>
          <p:nvPicPr>
            <p:cNvPr id="10" name="Picture 9"/>
            <p:cNvPicPr>
              <a:picLocks noChangeAspect="1"/>
            </p:cNvPicPr>
            <p:nvPr/>
          </p:nvPicPr>
          <p:blipFill rotWithShape="1">
            <a:blip r:embed="rId2"/>
            <a:srcRect t="61522" b="25106"/>
            <a:stretch/>
          </p:blipFill>
          <p:spPr>
            <a:xfrm>
              <a:off x="667676" y="3975652"/>
              <a:ext cx="6956618" cy="636106"/>
            </a:xfrm>
            <a:prstGeom prst="rect">
              <a:avLst/>
            </a:prstGeom>
          </p:spPr>
        </p:pic>
      </p:grp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7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  <p:sp>
        <p:nvSpPr>
          <p:cNvPr id="2" name="TextBox 1"/>
          <p:cNvSpPr txBox="1"/>
          <p:nvPr/>
        </p:nvSpPr>
        <p:spPr>
          <a:xfrm>
            <a:off x="71500" y="458670"/>
            <a:ext cx="895350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a/b) Recognizing the length of thread idleness and determine the next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C-state 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515007" y="5395419"/>
            <a:ext cx="786260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above program segment shows only C1 – C3 states, higher states are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managed basically in the same way.</a:t>
            </a:r>
          </a:p>
        </p:txBody>
      </p:sp>
    </p:spTree>
    <p:extLst>
      <p:ext uri="{BB962C8B-B14F-4D97-AF65-F5344CB8AC3E}">
        <p14:creationId xmlns:p14="http://schemas.microsoft.com/office/powerpoint/2010/main" val="1489148738"/>
      </p:ext>
    </p:extLst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8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887478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c) OSPM communicates the target C-state of the thread to the processor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  via a software interface -1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 flipH="1">
            <a:off x="415091" y="1178750"/>
            <a:ext cx="8818179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OSPM has basically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two software interfaces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to communicate the target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C-state of the thread to the processor.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primary interface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introduced along with the Core and Core 2 families and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is given by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926680" y="2334889"/>
            <a:ext cx="6891054" cy="6360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MWAIT(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Cx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instructions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[x denotes here the C-state level]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EAX and ECX MSRs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(Machine Specific Registers), 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33442" y="2976023"/>
            <a:ext cx="231632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follows:</a:t>
            </a:r>
          </a:p>
        </p:txBody>
      </p:sp>
    </p:spTree>
    <p:extLst>
      <p:ext uri="{BB962C8B-B14F-4D97-AF65-F5344CB8AC3E}">
        <p14:creationId xmlns:p14="http://schemas.microsoft.com/office/powerpoint/2010/main" val="28845633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9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190500" y="1238676"/>
          <a:ext cx="8764314" cy="2588260"/>
        </p:xfrm>
        <a:graphic>
          <a:graphicData uri="http://schemas.openxmlformats.org/drawingml/2006/table">
            <a:tbl>
              <a:tblPr/>
              <a:tblGrid>
                <a:gridCol w="1217886">
                  <a:extLst>
                    <a:ext uri="{9D8B030D-6E8A-4147-A177-3AD203B41FA5}">
                      <a16:colId xmlns:a16="http://schemas.microsoft.com/office/drawing/2014/main" val="838354147"/>
                    </a:ext>
                  </a:extLst>
                </a:gridCol>
                <a:gridCol w="7546428">
                  <a:extLst>
                    <a:ext uri="{9D8B030D-6E8A-4147-A177-3AD203B41FA5}">
                      <a16:colId xmlns:a16="http://schemas.microsoft.com/office/drawing/2014/main" val="40691399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Bits</a:t>
                      </a:r>
                    </a:p>
                  </a:txBody>
                  <a:tcPr marL="101600" marR="101600" marT="25400" marB="254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EC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Description</a:t>
                      </a:r>
                    </a:p>
                  </a:txBody>
                  <a:tcPr marL="101600" marR="101600" marT="25400" marB="254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E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988202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effectLst/>
                          <a:latin typeface="+mj-lt"/>
                        </a:rPr>
                        <a:t>3:0</a:t>
                      </a:r>
                    </a:p>
                  </a:txBody>
                  <a:tcPr marL="101600" marR="101600" marT="25400" marB="254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effectLst/>
                          <a:latin typeface="+mj-lt"/>
                        </a:rPr>
                        <a:t>Sub C-state within a C-state, indicated by bits [7:4]</a:t>
                      </a:r>
                    </a:p>
                  </a:txBody>
                  <a:tcPr marL="101600" marR="101600" marT="25400" marB="25400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68900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effectLst/>
                          <a:latin typeface="+mj-lt"/>
                        </a:rPr>
                        <a:t>7:4</a:t>
                      </a:r>
                    </a:p>
                  </a:txBody>
                  <a:tcPr marL="101600" marR="101600" marT="25400" marB="254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300"/>
                        </a:spcAft>
                      </a:pPr>
                      <a:r>
                        <a:rPr lang="en-US" sz="1600" dirty="0">
                          <a:solidFill>
                            <a:srgbClr val="FF0000"/>
                          </a:solidFill>
                          <a:effectLst/>
                          <a:latin typeface="+mj-lt"/>
                        </a:rPr>
                        <a:t>Target C-state</a:t>
                      </a:r>
                      <a:endParaRPr lang="en-US" sz="1600" dirty="0">
                        <a:solidFill>
                          <a:schemeClr val="tx1"/>
                        </a:solidFill>
                        <a:effectLst/>
                        <a:latin typeface="+mj-lt"/>
                      </a:endParaRPr>
                    </a:p>
                    <a:p>
                      <a:pPr algn="l">
                        <a:spcAft>
                          <a:spcPts val="300"/>
                        </a:spcAft>
                      </a:pPr>
                      <a:r>
                        <a:rPr lang="en-US" sz="1600" dirty="0">
                          <a:effectLst/>
                          <a:latin typeface="+mj-lt"/>
                        </a:rPr>
                        <a:t> Value of 0 means C1; </a:t>
                      </a:r>
                    </a:p>
                    <a:p>
                      <a:pPr algn="l">
                        <a:spcAft>
                          <a:spcPts val="300"/>
                        </a:spcAft>
                      </a:pPr>
                      <a:r>
                        <a:rPr lang="en-US" sz="1600" dirty="0">
                          <a:effectLst/>
                          <a:latin typeface="+mj-lt"/>
                        </a:rPr>
                        <a:t> Value of 1 means C2 and so on </a:t>
                      </a:r>
                    </a:p>
                    <a:p>
                      <a:pPr algn="l">
                        <a:spcAft>
                          <a:spcPts val="600"/>
                        </a:spcAft>
                      </a:pPr>
                      <a:r>
                        <a:rPr lang="en-US" sz="1600" dirty="0">
                          <a:effectLst/>
                          <a:latin typeface="+mj-lt"/>
                        </a:rPr>
                        <a:t> Value of 01111B means C0</a:t>
                      </a:r>
                    </a:p>
                    <a:p>
                      <a:pPr algn="l"/>
                      <a:r>
                        <a:rPr lang="en-US" sz="1600" dirty="0">
                          <a:effectLst/>
                          <a:latin typeface="+mj-lt"/>
                        </a:rPr>
                        <a:t> Note: Target C states for MWAIT extensions are processor-specific </a:t>
                      </a:r>
                    </a:p>
                    <a:p>
                      <a:pPr algn="l"/>
                      <a:r>
                        <a:rPr lang="en-US" sz="1600" dirty="0">
                          <a:effectLst/>
                          <a:latin typeface="+mj-lt"/>
                        </a:rPr>
                        <a:t>            C-states, not ACPI C-states</a:t>
                      </a:r>
                    </a:p>
                  </a:txBody>
                  <a:tcPr marL="101600" marR="101600" marT="25400" marB="25400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1925516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effectLst/>
                          <a:latin typeface="+mj-lt"/>
                        </a:rPr>
                        <a:t>31: 8</a:t>
                      </a:r>
                    </a:p>
                  </a:txBody>
                  <a:tcPr marL="101600" marR="101600" marT="25400" marB="254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effectLst/>
                          <a:latin typeface="+mj-lt"/>
                        </a:rPr>
                        <a:t>Reserved</a:t>
                      </a:r>
                    </a:p>
                  </a:txBody>
                  <a:tcPr marL="101600" marR="101600" marT="25400" marB="254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910546"/>
                  </a:ext>
                </a:extLst>
              </a:tr>
            </a:tbl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2501770" y="4035551"/>
            <a:ext cx="432711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Table: MWAIT Hints MSR register (EAX)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1500" y="458670"/>
            <a:ext cx="68934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MWAIT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Hints and MWAIT Extension MSR registers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[43]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aphicFrame>
        <p:nvGraphicFramePr>
          <p:cNvPr id="12" name="Table 11"/>
          <p:cNvGraphicFramePr>
            <a:graphicFrameLocks noGrp="1"/>
          </p:cNvGraphicFramePr>
          <p:nvPr/>
        </p:nvGraphicFramePr>
        <p:xfrm>
          <a:off x="190500" y="4731510"/>
          <a:ext cx="8764314" cy="1127760"/>
        </p:xfrm>
        <a:graphic>
          <a:graphicData uri="http://schemas.openxmlformats.org/drawingml/2006/table">
            <a:tbl>
              <a:tblPr/>
              <a:tblGrid>
                <a:gridCol w="1238907">
                  <a:extLst>
                    <a:ext uri="{9D8B030D-6E8A-4147-A177-3AD203B41FA5}">
                      <a16:colId xmlns:a16="http://schemas.microsoft.com/office/drawing/2014/main" val="1385064900"/>
                    </a:ext>
                  </a:extLst>
                </a:gridCol>
                <a:gridCol w="7525407">
                  <a:extLst>
                    <a:ext uri="{9D8B030D-6E8A-4147-A177-3AD203B41FA5}">
                      <a16:colId xmlns:a16="http://schemas.microsoft.com/office/drawing/2014/main" val="3941053960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Bits</a:t>
                      </a:r>
                    </a:p>
                  </a:txBody>
                  <a:tcPr marL="101600" marR="101600" marT="25400" marB="254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ECD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solidFill>
                            <a:schemeClr val="bg1"/>
                          </a:solidFill>
                          <a:effectLst/>
                          <a:latin typeface="+mj-lt"/>
                        </a:rPr>
                        <a:t>Description</a:t>
                      </a:r>
                    </a:p>
                  </a:txBody>
                  <a:tcPr marL="101600" marR="101600" marT="25400" marB="254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B9EC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945803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effectLst/>
                          <a:latin typeface="+mj-lt"/>
                        </a:rPr>
                        <a:t>0</a:t>
                      </a:r>
                    </a:p>
                  </a:txBody>
                  <a:tcPr marL="101600" marR="101600" marT="25400" marB="254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effectLst/>
                          <a:latin typeface="+mj-lt"/>
                        </a:rPr>
                        <a:t>Treat interrupts as break events even if masked (e.g., even if EFLAGS.IF=0). May be set only if CPUID.05H:ECX[bit 1] = 1.</a:t>
                      </a:r>
                    </a:p>
                  </a:txBody>
                  <a:tcPr marL="101600" marR="101600" marT="25400" marB="25400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060032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/>
                      <a:r>
                        <a:rPr lang="en-US" sz="1600">
                          <a:effectLst/>
                          <a:latin typeface="+mj-lt"/>
                        </a:rPr>
                        <a:t>31: 1</a:t>
                      </a:r>
                    </a:p>
                  </a:txBody>
                  <a:tcPr marL="101600" marR="101600" marT="25400" marB="254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>
                          <a:effectLst/>
                          <a:latin typeface="+mj-lt"/>
                        </a:rPr>
                        <a:t>Reserved</a:t>
                      </a:r>
                    </a:p>
                  </a:txBody>
                  <a:tcPr marL="101600" marR="101600" marT="25400" marB="25400" anchor="ctr">
                    <a:lnL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CCCCCC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82179360"/>
                  </a:ext>
                </a:extLst>
              </a:tr>
            </a:tbl>
          </a:graphicData>
        </a:graphic>
      </p:graphicFrame>
      <p:sp>
        <p:nvSpPr>
          <p:cNvPr id="13" name="TextBox 12"/>
          <p:cNvSpPr txBox="1"/>
          <p:nvPr/>
        </p:nvSpPr>
        <p:spPr>
          <a:xfrm>
            <a:off x="2375336" y="5970766"/>
            <a:ext cx="48069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Table: MWAIT Extension MSR register (ECX)</a:t>
            </a:r>
          </a:p>
        </p:txBody>
      </p:sp>
    </p:spTree>
    <p:extLst>
      <p:ext uri="{BB962C8B-B14F-4D97-AF65-F5344CB8AC3E}">
        <p14:creationId xmlns:p14="http://schemas.microsoft.com/office/powerpoint/2010/main" val="613150617"/>
      </p:ext>
    </p:extLst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(1</a:t>
            </a:r>
            <a:r>
              <a:rPr lang="en-US" sz="1700" kern="1200" dirty="0"/>
              <a:t>0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  <p:sp>
        <p:nvSpPr>
          <p:cNvPr id="5" name="TextBox 4"/>
          <p:cNvSpPr txBox="1"/>
          <p:nvPr/>
        </p:nvSpPr>
        <p:spPr>
          <a:xfrm>
            <a:off x="71500" y="458670"/>
            <a:ext cx="887478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OSPM communicates the target C-state of the thread to the processor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via a software interface -2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1500" y="1178750"/>
            <a:ext cx="9134808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OSPM may also use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secondary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in fact, ACPI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interface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by issuing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legacy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LVL-x I/O read instructions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to the Processor Control Block registers of the SB,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called Level x registers, but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these instructions will not be executed in the processor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but converted to MWAIT(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Cx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instructions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38605293"/>
      </p:ext>
    </p:extLst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1500" y="458670"/>
            <a:ext cx="92529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for initiating C-state transitions by the OS Power Manager (OSPM)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53768" y="888310"/>
            <a:ext cx="8902181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OSPM scheduler recognizes when no work is to be done for the processor,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evaluates the rate of idle time i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time windows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(of, e.g., 100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initiates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a transition to a target C-state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according to the actual and prior utilization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in the time window,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by sending MWAIT(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Cx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instructions to the processor.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following example will illustrate this.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346315" y="6015771"/>
            <a:ext cx="604094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Initiating C-state transitions by the OSPM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44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11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  <p:sp>
        <p:nvSpPr>
          <p:cNvPr id="2" name="TextBox 1"/>
          <p:cNvSpPr txBox="1"/>
          <p:nvPr/>
        </p:nvSpPr>
        <p:spPr>
          <a:xfrm>
            <a:off x="836585" y="6465821"/>
            <a:ext cx="151836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interrupt</a:t>
            </a:r>
          </a:p>
        </p:txBody>
      </p:sp>
      <p:grpSp>
        <p:nvGrpSpPr>
          <p:cNvPr id="19" name="Group 18"/>
          <p:cNvGrpSpPr/>
          <p:nvPr/>
        </p:nvGrpSpPr>
        <p:grpSpPr>
          <a:xfrm>
            <a:off x="452356" y="2455730"/>
            <a:ext cx="8305109" cy="3439944"/>
            <a:chOff x="452356" y="2455730"/>
            <a:chExt cx="8305109" cy="3439944"/>
          </a:xfrm>
        </p:grpSpPr>
        <p:grpSp>
          <p:nvGrpSpPr>
            <p:cNvPr id="7" name="Group 6"/>
            <p:cNvGrpSpPr/>
            <p:nvPr/>
          </p:nvGrpSpPr>
          <p:grpSpPr>
            <a:xfrm>
              <a:off x="786037" y="3000436"/>
              <a:ext cx="7971428" cy="2895238"/>
              <a:chOff x="586286" y="1234406"/>
              <a:chExt cx="7971428" cy="2895238"/>
            </a:xfrm>
          </p:grpSpPr>
          <p:pic>
            <p:nvPicPr>
              <p:cNvPr id="8" name="Picture 7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586286" y="1234406"/>
                <a:ext cx="7971428" cy="2895238"/>
              </a:xfrm>
              <a:prstGeom prst="rect">
                <a:avLst/>
              </a:prstGeom>
            </p:spPr>
          </p:pic>
          <p:sp>
            <p:nvSpPr>
              <p:cNvPr id="9" name="Rounded Rectangle 8"/>
              <p:cNvSpPr/>
              <p:nvPr/>
            </p:nvSpPr>
            <p:spPr bwMode="auto">
              <a:xfrm>
                <a:off x="2640168" y="1412033"/>
                <a:ext cx="619326" cy="180391"/>
              </a:xfrm>
              <a:prstGeom prst="roundRect">
                <a:avLst/>
              </a:prstGeom>
              <a:solidFill>
                <a:schemeClr val="bg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0" name="Rounded Rectangle 9"/>
              <p:cNvSpPr/>
              <p:nvPr/>
            </p:nvSpPr>
            <p:spPr bwMode="auto">
              <a:xfrm>
                <a:off x="2478441" y="1341594"/>
                <a:ext cx="837039" cy="180304"/>
              </a:xfrm>
              <a:prstGeom prst="roundRect">
                <a:avLst/>
              </a:prstGeom>
              <a:solidFill>
                <a:schemeClr val="bg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itchFamily="34" charset="0"/>
                    <a:ea typeface="+mn-ea"/>
                    <a:cs typeface="+mn-cs"/>
                  </a:rPr>
                  <a:t>LVL_2</a:t>
                </a:r>
                <a:endPara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3" name="TextBox 2"/>
            <p:cNvSpPr txBox="1"/>
            <p:nvPr/>
          </p:nvSpPr>
          <p:spPr>
            <a:xfrm>
              <a:off x="3730438" y="2485005"/>
              <a:ext cx="91563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MWAIT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(C3)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170365" y="2492263"/>
              <a:ext cx="91563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MWAIT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(C2)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7295490" y="2492263"/>
              <a:ext cx="91563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MWAIT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(C3)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5076247" y="2492263"/>
              <a:ext cx="93487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MWAIR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(C3)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423674" y="2485005"/>
              <a:ext cx="91563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MWAIT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(C2)</a:t>
              </a:r>
            </a:p>
          </p:txBody>
        </p:sp>
        <p:sp>
          <p:nvSpPr>
            <p:cNvPr id="5" name="Rounded Rectangle 4"/>
            <p:cNvSpPr/>
            <p:nvPr/>
          </p:nvSpPr>
          <p:spPr bwMode="auto">
            <a:xfrm>
              <a:off x="2678192" y="3117785"/>
              <a:ext cx="837039" cy="250830"/>
            </a:xfrm>
            <a:prstGeom prst="round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452356" y="2455730"/>
              <a:ext cx="1889125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Instructions to enter C states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11500034"/>
      </p:ext>
    </p:extLst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386535" y="1178750"/>
            <a:ext cx="8717451" cy="19697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OSPM monitors individual threads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requests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individual thread C-states.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 the other hand,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threads running on the same core share basic per-core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resources,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like L1 and L2 caches.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Therefore, for managing Core C-states, the states of all threads running 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the same core need to be taken into consideration; in other words,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C-states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of the threads running on the same core need to be coordinated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indicated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below.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07419" y="3411273"/>
            <a:ext cx="2903403" cy="2606485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358707" y="6205988"/>
            <a:ext cx="83293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Coordination of C-states of the threads running on the same core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45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8" name="Rounded Rectangle 7"/>
          <p:cNvSpPr/>
          <p:nvPr/>
        </p:nvSpPr>
        <p:spPr bwMode="auto">
          <a:xfrm>
            <a:off x="3000777" y="3355923"/>
            <a:ext cx="3010045" cy="1488076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12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  <p:sp>
        <p:nvSpPr>
          <p:cNvPr id="10" name="TextBox 9"/>
          <p:cNvSpPr txBox="1"/>
          <p:nvPr/>
        </p:nvSpPr>
        <p:spPr>
          <a:xfrm>
            <a:off x="116505" y="1078623"/>
            <a:ext cx="89693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 flipH="1">
            <a:off x="71500" y="458670"/>
            <a:ext cx="90772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d) The PCU coordinates thread C-states for multithreaded cores and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core C-states in multicores if cores use common resources (e.g. 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Vcc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or L3)</a:t>
            </a:r>
          </a:p>
        </p:txBody>
      </p:sp>
    </p:spTree>
    <p:extLst>
      <p:ext uri="{BB962C8B-B14F-4D97-AF65-F5344CB8AC3E}">
        <p14:creationId xmlns:p14="http://schemas.microsoft.com/office/powerpoint/2010/main" val="38319844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 animBg="1"/>
    </p:bld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65430" y="863715"/>
            <a:ext cx="8382231" cy="261610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coordination of thread C-states results in core C-state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general rule for coordinating thread C-states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as follows: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The lowest numbered thread state running on a core determines the core's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C-state.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For example, if Thread 0 requests the C1 state while Thread 1 the C3 state,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this results in a core C1 state.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is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CPU that takes over the coordination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thread C-states resulting in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core C-states.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1500" y="458670"/>
            <a:ext cx="70246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Coordination of thread C-states resulting in core C-states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13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22337660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1500" y="458670"/>
            <a:ext cx="70438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Coordination of core C-states resulting in package C-states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675891" y="5705780"/>
            <a:ext cx="8486619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package C-state is determined by the lowest numbered core state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E.g. if core 0 requests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C1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state while core 1 requests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state, the resulting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package state will be the C1 package state, as indicated in the next Table.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5175339"/>
            <a:ext cx="905010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general rule for the coordination of core C-states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resulting 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package C-states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is as follows: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20299" y="1992645"/>
            <a:ext cx="2903403" cy="2606485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97121" y="888640"/>
            <a:ext cx="9479839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There is a further need to coordinate the C-states of all cores within a processor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if there are shared resources for all cores, like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or the L3 cache.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 result of the coordination 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the 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package C-state 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the processor, as indicated below. 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73917" y="4763215"/>
            <a:ext cx="76927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Coordination of core C-states resulting in a package C-state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45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2933700" y="2477183"/>
            <a:ext cx="3136900" cy="2121947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dash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14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36743985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8" grpId="0"/>
      <p:bldP spid="9" grpId="0"/>
      <p:bldP spid="3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730" name="Object 3"/>
          <p:cNvGraphicFramePr>
            <a:graphicFrameLocks noChangeAspect="1"/>
          </p:cNvGraphicFramePr>
          <p:nvPr/>
        </p:nvGraphicFramePr>
        <p:xfrm>
          <a:off x="115908" y="1160488"/>
          <a:ext cx="8873543" cy="557747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1" name="Microsoft Drawing" r:id="rId3" imgW="9994900" imgH="7227888" progId="MSDraw">
                  <p:embed/>
                </p:oleObj>
              </mc:Choice>
              <mc:Fallback>
                <p:oleObj name="Microsoft Drawing" r:id="rId3" imgW="9994900" imgH="7227888" progId="MSDraw">
                  <p:embed/>
                  <p:pic>
                    <p:nvPicPr>
                      <p:cNvPr id="7373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5908" y="1160488"/>
                        <a:ext cx="8873543" cy="557747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</p:spPr>
                  </p:pic>
                </p:oleObj>
              </mc:Fallback>
            </mc:AlternateContent>
          </a:graphicData>
        </a:graphic>
      </p:graphicFrame>
      <p:sp>
        <p:nvSpPr>
          <p:cNvPr id="3" name="TextBox 2"/>
          <p:cNvSpPr txBox="1"/>
          <p:nvPr/>
        </p:nvSpPr>
        <p:spPr>
          <a:xfrm>
            <a:off x="71500" y="458670"/>
            <a:ext cx="84930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Introduction and withdrawal 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ntel's P4 family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due to overheating -1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(22)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1850297648"/>
      </p:ext>
    </p:extLst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/>
          <a:srcRect t="10583"/>
          <a:stretch/>
        </p:blipFill>
        <p:spPr>
          <a:xfrm>
            <a:off x="143428" y="1365162"/>
            <a:ext cx="8857143" cy="3951393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71500" y="458670"/>
            <a:ext cx="83542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Coordination of core C-states resulting in package C-states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in Haswell-based dual-core mobile processors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28600" y="1333500"/>
            <a:ext cx="18473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1500" y="5486398"/>
            <a:ext cx="861962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 that the package C-state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determined by the C-state of the less idle core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15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870950605"/>
      </p:ext>
    </p:extLst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16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898905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e) The PCU performs the needed control operations to accomplish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  the transition to  the target core and package C-state</a:t>
            </a:r>
            <a:endParaRPr kumimoji="0" lang="hu-HU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75739" y="1668147"/>
            <a:ext cx="7163341" cy="3288509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1500" y="1178750"/>
            <a:ext cx="61341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e1) Entering and exit requested Core C-states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45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318561656"/>
      </p:ext>
    </p:extLst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b="4009"/>
          <a:stretch/>
        </p:blipFill>
        <p:spPr>
          <a:xfrm>
            <a:off x="3219719" y="591670"/>
            <a:ext cx="5772203" cy="6234135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1500" y="458670"/>
            <a:ext cx="3350533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Package C-states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in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Haswell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-based mobiles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17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2055555421"/>
      </p:ext>
    </p:extLst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3" name="Line 3"/>
          <p:cNvSpPr>
            <a:spLocks noChangeShapeType="1"/>
          </p:cNvSpPr>
          <p:nvPr/>
        </p:nvSpPr>
        <p:spPr bwMode="auto">
          <a:xfrm flipH="1">
            <a:off x="1058863" y="1284810"/>
            <a:ext cx="0" cy="237744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044" name="Rectangle 4"/>
          <p:cNvSpPr>
            <a:spLocks noChangeArrowheads="1"/>
          </p:cNvSpPr>
          <p:nvPr/>
        </p:nvSpPr>
        <p:spPr bwMode="auto">
          <a:xfrm>
            <a:off x="603250" y="1572300"/>
            <a:ext cx="800100" cy="287338"/>
          </a:xfrm>
          <a:prstGeom prst="rect">
            <a:avLst/>
          </a:prstGeom>
          <a:solidFill>
            <a:srgbClr val="FFDBB7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C0: Normal</a:t>
            </a:r>
          </a:p>
        </p:txBody>
      </p:sp>
      <p:sp>
        <p:nvSpPr>
          <p:cNvPr id="87045" name="Rectangle 5"/>
          <p:cNvSpPr>
            <a:spLocks noChangeArrowheads="1"/>
          </p:cNvSpPr>
          <p:nvPr/>
        </p:nvSpPr>
        <p:spPr bwMode="auto">
          <a:xfrm>
            <a:off x="2370138" y="2510134"/>
            <a:ext cx="1049337" cy="365760"/>
          </a:xfrm>
          <a:prstGeom prst="rect">
            <a:avLst/>
          </a:prstGeom>
          <a:solidFill>
            <a:srgbClr val="B7E4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Core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C3</a:t>
            </a:r>
            <a:endParaRPr kumimoji="0" lang="en-US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Package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C3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046" name="Rectangle 6"/>
          <p:cNvSpPr>
            <a:spLocks noChangeArrowheads="1"/>
          </p:cNvSpPr>
          <p:nvPr/>
        </p:nvSpPr>
        <p:spPr bwMode="auto">
          <a:xfrm>
            <a:off x="3545277" y="2733076"/>
            <a:ext cx="1143000" cy="365760"/>
          </a:xfrm>
          <a:prstGeom prst="rect">
            <a:avLst/>
          </a:prstGeom>
          <a:solidFill>
            <a:srgbClr val="9BD9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Core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C6</a:t>
            </a:r>
            <a:endParaRPr kumimoji="0" lang="en-US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Package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C6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047" name="Rectangle 7"/>
          <p:cNvSpPr>
            <a:spLocks noChangeArrowheads="1"/>
          </p:cNvSpPr>
          <p:nvPr/>
        </p:nvSpPr>
        <p:spPr bwMode="auto">
          <a:xfrm>
            <a:off x="4756799" y="2874496"/>
            <a:ext cx="1280160" cy="365760"/>
          </a:xfrm>
          <a:prstGeom prst="rect">
            <a:avLst/>
          </a:prstGeom>
          <a:solidFill>
            <a:srgbClr val="75CA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Core 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7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Package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C7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048" name="Rectangle 8"/>
          <p:cNvSpPr>
            <a:spLocks noChangeArrowheads="1"/>
          </p:cNvSpPr>
          <p:nvPr/>
        </p:nvSpPr>
        <p:spPr bwMode="auto">
          <a:xfrm>
            <a:off x="6156325" y="3044717"/>
            <a:ext cx="1223963" cy="365760"/>
          </a:xfrm>
          <a:prstGeom prst="rect">
            <a:avLst/>
          </a:prstGeom>
          <a:solidFill>
            <a:srgbClr val="4BBA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Core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C8</a:t>
            </a:r>
            <a:endParaRPr kumimoji="0" lang="en-US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Package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C8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049" name="Rectangle 9"/>
          <p:cNvSpPr>
            <a:spLocks noChangeArrowheads="1"/>
          </p:cNvSpPr>
          <p:nvPr/>
        </p:nvSpPr>
        <p:spPr bwMode="auto">
          <a:xfrm>
            <a:off x="7488416" y="3209077"/>
            <a:ext cx="1280160" cy="365760"/>
          </a:xfrm>
          <a:prstGeom prst="rect">
            <a:avLst/>
          </a:prstGeom>
          <a:solidFill>
            <a:srgbClr val="11A4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Core 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10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Package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C10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050" name="Line 10"/>
          <p:cNvSpPr>
            <a:spLocks noChangeShapeType="1"/>
          </p:cNvSpPr>
          <p:nvPr/>
        </p:nvSpPr>
        <p:spPr bwMode="auto">
          <a:xfrm flipH="1">
            <a:off x="3466742" y="1404956"/>
            <a:ext cx="31750" cy="539496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051" name="Line 11"/>
          <p:cNvSpPr>
            <a:spLocks noChangeShapeType="1"/>
          </p:cNvSpPr>
          <p:nvPr/>
        </p:nvSpPr>
        <p:spPr bwMode="auto">
          <a:xfrm>
            <a:off x="4729342" y="1399529"/>
            <a:ext cx="0" cy="539496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052" name="Line 12"/>
          <p:cNvSpPr>
            <a:spLocks noChangeShapeType="1"/>
          </p:cNvSpPr>
          <p:nvPr/>
        </p:nvSpPr>
        <p:spPr bwMode="auto">
          <a:xfrm>
            <a:off x="6084888" y="115888"/>
            <a:ext cx="0" cy="6481762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053" name="Line 13"/>
          <p:cNvSpPr>
            <a:spLocks noChangeShapeType="1"/>
          </p:cNvSpPr>
          <p:nvPr/>
        </p:nvSpPr>
        <p:spPr bwMode="auto">
          <a:xfrm flipH="1">
            <a:off x="6073775" y="1406548"/>
            <a:ext cx="11113" cy="539496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054" name="Line 14"/>
          <p:cNvSpPr>
            <a:spLocks noChangeShapeType="1"/>
          </p:cNvSpPr>
          <p:nvPr/>
        </p:nvSpPr>
        <p:spPr bwMode="auto">
          <a:xfrm>
            <a:off x="7439025" y="1403779"/>
            <a:ext cx="0" cy="539496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</a:p>
        </p:txBody>
      </p:sp>
      <p:sp>
        <p:nvSpPr>
          <p:cNvPr id="87055" name="Line 15"/>
          <p:cNvSpPr>
            <a:spLocks noChangeShapeType="1"/>
          </p:cNvSpPr>
          <p:nvPr/>
        </p:nvSpPr>
        <p:spPr bwMode="auto">
          <a:xfrm flipH="1">
            <a:off x="1042988" y="3484746"/>
            <a:ext cx="14287" cy="329184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056" name="Text Box 16"/>
          <p:cNvSpPr txBox="1">
            <a:spLocks noChangeArrowheads="1"/>
          </p:cNvSpPr>
          <p:nvPr/>
        </p:nvSpPr>
        <p:spPr bwMode="auto">
          <a:xfrm>
            <a:off x="70052" y="4942095"/>
            <a:ext cx="957313" cy="7848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Core level</a:t>
            </a:r>
            <a:b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power sav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ing</a:t>
            </a: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/>
            </a:r>
            <a:b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approach</a:t>
            </a:r>
            <a:b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(per core </a:t>
            </a:r>
            <a:b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action)</a:t>
            </a:r>
          </a:p>
        </p:txBody>
      </p:sp>
      <p:sp>
        <p:nvSpPr>
          <p:cNvPr id="87057" name="Text Box 17"/>
          <p:cNvSpPr txBox="1">
            <a:spLocks noChangeArrowheads="1"/>
          </p:cNvSpPr>
          <p:nvPr/>
        </p:nvSpPr>
        <p:spPr bwMode="auto">
          <a:xfrm>
            <a:off x="7066" y="5773206"/>
            <a:ext cx="1090363" cy="7848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Processor level</a:t>
            </a:r>
            <a:b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power sav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ing</a:t>
            </a: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/>
            </a:r>
            <a:b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approach</a:t>
            </a:r>
            <a:b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(p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ackage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/>
            </a:r>
            <a:b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action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</a:t>
            </a: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)</a:t>
            </a:r>
          </a:p>
        </p:txBody>
      </p:sp>
      <p:sp>
        <p:nvSpPr>
          <p:cNvPr id="87059" name="Line 19"/>
          <p:cNvSpPr>
            <a:spLocks noChangeShapeType="1"/>
          </p:cNvSpPr>
          <p:nvPr/>
        </p:nvSpPr>
        <p:spPr bwMode="auto">
          <a:xfrm>
            <a:off x="148461" y="5762630"/>
            <a:ext cx="8869680" cy="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060" name="Line 20"/>
          <p:cNvSpPr>
            <a:spLocks noChangeShapeType="1"/>
          </p:cNvSpPr>
          <p:nvPr/>
        </p:nvSpPr>
        <p:spPr bwMode="auto">
          <a:xfrm>
            <a:off x="99071" y="6801661"/>
            <a:ext cx="8869680" cy="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061" name="Text Box 21"/>
          <p:cNvSpPr txBox="1">
            <a:spLocks noChangeArrowheads="1"/>
          </p:cNvSpPr>
          <p:nvPr/>
        </p:nvSpPr>
        <p:spPr bwMode="auto">
          <a:xfrm>
            <a:off x="1043525" y="4950033"/>
            <a:ext cx="1271823" cy="7709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Stop 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instr. e</a:t>
            </a: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xec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.</a:t>
            </a:r>
            <a:endParaRPr kumimoji="0" lang="hu-HU" alt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Stop Core clock</a:t>
            </a:r>
            <a:endParaRPr kumimoji="0" lang="en-US" alt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S</a:t>
            </a: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ervice snoops</a:t>
            </a:r>
            <a:endParaRPr kumimoji="0" lang="en-US" alt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Latch interrupts </a:t>
            </a:r>
            <a:endParaRPr kumimoji="0" lang="hu-HU" alt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063" name="Text Box 23"/>
          <p:cNvSpPr txBox="1">
            <a:spLocks noChangeArrowheads="1"/>
          </p:cNvSpPr>
          <p:nvPr/>
        </p:nvSpPr>
        <p:spPr bwMode="auto">
          <a:xfrm>
            <a:off x="1155752" y="3857206"/>
            <a:ext cx="6262686" cy="40011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2. gen. Nehalem (Lynnfield) Mobile (2009),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Westmere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Mobile (2010),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                      Broadwell Mobile (2015)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065" name="Text Box 25"/>
          <p:cNvSpPr txBox="1">
            <a:spLocks noChangeArrowheads="1"/>
          </p:cNvSpPr>
          <p:nvPr/>
        </p:nvSpPr>
        <p:spPr bwMode="auto">
          <a:xfrm>
            <a:off x="2573835" y="4612459"/>
            <a:ext cx="5029600" cy="24622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Haswell Mobile (2014),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Skylake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Mobile (2015),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Kaby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Lake Mobile (2016)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066" name="Line 26"/>
          <p:cNvSpPr>
            <a:spLocks noChangeShapeType="1"/>
          </p:cNvSpPr>
          <p:nvPr/>
        </p:nvSpPr>
        <p:spPr bwMode="auto">
          <a:xfrm flipV="1">
            <a:off x="1042988" y="4857941"/>
            <a:ext cx="804672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067" name="Text Box 27"/>
          <p:cNvSpPr txBox="1">
            <a:spLocks noChangeArrowheads="1"/>
          </p:cNvSpPr>
          <p:nvPr/>
        </p:nvSpPr>
        <p:spPr bwMode="auto">
          <a:xfrm>
            <a:off x="8007506" y="3743578"/>
            <a:ext cx="1152525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Wake-up time</a:t>
            </a:r>
          </a:p>
        </p:txBody>
      </p:sp>
      <p:sp>
        <p:nvSpPr>
          <p:cNvPr id="87069" name="Text Box 29"/>
          <p:cNvSpPr txBox="1">
            <a:spLocks noChangeArrowheads="1"/>
          </p:cNvSpPr>
          <p:nvPr/>
        </p:nvSpPr>
        <p:spPr bwMode="auto">
          <a:xfrm>
            <a:off x="2238375" y="4948445"/>
            <a:ext cx="1106713" cy="5493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Flush L1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, 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L2</a:t>
            </a: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/>
            </a:r>
            <a:b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</a:b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hu-HU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into 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the 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L3</a:t>
            </a:r>
            <a:endParaRPr kumimoji="0" lang="en-US" alt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Stop core 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PLL</a:t>
            </a:r>
            <a:endParaRPr kumimoji="0" lang="hu-HU" alt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070" name="Text Box 30"/>
          <p:cNvSpPr txBox="1">
            <a:spLocks noChangeArrowheads="1"/>
          </p:cNvSpPr>
          <p:nvPr/>
        </p:nvSpPr>
        <p:spPr bwMode="auto">
          <a:xfrm>
            <a:off x="2275425" y="5770031"/>
            <a:ext cx="1230145" cy="2308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Snoop 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L3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cache</a:t>
            </a:r>
            <a:endParaRPr kumimoji="0" lang="hu-HU" alt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071" name="Text Box 31"/>
          <p:cNvSpPr txBox="1">
            <a:spLocks noChangeArrowheads="1"/>
          </p:cNvSpPr>
          <p:nvPr/>
        </p:nvSpPr>
        <p:spPr bwMode="auto">
          <a:xfrm>
            <a:off x="3505655" y="5765268"/>
            <a:ext cx="1287853" cy="10064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L3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cache is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snoopable</a:t>
            </a:r>
            <a:endParaRPr kumimoji="0" lang="en-US" alt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All 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uncore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clocks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stopped</a:t>
            </a:r>
          </a:p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Most 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uncore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voltages     0</a:t>
            </a:r>
            <a:endParaRPr kumimoji="0" lang="hu-HU" alt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072" name="Text Box 32"/>
          <p:cNvSpPr txBox="1">
            <a:spLocks noChangeArrowheads="1"/>
          </p:cNvSpPr>
          <p:nvPr/>
        </p:nvSpPr>
        <p:spPr bwMode="auto">
          <a:xfrm>
            <a:off x="4691539" y="5765268"/>
            <a:ext cx="1396536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If 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L3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entirely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flushed, voltage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from the 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L3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cache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will be removed</a:t>
            </a:r>
          </a:p>
        </p:txBody>
      </p:sp>
      <p:sp>
        <p:nvSpPr>
          <p:cNvPr id="87073" name="Text Box 33"/>
          <p:cNvSpPr txBox="1">
            <a:spLocks noChangeArrowheads="1"/>
          </p:cNvSpPr>
          <p:nvPr/>
        </p:nvSpPr>
        <p:spPr bwMode="auto">
          <a:xfrm>
            <a:off x="6028955" y="5765268"/>
            <a:ext cx="1300677" cy="507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Voltage removed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from all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power domains</a:t>
            </a:r>
            <a:endParaRPr kumimoji="0" lang="hu-HU" alt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075" name="Text Box 35"/>
          <p:cNvSpPr txBox="1">
            <a:spLocks noChangeArrowheads="1"/>
          </p:cNvSpPr>
          <p:nvPr/>
        </p:nvSpPr>
        <p:spPr bwMode="auto">
          <a:xfrm>
            <a:off x="7412038" y="5778147"/>
            <a:ext cx="1731962" cy="5078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VR is set to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low power state,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near shut off.</a:t>
            </a:r>
            <a:endParaRPr kumimoji="0" lang="hu-HU" alt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077" name="Text Box 37"/>
          <p:cNvSpPr txBox="1">
            <a:spLocks noChangeArrowheads="1"/>
          </p:cNvSpPr>
          <p:nvPr/>
        </p:nvSpPr>
        <p:spPr bwMode="auto">
          <a:xfrm>
            <a:off x="-35976" y="1156017"/>
            <a:ext cx="1152526" cy="3651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Power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consumption</a:t>
            </a:r>
          </a:p>
        </p:txBody>
      </p:sp>
      <p:sp>
        <p:nvSpPr>
          <p:cNvPr id="87078" name="Line 38"/>
          <p:cNvSpPr>
            <a:spLocks noChangeShapeType="1"/>
          </p:cNvSpPr>
          <p:nvPr/>
        </p:nvSpPr>
        <p:spPr bwMode="auto">
          <a:xfrm>
            <a:off x="246576" y="3728752"/>
            <a:ext cx="88201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" name="Rectangle 12"/>
          <p:cNvSpPr>
            <a:spLocks noChangeArrowheads="1"/>
          </p:cNvSpPr>
          <p:nvPr/>
        </p:nvSpPr>
        <p:spPr bwMode="auto">
          <a:xfrm>
            <a:off x="1094926" y="2120723"/>
            <a:ext cx="1188720" cy="548640"/>
          </a:xfrm>
          <a:prstGeom prst="rect">
            <a:avLst/>
          </a:prstGeom>
          <a:solidFill>
            <a:srgbClr val="D5EFFF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C1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: Auto Halt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C1E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: Auto Halt +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lowest fc, </a:t>
            </a:r>
            <a:r>
              <a:rPr kumimoji="0" lang="en-US" altLang="en-US" sz="10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Vcc</a:t>
            </a: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endParaRPr kumimoji="0" lang="hu-HU" altLang="en-US" sz="10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1" name="Text Box 31"/>
          <p:cNvSpPr txBox="1">
            <a:spLocks noChangeArrowheads="1"/>
          </p:cNvSpPr>
          <p:nvPr/>
        </p:nvSpPr>
        <p:spPr bwMode="auto">
          <a:xfrm>
            <a:off x="3468842" y="4938876"/>
            <a:ext cx="1204176" cy="11387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Core saves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its arch. state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into an SRAM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Then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Vcc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 0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Stop core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PLL</a:t>
            </a: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6192589" y="5213802"/>
            <a:ext cx="115608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Core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C6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state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7596386" y="5226681"/>
            <a:ext cx="1156086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Core </a:t>
            </a:r>
            <a:r>
              <a:rPr kumimoji="0" 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C6</a:t>
            </a:r>
            <a:r>
              <a:rPr kumimoji="0" 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state</a:t>
            </a:r>
          </a:p>
        </p:txBody>
      </p:sp>
      <p:sp>
        <p:nvSpPr>
          <p:cNvPr id="47" name="Line 10"/>
          <p:cNvSpPr>
            <a:spLocks noChangeShapeType="1"/>
          </p:cNvSpPr>
          <p:nvPr/>
        </p:nvSpPr>
        <p:spPr bwMode="auto">
          <a:xfrm flipH="1">
            <a:off x="2292620" y="1402808"/>
            <a:ext cx="31750" cy="5394960"/>
          </a:xfrm>
          <a:prstGeom prst="line">
            <a:avLst/>
          </a:prstGeom>
          <a:noFill/>
          <a:ln w="6350">
            <a:solidFill>
              <a:schemeClr val="tx1"/>
            </a:solidFill>
            <a:prstDash val="dash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Line 24"/>
          <p:cNvSpPr>
            <a:spLocks noChangeShapeType="1"/>
          </p:cNvSpPr>
          <p:nvPr/>
        </p:nvSpPr>
        <p:spPr bwMode="auto">
          <a:xfrm>
            <a:off x="1066598" y="4264148"/>
            <a:ext cx="36576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" name="Text Box 30"/>
          <p:cNvSpPr txBox="1">
            <a:spLocks noChangeArrowheads="1"/>
          </p:cNvSpPr>
          <p:nvPr/>
        </p:nvSpPr>
        <p:spPr bwMode="auto">
          <a:xfrm>
            <a:off x="4683576" y="4978118"/>
            <a:ext cx="1489510" cy="7848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marL="87313" indent="-87313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marL="87313" marR="0" lvl="0" indent="-8731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As Core 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C6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, but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last core entering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Core 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C7</a:t>
            </a: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, should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start flushing </a:t>
            </a:r>
            <a:r>
              <a:rPr kumimoji="0" lang="en-US" altLang="en-US" sz="9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L3</a:t>
            </a:r>
            <a:endParaRPr kumimoji="0" lang="en-US" altLang="en-US" sz="9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300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9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by N-ways to mem.</a:t>
            </a:r>
          </a:p>
        </p:txBody>
      </p:sp>
      <p:sp>
        <p:nvSpPr>
          <p:cNvPr id="50" name="Line 24"/>
          <p:cNvSpPr>
            <a:spLocks noChangeShapeType="1"/>
          </p:cNvSpPr>
          <p:nvPr/>
        </p:nvSpPr>
        <p:spPr bwMode="auto">
          <a:xfrm>
            <a:off x="1073716" y="4549191"/>
            <a:ext cx="5029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768979" y="4294032"/>
            <a:ext cx="369524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Sandy Bridge Mobile (2011), Ivy Bridge Mobile (2012)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3" name="Right Arrow 52"/>
          <p:cNvSpPr/>
          <p:nvPr/>
        </p:nvSpPr>
        <p:spPr bwMode="auto">
          <a:xfrm>
            <a:off x="4286947" y="5473666"/>
            <a:ext cx="109728" cy="54864"/>
          </a:xfrm>
          <a:prstGeom prst="rightArrow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4" name="Right Arrow 53"/>
          <p:cNvSpPr/>
          <p:nvPr/>
        </p:nvSpPr>
        <p:spPr bwMode="auto">
          <a:xfrm>
            <a:off x="4233283" y="6591990"/>
            <a:ext cx="109728" cy="54864"/>
          </a:xfrm>
          <a:prstGeom prst="rightArrow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52721" y="458670"/>
            <a:ext cx="942482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e2) Core and package C-states and invoked power saving actions in PCU-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based C-state management in Intel’s multithreaded multicore mobile lines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18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3976573519"/>
      </p:ext>
    </p:extLst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>
            <a:off x="4815362" y="632906"/>
            <a:ext cx="4032047" cy="6113059"/>
            <a:chOff x="5327153" y="1251098"/>
            <a:chExt cx="3657819" cy="5570243"/>
          </a:xfrm>
        </p:grpSpPr>
        <p:sp>
          <p:nvSpPr>
            <p:cNvPr id="46" name="TextBox 45"/>
            <p:cNvSpPr txBox="1"/>
            <p:nvPr/>
          </p:nvSpPr>
          <p:spPr>
            <a:xfrm>
              <a:off x="6211098" y="1808396"/>
              <a:ext cx="341341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L1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48" name="Rounded Rectangle 47"/>
            <p:cNvSpPr/>
            <p:nvPr/>
          </p:nvSpPr>
          <p:spPr bwMode="auto">
            <a:xfrm>
              <a:off x="6135362" y="1726722"/>
              <a:ext cx="488045" cy="351534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6213621" y="1808264"/>
              <a:ext cx="341341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L1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cxnSp>
          <p:nvCxnSpPr>
            <p:cNvPr id="50" name="Straight Arrow Connector 49"/>
            <p:cNvCxnSpPr/>
            <p:nvPr/>
          </p:nvCxnSpPr>
          <p:spPr bwMode="auto">
            <a:xfrm flipH="1">
              <a:off x="6378174" y="2073875"/>
              <a:ext cx="6353" cy="263651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52" name="TextBox 51"/>
            <p:cNvSpPr txBox="1"/>
            <p:nvPr/>
          </p:nvSpPr>
          <p:spPr>
            <a:xfrm>
              <a:off x="5410304" y="2734003"/>
              <a:ext cx="331555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C3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3" name="Rounded Rectangle 52"/>
            <p:cNvSpPr/>
            <p:nvPr/>
          </p:nvSpPr>
          <p:spPr bwMode="auto">
            <a:xfrm>
              <a:off x="6042191" y="2326238"/>
              <a:ext cx="667843" cy="439418"/>
            </a:xfrm>
            <a:prstGeom prst="roundRect">
              <a:avLst/>
            </a:prstGeom>
            <a:solidFill>
              <a:srgbClr val="B6B6B6"/>
            </a:soli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213618" y="2394604"/>
              <a:ext cx="341341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L2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5" name="Rounded Rectangle 54"/>
            <p:cNvSpPr/>
            <p:nvPr/>
          </p:nvSpPr>
          <p:spPr bwMode="auto">
            <a:xfrm>
              <a:off x="5813395" y="3081918"/>
              <a:ext cx="3029891" cy="439418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cxnSp>
          <p:nvCxnSpPr>
            <p:cNvPr id="57" name="Straight Arrow Connector 56"/>
            <p:cNvCxnSpPr/>
            <p:nvPr/>
          </p:nvCxnSpPr>
          <p:spPr bwMode="auto">
            <a:xfrm flipH="1">
              <a:off x="6353840" y="2789741"/>
              <a:ext cx="6353" cy="263651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58" name="TextBox 57"/>
            <p:cNvSpPr txBox="1"/>
            <p:nvPr/>
          </p:nvSpPr>
          <p:spPr>
            <a:xfrm>
              <a:off x="6762343" y="2783647"/>
              <a:ext cx="514666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Flush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9" name="Rounded Rectangle 58"/>
            <p:cNvSpPr/>
            <p:nvPr/>
          </p:nvSpPr>
          <p:spPr bwMode="auto">
            <a:xfrm>
              <a:off x="5997270" y="1628377"/>
              <a:ext cx="770686" cy="1274313"/>
            </a:xfrm>
            <a:prstGeom prst="roundRect">
              <a:avLst/>
            </a:prstGeom>
            <a:noFill/>
            <a:ln w="28575" cap="flat" cmpd="sng" algn="ctr">
              <a:solidFill>
                <a:schemeClr val="tx1"/>
              </a:solidFill>
              <a:prstDash val="dash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7110156" y="3172352"/>
              <a:ext cx="341341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L3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cxnSp>
          <p:nvCxnSpPr>
            <p:cNvPr id="62" name="Straight Arrow Connector 61"/>
            <p:cNvCxnSpPr/>
            <p:nvPr/>
          </p:nvCxnSpPr>
          <p:spPr bwMode="auto">
            <a:xfrm flipH="1">
              <a:off x="7299207" y="5268277"/>
              <a:ext cx="6353" cy="263651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69" name="Rounded Rectangle 68"/>
            <p:cNvSpPr/>
            <p:nvPr/>
          </p:nvSpPr>
          <p:spPr bwMode="auto">
            <a:xfrm>
              <a:off x="5822752" y="4810562"/>
              <a:ext cx="3029891" cy="439418"/>
            </a:xfrm>
            <a:prstGeom prst="roundRect">
              <a:avLst/>
            </a:prstGeom>
            <a:solidFill>
              <a:schemeClr val="bg1">
                <a:lumMod val="65000"/>
              </a:schemeClr>
            </a:soli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70" name="TextBox 69"/>
            <p:cNvSpPr txBox="1"/>
            <p:nvPr/>
          </p:nvSpPr>
          <p:spPr>
            <a:xfrm>
              <a:off x="7153204" y="4913073"/>
              <a:ext cx="341341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L3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1" name="Rounded Rectangle 70"/>
            <p:cNvSpPr/>
            <p:nvPr/>
          </p:nvSpPr>
          <p:spPr bwMode="auto">
            <a:xfrm>
              <a:off x="5738385" y="5543892"/>
              <a:ext cx="3189359" cy="527302"/>
            </a:xfrm>
            <a:prstGeom prst="roundRect">
              <a:avLst/>
            </a:prstGeom>
            <a:solidFill>
              <a:srgbClr val="69F622"/>
            </a:solidFill>
            <a:ln w="9525" cap="flat" cmpd="sng" algn="ctr">
              <a:solidFill>
                <a:srgbClr val="69F62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6921435" y="5666538"/>
              <a:ext cx="766269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Memory</a:t>
              </a: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6814434" y="1965822"/>
              <a:ext cx="352522" cy="26622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C0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5416508" y="3802476"/>
              <a:ext cx="1606467" cy="411480"/>
              <a:chOff x="4052452" y="3788792"/>
              <a:chExt cx="1842318" cy="428131"/>
            </a:xfrm>
          </p:grpSpPr>
          <p:sp>
            <p:nvSpPr>
              <p:cNvPr id="61" name="Oval 6"/>
              <p:cNvSpPr>
                <a:spLocks noChangeArrowheads="1"/>
              </p:cNvSpPr>
              <p:nvPr/>
            </p:nvSpPr>
            <p:spPr bwMode="auto">
              <a:xfrm>
                <a:off x="4511279" y="3788792"/>
                <a:ext cx="471891" cy="428131"/>
              </a:xfrm>
              <a:prstGeom prst="ellipse">
                <a:avLst/>
              </a:prstGeom>
              <a:solidFill>
                <a:srgbClr val="3366FF">
                  <a:alpha val="32941"/>
                </a:srgbClr>
              </a:solidFill>
              <a:ln w="12700">
                <a:solidFill>
                  <a:srgbClr val="3366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1pPr>
                <a:lvl2pPr marL="742950" indent="-28575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2pPr>
                <a:lvl3pPr marL="1143000" indent="-22860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3pPr>
                <a:lvl4pPr marL="1600200" indent="-22860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4pPr>
                <a:lvl5pPr marL="2057400" indent="-22860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anose="020B0604030504040204" pitchFamily="34" charset="0"/>
                    <a:ea typeface="+mn-ea"/>
                    <a:cs typeface="+mn-cs"/>
                  </a:rPr>
                  <a:t>C0</a:t>
                </a:r>
                <a:endPara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endParaRPr>
              </a:p>
            </p:txBody>
          </p:sp>
          <p:grpSp>
            <p:nvGrpSpPr>
              <p:cNvPr id="66" name="Group 65"/>
              <p:cNvGrpSpPr/>
              <p:nvPr/>
            </p:nvGrpSpPr>
            <p:grpSpPr>
              <a:xfrm>
                <a:off x="5210495" y="3837723"/>
                <a:ext cx="684275" cy="365760"/>
                <a:chOff x="4354816" y="5228824"/>
                <a:chExt cx="684275" cy="365760"/>
              </a:xfrm>
            </p:grpSpPr>
            <p:sp>
              <p:nvSpPr>
                <p:cNvPr id="64" name="Rounded Rectangle 63"/>
                <p:cNvSpPr/>
                <p:nvPr/>
              </p:nvSpPr>
              <p:spPr bwMode="auto">
                <a:xfrm>
                  <a:off x="4409903" y="5228824"/>
                  <a:ext cx="629188" cy="365760"/>
                </a:xfrm>
                <a:prstGeom prst="roundRect">
                  <a:avLst/>
                </a:prstGeom>
                <a:solidFill>
                  <a:srgbClr val="FFFF00"/>
                </a:solidFill>
                <a:ln w="9525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anose="020B060403050404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5" name="TextBox 64"/>
                <p:cNvSpPr txBox="1"/>
                <p:nvPr/>
              </p:nvSpPr>
              <p:spPr>
                <a:xfrm>
                  <a:off x="4354816" y="5282050"/>
                  <a:ext cx="67999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rPr>
                    <a:t>SRAM</a:t>
                  </a:r>
                </a:p>
              </p:txBody>
            </p:sp>
          </p:grpSp>
          <p:cxnSp>
            <p:nvCxnSpPr>
              <p:cNvPr id="68" name="Straight Connector 67"/>
              <p:cNvCxnSpPr/>
              <p:nvPr/>
            </p:nvCxnSpPr>
            <p:spPr bwMode="auto">
              <a:xfrm>
                <a:off x="4973926" y="4017401"/>
                <a:ext cx="274320" cy="1587"/>
              </a:xfrm>
              <a:prstGeom prst="line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triangl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8" name="TextBox 97"/>
              <p:cNvSpPr txBox="1"/>
              <p:nvPr/>
            </p:nvSpPr>
            <p:spPr>
              <a:xfrm>
                <a:off x="4052452" y="3875120"/>
                <a:ext cx="38023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C6</a:t>
                </a: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2" name="TextBox 101"/>
            <p:cNvSpPr txBox="1"/>
            <p:nvPr/>
          </p:nvSpPr>
          <p:spPr>
            <a:xfrm>
              <a:off x="7893749" y="1818709"/>
              <a:ext cx="341341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L1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03" name="Rounded Rectangle 102"/>
            <p:cNvSpPr/>
            <p:nvPr/>
          </p:nvSpPr>
          <p:spPr bwMode="auto">
            <a:xfrm>
              <a:off x="7818013" y="1737035"/>
              <a:ext cx="488045" cy="351534"/>
            </a:xfrm>
            <a:prstGeom prst="roundRect">
              <a:avLst/>
            </a:prstGeom>
            <a:solidFill>
              <a:schemeClr val="bg1">
                <a:lumMod val="85000"/>
              </a:schemeClr>
            </a:solidFill>
            <a:ln w="9525" cap="flat" cmpd="sng" algn="ctr">
              <a:solidFill>
                <a:schemeClr val="bg1">
                  <a:lumMod val="8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7896271" y="1818578"/>
              <a:ext cx="341341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L1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cxnSp>
          <p:nvCxnSpPr>
            <p:cNvPr id="105" name="Straight Arrow Connector 104"/>
            <p:cNvCxnSpPr/>
            <p:nvPr/>
          </p:nvCxnSpPr>
          <p:spPr bwMode="auto">
            <a:xfrm flipH="1">
              <a:off x="8060824" y="2084190"/>
              <a:ext cx="6353" cy="263651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06" name="TextBox 105"/>
            <p:cNvSpPr txBox="1"/>
            <p:nvPr/>
          </p:nvSpPr>
          <p:spPr>
            <a:xfrm>
              <a:off x="7335083" y="2731931"/>
              <a:ext cx="331555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C3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Rounded Rectangle 106"/>
            <p:cNvSpPr/>
            <p:nvPr/>
          </p:nvSpPr>
          <p:spPr bwMode="auto">
            <a:xfrm>
              <a:off x="7724842" y="2336552"/>
              <a:ext cx="667843" cy="439418"/>
            </a:xfrm>
            <a:prstGeom prst="roundRect">
              <a:avLst/>
            </a:prstGeom>
            <a:solidFill>
              <a:srgbClr val="B6B6B6"/>
            </a:solidFill>
            <a:ln w="9525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7896269" y="2404918"/>
              <a:ext cx="341341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L2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cxnSp>
          <p:nvCxnSpPr>
            <p:cNvPr id="109" name="Straight Arrow Connector 108"/>
            <p:cNvCxnSpPr/>
            <p:nvPr/>
          </p:nvCxnSpPr>
          <p:spPr bwMode="auto">
            <a:xfrm flipH="1">
              <a:off x="8036490" y="2800055"/>
              <a:ext cx="6353" cy="263651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triangle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10" name="TextBox 109"/>
            <p:cNvSpPr txBox="1"/>
            <p:nvPr/>
          </p:nvSpPr>
          <p:spPr>
            <a:xfrm>
              <a:off x="8470306" y="2793961"/>
              <a:ext cx="514666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Flush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11" name="Rounded Rectangle 110"/>
            <p:cNvSpPr/>
            <p:nvPr/>
          </p:nvSpPr>
          <p:spPr bwMode="auto">
            <a:xfrm>
              <a:off x="7679921" y="1651069"/>
              <a:ext cx="770686" cy="1274313"/>
            </a:xfrm>
            <a:prstGeom prst="roundRect">
              <a:avLst/>
            </a:prstGeom>
            <a:noFill/>
            <a:ln w="28575" cap="flat" cmpd="sng" algn="ctr">
              <a:solidFill>
                <a:schemeClr val="tx1"/>
              </a:solidFill>
              <a:prstDash val="dashDot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8516124" y="1963153"/>
              <a:ext cx="404277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Cn</a:t>
              </a:r>
            </a:p>
          </p:txBody>
        </p:sp>
        <p:grpSp>
          <p:nvGrpSpPr>
            <p:cNvPr id="10" name="Group 9"/>
            <p:cNvGrpSpPr/>
            <p:nvPr/>
          </p:nvGrpSpPr>
          <p:grpSpPr>
            <a:xfrm>
              <a:off x="7329463" y="3798910"/>
              <a:ext cx="1584774" cy="411480"/>
              <a:chOff x="6246255" y="3798481"/>
              <a:chExt cx="1817440" cy="428131"/>
            </a:xfrm>
          </p:grpSpPr>
          <p:sp>
            <p:nvSpPr>
              <p:cNvPr id="113" name="Oval 6"/>
              <p:cNvSpPr>
                <a:spLocks noChangeArrowheads="1"/>
              </p:cNvSpPr>
              <p:nvPr/>
            </p:nvSpPr>
            <p:spPr bwMode="auto">
              <a:xfrm>
                <a:off x="6676054" y="3798481"/>
                <a:ext cx="471891" cy="428131"/>
              </a:xfrm>
              <a:prstGeom prst="ellipse">
                <a:avLst/>
              </a:prstGeom>
              <a:solidFill>
                <a:srgbClr val="3366FF">
                  <a:alpha val="32941"/>
                </a:srgbClr>
              </a:solidFill>
              <a:ln w="12700">
                <a:solidFill>
                  <a:srgbClr val="3366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1pPr>
                <a:lvl2pPr marL="742950" indent="-28575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2pPr>
                <a:lvl3pPr marL="1143000" indent="-22860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3pPr>
                <a:lvl4pPr marL="1600200" indent="-22860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4pPr>
                <a:lvl5pPr marL="2057400" indent="-228600"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chemeClr val="tx1"/>
                    </a:solidFill>
                    <a:latin typeface="Verdana" panose="020B060403050404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anose="020B0604030504040204" pitchFamily="34" charset="0"/>
                    <a:ea typeface="+mn-ea"/>
                    <a:cs typeface="+mn-cs"/>
                  </a:rPr>
                  <a:t>Cn</a:t>
                </a:r>
              </a:p>
            </p:txBody>
          </p:sp>
          <p:grpSp>
            <p:nvGrpSpPr>
              <p:cNvPr id="114" name="Group 113"/>
              <p:cNvGrpSpPr/>
              <p:nvPr/>
            </p:nvGrpSpPr>
            <p:grpSpPr>
              <a:xfrm>
                <a:off x="7383701" y="3835575"/>
                <a:ext cx="679994" cy="365760"/>
                <a:chOff x="4456670" y="5228824"/>
                <a:chExt cx="679994" cy="365760"/>
              </a:xfrm>
            </p:grpSpPr>
            <p:sp>
              <p:nvSpPr>
                <p:cNvPr id="115" name="Rounded Rectangle 114"/>
                <p:cNvSpPr/>
                <p:nvPr/>
              </p:nvSpPr>
              <p:spPr bwMode="auto">
                <a:xfrm>
                  <a:off x="4500056" y="5228824"/>
                  <a:ext cx="629188" cy="365760"/>
                </a:xfrm>
                <a:prstGeom prst="roundRect">
                  <a:avLst/>
                </a:prstGeom>
                <a:solidFill>
                  <a:srgbClr val="FFFF00"/>
                </a:solidFill>
                <a:ln w="9525" cap="flat" cmpd="sng" algn="ctr">
                  <a:solidFill>
                    <a:srgbClr val="FF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base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4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 panose="020B060403050404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TextBox 115"/>
                <p:cNvSpPr txBox="1"/>
                <p:nvPr/>
              </p:nvSpPr>
              <p:spPr>
                <a:xfrm>
                  <a:off x="4456670" y="5267536"/>
                  <a:ext cx="679994" cy="276999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200" b="1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Verdana"/>
                      <a:ea typeface="+mn-ea"/>
                      <a:cs typeface="+mn-cs"/>
                    </a:rPr>
                    <a:t>SRAM</a:t>
                  </a:r>
                </a:p>
              </p:txBody>
            </p:sp>
          </p:grpSp>
          <p:cxnSp>
            <p:nvCxnSpPr>
              <p:cNvPr id="117" name="Straight Connector 116"/>
              <p:cNvCxnSpPr/>
              <p:nvPr/>
            </p:nvCxnSpPr>
            <p:spPr bwMode="auto">
              <a:xfrm>
                <a:off x="7133796" y="4028132"/>
                <a:ext cx="274320" cy="1587"/>
              </a:xfrm>
              <a:prstGeom prst="line">
                <a:avLst/>
              </a:prstGeom>
              <a:noFill/>
              <a:ln w="9525" cap="flat" cmpd="sng" algn="ctr">
                <a:solidFill>
                  <a:srgbClr val="FF0000"/>
                </a:solidFill>
                <a:prstDash val="solid"/>
                <a:round/>
                <a:headEnd type="triangle" w="med" len="med"/>
                <a:tailEnd type="triangl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118" name="TextBox 117"/>
              <p:cNvSpPr txBox="1"/>
              <p:nvPr/>
            </p:nvSpPr>
            <p:spPr>
              <a:xfrm>
                <a:off x="6246255" y="3911609"/>
                <a:ext cx="380232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C6</a:t>
                </a: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1" name="Group 120"/>
            <p:cNvGrpSpPr/>
            <p:nvPr/>
          </p:nvGrpSpPr>
          <p:grpSpPr>
            <a:xfrm>
              <a:off x="6084152" y="4492221"/>
              <a:ext cx="895528" cy="310108"/>
              <a:chOff x="1808132" y="4009622"/>
              <a:chExt cx="1027003" cy="279147"/>
            </a:xfrm>
          </p:grpSpPr>
          <p:sp>
            <p:nvSpPr>
              <p:cNvPr id="122" name="TextBox 121"/>
              <p:cNvSpPr txBox="1"/>
              <p:nvPr/>
            </p:nvSpPr>
            <p:spPr>
              <a:xfrm>
                <a:off x="1808132" y="4011770"/>
                <a:ext cx="53412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Vcc</a:t>
                </a: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</a:t>
                </a:r>
              </a:p>
            </p:txBody>
          </p:sp>
          <p:sp>
            <p:nvSpPr>
              <p:cNvPr id="123" name="Right Arrow 122"/>
              <p:cNvSpPr/>
              <p:nvPr/>
            </p:nvSpPr>
            <p:spPr bwMode="auto">
              <a:xfrm>
                <a:off x="2315936" y="4105325"/>
                <a:ext cx="226875" cy="64008"/>
              </a:xfrm>
              <a:prstGeom prst="rightArrow">
                <a:avLst/>
              </a:prstGeom>
              <a:solidFill>
                <a:srgbClr val="FF0000"/>
              </a:solidFill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24" name="TextBox 123"/>
              <p:cNvSpPr txBox="1"/>
              <p:nvPr/>
            </p:nvSpPr>
            <p:spPr>
              <a:xfrm>
                <a:off x="2488565" y="4009622"/>
                <a:ext cx="346570" cy="20811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0 </a:t>
                </a:r>
              </a:p>
            </p:txBody>
          </p:sp>
        </p:grpSp>
        <p:grpSp>
          <p:nvGrpSpPr>
            <p:cNvPr id="125" name="Group 124"/>
            <p:cNvGrpSpPr/>
            <p:nvPr/>
          </p:nvGrpSpPr>
          <p:grpSpPr>
            <a:xfrm>
              <a:off x="7956067" y="4502534"/>
              <a:ext cx="895528" cy="310108"/>
              <a:chOff x="1808132" y="4009622"/>
              <a:chExt cx="1027003" cy="279147"/>
            </a:xfrm>
          </p:grpSpPr>
          <p:sp>
            <p:nvSpPr>
              <p:cNvPr id="126" name="TextBox 125"/>
              <p:cNvSpPr txBox="1"/>
              <p:nvPr/>
            </p:nvSpPr>
            <p:spPr>
              <a:xfrm>
                <a:off x="1808132" y="4011770"/>
                <a:ext cx="534121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Vcc</a:t>
                </a: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</a:t>
                </a:r>
              </a:p>
            </p:txBody>
          </p:sp>
          <p:sp>
            <p:nvSpPr>
              <p:cNvPr id="127" name="Right Arrow 126"/>
              <p:cNvSpPr/>
              <p:nvPr/>
            </p:nvSpPr>
            <p:spPr bwMode="auto">
              <a:xfrm>
                <a:off x="2286397" y="4093911"/>
                <a:ext cx="226875" cy="64008"/>
              </a:xfrm>
              <a:prstGeom prst="rightArrow">
                <a:avLst/>
              </a:prstGeom>
              <a:solidFill>
                <a:srgbClr val="FF0000"/>
              </a:solidFill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28" name="TextBox 127"/>
              <p:cNvSpPr txBox="1"/>
              <p:nvPr/>
            </p:nvSpPr>
            <p:spPr>
              <a:xfrm>
                <a:off x="2488565" y="4009622"/>
                <a:ext cx="346570" cy="20811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0 </a:t>
                </a:r>
              </a:p>
            </p:txBody>
          </p:sp>
        </p:grpSp>
        <p:sp>
          <p:nvSpPr>
            <p:cNvPr id="129" name="TextBox 128"/>
            <p:cNvSpPr txBox="1"/>
            <p:nvPr/>
          </p:nvSpPr>
          <p:spPr>
            <a:xfrm>
              <a:off x="5708585" y="5261267"/>
              <a:ext cx="1566454" cy="2726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Last core into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C6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:</a:t>
              </a:r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7368770" y="5265422"/>
              <a:ext cx="1061760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Flush N-ways</a:t>
              </a:r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6155918" y="6149521"/>
              <a:ext cx="2681879" cy="6356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If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L3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entirely flushed:     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VL3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      0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For all power domains:    V          0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2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VR         low power state 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132" name="Right Arrow 131"/>
            <p:cNvSpPr/>
            <p:nvPr/>
          </p:nvSpPr>
          <p:spPr bwMode="auto">
            <a:xfrm>
              <a:off x="8355054" y="6234189"/>
              <a:ext cx="197831" cy="61519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34" name="Right Arrow 133"/>
            <p:cNvSpPr/>
            <p:nvPr/>
          </p:nvSpPr>
          <p:spPr bwMode="auto">
            <a:xfrm>
              <a:off x="7994847" y="6432064"/>
              <a:ext cx="197831" cy="61519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36" name="Right Arrow 135"/>
            <p:cNvSpPr/>
            <p:nvPr/>
          </p:nvSpPr>
          <p:spPr bwMode="auto">
            <a:xfrm>
              <a:off x="6489835" y="6625658"/>
              <a:ext cx="197831" cy="61519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5407322" y="5254714"/>
              <a:ext cx="331555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C7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5357259" y="6143487"/>
              <a:ext cx="421014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PC7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5363696" y="6338468"/>
              <a:ext cx="421014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PC8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5327153" y="6555115"/>
              <a:ext cx="495097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PC10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6297845" y="1266507"/>
              <a:ext cx="2210670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Stop instruction execution</a:t>
              </a:r>
            </a:p>
          </p:txBody>
        </p:sp>
        <p:sp>
          <p:nvSpPr>
            <p:cNvPr id="143" name="TextBox 142"/>
            <p:cNvSpPr txBox="1"/>
            <p:nvPr/>
          </p:nvSpPr>
          <p:spPr>
            <a:xfrm>
              <a:off x="5409610" y="1251098"/>
              <a:ext cx="331555" cy="26622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C1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Down Arrow 143"/>
            <p:cNvSpPr/>
            <p:nvPr/>
          </p:nvSpPr>
          <p:spPr bwMode="auto">
            <a:xfrm>
              <a:off x="5984672" y="4498003"/>
              <a:ext cx="79734" cy="219709"/>
            </a:xfrm>
            <a:prstGeom prst="downArrow">
              <a:avLst/>
            </a:pr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45" name="Down Arrow 144"/>
            <p:cNvSpPr/>
            <p:nvPr/>
          </p:nvSpPr>
          <p:spPr bwMode="auto">
            <a:xfrm>
              <a:off x="7871116" y="4508316"/>
              <a:ext cx="79734" cy="219709"/>
            </a:xfrm>
            <a:prstGeom prst="downArrow">
              <a:avLst/>
            </a:pr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46" name="Down Arrow 145"/>
            <p:cNvSpPr/>
            <p:nvPr/>
          </p:nvSpPr>
          <p:spPr bwMode="auto">
            <a:xfrm>
              <a:off x="7912186" y="6178570"/>
              <a:ext cx="79734" cy="219709"/>
            </a:xfrm>
            <a:prstGeom prst="downArrow">
              <a:avLst/>
            </a:pr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47" name="Down Arrow 146"/>
            <p:cNvSpPr/>
            <p:nvPr/>
          </p:nvSpPr>
          <p:spPr bwMode="auto">
            <a:xfrm>
              <a:off x="7675548" y="6353052"/>
              <a:ext cx="79734" cy="219709"/>
            </a:xfrm>
            <a:prstGeom prst="downArrow">
              <a:avLst/>
            </a:prstGeom>
            <a:solidFill>
              <a:schemeClr val="accent6">
                <a:lumMod val="60000"/>
                <a:lumOff val="40000"/>
              </a:schemeClr>
            </a:solidFill>
            <a:ln w="9525" cap="flat" cmpd="sng" algn="ctr">
              <a:solidFill>
                <a:schemeClr val="accent6">
                  <a:lumMod val="60000"/>
                  <a:lumOff val="40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5757209" y="4254112"/>
              <a:ext cx="124264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Stop core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PLL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7339162" y="4239085"/>
              <a:ext cx="1242648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Stop core 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PLL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cxnSp>
          <p:nvCxnSpPr>
            <p:cNvPr id="165" name="Straight Connector 164"/>
            <p:cNvCxnSpPr/>
            <p:nvPr/>
          </p:nvCxnSpPr>
          <p:spPr bwMode="auto">
            <a:xfrm>
              <a:off x="7148490" y="4053695"/>
              <a:ext cx="182880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ys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66" name="Straight Connector 165"/>
            <p:cNvCxnSpPr/>
            <p:nvPr/>
          </p:nvCxnSpPr>
          <p:spPr bwMode="auto">
            <a:xfrm>
              <a:off x="7264406" y="2096108"/>
              <a:ext cx="182880" cy="0"/>
            </a:xfrm>
            <a:prstGeom prst="line">
              <a:avLst/>
            </a:prstGeom>
            <a:noFill/>
            <a:ln w="28575" cap="flat" cmpd="sng" algn="ctr">
              <a:solidFill>
                <a:schemeClr val="tx1"/>
              </a:solidFill>
              <a:prstDash val="sysDash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51" name="TextBox 50"/>
            <p:cNvSpPr txBox="1"/>
            <p:nvPr/>
          </p:nvSpPr>
          <p:spPr>
            <a:xfrm>
              <a:off x="5745974" y="3532142"/>
              <a:ext cx="1453060" cy="2524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Stop core clocking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7521114" y="3517115"/>
              <a:ext cx="1453060" cy="2524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Stop core clocking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80" name="TextBox 79"/>
          <p:cNvSpPr txBox="1"/>
          <p:nvPr/>
        </p:nvSpPr>
        <p:spPr>
          <a:xfrm>
            <a:off x="71500" y="458670"/>
            <a:ext cx="5024907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Core C1-C7 states and Package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PC7-PC10 states, as well as invoked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p</a:t>
            </a:r>
            <a:r>
              <a:rPr kumimoji="0" lang="en-US" alt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ower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-saving actions in PCU-based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C-state management in multithreaded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multi-core mobile lines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(simplified)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19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3000025245"/>
      </p:ext>
    </p:extLst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1500" y="863715"/>
            <a:ext cx="813658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response time of the Clock stretcher is less than 1 ns, as shown below.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00502" y="1578808"/>
            <a:ext cx="8947004" cy="4233396"/>
            <a:chOff x="100502" y="1993544"/>
            <a:chExt cx="8947004" cy="4233396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/>
            <a:srcRect l="3264" t="46764" r="45210" b="8339"/>
            <a:stretch/>
          </p:blipFill>
          <p:spPr>
            <a:xfrm>
              <a:off x="100502" y="1993544"/>
              <a:ext cx="8947004" cy="4202205"/>
            </a:xfrm>
            <a:prstGeom prst="rect">
              <a:avLst/>
            </a:prstGeom>
          </p:spPr>
        </p:pic>
        <p:sp>
          <p:nvSpPr>
            <p:cNvPr id="5" name="Rounded Rectangle 4"/>
            <p:cNvSpPr/>
            <p:nvPr/>
          </p:nvSpPr>
          <p:spPr>
            <a:xfrm>
              <a:off x="2009104" y="4507610"/>
              <a:ext cx="5022761" cy="1719330"/>
            </a:xfrm>
            <a:prstGeom prst="roundRect">
              <a:avLst/>
            </a:prstGeom>
            <a:noFill/>
            <a:ln w="28575"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71500" y="458670"/>
            <a:ext cx="77973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Adaptive Clocking System in AMD's Excavator-based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Carizzo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-55128" y="5994285"/>
            <a:ext cx="906331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Reducing the clock frequency due to a voltage drop in AMD's Excavator-based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Carizzo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4.3 P</a:t>
            </a:r>
            <a:r>
              <a:rPr lang="en-US" sz="1700" dirty="0"/>
              <a:t>CU-based C-state management in Intel's mobile lines </a:t>
            </a:r>
            <a:r>
              <a:rPr lang="hu-HU" sz="1700" dirty="0"/>
              <a:t>(</a:t>
            </a:r>
            <a:r>
              <a:rPr lang="en-US" sz="1700" dirty="0"/>
              <a:t>20</a:t>
            </a:r>
            <a:r>
              <a:rPr lang="hu-HU" sz="1700" dirty="0"/>
              <a:t>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3757127170"/>
      </p:ext>
    </p:extLst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71500" y="458670"/>
            <a:ext cx="83501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Remark: Utilizing PCUs and the C6 idle state for implementing core parking -1 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46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],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47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53983" y="1133745"/>
            <a:ext cx="8991600" cy="4247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Core parking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new processor power reduction feature introduced in the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Windows 7 and Windows Server 2008 R2 OSs in 2009.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core parking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(Power Control Unit) of the processor and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scheduler work together to dynamically adjust the number of cores that are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running threads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(in a not detailed way).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PCU chooses a minimum number of cores on which the OS can schedule threads.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The other cores are considered to be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parked; the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OS does not schedule any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threads on them, 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they can be dropped into a deep idle state, e.g., into the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C6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idle state.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If needed, parked cores can be re-activated.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benefit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core parking is that parked cores, e.g., in the C6 idle state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have a very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low power consumption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In this way,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core parking can increase power efficiency during lower usage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periods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the processor because parked cores can drop into a low-power state.</a:t>
            </a: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19965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(2</a:t>
            </a:r>
            <a:r>
              <a:rPr lang="en-US" sz="1700" kern="1200" dirty="0"/>
              <a:t>1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3493520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4" name="Picture 4" descr="https://bitsum.com/images/parking_benchmark_winrar_beta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7663" y="1917572"/>
            <a:ext cx="6940008" cy="40330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285879" y="1133745"/>
            <a:ext cx="89916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 the other hand,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availability of fewer cores can reduce processor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performance in more demanding workloads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indicated in the Figure below.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25210" y="6156100"/>
            <a:ext cx="861165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Example for performance reduction while running a demanding workload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core  parking enabled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48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22590" y="458670"/>
            <a:ext cx="835017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Remark: Utilizing PCUs and the C6 idle state for implementing core parking -2 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46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],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47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(2</a:t>
            </a:r>
            <a:r>
              <a:rPr lang="en-US" sz="1700" kern="1200" dirty="0"/>
              <a:t>2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3831038148"/>
      </p:ext>
    </p:extLst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46950" y="1088740"/>
            <a:ext cx="8991600" cy="27853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Core parking can be tuned by specifying the minimum and maximum percentage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of unparked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(i.e., for scheduling available)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cores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for every power plane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separately by appropriate PM settings.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By setting the minimum number of unparked cores to 100 %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core parking can be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disabled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Whether or not the tradeoff between power reduction and performance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implications result in a more or less efficient system that is highly dependent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on the processor and the workload and need to be individually investigated.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 introduction of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Speed Shift technology,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 announced that the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will overtake the responsibility both for frequency scaling and core parking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1500" y="458670"/>
            <a:ext cx="848001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Remark: Utilizing PCUs and the C6 idle state for implementing core parking -3 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46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],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47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23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2091285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1500" y="458670"/>
            <a:ext cx="9779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824244"/>
            <a:ext cx="8177816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There are some contradictions in the C-state descriptions of the datasheets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relating to different models.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Accordingly, there is a certain uncertainty in our descriptions as well.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4.3 P</a:t>
            </a:r>
            <a:r>
              <a:rPr lang="en-US" sz="1700" kern="1200" dirty="0"/>
              <a:t>CU-based C-state management in Intel's mobile lines </a:t>
            </a:r>
            <a:r>
              <a:rPr lang="hu-HU" sz="1700" kern="1200" dirty="0"/>
              <a:t>(</a:t>
            </a:r>
            <a:r>
              <a:rPr lang="en-US" sz="1700" kern="1200" dirty="0"/>
              <a:t>24</a:t>
            </a:r>
            <a:r>
              <a:rPr lang="hu-HU" sz="1700" kern="1200" dirty="0"/>
              <a:t>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405668025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(23)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0860" y="458670"/>
            <a:ext cx="86405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Introduction and withdrawal of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ntel's P4 family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due to overheating -2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02025" y="818710"/>
            <a:ext cx="9905590" cy="48167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Above Figure shows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all models of the Pentium 4 family </a:t>
            </a:r>
            <a:r>
              <a:rPr lang="en-US" sz="1600" dirty="0">
                <a:latin typeface="+mj-lt"/>
              </a:rPr>
              <a:t>while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different colors </a:t>
            </a:r>
          </a:p>
          <a:p>
            <a:r>
              <a:rPr lang="en-US" sz="1600" dirty="0">
                <a:latin typeface="+mj-lt"/>
              </a:rPr>
              <a:t>      identify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subsequent cores </a:t>
            </a:r>
            <a:r>
              <a:rPr lang="en-US" sz="1600" dirty="0">
                <a:latin typeface="+mj-lt"/>
              </a:rPr>
              <a:t>(Willamette, Northwood, Prescott) manufactured by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different feature sizes (180/130/90 nm).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30" dirty="0">
                <a:solidFill>
                  <a:srgbClr val="0070C0"/>
                </a:solidFill>
                <a:latin typeface="+mj-lt"/>
              </a:rPr>
              <a:t>Below the processor designations, </a:t>
            </a:r>
            <a:r>
              <a:rPr lang="en-US" sz="1600" spc="-30" dirty="0">
                <a:latin typeface="+mj-lt"/>
              </a:rPr>
              <a:t>we enlist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main processor features, </a:t>
            </a:r>
            <a:r>
              <a:rPr lang="en-US" sz="1600" spc="-30" dirty="0">
                <a:latin typeface="+mj-lt"/>
              </a:rPr>
              <a:t>like technology,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transistor count, clock rates, cache size, FSB speed, or socket types. 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Left to the processor designations,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two vertical lines </a:t>
            </a:r>
            <a:r>
              <a:rPr lang="en-US" sz="1600" dirty="0">
                <a:latin typeface="+mj-lt"/>
              </a:rPr>
              <a:t>indicate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hyperthreading.</a:t>
            </a:r>
          </a:p>
          <a:p>
            <a:r>
              <a:rPr lang="en-US" sz="1600" dirty="0">
                <a:latin typeface="+mj-lt"/>
              </a:rPr>
              <a:t>    </a:t>
            </a:r>
            <a:r>
              <a:rPr lang="en-US" sz="1600" spc="-40" dirty="0">
                <a:latin typeface="+mj-lt"/>
              </a:rPr>
              <a:t>As all models of the 2. core (Northwood) included 55 million transistors, all models </a:t>
            </a:r>
          </a:p>
          <a:p>
            <a:pPr>
              <a:spcAft>
                <a:spcPts val="600"/>
              </a:spcAft>
            </a:pPr>
            <a:r>
              <a:rPr lang="en-US" sz="1600" spc="-40" dirty="0">
                <a:latin typeface="+mj-lt"/>
              </a:rPr>
              <a:t>      of the 2. core (Northwood) </a:t>
            </a:r>
            <a:r>
              <a:rPr lang="en-US" sz="1600" dirty="0">
                <a:latin typeface="+mj-lt"/>
              </a:rPr>
              <a:t>were already prepared for hyperthreading.</a:t>
            </a:r>
          </a:p>
          <a:p>
            <a:r>
              <a:rPr lang="en-US" sz="1600" dirty="0">
                <a:latin typeface="+mj-lt"/>
              </a:rPr>
              <a:t>    Nevertheless,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Intel announced this fact first for their DP server line</a:t>
            </a:r>
            <a:r>
              <a:rPr lang="en-US" sz="1600" dirty="0">
                <a:latin typeface="+mj-lt"/>
              </a:rPr>
              <a:t> for marketing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reasons.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In addition, a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white rectangle </a:t>
            </a:r>
            <a:r>
              <a:rPr lang="en-US" sz="1600" dirty="0">
                <a:latin typeface="+mj-lt"/>
              </a:rPr>
              <a:t>on the left of the model designation refers to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64-bit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support.</a:t>
            </a:r>
          </a:p>
          <a:p>
            <a:r>
              <a:rPr lang="en-US" sz="1600" dirty="0">
                <a:latin typeface="+mj-lt"/>
              </a:rPr>
              <a:t>    Transistor counts of 125 million of all 3. core (Prescott) models reveal that Intel</a:t>
            </a:r>
          </a:p>
          <a:p>
            <a:r>
              <a:rPr lang="en-US" sz="1600" dirty="0">
                <a:latin typeface="+mj-lt"/>
              </a:rPr>
              <a:t>      designed </a:t>
            </a:r>
            <a:r>
              <a:rPr lang="en-US" sz="1600" spc="-30" dirty="0">
                <a:latin typeface="+mj-lt"/>
              </a:rPr>
              <a:t>its 3. core from the beginning with 64-bit support, but again, the firm</a:t>
            </a:r>
          </a:p>
          <a:p>
            <a:pPr>
              <a:spcAft>
                <a:spcPts val="600"/>
              </a:spcAft>
            </a:pPr>
            <a:r>
              <a:rPr lang="en-US" sz="1600" spc="-30" dirty="0">
                <a:latin typeface="+mj-lt"/>
              </a:rPr>
              <a:t>      announced it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first for the DP server line </a:t>
            </a:r>
            <a:r>
              <a:rPr lang="en-US" sz="1600" dirty="0">
                <a:latin typeface="+mj-lt"/>
              </a:rPr>
              <a:t>for marketing reasons.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Figure also indicates that Intel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canceled all processors</a:t>
            </a:r>
            <a:r>
              <a:rPr lang="en-US" sz="1600" dirty="0">
                <a:latin typeface="+mj-lt"/>
              </a:rPr>
              <a:t> that were announced</a:t>
            </a:r>
          </a:p>
          <a:p>
            <a:r>
              <a:rPr lang="en-US" sz="1600" dirty="0">
                <a:latin typeface="+mj-lt"/>
              </a:rPr>
              <a:t>       with a clock frequency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higher than 3.6 GHz</a:t>
            </a:r>
            <a:r>
              <a:rPr lang="en-US" sz="1600" dirty="0">
                <a:latin typeface="+mj-lt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696575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4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4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4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4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AutoShape 3"/>
          <p:cNvSpPr>
            <a:spLocks noChangeArrowheads="1"/>
          </p:cNvSpPr>
          <p:nvPr/>
        </p:nvSpPr>
        <p:spPr bwMode="auto">
          <a:xfrm>
            <a:off x="871538" y="1718810"/>
            <a:ext cx="7404100" cy="720000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4.4 E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volution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of </a:t>
            </a: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C-state management in Intel's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mobile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line</a:t>
            </a: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s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800299" y="2984394"/>
            <a:ext cx="2941831" cy="884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will not be discussed.</a:t>
            </a:r>
          </a:p>
        </p:txBody>
      </p:sp>
    </p:spTree>
    <p:extLst>
      <p:ext uri="{BB962C8B-B14F-4D97-AF65-F5344CB8AC3E}">
        <p14:creationId xmlns:p14="http://schemas.microsoft.com/office/powerpoint/2010/main" val="726398133"/>
      </p:ext>
    </p:extLst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kern="1200" dirty="0"/>
              <a:t>4.4 E</a:t>
            </a:r>
            <a:r>
              <a:rPr lang="en-US" sz="1700" kern="1200" dirty="0"/>
              <a:t>volution of C-state management in Intel's mobile lines </a:t>
            </a:r>
            <a:r>
              <a:rPr lang="hu-HU" sz="1700" kern="1200" dirty="0"/>
              <a:t>(1)</a:t>
            </a:r>
            <a:endParaRPr lang="en-US" sz="1700" kern="1200" dirty="0"/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896430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4.4 E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volution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C-state management in Intel's mobile lines      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863715"/>
            <a:ext cx="846443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Subsequently, we provide a simplified overview that omits some issues, such as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snooping or interrupt handling for the sake of clarity.</a:t>
            </a:r>
          </a:p>
        </p:txBody>
      </p:sp>
    </p:spTree>
    <p:extLst>
      <p:ext uri="{BB962C8B-B14F-4D97-AF65-F5344CB8AC3E}">
        <p14:creationId xmlns:p14="http://schemas.microsoft.com/office/powerpoint/2010/main" val="2027429018"/>
      </p:ext>
    </p:extLst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extBox 17"/>
          <p:cNvSpPr txBox="1"/>
          <p:nvPr/>
        </p:nvSpPr>
        <p:spPr>
          <a:xfrm>
            <a:off x="1247447" y="469965"/>
            <a:ext cx="57999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Evolution of C-state management in Intel's mobile lines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762218" y="1076389"/>
            <a:ext cx="221067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Stop instruction execution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Stop core clocking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02879" y="772729"/>
            <a:ext cx="183255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SB-based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single core proc.</a:t>
            </a:r>
          </a:p>
        </p:txBody>
      </p:sp>
      <p:sp>
        <p:nvSpPr>
          <p:cNvPr id="156" name="TextBox 155"/>
          <p:cNvSpPr txBox="1"/>
          <p:nvPr/>
        </p:nvSpPr>
        <p:spPr>
          <a:xfrm>
            <a:off x="2144702" y="847853"/>
            <a:ext cx="307648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SB-based in dual-core processors</a:t>
            </a:r>
          </a:p>
        </p:txBody>
      </p:sp>
      <p:sp>
        <p:nvSpPr>
          <p:cNvPr id="157" name="TextBox 156"/>
          <p:cNvSpPr txBox="1"/>
          <p:nvPr/>
        </p:nvSpPr>
        <p:spPr>
          <a:xfrm>
            <a:off x="5837915" y="768427"/>
            <a:ext cx="266611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PCU-based in multithreaded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multi-core processors</a:t>
            </a:r>
          </a:p>
        </p:txBody>
      </p:sp>
      <p:sp>
        <p:nvSpPr>
          <p:cNvPr id="21" name="Right Arrow 20"/>
          <p:cNvSpPr/>
          <p:nvPr/>
        </p:nvSpPr>
        <p:spPr bwMode="auto">
          <a:xfrm>
            <a:off x="1858158" y="951963"/>
            <a:ext cx="228600" cy="9144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58" name="Right Arrow 157"/>
          <p:cNvSpPr/>
          <p:nvPr/>
        </p:nvSpPr>
        <p:spPr bwMode="auto">
          <a:xfrm>
            <a:off x="5457659" y="949814"/>
            <a:ext cx="228600" cy="91440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3744566" y="1994177"/>
            <a:ext cx="341341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L1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6" name="Rounded Rectangle 15"/>
          <p:cNvSpPr/>
          <p:nvPr/>
        </p:nvSpPr>
        <p:spPr bwMode="auto">
          <a:xfrm>
            <a:off x="2860822" y="2622789"/>
            <a:ext cx="1297654" cy="439418"/>
          </a:xfrm>
          <a:prstGeom prst="roundRect">
            <a:avLst/>
          </a:prstGeom>
          <a:solidFill>
            <a:schemeClr val="bg1">
              <a:lumMod val="75000"/>
            </a:schemeClr>
          </a:solidFill>
          <a:ln w="9525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320306" y="2697058"/>
            <a:ext cx="341341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L2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3" name="Rounded Rectangle 22"/>
          <p:cNvSpPr/>
          <p:nvPr/>
        </p:nvSpPr>
        <p:spPr bwMode="auto">
          <a:xfrm>
            <a:off x="3668830" y="1912502"/>
            <a:ext cx="488045" cy="35153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747089" y="1994045"/>
            <a:ext cx="341341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L1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25" name="Straight Arrow Connector 24"/>
          <p:cNvCxnSpPr/>
          <p:nvPr/>
        </p:nvCxnSpPr>
        <p:spPr bwMode="auto">
          <a:xfrm flipH="1">
            <a:off x="3911641" y="2346303"/>
            <a:ext cx="6353" cy="263651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6" name="TextBox 25"/>
          <p:cNvSpPr txBox="1"/>
          <p:nvPr/>
        </p:nvSpPr>
        <p:spPr>
          <a:xfrm>
            <a:off x="2911307" y="1998132"/>
            <a:ext cx="341341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L1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8" name="Rounded Rectangle 27"/>
          <p:cNvSpPr/>
          <p:nvPr/>
        </p:nvSpPr>
        <p:spPr bwMode="auto">
          <a:xfrm>
            <a:off x="2835571" y="1916459"/>
            <a:ext cx="486377" cy="35153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913830" y="1998001"/>
            <a:ext cx="341341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L1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30" name="Straight Arrow Connector 29"/>
          <p:cNvCxnSpPr/>
          <p:nvPr/>
        </p:nvCxnSpPr>
        <p:spPr bwMode="auto">
          <a:xfrm flipH="1">
            <a:off x="3078382" y="2350259"/>
            <a:ext cx="6353" cy="263651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31" name="Straight Arrow Connector 30"/>
          <p:cNvCxnSpPr/>
          <p:nvPr/>
        </p:nvCxnSpPr>
        <p:spPr bwMode="auto">
          <a:xfrm flipH="1">
            <a:off x="3506149" y="3086293"/>
            <a:ext cx="6353" cy="263651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32" name="Rounded Rectangle 31"/>
          <p:cNvSpPr/>
          <p:nvPr/>
        </p:nvSpPr>
        <p:spPr bwMode="auto">
          <a:xfrm>
            <a:off x="1919109" y="3366888"/>
            <a:ext cx="3189359" cy="527302"/>
          </a:xfrm>
          <a:prstGeom prst="roundRect">
            <a:avLst/>
          </a:prstGeom>
          <a:solidFill>
            <a:srgbClr val="69F622"/>
          </a:solidFill>
          <a:ln w="9525" cap="flat" cmpd="sng" algn="ctr">
            <a:solidFill>
              <a:srgbClr val="92D05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118454" y="3497738"/>
            <a:ext cx="766269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Memory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082597" y="2343669"/>
            <a:ext cx="514666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Flush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3936089" y="2356045"/>
            <a:ext cx="514666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Flush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3506258" y="3095230"/>
            <a:ext cx="514666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Flush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3947547" y="3091203"/>
            <a:ext cx="1235086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N-ways/Entirely</a:t>
            </a:r>
          </a:p>
        </p:txBody>
      </p:sp>
      <p:sp>
        <p:nvSpPr>
          <p:cNvPr id="40" name="Down Arrow 39"/>
          <p:cNvSpPr/>
          <p:nvPr/>
        </p:nvSpPr>
        <p:spPr bwMode="auto">
          <a:xfrm>
            <a:off x="3472300" y="4298598"/>
            <a:ext cx="79734" cy="219709"/>
          </a:xfrm>
          <a:prstGeom prst="downArrow">
            <a:avLst/>
          </a:prstGeom>
          <a:solidFill>
            <a:schemeClr val="accent6">
              <a:lumMod val="60000"/>
              <a:lumOff val="40000"/>
            </a:schemeClr>
          </a:solidFill>
          <a:ln w="952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354422" y="6151018"/>
            <a:ext cx="2260555" cy="6976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Vcc4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Retention V of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L3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Vcc5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 Retention V of the cores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Vcc6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: A  low V (V: Voltage)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1945324" y="2354347"/>
            <a:ext cx="331555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C3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6211098" y="1808396"/>
            <a:ext cx="341341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L1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8" name="Rounded Rectangle 47"/>
          <p:cNvSpPr/>
          <p:nvPr/>
        </p:nvSpPr>
        <p:spPr bwMode="auto">
          <a:xfrm>
            <a:off x="6135362" y="1726722"/>
            <a:ext cx="488045" cy="35153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213621" y="1808264"/>
            <a:ext cx="341341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L1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50" name="Straight Arrow Connector 49"/>
          <p:cNvCxnSpPr/>
          <p:nvPr/>
        </p:nvCxnSpPr>
        <p:spPr bwMode="auto">
          <a:xfrm flipH="1">
            <a:off x="6378174" y="2073875"/>
            <a:ext cx="6353" cy="263651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2" name="TextBox 51"/>
          <p:cNvSpPr txBox="1"/>
          <p:nvPr/>
        </p:nvSpPr>
        <p:spPr>
          <a:xfrm>
            <a:off x="5410304" y="2734003"/>
            <a:ext cx="331555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C3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Rounded Rectangle 52"/>
          <p:cNvSpPr/>
          <p:nvPr/>
        </p:nvSpPr>
        <p:spPr bwMode="auto">
          <a:xfrm>
            <a:off x="6042191" y="2326238"/>
            <a:ext cx="667843" cy="439418"/>
          </a:xfrm>
          <a:prstGeom prst="roundRect">
            <a:avLst/>
          </a:prstGeom>
          <a:solidFill>
            <a:srgbClr val="B6B6B6"/>
          </a:solidFill>
          <a:ln w="952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6213618" y="2394604"/>
            <a:ext cx="341341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L2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5" name="Rounded Rectangle 54"/>
          <p:cNvSpPr/>
          <p:nvPr/>
        </p:nvSpPr>
        <p:spPr bwMode="auto">
          <a:xfrm>
            <a:off x="5813395" y="3081918"/>
            <a:ext cx="3029891" cy="439418"/>
          </a:xfrm>
          <a:prstGeom prst="roundRect">
            <a:avLst/>
          </a:prstGeom>
          <a:solidFill>
            <a:schemeClr val="bg1">
              <a:lumMod val="65000"/>
            </a:schemeClr>
          </a:solidFill>
          <a:ln w="952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cxnSp>
        <p:nvCxnSpPr>
          <p:cNvPr id="57" name="Straight Arrow Connector 56"/>
          <p:cNvCxnSpPr/>
          <p:nvPr/>
        </p:nvCxnSpPr>
        <p:spPr bwMode="auto">
          <a:xfrm flipH="1">
            <a:off x="6353840" y="2789741"/>
            <a:ext cx="6353" cy="263651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8" name="TextBox 57"/>
          <p:cNvSpPr txBox="1"/>
          <p:nvPr/>
        </p:nvSpPr>
        <p:spPr>
          <a:xfrm>
            <a:off x="6762343" y="2783647"/>
            <a:ext cx="514666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Flush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9" name="Rounded Rectangle 58"/>
          <p:cNvSpPr/>
          <p:nvPr/>
        </p:nvSpPr>
        <p:spPr bwMode="auto">
          <a:xfrm>
            <a:off x="5997270" y="1628377"/>
            <a:ext cx="770686" cy="1274313"/>
          </a:xfrm>
          <a:prstGeom prst="roundRect">
            <a:avLst/>
          </a:prstGeom>
          <a:noFill/>
          <a:ln w="28575" cap="flat" cmpd="sng" algn="ctr">
            <a:solidFill>
              <a:schemeClr val="tx1"/>
            </a:solidFill>
            <a:prstDash val="dash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7110156" y="3172352"/>
            <a:ext cx="341341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L3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62" name="Straight Arrow Connector 61"/>
          <p:cNvCxnSpPr/>
          <p:nvPr/>
        </p:nvCxnSpPr>
        <p:spPr bwMode="auto">
          <a:xfrm flipH="1">
            <a:off x="7299207" y="5268277"/>
            <a:ext cx="6353" cy="263651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triangle" w="med" len="med"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69" name="Rounded Rectangle 68"/>
          <p:cNvSpPr/>
          <p:nvPr/>
        </p:nvSpPr>
        <p:spPr bwMode="auto">
          <a:xfrm>
            <a:off x="5822752" y="4810562"/>
            <a:ext cx="3029891" cy="439418"/>
          </a:xfrm>
          <a:prstGeom prst="roundRect">
            <a:avLst/>
          </a:prstGeom>
          <a:solidFill>
            <a:schemeClr val="bg1">
              <a:lumMod val="65000"/>
            </a:schemeClr>
          </a:solidFill>
          <a:ln w="952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7153204" y="4913073"/>
            <a:ext cx="341341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L3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1" name="Rounded Rectangle 70"/>
          <p:cNvSpPr/>
          <p:nvPr/>
        </p:nvSpPr>
        <p:spPr bwMode="auto">
          <a:xfrm>
            <a:off x="5738385" y="5543892"/>
            <a:ext cx="3189359" cy="527302"/>
          </a:xfrm>
          <a:prstGeom prst="roundRect">
            <a:avLst/>
          </a:prstGeom>
          <a:solidFill>
            <a:srgbClr val="69F622"/>
          </a:solidFill>
          <a:ln w="9525" cap="flat" cmpd="sng" algn="ctr">
            <a:solidFill>
              <a:srgbClr val="69F622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6921435" y="5666538"/>
            <a:ext cx="766269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Memory</a:t>
            </a:r>
          </a:p>
        </p:txBody>
      </p:sp>
      <p:sp>
        <p:nvSpPr>
          <p:cNvPr id="6" name="Rectangle 5"/>
          <p:cNvSpPr/>
          <p:nvPr/>
        </p:nvSpPr>
        <p:spPr>
          <a:xfrm>
            <a:off x="2908211" y="1586170"/>
            <a:ext cx="352522" cy="26622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C0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3726139" y="1559349"/>
            <a:ext cx="352522" cy="26622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C1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6814434" y="1965822"/>
            <a:ext cx="352522" cy="26622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C0</a:t>
            </a:r>
            <a:endParaRPr kumimoji="0" lang="en-US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2743828" y="3080787"/>
            <a:ext cx="692185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2. core: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2377049" y="5061539"/>
            <a:ext cx="1202869" cy="411480"/>
            <a:chOff x="2377049" y="4968746"/>
            <a:chExt cx="1202869" cy="417970"/>
          </a:xfrm>
        </p:grpSpPr>
        <p:sp>
          <p:nvSpPr>
            <p:cNvPr id="74" name="Oval 6"/>
            <p:cNvSpPr>
              <a:spLocks noChangeArrowheads="1"/>
            </p:cNvSpPr>
            <p:nvPr/>
          </p:nvSpPr>
          <p:spPr bwMode="auto">
            <a:xfrm>
              <a:off x="2377049" y="4968746"/>
              <a:ext cx="411480" cy="417970"/>
            </a:xfrm>
            <a:prstGeom prst="ellipse">
              <a:avLst/>
            </a:prstGeom>
            <a:solidFill>
              <a:srgbClr val="3366FF">
                <a:alpha val="32941"/>
              </a:srgbClr>
            </a:solidFill>
            <a:ln w="127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C0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2986976" y="5013423"/>
              <a:ext cx="592942" cy="357079"/>
              <a:chOff x="4456670" y="5228824"/>
              <a:chExt cx="679994" cy="386366"/>
            </a:xfrm>
          </p:grpSpPr>
          <p:sp>
            <p:nvSpPr>
              <p:cNvPr id="76" name="Rounded Rectangle 75"/>
              <p:cNvSpPr/>
              <p:nvPr/>
            </p:nvSpPr>
            <p:spPr bwMode="auto">
              <a:xfrm>
                <a:off x="4500056" y="5228824"/>
                <a:ext cx="629188" cy="386366"/>
              </a:xfrm>
              <a:prstGeom prst="roundRect">
                <a:avLst/>
              </a:prstGeom>
              <a:solidFill>
                <a:srgbClr val="FFFF00"/>
              </a:solidFill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77" name="TextBox 76"/>
              <p:cNvSpPr txBox="1"/>
              <p:nvPr/>
            </p:nvSpPr>
            <p:spPr>
              <a:xfrm>
                <a:off x="4456670" y="5267536"/>
                <a:ext cx="6799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SRAM</a:t>
                </a:r>
              </a:p>
            </p:txBody>
          </p:sp>
        </p:grpSp>
        <p:cxnSp>
          <p:nvCxnSpPr>
            <p:cNvPr id="78" name="Straight Connector 77"/>
            <p:cNvCxnSpPr/>
            <p:nvPr/>
          </p:nvCxnSpPr>
          <p:spPr bwMode="auto">
            <a:xfrm>
              <a:off x="2781719" y="5201410"/>
              <a:ext cx="239202" cy="1549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13" name="Group 12"/>
          <p:cNvGrpSpPr/>
          <p:nvPr/>
        </p:nvGrpSpPr>
        <p:grpSpPr>
          <a:xfrm>
            <a:off x="3881889" y="5074583"/>
            <a:ext cx="1202869" cy="411480"/>
            <a:chOff x="3881889" y="4981996"/>
            <a:chExt cx="1202869" cy="417970"/>
          </a:xfrm>
        </p:grpSpPr>
        <p:sp>
          <p:nvSpPr>
            <p:cNvPr id="79" name="Oval 6"/>
            <p:cNvSpPr>
              <a:spLocks noChangeArrowheads="1"/>
            </p:cNvSpPr>
            <p:nvPr/>
          </p:nvSpPr>
          <p:spPr bwMode="auto">
            <a:xfrm>
              <a:off x="3881889" y="4981996"/>
              <a:ext cx="411480" cy="417970"/>
            </a:xfrm>
            <a:prstGeom prst="ellipse">
              <a:avLst/>
            </a:prstGeom>
            <a:solidFill>
              <a:srgbClr val="3366FF">
                <a:alpha val="32941"/>
              </a:srgbClr>
            </a:solidFill>
            <a:ln w="127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C1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grpSp>
          <p:nvGrpSpPr>
            <p:cNvPr id="80" name="Group 79"/>
            <p:cNvGrpSpPr/>
            <p:nvPr/>
          </p:nvGrpSpPr>
          <p:grpSpPr>
            <a:xfrm>
              <a:off x="4491816" y="5013421"/>
              <a:ext cx="592942" cy="357079"/>
              <a:chOff x="4456670" y="5228824"/>
              <a:chExt cx="679994" cy="386366"/>
            </a:xfrm>
          </p:grpSpPr>
          <p:sp>
            <p:nvSpPr>
              <p:cNvPr id="81" name="Rounded Rectangle 80"/>
              <p:cNvSpPr/>
              <p:nvPr/>
            </p:nvSpPr>
            <p:spPr bwMode="auto">
              <a:xfrm>
                <a:off x="4500056" y="5228824"/>
                <a:ext cx="629188" cy="386366"/>
              </a:xfrm>
              <a:prstGeom prst="roundRect">
                <a:avLst/>
              </a:prstGeom>
              <a:solidFill>
                <a:srgbClr val="FFFF00"/>
              </a:solidFill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2" name="TextBox 81"/>
              <p:cNvSpPr txBox="1"/>
              <p:nvPr/>
            </p:nvSpPr>
            <p:spPr>
              <a:xfrm>
                <a:off x="4456670" y="5267536"/>
                <a:ext cx="6799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SRAM</a:t>
                </a:r>
              </a:p>
            </p:txBody>
          </p:sp>
        </p:grpSp>
        <p:cxnSp>
          <p:nvCxnSpPr>
            <p:cNvPr id="83" name="Straight Connector 82"/>
            <p:cNvCxnSpPr/>
            <p:nvPr/>
          </p:nvCxnSpPr>
          <p:spPr bwMode="auto">
            <a:xfrm>
              <a:off x="4286560" y="5201408"/>
              <a:ext cx="239202" cy="1549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8" name="Group 7"/>
          <p:cNvGrpSpPr/>
          <p:nvPr/>
        </p:nvGrpSpPr>
        <p:grpSpPr>
          <a:xfrm>
            <a:off x="3550358" y="4258933"/>
            <a:ext cx="1236450" cy="354347"/>
            <a:chOff x="1808132" y="4006514"/>
            <a:chExt cx="1417977" cy="276999"/>
          </a:xfrm>
        </p:grpSpPr>
        <p:sp>
          <p:nvSpPr>
            <p:cNvPr id="43" name="TextBox 42"/>
            <p:cNvSpPr txBox="1"/>
            <p:nvPr/>
          </p:nvSpPr>
          <p:spPr>
            <a:xfrm>
              <a:off x="1808132" y="4006514"/>
              <a:ext cx="5341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7" name="Right Arrow 6"/>
            <p:cNvSpPr/>
            <p:nvPr/>
          </p:nvSpPr>
          <p:spPr bwMode="auto">
            <a:xfrm>
              <a:off x="2315350" y="4085244"/>
              <a:ext cx="226875" cy="64008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2488565" y="4008786"/>
              <a:ext cx="737544" cy="2165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Vcc4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</a:p>
          </p:txBody>
        </p:sp>
      </p:grpSp>
      <p:sp>
        <p:nvSpPr>
          <p:cNvPr id="85" name="Down Arrow 84"/>
          <p:cNvSpPr/>
          <p:nvPr/>
        </p:nvSpPr>
        <p:spPr bwMode="auto">
          <a:xfrm>
            <a:off x="3461852" y="4678499"/>
            <a:ext cx="79734" cy="219709"/>
          </a:xfrm>
          <a:prstGeom prst="downArrow">
            <a:avLst/>
          </a:prstGeom>
          <a:solidFill>
            <a:schemeClr val="accent6">
              <a:lumMod val="60000"/>
              <a:lumOff val="40000"/>
            </a:schemeClr>
          </a:solidFill>
          <a:ln w="952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2280764" y="4640874"/>
            <a:ext cx="1068190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If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L2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flushed: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3548476" y="4640446"/>
            <a:ext cx="1183550" cy="281659"/>
            <a:chOff x="2707511" y="4485232"/>
            <a:chExt cx="1357313" cy="293057"/>
          </a:xfrm>
        </p:grpSpPr>
        <p:sp>
          <p:nvSpPr>
            <p:cNvPr id="86" name="TextBox 85"/>
            <p:cNvSpPr txBox="1"/>
            <p:nvPr/>
          </p:nvSpPr>
          <p:spPr>
            <a:xfrm>
              <a:off x="2707511" y="4485232"/>
              <a:ext cx="5341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88" name="Right Arrow 87"/>
            <p:cNvSpPr/>
            <p:nvPr/>
          </p:nvSpPr>
          <p:spPr bwMode="auto">
            <a:xfrm>
              <a:off x="3183886" y="4607021"/>
              <a:ext cx="226874" cy="64009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3387944" y="4490081"/>
              <a:ext cx="676880" cy="28820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Vcc5</a:t>
              </a:r>
              <a:endPara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sp>
        <p:nvSpPr>
          <p:cNvPr id="90" name="Down Arrow 89"/>
          <p:cNvSpPr/>
          <p:nvPr/>
        </p:nvSpPr>
        <p:spPr bwMode="auto">
          <a:xfrm>
            <a:off x="3473491" y="5738034"/>
            <a:ext cx="79734" cy="219709"/>
          </a:xfrm>
          <a:prstGeom prst="downArrow">
            <a:avLst/>
          </a:prstGeom>
          <a:solidFill>
            <a:schemeClr val="accent6">
              <a:lumMod val="60000"/>
              <a:lumOff val="40000"/>
            </a:schemeClr>
          </a:solidFill>
          <a:ln w="952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2257970" y="5626523"/>
            <a:ext cx="1172757" cy="4544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After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C0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C1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saved: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3561533" y="5709534"/>
            <a:ext cx="1154118" cy="270885"/>
            <a:chOff x="2880718" y="5597581"/>
            <a:chExt cx="1323558" cy="281847"/>
          </a:xfrm>
        </p:grpSpPr>
        <p:sp>
          <p:nvSpPr>
            <p:cNvPr id="91" name="TextBox 90"/>
            <p:cNvSpPr txBox="1"/>
            <p:nvPr/>
          </p:nvSpPr>
          <p:spPr>
            <a:xfrm>
              <a:off x="2880718" y="5597581"/>
              <a:ext cx="5341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93" name="Right Arrow 92"/>
            <p:cNvSpPr/>
            <p:nvPr/>
          </p:nvSpPr>
          <p:spPr bwMode="auto">
            <a:xfrm>
              <a:off x="3395648" y="5719370"/>
              <a:ext cx="226875" cy="64009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94" name="TextBox 93"/>
            <p:cNvSpPr txBox="1"/>
            <p:nvPr/>
          </p:nvSpPr>
          <p:spPr>
            <a:xfrm>
              <a:off x="3561151" y="5602429"/>
              <a:ext cx="643125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Vcc6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1899343" y="4260504"/>
            <a:ext cx="421014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PC4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1899688" y="4640151"/>
            <a:ext cx="511679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PC4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'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1942736" y="5133208"/>
            <a:ext cx="331555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C6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5416508" y="3802476"/>
            <a:ext cx="1606467" cy="411480"/>
            <a:chOff x="4052452" y="3788792"/>
            <a:chExt cx="1842318" cy="428131"/>
          </a:xfrm>
        </p:grpSpPr>
        <p:sp>
          <p:nvSpPr>
            <p:cNvPr id="61" name="Oval 6"/>
            <p:cNvSpPr>
              <a:spLocks noChangeArrowheads="1"/>
            </p:cNvSpPr>
            <p:nvPr/>
          </p:nvSpPr>
          <p:spPr bwMode="auto">
            <a:xfrm>
              <a:off x="4511279" y="3788792"/>
              <a:ext cx="471891" cy="428131"/>
            </a:xfrm>
            <a:prstGeom prst="ellipse">
              <a:avLst/>
            </a:prstGeom>
            <a:solidFill>
              <a:srgbClr val="3366FF">
                <a:alpha val="32941"/>
              </a:srgbClr>
            </a:solidFill>
            <a:ln w="127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C0</a:t>
              </a:r>
              <a:endPara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grpSp>
          <p:nvGrpSpPr>
            <p:cNvPr id="66" name="Group 65"/>
            <p:cNvGrpSpPr/>
            <p:nvPr/>
          </p:nvGrpSpPr>
          <p:grpSpPr>
            <a:xfrm>
              <a:off x="5210495" y="3837723"/>
              <a:ext cx="684275" cy="365760"/>
              <a:chOff x="4354816" y="5228824"/>
              <a:chExt cx="684275" cy="365760"/>
            </a:xfrm>
          </p:grpSpPr>
          <p:sp>
            <p:nvSpPr>
              <p:cNvPr id="64" name="Rounded Rectangle 63"/>
              <p:cNvSpPr/>
              <p:nvPr/>
            </p:nvSpPr>
            <p:spPr bwMode="auto">
              <a:xfrm>
                <a:off x="4409903" y="5228824"/>
                <a:ext cx="629188" cy="365760"/>
              </a:xfrm>
              <a:prstGeom prst="roundRect">
                <a:avLst/>
              </a:prstGeom>
              <a:solidFill>
                <a:srgbClr val="FFFF00"/>
              </a:solidFill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65" name="TextBox 64"/>
              <p:cNvSpPr txBox="1"/>
              <p:nvPr/>
            </p:nvSpPr>
            <p:spPr>
              <a:xfrm>
                <a:off x="4354816" y="5282050"/>
                <a:ext cx="6799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SRAM</a:t>
                </a:r>
              </a:p>
            </p:txBody>
          </p:sp>
        </p:grpSp>
        <p:cxnSp>
          <p:nvCxnSpPr>
            <p:cNvPr id="68" name="Straight Connector 67"/>
            <p:cNvCxnSpPr/>
            <p:nvPr/>
          </p:nvCxnSpPr>
          <p:spPr bwMode="auto">
            <a:xfrm>
              <a:off x="4973926" y="4017401"/>
              <a:ext cx="274320" cy="1587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98" name="TextBox 97"/>
            <p:cNvSpPr txBox="1"/>
            <p:nvPr/>
          </p:nvSpPr>
          <p:spPr>
            <a:xfrm>
              <a:off x="4052452" y="3875120"/>
              <a:ext cx="38023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C6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9" name="TextBox 98"/>
          <p:cNvSpPr txBox="1"/>
          <p:nvPr/>
        </p:nvSpPr>
        <p:spPr>
          <a:xfrm>
            <a:off x="1964487" y="1270881"/>
            <a:ext cx="331555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C1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1895680" y="3070205"/>
            <a:ext cx="421014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PC3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1890334" y="5714512"/>
            <a:ext cx="421014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PC6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TextBox 101"/>
          <p:cNvSpPr txBox="1"/>
          <p:nvPr/>
        </p:nvSpPr>
        <p:spPr>
          <a:xfrm>
            <a:off x="7893749" y="1818709"/>
            <a:ext cx="341341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L1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3" name="Rounded Rectangle 102"/>
          <p:cNvSpPr/>
          <p:nvPr/>
        </p:nvSpPr>
        <p:spPr bwMode="auto">
          <a:xfrm>
            <a:off x="7818013" y="1737035"/>
            <a:ext cx="488045" cy="35153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9525" cap="flat" cmpd="sng" algn="ctr">
            <a:solidFill>
              <a:schemeClr val="bg1">
                <a:lumMod val="8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7896271" y="1818578"/>
            <a:ext cx="341341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L1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105" name="Straight Arrow Connector 104"/>
          <p:cNvCxnSpPr/>
          <p:nvPr/>
        </p:nvCxnSpPr>
        <p:spPr bwMode="auto">
          <a:xfrm flipH="1">
            <a:off x="8060824" y="2084190"/>
            <a:ext cx="6353" cy="263651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06" name="TextBox 105"/>
          <p:cNvSpPr txBox="1"/>
          <p:nvPr/>
        </p:nvSpPr>
        <p:spPr>
          <a:xfrm>
            <a:off x="7335083" y="2731931"/>
            <a:ext cx="331555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C3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Rounded Rectangle 106"/>
          <p:cNvSpPr/>
          <p:nvPr/>
        </p:nvSpPr>
        <p:spPr bwMode="auto">
          <a:xfrm>
            <a:off x="7724842" y="2336552"/>
            <a:ext cx="667843" cy="439418"/>
          </a:xfrm>
          <a:prstGeom prst="roundRect">
            <a:avLst/>
          </a:prstGeom>
          <a:solidFill>
            <a:srgbClr val="B6B6B6"/>
          </a:solidFill>
          <a:ln w="952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08" name="TextBox 107"/>
          <p:cNvSpPr txBox="1"/>
          <p:nvPr/>
        </p:nvSpPr>
        <p:spPr>
          <a:xfrm>
            <a:off x="7896269" y="2404918"/>
            <a:ext cx="341341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L2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109" name="Straight Arrow Connector 108"/>
          <p:cNvCxnSpPr/>
          <p:nvPr/>
        </p:nvCxnSpPr>
        <p:spPr bwMode="auto">
          <a:xfrm flipH="1">
            <a:off x="8036490" y="2800055"/>
            <a:ext cx="6353" cy="263651"/>
          </a:xfrm>
          <a:prstGeom prst="straightConnector1">
            <a:avLst/>
          </a:prstGeom>
          <a:noFill/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10" name="TextBox 109"/>
          <p:cNvSpPr txBox="1"/>
          <p:nvPr/>
        </p:nvSpPr>
        <p:spPr>
          <a:xfrm>
            <a:off x="8470306" y="2793961"/>
            <a:ext cx="514666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Flush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1" name="Rounded Rectangle 110"/>
          <p:cNvSpPr/>
          <p:nvPr/>
        </p:nvSpPr>
        <p:spPr bwMode="auto">
          <a:xfrm>
            <a:off x="7679921" y="1651069"/>
            <a:ext cx="770686" cy="1274313"/>
          </a:xfrm>
          <a:prstGeom prst="roundRect">
            <a:avLst/>
          </a:prstGeom>
          <a:noFill/>
          <a:ln w="28575" cap="flat" cmpd="sng" algn="ctr">
            <a:solidFill>
              <a:schemeClr val="tx1"/>
            </a:solidFill>
            <a:prstDash val="dash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12" name="Rectangle 111"/>
          <p:cNvSpPr/>
          <p:nvPr/>
        </p:nvSpPr>
        <p:spPr>
          <a:xfrm>
            <a:off x="8516124" y="1963153"/>
            <a:ext cx="40427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Cn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7329463" y="3798910"/>
            <a:ext cx="1584774" cy="411480"/>
            <a:chOff x="6246255" y="3798481"/>
            <a:chExt cx="1817440" cy="428131"/>
          </a:xfrm>
        </p:grpSpPr>
        <p:sp>
          <p:nvSpPr>
            <p:cNvPr id="113" name="Oval 6"/>
            <p:cNvSpPr>
              <a:spLocks noChangeArrowheads="1"/>
            </p:cNvSpPr>
            <p:nvPr/>
          </p:nvSpPr>
          <p:spPr bwMode="auto">
            <a:xfrm>
              <a:off x="6676054" y="3798481"/>
              <a:ext cx="471891" cy="428131"/>
            </a:xfrm>
            <a:prstGeom prst="ellipse">
              <a:avLst/>
            </a:prstGeom>
            <a:solidFill>
              <a:srgbClr val="3366FF">
                <a:alpha val="32941"/>
              </a:srgbClr>
            </a:solidFill>
            <a:ln w="12700">
              <a:solidFill>
                <a:srgbClr val="3366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Cn</a:t>
              </a:r>
            </a:p>
          </p:txBody>
        </p:sp>
        <p:grpSp>
          <p:nvGrpSpPr>
            <p:cNvPr id="114" name="Group 113"/>
            <p:cNvGrpSpPr/>
            <p:nvPr/>
          </p:nvGrpSpPr>
          <p:grpSpPr>
            <a:xfrm>
              <a:off x="7383701" y="3835575"/>
              <a:ext cx="679994" cy="365760"/>
              <a:chOff x="4456670" y="5228824"/>
              <a:chExt cx="679994" cy="365760"/>
            </a:xfrm>
          </p:grpSpPr>
          <p:sp>
            <p:nvSpPr>
              <p:cNvPr id="115" name="Rounded Rectangle 114"/>
              <p:cNvSpPr/>
              <p:nvPr/>
            </p:nvSpPr>
            <p:spPr bwMode="auto">
              <a:xfrm>
                <a:off x="4500056" y="5228824"/>
                <a:ext cx="629188" cy="365760"/>
              </a:xfrm>
              <a:prstGeom prst="roundRect">
                <a:avLst/>
              </a:prstGeom>
              <a:solidFill>
                <a:srgbClr val="FFFF00"/>
              </a:solidFill>
              <a:ln w="9525" cap="flat" cmpd="sng" algn="ctr">
                <a:solidFill>
                  <a:srgbClr val="FF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6" name="TextBox 115"/>
              <p:cNvSpPr txBox="1"/>
              <p:nvPr/>
            </p:nvSpPr>
            <p:spPr>
              <a:xfrm>
                <a:off x="4456670" y="5267536"/>
                <a:ext cx="679994" cy="27699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SRAM</a:t>
                </a:r>
              </a:p>
            </p:txBody>
          </p:sp>
        </p:grpSp>
        <p:cxnSp>
          <p:nvCxnSpPr>
            <p:cNvPr id="117" name="Straight Connector 116"/>
            <p:cNvCxnSpPr/>
            <p:nvPr/>
          </p:nvCxnSpPr>
          <p:spPr bwMode="auto">
            <a:xfrm>
              <a:off x="7133796" y="4028132"/>
              <a:ext cx="274320" cy="1587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18" name="TextBox 117"/>
            <p:cNvSpPr txBox="1"/>
            <p:nvPr/>
          </p:nvSpPr>
          <p:spPr>
            <a:xfrm>
              <a:off x="6246255" y="3911609"/>
              <a:ext cx="380232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C6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9" name="TextBox 118"/>
          <p:cNvSpPr txBox="1"/>
          <p:nvPr/>
        </p:nvSpPr>
        <p:spPr>
          <a:xfrm>
            <a:off x="2312339" y="3914825"/>
            <a:ext cx="2460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Stop CPU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PLL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stop FSB clock</a:t>
            </a:r>
          </a:p>
        </p:txBody>
      </p:sp>
      <p:grpSp>
        <p:nvGrpSpPr>
          <p:cNvPr id="121" name="Group 120"/>
          <p:cNvGrpSpPr/>
          <p:nvPr/>
        </p:nvGrpSpPr>
        <p:grpSpPr>
          <a:xfrm>
            <a:off x="6084152" y="4492221"/>
            <a:ext cx="895528" cy="310108"/>
            <a:chOff x="1808132" y="4009622"/>
            <a:chExt cx="1027003" cy="279147"/>
          </a:xfrm>
        </p:grpSpPr>
        <p:sp>
          <p:nvSpPr>
            <p:cNvPr id="122" name="TextBox 121"/>
            <p:cNvSpPr txBox="1"/>
            <p:nvPr/>
          </p:nvSpPr>
          <p:spPr>
            <a:xfrm>
              <a:off x="1808132" y="4011770"/>
              <a:ext cx="5341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123" name="Right Arrow 122"/>
            <p:cNvSpPr/>
            <p:nvPr/>
          </p:nvSpPr>
          <p:spPr bwMode="auto">
            <a:xfrm>
              <a:off x="2315936" y="4105325"/>
              <a:ext cx="226875" cy="64008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2488565" y="4009622"/>
              <a:ext cx="346570" cy="20811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0 </a:t>
              </a:r>
            </a:p>
          </p:txBody>
        </p:sp>
      </p:grpSp>
      <p:grpSp>
        <p:nvGrpSpPr>
          <p:cNvPr id="125" name="Group 124"/>
          <p:cNvGrpSpPr/>
          <p:nvPr/>
        </p:nvGrpSpPr>
        <p:grpSpPr>
          <a:xfrm>
            <a:off x="7956067" y="4502534"/>
            <a:ext cx="895528" cy="310108"/>
            <a:chOff x="1808132" y="4009622"/>
            <a:chExt cx="1027003" cy="279147"/>
          </a:xfrm>
        </p:grpSpPr>
        <p:sp>
          <p:nvSpPr>
            <p:cNvPr id="126" name="TextBox 125"/>
            <p:cNvSpPr txBox="1"/>
            <p:nvPr/>
          </p:nvSpPr>
          <p:spPr>
            <a:xfrm>
              <a:off x="1808132" y="4011770"/>
              <a:ext cx="5341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127" name="Right Arrow 126"/>
            <p:cNvSpPr/>
            <p:nvPr/>
          </p:nvSpPr>
          <p:spPr bwMode="auto">
            <a:xfrm>
              <a:off x="2286397" y="4093911"/>
              <a:ext cx="226875" cy="64008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2488565" y="4009622"/>
              <a:ext cx="346570" cy="20811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0 </a:t>
              </a:r>
            </a:p>
          </p:txBody>
        </p:sp>
      </p:grpSp>
      <p:sp>
        <p:nvSpPr>
          <p:cNvPr id="129" name="TextBox 128"/>
          <p:cNvSpPr txBox="1"/>
          <p:nvPr/>
        </p:nvSpPr>
        <p:spPr>
          <a:xfrm>
            <a:off x="5708585" y="5261267"/>
            <a:ext cx="1566454" cy="2726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Last core into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C6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7368770" y="5265422"/>
            <a:ext cx="1061760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Flush N-ways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6155918" y="6149521"/>
            <a:ext cx="2901756" cy="6976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If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L3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entirely flushed:    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VL3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0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For all power domains:    V             0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VR         low power state 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</p:txBody>
      </p:sp>
      <p:sp>
        <p:nvSpPr>
          <p:cNvPr id="132" name="Right Arrow 131"/>
          <p:cNvSpPr/>
          <p:nvPr/>
        </p:nvSpPr>
        <p:spPr bwMode="auto">
          <a:xfrm>
            <a:off x="8553677" y="6268252"/>
            <a:ext cx="197831" cy="61519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34" name="Right Arrow 133"/>
          <p:cNvSpPr/>
          <p:nvPr/>
        </p:nvSpPr>
        <p:spPr bwMode="auto">
          <a:xfrm>
            <a:off x="8298622" y="6467269"/>
            <a:ext cx="197831" cy="61519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36" name="Right Arrow 135"/>
          <p:cNvSpPr/>
          <p:nvPr/>
        </p:nvSpPr>
        <p:spPr bwMode="auto">
          <a:xfrm>
            <a:off x="6571621" y="6672599"/>
            <a:ext cx="197831" cy="61519"/>
          </a:xfrm>
          <a:prstGeom prst="rightArrow">
            <a:avLst/>
          </a:prstGeom>
          <a:solidFill>
            <a:srgbClr val="FF0000"/>
          </a:solidFill>
          <a:ln w="952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5407322" y="5254714"/>
            <a:ext cx="331555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C7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5357259" y="6143487"/>
            <a:ext cx="421014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PC7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5363696" y="6338468"/>
            <a:ext cx="421014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PC8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TextBox 139"/>
          <p:cNvSpPr txBox="1"/>
          <p:nvPr/>
        </p:nvSpPr>
        <p:spPr>
          <a:xfrm>
            <a:off x="5327153" y="6555115"/>
            <a:ext cx="495097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PC10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6297845" y="1266507"/>
            <a:ext cx="221067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Stop instruction execution</a:t>
            </a:r>
          </a:p>
        </p:txBody>
      </p:sp>
      <p:sp>
        <p:nvSpPr>
          <p:cNvPr id="143" name="TextBox 142"/>
          <p:cNvSpPr txBox="1"/>
          <p:nvPr/>
        </p:nvSpPr>
        <p:spPr>
          <a:xfrm>
            <a:off x="5409610" y="1251098"/>
            <a:ext cx="331555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C1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Down Arrow 143"/>
          <p:cNvSpPr/>
          <p:nvPr/>
        </p:nvSpPr>
        <p:spPr bwMode="auto">
          <a:xfrm>
            <a:off x="5984672" y="4498003"/>
            <a:ext cx="79734" cy="219709"/>
          </a:xfrm>
          <a:prstGeom prst="downArrow">
            <a:avLst/>
          </a:prstGeom>
          <a:solidFill>
            <a:schemeClr val="accent6">
              <a:lumMod val="60000"/>
              <a:lumOff val="40000"/>
            </a:schemeClr>
          </a:solidFill>
          <a:ln w="952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45" name="Down Arrow 144"/>
          <p:cNvSpPr/>
          <p:nvPr/>
        </p:nvSpPr>
        <p:spPr bwMode="auto">
          <a:xfrm>
            <a:off x="7871116" y="4508316"/>
            <a:ext cx="79734" cy="219709"/>
          </a:xfrm>
          <a:prstGeom prst="downArrow">
            <a:avLst/>
          </a:prstGeom>
          <a:solidFill>
            <a:schemeClr val="accent6">
              <a:lumMod val="60000"/>
              <a:lumOff val="40000"/>
            </a:schemeClr>
          </a:solidFill>
          <a:ln w="952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46" name="Down Arrow 145"/>
          <p:cNvSpPr/>
          <p:nvPr/>
        </p:nvSpPr>
        <p:spPr bwMode="auto">
          <a:xfrm>
            <a:off x="8005655" y="6178570"/>
            <a:ext cx="79734" cy="219709"/>
          </a:xfrm>
          <a:prstGeom prst="downArrow">
            <a:avLst/>
          </a:prstGeom>
          <a:solidFill>
            <a:schemeClr val="accent6">
              <a:lumMod val="60000"/>
              <a:lumOff val="40000"/>
            </a:schemeClr>
          </a:solidFill>
          <a:ln w="952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47" name="Down Arrow 146"/>
          <p:cNvSpPr/>
          <p:nvPr/>
        </p:nvSpPr>
        <p:spPr bwMode="auto">
          <a:xfrm>
            <a:off x="8119528" y="6388258"/>
            <a:ext cx="79734" cy="219709"/>
          </a:xfrm>
          <a:prstGeom prst="downArrow">
            <a:avLst/>
          </a:prstGeom>
          <a:solidFill>
            <a:schemeClr val="accent6">
              <a:lumMod val="60000"/>
              <a:lumOff val="40000"/>
            </a:schemeClr>
          </a:solidFill>
          <a:ln w="952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324827" y="1291273"/>
            <a:ext cx="166263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Stop  instr. exec.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Stop proc. clocking</a:t>
            </a:r>
          </a:p>
        </p:txBody>
      </p:sp>
      <p:sp>
        <p:nvSpPr>
          <p:cNvPr id="135" name="TextBox 134"/>
          <p:cNvSpPr txBox="1"/>
          <p:nvPr/>
        </p:nvSpPr>
        <p:spPr>
          <a:xfrm>
            <a:off x="463585" y="1861173"/>
            <a:ext cx="129234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Stop all clocks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Stop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PLL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48" name="Down Arrow 147"/>
          <p:cNvSpPr/>
          <p:nvPr/>
        </p:nvSpPr>
        <p:spPr bwMode="auto">
          <a:xfrm>
            <a:off x="419213" y="2398992"/>
            <a:ext cx="79734" cy="219709"/>
          </a:xfrm>
          <a:prstGeom prst="downArrow">
            <a:avLst/>
          </a:prstGeom>
          <a:solidFill>
            <a:schemeClr val="accent6">
              <a:lumMod val="60000"/>
              <a:lumOff val="40000"/>
            </a:schemeClr>
          </a:solidFill>
          <a:ln w="9525" cap="flat" cmpd="sng" algn="ctr">
            <a:solidFill>
              <a:schemeClr val="accent6">
                <a:lumMod val="60000"/>
                <a:lumOff val="40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grpSp>
        <p:nvGrpSpPr>
          <p:cNvPr id="149" name="Group 148"/>
          <p:cNvGrpSpPr/>
          <p:nvPr/>
        </p:nvGrpSpPr>
        <p:grpSpPr>
          <a:xfrm>
            <a:off x="478416" y="2385664"/>
            <a:ext cx="1312651" cy="359365"/>
            <a:chOff x="1808132" y="4037168"/>
            <a:chExt cx="1505366" cy="280922"/>
          </a:xfrm>
        </p:grpSpPr>
        <p:sp>
          <p:nvSpPr>
            <p:cNvPr id="150" name="TextBox 149"/>
            <p:cNvSpPr txBox="1"/>
            <p:nvPr/>
          </p:nvSpPr>
          <p:spPr>
            <a:xfrm>
              <a:off x="1808132" y="4041091"/>
              <a:ext cx="53412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</a:p>
          </p:txBody>
        </p:sp>
        <p:sp>
          <p:nvSpPr>
            <p:cNvPr id="151" name="Right Arrow 150"/>
            <p:cNvSpPr/>
            <p:nvPr/>
          </p:nvSpPr>
          <p:spPr bwMode="auto">
            <a:xfrm>
              <a:off x="2357328" y="4111526"/>
              <a:ext cx="226875" cy="64008"/>
            </a:xfrm>
            <a:prstGeom prst="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2575954" y="4037168"/>
              <a:ext cx="737544" cy="2165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Vcc4</a:t>
              </a: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</a:p>
          </p:txBody>
        </p:sp>
      </p:grpSp>
      <p:sp>
        <p:nvSpPr>
          <p:cNvPr id="153" name="TextBox 152"/>
          <p:cNvSpPr txBox="1"/>
          <p:nvPr/>
        </p:nvSpPr>
        <p:spPr>
          <a:xfrm>
            <a:off x="12700" y="2366301"/>
            <a:ext cx="331555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C4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4" name="TextBox 153"/>
          <p:cNvSpPr txBox="1"/>
          <p:nvPr/>
        </p:nvSpPr>
        <p:spPr>
          <a:xfrm>
            <a:off x="6320" y="1863437"/>
            <a:ext cx="331555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C3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11639" y="1277162"/>
            <a:ext cx="331555" cy="2662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C1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52400" y="6351347"/>
            <a:ext cx="18421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Vcc4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: Retention V of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L2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3" name="TextBox 162"/>
          <p:cNvSpPr txBox="1"/>
          <p:nvPr/>
        </p:nvSpPr>
        <p:spPr>
          <a:xfrm>
            <a:off x="5757209" y="4254112"/>
            <a:ext cx="124264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Stop core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PLL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64" name="TextBox 163"/>
          <p:cNvSpPr txBox="1"/>
          <p:nvPr/>
        </p:nvSpPr>
        <p:spPr>
          <a:xfrm>
            <a:off x="7339162" y="4239085"/>
            <a:ext cx="124264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Stop core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PLL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165" name="Straight Connector 164"/>
          <p:cNvCxnSpPr/>
          <p:nvPr/>
        </p:nvCxnSpPr>
        <p:spPr bwMode="auto">
          <a:xfrm>
            <a:off x="7148490" y="4053695"/>
            <a:ext cx="182880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166" name="Straight Connector 165"/>
          <p:cNvCxnSpPr/>
          <p:nvPr/>
        </p:nvCxnSpPr>
        <p:spPr bwMode="auto">
          <a:xfrm>
            <a:off x="7264406" y="2096108"/>
            <a:ext cx="182880" cy="0"/>
          </a:xfrm>
          <a:prstGeom prst="line">
            <a:avLst/>
          </a:prstGeom>
          <a:noFill/>
          <a:ln w="28575" cap="flat" cmpd="sng" algn="ctr">
            <a:solidFill>
              <a:schemeClr val="tx1"/>
            </a:solidFill>
            <a:prstDash val="sysDash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1" name="TextBox 50"/>
          <p:cNvSpPr txBox="1"/>
          <p:nvPr/>
        </p:nvSpPr>
        <p:spPr>
          <a:xfrm>
            <a:off x="5745974" y="3532142"/>
            <a:ext cx="136608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Stop core clock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" name="TextBox 166"/>
          <p:cNvSpPr txBox="1"/>
          <p:nvPr/>
        </p:nvSpPr>
        <p:spPr>
          <a:xfrm>
            <a:off x="7521114" y="3517115"/>
            <a:ext cx="136608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Stop core clock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5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4.4 E</a:t>
            </a:r>
            <a:r>
              <a:rPr lang="en-US" sz="1700" kern="1200" dirty="0"/>
              <a:t>volution of C-state management in Intel's mobile lines </a:t>
            </a:r>
            <a:r>
              <a:rPr lang="hu-HU" sz="1700" kern="1200" dirty="0"/>
              <a:t>(2)</a:t>
            </a:r>
            <a:endParaRPr lang="en-US" sz="1700" kern="1200" dirty="0"/>
          </a:p>
        </p:txBody>
      </p:sp>
    </p:spTree>
    <p:extLst>
      <p:ext uri="{BB962C8B-B14F-4D97-AF65-F5344CB8AC3E}">
        <p14:creationId xmlns:p14="http://schemas.microsoft.com/office/powerpoint/2010/main" val="1880607585"/>
      </p:ext>
    </p:extLst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499212" y="1988840"/>
            <a:ext cx="8123238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5.4 A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VFS (Adaptive Voltage or Frequency Scaling)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962623" y="3000436"/>
            <a:ext cx="393332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Section 5.4 isn’t part of the Lecture.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8217FDA-7727-AA92-DFD6-FE64143239B2}"/>
              </a:ext>
            </a:extLst>
          </p:cNvPr>
          <p:cNvSpPr txBox="1"/>
          <p:nvPr/>
        </p:nvSpPr>
        <p:spPr>
          <a:xfrm>
            <a:off x="3600622" y="1133745"/>
            <a:ext cx="11063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chemeClr val="bg1"/>
                </a:solidFill>
                <a:latin typeface="+mj-lt"/>
              </a:rPr>
              <a:t>Annex 2.</a:t>
            </a:r>
            <a:endParaRPr lang="hu-HU" sz="1600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674489892"/>
      </p:ext>
    </p:extLst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(1)</a:t>
            </a:r>
          </a:p>
        </p:txBody>
      </p:sp>
      <p:sp>
        <p:nvSpPr>
          <p:cNvPr id="3" name="Text Box 6"/>
          <p:cNvSpPr txBox="1">
            <a:spLocks noChangeArrowheads="1"/>
          </p:cNvSpPr>
          <p:nvPr/>
        </p:nvSpPr>
        <p:spPr bwMode="auto">
          <a:xfrm>
            <a:off x="1157324" y="1019106"/>
            <a:ext cx="490230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Reducing the power consumption of active CPU  cores</a:t>
            </a:r>
          </a:p>
        </p:txBody>
      </p:sp>
      <p:sp>
        <p:nvSpPr>
          <p:cNvPr id="4" name="Text Box 6"/>
          <p:cNvSpPr txBox="1">
            <a:spLocks noChangeArrowheads="1"/>
          </p:cNvSpPr>
          <p:nvPr/>
        </p:nvSpPr>
        <p:spPr bwMode="auto">
          <a:xfrm>
            <a:off x="747442" y="1596504"/>
            <a:ext cx="189987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Static PM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of active CPU  cores</a:t>
            </a:r>
          </a:p>
        </p:txBody>
      </p:sp>
      <p:sp>
        <p:nvSpPr>
          <p:cNvPr id="5" name="Text Box 7"/>
          <p:cNvSpPr txBox="1">
            <a:spLocks noChangeArrowheads="1"/>
          </p:cNvSpPr>
          <p:nvPr/>
        </p:nvSpPr>
        <p:spPr bwMode="auto">
          <a:xfrm>
            <a:off x="4258643" y="1577454"/>
            <a:ext cx="295625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Dynamic PM of active CPU cores</a:t>
            </a:r>
          </a:p>
        </p:txBody>
      </p:sp>
      <p:sp>
        <p:nvSpPr>
          <p:cNvPr id="6" name="Line 9"/>
          <p:cNvSpPr>
            <a:spLocks noChangeShapeType="1"/>
          </p:cNvSpPr>
          <p:nvPr/>
        </p:nvSpPr>
        <p:spPr bwMode="auto">
          <a:xfrm rot="-5400000" flipH="1" flipV="1">
            <a:off x="2587772" y="428981"/>
            <a:ext cx="158453" cy="1981199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7" name="Line 11"/>
          <p:cNvSpPr>
            <a:spLocks noChangeShapeType="1"/>
          </p:cNvSpPr>
          <p:nvPr/>
        </p:nvSpPr>
        <p:spPr bwMode="auto">
          <a:xfrm>
            <a:off x="3657600" y="1347063"/>
            <a:ext cx="2095500" cy="177014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" name="Text Box 7"/>
          <p:cNvSpPr txBox="1">
            <a:spLocks noChangeArrowheads="1"/>
          </p:cNvSpPr>
          <p:nvPr/>
        </p:nvSpPr>
        <p:spPr bwMode="auto">
          <a:xfrm>
            <a:off x="6247649" y="2200704"/>
            <a:ext cx="630301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CPPC</a:t>
            </a:r>
            <a:endParaRPr kumimoji="0" lang="hu-HU" alt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9" name="Line 9"/>
          <p:cNvSpPr>
            <a:spLocks noChangeShapeType="1"/>
          </p:cNvSpPr>
          <p:nvPr/>
        </p:nvSpPr>
        <p:spPr bwMode="auto">
          <a:xfrm rot="-5400000" flipH="1" flipV="1">
            <a:off x="5162212" y="1581611"/>
            <a:ext cx="175483" cy="88426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0" name="Line 11"/>
          <p:cNvSpPr>
            <a:spLocks noChangeShapeType="1"/>
          </p:cNvSpPr>
          <p:nvPr/>
        </p:nvSpPr>
        <p:spPr bwMode="auto">
          <a:xfrm>
            <a:off x="5743601" y="1935998"/>
            <a:ext cx="822960" cy="189519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1" name="Oval 10"/>
          <p:cNvSpPr>
            <a:spLocks noChangeArrowheads="1"/>
          </p:cNvSpPr>
          <p:nvPr/>
        </p:nvSpPr>
        <p:spPr bwMode="auto">
          <a:xfrm>
            <a:off x="5719380" y="148441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417646" y="2214447"/>
            <a:ext cx="58702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SVFS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772810" y="2216591"/>
            <a:ext cx="4924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DFS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512992" y="2214443"/>
            <a:ext cx="59503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DVFS</a:t>
            </a:r>
          </a:p>
        </p:txBody>
      </p:sp>
      <p:sp>
        <p:nvSpPr>
          <p:cNvPr id="15" name="Line 9"/>
          <p:cNvSpPr>
            <a:spLocks noChangeShapeType="1"/>
          </p:cNvSpPr>
          <p:nvPr/>
        </p:nvSpPr>
        <p:spPr bwMode="auto">
          <a:xfrm rot="-5400000" flipH="1" flipV="1">
            <a:off x="4255613" y="649413"/>
            <a:ext cx="174499" cy="274320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6" name="Line 11"/>
          <p:cNvSpPr>
            <a:spLocks noChangeShapeType="1"/>
          </p:cNvSpPr>
          <p:nvPr/>
        </p:nvSpPr>
        <p:spPr bwMode="auto">
          <a:xfrm>
            <a:off x="5662947" y="1941617"/>
            <a:ext cx="2468880" cy="201280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7" name="Oval 8"/>
          <p:cNvSpPr>
            <a:spLocks noChangeArrowheads="1"/>
          </p:cNvSpPr>
          <p:nvPr/>
        </p:nvSpPr>
        <p:spPr bwMode="auto">
          <a:xfrm>
            <a:off x="2971332" y="207824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8" name="Oval 8"/>
          <p:cNvSpPr>
            <a:spLocks noChangeArrowheads="1"/>
          </p:cNvSpPr>
          <p:nvPr/>
        </p:nvSpPr>
        <p:spPr bwMode="auto">
          <a:xfrm>
            <a:off x="4736330" y="2078249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9" name="Oval 8"/>
          <p:cNvSpPr>
            <a:spLocks noChangeArrowheads="1"/>
          </p:cNvSpPr>
          <p:nvPr/>
        </p:nvSpPr>
        <p:spPr bwMode="auto">
          <a:xfrm>
            <a:off x="6493982" y="2091697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0" name="Oval 10"/>
          <p:cNvSpPr>
            <a:spLocks noChangeArrowheads="1"/>
          </p:cNvSpPr>
          <p:nvPr/>
        </p:nvSpPr>
        <p:spPr bwMode="auto">
          <a:xfrm>
            <a:off x="8053100" y="2107781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1" name="Oval 10"/>
          <p:cNvSpPr>
            <a:spLocks noChangeArrowheads="1"/>
          </p:cNvSpPr>
          <p:nvPr/>
        </p:nvSpPr>
        <p:spPr bwMode="auto">
          <a:xfrm>
            <a:off x="1637383" y="1482849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7933252" y="2240201"/>
            <a:ext cx="58362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</a:t>
            </a: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</a:t>
            </a: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F</a:t>
            </a:r>
            <a:r>
              <a:rPr kumimoji="0" lang="hu-H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</a:t>
            </a:r>
            <a:endParaRPr kumimoji="0" lang="en-US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2059" y="2381668"/>
            <a:ext cx="92525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Examples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12059" y="2672268"/>
            <a:ext cx="9131941" cy="822960"/>
          </a:xfrm>
          <a:prstGeom prst="rect">
            <a:avLst/>
          </a:prstGeom>
          <a:solidFill>
            <a:srgbClr val="D0EA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28787" y="2984161"/>
            <a:ext cx="5405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83708" y="2661022"/>
            <a:ext cx="2198038" cy="8566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SpeedStep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Mobile Pentium III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(2000)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Mobile Pentium 4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(2002)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(Northwood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based)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896266" y="2646708"/>
            <a:ext cx="182293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EIST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Pentium M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(Banias) (2003)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subsequent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lines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5624334" y="2847171"/>
            <a:ext cx="154721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Speed Shift in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Skylake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(2015)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12059" y="3903964"/>
            <a:ext cx="9131941" cy="1005840"/>
          </a:xfrm>
          <a:prstGeom prst="rect">
            <a:avLst/>
          </a:prstGeom>
          <a:solidFill>
            <a:srgbClr val="FFFF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152397" y="4281616"/>
            <a:ext cx="53893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3735385" y="3881995"/>
            <a:ext cx="2178802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PowerNow! and</a:t>
            </a:r>
          </a:p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Cool'n'Quiet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technologies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mobiles/desktops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servers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since 2000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7465248" y="3888907"/>
            <a:ext cx="1478290" cy="10413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AVFS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Exca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ator-based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Carizzo (2015)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Pure Power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Ryzen (2017)</a:t>
            </a:r>
          </a:p>
        </p:txBody>
      </p:sp>
      <p:sp>
        <p:nvSpPr>
          <p:cNvPr id="56" name="Rectangle 55"/>
          <p:cNvSpPr/>
          <p:nvPr/>
        </p:nvSpPr>
        <p:spPr>
          <a:xfrm>
            <a:off x="12059" y="5896428"/>
            <a:ext cx="9131941" cy="640726"/>
          </a:xfrm>
          <a:prstGeom prst="rect">
            <a:avLst/>
          </a:prstGeom>
          <a:solidFill>
            <a:srgbClr val="FFF0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124491" y="6053889"/>
            <a:ext cx="904415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Samsung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7445665" y="5861795"/>
            <a:ext cx="155683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ASV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Exynos 7420 (2015)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(used in Galaxy S6)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3943915" y="5959316"/>
            <a:ext cx="1715533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Exynos 4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(2012)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(used in Galaxy III)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12059" y="6508126"/>
            <a:ext cx="9131941" cy="349874"/>
          </a:xfrm>
          <a:prstGeom prst="rect">
            <a:avLst/>
          </a:prstGeom>
          <a:solidFill>
            <a:srgbClr val="FF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148101" y="6563648"/>
            <a:ext cx="12346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ARM/National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7471093" y="6536686"/>
            <a:ext cx="150233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IEM IP  (2002)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12059" y="4920521"/>
            <a:ext cx="9131941" cy="96012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28787" y="5174233"/>
            <a:ext cx="48442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IBM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2174484" y="5167894"/>
            <a:ext cx="139653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 </a:t>
            </a: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750FX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(2003)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523574" y="4884556"/>
            <a:ext cx="1364476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Energy Scale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POWER6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(2007) and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subsequent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processors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3845526" y="4879649"/>
            <a:ext cx="2013693" cy="10541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405LP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(2002)</a:t>
            </a:r>
          </a:p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Dynamic Power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Performance Scaling in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PowerPC </a:t>
            </a:r>
            <a:r>
              <a:rPr kumimoji="0" lang="en-US" sz="12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750GX</a:t>
            </a: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(2004)</a:t>
            </a:r>
            <a:endParaRPr kumimoji="0" lang="hu-HU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PowerPC 970xx (2004)</a:t>
            </a:r>
            <a:endParaRPr kumimoji="0" lang="en-US" sz="12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0" y="3477704"/>
            <a:ext cx="9144000" cy="417542"/>
          </a:xfrm>
          <a:prstGeom prst="rect">
            <a:avLst/>
          </a:prstGeom>
          <a:solidFill>
            <a:srgbClr val="D5F8C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25896" y="3551585"/>
            <a:ext cx="46038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VIA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071846" y="3445565"/>
            <a:ext cx="1609736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LongHaul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1.0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C3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Samuel (2000)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3707649" y="3438941"/>
            <a:ext cx="235205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LongHaul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2.0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C3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Samuel 2 step. 1 (2001)</a:t>
            </a:r>
          </a:p>
        </p:txBody>
      </p:sp>
      <p:sp>
        <p:nvSpPr>
          <p:cNvPr id="69" name="Rounded Rectangle 68"/>
          <p:cNvSpPr/>
          <p:nvPr/>
        </p:nvSpPr>
        <p:spPr>
          <a:xfrm>
            <a:off x="7227295" y="1564131"/>
            <a:ext cx="1872000" cy="5256000"/>
          </a:xfrm>
          <a:prstGeom prst="roundRect">
            <a:avLst/>
          </a:prstGeom>
          <a:noFill/>
          <a:ln w="28575"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71500" y="458670"/>
            <a:ext cx="65653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5.4 A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VFS (Adaptive Voltage or Frequency Scaling) -1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7289441" y="3464826"/>
            <a:ext cx="187936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Adaptive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PowerSaver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Nano (2008)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5656355" y="3888940"/>
            <a:ext cx="15969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marR="0" lvl="0" indent="-1714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CPPC support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Zen 2-based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Ryzen 3000 line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(2019)</a:t>
            </a:r>
          </a:p>
        </p:txBody>
      </p:sp>
    </p:spTree>
    <p:extLst>
      <p:ext uri="{BB962C8B-B14F-4D97-AF65-F5344CB8AC3E}">
        <p14:creationId xmlns:p14="http://schemas.microsoft.com/office/powerpoint/2010/main" val="3914693515"/>
      </p:ext>
    </p:extLst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(2)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63345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5.4 A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VFS (Adaptive Voltage or Frequency Scaling) -2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818710"/>
            <a:ext cx="854522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 that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first Intel and then also AMD have enhanced DVFS by CPPC,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whereas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IBM,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Samsung,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previously also AMD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preferred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AVFS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   </a:t>
            </a:r>
          </a:p>
        </p:txBody>
      </p:sp>
    </p:spTree>
    <p:extLst>
      <p:ext uri="{BB962C8B-B14F-4D97-AF65-F5344CB8AC3E}">
        <p14:creationId xmlns:p14="http://schemas.microsoft.com/office/powerpoint/2010/main" val="4189819721"/>
      </p:ext>
    </p:extLst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kern="1200" dirty="0"/>
              <a:t>5.4 A</a:t>
            </a:r>
            <a:r>
              <a:rPr lang="en-US" sz="1700" kern="1200" dirty="0"/>
              <a:t>VFS (Adaptive Voltage or Frequency Scaling) (3)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668317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DVFS (Dynamic Voltage and Frequency Scaling) (recap)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296525" y="818710"/>
            <a:ext cx="8787421" cy="1892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DVFS,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first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typically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assesses the actual workload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scales down fc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(and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far as feasible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without noticeably lengthening the runtime while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choosing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appropriate Pi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(fc and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working point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from a look-up table.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 look-up table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determined a priory at chip testing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such that fc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should be maintained also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under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worst-case conditions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i.e.,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is determined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with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guard band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pSp>
        <p:nvGrpSpPr>
          <p:cNvPr id="49" name="Group 48"/>
          <p:cNvGrpSpPr/>
          <p:nvPr/>
        </p:nvGrpSpPr>
        <p:grpSpPr>
          <a:xfrm>
            <a:off x="2604939" y="2629937"/>
            <a:ext cx="4022739" cy="3589373"/>
            <a:chOff x="3109375" y="2620964"/>
            <a:chExt cx="2934158" cy="2531750"/>
          </a:xfrm>
        </p:grpSpPr>
        <p:sp>
          <p:nvSpPr>
            <p:cNvPr id="50" name="Line 41"/>
            <p:cNvSpPr>
              <a:spLocks noChangeShapeType="1"/>
            </p:cNvSpPr>
            <p:nvPr/>
          </p:nvSpPr>
          <p:spPr bwMode="auto">
            <a:xfrm>
              <a:off x="3515775" y="4881564"/>
              <a:ext cx="220662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1" name="Line 42"/>
            <p:cNvSpPr>
              <a:spLocks noChangeShapeType="1"/>
            </p:cNvSpPr>
            <p:nvPr/>
          </p:nvSpPr>
          <p:spPr bwMode="auto">
            <a:xfrm flipV="1">
              <a:off x="3625312" y="2936877"/>
              <a:ext cx="9525" cy="2005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2" name="Line 43"/>
            <p:cNvSpPr>
              <a:spLocks noChangeShapeType="1"/>
            </p:cNvSpPr>
            <p:nvPr/>
          </p:nvSpPr>
          <p:spPr bwMode="auto">
            <a:xfrm flipH="1">
              <a:off x="3576100" y="4039129"/>
              <a:ext cx="82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3" name="Line 44"/>
            <p:cNvSpPr>
              <a:spLocks noChangeShapeType="1"/>
            </p:cNvSpPr>
            <p:nvPr/>
          </p:nvSpPr>
          <p:spPr bwMode="auto">
            <a:xfrm flipH="1">
              <a:off x="3576100" y="3689088"/>
              <a:ext cx="82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4" name="Line 45"/>
            <p:cNvSpPr>
              <a:spLocks noChangeShapeType="1"/>
            </p:cNvSpPr>
            <p:nvPr/>
          </p:nvSpPr>
          <p:spPr bwMode="auto">
            <a:xfrm flipH="1">
              <a:off x="3576100" y="3368056"/>
              <a:ext cx="82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5" name="Line 46"/>
            <p:cNvSpPr>
              <a:spLocks noChangeShapeType="1"/>
            </p:cNvSpPr>
            <p:nvPr/>
          </p:nvSpPr>
          <p:spPr bwMode="auto">
            <a:xfrm flipH="1">
              <a:off x="3576100" y="3098802"/>
              <a:ext cx="825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6" name="Text Box 47"/>
            <p:cNvSpPr txBox="1">
              <a:spLocks noChangeArrowheads="1"/>
            </p:cNvSpPr>
            <p:nvPr/>
          </p:nvSpPr>
          <p:spPr bwMode="auto">
            <a:xfrm>
              <a:off x="5795424" y="4757739"/>
              <a:ext cx="248109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fc</a:t>
              </a:r>
            </a:p>
          </p:txBody>
        </p:sp>
        <p:sp>
          <p:nvSpPr>
            <p:cNvPr id="57" name="Text Box 48"/>
            <p:cNvSpPr txBox="1">
              <a:spLocks noChangeArrowheads="1"/>
            </p:cNvSpPr>
            <p:nvPr/>
          </p:nvSpPr>
          <p:spPr bwMode="auto">
            <a:xfrm>
              <a:off x="3452275" y="2620964"/>
              <a:ext cx="351000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cc</a:t>
              </a:r>
              <a:endPara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58" name="Text Box 49"/>
            <p:cNvSpPr txBox="1">
              <a:spLocks noChangeArrowheads="1"/>
            </p:cNvSpPr>
            <p:nvPr/>
          </p:nvSpPr>
          <p:spPr bwMode="auto">
            <a:xfrm>
              <a:off x="5134107" y="4940302"/>
              <a:ext cx="304231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fc0</a:t>
              </a:r>
            </a:p>
          </p:txBody>
        </p:sp>
        <p:sp>
          <p:nvSpPr>
            <p:cNvPr id="59" name="Text Box 51"/>
            <p:cNvSpPr txBox="1">
              <a:spLocks noChangeArrowheads="1"/>
            </p:cNvSpPr>
            <p:nvPr/>
          </p:nvSpPr>
          <p:spPr bwMode="auto">
            <a:xfrm>
              <a:off x="4941710" y="3188770"/>
              <a:ext cx="894687" cy="3972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Highest</a:t>
              </a:r>
              <a:b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</a:b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power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consumption</a:t>
              </a:r>
              <a:endPara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0" name="Text Box 52"/>
            <p:cNvSpPr txBox="1">
              <a:spLocks noChangeArrowheads="1"/>
            </p:cNvSpPr>
            <p:nvPr/>
          </p:nvSpPr>
          <p:spPr bwMode="auto">
            <a:xfrm>
              <a:off x="3120487" y="2987677"/>
              <a:ext cx="400107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cc</a:t>
              </a: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0</a:t>
              </a:r>
            </a:p>
          </p:txBody>
        </p:sp>
        <p:sp>
          <p:nvSpPr>
            <p:cNvPr id="61" name="Text Box 53"/>
            <p:cNvSpPr txBox="1">
              <a:spLocks noChangeArrowheads="1"/>
            </p:cNvSpPr>
            <p:nvPr/>
          </p:nvSpPr>
          <p:spPr bwMode="auto">
            <a:xfrm>
              <a:off x="3110962" y="3290096"/>
              <a:ext cx="400107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cc</a:t>
              </a: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1</a:t>
              </a:r>
            </a:p>
          </p:txBody>
        </p:sp>
        <p:sp>
          <p:nvSpPr>
            <p:cNvPr id="62" name="Text Box 54"/>
            <p:cNvSpPr txBox="1">
              <a:spLocks noChangeArrowheads="1"/>
            </p:cNvSpPr>
            <p:nvPr/>
          </p:nvSpPr>
          <p:spPr bwMode="auto">
            <a:xfrm>
              <a:off x="3112550" y="3951641"/>
              <a:ext cx="400107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</a:t>
              </a:r>
              <a:r>
                <a:rPr kumimoji="0" lang="en-US" alt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ccn</a:t>
              </a:r>
              <a:endPara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3" name="Text Box 55"/>
            <p:cNvSpPr txBox="1">
              <a:spLocks noChangeArrowheads="1"/>
            </p:cNvSpPr>
            <p:nvPr/>
          </p:nvSpPr>
          <p:spPr bwMode="auto">
            <a:xfrm>
              <a:off x="3109375" y="3611124"/>
              <a:ext cx="400107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cc</a:t>
              </a: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2</a:t>
              </a:r>
            </a:p>
          </p:txBody>
        </p:sp>
        <p:sp>
          <p:nvSpPr>
            <p:cNvPr id="64" name="Text Box 56"/>
            <p:cNvSpPr txBox="1">
              <a:spLocks noChangeArrowheads="1"/>
            </p:cNvSpPr>
            <p:nvPr/>
          </p:nvSpPr>
          <p:spPr bwMode="auto">
            <a:xfrm>
              <a:off x="3309400" y="3765905"/>
              <a:ext cx="195493" cy="2605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.</a:t>
              </a:r>
            </a:p>
          </p:txBody>
        </p:sp>
        <p:sp>
          <p:nvSpPr>
            <p:cNvPr id="65" name="Text Box 57"/>
            <p:cNvSpPr txBox="1">
              <a:spLocks noChangeArrowheads="1"/>
            </p:cNvSpPr>
            <p:nvPr/>
          </p:nvSpPr>
          <p:spPr bwMode="auto">
            <a:xfrm>
              <a:off x="3309400" y="3706638"/>
              <a:ext cx="195493" cy="2605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.</a:t>
              </a:r>
            </a:p>
          </p:txBody>
        </p:sp>
        <p:sp>
          <p:nvSpPr>
            <p:cNvPr id="66" name="Line 59"/>
            <p:cNvSpPr>
              <a:spLocks noChangeShapeType="1"/>
            </p:cNvSpPr>
            <p:nvPr/>
          </p:nvSpPr>
          <p:spPr bwMode="auto">
            <a:xfrm>
              <a:off x="5263612" y="4818064"/>
              <a:ext cx="0" cy="10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7" name="Line 60"/>
            <p:cNvSpPr>
              <a:spLocks noChangeShapeType="1"/>
            </p:cNvSpPr>
            <p:nvPr/>
          </p:nvSpPr>
          <p:spPr bwMode="auto">
            <a:xfrm>
              <a:off x="3985675" y="4818064"/>
              <a:ext cx="0" cy="10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8" name="Text Box 61"/>
            <p:cNvSpPr txBox="1">
              <a:spLocks noChangeArrowheads="1"/>
            </p:cNvSpPr>
            <p:nvPr/>
          </p:nvSpPr>
          <p:spPr bwMode="auto">
            <a:xfrm>
              <a:off x="3841883" y="4948239"/>
              <a:ext cx="304231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fcn</a:t>
              </a:r>
            </a:p>
          </p:txBody>
        </p:sp>
        <p:sp>
          <p:nvSpPr>
            <p:cNvPr id="69" name="Line 62"/>
            <p:cNvSpPr>
              <a:spLocks noChangeShapeType="1"/>
            </p:cNvSpPr>
            <p:nvPr/>
          </p:nvSpPr>
          <p:spPr bwMode="auto">
            <a:xfrm>
              <a:off x="4422237" y="4818064"/>
              <a:ext cx="0" cy="10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0" name="Text Box 63"/>
            <p:cNvSpPr txBox="1">
              <a:spLocks noChangeArrowheads="1"/>
            </p:cNvSpPr>
            <p:nvPr/>
          </p:nvSpPr>
          <p:spPr bwMode="auto">
            <a:xfrm>
              <a:off x="4285057" y="4948239"/>
              <a:ext cx="304231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fc2</a:t>
              </a:r>
            </a:p>
          </p:txBody>
        </p:sp>
        <p:sp>
          <p:nvSpPr>
            <p:cNvPr id="71" name="Line 64"/>
            <p:cNvSpPr>
              <a:spLocks noChangeShapeType="1"/>
            </p:cNvSpPr>
            <p:nvPr/>
          </p:nvSpPr>
          <p:spPr bwMode="auto">
            <a:xfrm>
              <a:off x="4847687" y="4816477"/>
              <a:ext cx="0" cy="1000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2" name="Text Box 65"/>
            <p:cNvSpPr txBox="1">
              <a:spLocks noChangeArrowheads="1"/>
            </p:cNvSpPr>
            <p:nvPr/>
          </p:nvSpPr>
          <p:spPr bwMode="auto">
            <a:xfrm>
              <a:off x="4710507" y="4946652"/>
              <a:ext cx="304231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fc1</a:t>
              </a:r>
            </a:p>
          </p:txBody>
        </p:sp>
        <p:sp>
          <p:nvSpPr>
            <p:cNvPr id="73" name="Text Box 67"/>
            <p:cNvSpPr txBox="1">
              <a:spLocks noChangeArrowheads="1"/>
            </p:cNvSpPr>
            <p:nvPr/>
          </p:nvSpPr>
          <p:spPr bwMode="auto">
            <a:xfrm>
              <a:off x="4301312" y="3506094"/>
              <a:ext cx="270323" cy="325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●</a:t>
              </a:r>
            </a:p>
          </p:txBody>
        </p:sp>
        <p:sp>
          <p:nvSpPr>
            <p:cNvPr id="74" name="Text Box 68"/>
            <p:cNvSpPr txBox="1">
              <a:spLocks noChangeArrowheads="1"/>
            </p:cNvSpPr>
            <p:nvPr/>
          </p:nvSpPr>
          <p:spPr bwMode="auto">
            <a:xfrm>
              <a:off x="5071524" y="2917535"/>
              <a:ext cx="270323" cy="325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●</a:t>
              </a:r>
            </a:p>
          </p:txBody>
        </p:sp>
        <p:sp>
          <p:nvSpPr>
            <p:cNvPr id="75" name="Text Box 69"/>
            <p:cNvSpPr txBox="1">
              <a:spLocks noChangeArrowheads="1"/>
            </p:cNvSpPr>
            <p:nvPr/>
          </p:nvSpPr>
          <p:spPr bwMode="auto">
            <a:xfrm>
              <a:off x="3804700" y="3894295"/>
              <a:ext cx="270323" cy="325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●</a:t>
              </a:r>
            </a:p>
          </p:txBody>
        </p:sp>
        <p:sp>
          <p:nvSpPr>
            <p:cNvPr id="76" name="Text Box 70"/>
            <p:cNvSpPr txBox="1">
              <a:spLocks noChangeArrowheads="1"/>
            </p:cNvSpPr>
            <p:nvPr/>
          </p:nvSpPr>
          <p:spPr bwMode="auto">
            <a:xfrm>
              <a:off x="4741324" y="3167376"/>
              <a:ext cx="270323" cy="325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●</a:t>
              </a:r>
            </a:p>
          </p:txBody>
        </p:sp>
        <p:sp>
          <p:nvSpPr>
            <p:cNvPr id="77" name="Text Box 102"/>
            <p:cNvSpPr txBox="1">
              <a:spLocks noChangeArrowheads="1"/>
            </p:cNvSpPr>
            <p:nvPr/>
          </p:nvSpPr>
          <p:spPr bwMode="auto">
            <a:xfrm rot="19271163">
              <a:off x="3823870" y="3056261"/>
              <a:ext cx="746804" cy="2170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Workload</a:t>
              </a: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4071763" y="4783663"/>
              <a:ext cx="324107" cy="36905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..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9" name="Text Box 80"/>
            <p:cNvSpPr txBox="1">
              <a:spLocks noChangeArrowheads="1"/>
            </p:cNvSpPr>
            <p:nvPr/>
          </p:nvSpPr>
          <p:spPr bwMode="auto">
            <a:xfrm>
              <a:off x="5045405" y="2777828"/>
              <a:ext cx="296046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</a:t>
              </a:r>
              <a:r>
                <a:rPr kumimoji="0" lang="en-US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0</a:t>
              </a:r>
              <a:endParaRPr kumimoji="0" lang="hu-HU" alt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80" name="Text Box 80"/>
            <p:cNvSpPr txBox="1">
              <a:spLocks noChangeArrowheads="1"/>
            </p:cNvSpPr>
            <p:nvPr/>
          </p:nvSpPr>
          <p:spPr bwMode="auto">
            <a:xfrm>
              <a:off x="4709031" y="3048229"/>
              <a:ext cx="296046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P1</a:t>
              </a:r>
            </a:p>
          </p:txBody>
        </p:sp>
        <p:sp>
          <p:nvSpPr>
            <p:cNvPr id="81" name="Text Box 80"/>
            <p:cNvSpPr txBox="1">
              <a:spLocks noChangeArrowheads="1"/>
            </p:cNvSpPr>
            <p:nvPr/>
          </p:nvSpPr>
          <p:spPr bwMode="auto">
            <a:xfrm>
              <a:off x="4276857" y="3395514"/>
              <a:ext cx="296046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P2</a:t>
              </a:r>
            </a:p>
          </p:txBody>
        </p:sp>
        <p:sp>
          <p:nvSpPr>
            <p:cNvPr id="82" name="Text Box 80"/>
            <p:cNvSpPr txBox="1">
              <a:spLocks noChangeArrowheads="1"/>
            </p:cNvSpPr>
            <p:nvPr/>
          </p:nvSpPr>
          <p:spPr bwMode="auto">
            <a:xfrm>
              <a:off x="3774582" y="3789312"/>
              <a:ext cx="296046" cy="1953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Pn</a:t>
              </a:r>
            </a:p>
          </p:txBody>
        </p:sp>
        <p:cxnSp>
          <p:nvCxnSpPr>
            <p:cNvPr id="83" name="Straight Connector 82"/>
            <p:cNvCxnSpPr/>
            <p:nvPr/>
          </p:nvCxnSpPr>
          <p:spPr bwMode="auto">
            <a:xfrm flipV="1">
              <a:off x="3957145" y="3055073"/>
              <a:ext cx="1292179" cy="1001011"/>
            </a:xfrm>
            <a:prstGeom prst="line">
              <a:avLst/>
            </a:prstGeom>
            <a:noFill/>
            <a:ln w="19050" cap="flat" cmpd="sng" algn="ctr">
              <a:solidFill>
                <a:srgbClr val="00B05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4" name="Straight Arrow Connector 83"/>
            <p:cNvCxnSpPr/>
            <p:nvPr/>
          </p:nvCxnSpPr>
          <p:spPr bwMode="auto">
            <a:xfrm flipH="1">
              <a:off x="3739657" y="2762922"/>
              <a:ext cx="1237407" cy="971756"/>
            </a:xfrm>
            <a:prstGeom prst="straightConnector1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triangle"/>
              <a:tailEnd type="triangle"/>
            </a:ln>
            <a:effectLst/>
          </p:spPr>
        </p:cxnSp>
      </p:grpSp>
      <p:sp>
        <p:nvSpPr>
          <p:cNvPr id="85" name="TextBox 84"/>
          <p:cNvSpPr txBox="1"/>
          <p:nvPr/>
        </p:nvSpPr>
        <p:spPr>
          <a:xfrm>
            <a:off x="5559899" y="4434597"/>
            <a:ext cx="3343468" cy="10310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fc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will be scaled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according to the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workload intensity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is chosen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maintain fc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a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guard band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6" name="Text Box 50"/>
          <p:cNvSpPr txBox="1">
            <a:spLocks noChangeArrowheads="1"/>
          </p:cNvSpPr>
          <p:nvPr/>
        </p:nvSpPr>
        <p:spPr bwMode="auto">
          <a:xfrm>
            <a:off x="3255069" y="4800311"/>
            <a:ext cx="1226619" cy="5632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Lowest</a:t>
            </a:r>
            <a:br>
              <a:rPr kumimoji="0" lang="hu-HU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</a:b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</a:t>
            </a:r>
          </a:p>
          <a:p>
            <a:pPr marL="0" marR="0" lvl="0" indent="0" algn="ctr" defTabSz="914400" rtl="0" eaLnBrk="1" fontAlgn="base" latinLnBrk="0" hangingPunct="1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consumption</a:t>
            </a:r>
            <a:endParaRPr kumimoji="0" lang="hu-HU" altLang="en-US" sz="12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358341" y="3925855"/>
            <a:ext cx="202491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Principle of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DVFS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 flipH="1">
            <a:off x="6993373" y="2859357"/>
            <a:ext cx="1629077" cy="12926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P0: f0, Vcc0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P1: f1, Vcc1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P2: f2, Vcc2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Pn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fn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Vccn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832331" y="2611505"/>
            <a:ext cx="147508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Look-up table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6667519" y="2504821"/>
            <a:ext cx="1815762" cy="1752038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993300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0" tIns="0" rIns="0" bIns="0" numCol="1" rtlCol="0" anchor="ctr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12635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4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  <p:bldP spid="86" grpId="0"/>
      <p:bldP spid="87" grpId="0"/>
      <p:bldP spid="3" grpId="0"/>
      <p:bldP spid="5" grpId="0"/>
      <p:bldP spid="6" grpId="0" animBg="1"/>
    </p:bld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302" name="Picture 10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4254" y="1454150"/>
            <a:ext cx="6889750" cy="4538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71500" y="458670"/>
            <a:ext cx="850540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 Minimal (measured) and specified core voltage (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needed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for sustaining a given core frequency (fc)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55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(4)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5742129" y="3501045"/>
            <a:ext cx="1" cy="515155"/>
          </a:xfrm>
          <a:prstGeom prst="straightConnector1">
            <a:avLst/>
          </a:prstGeom>
          <a:ln w="19050">
            <a:solidFill>
              <a:srgbClr val="FF0000"/>
            </a:solidFill>
            <a:headEnd type="triangl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/>
          <p:cNvCxnSpPr/>
          <p:nvPr/>
        </p:nvCxnSpPr>
        <p:spPr>
          <a:xfrm>
            <a:off x="5742129" y="2663915"/>
            <a:ext cx="0" cy="512064"/>
          </a:xfrm>
          <a:prstGeom prst="straightConnector1">
            <a:avLst/>
          </a:prstGeom>
          <a:ln w="19050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Box 2"/>
          <p:cNvSpPr txBox="1"/>
          <p:nvPr/>
        </p:nvSpPr>
        <p:spPr>
          <a:xfrm>
            <a:off x="3982743" y="2978950"/>
            <a:ext cx="15912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Guard band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(safety margin)</a:t>
            </a:r>
          </a:p>
        </p:txBody>
      </p:sp>
    </p:spTree>
    <p:extLst>
      <p:ext uri="{BB962C8B-B14F-4D97-AF65-F5344CB8AC3E}">
        <p14:creationId xmlns:p14="http://schemas.microsoft.com/office/powerpoint/2010/main" val="3544565925"/>
      </p:ext>
    </p:extLst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1500" y="458670"/>
            <a:ext cx="79006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Considerations for choosing the (worst case) guard band in DVFS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65644" y="798390"/>
            <a:ext cx="816120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a worst case approach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guard band has to be chosen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compensate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all possible variations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including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91580" y="1332772"/>
            <a:ext cx="8560357" cy="1426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 variations (P) resulting from uncertainties in the fabrication process,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voltage variations (V) resulting from power supply inaccuracies, voltage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drops due to overloads, etc.)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temperature variations (T),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aging.</a:t>
            </a: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366243" y="2774264"/>
            <a:ext cx="879401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Pct val="74000"/>
              <a:buFontTx/>
              <a:buChar char="•"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E.g.: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Process dependent min. core voltage levels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needed to ensure an expected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Pct val="74000"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     clock frequency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may vary in different parts fabricated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, as illustrated below.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79296" y="6224331"/>
            <a:ext cx="876336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Process dependent min. core voltage levels at a given core frequency [</a:t>
            </a:r>
            <a:r>
              <a:rPr kumimoji="0" lang="hu-HU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58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]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(5)</a:t>
            </a:r>
          </a:p>
        </p:txBody>
      </p:sp>
      <p:grpSp>
        <p:nvGrpSpPr>
          <p:cNvPr id="15" name="Group 14"/>
          <p:cNvGrpSpPr/>
          <p:nvPr/>
        </p:nvGrpSpPr>
        <p:grpSpPr>
          <a:xfrm>
            <a:off x="1023140" y="3349655"/>
            <a:ext cx="6003211" cy="2852029"/>
            <a:chOff x="1023140" y="3389639"/>
            <a:chExt cx="6003211" cy="2852029"/>
          </a:xfrm>
        </p:grpSpPr>
        <p:pic>
          <p:nvPicPr>
            <p:cNvPr id="7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5532" r="44531"/>
            <a:stretch>
              <a:fillRect/>
            </a:stretch>
          </p:blipFill>
          <p:spPr bwMode="auto">
            <a:xfrm>
              <a:off x="1961166" y="3480268"/>
              <a:ext cx="4387850" cy="2632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58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" name="TextBox 13"/>
            <p:cNvSpPr txBox="1"/>
            <p:nvPr/>
          </p:nvSpPr>
          <p:spPr>
            <a:xfrm>
              <a:off x="6413683" y="5647824"/>
              <a:ext cx="612668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Vmin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cxnSp>
          <p:nvCxnSpPr>
            <p:cNvPr id="16" name="Straight Arrow Connector 15"/>
            <p:cNvCxnSpPr/>
            <p:nvPr/>
          </p:nvCxnSpPr>
          <p:spPr>
            <a:xfrm flipV="1">
              <a:off x="2247900" y="3754635"/>
              <a:ext cx="0" cy="2009103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TextBox 18"/>
            <p:cNvSpPr txBox="1"/>
            <p:nvPr/>
          </p:nvSpPr>
          <p:spPr>
            <a:xfrm>
              <a:off x="1023140" y="3600084"/>
              <a:ext cx="1133644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Part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distribution</a:t>
              </a:r>
            </a:p>
          </p:txBody>
        </p:sp>
        <p:cxnSp>
          <p:nvCxnSpPr>
            <p:cNvPr id="21" name="Straight Connector 20"/>
            <p:cNvCxnSpPr/>
            <p:nvPr/>
          </p:nvCxnSpPr>
          <p:spPr>
            <a:xfrm>
              <a:off x="4401589" y="5763738"/>
              <a:ext cx="0" cy="176474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/>
            <p:cNvCxnSpPr/>
            <p:nvPr/>
          </p:nvCxnSpPr>
          <p:spPr>
            <a:xfrm>
              <a:off x="5429596" y="5744337"/>
              <a:ext cx="0" cy="176474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/>
            <p:cNvCxnSpPr/>
            <p:nvPr/>
          </p:nvCxnSpPr>
          <p:spPr>
            <a:xfrm>
              <a:off x="2924694" y="5755424"/>
              <a:ext cx="0" cy="176474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Rectangle 10"/>
            <p:cNvSpPr/>
            <p:nvPr/>
          </p:nvSpPr>
          <p:spPr>
            <a:xfrm>
              <a:off x="6282190" y="5763738"/>
              <a:ext cx="131493" cy="1405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636554" y="5949280"/>
              <a:ext cx="630301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1.2 V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4076945" y="5949280"/>
              <a:ext cx="630301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1.0 V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5111829" y="5949280"/>
              <a:ext cx="630301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0.9 V</a:t>
              </a: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2771800" y="4554538"/>
              <a:ext cx="584949" cy="4992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4122066" y="3389639"/>
              <a:ext cx="584949" cy="4992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5292080" y="4549937"/>
              <a:ext cx="584949" cy="49924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671379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8" grpId="0"/>
    </p:bld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extBox 30"/>
          <p:cNvSpPr txBox="1"/>
          <p:nvPr/>
        </p:nvSpPr>
        <p:spPr>
          <a:xfrm>
            <a:off x="71500" y="458670"/>
            <a:ext cx="69220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Min.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guard band needed in DVFS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(based on 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58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1036869" y="1101677"/>
            <a:ext cx="7411692" cy="5165612"/>
            <a:chOff x="766410" y="1101677"/>
            <a:chExt cx="7411692" cy="5165612"/>
          </a:xfrm>
        </p:grpSpPr>
        <p:sp>
          <p:nvSpPr>
            <p:cNvPr id="10" name="TextBox 9"/>
            <p:cNvSpPr txBox="1"/>
            <p:nvPr/>
          </p:nvSpPr>
          <p:spPr>
            <a:xfrm>
              <a:off x="766410" y="2774500"/>
              <a:ext cx="1390124" cy="6924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Min. </a:t>
              </a:r>
              <a:r>
                <a:rPr kumimoji="0" lang="en-US" sz="13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for slow parts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(1.2 V)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928114" y="1114377"/>
              <a:ext cx="1239506" cy="129266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Min. </a:t>
              </a:r>
              <a:r>
                <a:rPr kumimoji="0" lang="en-US" sz="13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</a:t>
              </a: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including 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conservative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guard band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(1.4 V)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1.2 v+GB)</a:t>
              </a:r>
            </a:p>
          </p:txBody>
        </p:sp>
        <p:sp>
          <p:nvSpPr>
            <p:cNvPr id="17" name="Double Brace 16"/>
            <p:cNvSpPr/>
            <p:nvPr/>
          </p:nvSpPr>
          <p:spPr>
            <a:xfrm>
              <a:off x="4832898" y="1574800"/>
              <a:ext cx="607888" cy="1431701"/>
            </a:xfrm>
            <a:prstGeom prst="bracePair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Rectangle 17"/>
            <p:cNvSpPr/>
            <p:nvPr/>
          </p:nvSpPr>
          <p:spPr>
            <a:xfrm>
              <a:off x="4564486" y="1448158"/>
              <a:ext cx="650699" cy="1931831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20" name="Straight Connector 19"/>
            <p:cNvCxnSpPr/>
            <p:nvPr/>
          </p:nvCxnSpPr>
          <p:spPr>
            <a:xfrm flipV="1">
              <a:off x="2321057" y="1568256"/>
              <a:ext cx="3200400" cy="6544"/>
            </a:xfrm>
            <a:prstGeom prst="line">
              <a:avLst/>
            </a:prstGeom>
            <a:ln w="28575">
              <a:solidFill>
                <a:srgbClr val="FF0000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Rectangle 25"/>
            <p:cNvSpPr/>
            <p:nvPr/>
          </p:nvSpPr>
          <p:spPr>
            <a:xfrm>
              <a:off x="6489700" y="2559397"/>
              <a:ext cx="368300" cy="61560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5561681" y="1853825"/>
              <a:ext cx="2616421" cy="89255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Guard band (GB) to address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voltage variations,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temperature variations,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4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aging etc.</a:t>
              </a:r>
            </a:p>
          </p:txBody>
        </p:sp>
        <p:pic>
          <p:nvPicPr>
            <p:cNvPr id="4" name="Picture 3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601" t="45532" r="44530"/>
            <a:stretch/>
          </p:blipFill>
          <p:spPr bwMode="auto">
            <a:xfrm rot="5400000">
              <a:off x="2123249" y="3352042"/>
              <a:ext cx="3409785" cy="24207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587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" name="Rectangle 22"/>
            <p:cNvSpPr/>
            <p:nvPr/>
          </p:nvSpPr>
          <p:spPr>
            <a:xfrm>
              <a:off x="2895600" y="1574800"/>
              <a:ext cx="2413000" cy="1431701"/>
            </a:xfrm>
            <a:prstGeom prst="rect">
              <a:avLst/>
            </a:prstGeom>
            <a:solidFill>
              <a:srgbClr val="15FF7F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28" name="Straight Connector 27"/>
            <p:cNvCxnSpPr/>
            <p:nvPr/>
          </p:nvCxnSpPr>
          <p:spPr>
            <a:xfrm>
              <a:off x="2704206" y="3006501"/>
              <a:ext cx="2834640" cy="0"/>
            </a:xfrm>
            <a:prstGeom prst="line">
              <a:avLst/>
            </a:prstGeom>
            <a:ln w="19050">
              <a:solidFill>
                <a:schemeClr val="tx1"/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Arrow Connector 8"/>
            <p:cNvCxnSpPr/>
            <p:nvPr/>
          </p:nvCxnSpPr>
          <p:spPr>
            <a:xfrm>
              <a:off x="2895600" y="1104900"/>
              <a:ext cx="0" cy="5162389"/>
            </a:xfrm>
            <a:prstGeom prst="straightConnector1">
              <a:avLst/>
            </a:prstGeom>
            <a:ln w="28575">
              <a:solidFill>
                <a:srgbClr val="FF0000"/>
              </a:solidFill>
              <a:headEnd type="arrow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" name="TextBox 11"/>
            <p:cNvSpPr txBox="1"/>
            <p:nvPr/>
          </p:nvSpPr>
          <p:spPr>
            <a:xfrm>
              <a:off x="2374006" y="1101677"/>
              <a:ext cx="471604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cxnSp>
          <p:nvCxnSpPr>
            <p:cNvPr id="14" name="Straight Arrow Connector 13"/>
            <p:cNvCxnSpPr/>
            <p:nvPr/>
          </p:nvCxnSpPr>
          <p:spPr>
            <a:xfrm flipH="1" flipV="1">
              <a:off x="3340100" y="3175000"/>
              <a:ext cx="355600" cy="10160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TextBox 15"/>
            <p:cNvSpPr txBox="1"/>
            <p:nvPr/>
          </p:nvSpPr>
          <p:spPr>
            <a:xfrm>
              <a:off x="2132706" y="2866801"/>
              <a:ext cx="630301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1.2 V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2132706" y="4263801"/>
              <a:ext cx="630301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1.0 V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2132706" y="5546501"/>
              <a:ext cx="630301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0.8 V</a:t>
              </a: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3695700" y="3019201"/>
              <a:ext cx="393700" cy="5367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5" name="Rectangle 44"/>
            <p:cNvSpPr/>
            <p:nvPr/>
          </p:nvSpPr>
          <p:spPr>
            <a:xfrm>
              <a:off x="3670300" y="5343301"/>
              <a:ext cx="393700" cy="5367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>
              <a:off x="4659404" y="4174901"/>
              <a:ext cx="393700" cy="5367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50" name="Straight Connector 49"/>
            <p:cNvCxnSpPr/>
            <p:nvPr/>
          </p:nvCxnSpPr>
          <p:spPr>
            <a:xfrm>
              <a:off x="2374006" y="3920901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/>
            <p:cNvCxnSpPr/>
            <p:nvPr/>
          </p:nvCxnSpPr>
          <p:spPr>
            <a:xfrm>
              <a:off x="2836420" y="4420366"/>
              <a:ext cx="9144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/>
            <p:cNvCxnSpPr/>
            <p:nvPr/>
          </p:nvCxnSpPr>
          <p:spPr>
            <a:xfrm>
              <a:off x="2988820" y="4572766"/>
              <a:ext cx="9144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>
              <a:off x="2847140" y="5717686"/>
              <a:ext cx="91440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" name="TextBox 2"/>
          <p:cNvSpPr txBox="1"/>
          <p:nvPr/>
        </p:nvSpPr>
        <p:spPr>
          <a:xfrm>
            <a:off x="3209050" y="1097848"/>
            <a:ext cx="2736775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(Needed to assure a given fc)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1077255" y="5335250"/>
            <a:ext cx="1330814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Min.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for fast parts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(0.8 V)</a:t>
            </a:r>
          </a:p>
        </p:txBody>
      </p:sp>
      <p:sp>
        <p:nvSpPr>
          <p:cNvPr id="33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(6)</a:t>
            </a:r>
          </a:p>
        </p:txBody>
      </p:sp>
    </p:spTree>
    <p:extLst>
      <p:ext uri="{BB962C8B-B14F-4D97-AF65-F5344CB8AC3E}">
        <p14:creationId xmlns:p14="http://schemas.microsoft.com/office/powerpoint/2010/main" val="402473145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1500" y="467328"/>
            <a:ext cx="76848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Intel's apology </a:t>
            </a:r>
            <a:r>
              <a:rPr kumimoji="0" lang="hu-HU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withdrawal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 Power 4 </a:t>
            </a:r>
            <a:r>
              <a:rPr kumimoji="0" lang="hu-HU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family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 10/2004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7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06515" y="818710"/>
            <a:ext cx="9016827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During an interview on stage at Gartner Group’s Fall Symposium/IT Expo in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Orlando Intel’s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Chief Executive Officer Craig Barrett got down on his knees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front of an audience of about 7000 information-technology professionals,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Barrett asked their forgiveness for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 Santa Clara company’s latest product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slip up, 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cancellation of its Pentium 4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family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 Oct. 2004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pic>
        <p:nvPicPr>
          <p:cNvPr id="6" name="Picture 2" descr="Barrett begs for forgivenes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8624" y="2323049"/>
            <a:ext cx="5430180" cy="40726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215467" y="6463124"/>
            <a:ext cx="856516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-5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Picture: </a:t>
            </a:r>
            <a:r>
              <a:rPr kumimoji="0" lang="en-US" sz="1600" b="0" i="0" u="none" strike="noStrike" kern="1200" cap="none" spc="-5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10/2004 Intel's CEO apologizes for the withdrawal of</a:t>
            </a:r>
            <a:r>
              <a:rPr kumimoji="0" lang="hu-HU" sz="1600" b="0" i="0" u="none" strike="noStrike" kern="1200" cap="none" spc="-5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 Pentium 4 </a:t>
            </a:r>
            <a:r>
              <a:rPr kumimoji="0" lang="hu-HU" sz="1600" b="0" i="0" u="none" strike="noStrike" kern="1200" cap="none" spc="-5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family</a:t>
            </a:r>
            <a:r>
              <a:rPr kumimoji="0" lang="hu-HU" sz="1600" b="0" i="0" u="none" strike="noStrike" kern="1200" cap="none" spc="-5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[</a:t>
            </a:r>
            <a:r>
              <a:rPr lang="hu-HU" sz="1600" spc="-50" noProof="0" dirty="0">
                <a:solidFill>
                  <a:srgbClr val="000000"/>
                </a:solidFill>
                <a:latin typeface="Verdana"/>
              </a:rPr>
              <a:t>7</a:t>
            </a:r>
            <a:r>
              <a:rPr kumimoji="0" lang="hu-HU" sz="1600" b="0" i="0" u="none" strike="noStrike" kern="1200" cap="none" spc="-5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  <a:endParaRPr kumimoji="0" lang="en-US" sz="1600" b="0" i="0" u="none" strike="noStrike" kern="1200" cap="none" spc="-5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(24)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73976510"/>
      </p:ext>
    </p:extLst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(7)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55672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aim of introducing AVFS instead of DVFS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51266" y="808550"/>
            <a:ext cx="9209059" cy="213904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fact,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guard band can substantially be reduced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if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is selected not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according to its worst-case conditions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while taking into account several possible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aspects,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but is determined  “on the spot”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a given platform.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This can be done, e.g., by considering a “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critical path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” on the processor die and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taking into account that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rising edge of the clock lets start the signal flowing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through the critical path and, after that,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next rising edge of the clock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(in the pictured situation) will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read in the signal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available at the input of the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flip-flop, as indicated in the Figure below.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/>
          <a:srcRect b="57994"/>
          <a:stretch/>
        </p:blipFill>
        <p:spPr>
          <a:xfrm>
            <a:off x="2629925" y="3170090"/>
            <a:ext cx="3895238" cy="1512196"/>
          </a:xfrm>
          <a:prstGeom prst="rect">
            <a:avLst/>
          </a:prstGeom>
        </p:spPr>
      </p:pic>
      <p:cxnSp>
        <p:nvCxnSpPr>
          <p:cNvPr id="6" name="Straight Arrow Connector 5"/>
          <p:cNvCxnSpPr/>
          <p:nvPr/>
        </p:nvCxnSpPr>
        <p:spPr>
          <a:xfrm>
            <a:off x="4191000" y="3234485"/>
            <a:ext cx="1501462" cy="0"/>
          </a:xfrm>
          <a:prstGeom prst="straightConnector1">
            <a:avLst/>
          </a:prstGeom>
          <a:ln w="19050">
            <a:solidFill>
              <a:srgbClr val="FF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2095203" y="4238876"/>
            <a:ext cx="6671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Clock</a:t>
            </a:r>
          </a:p>
        </p:txBody>
      </p:sp>
      <p:pic>
        <p:nvPicPr>
          <p:cNvPr id="8" name="Kép 8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533" t="43203" r="10968" b="25127"/>
          <a:stretch/>
        </p:blipFill>
        <p:spPr>
          <a:xfrm>
            <a:off x="2761568" y="4075985"/>
            <a:ext cx="444774" cy="648000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296863" y="5198133"/>
            <a:ext cx="8553367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Now,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if the signal delay through the critical path is less than the clock period,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the flip-flop will gate in a correct signal value.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this case, the clock frequency may probably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even be increased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077220" y="4678980"/>
            <a:ext cx="638027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Considering a critical path on the processor die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58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8242939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11" grpId="0"/>
    </p:bld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71500" y="458670"/>
            <a:ext cx="75175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Principle of operation of a critical path monitor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based on 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58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"/>
          <a:srcRect b="57994"/>
          <a:stretch/>
        </p:blipFill>
        <p:spPr>
          <a:xfrm>
            <a:off x="2629925" y="1493785"/>
            <a:ext cx="3895238" cy="1512196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71500" y="843395"/>
            <a:ext cx="840948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Let’s compare the signal delay through a critical path of the processor with the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clock period.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09277" y="4784945"/>
            <a:ext cx="22992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If the delay is less than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clock period: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38410" y="5318345"/>
            <a:ext cx="2170787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clock edge arrives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due time,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fc can be increased or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can be decreased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048254" y="5311550"/>
            <a:ext cx="285046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clock edge arrives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later than needed,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fc needs to be decreased or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needs to be increased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3431691" y="4795676"/>
            <a:ext cx="19289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If the delay equals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clock period: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343172" y="5341955"/>
            <a:ext cx="2113078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voltage is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correctly adjusted to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clock speed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6170557" y="4808555"/>
            <a:ext cx="25300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If the delay is higher than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clock period:</a:t>
            </a:r>
          </a:p>
        </p:txBody>
      </p:sp>
      <p:pic>
        <p:nvPicPr>
          <p:cNvPr id="20" name="Kép 8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3203"/>
          <a:stretch/>
        </p:blipFill>
        <p:spPr>
          <a:xfrm>
            <a:off x="218944" y="3209770"/>
            <a:ext cx="3172745" cy="1533524"/>
          </a:xfrm>
          <a:prstGeom prst="rect">
            <a:avLst/>
          </a:prstGeom>
        </p:spPr>
      </p:pic>
      <p:pic>
        <p:nvPicPr>
          <p:cNvPr id="21" name="Kép 6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4634"/>
          <a:stretch/>
        </p:blipFill>
        <p:spPr>
          <a:xfrm>
            <a:off x="3198565" y="3235529"/>
            <a:ext cx="3152435" cy="1494886"/>
          </a:xfrm>
          <a:prstGeom prst="rect">
            <a:avLst/>
          </a:prstGeom>
        </p:spPr>
      </p:pic>
      <p:pic>
        <p:nvPicPr>
          <p:cNvPr id="22" name="Kép 7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3680" r="8967"/>
          <a:stretch/>
        </p:blipFill>
        <p:spPr>
          <a:xfrm>
            <a:off x="6176455" y="3222648"/>
            <a:ext cx="2903151" cy="1520645"/>
          </a:xfrm>
          <a:prstGeom prst="rect">
            <a:avLst/>
          </a:prstGeom>
        </p:spPr>
      </p:pic>
      <p:cxnSp>
        <p:nvCxnSpPr>
          <p:cNvPr id="4" name="Straight Arrow Connector 3"/>
          <p:cNvCxnSpPr/>
          <p:nvPr/>
        </p:nvCxnSpPr>
        <p:spPr>
          <a:xfrm>
            <a:off x="4191000" y="1558180"/>
            <a:ext cx="1501462" cy="0"/>
          </a:xfrm>
          <a:prstGeom prst="straightConnector1">
            <a:avLst/>
          </a:prstGeom>
          <a:ln w="19050">
            <a:solidFill>
              <a:srgbClr val="FF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(8)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66555" y="6367378"/>
            <a:ext cx="169001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Utilized for AVFS</a:t>
            </a:r>
          </a:p>
        </p:txBody>
      </p:sp>
      <p:cxnSp>
        <p:nvCxnSpPr>
          <p:cNvPr id="3" name="Straight Connector 2"/>
          <p:cNvCxnSpPr/>
          <p:nvPr/>
        </p:nvCxnSpPr>
        <p:spPr>
          <a:xfrm>
            <a:off x="1561214" y="3043130"/>
            <a:ext cx="0" cy="712800"/>
          </a:xfrm>
          <a:prstGeom prst="line">
            <a:avLst/>
          </a:prstGeom>
          <a:ln w="127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>
            <a:off x="1241630" y="3046128"/>
            <a:ext cx="0" cy="712800"/>
          </a:xfrm>
          <a:prstGeom prst="line">
            <a:avLst/>
          </a:prstGeom>
          <a:ln w="127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 flipH="1">
            <a:off x="3169920" y="3614815"/>
            <a:ext cx="28645" cy="2239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/>
          <p:cNvCxnSpPr/>
          <p:nvPr/>
        </p:nvCxnSpPr>
        <p:spPr>
          <a:xfrm>
            <a:off x="926595" y="3209770"/>
            <a:ext cx="315035" cy="1"/>
          </a:xfrm>
          <a:prstGeom prst="straightConnector1">
            <a:avLst/>
          </a:prstGeom>
          <a:ln w="12700">
            <a:solidFill>
              <a:srgbClr val="FF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/>
          <p:cNvCxnSpPr/>
          <p:nvPr/>
        </p:nvCxnSpPr>
        <p:spPr>
          <a:xfrm>
            <a:off x="1556665" y="3209770"/>
            <a:ext cx="315035" cy="1"/>
          </a:xfrm>
          <a:prstGeom prst="straightConnector1">
            <a:avLst/>
          </a:prstGeom>
          <a:ln w="12700">
            <a:solidFill>
              <a:srgbClr val="FF0000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1826695" y="3063413"/>
            <a:ext cx="11368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Clock period</a:t>
            </a:r>
          </a:p>
        </p:txBody>
      </p:sp>
      <p:cxnSp>
        <p:nvCxnSpPr>
          <p:cNvPr id="34" name="Straight Connector 33"/>
          <p:cNvCxnSpPr/>
          <p:nvPr/>
        </p:nvCxnSpPr>
        <p:spPr>
          <a:xfrm>
            <a:off x="4524184" y="3029750"/>
            <a:ext cx="0" cy="712800"/>
          </a:xfrm>
          <a:prstGeom prst="line">
            <a:avLst/>
          </a:prstGeom>
          <a:ln w="127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Connector 34"/>
          <p:cNvCxnSpPr/>
          <p:nvPr/>
        </p:nvCxnSpPr>
        <p:spPr>
          <a:xfrm>
            <a:off x="4215960" y="3032748"/>
            <a:ext cx="0" cy="712800"/>
          </a:xfrm>
          <a:prstGeom prst="line">
            <a:avLst/>
          </a:prstGeom>
          <a:ln w="127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Arrow Connector 35"/>
          <p:cNvCxnSpPr/>
          <p:nvPr/>
        </p:nvCxnSpPr>
        <p:spPr>
          <a:xfrm>
            <a:off x="3895245" y="3196390"/>
            <a:ext cx="315035" cy="1"/>
          </a:xfrm>
          <a:prstGeom prst="straightConnector1">
            <a:avLst/>
          </a:prstGeom>
          <a:ln w="12700">
            <a:solidFill>
              <a:srgbClr val="FF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36"/>
          <p:cNvCxnSpPr/>
          <p:nvPr/>
        </p:nvCxnSpPr>
        <p:spPr>
          <a:xfrm>
            <a:off x="4519635" y="3196390"/>
            <a:ext cx="315035" cy="1"/>
          </a:xfrm>
          <a:prstGeom prst="straightConnector1">
            <a:avLst/>
          </a:prstGeom>
          <a:ln w="12700">
            <a:solidFill>
              <a:srgbClr val="FF0000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/>
          <p:cNvSpPr txBox="1"/>
          <p:nvPr/>
        </p:nvSpPr>
        <p:spPr>
          <a:xfrm>
            <a:off x="4789665" y="3050033"/>
            <a:ext cx="11368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Clock period</a:t>
            </a:r>
          </a:p>
        </p:txBody>
      </p:sp>
      <p:cxnSp>
        <p:nvCxnSpPr>
          <p:cNvPr id="39" name="Straight Connector 38"/>
          <p:cNvCxnSpPr/>
          <p:nvPr/>
        </p:nvCxnSpPr>
        <p:spPr>
          <a:xfrm>
            <a:off x="7524664" y="3029750"/>
            <a:ext cx="0" cy="712800"/>
          </a:xfrm>
          <a:prstGeom prst="line">
            <a:avLst/>
          </a:prstGeom>
          <a:ln w="127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>
            <a:off x="7210760" y="3032748"/>
            <a:ext cx="0" cy="712800"/>
          </a:xfrm>
          <a:prstGeom prst="line">
            <a:avLst/>
          </a:prstGeom>
          <a:ln w="127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Arrow Connector 40"/>
          <p:cNvCxnSpPr/>
          <p:nvPr/>
        </p:nvCxnSpPr>
        <p:spPr>
          <a:xfrm>
            <a:off x="6895725" y="3196390"/>
            <a:ext cx="315035" cy="1"/>
          </a:xfrm>
          <a:prstGeom prst="straightConnector1">
            <a:avLst/>
          </a:prstGeom>
          <a:ln w="12700">
            <a:solidFill>
              <a:srgbClr val="FF0000"/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Arrow Connector 41"/>
          <p:cNvCxnSpPr/>
          <p:nvPr/>
        </p:nvCxnSpPr>
        <p:spPr>
          <a:xfrm>
            <a:off x="7525795" y="3196390"/>
            <a:ext cx="315035" cy="1"/>
          </a:xfrm>
          <a:prstGeom prst="straightConnector1">
            <a:avLst/>
          </a:prstGeom>
          <a:ln w="12700">
            <a:solidFill>
              <a:srgbClr val="FF0000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/>
          <p:cNvSpPr txBox="1"/>
          <p:nvPr/>
        </p:nvSpPr>
        <p:spPr>
          <a:xfrm>
            <a:off x="7795825" y="3050033"/>
            <a:ext cx="113685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Clock period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2095203" y="2562571"/>
            <a:ext cx="6671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Clock</a:t>
            </a:r>
          </a:p>
        </p:txBody>
      </p:sp>
      <p:pic>
        <p:nvPicPr>
          <p:cNvPr id="46" name="Kép 8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533" t="43203" r="10968" b="25127"/>
          <a:stretch/>
        </p:blipFill>
        <p:spPr>
          <a:xfrm>
            <a:off x="2761568" y="2399680"/>
            <a:ext cx="444774" cy="64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8812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12" grpId="0"/>
      <p:bldP spid="13" grpId="0"/>
      <p:bldP spid="15" grpId="0"/>
      <p:bldP spid="17" grpId="0"/>
      <p:bldP spid="18" grpId="0"/>
      <p:bldP spid="19" grpId="0"/>
      <p:bldP spid="10" grpId="0"/>
      <p:bldP spid="33" grpId="0"/>
      <p:bldP spid="38" grpId="0"/>
      <p:bldP spid="43" grpId="0"/>
      <p:bldP spid="45" grpId="0"/>
    </p:bld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(9)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51034" y="1133745"/>
            <a:ext cx="9145260" cy="270843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Now, if the processor includes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one or more critical path monitors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that are capable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to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indicate whether the operation is stable enough, then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AVFS control unit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can reduce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thus power consumption in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closed loop up to the point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(with a small guard band)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that is just needed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the clock frequency fc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at present.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this way, with AVFS, the actually needed min.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will be determined on the spot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by a closed-loop measurement (with a small guard band) rather than as done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with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DVFS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during die testing in a worst-case fashion with a large guard band.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Obviously, the above principle can also be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used vice versa to determine the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max. possible fc at a given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to raise performance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845398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Using critical path monitors to reduce the guard band by replacing the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worst case a priory determination of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by on spot measurement</a:t>
            </a:r>
          </a:p>
        </p:txBody>
      </p:sp>
      <p:sp>
        <p:nvSpPr>
          <p:cNvPr id="5" name="Rectangle 4"/>
          <p:cNvSpPr/>
          <p:nvPr/>
        </p:nvSpPr>
        <p:spPr>
          <a:xfrm>
            <a:off x="4122066" y="3945667"/>
            <a:ext cx="584949" cy="49924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272743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Box 16"/>
          <p:cNvSpPr txBox="1"/>
          <p:nvPr/>
        </p:nvSpPr>
        <p:spPr>
          <a:xfrm>
            <a:off x="113397" y="1930787"/>
            <a:ext cx="4270721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(Dynamic Voltage and Frequency Scaling)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574328" y="1929207"/>
            <a:ext cx="4289957" cy="7412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(Adaptive Voltage and Frequency Scaling)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Aim: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reduce guard band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thus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either reduce dissipation or raise performance</a:t>
            </a:r>
          </a:p>
        </p:txBody>
      </p:sp>
      <p:sp>
        <p:nvSpPr>
          <p:cNvPr id="24" name="Text Box 4"/>
          <p:cNvSpPr txBox="1">
            <a:spLocks noChangeArrowheads="1"/>
          </p:cNvSpPr>
          <p:nvPr/>
        </p:nvSpPr>
        <p:spPr bwMode="auto">
          <a:xfrm>
            <a:off x="501101" y="1620670"/>
            <a:ext cx="3601618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DVFS</a:t>
            </a:r>
            <a:endParaRPr kumimoji="0" lang="en-US" altLang="en-US" sz="13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5" name="Text Box 4"/>
          <p:cNvSpPr txBox="1">
            <a:spLocks noChangeArrowheads="1"/>
          </p:cNvSpPr>
          <p:nvPr/>
        </p:nvSpPr>
        <p:spPr bwMode="auto">
          <a:xfrm>
            <a:off x="6327068" y="1617230"/>
            <a:ext cx="825121" cy="3000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AVFS</a:t>
            </a:r>
            <a:endParaRPr kumimoji="0" lang="en-US" altLang="en-US" sz="13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26" name="Straight Connector 25"/>
          <p:cNvCxnSpPr/>
          <p:nvPr/>
        </p:nvCxnSpPr>
        <p:spPr bwMode="auto">
          <a:xfrm flipH="1">
            <a:off x="2297930" y="1313340"/>
            <a:ext cx="2171038" cy="22542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cxnSp>
        <p:nvCxnSpPr>
          <p:cNvPr id="27" name="Straight Connector 26"/>
          <p:cNvCxnSpPr/>
          <p:nvPr/>
        </p:nvCxnSpPr>
        <p:spPr bwMode="auto">
          <a:xfrm>
            <a:off x="4468968" y="1313340"/>
            <a:ext cx="2250793" cy="21359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CC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28" name="Oval 13"/>
          <p:cNvSpPr>
            <a:spLocks noChangeArrowheads="1"/>
          </p:cNvSpPr>
          <p:nvPr/>
        </p:nvSpPr>
        <p:spPr bwMode="auto">
          <a:xfrm>
            <a:off x="6678919" y="1496776"/>
            <a:ext cx="65087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5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9" name="Oval 13"/>
          <p:cNvSpPr>
            <a:spLocks noChangeArrowheads="1"/>
          </p:cNvSpPr>
          <p:nvPr/>
        </p:nvSpPr>
        <p:spPr bwMode="auto">
          <a:xfrm>
            <a:off x="2269596" y="1504292"/>
            <a:ext cx="65087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lr>
                <a:schemeClr val="bg2"/>
              </a:buClr>
              <a:buSzPct val="75000"/>
              <a:buFont typeface="Wingdings" pitchFamily="2" charset="2"/>
              <a:buChar char="p"/>
              <a:defRPr sz="28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tx2"/>
              </a:buClr>
              <a:buSzPct val="75000"/>
              <a:buFont typeface="Wingdings" pitchFamily="2" charset="2"/>
              <a:buChar char="n"/>
              <a:defRPr sz="2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accent1"/>
              </a:buClr>
              <a:buSzPct val="65000"/>
              <a:buFont typeface="Wingdings" pitchFamily="2" charset="2"/>
              <a:buChar char="p"/>
              <a:defRPr sz="20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bg2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tx2"/>
              </a:buClr>
              <a:buSzPct val="80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5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0" name="Text Box 9"/>
          <p:cNvSpPr txBox="1">
            <a:spLocks noChangeArrowheads="1"/>
          </p:cNvSpPr>
          <p:nvPr/>
        </p:nvSpPr>
        <p:spPr bwMode="auto">
          <a:xfrm>
            <a:off x="3659604" y="998730"/>
            <a:ext cx="1593706" cy="3000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AVFS</a:t>
            </a:r>
            <a:r>
              <a:rPr kumimoji="0" lang="en-US" altLang="en-US" sz="135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vs. </a:t>
            </a:r>
            <a:r>
              <a:rPr kumimoji="0" lang="en-US" altLang="en-US" sz="135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DVFS</a:t>
            </a:r>
            <a:endParaRPr kumimoji="0" lang="en-US" altLang="en-US" sz="135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732539" y="2765280"/>
            <a:ext cx="340016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DVFS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is performed in an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open loop.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5188001" y="2769763"/>
            <a:ext cx="338849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AVFS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is performed in a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closed loop.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669812" y="3021810"/>
            <a:ext cx="3187155" cy="24545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means that the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OS scales down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core frequency (fc)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according to the actual workload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determines core voltage (</a:t>
            </a:r>
            <a:r>
              <a:rPr kumimoji="0" lang="en-US" sz="135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statically, from a look-up table.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was determined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previously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 chip testing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while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large guard band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taken into account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compensate for possible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PVT variations and aging.</a:t>
            </a: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4755376" y="3026293"/>
            <a:ext cx="3873240" cy="29469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means that first,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OS scales down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core frequency (fc) and core voltage (</a:t>
            </a:r>
            <a:r>
              <a:rPr kumimoji="0" lang="en-US" sz="135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according to the actual workload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similarly to DVFS.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endParaRPr kumimoji="0" lang="en-US" sz="135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Then, however, the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reduces the guard band as far as possible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by on-spot closed-loop measurement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while using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critical path monitors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that are capable of indicating instable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processor operation.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reduced guard band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can be utilized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either for 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decreasing </a:t>
            </a:r>
            <a:r>
              <a:rPr kumimoji="0" lang="en-US" sz="135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or increasing fc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71500" y="458670"/>
            <a:ext cx="33414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Contrasting DVF and AVFS </a:t>
            </a:r>
          </a:p>
        </p:txBody>
      </p:sp>
      <p:sp>
        <p:nvSpPr>
          <p:cNvPr id="1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(10)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524437" y="6073401"/>
            <a:ext cx="34060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5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PVT</a:t>
            </a:r>
            <a:r>
              <a:rPr kumimoji="0" lang="en-US" sz="13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Process, Voltage, Temperature</a:t>
            </a:r>
          </a:p>
        </p:txBody>
      </p:sp>
    </p:spTree>
    <p:extLst>
      <p:ext uri="{BB962C8B-B14F-4D97-AF65-F5344CB8AC3E}">
        <p14:creationId xmlns:p14="http://schemas.microsoft.com/office/powerpoint/2010/main" val="28438609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3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3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3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3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3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36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3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3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3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3" fill="hold">
                      <p:stCondLst>
                        <p:cond delay="indefinite"/>
                      </p:stCondLst>
                      <p:childTnLst>
                        <p:par>
                          <p:cTn id="124" fill="hold">
                            <p:stCondLst>
                              <p:cond delay="0"/>
                            </p:stCondLst>
                            <p:childTnLst>
                              <p:par>
                                <p:cTn id="1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3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3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3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3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 fill="hold"/>
                                        <p:tgtEl>
                                          <p:spTgt spid="3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3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7" dur="500" fill="hold"/>
                                        <p:tgtEl>
                                          <p:spTgt spid="3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8" dur="500" fill="hold"/>
                                        <p:tgtEl>
                                          <p:spTgt spid="3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9" fill="hold">
                      <p:stCondLst>
                        <p:cond delay="indefinite"/>
                      </p:stCondLst>
                      <p:childTnLst>
                        <p:par>
                          <p:cTn id="150" fill="hold">
                            <p:stCondLst>
                              <p:cond delay="0"/>
                            </p:stCondLst>
                            <p:childTnLst>
                              <p:par>
                                <p:cTn id="1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 fill="hold"/>
                                        <p:tgtEl>
                                          <p:spTgt spid="3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4" dur="500" fill="hold"/>
                                        <p:tgtEl>
                                          <p:spTgt spid="3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0" fill="hold"/>
                                        <p:tgtEl>
                                          <p:spTgt spid="3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3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24" grpId="0"/>
      <p:bldP spid="25" grpId="0"/>
      <p:bldP spid="28" grpId="0" animBg="1"/>
      <p:bldP spid="29" grpId="0" animBg="1"/>
      <p:bldP spid="30" grpId="0"/>
      <p:bldP spid="2" grpId="0"/>
    </p:bld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1500" y="458670"/>
            <a:ext cx="738727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Alternatives of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AVFS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(Adaptive Voltage or Frequency Scaling)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889760"/>
            <a:ext cx="901637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There are two possible use cases how guard band reduction can be utilized in AVFS</a:t>
            </a:r>
          </a:p>
        </p:txBody>
      </p:sp>
      <p:sp>
        <p:nvSpPr>
          <p:cNvPr id="5" name="Text Box 6"/>
          <p:cNvSpPr txBox="1">
            <a:spLocks noChangeArrowheads="1"/>
          </p:cNvSpPr>
          <p:nvPr/>
        </p:nvSpPr>
        <p:spPr bwMode="auto">
          <a:xfrm>
            <a:off x="1942933" y="1493785"/>
            <a:ext cx="5109092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Use cases of 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AVFS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to exploit guard band reduction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5144437" y="2052133"/>
            <a:ext cx="2962671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AFS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(Adaptive Frequency Scaling)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7" name="Line 9"/>
          <p:cNvSpPr>
            <a:spLocks noChangeShapeType="1"/>
          </p:cNvSpPr>
          <p:nvPr/>
        </p:nvSpPr>
        <p:spPr bwMode="auto">
          <a:xfrm rot="-5400000" flipH="1" flipV="1">
            <a:off x="3476772" y="903660"/>
            <a:ext cx="158453" cy="1981199"/>
          </a:xfrm>
          <a:prstGeom prst="line">
            <a:avLst/>
          </a:prstGeom>
          <a:noFill/>
          <a:ln w="31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8" name="Line 11"/>
          <p:cNvSpPr>
            <a:spLocks noChangeShapeType="1"/>
          </p:cNvSpPr>
          <p:nvPr/>
        </p:nvSpPr>
        <p:spPr bwMode="auto">
          <a:xfrm>
            <a:off x="4546600" y="1821742"/>
            <a:ext cx="2095500" cy="177014"/>
          </a:xfrm>
          <a:prstGeom prst="line">
            <a:avLst/>
          </a:prstGeom>
          <a:noFill/>
          <a:ln w="31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9" name="Oval 8"/>
          <p:cNvSpPr>
            <a:spLocks noChangeArrowheads="1"/>
          </p:cNvSpPr>
          <p:nvPr/>
        </p:nvSpPr>
        <p:spPr bwMode="auto">
          <a:xfrm>
            <a:off x="6608380" y="1959097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0" name="Oval 10"/>
          <p:cNvSpPr>
            <a:spLocks noChangeArrowheads="1"/>
          </p:cNvSpPr>
          <p:nvPr/>
        </p:nvSpPr>
        <p:spPr bwMode="auto">
          <a:xfrm>
            <a:off x="2526383" y="1957528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084053" y="2569821"/>
            <a:ext cx="278153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is also called 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Undervolting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1219200" y="2920946"/>
            <a:ext cx="2462469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AVFS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is used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reduce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 a given fc (P-state)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a min. allowed value.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397500" y="2920946"/>
            <a:ext cx="2574680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AVFS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is used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increase fc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 a given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(P-state)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the max. allowed value.</a:t>
            </a:r>
          </a:p>
        </p:txBody>
      </p:sp>
      <p:pic>
        <p:nvPicPr>
          <p:cNvPr id="19" name="Kép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0500" y="3675446"/>
            <a:ext cx="4858413" cy="2594173"/>
          </a:xfrm>
          <a:prstGeom prst="rect">
            <a:avLst/>
          </a:prstGeom>
        </p:spPr>
      </p:pic>
      <p:pic>
        <p:nvPicPr>
          <p:cNvPr id="20" name="Kép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05373" y="3675453"/>
            <a:ext cx="4858323" cy="2594124"/>
          </a:xfrm>
          <a:prstGeom prst="rect">
            <a:avLst/>
          </a:prstGeom>
        </p:spPr>
      </p:pic>
      <p:sp>
        <p:nvSpPr>
          <p:cNvPr id="21" name="Text Box 7"/>
          <p:cNvSpPr txBox="1">
            <a:spLocks noChangeArrowheads="1"/>
          </p:cNvSpPr>
          <p:nvPr/>
        </p:nvSpPr>
        <p:spPr bwMode="auto">
          <a:xfrm>
            <a:off x="1185626" y="2037106"/>
            <a:ext cx="2799164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AVS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(Adaptive Voltage Scaling)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5099484" y="2567673"/>
            <a:ext cx="286007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is also called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Overclocking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).</a:t>
            </a:r>
          </a:p>
        </p:txBody>
      </p:sp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(11)</a:t>
            </a:r>
          </a:p>
        </p:txBody>
      </p:sp>
    </p:spTree>
    <p:extLst>
      <p:ext uri="{BB962C8B-B14F-4D97-AF65-F5344CB8AC3E}">
        <p14:creationId xmlns:p14="http://schemas.microsoft.com/office/powerpoint/2010/main" val="3393518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  <p:bldP spid="6" grpId="0"/>
      <p:bldP spid="7" grpId="0" animBg="1"/>
      <p:bldP spid="8" grpId="0" animBg="1"/>
      <p:bldP spid="9" grpId="0" animBg="1"/>
      <p:bldP spid="10" grpId="0" animBg="1"/>
      <p:bldP spid="12" grpId="0"/>
      <p:bldP spid="13" grpId="0"/>
      <p:bldP spid="14" grpId="0"/>
      <p:bldP spid="21" grpId="0"/>
      <p:bldP spid="22" grpId="0"/>
    </p:bld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TextBox 126"/>
          <p:cNvSpPr txBox="1"/>
          <p:nvPr/>
        </p:nvSpPr>
        <p:spPr>
          <a:xfrm>
            <a:off x="71500" y="458670"/>
            <a:ext cx="56549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Overview of introduced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AVFS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implementations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113763" y="1043735"/>
            <a:ext cx="9074189" cy="5405538"/>
            <a:chOff x="113763" y="1043735"/>
            <a:chExt cx="9074189" cy="5405538"/>
          </a:xfrm>
        </p:grpSpPr>
        <p:sp>
          <p:nvSpPr>
            <p:cNvPr id="12" name="Téglalap 11"/>
            <p:cNvSpPr/>
            <p:nvPr/>
          </p:nvSpPr>
          <p:spPr>
            <a:xfrm>
              <a:off x="2446115" y="5833234"/>
              <a:ext cx="2555933" cy="61603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cxnSp>
          <p:nvCxnSpPr>
            <p:cNvPr id="3" name="Egyenes összekötő nyíllal 2"/>
            <p:cNvCxnSpPr/>
            <p:nvPr/>
          </p:nvCxnSpPr>
          <p:spPr>
            <a:xfrm flipV="1">
              <a:off x="927277" y="6119394"/>
              <a:ext cx="8095655" cy="3098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Egyenes összekötő 4"/>
            <p:cNvCxnSpPr/>
            <p:nvPr/>
          </p:nvCxnSpPr>
          <p:spPr>
            <a:xfrm>
              <a:off x="4997664" y="6063047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Egyenes összekötő 13"/>
            <p:cNvCxnSpPr/>
            <p:nvPr/>
          </p:nvCxnSpPr>
          <p:spPr>
            <a:xfrm>
              <a:off x="3297711" y="6072954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Egyenes összekötő 15"/>
            <p:cNvCxnSpPr/>
            <p:nvPr/>
          </p:nvCxnSpPr>
          <p:spPr>
            <a:xfrm>
              <a:off x="6128891" y="6066762"/>
              <a:ext cx="0" cy="1126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61" name="Szövegdoboz 16"/>
            <p:cNvSpPr txBox="1">
              <a:spLocks noChangeArrowheads="1"/>
            </p:cNvSpPr>
            <p:nvPr/>
          </p:nvSpPr>
          <p:spPr bwMode="auto">
            <a:xfrm>
              <a:off x="6141476" y="6179456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2012</a:t>
              </a:r>
            </a:p>
          </p:txBody>
        </p:sp>
        <p:sp>
          <p:nvSpPr>
            <p:cNvPr id="2062" name="Szövegdoboz 17"/>
            <p:cNvSpPr txBox="1">
              <a:spLocks noChangeArrowheads="1"/>
            </p:cNvSpPr>
            <p:nvPr/>
          </p:nvSpPr>
          <p:spPr bwMode="auto">
            <a:xfrm>
              <a:off x="6690375" y="6184410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2013</a:t>
              </a:r>
            </a:p>
          </p:txBody>
        </p:sp>
        <p:cxnSp>
          <p:nvCxnSpPr>
            <p:cNvPr id="55" name="Egyenes összekötő 54"/>
            <p:cNvCxnSpPr/>
            <p:nvPr/>
          </p:nvCxnSpPr>
          <p:spPr>
            <a:xfrm>
              <a:off x="5563278" y="6072954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Egyenes összekötő 55"/>
            <p:cNvCxnSpPr/>
            <p:nvPr/>
          </p:nvCxnSpPr>
          <p:spPr>
            <a:xfrm>
              <a:off x="4432051" y="6072954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Egyenes összekötő 56"/>
            <p:cNvCxnSpPr/>
            <p:nvPr/>
          </p:nvCxnSpPr>
          <p:spPr>
            <a:xfrm>
              <a:off x="6682051" y="6072954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Egyenes összekötő 57"/>
            <p:cNvCxnSpPr/>
            <p:nvPr/>
          </p:nvCxnSpPr>
          <p:spPr>
            <a:xfrm>
              <a:off x="3860211" y="6072954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Egyenes összekötő 58"/>
            <p:cNvCxnSpPr/>
            <p:nvPr/>
          </p:nvCxnSpPr>
          <p:spPr>
            <a:xfrm>
              <a:off x="2739362" y="6072954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29" name="Szövegdoboz 60"/>
            <p:cNvSpPr txBox="1">
              <a:spLocks noChangeArrowheads="1"/>
            </p:cNvSpPr>
            <p:nvPr/>
          </p:nvSpPr>
          <p:spPr bwMode="auto">
            <a:xfrm>
              <a:off x="2757467" y="6183172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2006</a:t>
              </a:r>
            </a:p>
          </p:txBody>
        </p:sp>
        <p:sp>
          <p:nvSpPr>
            <p:cNvPr id="2130" name="Szövegdoboz 61"/>
            <p:cNvSpPr txBox="1">
              <a:spLocks noChangeArrowheads="1"/>
            </p:cNvSpPr>
            <p:nvPr/>
          </p:nvSpPr>
          <p:spPr bwMode="auto">
            <a:xfrm>
              <a:off x="3290796" y="6184410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2007</a:t>
              </a:r>
            </a:p>
          </p:txBody>
        </p:sp>
        <p:sp>
          <p:nvSpPr>
            <p:cNvPr id="2131" name="Szövegdoboz 62"/>
            <p:cNvSpPr txBox="1">
              <a:spLocks noChangeArrowheads="1"/>
            </p:cNvSpPr>
            <p:nvPr/>
          </p:nvSpPr>
          <p:spPr bwMode="auto">
            <a:xfrm>
              <a:off x="3867737" y="6179456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2008</a:t>
              </a:r>
            </a:p>
          </p:txBody>
        </p:sp>
        <p:sp>
          <p:nvSpPr>
            <p:cNvPr id="2132" name="Szövegdoboz 65"/>
            <p:cNvSpPr txBox="1">
              <a:spLocks noChangeArrowheads="1"/>
            </p:cNvSpPr>
            <p:nvPr/>
          </p:nvSpPr>
          <p:spPr bwMode="auto">
            <a:xfrm>
              <a:off x="4447956" y="6179456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2009</a:t>
              </a:r>
            </a:p>
          </p:txBody>
        </p:sp>
        <p:sp>
          <p:nvSpPr>
            <p:cNvPr id="2133" name="Szövegdoboz 66"/>
            <p:cNvSpPr txBox="1">
              <a:spLocks noChangeArrowheads="1"/>
            </p:cNvSpPr>
            <p:nvPr/>
          </p:nvSpPr>
          <p:spPr bwMode="auto">
            <a:xfrm>
              <a:off x="5012738" y="6180695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2010</a:t>
              </a:r>
            </a:p>
          </p:txBody>
        </p:sp>
        <p:sp>
          <p:nvSpPr>
            <p:cNvPr id="2134" name="Szövegdoboz 67"/>
            <p:cNvSpPr txBox="1">
              <a:spLocks noChangeArrowheads="1"/>
            </p:cNvSpPr>
            <p:nvPr/>
          </p:nvSpPr>
          <p:spPr bwMode="auto">
            <a:xfrm>
              <a:off x="5580013" y="6179456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2011</a:t>
              </a:r>
            </a:p>
          </p:txBody>
        </p:sp>
        <p:sp>
          <p:nvSpPr>
            <p:cNvPr id="67" name="Szövegdoboz 17"/>
            <p:cNvSpPr txBox="1">
              <a:spLocks noChangeArrowheads="1"/>
            </p:cNvSpPr>
            <p:nvPr/>
          </p:nvSpPr>
          <p:spPr bwMode="auto">
            <a:xfrm>
              <a:off x="7263856" y="6184229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201</a:t>
              </a:r>
              <a:r>
                <a:rPr kumimoji="0" lang="en-US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4</a:t>
              </a:r>
              <a:endParaRPr kumimoji="0" lang="hu-HU" alt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68" name="Egyenes összekötő 56"/>
            <p:cNvCxnSpPr/>
            <p:nvPr/>
          </p:nvCxnSpPr>
          <p:spPr>
            <a:xfrm>
              <a:off x="7235279" y="6072773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Egyenes összekötő 86"/>
            <p:cNvCxnSpPr/>
            <p:nvPr/>
          </p:nvCxnSpPr>
          <p:spPr>
            <a:xfrm>
              <a:off x="7236823" y="6072416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" name="Szövegdoboz 17"/>
            <p:cNvSpPr txBox="1">
              <a:spLocks noChangeArrowheads="1"/>
            </p:cNvSpPr>
            <p:nvPr/>
          </p:nvSpPr>
          <p:spPr bwMode="auto">
            <a:xfrm>
              <a:off x="7795020" y="6183691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2015</a:t>
              </a:r>
            </a:p>
          </p:txBody>
        </p:sp>
        <p:cxnSp>
          <p:nvCxnSpPr>
            <p:cNvPr id="89" name="Egyenes összekötő 56"/>
            <p:cNvCxnSpPr/>
            <p:nvPr/>
          </p:nvCxnSpPr>
          <p:spPr>
            <a:xfrm>
              <a:off x="7790051" y="6072236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Egyenes összekötő 56"/>
            <p:cNvCxnSpPr/>
            <p:nvPr/>
          </p:nvCxnSpPr>
          <p:spPr>
            <a:xfrm>
              <a:off x="8276725" y="6063043"/>
              <a:ext cx="0" cy="11134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Egyenes összekötő 56"/>
            <p:cNvCxnSpPr/>
            <p:nvPr/>
          </p:nvCxnSpPr>
          <p:spPr>
            <a:xfrm>
              <a:off x="8764182" y="6065473"/>
              <a:ext cx="0" cy="11134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" name="Szövegdoboz 17"/>
            <p:cNvSpPr txBox="1">
              <a:spLocks noChangeArrowheads="1"/>
            </p:cNvSpPr>
            <p:nvPr/>
          </p:nvSpPr>
          <p:spPr bwMode="auto">
            <a:xfrm>
              <a:off x="8281893" y="6180804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2016</a:t>
              </a:r>
            </a:p>
          </p:txBody>
        </p:sp>
        <p:cxnSp>
          <p:nvCxnSpPr>
            <p:cNvPr id="22" name="Straight Connector 21"/>
            <p:cNvCxnSpPr/>
            <p:nvPr/>
          </p:nvCxnSpPr>
          <p:spPr>
            <a:xfrm flipV="1">
              <a:off x="2735212" y="5959938"/>
              <a:ext cx="560726" cy="53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/>
            <p:cNvCxnSpPr/>
            <p:nvPr/>
          </p:nvCxnSpPr>
          <p:spPr>
            <a:xfrm>
              <a:off x="2739362" y="5833234"/>
              <a:ext cx="0" cy="47611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/>
            <p:nvPr/>
          </p:nvCxnSpPr>
          <p:spPr>
            <a:xfrm>
              <a:off x="3297711" y="5833234"/>
              <a:ext cx="0" cy="538174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/>
            <p:cNvCxnSpPr/>
            <p:nvPr/>
          </p:nvCxnSpPr>
          <p:spPr>
            <a:xfrm flipV="1">
              <a:off x="2170262" y="5962931"/>
              <a:ext cx="560726" cy="536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Egyenes összekötő 57"/>
            <p:cNvCxnSpPr/>
            <p:nvPr/>
          </p:nvCxnSpPr>
          <p:spPr>
            <a:xfrm>
              <a:off x="2738568" y="6063994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Egyenes összekötő 57"/>
            <p:cNvCxnSpPr/>
            <p:nvPr/>
          </p:nvCxnSpPr>
          <p:spPr>
            <a:xfrm>
              <a:off x="2176377" y="6069970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Egyenes összekötő 57"/>
            <p:cNvCxnSpPr/>
            <p:nvPr/>
          </p:nvCxnSpPr>
          <p:spPr>
            <a:xfrm>
              <a:off x="1608661" y="6069970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" name="Szövegdoboz 60"/>
            <p:cNvSpPr txBox="1">
              <a:spLocks noChangeArrowheads="1"/>
            </p:cNvSpPr>
            <p:nvPr/>
          </p:nvSpPr>
          <p:spPr bwMode="auto">
            <a:xfrm>
              <a:off x="2191042" y="6180188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200</a:t>
              </a:r>
              <a:r>
                <a:rPr kumimoji="0" lang="en-US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5</a:t>
              </a:r>
              <a:endParaRPr kumimoji="0" lang="hu-HU" alt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114" name="Szövegdoboz 60"/>
            <p:cNvSpPr txBox="1">
              <a:spLocks noChangeArrowheads="1"/>
            </p:cNvSpPr>
            <p:nvPr/>
          </p:nvSpPr>
          <p:spPr bwMode="auto">
            <a:xfrm>
              <a:off x="1624162" y="6183180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200</a:t>
              </a:r>
              <a:r>
                <a:rPr kumimoji="0" lang="en-US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4</a:t>
              </a:r>
              <a:endParaRPr kumimoji="0" lang="hu-HU" alt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115" name="Szövegdoboz 60"/>
            <p:cNvSpPr txBox="1">
              <a:spLocks noChangeArrowheads="1"/>
            </p:cNvSpPr>
            <p:nvPr/>
          </p:nvSpPr>
          <p:spPr bwMode="auto">
            <a:xfrm>
              <a:off x="1043096" y="6171226"/>
              <a:ext cx="543739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itchFamily="34" charset="0"/>
                <a:buChar char="•"/>
                <a:defRPr sz="3200">
                  <a:solidFill>
                    <a:schemeClr val="tx1"/>
                  </a:solidFill>
                  <a:latin typeface="Calibri" pitchFamily="34" charset="0"/>
                </a:defRPr>
              </a:lvl1pPr>
              <a:lvl2pPr marL="742950" indent="-285750">
                <a:spcBef>
                  <a:spcPct val="20000"/>
                </a:spcBef>
                <a:buFont typeface="Arial" pitchFamily="34" charset="0"/>
                <a:buChar char="–"/>
                <a:defRPr sz="2800">
                  <a:solidFill>
                    <a:schemeClr val="tx1"/>
                  </a:solidFill>
                  <a:latin typeface="Calibri" pitchFamily="34" charset="0"/>
                </a:defRPr>
              </a:lvl2pPr>
              <a:lvl3pPr marL="1143000" indent="-228600">
                <a:spcBef>
                  <a:spcPct val="20000"/>
                </a:spcBef>
                <a:buFont typeface="Arial" pitchFamily="34" charset="0"/>
                <a:buChar char="•"/>
                <a:defRPr sz="2400">
                  <a:solidFill>
                    <a:schemeClr val="tx1"/>
                  </a:solidFill>
                  <a:latin typeface="Calibri" pitchFamily="34" charset="0"/>
                </a:defRPr>
              </a:lvl3pPr>
              <a:lvl4pPr marL="1600200" indent="-228600">
                <a:spcBef>
                  <a:spcPct val="20000"/>
                </a:spcBef>
                <a:buFont typeface="Arial" pitchFamily="34" charset="0"/>
                <a:buChar char="–"/>
                <a:defRPr sz="2000">
                  <a:solidFill>
                    <a:schemeClr val="tx1"/>
                  </a:solidFill>
                  <a:latin typeface="Calibri" pitchFamily="34" charset="0"/>
                </a:defRPr>
              </a:lvl4pPr>
              <a:lvl5pPr marL="2057400" indent="-228600">
                <a:spcBef>
                  <a:spcPct val="20000"/>
                </a:spcBef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5pPr>
              <a:lvl6pPr marL="25146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6pPr>
              <a:lvl7pPr marL="29718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7pPr>
              <a:lvl8pPr marL="34290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8pPr>
              <a:lvl9pPr marL="3886200" indent="-228600" fontAlgn="base">
                <a:spcBef>
                  <a:spcPct val="20000"/>
                </a:spcBef>
                <a:spcAft>
                  <a:spcPct val="0"/>
                </a:spcAft>
                <a:buFont typeface="Arial" pitchFamily="34" charset="0"/>
                <a:buChar char="»"/>
                <a:defRPr sz="2000">
                  <a:solidFill>
                    <a:schemeClr val="tx1"/>
                  </a:solidFill>
                  <a:latin typeface="Calibri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200</a:t>
              </a:r>
              <a:r>
                <a:rPr kumimoji="0" lang="en-US" altLang="hu-HU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rPr>
                <a:t>3</a:t>
              </a:r>
              <a:endParaRPr kumimoji="0" lang="hu-HU" altLang="hu-HU" sz="11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117" name="Egyenes összekötő 57"/>
            <p:cNvCxnSpPr/>
            <p:nvPr/>
          </p:nvCxnSpPr>
          <p:spPr>
            <a:xfrm>
              <a:off x="1054730" y="6072965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Egyenes összekötő 57"/>
            <p:cNvCxnSpPr/>
            <p:nvPr/>
          </p:nvCxnSpPr>
          <p:spPr>
            <a:xfrm>
              <a:off x="3295522" y="6066764"/>
              <a:ext cx="0" cy="11269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TextBox 34"/>
            <p:cNvSpPr txBox="1"/>
            <p:nvPr/>
          </p:nvSpPr>
          <p:spPr>
            <a:xfrm>
              <a:off x="113763" y="5419026"/>
              <a:ext cx="970137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National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280290" y="5406143"/>
              <a:ext cx="1233030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PowerWise</a:t>
              </a:r>
              <a:endParaRPr kumimoji="0" lang="en-US" sz="13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</a:t>
              </a:r>
              <a:r>
                <a:rPr kumimoji="0" lang="en-US" sz="1300" b="0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macrocell</a:t>
              </a:r>
              <a:r>
                <a:rPr kumimoji="0" lang="en-US" sz="13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113763" y="4620535"/>
              <a:ext cx="479618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Via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399190" y="4580176"/>
              <a:ext cx="1366080" cy="6924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Adaptive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  <a:r>
                <a:rPr kumimoji="0" lang="en-US" sz="13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PowerSaver</a:t>
              </a:r>
              <a:endParaRPr kumimoji="0" lang="en-US" sz="13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in Nano</a:t>
              </a: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113763" y="2548422"/>
              <a:ext cx="1043876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Samsung</a:t>
              </a: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7496384" y="2561298"/>
              <a:ext cx="909224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Exynos</a:t>
              </a:r>
              <a:r>
                <a:rPr kumimoji="0" lang="en-US" sz="13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7420</a:t>
              </a: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115908" y="3213346"/>
              <a:ext cx="389850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TI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3587376" y="3209260"/>
              <a:ext cx="854721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OMAP3</a:t>
              </a:r>
              <a:endParaRPr kumimoji="0" lang="en-US" sz="13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8" name="TextBox 127"/>
            <p:cNvSpPr txBox="1"/>
            <p:nvPr/>
          </p:nvSpPr>
          <p:spPr>
            <a:xfrm>
              <a:off x="5185898" y="3207112"/>
              <a:ext cx="854721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OMAP4</a:t>
              </a:r>
              <a:endParaRPr kumimoji="0" lang="en-US" sz="13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9" name="TextBox 128"/>
            <p:cNvSpPr txBox="1"/>
            <p:nvPr/>
          </p:nvSpPr>
          <p:spPr>
            <a:xfrm>
              <a:off x="5934686" y="3212613"/>
              <a:ext cx="854721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OMAP5</a:t>
              </a:r>
              <a:endParaRPr kumimoji="0" lang="en-US" sz="13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115908" y="1948923"/>
              <a:ext cx="1944763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HiSilicon</a:t>
              </a:r>
              <a:r>
                <a:rPr kumimoji="0" lang="en-US" sz="13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(Huawei)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7345447" y="1943111"/>
              <a:ext cx="1043876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Kirin 930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7388466" y="1730952"/>
              <a:ext cx="10070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Q1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/2015)</a:t>
              </a: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563994" y="2990318"/>
              <a:ext cx="9829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(02/2008)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5223222" y="2989883"/>
              <a:ext cx="8851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(2/2011)</a:t>
              </a: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5916536" y="2994037"/>
              <a:ext cx="8851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(2/2012)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115908" y="1234771"/>
              <a:ext cx="611065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AMD</a:t>
              </a:r>
            </a:p>
          </p:txBody>
        </p:sp>
        <p:sp>
          <p:nvSpPr>
            <p:cNvPr id="120" name="TextBox 119"/>
            <p:cNvSpPr txBox="1"/>
            <p:nvPr/>
          </p:nvSpPr>
          <p:spPr>
            <a:xfrm>
              <a:off x="7406467" y="1234774"/>
              <a:ext cx="86914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Carizzo</a:t>
              </a:r>
              <a:endPara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7344255" y="1045883"/>
              <a:ext cx="9829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(02/2015)</a:t>
              </a: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115908" y="3950452"/>
              <a:ext cx="561372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IBM</a:t>
              </a: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219721" y="3950014"/>
              <a:ext cx="99738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POWER6</a:t>
              </a:r>
              <a:endParaRPr kumimoji="0" lang="en-US" sz="1300" b="1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3269765" y="3750170"/>
              <a:ext cx="9829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(10/2007)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4608490" y="3953208"/>
              <a:ext cx="99738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POWER7</a:t>
              </a:r>
              <a:endPara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5" name="TextBox 144"/>
            <p:cNvSpPr txBox="1"/>
            <p:nvPr/>
          </p:nvSpPr>
          <p:spPr>
            <a:xfrm>
              <a:off x="4710051" y="3740046"/>
              <a:ext cx="8851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(2/2010)</a:t>
              </a:r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6924539" y="3951060"/>
              <a:ext cx="99738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1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POWER8</a:t>
              </a:r>
              <a:endPara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6974584" y="3737898"/>
              <a:ext cx="88517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(4/2014)</a:t>
              </a:r>
            </a:p>
          </p:txBody>
        </p:sp>
        <p:sp>
          <p:nvSpPr>
            <p:cNvPr id="125" name="TextBox 124"/>
            <p:cNvSpPr txBox="1"/>
            <p:nvPr/>
          </p:nvSpPr>
          <p:spPr>
            <a:xfrm>
              <a:off x="3635139" y="4361573"/>
              <a:ext cx="9829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/05/2008)</a:t>
              </a: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1433355" y="5174321"/>
              <a:ext cx="99418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(06/2004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7450560" y="2364165"/>
              <a:ext cx="100700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</a:t>
              </a:r>
              <a:r>
                <a:rPr kumimoji="0" lang="en-US" sz="1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Q2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/2015)</a:t>
              </a: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8338592" y="1232626"/>
              <a:ext cx="752129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Ryzen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lines</a:t>
              </a:r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8204991" y="1043735"/>
              <a:ext cx="982961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(03/2017)</a:t>
              </a:r>
            </a:p>
          </p:txBody>
        </p:sp>
      </p:grpSp>
      <p:sp>
        <p:nvSpPr>
          <p:cNvPr id="7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(12)</a:t>
            </a:r>
          </a:p>
        </p:txBody>
      </p:sp>
    </p:spTree>
    <p:extLst>
      <p:ext uri="{BB962C8B-B14F-4D97-AF65-F5344CB8AC3E}">
        <p14:creationId xmlns:p14="http://schemas.microsoft.com/office/powerpoint/2010/main" val="3713973611"/>
      </p:ext>
    </p:extLst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(13)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55127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Further details of the implementation of AVFS</a:t>
            </a:r>
          </a:p>
        </p:txBody>
      </p:sp>
    </p:spTree>
    <p:extLst>
      <p:ext uri="{BB962C8B-B14F-4D97-AF65-F5344CB8AC3E}">
        <p14:creationId xmlns:p14="http://schemas.microsoft.com/office/powerpoint/2010/main" val="3075419666"/>
      </p:ext>
    </p:extLst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77274" y="1223755"/>
          <a:ext cx="8976574" cy="4998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81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4716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9129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1915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5371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Vendor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/>
                        <a:t>Designation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Used in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Introduced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Controlled by </a:t>
                      </a:r>
                    </a:p>
                  </a:txBody>
                  <a:tcPr anchor="ctr"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National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PowerWise</a:t>
                      </a:r>
                      <a:r>
                        <a:rPr lang="en-US" sz="1300" dirty="0">
                          <a:latin typeface="+mj-lt"/>
                        </a:rPr>
                        <a:t> 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(</a:t>
                      </a:r>
                      <a:r>
                        <a:rPr lang="en-US" sz="1300" dirty="0" err="1">
                          <a:latin typeface="+mj-lt"/>
                        </a:rPr>
                        <a:t>Macrocell</a:t>
                      </a:r>
                      <a:r>
                        <a:rPr lang="en-US" sz="1300" dirty="0">
                          <a:latin typeface="+mj-lt"/>
                        </a:rPr>
                        <a:t>)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06/2004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HPM</a:t>
                      </a:r>
                      <a:r>
                        <a:rPr lang="en-US" sz="1300" baseline="0" dirty="0">
                          <a:latin typeface="+mj-lt"/>
                        </a:rPr>
                        <a:t> (Hardware </a:t>
                      </a:r>
                    </a:p>
                    <a:p>
                      <a:pPr algn="ctr"/>
                      <a:r>
                        <a:rPr lang="en-US" sz="1300" baseline="0" dirty="0">
                          <a:latin typeface="+mj-lt"/>
                        </a:rPr>
                        <a:t>Perf. Monitors)</a:t>
                      </a:r>
                    </a:p>
                    <a:p>
                      <a:pPr algn="ctr"/>
                      <a:r>
                        <a:rPr lang="en-US" sz="1300" baseline="0" dirty="0">
                          <a:latin typeface="+mj-lt"/>
                        </a:rPr>
                        <a:t>(Critical path delay)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VIA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Adaptive </a:t>
                      </a:r>
                      <a:r>
                        <a:rPr lang="en-US" sz="1300" dirty="0" err="1">
                          <a:latin typeface="+mj-lt"/>
                        </a:rPr>
                        <a:t>PowerSaver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Nano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11/2008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Temperature headroom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(Temperature</a:t>
                      </a:r>
                      <a:r>
                        <a:rPr lang="en-US" sz="1300" baseline="0" dirty="0">
                          <a:latin typeface="+mj-lt"/>
                        </a:rPr>
                        <a:t> sensors)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IBM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Adaptive</a:t>
                      </a:r>
                      <a:r>
                        <a:rPr lang="en-US" sz="1300" baseline="0" dirty="0">
                          <a:latin typeface="+mj-lt"/>
                        </a:rPr>
                        <a:t> Energy Management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100"/>
                        </a:spcAft>
                      </a:pPr>
                      <a:r>
                        <a:rPr lang="en-US" sz="1300" dirty="0" err="1">
                          <a:latin typeface="+mj-lt"/>
                        </a:rPr>
                        <a:t>POWER6</a:t>
                      </a:r>
                      <a:endParaRPr lang="en-US" sz="1300" dirty="0">
                        <a:latin typeface="+mj-lt"/>
                      </a:endParaRPr>
                    </a:p>
                    <a:p>
                      <a:pPr algn="ctr">
                        <a:spcAft>
                          <a:spcPts val="100"/>
                        </a:spcAft>
                      </a:pPr>
                      <a:r>
                        <a:rPr lang="en-US" sz="1300" dirty="0" err="1">
                          <a:latin typeface="+mj-lt"/>
                        </a:rPr>
                        <a:t>POWER7</a:t>
                      </a:r>
                      <a:endParaRPr lang="en-US" sz="1300" dirty="0">
                        <a:latin typeface="+mj-lt"/>
                      </a:endParaRPr>
                    </a:p>
                    <a:p>
                      <a:pPr algn="ctr">
                        <a:spcAft>
                          <a:spcPts val="100"/>
                        </a:spcAft>
                      </a:pPr>
                      <a:r>
                        <a:rPr lang="en-US" sz="1300" dirty="0" err="1">
                          <a:latin typeface="+mj-lt"/>
                        </a:rPr>
                        <a:t>POWER8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100"/>
                        </a:spcAft>
                      </a:pPr>
                      <a:r>
                        <a:rPr lang="en-US" sz="1300" dirty="0">
                          <a:latin typeface="+mj-lt"/>
                        </a:rPr>
                        <a:t>07/2007</a:t>
                      </a:r>
                    </a:p>
                    <a:p>
                      <a:pPr algn="ctr">
                        <a:spcAft>
                          <a:spcPts val="100"/>
                        </a:spcAft>
                      </a:pPr>
                      <a:r>
                        <a:rPr lang="en-US" sz="1300" dirty="0">
                          <a:latin typeface="+mj-lt"/>
                        </a:rPr>
                        <a:t>02/2010</a:t>
                      </a:r>
                    </a:p>
                    <a:p>
                      <a:pPr algn="ctr">
                        <a:spcAft>
                          <a:spcPts val="100"/>
                        </a:spcAft>
                      </a:pPr>
                      <a:r>
                        <a:rPr lang="en-US" sz="1300" dirty="0">
                          <a:latin typeface="+mj-lt"/>
                        </a:rPr>
                        <a:t>04/2014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Critical Path Monitors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TI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SmartReflex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100"/>
                        </a:spcAft>
                      </a:pPr>
                      <a:r>
                        <a:rPr lang="en-US" sz="1300" dirty="0" err="1">
                          <a:latin typeface="+mj-lt"/>
                        </a:rPr>
                        <a:t>OMAP</a:t>
                      </a:r>
                      <a:r>
                        <a:rPr lang="en-US" sz="1300" dirty="0">
                          <a:latin typeface="+mj-lt"/>
                        </a:rPr>
                        <a:t> 3</a:t>
                      </a:r>
                    </a:p>
                    <a:p>
                      <a:pPr algn="ctr">
                        <a:spcAft>
                          <a:spcPts val="100"/>
                        </a:spcAft>
                      </a:pPr>
                      <a:r>
                        <a:rPr lang="en-US" sz="1300" dirty="0" err="1">
                          <a:latin typeface="+mj-lt"/>
                        </a:rPr>
                        <a:t>OMAP4</a:t>
                      </a:r>
                      <a:endParaRPr lang="en-US" sz="1300" dirty="0">
                        <a:latin typeface="+mj-lt"/>
                      </a:endParaRPr>
                    </a:p>
                    <a:p>
                      <a:pPr algn="ctr">
                        <a:spcAft>
                          <a:spcPts val="100"/>
                        </a:spcAft>
                      </a:pPr>
                      <a:r>
                        <a:rPr lang="en-US" sz="1300" dirty="0" err="1">
                          <a:latin typeface="+mj-lt"/>
                        </a:rPr>
                        <a:t>OMAP5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100"/>
                        </a:spcAft>
                      </a:pPr>
                      <a:r>
                        <a:rPr lang="en-US" sz="1300" dirty="0">
                          <a:latin typeface="+mj-lt"/>
                        </a:rPr>
                        <a:t>02/2008</a:t>
                      </a:r>
                    </a:p>
                    <a:p>
                      <a:pPr algn="ctr">
                        <a:spcAft>
                          <a:spcPts val="100"/>
                        </a:spcAft>
                      </a:pPr>
                      <a:r>
                        <a:rPr lang="en-US" sz="1300" dirty="0">
                          <a:latin typeface="+mj-lt"/>
                        </a:rPr>
                        <a:t>02/2011</a:t>
                      </a:r>
                    </a:p>
                    <a:p>
                      <a:pPr algn="ctr">
                        <a:spcAft>
                          <a:spcPts val="100"/>
                        </a:spcAft>
                      </a:pPr>
                      <a:r>
                        <a:rPr lang="en-US" sz="1300" dirty="0">
                          <a:latin typeface="+mj-lt"/>
                        </a:rPr>
                        <a:t>02/2012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Voltage Controlled Oscillator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Samsung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Adaptive Scaling Voltage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Exynos</a:t>
                      </a:r>
                      <a:r>
                        <a:rPr lang="en-US" sz="1300" dirty="0">
                          <a:latin typeface="+mj-lt"/>
                        </a:rPr>
                        <a:t> 7420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Q2</a:t>
                      </a:r>
                      <a:r>
                        <a:rPr lang="en-US" sz="1300" dirty="0">
                          <a:latin typeface="+mj-lt"/>
                        </a:rPr>
                        <a:t>/2015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Critical</a:t>
                      </a:r>
                      <a:r>
                        <a:rPr lang="en-US" sz="1300" baseline="0" dirty="0">
                          <a:latin typeface="+mj-lt"/>
                        </a:rPr>
                        <a:t> Path Monitors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AMD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Adaptive Frequency and Voltage scaling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Excavator-based</a:t>
                      </a:r>
                    </a:p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Carizzo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02/2015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Replica paths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(Critical Path monitors)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HiSilicon</a:t>
                      </a:r>
                      <a:r>
                        <a:rPr lang="en-US" sz="1300" dirty="0">
                          <a:latin typeface="+mj-lt"/>
                        </a:rPr>
                        <a:t> (Huawei)</a:t>
                      </a:r>
                      <a:r>
                        <a:rPr lang="en-US" sz="1300" baseline="0" dirty="0">
                          <a:latin typeface="+mj-lt"/>
                        </a:rPr>
                        <a:t> 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AVS+ technology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Kirin 930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Q1</a:t>
                      </a:r>
                      <a:r>
                        <a:rPr lang="en-US" sz="1300" dirty="0">
                          <a:latin typeface="+mj-lt"/>
                        </a:rPr>
                        <a:t>/2015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HPM</a:t>
                      </a:r>
                      <a:r>
                        <a:rPr lang="en-US" sz="1300" dirty="0">
                          <a:latin typeface="+mj-lt"/>
                        </a:rPr>
                        <a:t> (Hardware Performance Monitors 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(no details revealed)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AMD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Pure Power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RyZen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 err="1">
                          <a:latin typeface="+mj-lt"/>
                        </a:rPr>
                        <a:t>Q1</a:t>
                      </a:r>
                      <a:r>
                        <a:rPr lang="en-US" sz="1300" dirty="0">
                          <a:latin typeface="+mj-lt"/>
                        </a:rPr>
                        <a:t>/2017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Temperature, speed and</a:t>
                      </a:r>
                    </a:p>
                    <a:p>
                      <a:pPr algn="ctr"/>
                      <a:r>
                        <a:rPr lang="en-US" sz="1300" dirty="0">
                          <a:latin typeface="+mj-lt"/>
                        </a:rPr>
                        <a:t>voltage</a:t>
                      </a:r>
                      <a:r>
                        <a:rPr lang="en-US" sz="1300" baseline="0" dirty="0">
                          <a:latin typeface="+mj-lt"/>
                        </a:rPr>
                        <a:t> monitors</a:t>
                      </a:r>
                      <a:endParaRPr lang="en-US" sz="1300" dirty="0">
                        <a:latin typeface="+mj-lt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71500" y="458670"/>
            <a:ext cx="83056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Overview and key control technique of introduced AVFS technologies</a:t>
            </a:r>
          </a:p>
        </p:txBody>
      </p:sp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(14)</a:t>
            </a:r>
          </a:p>
        </p:txBody>
      </p:sp>
    </p:spTree>
    <p:extLst>
      <p:ext uri="{BB962C8B-B14F-4D97-AF65-F5344CB8AC3E}">
        <p14:creationId xmlns:p14="http://schemas.microsoft.com/office/powerpoint/2010/main" val="1282610038"/>
      </p:ext>
    </p:extLst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11681" y="1393892"/>
            <a:ext cx="3895238" cy="360000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71500" y="908720"/>
            <a:ext cx="670690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Timing requirement for correct operation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digital circuits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[58]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32270" y="5358882"/>
            <a:ext cx="7829195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Application Clock Period decreases with higher fc (it needs higher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Application Clock Period increases with lower fc (it needs lower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Critical path delay decreases with higher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Critical path delay increases with lower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1500" y="5042675"/>
            <a:ext cx="16802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Basic relations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404162" y="3899490"/>
            <a:ext cx="181671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Critical path delay</a:t>
            </a:r>
          </a:p>
        </p:txBody>
      </p:sp>
      <p:sp>
        <p:nvSpPr>
          <p:cNvPr id="12" name="Rectangle 11"/>
          <p:cNvSpPr/>
          <p:nvPr/>
        </p:nvSpPr>
        <p:spPr>
          <a:xfrm>
            <a:off x="4636394" y="3873732"/>
            <a:ext cx="1867437" cy="30777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2871989" y="4641696"/>
            <a:ext cx="2150772" cy="4037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1500" y="4658378"/>
            <a:ext cx="708520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Correct operation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if critical path delay ≤ application clock period</a:t>
            </a:r>
          </a:p>
        </p:txBody>
      </p:sp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5.4 A</a:t>
            </a:r>
            <a:r>
              <a:rPr lang="en-US" sz="1700" dirty="0"/>
              <a:t>VFS (Adaptive Voltage or Frequency Scaling) (15)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546775" y="1358770"/>
            <a:ext cx="49404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681790" y="3047474"/>
            <a:ext cx="3401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fc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71500" y="458670"/>
            <a:ext cx="70596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Principle of the implementation of AVFS -1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based on 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58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</a:p>
        </p:txBody>
      </p:sp>
    </p:spTree>
    <p:extLst>
      <p:ext uri="{BB962C8B-B14F-4D97-AF65-F5344CB8AC3E}">
        <p14:creationId xmlns:p14="http://schemas.microsoft.com/office/powerpoint/2010/main" val="1658342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</p:bld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(16)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46687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Principle of implementation of AVFS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06515" y="818710"/>
            <a:ext cx="8910990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 dies have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large number of sensors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typically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critical path monitors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(assumed subsequently) for checking circuit delays.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Critical path monitors provide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output codes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characterizing the actual delay 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them to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controller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power controller, typically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microprocessor, periodically senses the output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signals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the critical path monitors 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sets the supply voltage (in case of AVS)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or the clock frequency (in case of AFS)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accordingly in a closed loop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347537" y="3153704"/>
            <a:ext cx="168834" cy="3438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991284" y="2753925"/>
            <a:ext cx="5110886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reduce supply voltage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(in case of AVS) or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increase clock frequency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(in case of AFS)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11560" y="3338990"/>
            <a:ext cx="728680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as far as the actual circuit and environmental parameters (including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temperature, aging etc.) allow. </a:t>
            </a:r>
          </a:p>
        </p:txBody>
      </p:sp>
    </p:spTree>
    <p:extLst>
      <p:ext uri="{BB962C8B-B14F-4D97-AF65-F5344CB8AC3E}">
        <p14:creationId xmlns:p14="http://schemas.microsoft.com/office/powerpoint/2010/main" val="3408480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37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(25)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902811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spcBef>
                <a:spcPct val="0"/>
              </a:spcBef>
              <a:defRPr/>
            </a:pPr>
            <a:r>
              <a:rPr lang="en-US" altLang="en-US" dirty="0">
                <a:solidFill>
                  <a:srgbClr val="2D2D8A"/>
                </a:solidFill>
                <a:latin typeface="Verdana" pitchFamily="34" charset="0"/>
              </a:rPr>
              <a:t>Intel’s lesson learned from the Pentium 4 debacle -3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82390" y="863715"/>
            <a:ext cx="9080120" cy="835284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-18510" y="868002"/>
            <a:ext cx="9108000" cy="83099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rgbClr val="86A4A7"/>
            </a:solidFill>
          </a:ln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  Intel learned from the Pentium 4 fiasco and based the design of its upcoming Core 2</a:t>
            </a:r>
          </a:p>
          <a:p>
            <a:r>
              <a:rPr lang="en-US" sz="1600" dirty="0">
                <a:latin typeface="+mj-lt"/>
              </a:rPr>
              <a:t>    processor family on the low-power Pentium M mobile processor, which resulted in a</a:t>
            </a:r>
          </a:p>
          <a:p>
            <a:r>
              <a:rPr lang="en-US" sz="1600" dirty="0">
                <a:latin typeface="+mj-lt"/>
              </a:rPr>
              <a:t>    highly successful product line.</a:t>
            </a:r>
            <a:endParaRPr lang="en-US" sz="1600" dirty="0">
              <a:solidFill>
                <a:srgbClr val="0070C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721776508"/>
      </p:ext>
    </p:extLst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1500" y="458670"/>
            <a:ext cx="822532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Sensors implemented on a CCX die (4-core Core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CompleX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in AMD’s Zen processors to support AVS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59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52400" y="4540522"/>
            <a:ext cx="835728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Critical path monitors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overlook processor speed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(clock frequency); they 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allow to reduce core voltage in a controlled way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far as possible, whereby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a given clock frequency remains maintained.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/>
              <a:t>5.4 A</a:t>
            </a:r>
            <a:r>
              <a:rPr lang="en-US" sz="1700" kern="1200" dirty="0"/>
              <a:t>VFS (Adaptive Voltage or Frequency Scaling) (17)</a:t>
            </a:r>
          </a:p>
        </p:txBody>
      </p:sp>
      <p:pic>
        <p:nvPicPr>
          <p:cNvPr id="7" name="Picture 6" descr="amd-ryzen-slide-11"/>
          <p:cNvPicPr/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454959" y="1358770"/>
            <a:ext cx="8258735" cy="3084611"/>
          </a:xfrm>
          <a:prstGeom prst="rect">
            <a:avLst/>
          </a:prstGeom>
          <a:noFill/>
          <a:ln>
            <a:noFill/>
          </a:ln>
        </p:spPr>
      </p:pic>
      <p:sp>
        <p:nvSpPr>
          <p:cNvPr id="2" name="TextBox 1"/>
          <p:cNvSpPr txBox="1"/>
          <p:nvPr/>
        </p:nvSpPr>
        <p:spPr>
          <a:xfrm>
            <a:off x="152400" y="6481482"/>
            <a:ext cx="770820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Critical path monitors: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kritikus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áramköri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szakaszok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sebességét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ellenörző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monitorok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4438151"/>
      </p:ext>
    </p:extLst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kern="1200" dirty="0"/>
              <a:t>5.4 A</a:t>
            </a:r>
            <a:r>
              <a:rPr lang="en-US" sz="1700" kern="1200" dirty="0"/>
              <a:t>VFS (Adaptive Voltage or Frequency Scaling) (18)</a:t>
            </a:r>
          </a:p>
        </p:txBody>
      </p:sp>
      <p:pic>
        <p:nvPicPr>
          <p:cNvPr id="6" name="Content Placeholder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3900860" y="1268760"/>
            <a:ext cx="4991619" cy="24309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-18510" y="458670"/>
            <a:ext cx="936104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Closed-loop control in AMD’s Zen processors to implement AVS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60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1269720"/>
            <a:ext cx="355475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Precision Boost: AVS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Pure Power Control: Turbo Boost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457955" y="2348880"/>
            <a:ext cx="1614545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Microcontroller</a:t>
            </a:r>
          </a:p>
        </p:txBody>
      </p:sp>
    </p:spTree>
    <p:extLst>
      <p:ext uri="{BB962C8B-B14F-4D97-AF65-F5344CB8AC3E}">
        <p14:creationId xmlns:p14="http://schemas.microsoft.com/office/powerpoint/2010/main" val="2594927952"/>
      </p:ext>
    </p:extLst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71500" y="458670"/>
            <a:ext cx="875951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Achieved gains in both use cases of AVFS in an IBM server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22132" y="4739423"/>
            <a:ext cx="7402668" cy="54886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Static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guardband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Traditional worst case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guardband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Dynamic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guardband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Use of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AVFS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to optimize voltage (AVS) or frequency (AFS)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31252" y="5293214"/>
            <a:ext cx="842275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(Workload: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SPECPower_ssj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100 % load level (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Energyscale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DPS.-FP policy))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(Running on IBM Power 750 Express Server (32 cores, 64 GB, 22 C ambient temperature))</a:t>
            </a:r>
          </a:p>
        </p:txBody>
      </p:sp>
      <p:grpSp>
        <p:nvGrpSpPr>
          <p:cNvPr id="17" name="Group 16"/>
          <p:cNvGrpSpPr/>
          <p:nvPr/>
        </p:nvGrpSpPr>
        <p:grpSpPr>
          <a:xfrm>
            <a:off x="215900" y="1053563"/>
            <a:ext cx="8343901" cy="3517900"/>
            <a:chOff x="215900" y="1092200"/>
            <a:chExt cx="8343901" cy="3517900"/>
          </a:xfrm>
        </p:grpSpPr>
        <p:pic>
          <p:nvPicPr>
            <p:cNvPr id="3" name="Picture 2"/>
            <p:cNvPicPr>
              <a:picLocks noChangeAspect="1"/>
            </p:cNvPicPr>
            <p:nvPr/>
          </p:nvPicPr>
          <p:blipFill rotWithShape="1">
            <a:blip r:embed="rId2"/>
            <a:srcRect l="50323" t="46163" b="5063"/>
            <a:stretch/>
          </p:blipFill>
          <p:spPr>
            <a:xfrm>
              <a:off x="215900" y="1498600"/>
              <a:ext cx="4266045" cy="3111500"/>
            </a:xfrm>
            <a:prstGeom prst="rect">
              <a:avLst/>
            </a:prstGeom>
          </p:spPr>
        </p:pic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/>
            <a:srcRect l="781" t="45167" r="51747" b="5064"/>
            <a:stretch/>
          </p:blipFill>
          <p:spPr>
            <a:xfrm>
              <a:off x="4483101" y="1435100"/>
              <a:ext cx="4076700" cy="3175000"/>
            </a:xfrm>
            <a:prstGeom prst="rect">
              <a:avLst/>
            </a:prstGeom>
          </p:spPr>
        </p:pic>
        <p:sp>
          <p:nvSpPr>
            <p:cNvPr id="8" name="TextBox 7"/>
            <p:cNvSpPr txBox="1"/>
            <p:nvPr/>
          </p:nvSpPr>
          <p:spPr>
            <a:xfrm>
              <a:off x="655030" y="1092200"/>
              <a:ext cx="3039615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AVS (Used for </a:t>
              </a:r>
              <a:r>
                <a:rPr kumimoji="0" 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undervolting</a:t>
              </a: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4933862" y="1092200"/>
              <a:ext cx="301076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AFS (Used for overclocking)</a:t>
              </a:r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873345" y="4090540"/>
              <a:ext cx="511318" cy="156755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807479" y="3950019"/>
              <a:ext cx="67197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cores</a:t>
              </a:r>
            </a:p>
          </p:txBody>
        </p:sp>
        <p:sp>
          <p:nvSpPr>
            <p:cNvPr id="15" name="Rounded Rectangle 14"/>
            <p:cNvSpPr/>
            <p:nvPr/>
          </p:nvSpPr>
          <p:spPr>
            <a:xfrm>
              <a:off x="5327294" y="4139908"/>
              <a:ext cx="511318" cy="156755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5248549" y="3986508"/>
              <a:ext cx="67197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4D4D4D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cores</a:t>
              </a:r>
            </a:p>
          </p:txBody>
        </p:sp>
      </p:grpSp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(19)</a:t>
            </a:r>
          </a:p>
        </p:txBody>
      </p:sp>
    </p:spTree>
    <p:extLst>
      <p:ext uri="{BB962C8B-B14F-4D97-AF65-F5344CB8AC3E}">
        <p14:creationId xmlns:p14="http://schemas.microsoft.com/office/powerpoint/2010/main" val="1932228313"/>
      </p:ext>
    </p:extLst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1500" y="458670"/>
            <a:ext cx="890371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Remark: Coping with voltage droops -1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(in the Lecture not discussed)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839030"/>
            <a:ext cx="844102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supply voltage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microprocessors shows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significant fluctuations caused by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fast changes in the current demand,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including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voltage droops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response to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workload variations, as indicated in the next Figure.</a:t>
            </a:r>
          </a:p>
        </p:txBody>
      </p:sp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(20)</a:t>
            </a:r>
          </a:p>
        </p:txBody>
      </p:sp>
    </p:spTree>
    <p:extLst>
      <p:ext uri="{BB962C8B-B14F-4D97-AF65-F5344CB8AC3E}">
        <p14:creationId xmlns:p14="http://schemas.microsoft.com/office/powerpoint/2010/main" val="376887504"/>
      </p:ext>
    </p:extLst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l="3264" t="46764" r="45210" b="8339"/>
          <a:stretch/>
        </p:blipFill>
        <p:spPr>
          <a:xfrm>
            <a:off x="100502" y="1143537"/>
            <a:ext cx="8947004" cy="4202205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2646818" y="6703505"/>
            <a:ext cx="1774845" cy="1701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6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http://www.goldfries.com/downloadables/AMD_Carrizo.pdf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458670"/>
            <a:ext cx="75254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Variations of the supply voltage, including voltage droops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90153" y="1485900"/>
            <a:ext cx="7018986" cy="1012601"/>
          </a:xfrm>
          <a:prstGeom prst="roundRect">
            <a:avLst/>
          </a:prstGeom>
          <a:noFill/>
          <a:ln w="2857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(21)</a:t>
            </a:r>
          </a:p>
        </p:txBody>
      </p:sp>
    </p:spTree>
    <p:extLst>
      <p:ext uri="{BB962C8B-B14F-4D97-AF65-F5344CB8AC3E}">
        <p14:creationId xmlns:p14="http://schemas.microsoft.com/office/powerpoint/2010/main" val="756113766"/>
      </p:ext>
    </p:extLst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1500" y="909010"/>
            <a:ext cx="777366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These short voltage variations, including voltage droops, may amount to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100 to 200 mV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indicated below.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458670"/>
            <a:ext cx="785888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Variations of the supply voltage, including voltage droops -2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63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54909" y="1797021"/>
            <a:ext cx="6269389" cy="4028082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2135208" y="5950038"/>
            <a:ext cx="51758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Voltage droop in the supply voltage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(22)</a:t>
            </a:r>
          </a:p>
        </p:txBody>
      </p:sp>
    </p:spTree>
    <p:extLst>
      <p:ext uri="{BB962C8B-B14F-4D97-AF65-F5344CB8AC3E}">
        <p14:creationId xmlns:p14="http://schemas.microsoft.com/office/powerpoint/2010/main" val="1376008476"/>
      </p:ext>
    </p:extLst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255672" y="847451"/>
            <a:ext cx="8855116" cy="30315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address voltage droops,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large extra margin of 10 to 15 %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must be added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the ideal, voltage variations free min. voltage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values needed to guarantee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 given fc.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This additional voltage margin gives rise to wasting power.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avoid excess power consumption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due to voltage droops,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several techniques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were introduced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including those used for Intel's Itanium Montecito )2006)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Nehalem (2008) and AMD's Steamroller-based Kaveri (2014) processors,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summarized in [63].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From these, we show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AMD's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solution, called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Adaptive Clocking System,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introduced in the Steamroller-based Kaveri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desktop and mobile processor,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2014.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1500" y="458670"/>
            <a:ext cx="427347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Coping with voltage droops -2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63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(23)</a:t>
            </a:r>
          </a:p>
        </p:txBody>
      </p:sp>
    </p:spTree>
    <p:extLst>
      <p:ext uri="{BB962C8B-B14F-4D97-AF65-F5344CB8AC3E}">
        <p14:creationId xmlns:p14="http://schemas.microsoft.com/office/powerpoint/2010/main" val="20148666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65298" y="853555"/>
            <a:ext cx="8324715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AMD's solution uses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droop detector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clock stretcher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droop detector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is implemented as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delay line built up of 40 delay cells,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as shown below. 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49112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AMD's Adaptive Clocking System -1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63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(24)</a:t>
            </a:r>
          </a:p>
        </p:txBody>
      </p:sp>
    </p:spTree>
    <p:extLst>
      <p:ext uri="{BB962C8B-B14F-4D97-AF65-F5344CB8AC3E}">
        <p14:creationId xmlns:p14="http://schemas.microsoft.com/office/powerpoint/2010/main" val="1286906333"/>
      </p:ext>
    </p:extLst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2"/>
          <a:srcRect b="6746"/>
          <a:stretch/>
        </p:blipFill>
        <p:spPr>
          <a:xfrm>
            <a:off x="128791" y="935813"/>
            <a:ext cx="8036416" cy="4445248"/>
          </a:xfrm>
          <a:prstGeom prst="rect">
            <a:avLst/>
          </a:prstGeom>
        </p:spPr>
      </p:pic>
      <p:sp>
        <p:nvSpPr>
          <p:cNvPr id="4" name="TextBox 3"/>
          <p:cNvSpPr txBox="1"/>
          <p:nvPr/>
        </p:nvSpPr>
        <p:spPr>
          <a:xfrm>
            <a:off x="3168201" y="5409220"/>
            <a:ext cx="306045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Droop detector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1500" y="458670"/>
            <a:ext cx="71667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droop detector in AMD's Adaptive Clocking System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63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078048" y="5849407"/>
            <a:ext cx="6123856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DLL FSM: Delay Locked Loop Finite State Machine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PLL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Phased Locked Loop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PD: Phase Detector (generates a voltage signal which represents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the difference in phase between two signal inputs.)</a:t>
            </a: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(25)</a:t>
            </a:r>
          </a:p>
        </p:txBody>
      </p:sp>
    </p:spTree>
    <p:extLst>
      <p:ext uri="{BB962C8B-B14F-4D97-AF65-F5344CB8AC3E}">
        <p14:creationId xmlns:p14="http://schemas.microsoft.com/office/powerpoint/2010/main" val="3974474286"/>
      </p:ext>
    </p:extLst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72145" y="843395"/>
            <a:ext cx="8811831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delay line is designed so that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rising edge travels to the end at nominal voltage.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the supply voltage drops, the rising edge lags,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the phase detector will be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triggered to indicate the delay.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detected voltage drop will be forwarded to the clock stretcher, which reduces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the clock speed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shown below.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1500" y="458670"/>
            <a:ext cx="491128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AMD's Adaptive Clocking System -2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63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(26)</a:t>
            </a:r>
          </a:p>
        </p:txBody>
      </p:sp>
    </p:spTree>
    <p:extLst>
      <p:ext uri="{BB962C8B-B14F-4D97-AF65-F5344CB8AC3E}">
        <p14:creationId xmlns:p14="http://schemas.microsoft.com/office/powerpoint/2010/main" val="20730410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(26)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-45622" y="836846"/>
            <a:ext cx="9163127" cy="5957941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47" name="Text Box 4"/>
          <p:cNvSpPr txBox="1">
            <a:spLocks noChangeArrowheads="1"/>
          </p:cNvSpPr>
          <p:nvPr/>
        </p:nvSpPr>
        <p:spPr bwMode="auto">
          <a:xfrm>
            <a:off x="3468335" y="2123855"/>
            <a:ext cx="2832828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algn="ctr"/>
            <a:r>
              <a:rPr lang="en-US" altLang="en-US" sz="1300" b="1" dirty="0">
                <a:solidFill>
                  <a:srgbClr val="000000"/>
                </a:solidFill>
              </a:rPr>
              <a:t>Processor design paradigms</a:t>
            </a:r>
            <a:endParaRPr lang="hu-HU" altLang="en-US" sz="1300" b="1" dirty="0">
              <a:solidFill>
                <a:srgbClr val="000000"/>
              </a:solidFill>
            </a:endParaRPr>
          </a:p>
        </p:txBody>
      </p:sp>
      <p:sp>
        <p:nvSpPr>
          <p:cNvPr id="48" name="Text Box 5"/>
          <p:cNvSpPr txBox="1">
            <a:spLocks noChangeArrowheads="1"/>
          </p:cNvSpPr>
          <p:nvPr/>
        </p:nvSpPr>
        <p:spPr bwMode="auto">
          <a:xfrm>
            <a:off x="3536885" y="2976343"/>
            <a:ext cx="2743060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algn="ctr"/>
            <a:r>
              <a:rPr lang="en-US" altLang="en-US" sz="1300" b="1" dirty="0">
                <a:solidFill>
                  <a:srgbClr val="000000"/>
                </a:solidFill>
              </a:rPr>
              <a:t>High performance per Watt</a:t>
            </a:r>
          </a:p>
          <a:p>
            <a:pPr algn="ctr"/>
            <a:r>
              <a:rPr lang="en-US" altLang="en-US" sz="1300" b="1" dirty="0">
                <a:solidFill>
                  <a:srgbClr val="000000"/>
                </a:solidFill>
              </a:rPr>
              <a:t>oriented design paradigm</a:t>
            </a:r>
            <a:endParaRPr lang="hu-HU" altLang="en-US" sz="1300" b="1" dirty="0">
              <a:solidFill>
                <a:srgbClr val="000000"/>
              </a:solidFill>
            </a:endParaRPr>
          </a:p>
        </p:txBody>
      </p:sp>
      <p:sp>
        <p:nvSpPr>
          <p:cNvPr id="49" name="Text Box 6"/>
          <p:cNvSpPr txBox="1">
            <a:spLocks noChangeArrowheads="1"/>
          </p:cNvSpPr>
          <p:nvPr/>
        </p:nvSpPr>
        <p:spPr bwMode="auto">
          <a:xfrm>
            <a:off x="6372200" y="2927130"/>
            <a:ext cx="2597186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algn="ctr"/>
            <a:r>
              <a:rPr lang="en-US" altLang="en-US" sz="1300" b="1" dirty="0">
                <a:solidFill>
                  <a:srgbClr val="000000"/>
                </a:solidFill>
              </a:rPr>
              <a:t>Low power consumption</a:t>
            </a:r>
          </a:p>
          <a:p>
            <a:pPr algn="ctr"/>
            <a:r>
              <a:rPr lang="en-US" altLang="en-US" sz="1300" b="1" dirty="0">
                <a:solidFill>
                  <a:srgbClr val="000000"/>
                </a:solidFill>
              </a:rPr>
              <a:t>oriented design paradigm</a:t>
            </a:r>
            <a:endParaRPr lang="hu-HU" altLang="en-US" sz="1300" b="1" dirty="0">
              <a:solidFill>
                <a:srgbClr val="000000"/>
              </a:solidFill>
            </a:endParaRPr>
          </a:p>
        </p:txBody>
      </p:sp>
      <p:sp>
        <p:nvSpPr>
          <p:cNvPr id="50" name="Line 8"/>
          <p:cNvSpPr>
            <a:spLocks noChangeShapeType="1"/>
          </p:cNvSpPr>
          <p:nvPr/>
        </p:nvSpPr>
        <p:spPr bwMode="auto">
          <a:xfrm rot="16200000" flipH="1" flipV="1">
            <a:off x="3392803" y="1384874"/>
            <a:ext cx="386550" cy="2610637"/>
          </a:xfrm>
          <a:prstGeom prst="line">
            <a:avLst/>
          </a:prstGeom>
          <a:noFill/>
          <a:ln w="63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1" name="Oval 9"/>
          <p:cNvSpPr>
            <a:spLocks noChangeArrowheads="1"/>
          </p:cNvSpPr>
          <p:nvPr/>
        </p:nvSpPr>
        <p:spPr bwMode="auto">
          <a:xfrm>
            <a:off x="7601871" y="2845919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2" name="Line 10"/>
          <p:cNvSpPr>
            <a:spLocks noChangeShapeType="1"/>
          </p:cNvSpPr>
          <p:nvPr/>
        </p:nvSpPr>
        <p:spPr bwMode="auto">
          <a:xfrm>
            <a:off x="4890609" y="2496916"/>
            <a:ext cx="2746375" cy="369989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53" name="Text Box 23"/>
          <p:cNvSpPr txBox="1">
            <a:spLocks noChangeArrowheads="1"/>
          </p:cNvSpPr>
          <p:nvPr/>
        </p:nvSpPr>
        <p:spPr bwMode="auto">
          <a:xfrm>
            <a:off x="431541" y="2976343"/>
            <a:ext cx="3388810" cy="4924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pPr algn="ctr"/>
            <a:r>
              <a:rPr lang="en-US" altLang="en-US" sz="1300" b="1" dirty="0">
                <a:solidFill>
                  <a:srgbClr val="000000"/>
                </a:solidFill>
              </a:rPr>
              <a:t>High performance</a:t>
            </a:r>
          </a:p>
          <a:p>
            <a:pPr algn="ctr"/>
            <a:r>
              <a:rPr lang="en-US" altLang="en-US" sz="1300" b="1" dirty="0">
                <a:solidFill>
                  <a:srgbClr val="000000"/>
                </a:solidFill>
              </a:rPr>
              <a:t> oriented design paradigm</a:t>
            </a:r>
            <a:endParaRPr lang="hu-HU" altLang="en-US" sz="1300" b="1" dirty="0">
              <a:solidFill>
                <a:srgbClr val="000000"/>
              </a:solidFill>
            </a:endParaRPr>
          </a:p>
        </p:txBody>
      </p:sp>
      <p:sp>
        <p:nvSpPr>
          <p:cNvPr id="54" name="Oval 53"/>
          <p:cNvSpPr>
            <a:spLocks noChangeArrowheads="1"/>
          </p:cNvSpPr>
          <p:nvPr/>
        </p:nvSpPr>
        <p:spPr bwMode="auto">
          <a:xfrm>
            <a:off x="2231740" y="2857279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endParaRPr lang="en-US" altLang="en-US" dirty="0">
              <a:solidFill>
                <a:srgbClr val="000000"/>
              </a:solidFill>
            </a:endParaRPr>
          </a:p>
        </p:txBody>
      </p:sp>
      <p:sp>
        <p:nvSpPr>
          <p:cNvPr id="55" name="Line 33"/>
          <p:cNvSpPr>
            <a:spLocks noChangeShapeType="1"/>
          </p:cNvSpPr>
          <p:nvPr/>
        </p:nvSpPr>
        <p:spPr bwMode="auto">
          <a:xfrm>
            <a:off x="4891396" y="2496918"/>
            <a:ext cx="0" cy="360362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56" name="Oval 7"/>
          <p:cNvSpPr>
            <a:spLocks noChangeArrowheads="1"/>
          </p:cNvSpPr>
          <p:nvPr/>
        </p:nvSpPr>
        <p:spPr bwMode="auto">
          <a:xfrm>
            <a:off x="4857173" y="2850144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26495" y="4014065"/>
            <a:ext cx="126075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i="1" dirty="0">
                <a:latin typeface="+mj-lt"/>
              </a:rPr>
              <a:t>Client/server</a:t>
            </a:r>
          </a:p>
          <a:p>
            <a:pPr algn="ctr"/>
            <a:r>
              <a:rPr lang="en-US" sz="1300" i="1" dirty="0">
                <a:latin typeface="+mj-lt"/>
              </a:rPr>
              <a:t>processors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-18510" y="4923790"/>
            <a:ext cx="1260757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i="1" dirty="0">
                <a:latin typeface="+mj-lt"/>
              </a:rPr>
              <a:t>Mobile</a:t>
            </a:r>
          </a:p>
          <a:p>
            <a:pPr algn="ctr"/>
            <a:r>
              <a:rPr lang="en-US" sz="1300" dirty="0">
                <a:latin typeface="+mj-lt"/>
              </a:rPr>
              <a:t>processors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1253498" y="4050919"/>
            <a:ext cx="2596103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300" i="1" dirty="0">
                <a:latin typeface="+mj-lt"/>
              </a:rPr>
              <a:t>Until about Intel’s Pentium 4 </a:t>
            </a:r>
          </a:p>
          <a:p>
            <a:pPr algn="ctr"/>
            <a:r>
              <a:rPr lang="en-US" sz="1300" i="1" dirty="0">
                <a:latin typeface="+mj-lt"/>
              </a:rPr>
              <a:t>(up to </a:t>
            </a:r>
            <a:r>
              <a:rPr lang="en-US" sz="1300" i="1" dirty="0">
                <a:latin typeface="Verdana" panose="020B0604030504040204" pitchFamily="34" charset="0"/>
                <a:ea typeface="Verdana" panose="020B0604030504040204" pitchFamily="34" charset="0"/>
              </a:rPr>
              <a:t>≈ </a:t>
            </a:r>
            <a:r>
              <a:rPr lang="en-US" sz="1300" i="1" dirty="0">
                <a:latin typeface="+mj-lt"/>
              </a:rPr>
              <a:t>2004)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3911382" y="4059070"/>
            <a:ext cx="2428870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>
                <a:latin typeface="+mj-lt"/>
              </a:rPr>
              <a:t>From Intel’s Core 2 line on</a:t>
            </a:r>
          </a:p>
          <a:p>
            <a:pPr algn="ctr"/>
            <a:r>
              <a:rPr lang="en-US" sz="1300" i="1" dirty="0">
                <a:latin typeface="+mj-lt"/>
              </a:rPr>
              <a:t>(2006)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161510" y="3744035"/>
            <a:ext cx="98777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i="1" dirty="0">
                <a:latin typeface="+mj-lt"/>
              </a:rPr>
              <a:t>Examples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7110653" y="5409220"/>
            <a:ext cx="1555939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>
                <a:latin typeface="+mj-lt"/>
              </a:rPr>
              <a:t>Intel’s Atom line</a:t>
            </a:r>
          </a:p>
          <a:p>
            <a:pPr algn="ctr"/>
            <a:r>
              <a:rPr lang="en-US" sz="1300" i="1" dirty="0">
                <a:latin typeface="+mj-lt"/>
              </a:rPr>
              <a:t>(2008-2016)</a:t>
            </a:r>
          </a:p>
        </p:txBody>
      </p:sp>
      <p:sp>
        <p:nvSpPr>
          <p:cNvPr id="63" name="Right Arrow 62"/>
          <p:cNvSpPr/>
          <p:nvPr/>
        </p:nvSpPr>
        <p:spPr bwMode="auto">
          <a:xfrm>
            <a:off x="1481908" y="4671150"/>
            <a:ext cx="4716000" cy="10800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64" name="Right Arrow 63"/>
          <p:cNvSpPr/>
          <p:nvPr/>
        </p:nvSpPr>
        <p:spPr bwMode="auto">
          <a:xfrm>
            <a:off x="5123928" y="6471350"/>
            <a:ext cx="3492000" cy="108000"/>
          </a:xfrm>
          <a:prstGeom prst="right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7199178" y="5904275"/>
            <a:ext cx="1398140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>
                <a:latin typeface="+mj-lt"/>
              </a:rPr>
              <a:t>AMD’s Cat line</a:t>
            </a:r>
          </a:p>
          <a:p>
            <a:pPr algn="ctr"/>
            <a:r>
              <a:rPr lang="en-US" sz="1300" i="1" dirty="0">
                <a:latin typeface="+mj-lt"/>
              </a:rPr>
              <a:t>(2011-2016)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7152484" y="4914165"/>
            <a:ext cx="148149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i="1" dirty="0">
                <a:latin typeface="+mj-lt"/>
              </a:rPr>
              <a:t>ARM ISA-based</a:t>
            </a:r>
          </a:p>
          <a:p>
            <a:pPr algn="ctr"/>
            <a:r>
              <a:rPr lang="en-US" sz="1300" i="1" dirty="0">
                <a:latin typeface="+mj-lt"/>
              </a:rPr>
              <a:t>processor lines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71500" y="467515"/>
            <a:ext cx="704263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Summing up the evolution of processor design paradigms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890184" y="3469639"/>
            <a:ext cx="123944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E.g. GFLOPS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27112" y="3442291"/>
            <a:ext cx="1252266" cy="2658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Expressed in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4268833" y="3451647"/>
            <a:ext cx="1702582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E.g. GFLOPS/Watt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7400691" y="3451647"/>
            <a:ext cx="96359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E.g. Watt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246792" y="863715"/>
            <a:ext cx="8960723" cy="11798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As discussed before, Intel shifted their processor design paradigm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from</a:t>
            </a:r>
          </a:p>
          <a:p>
            <a:pPr>
              <a:spcAft>
                <a:spcPts val="4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pursuing high performance to pursuing high efficiency in the middle of the 2000’s</a:t>
            </a:r>
            <a:r>
              <a:rPr lang="en-US" sz="1600" spc="-30" dirty="0">
                <a:latin typeface="+mj-lt"/>
              </a:rPr>
              <a:t>.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spc="-30" dirty="0">
                <a:latin typeface="+mj-lt"/>
              </a:rPr>
              <a:t>By contrast,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mobile processors </a:t>
            </a:r>
            <a:r>
              <a:rPr lang="en-US" sz="1600" spc="-30" dirty="0">
                <a:latin typeface="+mj-lt"/>
              </a:rPr>
              <a:t>are designed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for low power </a:t>
            </a:r>
            <a:r>
              <a:rPr lang="en-US" sz="1600" spc="-30" dirty="0">
                <a:latin typeface="+mj-lt"/>
              </a:rPr>
              <a:t>consumption.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spc="-30" dirty="0">
                <a:latin typeface="+mj-lt"/>
              </a:rPr>
              <a:t>These facts are summarized in the Figure below.</a:t>
            </a:r>
          </a:p>
        </p:txBody>
      </p:sp>
    </p:spTree>
    <p:extLst>
      <p:ext uri="{BB962C8B-B14F-4D97-AF65-F5344CB8AC3E}">
        <p14:creationId xmlns:p14="http://schemas.microsoft.com/office/powerpoint/2010/main" val="276063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7" grpId="0"/>
      <p:bldP spid="48" grpId="0"/>
      <p:bldP spid="49" grpId="0"/>
      <p:bldP spid="50" grpId="0" animBg="1"/>
      <p:bldP spid="51" grpId="0" animBg="1"/>
      <p:bldP spid="52" grpId="0" animBg="1"/>
      <p:bldP spid="53" grpId="0"/>
      <p:bldP spid="54" grpId="0" animBg="1"/>
      <p:bldP spid="55" grpId="0" animBg="1"/>
      <p:bldP spid="56" grpId="0" animBg="1"/>
      <p:bldP spid="57" grpId="0"/>
      <p:bldP spid="58" grpId="0"/>
      <p:bldP spid="59" grpId="0"/>
      <p:bldP spid="60" grpId="0"/>
      <p:bldP spid="61" grpId="0"/>
      <p:bldP spid="62" grpId="0"/>
      <p:bldP spid="63" grpId="0" animBg="1"/>
      <p:bldP spid="64" grpId="0" animBg="1"/>
      <p:bldP spid="65" grpId="0"/>
      <p:bldP spid="66" grpId="0"/>
      <p:bldP spid="68" grpId="0"/>
      <p:bldP spid="69" grpId="0"/>
      <p:bldP spid="70" grpId="0"/>
      <p:bldP spid="71" grpId="0"/>
    </p:bld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57714" y="1491876"/>
            <a:ext cx="7028571" cy="3333333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1500" y="458670"/>
            <a:ext cx="878747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saving achieved in AMD's Adaptive Clocking System that addresses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also voltage droops, in the Steamroller-based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Kaveri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 eaLnBrk="0" hangingPunct="0"/>
            <a:r>
              <a:rPr lang="hu-HU" sz="1700" dirty="0"/>
              <a:t>5.4 A</a:t>
            </a:r>
            <a:r>
              <a:rPr lang="en-US" sz="1700" dirty="0"/>
              <a:t>VFS (Adaptive Voltage or Frequency Scaling) (28)</a:t>
            </a:r>
          </a:p>
        </p:txBody>
      </p:sp>
    </p:spTree>
    <p:extLst>
      <p:ext uri="{BB962C8B-B14F-4D97-AF65-F5344CB8AC3E}">
        <p14:creationId xmlns:p14="http://schemas.microsoft.com/office/powerpoint/2010/main" val="564820684"/>
      </p:ext>
    </p:extLst>
  </p:cSld>
  <p:clrMapOvr>
    <a:masterClrMapping/>
  </p:clrMapOvr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Text Box 2"/>
          <p:cNvSpPr txBox="1">
            <a:spLocks noChangeArrowheads="1"/>
          </p:cNvSpPr>
          <p:nvPr/>
        </p:nvSpPr>
        <p:spPr bwMode="auto">
          <a:xfrm>
            <a:off x="349251" y="1517650"/>
            <a:ext cx="8273200" cy="468000"/>
          </a:xfrm>
          <a:prstGeom prst="rect">
            <a:avLst/>
          </a:prstGeom>
          <a:solidFill>
            <a:srgbClr val="000080"/>
          </a:solidFill>
          <a:ln w="12700" algn="ctr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 anchorCtr="0"/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6.3 AMD’s Turbo Core technologies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1916705" y="5454225"/>
            <a:ext cx="499555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Section 6.3 isn’t part of the Lecture.</a:t>
            </a:r>
          </a:p>
        </p:txBody>
      </p:sp>
      <p:grpSp>
        <p:nvGrpSpPr>
          <p:cNvPr id="4" name="Group 4"/>
          <p:cNvGrpSpPr>
            <a:grpSpLocks/>
          </p:cNvGrpSpPr>
          <p:nvPr/>
        </p:nvGrpSpPr>
        <p:grpSpPr bwMode="auto">
          <a:xfrm>
            <a:off x="438038" y="2491016"/>
            <a:ext cx="8183675" cy="468000"/>
            <a:chOff x="697" y="1638"/>
            <a:chExt cx="4450" cy="292"/>
          </a:xfrm>
        </p:grpSpPr>
        <p:sp>
          <p:nvSpPr>
            <p:cNvPr id="5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9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6.3.1 AMD’s 1. gen. Turbo Core technology</a:t>
              </a:r>
            </a:p>
          </p:txBody>
        </p:sp>
        <p:sp>
          <p:nvSpPr>
            <p:cNvPr id="6" name="Text Box 6"/>
            <p:cNvSpPr txBox="1">
              <a:spLocks noChangeArrowheads="1"/>
            </p:cNvSpPr>
            <p:nvPr/>
          </p:nvSpPr>
          <p:spPr bwMode="auto">
            <a:xfrm>
              <a:off x="697" y="1682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19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</a:t>
              </a:r>
            </a:p>
          </p:txBody>
        </p:sp>
      </p:grpSp>
      <p:grpSp>
        <p:nvGrpSpPr>
          <p:cNvPr id="7" name="Group 7"/>
          <p:cNvGrpSpPr>
            <a:grpSpLocks/>
          </p:cNvGrpSpPr>
          <p:nvPr/>
        </p:nvGrpSpPr>
        <p:grpSpPr bwMode="auto">
          <a:xfrm>
            <a:off x="483349" y="3007825"/>
            <a:ext cx="8138364" cy="468000"/>
            <a:chOff x="695" y="1631"/>
            <a:chExt cx="4737" cy="491"/>
          </a:xfrm>
        </p:grpSpPr>
        <p:sp>
          <p:nvSpPr>
            <p:cNvPr id="8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 6.3.2 AMD’s 2. gen. Turbo Core technology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9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29" cy="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</a:t>
              </a:r>
            </a:p>
          </p:txBody>
        </p:sp>
      </p:grpSp>
      <p:grpSp>
        <p:nvGrpSpPr>
          <p:cNvPr id="10" name="Group 7"/>
          <p:cNvGrpSpPr>
            <a:grpSpLocks/>
          </p:cNvGrpSpPr>
          <p:nvPr/>
        </p:nvGrpSpPr>
        <p:grpSpPr bwMode="auto">
          <a:xfrm>
            <a:off x="489290" y="3519010"/>
            <a:ext cx="8132423" cy="468000"/>
            <a:chOff x="695" y="1631"/>
            <a:chExt cx="4737" cy="491"/>
          </a:xfrm>
        </p:grpSpPr>
        <p:sp>
          <p:nvSpPr>
            <p:cNvPr id="11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 6.3.3 AMD’s STAPM technology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2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29" cy="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</a:t>
              </a:r>
            </a:p>
          </p:txBody>
        </p:sp>
      </p:grpSp>
      <p:grpSp>
        <p:nvGrpSpPr>
          <p:cNvPr id="13" name="Group 7"/>
          <p:cNvGrpSpPr>
            <a:grpSpLocks/>
          </p:cNvGrpSpPr>
          <p:nvPr/>
        </p:nvGrpSpPr>
        <p:grpSpPr bwMode="auto">
          <a:xfrm>
            <a:off x="484086" y="4014065"/>
            <a:ext cx="8138364" cy="468000"/>
            <a:chOff x="695" y="1631"/>
            <a:chExt cx="4737" cy="491"/>
          </a:xfrm>
        </p:grpSpPr>
        <p:sp>
          <p:nvSpPr>
            <p:cNvPr id="14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 6.3.4 AMD’s Precision Boost technology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5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29" cy="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</a:t>
              </a:r>
            </a:p>
          </p:txBody>
        </p:sp>
      </p:grpSp>
      <p:grpSp>
        <p:nvGrpSpPr>
          <p:cNvPr id="16" name="Group 7"/>
          <p:cNvGrpSpPr>
            <a:grpSpLocks/>
          </p:cNvGrpSpPr>
          <p:nvPr/>
        </p:nvGrpSpPr>
        <p:grpSpPr bwMode="auto">
          <a:xfrm>
            <a:off x="490027" y="4525250"/>
            <a:ext cx="8132423" cy="468000"/>
            <a:chOff x="695" y="1631"/>
            <a:chExt cx="4737" cy="491"/>
          </a:xfrm>
        </p:grpSpPr>
        <p:sp>
          <p:nvSpPr>
            <p:cNvPr id="17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81" cy="484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 6.3.5 AMD’s Precision Boost 2 technology</a:t>
              </a: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endParaRPr>
            </a:p>
          </p:txBody>
        </p:sp>
        <p:sp>
          <p:nvSpPr>
            <p:cNvPr id="18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29" cy="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Char char="•"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Arial" charset="0"/>
                </a:rPr>
                <a:t> 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51D4A629-111D-4436-F4DE-8AD281295C77}"/>
              </a:ext>
            </a:extLst>
          </p:cNvPr>
          <p:cNvSpPr txBox="1"/>
          <p:nvPr/>
        </p:nvSpPr>
        <p:spPr>
          <a:xfrm>
            <a:off x="3630322" y="773705"/>
            <a:ext cx="110639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Annex 3.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6540846"/>
      </p:ext>
    </p:extLst>
  </p:cSld>
  <p:clrMapOvr>
    <a:masterClrMapping/>
  </p:clrMapOvr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Egyenes összekötő nyíllal 2"/>
          <p:cNvCxnSpPr/>
          <p:nvPr/>
        </p:nvCxnSpPr>
        <p:spPr>
          <a:xfrm flipV="1">
            <a:off x="611560" y="4233553"/>
            <a:ext cx="7830870" cy="3098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" name="Egyenes összekötő 4"/>
          <p:cNvCxnSpPr/>
          <p:nvPr/>
        </p:nvCxnSpPr>
        <p:spPr>
          <a:xfrm>
            <a:off x="3980229" y="4177206"/>
            <a:ext cx="0" cy="1126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Egyenes összekötő 13"/>
          <p:cNvCxnSpPr/>
          <p:nvPr/>
        </p:nvCxnSpPr>
        <p:spPr>
          <a:xfrm>
            <a:off x="2093592" y="4187113"/>
            <a:ext cx="0" cy="1126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Egyenes összekötő 15"/>
          <p:cNvCxnSpPr/>
          <p:nvPr/>
        </p:nvCxnSpPr>
        <p:spPr>
          <a:xfrm>
            <a:off x="5235684" y="4180921"/>
            <a:ext cx="0" cy="1126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Szövegdoboz 16"/>
          <p:cNvSpPr txBox="1">
            <a:spLocks noChangeArrowheads="1"/>
          </p:cNvSpPr>
          <p:nvPr/>
        </p:nvSpPr>
        <p:spPr bwMode="auto">
          <a:xfrm>
            <a:off x="6481249" y="4293615"/>
            <a:ext cx="60785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201</a:t>
            </a:r>
            <a:r>
              <a:rPr kumimoji="0" lang="en-US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8</a:t>
            </a:r>
            <a:endParaRPr kumimoji="0" lang="hu-HU" alt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7" name="Szövegdoboz 17"/>
          <p:cNvSpPr txBox="1">
            <a:spLocks noChangeArrowheads="1"/>
          </p:cNvSpPr>
          <p:nvPr/>
        </p:nvSpPr>
        <p:spPr bwMode="auto">
          <a:xfrm>
            <a:off x="7062237" y="4298569"/>
            <a:ext cx="60785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201</a:t>
            </a:r>
            <a:r>
              <a:rPr kumimoji="0" lang="en-US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9</a:t>
            </a:r>
            <a:endParaRPr kumimoji="0" lang="hu-HU" alt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8" name="Egyenes összekötő 54"/>
          <p:cNvCxnSpPr/>
          <p:nvPr/>
        </p:nvCxnSpPr>
        <p:spPr>
          <a:xfrm>
            <a:off x="4607957" y="4187113"/>
            <a:ext cx="0" cy="1126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Egyenes összekötő 55"/>
          <p:cNvCxnSpPr/>
          <p:nvPr/>
        </p:nvCxnSpPr>
        <p:spPr>
          <a:xfrm>
            <a:off x="3352502" y="4187113"/>
            <a:ext cx="0" cy="1126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Egyenes összekötő 56"/>
          <p:cNvCxnSpPr/>
          <p:nvPr/>
        </p:nvCxnSpPr>
        <p:spPr>
          <a:xfrm>
            <a:off x="5849591" y="4187113"/>
            <a:ext cx="0" cy="1126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Egyenes összekötő 57"/>
          <p:cNvCxnSpPr/>
          <p:nvPr/>
        </p:nvCxnSpPr>
        <p:spPr>
          <a:xfrm>
            <a:off x="2717864" y="4187113"/>
            <a:ext cx="0" cy="1126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Egyenes összekötő 58"/>
          <p:cNvCxnSpPr/>
          <p:nvPr/>
        </p:nvCxnSpPr>
        <p:spPr>
          <a:xfrm>
            <a:off x="1473927" y="4187113"/>
            <a:ext cx="0" cy="1126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Szövegdoboz 60"/>
          <p:cNvSpPr txBox="1">
            <a:spLocks noChangeArrowheads="1"/>
          </p:cNvSpPr>
          <p:nvPr/>
        </p:nvSpPr>
        <p:spPr bwMode="auto">
          <a:xfrm>
            <a:off x="2746759" y="4297331"/>
            <a:ext cx="60785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</a:t>
            </a:r>
            <a:r>
              <a:rPr kumimoji="0" lang="en-US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12</a:t>
            </a:r>
            <a:endParaRPr kumimoji="0" lang="hu-HU" alt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4" name="Szövegdoboz 61"/>
          <p:cNvSpPr txBox="1">
            <a:spLocks noChangeArrowheads="1"/>
          </p:cNvSpPr>
          <p:nvPr/>
        </p:nvSpPr>
        <p:spPr bwMode="auto">
          <a:xfrm>
            <a:off x="3338657" y="4298569"/>
            <a:ext cx="60785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</a:t>
            </a:r>
            <a:r>
              <a:rPr kumimoji="0" lang="en-US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13</a:t>
            </a:r>
            <a:endParaRPr kumimoji="0" lang="hu-HU" alt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5" name="Szövegdoboz 62"/>
          <p:cNvSpPr txBox="1">
            <a:spLocks noChangeArrowheads="1"/>
          </p:cNvSpPr>
          <p:nvPr/>
        </p:nvSpPr>
        <p:spPr bwMode="auto">
          <a:xfrm>
            <a:off x="3978956" y="4293615"/>
            <a:ext cx="60785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</a:t>
            </a:r>
            <a:r>
              <a:rPr kumimoji="0" lang="en-US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14</a:t>
            </a:r>
            <a:endParaRPr kumimoji="0" lang="hu-HU" alt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6" name="Szövegdoboz 65"/>
          <p:cNvSpPr txBox="1">
            <a:spLocks noChangeArrowheads="1"/>
          </p:cNvSpPr>
          <p:nvPr/>
        </p:nvSpPr>
        <p:spPr bwMode="auto">
          <a:xfrm>
            <a:off x="4622893" y="4293615"/>
            <a:ext cx="60785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</a:t>
            </a:r>
            <a:r>
              <a:rPr kumimoji="0" lang="en-US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15</a:t>
            </a:r>
            <a:endParaRPr kumimoji="0" lang="hu-HU" alt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7" name="Szövegdoboz 66"/>
          <p:cNvSpPr txBox="1">
            <a:spLocks noChangeArrowheads="1"/>
          </p:cNvSpPr>
          <p:nvPr/>
        </p:nvSpPr>
        <p:spPr bwMode="auto">
          <a:xfrm>
            <a:off x="5249698" y="4294854"/>
            <a:ext cx="60785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201</a:t>
            </a:r>
            <a:r>
              <a:rPr kumimoji="0" lang="en-US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</a:t>
            </a:r>
            <a:endParaRPr kumimoji="0" lang="hu-HU" alt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8" name="Szövegdoboz 67"/>
          <p:cNvSpPr txBox="1">
            <a:spLocks noChangeArrowheads="1"/>
          </p:cNvSpPr>
          <p:nvPr/>
        </p:nvSpPr>
        <p:spPr bwMode="auto">
          <a:xfrm>
            <a:off x="5865175" y="4293615"/>
            <a:ext cx="60785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201</a:t>
            </a:r>
            <a:r>
              <a:rPr kumimoji="0" lang="en-US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7</a:t>
            </a:r>
            <a:endParaRPr kumimoji="0" lang="hu-HU" alt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9" name="Szövegdoboz 17"/>
          <p:cNvSpPr txBox="1">
            <a:spLocks noChangeArrowheads="1"/>
          </p:cNvSpPr>
          <p:nvPr/>
        </p:nvSpPr>
        <p:spPr bwMode="auto">
          <a:xfrm>
            <a:off x="7614128" y="4298388"/>
            <a:ext cx="60785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</a:t>
            </a:r>
            <a:r>
              <a:rPr kumimoji="0" lang="en-US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</a:t>
            </a:r>
            <a:endParaRPr kumimoji="0" lang="hu-HU" alt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20" name="Egyenes összekötő 56"/>
          <p:cNvCxnSpPr/>
          <p:nvPr/>
        </p:nvCxnSpPr>
        <p:spPr>
          <a:xfrm>
            <a:off x="6463573" y="4186932"/>
            <a:ext cx="0" cy="1126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Egyenes összekötő 86"/>
          <p:cNvCxnSpPr/>
          <p:nvPr/>
        </p:nvCxnSpPr>
        <p:spPr>
          <a:xfrm>
            <a:off x="6465286" y="4186575"/>
            <a:ext cx="0" cy="1126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Egyenes összekötő 56"/>
          <p:cNvCxnSpPr/>
          <p:nvPr/>
        </p:nvCxnSpPr>
        <p:spPr>
          <a:xfrm>
            <a:off x="7079268" y="4186395"/>
            <a:ext cx="0" cy="1126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Egyenes összekötő 56"/>
          <p:cNvCxnSpPr/>
          <p:nvPr/>
        </p:nvCxnSpPr>
        <p:spPr>
          <a:xfrm>
            <a:off x="7619387" y="4177202"/>
            <a:ext cx="0" cy="1113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Egyenes összekötő 56"/>
          <p:cNvCxnSpPr/>
          <p:nvPr/>
        </p:nvCxnSpPr>
        <p:spPr>
          <a:xfrm>
            <a:off x="8160376" y="4179632"/>
            <a:ext cx="0" cy="11134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Egyenes összekötő 57"/>
          <p:cNvCxnSpPr/>
          <p:nvPr/>
        </p:nvCxnSpPr>
        <p:spPr>
          <a:xfrm>
            <a:off x="1473046" y="4178153"/>
            <a:ext cx="0" cy="1126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Egyenes összekötő 57"/>
          <p:cNvCxnSpPr/>
          <p:nvPr/>
        </p:nvCxnSpPr>
        <p:spPr>
          <a:xfrm>
            <a:off x="849116" y="4184129"/>
            <a:ext cx="0" cy="1126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Szövegdoboz 60"/>
          <p:cNvSpPr txBox="1">
            <a:spLocks noChangeArrowheads="1"/>
          </p:cNvSpPr>
          <p:nvPr/>
        </p:nvSpPr>
        <p:spPr bwMode="auto">
          <a:xfrm>
            <a:off x="2118131" y="4294347"/>
            <a:ext cx="60785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</a:t>
            </a:r>
            <a:r>
              <a:rPr kumimoji="0" lang="en-US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11</a:t>
            </a:r>
            <a:endParaRPr kumimoji="0" lang="hu-HU" alt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33" name="Szövegdoboz 60"/>
          <p:cNvSpPr txBox="1">
            <a:spLocks noChangeArrowheads="1"/>
          </p:cNvSpPr>
          <p:nvPr/>
        </p:nvSpPr>
        <p:spPr bwMode="auto">
          <a:xfrm>
            <a:off x="1488998" y="4297339"/>
            <a:ext cx="60785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</a:t>
            </a:r>
            <a:r>
              <a:rPr kumimoji="0" lang="en-US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10</a:t>
            </a:r>
            <a:endParaRPr kumimoji="0" lang="hu-HU" alt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34" name="Szövegdoboz 60"/>
          <p:cNvSpPr txBox="1">
            <a:spLocks noChangeArrowheads="1"/>
          </p:cNvSpPr>
          <p:nvPr/>
        </p:nvSpPr>
        <p:spPr bwMode="auto">
          <a:xfrm>
            <a:off x="844121" y="4285385"/>
            <a:ext cx="607859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itchFamily="34" charset="0"/>
              <a:buChar char="•"/>
              <a:defRPr sz="32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spcBef>
                <a:spcPct val="20000"/>
              </a:spcBef>
              <a:buFont typeface="Arial" pitchFamily="34" charset="0"/>
              <a:buChar char="–"/>
              <a:defRPr sz="28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spcBef>
                <a:spcPct val="20000"/>
              </a:spcBef>
              <a:buFont typeface="Arial" pitchFamily="34" charset="0"/>
              <a:buChar char="•"/>
              <a:defRPr sz="24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spcBef>
                <a:spcPct val="20000"/>
              </a:spcBef>
              <a:buFont typeface="Arial" pitchFamily="34" charset="0"/>
              <a:buChar char="–"/>
              <a:defRPr sz="20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spcBef>
                <a:spcPct val="20000"/>
              </a:spcBef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fontAlgn="base">
              <a:spcBef>
                <a:spcPct val="20000"/>
              </a:spcBef>
              <a:spcAft>
                <a:spcPct val="0"/>
              </a:spcAft>
              <a:buFont typeface="Arial" pitchFamily="34" charset="0"/>
              <a:buChar char="»"/>
              <a:defRPr sz="20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200</a:t>
            </a:r>
            <a:r>
              <a:rPr kumimoji="0" lang="en-US" altLang="hu-HU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9</a:t>
            </a:r>
            <a:endParaRPr kumimoji="0" lang="hu-HU" alt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cxnSp>
        <p:nvCxnSpPr>
          <p:cNvPr id="36" name="Egyenes összekötő 57"/>
          <p:cNvCxnSpPr/>
          <p:nvPr/>
        </p:nvCxnSpPr>
        <p:spPr>
          <a:xfrm>
            <a:off x="2091163" y="4180923"/>
            <a:ext cx="0" cy="11269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itle 3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>
              <a:defRPr/>
            </a:pP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 AMD’s Turbo Core technologies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611560" y="3464380"/>
            <a:ext cx="227332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(1. gen) Turbo Core</a:t>
            </a:r>
          </a:p>
        </p:txBody>
      </p:sp>
      <p:sp>
        <p:nvSpPr>
          <p:cNvPr id="41" name="TextBox 40"/>
          <p:cNvSpPr txBox="1"/>
          <p:nvPr/>
        </p:nvSpPr>
        <p:spPr>
          <a:xfrm rot="10800000">
            <a:off x="1601671" y="3689405"/>
            <a:ext cx="2904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1158647" y="2896197"/>
            <a:ext cx="2291610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2. </a:t>
            </a:r>
            <a:r>
              <a:rPr kumimoji="0" lang="en-US" sz="15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gen.Turbo</a:t>
            </a: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Core</a:t>
            </a:r>
          </a:p>
        </p:txBody>
      </p:sp>
      <p:sp>
        <p:nvSpPr>
          <p:cNvPr id="45" name="TextBox 44"/>
          <p:cNvSpPr txBox="1"/>
          <p:nvPr/>
        </p:nvSpPr>
        <p:spPr>
          <a:xfrm rot="10800000">
            <a:off x="2006895" y="3121222"/>
            <a:ext cx="2904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705917" y="2449267"/>
            <a:ext cx="830703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STAPM</a:t>
            </a:r>
          </a:p>
        </p:txBody>
      </p:sp>
      <p:sp>
        <p:nvSpPr>
          <p:cNvPr id="47" name="TextBox 46"/>
          <p:cNvSpPr txBox="1"/>
          <p:nvPr/>
        </p:nvSpPr>
        <p:spPr>
          <a:xfrm rot="10800000">
            <a:off x="3987114" y="2655042"/>
            <a:ext cx="2904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5224522" y="1844200"/>
            <a:ext cx="1770335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Precision Boost</a:t>
            </a:r>
          </a:p>
        </p:txBody>
      </p:sp>
      <p:sp>
        <p:nvSpPr>
          <p:cNvPr id="49" name="TextBox 48"/>
          <p:cNvSpPr txBox="1"/>
          <p:nvPr/>
        </p:nvSpPr>
        <p:spPr>
          <a:xfrm rot="10800000">
            <a:off x="5832141" y="2069225"/>
            <a:ext cx="2904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386201" y="1268760"/>
            <a:ext cx="1905350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Precision Boost 2</a:t>
            </a:r>
          </a:p>
        </p:txBody>
      </p:sp>
      <p:sp>
        <p:nvSpPr>
          <p:cNvPr id="51" name="TextBox 50"/>
          <p:cNvSpPr txBox="1"/>
          <p:nvPr/>
        </p:nvSpPr>
        <p:spPr>
          <a:xfrm rot="10800000">
            <a:off x="6099695" y="1484160"/>
            <a:ext cx="29046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71500" y="458670"/>
            <a:ext cx="434125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6.3 AMD’s Turbo Boost technologies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E74F6659-41A4-A2B4-375F-6F0AAAC0DA48}"/>
              </a:ext>
            </a:extLst>
          </p:cNvPr>
          <p:cNvSpPr txBox="1"/>
          <p:nvPr/>
        </p:nvSpPr>
        <p:spPr>
          <a:xfrm>
            <a:off x="566555" y="818710"/>
            <a:ext cx="12630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Overview</a:t>
            </a:r>
            <a:endParaRPr kumimoji="0" lang="hu-HU" sz="1800" b="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41119283"/>
      </p:ext>
    </p:extLst>
  </p:cSld>
  <p:clrMapOvr>
    <a:masterClrMapping/>
  </p:clrMapOvr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Text Box 2"/>
          <p:cNvSpPr txBox="1">
            <a:spLocks noChangeArrowheads="1"/>
          </p:cNvSpPr>
          <p:nvPr/>
        </p:nvSpPr>
        <p:spPr bwMode="auto">
          <a:xfrm>
            <a:off x="349250" y="1988840"/>
            <a:ext cx="8340725" cy="468000"/>
          </a:xfrm>
          <a:prstGeom prst="rect">
            <a:avLst/>
          </a:prstGeom>
          <a:solidFill>
            <a:srgbClr val="000080"/>
          </a:solidFill>
          <a:ln w="12700" algn="ctr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 anchorCtr="0"/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6.3.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1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 A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rPr>
              <a:t>MD’s 1. gen. Turbo Core technology</a:t>
            </a:r>
          </a:p>
        </p:txBody>
      </p:sp>
    </p:spTree>
    <p:extLst>
      <p:ext uri="{BB962C8B-B14F-4D97-AF65-F5344CB8AC3E}">
        <p14:creationId xmlns:p14="http://schemas.microsoft.com/office/powerpoint/2010/main" val="2805675291"/>
      </p:ext>
    </p:extLst>
  </p:cSld>
  <p:clrMapOvr>
    <a:masterClrMapping/>
  </p:clrMapOvr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035" name="Text Box 5"/>
          <p:cNvSpPr txBox="1">
            <a:spLocks noChangeArrowheads="1"/>
          </p:cNvSpPr>
          <p:nvPr/>
        </p:nvSpPr>
        <p:spPr bwMode="auto">
          <a:xfrm>
            <a:off x="206515" y="818710"/>
            <a:ext cx="814178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It appeared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 K10.5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Istambul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-based up to 6 core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Phenom II X6 DT series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processors in 4/2010.</a:t>
            </a:r>
          </a:p>
        </p:txBody>
      </p:sp>
      <p:sp>
        <p:nvSpPr>
          <p:cNvPr id="428036" name="Text Box 6"/>
          <p:cNvSpPr txBox="1">
            <a:spLocks noChangeArrowheads="1"/>
          </p:cNvSpPr>
          <p:nvPr/>
        </p:nvSpPr>
        <p:spPr bwMode="auto">
          <a:xfrm>
            <a:off x="210046" y="1353294"/>
            <a:ext cx="8981690" cy="621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This processor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did not yet support power-gating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Much less power headroom could be utilized for the Turbo core technology.</a:t>
            </a:r>
          </a:p>
        </p:txBody>
      </p:sp>
      <p:sp>
        <p:nvSpPr>
          <p:cNvPr id="428038" name="Text Box 8"/>
          <p:cNvSpPr txBox="1">
            <a:spLocks noChangeArrowheads="1"/>
          </p:cNvSpPr>
          <p:nvPr/>
        </p:nvSpPr>
        <p:spPr bwMode="auto">
          <a:xfrm>
            <a:off x="210046" y="1958886"/>
            <a:ext cx="8850693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Beyond the base clock frequency, there was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only a single higher frequency value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turbo frequency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.  </a:t>
            </a:r>
          </a:p>
        </p:txBody>
      </p:sp>
      <p:sp>
        <p:nvSpPr>
          <p:cNvPr id="428039" name="AutoShape 10"/>
          <p:cNvSpPr>
            <a:spLocks noChangeArrowheads="1"/>
          </p:cNvSpPr>
          <p:nvPr/>
        </p:nvSpPr>
        <p:spPr bwMode="auto">
          <a:xfrm>
            <a:off x="656565" y="1767496"/>
            <a:ext cx="358775" cy="52387"/>
          </a:xfrm>
          <a:prstGeom prst="rightArrow">
            <a:avLst>
              <a:gd name="adj1" fmla="val 50000"/>
              <a:gd name="adj2" fmla="val 171214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28040" name="Text Box 11"/>
          <p:cNvSpPr txBox="1">
            <a:spLocks noChangeArrowheads="1"/>
          </p:cNvSpPr>
          <p:nvPr/>
        </p:nvSpPr>
        <p:spPr bwMode="auto">
          <a:xfrm>
            <a:off x="221482" y="2523305"/>
            <a:ext cx="812690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Due to the limited power headroom available, Turbo core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became seldom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activated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and, if so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only for short times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as shown in the next Figure.</a:t>
            </a:r>
          </a:p>
        </p:txBody>
      </p:sp>
      <p:sp>
        <p:nvSpPr>
          <p:cNvPr id="428044" name="Text Box 16"/>
          <p:cNvSpPr txBox="1">
            <a:spLocks noChangeArrowheads="1"/>
          </p:cNvSpPr>
          <p:nvPr/>
        </p:nvSpPr>
        <p:spPr bwMode="auto">
          <a:xfrm>
            <a:off x="71500" y="458670"/>
            <a:ext cx="559480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6.3.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A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MD’s 1. gen. Turbo Core technology -1 </a:t>
            </a:r>
          </a:p>
        </p:txBody>
      </p:sp>
      <p:sp>
        <p:nvSpPr>
          <p:cNvPr id="13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A 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Turbo Core technologies (1)</a:t>
            </a:r>
          </a:p>
        </p:txBody>
      </p:sp>
    </p:spTree>
    <p:extLst>
      <p:ext uri="{BB962C8B-B14F-4D97-AF65-F5344CB8AC3E}">
        <p14:creationId xmlns:p14="http://schemas.microsoft.com/office/powerpoint/2010/main" val="27966231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0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80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80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0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80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80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0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280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280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0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80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80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0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280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280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0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280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2803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0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280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280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0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280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280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A 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Turbo Core technologies (2)</a:t>
            </a:r>
          </a:p>
        </p:txBody>
      </p:sp>
      <p:sp>
        <p:nvSpPr>
          <p:cNvPr id="4" name="Text Box 13"/>
          <p:cNvSpPr txBox="1">
            <a:spLocks noChangeArrowheads="1"/>
          </p:cNvSpPr>
          <p:nvPr/>
        </p:nvSpPr>
        <p:spPr bwMode="auto">
          <a:xfrm>
            <a:off x="71500" y="458670"/>
            <a:ext cx="919270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Example: Operation of AMD’s 1. gen. Turbo Core technology in their K10.5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Istambul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-based Phenom II X6 DT processor with up to 6 cores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80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</a:p>
        </p:txBody>
      </p:sp>
      <p:pic>
        <p:nvPicPr>
          <p:cNvPr id="5" name="Picture 2" descr="http://images.anandtech.com/reviews/cpu/amd/Bulldozer/Review/cinebench1100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5128" y="1328688"/>
            <a:ext cx="7172157" cy="461408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747609257"/>
      </p:ext>
    </p:extLst>
  </p:cSld>
  <p:clrMapOvr>
    <a:masterClrMapping/>
  </p:clrMapOvr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131" name="Text Box 3"/>
          <p:cNvSpPr txBox="1">
            <a:spLocks noChangeArrowheads="1"/>
          </p:cNvSpPr>
          <p:nvPr/>
        </p:nvSpPr>
        <p:spPr bwMode="auto">
          <a:xfrm>
            <a:off x="261910" y="863715"/>
            <a:ext cx="8977907" cy="8925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The Turbo Core technology has been implemented in 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selected K10.5 </a:t>
            </a:r>
            <a:r>
              <a:rPr kumimoji="0" lang="en-US" sz="1600" b="0" i="0" u="none" strike="noStrike" kern="1200" cap="none" spc="-3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Istambul</a:t>
            </a:r>
            <a:r>
              <a:rPr kumimoji="0" lang="en-US" sz="1600" b="0" i="0" u="none" strike="noStrike" kern="1200" cap="none" spc="-3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-based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25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Phenom II X6 series (04/2010).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(Supporting models are ending with the letter T).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51520" y="1775080"/>
            <a:ext cx="8878521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was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45 nm high-k fabrication process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that allowed AMD to introduce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the Turbo Core technology as this process results 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less leakage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thus in a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higher power headroom for idle cores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A 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Turbo Core technologies (3)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71500" y="458670"/>
            <a:ext cx="57222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AMD’s 1. generation Turbo Core technology -2 </a:t>
            </a:r>
          </a:p>
        </p:txBody>
      </p:sp>
    </p:spTree>
    <p:extLst>
      <p:ext uri="{BB962C8B-B14F-4D97-AF65-F5344CB8AC3E}">
        <p14:creationId xmlns:p14="http://schemas.microsoft.com/office/powerpoint/2010/main" val="706607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A 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Turbo Core technologies (4)</a:t>
            </a: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206515" y="818710"/>
            <a:ext cx="105830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When</a:t>
            </a:r>
          </a:p>
        </p:txBody>
      </p:sp>
      <p:sp>
        <p:nvSpPr>
          <p:cNvPr id="5" name="Text Box 5"/>
          <p:cNvSpPr txBox="1">
            <a:spLocks noChangeArrowheads="1"/>
          </p:cNvSpPr>
          <p:nvPr/>
        </p:nvSpPr>
        <p:spPr bwMode="auto">
          <a:xfrm>
            <a:off x="600967" y="1061597"/>
            <a:ext cx="7311617" cy="621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150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three or more cores enter the idle state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(Boost eligible state) and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the active cores are in the P0 state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</a:t>
            </a:r>
          </a:p>
        </p:txBody>
      </p:sp>
      <p:sp>
        <p:nvSpPr>
          <p:cNvPr id="6" name="Text Box 6"/>
          <p:cNvSpPr txBox="1">
            <a:spLocks noChangeArrowheads="1"/>
          </p:cNvSpPr>
          <p:nvPr/>
        </p:nvSpPr>
        <p:spPr bwMode="auto">
          <a:xfrm>
            <a:off x="251520" y="1621852"/>
            <a:ext cx="8564589" cy="23144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idle cores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(cores in the Boost eligible state)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will be placed into the low-power,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20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low clock frequency state.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In this state, idle cores 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clocked only at 800 MHz,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and their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supply voltage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is reduced to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lower value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.  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By contrast,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up to three active cores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will be switched into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PO Boost state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ct val="20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their supply voltage and clock speed will be increased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frequency boost is up to 500 MHz,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which can be utilized in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single or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light-threaded applications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. </a:t>
            </a:r>
          </a:p>
        </p:txBody>
      </p:sp>
      <p:sp>
        <p:nvSpPr>
          <p:cNvPr id="7" name="Text Box 7"/>
          <p:cNvSpPr txBox="1">
            <a:spLocks noChangeArrowheads="1"/>
          </p:cNvSpPr>
          <p:nvPr/>
        </p:nvSpPr>
        <p:spPr bwMode="auto">
          <a:xfrm>
            <a:off x="71500" y="458670"/>
            <a:ext cx="264123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Principle of operation</a:t>
            </a:r>
          </a:p>
        </p:txBody>
      </p:sp>
    </p:spTree>
    <p:extLst>
      <p:ext uri="{BB962C8B-B14F-4D97-AF65-F5344CB8AC3E}">
        <p14:creationId xmlns:p14="http://schemas.microsoft.com/office/powerpoint/2010/main" val="2586583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155" name="Text Box 3"/>
          <p:cNvSpPr txBox="1">
            <a:spLocks noChangeArrowheads="1"/>
          </p:cNvSpPr>
          <p:nvPr/>
        </p:nvSpPr>
        <p:spPr bwMode="auto">
          <a:xfrm>
            <a:off x="424961" y="1133745"/>
            <a:ext cx="8917569" cy="3524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AMD’s Turbo Core technology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as implemented in their Phenom II X6 DT line is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less efficient than Intel’s Turbo Boost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as implemented in their Nehalem lines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(2008)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81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One of the key differences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is that in their Nehalem lines,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Intel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already made use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of the efficient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C6 idle state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for completely shutting down inactive cores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through using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power gates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so there is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larger power headroom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that can be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utilized by the active cores in the Turbo mode.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Missing the C6 state and power gates can be the reason why AMD does not allow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to switch more than 3 cores into the Turbo Core mode.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Nevertheless,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 their subsequent lines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(K12-based Llano, K14-based Bobcat and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K15-based Bulldozer), introduced in 2011,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also AMD implemented the C6 state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along with power gates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and significantly improved the efficiency of their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Turbo Core technology.  </a:t>
            </a:r>
          </a:p>
        </p:txBody>
      </p:sp>
      <p:sp>
        <p:nvSpPr>
          <p:cNvPr id="561156" name="Text Box 5"/>
          <p:cNvSpPr txBox="1">
            <a:spLocks noChangeArrowheads="1"/>
          </p:cNvSpPr>
          <p:nvPr/>
        </p:nvSpPr>
        <p:spPr bwMode="auto">
          <a:xfrm>
            <a:off x="71500" y="458670"/>
            <a:ext cx="853791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Comparing AMD’s Turbo Core implementation in their Phenom II X6 DT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with Intel’s Turbo Boost implementation in their Nehalem line (2008)</a:t>
            </a: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A 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Turbo Core technologies (5)</a:t>
            </a:r>
          </a:p>
        </p:txBody>
      </p:sp>
    </p:spTree>
    <p:extLst>
      <p:ext uri="{BB962C8B-B14F-4D97-AF65-F5344CB8AC3E}">
        <p14:creationId xmlns:p14="http://schemas.microsoft.com/office/powerpoint/2010/main" val="16435212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61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611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61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11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61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611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61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6115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61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6115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611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6115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61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6115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611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6115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6115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6115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6115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6115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6115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6115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6115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61155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115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6115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61155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03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850" b="11243"/>
          <a:stretch>
            <a:fillRect/>
          </a:stretch>
        </p:blipFill>
        <p:spPr bwMode="auto">
          <a:xfrm>
            <a:off x="147518" y="1303338"/>
            <a:ext cx="8879977" cy="4825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04" name="Text Box 5"/>
          <p:cNvSpPr txBox="1">
            <a:spLocks noChangeArrowheads="1"/>
          </p:cNvSpPr>
          <p:nvPr/>
        </p:nvSpPr>
        <p:spPr bwMode="auto">
          <a:xfrm>
            <a:off x="71500" y="458670"/>
            <a:ext cx="8368766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P-state transition sequences in AMD’s first Turbo Core technology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[82]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A 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Turbo Core technologies (6)</a:t>
            </a:r>
          </a:p>
        </p:txBody>
      </p:sp>
    </p:spTree>
    <p:extLst>
      <p:ext uri="{BB962C8B-B14F-4D97-AF65-F5344CB8AC3E}">
        <p14:creationId xmlns:p14="http://schemas.microsoft.com/office/powerpoint/2010/main" val="426594497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576702" y="1979070"/>
            <a:ext cx="7937611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20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kumimoji="0" lang="en-US" altLang="en-US" sz="2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ignificance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of power management in processors</a:t>
            </a:r>
          </a:p>
        </p:txBody>
      </p:sp>
    </p:spTree>
    <p:extLst>
      <p:ext uri="{BB962C8B-B14F-4D97-AF65-F5344CB8AC3E}">
        <p14:creationId xmlns:p14="http://schemas.microsoft.com/office/powerpoint/2010/main" val="22882764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(27)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48649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Initiatives to reduce power consumption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209897" y="1133236"/>
            <a:ext cx="8847137" cy="6360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400"/>
              </a:spcAft>
            </a:pPr>
            <a:r>
              <a:rPr lang="en-US" sz="1600" dirty="0">
                <a:latin typeface="+mj-lt"/>
              </a:rPr>
              <a:t>a)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Energy Star </a:t>
            </a:r>
            <a:r>
              <a:rPr lang="en-US" sz="1600" dirty="0">
                <a:latin typeface="+mj-lt"/>
              </a:rPr>
              <a:t>initiative, and</a:t>
            </a:r>
          </a:p>
          <a:p>
            <a:pPr lvl="0">
              <a:defRPr/>
            </a:pPr>
            <a:r>
              <a:rPr lang="en-US" sz="1600" dirty="0">
                <a:latin typeface="Verdana"/>
              </a:rPr>
              <a:t>b)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AMD's </a:t>
            </a:r>
            <a:r>
              <a:rPr lang="en-US" sz="1600" dirty="0">
                <a:latin typeface="Verdana"/>
              </a:rPr>
              <a:t>initiative to achieve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25x energy efficiency increase </a:t>
            </a:r>
            <a:r>
              <a:rPr lang="en-US" sz="1600" dirty="0">
                <a:latin typeface="Verdana"/>
              </a:rPr>
              <a:t>between 2014-2020</a:t>
            </a:r>
            <a:endParaRPr lang="en-US" sz="1600" dirty="0">
              <a:latin typeface="+mj-lt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1500" y="818201"/>
            <a:ext cx="914385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Subsequently, we discuss two initiatives for reducing energy consumption, as follows:</a:t>
            </a:r>
          </a:p>
        </p:txBody>
      </p:sp>
    </p:spTree>
    <p:extLst>
      <p:ext uri="{BB962C8B-B14F-4D97-AF65-F5344CB8AC3E}">
        <p14:creationId xmlns:p14="http://schemas.microsoft.com/office/powerpoint/2010/main" val="37147648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/>
    </p:bld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2179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5"/>
          <a:stretch>
            <a:fillRect/>
          </a:stretch>
        </p:blipFill>
        <p:spPr bwMode="auto">
          <a:xfrm>
            <a:off x="346075" y="1223963"/>
            <a:ext cx="8450263" cy="5146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2180" name="Text Box 5"/>
          <p:cNvSpPr txBox="1">
            <a:spLocks noChangeArrowheads="1"/>
          </p:cNvSpPr>
          <p:nvPr/>
        </p:nvSpPr>
        <p:spPr bwMode="auto">
          <a:xfrm>
            <a:off x="71500" y="458670"/>
            <a:ext cx="805605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Resulting performance gain when using Turbo Core technology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[82]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A 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Turbo Core technologies (7)</a:t>
            </a:r>
          </a:p>
        </p:txBody>
      </p:sp>
    </p:spTree>
    <p:extLst>
      <p:ext uri="{BB962C8B-B14F-4D97-AF65-F5344CB8AC3E}">
        <p14:creationId xmlns:p14="http://schemas.microsoft.com/office/powerpoint/2010/main" val="2374818863"/>
      </p:ext>
    </p:extLst>
  </p:cSld>
  <p:clrMapOvr>
    <a:masterClrMapping/>
  </p:clrMapOvr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9059" name="Text Box 4"/>
          <p:cNvSpPr txBox="1">
            <a:spLocks noChangeArrowheads="1"/>
          </p:cNvSpPr>
          <p:nvPr/>
        </p:nvSpPr>
        <p:spPr bwMode="auto">
          <a:xfrm>
            <a:off x="296525" y="863715"/>
            <a:ext cx="766408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Subsequently AMD implemented an enhanced version of their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1. gen.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Turbo Core technology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 Bulldozer-based servers and desktops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Interlagos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Zambezi)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 10/2011.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29060" name="Text Box 5"/>
          <p:cNvSpPr txBox="1">
            <a:spLocks noChangeArrowheads="1"/>
          </p:cNvSpPr>
          <p:nvPr/>
        </p:nvSpPr>
        <p:spPr bwMode="auto">
          <a:xfrm>
            <a:off x="296525" y="1673805"/>
            <a:ext cx="7953780" cy="6217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150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These processors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do already support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power-gating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Accordingly,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much more headroom remains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for utilizing Turbo core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.</a:t>
            </a:r>
          </a:p>
        </p:txBody>
      </p:sp>
      <p:sp>
        <p:nvSpPr>
          <p:cNvPr id="429061" name="Text Box 6"/>
          <p:cNvSpPr txBox="1">
            <a:spLocks noChangeArrowheads="1"/>
          </p:cNvSpPr>
          <p:nvPr/>
        </p:nvSpPr>
        <p:spPr bwMode="auto">
          <a:xfrm>
            <a:off x="354947" y="2265534"/>
            <a:ext cx="914199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This implementation provides beyond the base clock frequency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two turbo levels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</a:t>
            </a:r>
          </a:p>
        </p:txBody>
      </p:sp>
      <p:sp>
        <p:nvSpPr>
          <p:cNvPr id="429062" name="AutoShape 7"/>
          <p:cNvSpPr>
            <a:spLocks noChangeArrowheads="1"/>
          </p:cNvSpPr>
          <p:nvPr/>
        </p:nvSpPr>
        <p:spPr bwMode="auto">
          <a:xfrm>
            <a:off x="701022" y="2146471"/>
            <a:ext cx="358775" cy="55563"/>
          </a:xfrm>
          <a:prstGeom prst="rightArrow">
            <a:avLst>
              <a:gd name="adj1" fmla="val 50000"/>
              <a:gd name="adj2" fmla="val 161427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29063" name="Text Box 8"/>
          <p:cNvSpPr txBox="1">
            <a:spLocks noChangeArrowheads="1"/>
          </p:cNvSpPr>
          <p:nvPr/>
        </p:nvSpPr>
        <p:spPr bwMode="auto">
          <a:xfrm>
            <a:off x="859772" y="3678123"/>
            <a:ext cx="8361200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For single-threaded applications,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the active core will run basically at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the 8-core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Turbo frequency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if there remains enough headroom up to the TDP even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at the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4-core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Turbo frequency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as demonstrated below.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29064" name="AutoShape 9"/>
          <p:cNvSpPr>
            <a:spLocks noChangeArrowheads="1"/>
          </p:cNvSpPr>
          <p:nvPr/>
        </p:nvSpPr>
        <p:spPr bwMode="auto">
          <a:xfrm>
            <a:off x="466072" y="3805523"/>
            <a:ext cx="358775" cy="53975"/>
          </a:xfrm>
          <a:prstGeom prst="rightArrow">
            <a:avLst>
              <a:gd name="adj1" fmla="val 50000"/>
              <a:gd name="adj2" fmla="val 166176"/>
            </a:avLst>
          </a:prstGeom>
          <a:solidFill>
            <a:srgbClr val="FF00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6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29065" name="Text Box 10"/>
          <p:cNvSpPr txBox="1">
            <a:spLocks noChangeArrowheads="1"/>
          </p:cNvSpPr>
          <p:nvPr/>
        </p:nvSpPr>
        <p:spPr bwMode="auto">
          <a:xfrm>
            <a:off x="767697" y="2595244"/>
            <a:ext cx="8387168" cy="11285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The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8-core Turbo frequency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becomes activated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if all cores are active, but 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there remains a power headroom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up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to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the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TDP,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and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the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4-core Turbo frequenc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can be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activated if at least half of the cores are</a:t>
            </a:r>
            <a:endParaRPr kumimoji="0" lang="hu-HU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in the CC6 state and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active cores request max. performance.</a:t>
            </a:r>
          </a:p>
        </p:txBody>
      </p:sp>
      <p:sp>
        <p:nvSpPr>
          <p:cNvPr id="429066" name="Text Box 11"/>
          <p:cNvSpPr txBox="1">
            <a:spLocks noChangeArrowheads="1"/>
          </p:cNvSpPr>
          <p:nvPr/>
        </p:nvSpPr>
        <p:spPr bwMode="auto">
          <a:xfrm>
            <a:off x="71500" y="458670"/>
            <a:ext cx="900945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AMD’s enhanced 1. gen. Turbo Core implementation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n their Bulldozer family</a:t>
            </a:r>
          </a:p>
        </p:txBody>
      </p:sp>
      <p:sp>
        <p:nvSpPr>
          <p:cNvPr id="11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A 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Turbo Core technologies (8)</a:t>
            </a:r>
          </a:p>
        </p:txBody>
      </p:sp>
    </p:spTree>
    <p:extLst>
      <p:ext uri="{BB962C8B-B14F-4D97-AF65-F5344CB8AC3E}">
        <p14:creationId xmlns:p14="http://schemas.microsoft.com/office/powerpoint/2010/main" val="21271188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9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90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90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905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290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2905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29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29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9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9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290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290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290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290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290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290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290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290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9060" grpId="0"/>
      <p:bldP spid="429061" grpId="0"/>
      <p:bldP spid="429062" grpId="0" animBg="1"/>
      <p:bldP spid="429063" grpId="0"/>
      <p:bldP spid="429064" grpId="0" animBg="1"/>
      <p:bldP spid="429065" grpId="0"/>
    </p:bldLst>
  </p:timing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83" name="Text Box 3"/>
          <p:cNvSpPr txBox="1">
            <a:spLocks noChangeArrowheads="1"/>
          </p:cNvSpPr>
          <p:nvPr/>
        </p:nvSpPr>
        <p:spPr bwMode="auto">
          <a:xfrm>
            <a:off x="71500" y="458670"/>
            <a:ext cx="747371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Principle of operation of AMD’s 1. gen. Turbo Core technology,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as introduced in the Bulldozer family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[19]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pic>
        <p:nvPicPr>
          <p:cNvPr id="2969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" y="1314645"/>
            <a:ext cx="7848600" cy="5219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A 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Turbo Core technologies (9)</a:t>
            </a:r>
          </a:p>
        </p:txBody>
      </p:sp>
    </p:spTree>
    <p:extLst>
      <p:ext uri="{BB962C8B-B14F-4D97-AF65-F5344CB8AC3E}">
        <p14:creationId xmlns:p14="http://schemas.microsoft.com/office/powerpoint/2010/main" val="342809574"/>
      </p:ext>
    </p:extLst>
  </p:cSld>
  <p:clrMapOvr>
    <a:masterClrMapping/>
  </p:clrMapOvr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31227" name="Group 123"/>
          <p:cNvGraphicFramePr>
            <a:graphicFrameLocks noGrp="1"/>
          </p:cNvGraphicFramePr>
          <p:nvPr>
            <p:ph idx="1"/>
          </p:nvPr>
        </p:nvGraphicFramePr>
        <p:xfrm>
          <a:off x="0" y="1415835"/>
          <a:ext cx="9144000" cy="4668460"/>
        </p:xfrm>
        <a:graphic>
          <a:graphicData uri="http://schemas.openxmlformats.org/drawingml/2006/table">
            <a:tbl>
              <a:tblPr/>
              <a:tblGrid>
                <a:gridCol w="101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35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80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255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6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3023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1438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10795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36612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450850">
                <a:tc gridSpan="10"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AMD FX-series processors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0000" marR="90000" marT="46800" marB="46800" anchor="ctr" anchorCtr="1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6AEC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2438"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Name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0000" marR="90000" marT="46800" marB="46800" anchor="ctr" anchorCtr="1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Nominal </a:t>
                      </a:r>
                    </a:p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Frequency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0000" marR="90000" marT="46800" marB="46800" anchor="ctr" anchorCtr="1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8-core </a:t>
                      </a:r>
                    </a:p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Turbo</a:t>
                      </a:r>
                    </a:p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 frequency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0000" marR="90000" marT="46800" marB="46800" anchor="ctr" anchorCtr="1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4-core </a:t>
                      </a:r>
                    </a:p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Max Turbo</a:t>
                      </a:r>
                    </a:p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frequency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0000" marR="90000" marT="46800" marB="46800" anchor="ctr" anchorCtr="1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TDP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0000" marR="90000" marT="46800" marB="46800" anchor="ctr" anchorCtr="1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Cores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0000" marR="90000" marT="46800" marB="46800" anchor="ctr" anchorCtr="1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Level</a:t>
                      </a:r>
                    </a:p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 2 cache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0000" marR="90000" marT="46800" marB="46800" anchor="ctr" anchorCtr="1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Level</a:t>
                      </a:r>
                    </a:p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 cache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0000" marR="90000" marT="46800" marB="46800" anchor="ctr" anchorCtr="1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Northbridge</a:t>
                      </a:r>
                    </a:p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 Frequency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0000" marR="90000" marT="46800" marB="46800" anchor="ctr" anchorCtr="1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SRP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0000" marR="90000" marT="46800" marB="46800" anchor="ctr" anchorCtr="1"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2438"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FX-8150*</a:t>
                      </a:r>
                      <a:endParaRPr kumimoji="0" lang="en-US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3.6GHz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3.9GHz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4.2GHz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125W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2.2GHz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$245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2438"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FX-8120*</a:t>
                      </a:r>
                      <a:endParaRPr kumimoji="0" lang="en-US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3.1GHz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3.4GHz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4GHz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95W/ </a:t>
                      </a:r>
                    </a:p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125W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2.2GHz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$205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4025"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FX-8100</a:t>
                      </a:r>
                      <a:endParaRPr kumimoji="0" lang="en-US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2.8GHz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3.1GHz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3.7GHz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95W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2GHz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Unknown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2438"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FX-6100*</a:t>
                      </a:r>
                      <a:endParaRPr kumimoji="0" lang="en-US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3.3GHz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3.6GHz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3.9GHz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95W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6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6MB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2GHz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$165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2438"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FX-4170</a:t>
                      </a:r>
                      <a:endParaRPr kumimoji="0" lang="en-US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4.2GHz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None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4.3GHz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125W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4MB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2.2GHz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Unknown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4025"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FX-B4150</a:t>
                      </a:r>
                      <a:endParaRPr kumimoji="0" lang="en-US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3.8GHz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3.9GHz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4GHz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95W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4MB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2.2GHz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Unknown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50850"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FX-4100*</a:t>
                      </a:r>
                      <a:endParaRPr kumimoji="0" lang="en-US" sz="1100" b="1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3.6GHz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3.7GHz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3.8GHz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95W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4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4MB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8MB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2GHz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$115</a:t>
                      </a:r>
                      <a:endParaRPr kumimoji="0" lang="en-US" sz="11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52438"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  <a:endParaRPr kumimoji="0" lang="en-US" sz="10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00" b="0" i="0" u="none" strike="noStrike" cap="none" normalizeH="0" baseline="0" dirty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  <a:endParaRPr kumimoji="0" lang="en-US" sz="1000" b="0" i="0" u="none" strike="noStrike" cap="none" normalizeH="0" baseline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horzOverflow="overflow">
                    <a:lnL>
                      <a:noFill/>
                    </a:lnL>
                    <a:lnR>
                      <a:noFill/>
                    </a:lnR>
                    <a:lnT w="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431220" name="Text Box 120"/>
          <p:cNvSpPr txBox="1">
            <a:spLocks noChangeArrowheads="1"/>
          </p:cNvSpPr>
          <p:nvPr/>
        </p:nvSpPr>
        <p:spPr bwMode="auto">
          <a:xfrm>
            <a:off x="71500" y="458670"/>
            <a:ext cx="8047075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Nominal, 8-core Turbo, and 4-core Max Turbo frequencies in AMD’s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Zambezi DT line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80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</a:t>
            </a:r>
          </a:p>
        </p:txBody>
      </p:sp>
      <p:sp>
        <p:nvSpPr>
          <p:cNvPr id="431221" name="Rectangle 121"/>
          <p:cNvSpPr>
            <a:spLocks noChangeArrowheads="1"/>
          </p:cNvSpPr>
          <p:nvPr/>
        </p:nvSpPr>
        <p:spPr bwMode="auto">
          <a:xfrm>
            <a:off x="1017588" y="1834935"/>
            <a:ext cx="3267075" cy="3816350"/>
          </a:xfrm>
          <a:prstGeom prst="rect">
            <a:avLst/>
          </a:prstGeom>
          <a:noFill/>
          <a:ln w="22225">
            <a:solidFill>
              <a:srgbClr val="FF0000"/>
            </a:solidFill>
            <a:prstDash val="lg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A 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Turbo Core technologies (10)</a:t>
            </a:r>
          </a:p>
        </p:txBody>
      </p:sp>
    </p:spTree>
    <p:extLst>
      <p:ext uri="{BB962C8B-B14F-4D97-AF65-F5344CB8AC3E}">
        <p14:creationId xmlns:p14="http://schemas.microsoft.com/office/powerpoint/2010/main" val="1946902952"/>
      </p:ext>
    </p:extLst>
  </p:cSld>
  <p:clrMapOvr>
    <a:masterClrMapping/>
  </p:clrMapOvr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Text Box 2"/>
          <p:cNvSpPr txBox="1">
            <a:spLocks noChangeArrowheads="1"/>
          </p:cNvSpPr>
          <p:nvPr/>
        </p:nvSpPr>
        <p:spPr bwMode="auto">
          <a:xfrm>
            <a:off x="349250" y="1989597"/>
            <a:ext cx="8340725" cy="468000"/>
          </a:xfrm>
          <a:prstGeom prst="rect">
            <a:avLst/>
          </a:prstGeom>
          <a:solidFill>
            <a:srgbClr val="000080"/>
          </a:solidFill>
          <a:ln w="12700" algn="ctr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 anchorCtr="0"/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6.3.2 A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MD’s 2. gen. Turbo Core technology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8057424"/>
      </p:ext>
    </p:extLst>
  </p:cSld>
  <p:clrMapOvr>
    <a:masterClrMapping/>
  </p:clrMapOvr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6.3.2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2. gen. Turbo Core technology (1)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51796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6.3.2 A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MD’s 2. gen. Turbo Core technology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06515" y="863715"/>
            <a:ext cx="877563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Based on a patent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filed in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2008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by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Naffziger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(one of AMD’s key processor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architects)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], AMD introduced a greatly improved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2. generation Turbo Core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technique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all of their main processor families in 2011/2012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that is in the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656565" y="1699560"/>
            <a:ext cx="7501349" cy="9464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Llano APU line (Family 12h) APU line (06/2011)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1. gen. Cat (Bobcat)-based Ontario/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Zacate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APU lines (01/2011) and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2. gen. Bulldozer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Piledriver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)-based Trinity APU line (09/2012).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60378" y="2689670"/>
            <a:ext cx="884713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2. gen. Turbo Core technology introduces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88454" y="2950075"/>
            <a:ext cx="7872861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gating,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C6 core idle state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System Manager Unit (SMU)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that is based on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32-bit microprocessor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(actually the Lattice Miki LM32 microprocessor)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86535" y="4120205"/>
            <a:ext cx="867558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 that these innovations were introduced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by Intel’s Nehalem family already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in 2008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(the C6 idle state even in the previous Penryn family in 2007).</a:t>
            </a:r>
          </a:p>
        </p:txBody>
      </p:sp>
    </p:spTree>
    <p:extLst>
      <p:ext uri="{BB962C8B-B14F-4D97-AF65-F5344CB8AC3E}">
        <p14:creationId xmlns:p14="http://schemas.microsoft.com/office/powerpoint/2010/main" val="30514036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/>
      <p:bldP spid="8" grpId="0"/>
      <p:bldP spid="9" grpId="0"/>
    </p:bldLst>
  </p:timing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6.3.2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2. gen. Turbo Core technology (2)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72032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Principle of operation of the 2. gen. Turbo Core technique -1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06515" y="828870"/>
            <a:ext cx="8975086" cy="270843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Based on the cited patent,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84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these processors have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digital power monitor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that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scans the activity level of a large number of relevant events in each core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(e.g., 95 in each Llano core)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the GPU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such as FX and FP operations,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L1/L2 cache accesses etc., and based on these activity readings, the Turbo Core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Manager (actually the SMU) calculates the power dissipation values for each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core plus the GPU by using a set of appropriate weights.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These data allow us to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determine also the dissipation of the entire chip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as indicated in the following Figure.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above, briefly described technique is sad to be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accurate within 2%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across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 wide range of applications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84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]. </a:t>
            </a:r>
          </a:p>
        </p:txBody>
      </p:sp>
    </p:spTree>
    <p:extLst>
      <p:ext uri="{BB962C8B-B14F-4D97-AF65-F5344CB8AC3E}">
        <p14:creationId xmlns:p14="http://schemas.microsoft.com/office/powerpoint/2010/main" val="14441979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6.3.2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2. gen. Turbo Core technology (3)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85" b="13762"/>
          <a:stretch>
            <a:fillRect/>
          </a:stretch>
        </p:blipFill>
        <p:spPr bwMode="auto">
          <a:xfrm>
            <a:off x="656565" y="1223755"/>
            <a:ext cx="7903243" cy="4539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Box 6"/>
          <p:cNvSpPr txBox="1"/>
          <p:nvPr/>
        </p:nvSpPr>
        <p:spPr>
          <a:xfrm>
            <a:off x="71500" y="458670"/>
            <a:ext cx="76268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Example: Simplified layout of Llano’s digital power monitor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85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16504" y="6113553"/>
            <a:ext cx="769585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CAC: AC capacitance (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</a:t>
            </a:r>
            <a:r>
              <a:rPr kumimoji="0" lang="en-US" sz="18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ac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) termed also as switching capacitance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         (it models the switching behavior of a unit)</a:t>
            </a:r>
          </a:p>
        </p:txBody>
      </p:sp>
    </p:spTree>
    <p:extLst>
      <p:ext uri="{BB962C8B-B14F-4D97-AF65-F5344CB8AC3E}">
        <p14:creationId xmlns:p14="http://schemas.microsoft.com/office/powerpoint/2010/main" val="4273479856"/>
      </p:ext>
    </p:extLst>
  </p:cSld>
  <p:clrMapOvr>
    <a:masterClrMapping/>
  </p:clrMapOvr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0020" name="Text Box 4"/>
          <p:cNvSpPr txBox="1">
            <a:spLocks noChangeArrowheads="1"/>
          </p:cNvSpPr>
          <p:nvPr/>
        </p:nvSpPr>
        <p:spPr bwMode="auto">
          <a:xfrm>
            <a:off x="206515" y="839030"/>
            <a:ext cx="8998361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Based on the calculated power consumption of the socket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Turbo Core Manager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determines the actual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energy margin to the target TDP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as the difference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between the actual power consumption of  the cores and the chip and the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related TDP figure.  </a:t>
            </a:r>
          </a:p>
        </p:txBody>
      </p:sp>
      <p:sp>
        <p:nvSpPr>
          <p:cNvPr id="470021" name="Text Box 5"/>
          <p:cNvSpPr txBox="1">
            <a:spLocks noChangeArrowheads="1"/>
          </p:cNvSpPr>
          <p:nvPr/>
        </p:nvSpPr>
        <p:spPr bwMode="auto">
          <a:xfrm>
            <a:off x="746575" y="1912298"/>
            <a:ext cx="4906471" cy="6340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2000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Positive margins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indicate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power headroom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Negative margins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indicate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power overage. </a:t>
            </a:r>
          </a:p>
        </p:txBody>
      </p:sp>
      <p:sp>
        <p:nvSpPr>
          <p:cNvPr id="470022" name="Text Box 6"/>
          <p:cNvSpPr txBox="1">
            <a:spLocks noChangeArrowheads="1"/>
          </p:cNvSpPr>
          <p:nvPr/>
        </p:nvSpPr>
        <p:spPr bwMode="auto">
          <a:xfrm>
            <a:off x="250617" y="2591323"/>
            <a:ext cx="8659294" cy="1126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 power headroom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can be utilized for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increasing the clock frequency (for Turbo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200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boost)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Power overages,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on the other hand, initiate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throttling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(clock reduction) of the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cores or even the GPU.</a:t>
            </a:r>
          </a:p>
        </p:txBody>
      </p:sp>
      <p:sp>
        <p:nvSpPr>
          <p:cNvPr id="470023" name="Text Box 7"/>
          <p:cNvSpPr txBox="1">
            <a:spLocks noChangeArrowheads="1"/>
          </p:cNvSpPr>
          <p:nvPr/>
        </p:nvSpPr>
        <p:spPr bwMode="auto">
          <a:xfrm>
            <a:off x="237855" y="3716448"/>
            <a:ext cx="8942641" cy="25237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Turbo boosting behaves differently in the first implementations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(in the Llano,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Ontario, or Zacate lines)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and the subsequent implementations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(beginning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with the Trinity line). 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 the first 2. gen. Turbo Core implementations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when the OS requests higher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CPU performance for particular cores and a power headroom is available,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the Turbo Core Manager initiates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clock frequency increase for the related core.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Note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only the clock frequencies of the cores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may be increased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but the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clock frequency of the GPU can not be boosted, not even in the case when the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CPU cores are not fully utilized or are inactive.  </a:t>
            </a:r>
          </a:p>
        </p:txBody>
      </p:sp>
      <p:sp>
        <p:nvSpPr>
          <p:cNvPr id="7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6.3.2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2. gen. Turbo Core technology (4)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1500" y="458670"/>
            <a:ext cx="72032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Principle of operation of the 2. gen. Turbo Core technique -2</a:t>
            </a:r>
          </a:p>
        </p:txBody>
      </p:sp>
    </p:spTree>
    <p:extLst>
      <p:ext uri="{BB962C8B-B14F-4D97-AF65-F5344CB8AC3E}">
        <p14:creationId xmlns:p14="http://schemas.microsoft.com/office/powerpoint/2010/main" val="24658320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00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00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700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700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700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700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700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700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700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700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700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700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700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700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700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700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700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7002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700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7002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700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7002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700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7002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00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700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7002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83" name="Text Box 3"/>
          <p:cNvSpPr txBox="1">
            <a:spLocks noChangeArrowheads="1"/>
          </p:cNvSpPr>
          <p:nvPr/>
        </p:nvSpPr>
        <p:spPr bwMode="auto">
          <a:xfrm>
            <a:off x="371321" y="1178750"/>
            <a:ext cx="8779711" cy="164660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major enhancement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of the 2. gen. Turbo Core technology of the Trinity line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vs. the Llano APU line is that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Trinity APU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implements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bi-directional turbo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management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unlike the Llano APU, which could boost only the core frequencies.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This also allows the GPU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clock frequency to increase when there is a heavy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GPU load and enough power headroom is available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as shown in the following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Figure for the dual-module (4 cores) Trinity A10-4600M mobile APU.</a:t>
            </a:r>
          </a:p>
        </p:txBody>
      </p:sp>
      <p:sp>
        <p:nvSpPr>
          <p:cNvPr id="8" name="Rectangle 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6.3.2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2. gen. Turbo Core technology (5)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1500" y="458670"/>
            <a:ext cx="838902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Advanced implementation of the 2. gen. Turbo Core technology in the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2. gen Bulldozer (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Piledriver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)-based Trinity APU line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86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3637522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2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12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128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2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12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128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2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812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8128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28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128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128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28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8128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8128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28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8128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8128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(28)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1500" y="6084295"/>
            <a:ext cx="864096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en-US" sz="1600" dirty="0">
                <a:solidFill>
                  <a:srgbClr val="000000"/>
                </a:solidFill>
                <a:latin typeface="+mj-lt"/>
              </a:rPr>
              <a:t>ACPI: Advanced Configuration and Power Interface</a:t>
            </a:r>
          </a:p>
          <a:p>
            <a:pPr algn="ctr"/>
            <a:r>
              <a:rPr lang="en-US" altLang="en-US" sz="1600" dirty="0">
                <a:solidFill>
                  <a:srgbClr val="000000"/>
                </a:solidFill>
                <a:latin typeface="+mj-lt"/>
              </a:rPr>
              <a:t> (open standard, originally developed by Intel, Microsoft and Toshiba in 1996).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-45005" y="877898"/>
            <a:ext cx="9189005" cy="1152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1500" y="460844"/>
            <a:ext cx="79427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a) The Energy Star initiative to reduce energy consumption </a:t>
            </a:r>
            <a:r>
              <a:rPr lang="en-US" dirty="0">
                <a:latin typeface="+mj-lt"/>
              </a:rPr>
              <a:t>[</a:t>
            </a:r>
            <a:r>
              <a:rPr lang="hu-HU" dirty="0">
                <a:latin typeface="+mj-lt"/>
              </a:rPr>
              <a:t>8</a:t>
            </a:r>
            <a:r>
              <a:rPr lang="en-US" dirty="0">
                <a:latin typeface="+mj-lt"/>
              </a:rPr>
              <a:t>]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-1 </a:t>
            </a: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2"/>
          <a:srcRect r="26374"/>
          <a:stretch/>
        </p:blipFill>
        <p:spPr>
          <a:xfrm>
            <a:off x="3845724" y="3113965"/>
            <a:ext cx="1311341" cy="1402431"/>
          </a:xfrm>
          <a:prstGeom prst="rect">
            <a:avLst/>
          </a:prstGeom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DD236AAA-6712-797E-7ED8-7A2DD2420C9A}"/>
              </a:ext>
            </a:extLst>
          </p:cNvPr>
          <p:cNvSpPr/>
          <p:nvPr/>
        </p:nvSpPr>
        <p:spPr bwMode="auto">
          <a:xfrm>
            <a:off x="-26495" y="2033588"/>
            <a:ext cx="9189005" cy="861802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3B333F8C-B88C-FC25-ED1C-EA5F2157541B}"/>
              </a:ext>
            </a:extLst>
          </p:cNvPr>
          <p:cNvSpPr txBox="1"/>
          <p:nvPr/>
        </p:nvSpPr>
        <p:spPr>
          <a:xfrm>
            <a:off x="284132" y="877898"/>
            <a:ext cx="9143508" cy="19697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Verdana" panose="020B0604030504040204" pitchFamily="34" charset="0"/>
              </a:rPr>
              <a:t>It was launched in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1992</a:t>
            </a:r>
            <a:r>
              <a:rPr lang="en-US" sz="1600" dirty="0">
                <a:latin typeface="Verdana" panose="020B0604030504040204" pitchFamily="34" charset="0"/>
              </a:rPr>
              <a:t> by the US Environmental Protection Agency (EPA)</a:t>
            </a:r>
          </a:p>
          <a:p>
            <a:r>
              <a:rPr lang="en-US" sz="1600" dirty="0">
                <a:latin typeface="Verdana" panose="020B0604030504040204" pitchFamily="34" charset="0"/>
              </a:rPr>
              <a:t>      to generate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awareness of energy saving </a:t>
            </a:r>
            <a:r>
              <a:rPr lang="en-US" sz="1600" dirty="0">
                <a:latin typeface="Verdana" panose="020B0604030504040204" pitchFamily="34" charset="0"/>
              </a:rPr>
              <a:t>in different processor categories, like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Verdana" panose="020B0604030504040204" pitchFamily="34" charset="0"/>
              </a:rPr>
              <a:t>      desktops, laptops etc. 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The 5. version </a:t>
            </a:r>
            <a:r>
              <a:rPr lang="en-US" sz="1600" dirty="0">
                <a:latin typeface="Verdana" panose="020B0604030504040204" pitchFamily="34" charset="0"/>
              </a:rPr>
              <a:t>of this initiative was released in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2009.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>
                <a:latin typeface="Verdana" panose="020B0604030504040204" pitchFamily="34" charset="0"/>
              </a:rPr>
              <a:t>It provides different formulae for </a:t>
            </a:r>
            <a:r>
              <a:rPr lang="en-US" sz="1600" spc="-20" dirty="0">
                <a:solidFill>
                  <a:srgbClr val="0070C0"/>
                </a:solidFill>
                <a:latin typeface="Verdana" panose="020B0604030504040204" pitchFamily="34" charset="0"/>
              </a:rPr>
              <a:t>calculating the </a:t>
            </a:r>
            <a:r>
              <a:rPr lang="en-US" sz="1600" spc="-20" dirty="0">
                <a:solidFill>
                  <a:srgbClr val="FF0000"/>
                </a:solidFill>
                <a:latin typeface="Verdana" panose="020B0604030504040204" pitchFamily="34" charset="0"/>
              </a:rPr>
              <a:t>annual Typical Energy Consumption</a:t>
            </a:r>
          </a:p>
          <a:p>
            <a:r>
              <a:rPr lang="en-US" sz="1600" dirty="0">
                <a:solidFill>
                  <a:srgbClr val="FF0000"/>
                </a:solidFill>
                <a:latin typeface="Verdana" panose="020B0604030504040204" pitchFamily="34" charset="0"/>
              </a:rPr>
              <a:t>      (TEC) in inactive ACPI states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for different processor classes </a:t>
            </a:r>
            <a:r>
              <a:rPr lang="en-US" sz="1600" dirty="0">
                <a:latin typeface="Verdana" panose="020B0604030504040204" pitchFamily="34" charset="0"/>
              </a:rPr>
              <a:t>and gives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maximum</a:t>
            </a:r>
          </a:p>
          <a:p>
            <a:r>
              <a:rPr lang="en-US" sz="1600" dirty="0">
                <a:latin typeface="Verdana" panose="020B0604030504040204" pitchFamily="34" charset="0"/>
              </a:rPr>
              <a:t>     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 TEC figures as a criterium for using the Energy Star sticker. </a:t>
            </a:r>
            <a:endParaRPr lang="en-US" sz="1600" dirty="0">
              <a:solidFill>
                <a:srgbClr val="0070C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36073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  <p:bldP spid="3" grpId="0" animBg="1"/>
    </p:bldLst>
  </p:timing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6.3.2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2. gen. Turbo Core technology (6)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4" name="Picture 7" descr="Screen%20Shot%202012-05-14%20at%2010">
            <a:hlinkClick r:id="rId2"/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577"/>
          <a:stretch>
            <a:fillRect/>
          </a:stretch>
        </p:blipFill>
        <p:spPr bwMode="auto">
          <a:xfrm>
            <a:off x="71438" y="1403775"/>
            <a:ext cx="8893175" cy="41022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71500" y="458670"/>
            <a:ext cx="916962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Bi-directional Turbo Core implementation in the 2. gen. Turbo Core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technology in the 2. gen Bulldozer (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Piledriver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)-based Trinity APU line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86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50867" y="5916589"/>
            <a:ext cx="8989577" cy="80740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compute modules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have a base clock frequency of 2300 MHz, which can be  </a:t>
            </a:r>
          </a:p>
          <a:p>
            <a:pPr marL="0" marR="0" lvl="0" indent="0" algn="l" defTabSz="914400" rtl="0" eaLnBrk="1" fontAlgn="base" latinLnBrk="0" hangingPunct="1">
              <a:lnSpc>
                <a:spcPct val="90000"/>
              </a:lnSpc>
              <a:spcBef>
                <a:spcPct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boosted up to 3200 MHz in steps of 100 MHz, whereas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GPU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has a base clock frequency of 496 MHz, which can be raised to 685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MHz.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15888" y="5589240"/>
            <a:ext cx="32133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161719"/>
                </a:solidFill>
                <a:effectLst/>
                <a:uLnTx/>
                <a:uFillTx/>
                <a:latin typeface="Inter"/>
                <a:ea typeface="+mn-ea"/>
                <a:cs typeface="+mn-cs"/>
              </a:rPr>
              <a:t>would like to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Inter"/>
                <a:ea typeface="+mn-ea"/>
                <a:cs typeface="+mn-cs"/>
              </a:rPr>
              <a:t>point out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161719"/>
                </a:solidFill>
                <a:effectLst/>
                <a:uLnTx/>
                <a:uFillTx/>
                <a:latin typeface="Inter"/>
                <a:ea typeface="+mn-ea"/>
                <a:cs typeface="+mn-cs"/>
              </a:rPr>
              <a:t>that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75205553"/>
      </p:ext>
    </p:extLst>
  </p:cSld>
  <p:clrMapOvr>
    <a:masterClrMapping/>
  </p:clrMapOvr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Text Box 2"/>
          <p:cNvSpPr txBox="1">
            <a:spLocks noChangeArrowheads="1"/>
          </p:cNvSpPr>
          <p:nvPr/>
        </p:nvSpPr>
        <p:spPr bwMode="auto">
          <a:xfrm>
            <a:off x="349250" y="1989598"/>
            <a:ext cx="8340725" cy="684000"/>
          </a:xfrm>
          <a:prstGeom prst="rect">
            <a:avLst/>
          </a:prstGeom>
          <a:solidFill>
            <a:srgbClr val="000080"/>
          </a:solidFill>
          <a:ln w="12700" algn="ctr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 anchorCtr="0"/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6.3.3 A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MD’s STAPM (Skin Temperature Aware Power Management)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technology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5834347"/>
      </p:ext>
    </p:extLst>
  </p:cSld>
  <p:clrMapOvr>
    <a:masterClrMapping/>
  </p:clrMapOvr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6.3.3 A 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STAPM (Skin Temperature Aware Power Management) (1)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 Box 11"/>
          <p:cNvSpPr txBox="1">
            <a:spLocks noChangeArrowheads="1"/>
          </p:cNvSpPr>
          <p:nvPr/>
        </p:nvSpPr>
        <p:spPr bwMode="auto">
          <a:xfrm>
            <a:off x="71500" y="458670"/>
            <a:ext cx="892359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AMD’s STAPM (Skin Temperature Aware Power Management) technology -1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96525" y="828578"/>
            <a:ext cx="8948502" cy="31854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is AMD’s 3. gen. Turbo Boost technology.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This technology is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similar to Intel’s 2. gen. Turbo Boost technology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it takes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into account the chassis temperature, i.e., the “thermal mass” of the chassis.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 designates this chassis temperature-aware Turbo Boost technology as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Skin Temperature Aware Power Management (STAPM)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STAPM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raises performance by boosting CPU and/or GPU frequencies as long as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the estimated platform’s skin temperature remains below a specified limit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This allows an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additional performance improvement when the device chassis is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“cold”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after switching off or in light-loaded time intervals of the processor.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Here, we note that compared to Intel’s 2. gen. Turbo Boost technology AMD’s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STAPM technology appeared with a time delay of about 3 years. </a:t>
            </a:r>
          </a:p>
        </p:txBody>
      </p:sp>
    </p:spTree>
    <p:extLst>
      <p:ext uri="{BB962C8B-B14F-4D97-AF65-F5344CB8AC3E}">
        <p14:creationId xmlns:p14="http://schemas.microsoft.com/office/powerpoint/2010/main" val="37054043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6.3.3 A 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STAPM (Skin Temperature Aware Power Management) (2)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8113" y="1254674"/>
            <a:ext cx="8514357" cy="4784616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128639" y="458670"/>
            <a:ext cx="8606202" cy="6976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Principle of AMD’s STAPM (Skin Temperature Aware Power Management)</a:t>
            </a:r>
            <a:endParaRPr kumimoji="0" lang="hu-HU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[87]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7620247"/>
      </p:ext>
    </p:extLst>
  </p:cSld>
  <p:clrMapOvr>
    <a:masterClrMapping/>
  </p:clrMapOvr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6.3.3 A 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STAPM (Skin Temperature Aware Power Management) (3)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96525" y="908720"/>
            <a:ext cx="886598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 introduced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STAPM both in their mainline (Bulldozer-based) and low power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Cat line for laptop models in the middle of the 2010’s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more precisely along with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46575" y="1448490"/>
            <a:ext cx="6477222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Puma+-based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Beema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Mullins lines (4/2014) and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Excavator v1-based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Carizo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line (06/2015).</a:t>
            </a:r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>
            <a:off x="71500" y="458670"/>
            <a:ext cx="892359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AMD’s STAPM (Skin Temperature Aware Power Management) technology -2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84241" y="2033845"/>
            <a:ext cx="851822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 continued to implement the STAPM technology in their Zen-based laptop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processors.</a:t>
            </a:r>
          </a:p>
        </p:txBody>
      </p:sp>
    </p:spTree>
    <p:extLst>
      <p:ext uri="{BB962C8B-B14F-4D97-AF65-F5344CB8AC3E}">
        <p14:creationId xmlns:p14="http://schemas.microsoft.com/office/powerpoint/2010/main" val="1226324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6.3.3 A 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STAPM (Skin Temperature Aware Power Management) (4)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1500" y="458670"/>
            <a:ext cx="79673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Performance increase resulting from using the STAPM technology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1500" y="908720"/>
            <a:ext cx="865890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Since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most use cases for mobile devices are short,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STAMP often results in notable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performance gain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seen in the Figure below for a subsequent STAPM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implementation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88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].</a:t>
            </a:r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07352" y="1853825"/>
            <a:ext cx="4824020" cy="3091211"/>
          </a:xfrm>
          <a:prstGeom prst="rect">
            <a:avLst/>
          </a:prstGeom>
        </p:spPr>
      </p:pic>
      <p:sp>
        <p:nvSpPr>
          <p:cNvPr id="12" name="TextBox 11"/>
          <p:cNvSpPr txBox="1"/>
          <p:nvPr/>
        </p:nvSpPr>
        <p:spPr>
          <a:xfrm>
            <a:off x="386535" y="4932122"/>
            <a:ext cx="826341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Performance improvements for STAPM in AMD’s Excavator v2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(Family 15h Models 70h-7Fh)-based Bristol Ridge processors (05/2016)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88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</p:spTree>
    <p:extLst>
      <p:ext uri="{BB962C8B-B14F-4D97-AF65-F5344CB8AC3E}">
        <p14:creationId xmlns:p14="http://schemas.microsoft.com/office/powerpoint/2010/main" val="3741416259"/>
      </p:ext>
    </p:extLst>
  </p:cSld>
  <p:clrMapOvr>
    <a:masterClrMapping/>
  </p:clrMapOvr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6.3.3 A 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STAPM (Skin Temperature Aware Power Management) (5)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500" y="818710"/>
            <a:ext cx="8973932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Further on, as the STAPM technology allows the cores or the GPU to run faster,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the time to completion will be shorter.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Then,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additional power needed for higher clock frequencies is easily compensated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by reduced power consumption resulting from setting the processor or platform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components sooner into idle states.  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458670"/>
            <a:ext cx="149573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88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28044723"/>
      </p:ext>
    </p:extLst>
  </p:cSld>
  <p:clrMapOvr>
    <a:masterClrMapping/>
  </p:clrMapOvr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6.3.3 A 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STAPM (Skin Temperature Aware Power Management) (6)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5405" y="998730"/>
            <a:ext cx="8927095" cy="4275289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1500" y="458670"/>
            <a:ext cx="670497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Assumed principle of the implementation pf STAPM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89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45405" y="5724255"/>
            <a:ext cx="84974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Here we do not want to go into details, but refer to the source of the publication.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06515" y="5229200"/>
            <a:ext cx="1761188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TE: Thermal Entity</a:t>
            </a:r>
          </a:p>
        </p:txBody>
      </p:sp>
      <p:sp>
        <p:nvSpPr>
          <p:cNvPr id="9" name="TextBox 8"/>
          <p:cNvSpPr txBox="1"/>
          <p:nvPr/>
        </p:nvSpPr>
        <p:spPr>
          <a:xfrm flipH="1">
            <a:off x="5202070" y="1313765"/>
            <a:ext cx="175048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(Static power)</a:t>
            </a:r>
          </a:p>
        </p:txBody>
      </p:sp>
    </p:spTree>
    <p:extLst>
      <p:ext uri="{BB962C8B-B14F-4D97-AF65-F5344CB8AC3E}">
        <p14:creationId xmlns:p14="http://schemas.microsoft.com/office/powerpoint/2010/main" val="361872858"/>
      </p:ext>
    </p:extLst>
  </p:cSld>
  <p:clrMapOvr>
    <a:masterClrMapping/>
  </p:clrMapOvr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Text Box 2"/>
          <p:cNvSpPr txBox="1">
            <a:spLocks noChangeArrowheads="1"/>
          </p:cNvSpPr>
          <p:nvPr/>
        </p:nvSpPr>
        <p:spPr bwMode="auto">
          <a:xfrm>
            <a:off x="349250" y="1989600"/>
            <a:ext cx="8340725" cy="468000"/>
          </a:xfrm>
          <a:prstGeom prst="rect">
            <a:avLst/>
          </a:prstGeom>
          <a:solidFill>
            <a:srgbClr val="000080"/>
          </a:solidFill>
          <a:ln w="12700" algn="ctr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 anchorCtr="0"/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6.3.4 A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MD’s Precision Boost technology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06873947"/>
      </p:ext>
    </p:extLst>
  </p:cSld>
  <p:clrMapOvr>
    <a:masterClrMapping/>
  </p:clrMapOvr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6.3.4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technology (1)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2864" y="458670"/>
            <a:ext cx="510120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6.3.4 A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MD’s Precision Boost technology -1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18245" y="2034135"/>
            <a:ext cx="863191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makes use of the same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closed-loop control mechanism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AMD's Pure Power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technology (that is AVS), as indicated in the Figure below:</a:t>
            </a:r>
          </a:p>
        </p:txBody>
      </p:sp>
      <p:pic>
        <p:nvPicPr>
          <p:cNvPr id="11" name="Content Placeholder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 bwMode="auto">
          <a:xfrm>
            <a:off x="1566800" y="2933945"/>
            <a:ext cx="5595682" cy="27251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" name="TextBox 12"/>
          <p:cNvSpPr txBox="1"/>
          <p:nvPr/>
        </p:nvSpPr>
        <p:spPr>
          <a:xfrm>
            <a:off x="129661" y="5724255"/>
            <a:ext cx="880782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The closed-loop control mechanism for Pure Power (i.e., AVS) and Precision Boost (i.e., Turbo Boost)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[60]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17108" y="818710"/>
            <a:ext cx="8361776" cy="123110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is AMD’s 4. gen. Turbo Boost technology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 enhanced their Turbo Core technology in the subsequent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Zen-based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1. gen. DT Ryzen (03/2017) and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ThreadRipper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lines (08/2017).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Their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enhanced technology is designated as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Precision Boost technology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2198733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3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71500" y="458670"/>
            <a:ext cx="912914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Inactive ACPI standard states, referenced in the Energy Star initiative </a:t>
            </a:r>
            <a:r>
              <a:rPr lang="en-US" dirty="0">
                <a:latin typeface="+mj-lt"/>
              </a:rPr>
              <a:t>[</a:t>
            </a:r>
            <a:r>
              <a:rPr lang="hu-HU" dirty="0">
                <a:latin typeface="+mj-lt"/>
              </a:rPr>
              <a:t>9</a:t>
            </a:r>
            <a:r>
              <a:rPr lang="en-US" dirty="0">
                <a:latin typeface="+mj-lt"/>
              </a:rPr>
              <a:t>]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(29)</a:t>
            </a:r>
            <a:endParaRPr lang="en-US" sz="1700" dirty="0"/>
          </a:p>
        </p:txBody>
      </p:sp>
      <p:sp>
        <p:nvSpPr>
          <p:cNvPr id="3" name="TextBox 2"/>
          <p:cNvSpPr txBox="1"/>
          <p:nvPr/>
        </p:nvSpPr>
        <p:spPr>
          <a:xfrm>
            <a:off x="937067" y="915978"/>
            <a:ext cx="168988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err="1">
                <a:solidFill>
                  <a:srgbClr val="FF0000"/>
                </a:solidFill>
                <a:latin typeface="+mj-lt"/>
              </a:rPr>
              <a:t>Gi</a:t>
            </a:r>
            <a:r>
              <a:rPr lang="en-US" sz="1400" dirty="0">
                <a:solidFill>
                  <a:srgbClr val="FF0000"/>
                </a:solidFill>
                <a:latin typeface="+mj-lt"/>
              </a:rPr>
              <a:t>: Global states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51678" y="3007140"/>
            <a:ext cx="2948243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rgbClr val="FF0000"/>
                </a:solidFill>
                <a:latin typeface="+mj-lt"/>
              </a:rPr>
              <a:t>Ci: Idle states</a:t>
            </a:r>
          </a:p>
          <a:p>
            <a:pPr algn="ctr"/>
            <a:r>
              <a:rPr lang="en-US" sz="1400" dirty="0">
                <a:solidFill>
                  <a:srgbClr val="FF0000"/>
                </a:solidFill>
                <a:latin typeface="+mj-lt"/>
              </a:rPr>
              <a:t>C1…C3 given in ACPI 1.0</a:t>
            </a:r>
          </a:p>
          <a:p>
            <a:pPr algn="ctr"/>
            <a:r>
              <a:rPr lang="en-US" sz="1400" dirty="0">
                <a:solidFill>
                  <a:srgbClr val="FF0000"/>
                </a:solidFill>
                <a:latin typeface="+mj-lt"/>
              </a:rPr>
              <a:t>(C4…Cn states since ACPI 2.0)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-73347" y="2069293"/>
            <a:ext cx="344036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>
                <a:solidFill>
                  <a:srgbClr val="FF0000"/>
                </a:solidFill>
                <a:latin typeface="+mj-lt"/>
              </a:rPr>
              <a:t>Pi: Performance states</a:t>
            </a:r>
          </a:p>
          <a:p>
            <a:pPr algn="ctr"/>
            <a:r>
              <a:rPr lang="en-US" sz="1400" dirty="0">
                <a:solidFill>
                  <a:srgbClr val="FF0000"/>
                </a:solidFill>
                <a:latin typeface="+mj-lt"/>
              </a:rPr>
              <a:t>       (active states, since ACPI 2.0))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86535" y="6354325"/>
            <a:ext cx="28671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solidFill>
                  <a:srgbClr val="FF0000"/>
                </a:solidFill>
                <a:latin typeface="+mj-lt"/>
              </a:rPr>
              <a:t>S3-S5: System Sleep states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b="75022"/>
          <a:stretch/>
        </p:blipFill>
        <p:spPr>
          <a:xfrm>
            <a:off x="3147461" y="1114916"/>
            <a:ext cx="5853727" cy="1728000"/>
          </a:xfrm>
          <a:prstGeom prst="rect">
            <a:avLst/>
          </a:prstGeom>
        </p:spPr>
      </p:pic>
      <p:sp>
        <p:nvSpPr>
          <p:cNvPr id="5" name="Left Brace 4"/>
          <p:cNvSpPr/>
          <p:nvPr/>
        </p:nvSpPr>
        <p:spPr bwMode="auto">
          <a:xfrm>
            <a:off x="3616312" y="2986123"/>
            <a:ext cx="145598" cy="1035058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1" name="Left Brace 10"/>
          <p:cNvSpPr/>
          <p:nvPr/>
        </p:nvSpPr>
        <p:spPr bwMode="auto">
          <a:xfrm>
            <a:off x="3626895" y="2075554"/>
            <a:ext cx="145598" cy="690038"/>
          </a:xfrm>
          <a:prstGeom prst="leftBrac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718990" y="6491975"/>
            <a:ext cx="381981" cy="4024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FF0000"/>
                </a:solidFill>
                <a:latin typeface="+mj-lt"/>
              </a:rPr>
              <a:t>*</a:t>
            </a: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3"/>
          <a:srcRect t="60320" b="4009"/>
          <a:stretch/>
        </p:blipFill>
        <p:spPr>
          <a:xfrm>
            <a:off x="3134014" y="4305193"/>
            <a:ext cx="5836272" cy="2466979"/>
          </a:xfrm>
          <a:prstGeom prst="rect">
            <a:avLst/>
          </a:prstGeom>
        </p:spPr>
      </p:pic>
      <p:grpSp>
        <p:nvGrpSpPr>
          <p:cNvPr id="40" name="Group 39"/>
          <p:cNvGrpSpPr/>
          <p:nvPr/>
        </p:nvGrpSpPr>
        <p:grpSpPr>
          <a:xfrm>
            <a:off x="5033254" y="2968107"/>
            <a:ext cx="4074419" cy="1211538"/>
            <a:chOff x="5178688" y="2311986"/>
            <a:chExt cx="3713791" cy="1157706"/>
          </a:xfrm>
        </p:grpSpPr>
        <p:grpSp>
          <p:nvGrpSpPr>
            <p:cNvPr id="35" name="Group 34"/>
            <p:cNvGrpSpPr/>
            <p:nvPr/>
          </p:nvGrpSpPr>
          <p:grpSpPr>
            <a:xfrm>
              <a:off x="5178688" y="2311986"/>
              <a:ext cx="3713791" cy="1157706"/>
              <a:chOff x="5178688" y="2311986"/>
              <a:chExt cx="3713791" cy="1157706"/>
            </a:xfrm>
          </p:grpSpPr>
          <p:grpSp>
            <p:nvGrpSpPr>
              <p:cNvPr id="25" name="Group 24"/>
              <p:cNvGrpSpPr/>
              <p:nvPr/>
            </p:nvGrpSpPr>
            <p:grpSpPr>
              <a:xfrm>
                <a:off x="5178688" y="2311986"/>
                <a:ext cx="3713791" cy="1157706"/>
                <a:chOff x="3986935" y="3079293"/>
                <a:chExt cx="3398756" cy="1474833"/>
              </a:xfrm>
            </p:grpSpPr>
            <p:pic>
              <p:nvPicPr>
                <p:cNvPr id="26" name="Picture 25"/>
                <p:cNvPicPr>
                  <a:picLocks noChangeAspect="1"/>
                </p:cNvPicPr>
                <p:nvPr/>
              </p:nvPicPr>
              <p:blipFill rotWithShape="1">
                <a:blip r:embed="rId4"/>
                <a:srcRect l="23328" t="61054" b="33535"/>
                <a:stretch/>
              </p:blipFill>
              <p:spPr>
                <a:xfrm>
                  <a:off x="3986935" y="4149080"/>
                  <a:ext cx="3395490" cy="405046"/>
                </a:xfrm>
                <a:prstGeom prst="rect">
                  <a:avLst/>
                </a:prstGeom>
              </p:spPr>
            </p:pic>
            <p:pic>
              <p:nvPicPr>
                <p:cNvPr id="27" name="Picture 26"/>
                <p:cNvPicPr>
                  <a:picLocks noChangeAspect="1"/>
                </p:cNvPicPr>
                <p:nvPr/>
              </p:nvPicPr>
              <p:blipFill rotWithShape="1">
                <a:blip r:embed="rId4"/>
                <a:srcRect l="23254" t="25251" b="64164"/>
                <a:stretch/>
              </p:blipFill>
              <p:spPr>
                <a:xfrm>
                  <a:off x="3986935" y="3079293"/>
                  <a:ext cx="3398756" cy="792330"/>
                </a:xfrm>
                <a:prstGeom prst="rect">
                  <a:avLst/>
                </a:prstGeom>
              </p:spPr>
            </p:pic>
            <p:pic>
              <p:nvPicPr>
                <p:cNvPr id="29" name="Picture 28"/>
                <p:cNvPicPr>
                  <a:picLocks noChangeAspect="1"/>
                </p:cNvPicPr>
                <p:nvPr/>
              </p:nvPicPr>
              <p:blipFill rotWithShape="1">
                <a:blip r:embed="rId4"/>
                <a:srcRect l="59464" t="62215" r="7844" b="36004"/>
                <a:stretch/>
              </p:blipFill>
              <p:spPr>
                <a:xfrm>
                  <a:off x="4036573" y="4253249"/>
                  <a:ext cx="1447800" cy="133350"/>
                </a:xfrm>
                <a:prstGeom prst="rect">
                  <a:avLst/>
                </a:prstGeom>
              </p:spPr>
            </p:pic>
            <p:sp>
              <p:nvSpPr>
                <p:cNvPr id="30" name="TextBox 29"/>
                <p:cNvSpPr txBox="1"/>
                <p:nvPr/>
              </p:nvSpPr>
              <p:spPr>
                <a:xfrm>
                  <a:off x="3991966" y="4149889"/>
                  <a:ext cx="334775" cy="33327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b="1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Cn</a:t>
                  </a:r>
                </a:p>
              </p:txBody>
            </p:sp>
            <p:pic>
              <p:nvPicPr>
                <p:cNvPr id="31" name="Picture 30"/>
                <p:cNvPicPr>
                  <a:picLocks noChangeAspect="1"/>
                </p:cNvPicPr>
                <p:nvPr/>
              </p:nvPicPr>
              <p:blipFill rotWithShape="1">
                <a:blip r:embed="rId4"/>
                <a:srcRect l="59464" t="26688" r="7844" b="70210"/>
                <a:stretch/>
              </p:blipFill>
              <p:spPr>
                <a:xfrm>
                  <a:off x="4053885" y="3173113"/>
                  <a:ext cx="1447800" cy="232229"/>
                </a:xfrm>
                <a:prstGeom prst="rect">
                  <a:avLst/>
                </a:prstGeom>
              </p:spPr>
            </p:pic>
            <p:pic>
              <p:nvPicPr>
                <p:cNvPr id="32" name="Picture 31"/>
                <p:cNvPicPr>
                  <a:picLocks noChangeAspect="1"/>
                </p:cNvPicPr>
                <p:nvPr/>
              </p:nvPicPr>
              <p:blipFill rotWithShape="1">
                <a:blip r:embed="rId4"/>
                <a:srcRect l="82119" t="31535" r="7844" b="65557"/>
                <a:stretch/>
              </p:blipFill>
              <p:spPr>
                <a:xfrm>
                  <a:off x="4062331" y="3536479"/>
                  <a:ext cx="3014431" cy="200519"/>
                </a:xfrm>
                <a:prstGeom prst="rect">
                  <a:avLst/>
                </a:prstGeom>
              </p:spPr>
            </p:pic>
            <p:sp>
              <p:nvSpPr>
                <p:cNvPr id="33" name="TextBox 32"/>
                <p:cNvSpPr txBox="1"/>
                <p:nvPr/>
              </p:nvSpPr>
              <p:spPr>
                <a:xfrm>
                  <a:off x="4002324" y="3508020"/>
                  <a:ext cx="327439" cy="33327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b="1" dirty="0" err="1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C2</a:t>
                  </a:r>
                  <a:endParaRPr lang="en-US" sz="1600" b="1" dirty="0"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34" name="TextBox 33"/>
                <p:cNvSpPr txBox="1"/>
                <p:nvPr/>
              </p:nvSpPr>
              <p:spPr>
                <a:xfrm>
                  <a:off x="4010393" y="3126293"/>
                  <a:ext cx="327439" cy="33327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1100" b="1" dirty="0"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C1</a:t>
                  </a:r>
                  <a:endParaRPr lang="en-US" sz="1100" dirty="0">
                    <a:latin typeface="Verdana" panose="020B0604030504040204" pitchFamily="34" charset="0"/>
                    <a:ea typeface="Verdana" panose="020B0604030504040204" pitchFamily="34" charset="0"/>
                    <a:cs typeface="Times New Roman" panose="02020603050405020304" pitchFamily="18" charset="0"/>
                  </a:endParaRPr>
                </a:p>
              </p:txBody>
            </p:sp>
          </p:grpSp>
          <p:sp>
            <p:nvSpPr>
              <p:cNvPr id="2" name="Rectangle 1"/>
              <p:cNvSpPr/>
              <p:nvPr/>
            </p:nvSpPr>
            <p:spPr bwMode="auto">
              <a:xfrm>
                <a:off x="5204320" y="3100397"/>
                <a:ext cx="3610018" cy="73556"/>
              </a:xfrm>
              <a:prstGeom prst="rect">
                <a:avLst/>
              </a:prstGeom>
              <a:solidFill>
                <a:schemeClr val="bg1"/>
              </a:solidFill>
              <a:ln w="190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1400" b="0" i="0" u="none" strike="noStrike" cap="none" normalizeH="0" baseline="0">
                  <a:ln>
                    <a:noFill/>
                  </a:ln>
                  <a:solidFill>
                    <a:srgbClr val="3333CC"/>
                  </a:solidFill>
                  <a:effectLst/>
                  <a:latin typeface="Verdana" pitchFamily="34" charset="0"/>
                </a:endParaRPr>
              </a:p>
            </p:txBody>
          </p:sp>
        </p:grpSp>
        <p:cxnSp>
          <p:nvCxnSpPr>
            <p:cNvPr id="36" name="Straight Connector 35"/>
            <p:cNvCxnSpPr/>
            <p:nvPr/>
          </p:nvCxnSpPr>
          <p:spPr bwMode="auto">
            <a:xfrm>
              <a:off x="5639732" y="2950574"/>
              <a:ext cx="1" cy="219089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ysDot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9" name="Rectangle 38"/>
            <p:cNvSpPr/>
            <p:nvPr/>
          </p:nvSpPr>
          <p:spPr bwMode="auto">
            <a:xfrm>
              <a:off x="5261073" y="2910136"/>
              <a:ext cx="3496392" cy="45719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</p:grpSp>
      <p:pic>
        <p:nvPicPr>
          <p:cNvPr id="42" name="Picture 41"/>
          <p:cNvPicPr>
            <a:picLocks noChangeAspect="1"/>
          </p:cNvPicPr>
          <p:nvPr/>
        </p:nvPicPr>
        <p:blipFill rotWithShape="1">
          <a:blip r:embed="rId3"/>
          <a:srcRect l="11695" t="9733" r="85187" b="62548"/>
          <a:stretch/>
        </p:blipFill>
        <p:spPr>
          <a:xfrm>
            <a:off x="3827971" y="2500653"/>
            <a:ext cx="181680" cy="1913430"/>
          </a:xfrm>
          <a:prstGeom prst="rect">
            <a:avLst/>
          </a:prstGeom>
        </p:spPr>
      </p:pic>
      <p:pic>
        <p:nvPicPr>
          <p:cNvPr id="43" name="Picture 42"/>
          <p:cNvPicPr>
            <a:picLocks noChangeAspect="1"/>
          </p:cNvPicPr>
          <p:nvPr/>
        </p:nvPicPr>
        <p:blipFill rotWithShape="1">
          <a:blip r:embed="rId3"/>
          <a:srcRect l="10915" t="30522" r="84407" b="65320"/>
          <a:stretch/>
        </p:blipFill>
        <p:spPr>
          <a:xfrm>
            <a:off x="4649990" y="3488836"/>
            <a:ext cx="296251" cy="312007"/>
          </a:xfrm>
          <a:prstGeom prst="rect">
            <a:avLst/>
          </a:prstGeom>
        </p:spPr>
      </p:pic>
      <p:pic>
        <p:nvPicPr>
          <p:cNvPr id="44" name="Picture 43"/>
          <p:cNvPicPr>
            <a:picLocks noChangeAspect="1"/>
          </p:cNvPicPr>
          <p:nvPr/>
        </p:nvPicPr>
        <p:blipFill rotWithShape="1">
          <a:blip r:embed="rId3"/>
          <a:srcRect l="27289" t="18049" r="67138" b="67317"/>
          <a:stretch/>
        </p:blipFill>
        <p:spPr>
          <a:xfrm>
            <a:off x="4743708" y="2417191"/>
            <a:ext cx="356878" cy="1144029"/>
          </a:xfrm>
          <a:prstGeom prst="rect">
            <a:avLst/>
          </a:prstGeom>
        </p:spPr>
      </p:pic>
      <p:pic>
        <p:nvPicPr>
          <p:cNvPr id="45" name="Picture 44"/>
          <p:cNvPicPr>
            <a:picLocks noChangeAspect="1"/>
          </p:cNvPicPr>
          <p:nvPr/>
        </p:nvPicPr>
        <p:blipFill rotWithShape="1">
          <a:blip r:embed="rId3"/>
          <a:srcRect l="27289" t="31760" r="67897" b="64569"/>
          <a:stretch/>
        </p:blipFill>
        <p:spPr>
          <a:xfrm>
            <a:off x="4754736" y="3758449"/>
            <a:ext cx="295413" cy="259848"/>
          </a:xfrm>
          <a:prstGeom prst="rect">
            <a:avLst/>
          </a:prstGeom>
        </p:spPr>
      </p:pic>
      <p:sp>
        <p:nvSpPr>
          <p:cNvPr id="53" name="Rectangle 52"/>
          <p:cNvSpPr/>
          <p:nvPr/>
        </p:nvSpPr>
        <p:spPr bwMode="auto">
          <a:xfrm>
            <a:off x="4797430" y="1750633"/>
            <a:ext cx="93718" cy="2263183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cxnSp>
        <p:nvCxnSpPr>
          <p:cNvPr id="55" name="Straight Connector 54"/>
          <p:cNvCxnSpPr/>
          <p:nvPr/>
        </p:nvCxnSpPr>
        <p:spPr bwMode="auto">
          <a:xfrm flipH="1">
            <a:off x="4851567" y="1753604"/>
            <a:ext cx="11620" cy="2244828"/>
          </a:xfrm>
          <a:prstGeom prst="line">
            <a:avLst/>
          </a:prstGeom>
          <a:noFill/>
          <a:ln w="508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7" name="Rectangle 56"/>
          <p:cNvSpPr/>
          <p:nvPr/>
        </p:nvSpPr>
        <p:spPr bwMode="auto">
          <a:xfrm>
            <a:off x="4708051" y="1753604"/>
            <a:ext cx="110352" cy="2288422"/>
          </a:xfrm>
          <a:prstGeom prst="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cxnSp>
        <p:nvCxnSpPr>
          <p:cNvPr id="59" name="Straight Connector 58"/>
          <p:cNvCxnSpPr/>
          <p:nvPr/>
        </p:nvCxnSpPr>
        <p:spPr bwMode="auto">
          <a:xfrm flipV="1">
            <a:off x="4712974" y="1757446"/>
            <a:ext cx="181998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8" name="Rounded Rectangle 7"/>
          <p:cNvSpPr/>
          <p:nvPr/>
        </p:nvSpPr>
        <p:spPr bwMode="auto">
          <a:xfrm>
            <a:off x="0" y="2826474"/>
            <a:ext cx="9103757" cy="3484287"/>
          </a:xfrm>
          <a:prstGeom prst="roundRect">
            <a:avLst/>
          </a:prstGeom>
          <a:noFill/>
          <a:ln w="38100" cap="flat" cmpd="sng" algn="ctr">
            <a:solidFill>
              <a:srgbClr val="FF0000"/>
            </a:solidFill>
            <a:prstDash val="sysDot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73761" y="4059070"/>
            <a:ext cx="3561873" cy="22365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000000"/>
                </a:solidFill>
                <a:latin typeface="Verdana"/>
              </a:rPr>
              <a:t>G1: OS-initiated, system context</a:t>
            </a:r>
          </a:p>
          <a:p>
            <a:pPr>
              <a:spcAft>
                <a:spcPts val="600"/>
              </a:spcAft>
            </a:pPr>
            <a:r>
              <a:rPr lang="en-US" sz="1400" dirty="0">
                <a:solidFill>
                  <a:srgbClr val="000000"/>
                </a:solidFill>
                <a:latin typeface="Verdana"/>
              </a:rPr>
              <a:t>        saved, no rebooting needed.</a:t>
            </a:r>
          </a:p>
          <a:p>
            <a:pPr>
              <a:spcAft>
                <a:spcPts val="200"/>
              </a:spcAft>
            </a:pPr>
            <a:r>
              <a:rPr lang="en-US" sz="1400" dirty="0">
                <a:solidFill>
                  <a:srgbClr val="000000"/>
                </a:solidFill>
                <a:latin typeface="Verdana"/>
              </a:rPr>
              <a:t>G2/Soft off: OS-initiated shut down.</a:t>
            </a:r>
          </a:p>
          <a:p>
            <a:r>
              <a:rPr lang="en-US" sz="1400" dirty="0">
                <a:solidFill>
                  <a:srgbClr val="000000"/>
                </a:solidFill>
                <a:latin typeface="Verdana"/>
              </a:rPr>
              <a:t>      Power supply remains on,</a:t>
            </a:r>
          </a:p>
          <a:p>
            <a:r>
              <a:rPr lang="en-US" sz="1400" dirty="0">
                <a:solidFill>
                  <a:srgbClr val="000000"/>
                </a:solidFill>
                <a:latin typeface="Verdana"/>
              </a:rPr>
              <a:t>        system context is not saved,</a:t>
            </a:r>
          </a:p>
          <a:p>
            <a:pPr>
              <a:spcAft>
                <a:spcPts val="600"/>
              </a:spcAft>
            </a:pPr>
            <a:r>
              <a:rPr lang="en-US" sz="1400" dirty="0">
                <a:solidFill>
                  <a:srgbClr val="000000"/>
                </a:solidFill>
                <a:latin typeface="Verdana"/>
              </a:rPr>
              <a:t>        the system must be restarted.</a:t>
            </a:r>
          </a:p>
          <a:p>
            <a:r>
              <a:rPr lang="en-US" sz="1400" dirty="0">
                <a:solidFill>
                  <a:srgbClr val="000000"/>
                </a:solidFill>
                <a:latin typeface="Verdana"/>
              </a:rPr>
              <a:t>G3/Mechanical off: Entered by </a:t>
            </a:r>
          </a:p>
          <a:p>
            <a:pPr>
              <a:spcAft>
                <a:spcPts val="200"/>
              </a:spcAft>
            </a:pPr>
            <a:r>
              <a:rPr lang="en-US" sz="1400" dirty="0">
                <a:solidFill>
                  <a:srgbClr val="000000"/>
                </a:solidFill>
                <a:latin typeface="Verdana"/>
              </a:rPr>
              <a:t>        activating a mechanical switch. </a:t>
            </a:r>
          </a:p>
          <a:p>
            <a:r>
              <a:rPr lang="en-US" sz="1400" dirty="0">
                <a:solidFill>
                  <a:srgbClr val="000000"/>
                </a:solidFill>
                <a:latin typeface="Verdana"/>
              </a:rPr>
              <a:t>        T</a:t>
            </a:r>
            <a:r>
              <a:rPr lang="en-US" sz="1400" dirty="0">
                <a:solidFill>
                  <a:srgbClr val="000000"/>
                </a:solidFill>
              </a:rPr>
              <a:t>he system must be restarted.</a:t>
            </a:r>
            <a:endParaRPr lang="en-US" sz="1400" dirty="0">
              <a:solidFill>
                <a:srgbClr val="000000"/>
              </a:solidFill>
              <a:latin typeface="Verdana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51678" y="1231013"/>
            <a:ext cx="183018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latin typeface="+mj-lt"/>
              </a:rPr>
              <a:t>G0: Working state</a:t>
            </a:r>
          </a:p>
        </p:txBody>
      </p:sp>
    </p:spTree>
    <p:extLst>
      <p:ext uri="{BB962C8B-B14F-4D97-AF65-F5344CB8AC3E}">
        <p14:creationId xmlns:p14="http://schemas.microsoft.com/office/powerpoint/2010/main" val="278416082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4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4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4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4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4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4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4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1" dur="500" fill="hold"/>
                                        <p:tgtEl>
                                          <p:spTgt spid="4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2" dur="500" fill="hold"/>
                                        <p:tgtEl>
                                          <p:spTgt spid="4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4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4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4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4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9" grpId="0"/>
      <p:bldP spid="10" grpId="0"/>
      <p:bldP spid="12" grpId="0"/>
      <p:bldP spid="5" grpId="0" animBg="1"/>
      <p:bldP spid="11" grpId="0" animBg="1"/>
      <p:bldP spid="13" grpId="0"/>
      <p:bldP spid="53" grpId="0" animBg="1"/>
      <p:bldP spid="57" grpId="0" animBg="1"/>
      <p:bldP spid="8" grpId="0" animBg="1"/>
      <p:bldP spid="15" grpId="0"/>
    </p:bldLst>
  </p:timing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6.3.4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technology (2)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06515" y="1155904"/>
            <a:ext cx="6803081" cy="6360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a) Kind of specifying the Turbo Boost frequencies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b) Fine grained tuning of the clock frequency (in 25 MHz steps)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3888" y="458670"/>
            <a:ext cx="44103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AMD’s Precision Boost technology -2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1500" y="818710"/>
            <a:ext cx="84176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Precision Boost technology has two specific features, which are as follows:</a:t>
            </a:r>
          </a:p>
        </p:txBody>
      </p:sp>
    </p:spTree>
    <p:extLst>
      <p:ext uri="{BB962C8B-B14F-4D97-AF65-F5344CB8AC3E}">
        <p14:creationId xmlns:p14="http://schemas.microsoft.com/office/powerpoint/2010/main" val="3708931342"/>
      </p:ext>
    </p:extLst>
  </p:cSld>
  <p:clrMapOvr>
    <a:masterClrMapping/>
  </p:clrMapOvr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6.3.4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technology (3)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01178" y="820923"/>
            <a:ext cx="67798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Precision Boost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makes use 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two Turbo Boost frequencies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     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5311" y="458670"/>
            <a:ext cx="66788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a) Kind of specifying the Precision Boost frequency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90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26873" y="1116811"/>
            <a:ext cx="255467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higher value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431540" y="2360856"/>
            <a:ext cx="3845540" cy="3077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next two Figures illustrate this.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971600" y="1400362"/>
            <a:ext cx="7065912" cy="6232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up to two active cores (in DTs)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respectively 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up to four active cores (in the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ThreadRipper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line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), whereas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521550" y="2030432"/>
            <a:ext cx="62317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lower value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more active cores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specified above.</a:t>
            </a:r>
          </a:p>
        </p:txBody>
      </p:sp>
    </p:spTree>
    <p:extLst>
      <p:ext uri="{BB962C8B-B14F-4D97-AF65-F5344CB8AC3E}">
        <p14:creationId xmlns:p14="http://schemas.microsoft.com/office/powerpoint/2010/main" val="2696375222"/>
      </p:ext>
    </p:extLst>
  </p:cSld>
  <p:clrMapOvr>
    <a:masterClrMapping/>
  </p:clrMapOvr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6.3.4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technology (4)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162492" y="1259635"/>
            <a:ext cx="4370294" cy="3785672"/>
            <a:chOff x="2164974" y="1519519"/>
            <a:chExt cx="4370294" cy="3785672"/>
          </a:xfrm>
        </p:grpSpPr>
        <p:pic>
          <p:nvPicPr>
            <p:cNvPr id="18" name="Picture 17"/>
            <p:cNvPicPr>
              <a:picLocks noChangeAspect="1"/>
            </p:cNvPicPr>
            <p:nvPr/>
          </p:nvPicPr>
          <p:blipFill rotWithShape="1">
            <a:blip r:embed="rId2"/>
            <a:srcRect l="46914" t="-887" r="-1" b="1"/>
            <a:stretch/>
          </p:blipFill>
          <p:spPr>
            <a:xfrm>
              <a:off x="2164974" y="1519519"/>
              <a:ext cx="4370294" cy="3785672"/>
            </a:xfrm>
            <a:prstGeom prst="rect">
              <a:avLst/>
            </a:prstGeom>
          </p:spPr>
        </p:pic>
        <p:sp>
          <p:nvSpPr>
            <p:cNvPr id="19" name="Rectangle 18"/>
            <p:cNvSpPr/>
            <p:nvPr/>
          </p:nvSpPr>
          <p:spPr bwMode="auto">
            <a:xfrm rot="1222940">
              <a:off x="3550154" y="2333364"/>
              <a:ext cx="2650535" cy="284888"/>
            </a:xfrm>
            <a:prstGeom prst="rect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20" name="Straight Connector 19"/>
            <p:cNvCxnSpPr/>
            <p:nvPr/>
          </p:nvCxnSpPr>
          <p:spPr bwMode="auto">
            <a:xfrm>
              <a:off x="3565701" y="2145853"/>
              <a:ext cx="2586970" cy="941970"/>
            </a:xfrm>
            <a:prstGeom prst="line">
              <a:avLst/>
            </a:prstGeom>
            <a:noFill/>
            <a:ln w="571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1" name="Rectangle 20"/>
            <p:cNvSpPr/>
            <p:nvPr/>
          </p:nvSpPr>
          <p:spPr bwMode="auto">
            <a:xfrm>
              <a:off x="5731042" y="2899611"/>
              <a:ext cx="685800" cy="290655"/>
            </a:xfrm>
            <a:prstGeom prst="rect">
              <a:avLst/>
            </a:prstGeom>
            <a:solidFill>
              <a:schemeClr val="tx1"/>
            </a:solidFill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22" name="Straight Connector 21"/>
            <p:cNvCxnSpPr/>
            <p:nvPr/>
          </p:nvCxnSpPr>
          <p:spPr bwMode="auto">
            <a:xfrm flipH="1">
              <a:off x="2538664" y="2157886"/>
              <a:ext cx="1035059" cy="0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" name="Straight Connector 22"/>
            <p:cNvCxnSpPr/>
            <p:nvPr/>
          </p:nvCxnSpPr>
          <p:spPr bwMode="auto">
            <a:xfrm>
              <a:off x="3565701" y="2145853"/>
              <a:ext cx="17817" cy="51915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4" name="Rectangle 23"/>
            <p:cNvSpPr/>
            <p:nvPr/>
          </p:nvSpPr>
          <p:spPr bwMode="auto">
            <a:xfrm>
              <a:off x="3146612" y="1680882"/>
              <a:ext cx="2460812" cy="349624"/>
            </a:xfrm>
            <a:prstGeom prst="rect">
              <a:avLst/>
            </a:prstGeom>
            <a:solidFill>
              <a:schemeClr val="tx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5" name="Rectangle 24"/>
            <p:cNvSpPr/>
            <p:nvPr/>
          </p:nvSpPr>
          <p:spPr bwMode="auto">
            <a:xfrm>
              <a:off x="3966882" y="4840941"/>
              <a:ext cx="1358153" cy="255494"/>
            </a:xfrm>
            <a:prstGeom prst="rect">
              <a:avLst/>
            </a:prstGeom>
            <a:solidFill>
              <a:schemeClr val="tx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2444535" y="1813479"/>
              <a:ext cx="176843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Up to two active cores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3847506" y="2745805"/>
              <a:ext cx="210506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More than two active cores</a:t>
              </a:r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688201" y="5232560"/>
            <a:ext cx="3281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Boost behavior of the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Ryzen DT lines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90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197" y="458670"/>
            <a:ext cx="60835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Boost behavior in the Precision Boost technology </a:t>
            </a:r>
          </a:p>
        </p:txBody>
      </p:sp>
      <p:grpSp>
        <p:nvGrpSpPr>
          <p:cNvPr id="30" name="Group 29"/>
          <p:cNvGrpSpPr/>
          <p:nvPr/>
        </p:nvGrpSpPr>
        <p:grpSpPr>
          <a:xfrm>
            <a:off x="4609385" y="1250010"/>
            <a:ext cx="4370294" cy="3785672"/>
            <a:chOff x="2164974" y="1519519"/>
            <a:chExt cx="4370294" cy="3785672"/>
          </a:xfrm>
        </p:grpSpPr>
        <p:pic>
          <p:nvPicPr>
            <p:cNvPr id="33" name="Picture 32"/>
            <p:cNvPicPr>
              <a:picLocks noChangeAspect="1"/>
            </p:cNvPicPr>
            <p:nvPr/>
          </p:nvPicPr>
          <p:blipFill rotWithShape="1">
            <a:blip r:embed="rId2"/>
            <a:srcRect l="46914" t="-887" r="-1" b="1"/>
            <a:stretch/>
          </p:blipFill>
          <p:spPr>
            <a:xfrm>
              <a:off x="2164974" y="1519519"/>
              <a:ext cx="4370294" cy="3785672"/>
            </a:xfrm>
            <a:prstGeom prst="rect">
              <a:avLst/>
            </a:prstGeom>
          </p:spPr>
        </p:pic>
        <p:sp>
          <p:nvSpPr>
            <p:cNvPr id="34" name="Rectangle 33"/>
            <p:cNvSpPr/>
            <p:nvPr/>
          </p:nvSpPr>
          <p:spPr bwMode="auto">
            <a:xfrm rot="1222940">
              <a:off x="3550154" y="2333364"/>
              <a:ext cx="2650535" cy="284888"/>
            </a:xfrm>
            <a:prstGeom prst="rect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35" name="Straight Connector 34"/>
            <p:cNvCxnSpPr/>
            <p:nvPr/>
          </p:nvCxnSpPr>
          <p:spPr bwMode="auto">
            <a:xfrm>
              <a:off x="3565701" y="2145853"/>
              <a:ext cx="2586970" cy="941970"/>
            </a:xfrm>
            <a:prstGeom prst="line">
              <a:avLst/>
            </a:prstGeom>
            <a:noFill/>
            <a:ln w="571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6" name="Rectangle 35"/>
            <p:cNvSpPr/>
            <p:nvPr/>
          </p:nvSpPr>
          <p:spPr bwMode="auto">
            <a:xfrm>
              <a:off x="5731042" y="2899611"/>
              <a:ext cx="685800" cy="290655"/>
            </a:xfrm>
            <a:prstGeom prst="rect">
              <a:avLst/>
            </a:prstGeom>
            <a:solidFill>
              <a:schemeClr val="tx1"/>
            </a:solidFill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37" name="Straight Connector 36"/>
            <p:cNvCxnSpPr/>
            <p:nvPr/>
          </p:nvCxnSpPr>
          <p:spPr bwMode="auto">
            <a:xfrm flipH="1">
              <a:off x="2538664" y="2157886"/>
              <a:ext cx="1035059" cy="0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8" name="Straight Connector 37"/>
            <p:cNvCxnSpPr/>
            <p:nvPr/>
          </p:nvCxnSpPr>
          <p:spPr bwMode="auto">
            <a:xfrm>
              <a:off x="3565701" y="2145853"/>
              <a:ext cx="17817" cy="51915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9" name="Rectangle 38"/>
            <p:cNvSpPr/>
            <p:nvPr/>
          </p:nvSpPr>
          <p:spPr bwMode="auto">
            <a:xfrm>
              <a:off x="3146612" y="1680882"/>
              <a:ext cx="2460812" cy="349624"/>
            </a:xfrm>
            <a:prstGeom prst="rect">
              <a:avLst/>
            </a:prstGeom>
            <a:solidFill>
              <a:schemeClr val="tx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40" name="Rectangle 39"/>
            <p:cNvSpPr/>
            <p:nvPr/>
          </p:nvSpPr>
          <p:spPr bwMode="auto">
            <a:xfrm>
              <a:off x="3966882" y="4840941"/>
              <a:ext cx="1358153" cy="255494"/>
            </a:xfrm>
            <a:prstGeom prst="rect">
              <a:avLst/>
            </a:prstGeom>
            <a:solidFill>
              <a:schemeClr val="tx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2444535" y="1813479"/>
              <a:ext cx="179728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Up to four active cores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847506" y="2745805"/>
              <a:ext cx="221887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More than four active cores</a:t>
              </a:r>
            </a:p>
          </p:txBody>
        </p:sp>
      </p:grpSp>
      <p:sp>
        <p:nvSpPr>
          <p:cNvPr id="43" name="TextBox 42"/>
          <p:cNvSpPr txBox="1"/>
          <p:nvPr/>
        </p:nvSpPr>
        <p:spPr>
          <a:xfrm>
            <a:off x="6115352" y="1786801"/>
            <a:ext cx="75373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4.0 GHz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3803675" y="2680349"/>
            <a:ext cx="72808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3.7 GHz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5048504" y="5214914"/>
            <a:ext cx="371608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Boost behavior of the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ThreadRipper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line (based on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90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1676491" y="1823698"/>
            <a:ext cx="75373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4.0 GHz</a:t>
            </a:r>
          </a:p>
        </p:txBody>
      </p:sp>
    </p:spTree>
    <p:extLst>
      <p:ext uri="{BB962C8B-B14F-4D97-AF65-F5344CB8AC3E}">
        <p14:creationId xmlns:p14="http://schemas.microsoft.com/office/powerpoint/2010/main" val="976119258"/>
      </p:ext>
    </p:extLst>
  </p:cSld>
  <p:clrMapOvr>
    <a:masterClrMapping/>
  </p:clrMapOvr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71500" y="458670"/>
            <a:ext cx="829182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b) Fine grained tuning of the clock frequency (in 25 MHz steps)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245894" y="1165408"/>
            <a:ext cx="8629166" cy="5638801"/>
            <a:chOff x="461046" y="1165408"/>
            <a:chExt cx="8629166" cy="5638801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/>
            <a:srcRect l="26739" t="10561" r="6933" b="12346"/>
            <a:stretch/>
          </p:blipFill>
          <p:spPr>
            <a:xfrm>
              <a:off x="461046" y="1165408"/>
              <a:ext cx="8629166" cy="5638801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>
              <a:off x="6316206" y="3724833"/>
              <a:ext cx="928459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75000"/>
                    </a:srgbClr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Precision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>
                      <a:lumMod val="75000"/>
                    </a:srgbClr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Boost</a:t>
              </a: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7328654" y="3805515"/>
              <a:ext cx="510076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FF">
                      <a:lumMod val="75000"/>
                    </a:srgbClr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XFR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FFFFFF">
                    <a:lumMod val="75000"/>
                  </a:srgbClr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3"/>
            <a:srcRect l="3674" t="34060" r="61214" b="27367"/>
            <a:stretch/>
          </p:blipFill>
          <p:spPr>
            <a:xfrm>
              <a:off x="5997389" y="4217276"/>
              <a:ext cx="2864224" cy="1833901"/>
            </a:xfrm>
            <a:prstGeom prst="rect">
              <a:avLst/>
            </a:prstGeom>
          </p:spPr>
        </p:pic>
      </p:grp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6.3.4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technology (5)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7613135"/>
      </p:ext>
    </p:extLst>
  </p:cSld>
  <p:clrMapOvr>
    <a:masterClrMapping/>
  </p:clrMapOvr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6.3.4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technology (6)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11754" y="6451753"/>
            <a:ext cx="870943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Conceptual view of extending the limiters of Precision Boost with PBO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grpSp>
        <p:nvGrpSpPr>
          <p:cNvPr id="19" name="Group 18"/>
          <p:cNvGrpSpPr/>
          <p:nvPr/>
        </p:nvGrpSpPr>
        <p:grpSpPr>
          <a:xfrm>
            <a:off x="2411760" y="2556700"/>
            <a:ext cx="3550172" cy="3665184"/>
            <a:chOff x="2704184" y="2556700"/>
            <a:chExt cx="3550172" cy="3665184"/>
          </a:xfrm>
        </p:grpSpPr>
        <p:grpSp>
          <p:nvGrpSpPr>
            <p:cNvPr id="4" name="Group 3"/>
            <p:cNvGrpSpPr/>
            <p:nvPr/>
          </p:nvGrpSpPr>
          <p:grpSpPr>
            <a:xfrm>
              <a:off x="2704184" y="2556700"/>
              <a:ext cx="3550172" cy="3665184"/>
              <a:chOff x="144379" y="1794894"/>
              <a:chExt cx="3984859" cy="4137428"/>
            </a:xfrm>
          </p:grpSpPr>
          <p:pic>
            <p:nvPicPr>
              <p:cNvPr id="5" name="Picture 4"/>
              <p:cNvPicPr>
                <a:picLocks noChangeAspect="1"/>
              </p:cNvPicPr>
              <p:nvPr/>
            </p:nvPicPr>
            <p:blipFill rotWithShape="1">
              <a:blip r:embed="rId2"/>
              <a:srcRect l="9937" t="5895" r="8704" b="8182"/>
              <a:stretch/>
            </p:blipFill>
            <p:spPr>
              <a:xfrm>
                <a:off x="144379" y="2117557"/>
                <a:ext cx="3984859" cy="3234089"/>
              </a:xfrm>
              <a:prstGeom prst="rect">
                <a:avLst/>
              </a:prstGeom>
            </p:spPr>
          </p:pic>
          <p:cxnSp>
            <p:nvCxnSpPr>
              <p:cNvPr id="6" name="Straight Connector 5"/>
              <p:cNvCxnSpPr/>
              <p:nvPr/>
            </p:nvCxnSpPr>
            <p:spPr bwMode="auto">
              <a:xfrm flipV="1">
                <a:off x="2098305" y="2714324"/>
                <a:ext cx="0" cy="1164658"/>
              </a:xfrm>
              <a:prstGeom prst="line">
                <a:avLst/>
              </a:prstGeom>
              <a:noFill/>
              <a:ln w="28575" cap="flat" cmpd="sng" algn="ctr">
                <a:solidFill>
                  <a:srgbClr val="15C2FF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7" name="Straight Connector 6"/>
              <p:cNvCxnSpPr/>
              <p:nvPr/>
            </p:nvCxnSpPr>
            <p:spPr bwMode="auto">
              <a:xfrm flipH="1">
                <a:off x="808520" y="3898232"/>
                <a:ext cx="1280160" cy="1116530"/>
              </a:xfrm>
              <a:prstGeom prst="line">
                <a:avLst/>
              </a:prstGeom>
              <a:noFill/>
              <a:ln w="28575" cap="flat" cmpd="sng" algn="ctr">
                <a:solidFill>
                  <a:srgbClr val="15C2FF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8" name="Straight Connector 7"/>
              <p:cNvCxnSpPr/>
              <p:nvPr/>
            </p:nvCxnSpPr>
            <p:spPr bwMode="auto">
              <a:xfrm>
                <a:off x="2098305" y="3878981"/>
                <a:ext cx="1347537" cy="1135781"/>
              </a:xfrm>
              <a:prstGeom prst="line">
                <a:avLst/>
              </a:prstGeom>
              <a:noFill/>
              <a:ln w="28575" cap="flat" cmpd="sng" algn="ctr">
                <a:solidFill>
                  <a:srgbClr val="15C2FF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9" name="TextBox 8"/>
              <p:cNvSpPr txBox="1"/>
              <p:nvPr/>
            </p:nvSpPr>
            <p:spPr>
              <a:xfrm>
                <a:off x="345091" y="5409102"/>
                <a:ext cx="878767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SoC</a:t>
                </a:r>
                <a:endPara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power</a:t>
                </a:r>
              </a:p>
            </p:txBody>
          </p:sp>
          <p:sp>
            <p:nvSpPr>
              <p:cNvPr id="10" name="TextBox 9"/>
              <p:cNvSpPr txBox="1"/>
              <p:nvPr/>
            </p:nvSpPr>
            <p:spPr>
              <a:xfrm>
                <a:off x="2921198" y="5394670"/>
                <a:ext cx="987771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VRM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current</a:t>
                </a:r>
              </a:p>
            </p:txBody>
          </p:sp>
          <p:sp>
            <p:nvSpPr>
              <p:cNvPr id="11" name="TextBox 10"/>
              <p:cNvSpPr txBox="1"/>
              <p:nvPr/>
            </p:nvSpPr>
            <p:spPr>
              <a:xfrm>
                <a:off x="1769295" y="1794894"/>
                <a:ext cx="74090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Temp</a:t>
                </a:r>
              </a:p>
            </p:txBody>
          </p:sp>
        </p:grpSp>
        <p:sp>
          <p:nvSpPr>
            <p:cNvPr id="3" name="Oval 2"/>
            <p:cNvSpPr/>
            <p:nvPr/>
          </p:nvSpPr>
          <p:spPr bwMode="auto">
            <a:xfrm>
              <a:off x="4398741" y="3638351"/>
              <a:ext cx="108000" cy="108000"/>
            </a:xfrm>
            <a:prstGeom prst="ellipse">
              <a:avLst/>
            </a:prstGeom>
            <a:noFill/>
            <a:ln w="28575" cap="flat" cmpd="sng" algn="ctr">
              <a:solidFill>
                <a:srgbClr val="15C2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3" name="Oval 12"/>
            <p:cNvSpPr/>
            <p:nvPr/>
          </p:nvSpPr>
          <p:spPr bwMode="auto">
            <a:xfrm>
              <a:off x="5330784" y="5138287"/>
              <a:ext cx="108000" cy="108000"/>
            </a:xfrm>
            <a:prstGeom prst="ellipse">
              <a:avLst/>
            </a:prstGeom>
            <a:noFill/>
            <a:ln w="28575" cap="flat" cmpd="sng" algn="ctr">
              <a:solidFill>
                <a:srgbClr val="15C2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4" name="Oval 13"/>
            <p:cNvSpPr/>
            <p:nvPr/>
          </p:nvSpPr>
          <p:spPr bwMode="auto">
            <a:xfrm>
              <a:off x="3522833" y="5120646"/>
              <a:ext cx="108000" cy="108000"/>
            </a:xfrm>
            <a:prstGeom prst="ellipse">
              <a:avLst/>
            </a:prstGeom>
            <a:noFill/>
            <a:ln w="28575" cap="flat" cmpd="sng" algn="ctr">
              <a:solidFill>
                <a:srgbClr val="15C2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69142" y="458670"/>
            <a:ext cx="645855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Assumed principle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fine-grained tuning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35341" y="882060"/>
            <a:ext cx="9150069" cy="16466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While using Precision Boost, all active cores operate at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same clock frequency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and core voltage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Fine-grained tuning will be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performed by the SMU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microprocessor that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raises the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core voltage and the clock frequency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(in 25 MHz steps),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whereas checking whether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limiting factors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including the temperature, SoC power, and VRM current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(and with it the socket power consumption)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remain in the factory boost range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057165" y="5814265"/>
            <a:ext cx="306263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SMU: System Management Unit</a:t>
            </a:r>
          </a:p>
        </p:txBody>
      </p:sp>
    </p:spTree>
    <p:extLst>
      <p:ext uri="{BB962C8B-B14F-4D97-AF65-F5344CB8AC3E}">
        <p14:creationId xmlns:p14="http://schemas.microsoft.com/office/powerpoint/2010/main" val="36357228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8" grpId="0"/>
    </p:bldLst>
  </p:timing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50501" t="30385" r="4187" b="7830"/>
          <a:stretch/>
        </p:blipFill>
        <p:spPr>
          <a:xfrm>
            <a:off x="185221" y="2141483"/>
            <a:ext cx="5376890" cy="4064151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1500" y="1179040"/>
            <a:ext cx="868923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XFR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eXtended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Frequency Range)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technology presumes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high performance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(premium) cooler system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to keep the die temperature within the given limit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91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].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877145" y="2554936"/>
            <a:ext cx="2972628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XFR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provides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automated overclocking over the max. Turbo Boost frequency if there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a premium cooler system and the operating conditions of the processor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(e.g.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temperature data)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allow it.,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008529" y="6400798"/>
            <a:ext cx="44370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Principle of operation of XFR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91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458670"/>
            <a:ext cx="867769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Introducing the XFR technology (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eXtended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Frequency Range) technology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for raising the clock frequency over the Turbo boost frequency - XFR </a:t>
            </a:r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6.3.4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technology (7)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5805142" y="4545106"/>
            <a:ext cx="3281860" cy="116955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XFR enabled, the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 may boost the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clock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frequency by 50 to 200 MHz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above the advertised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max. Turbo Boost frequency.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60669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8" grpId="0"/>
      <p:bldP spid="3" grpId="0"/>
    </p:bldLst>
  </p:timing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t="45713" b="12256"/>
          <a:stretch/>
        </p:blipFill>
        <p:spPr>
          <a:xfrm>
            <a:off x="152400" y="1187971"/>
            <a:ext cx="8870576" cy="2097742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6200" y="458670"/>
            <a:ext cx="794743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Additional boost of clock frequencies by the XFR technology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6.3.4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technology (8)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70208983"/>
      </p:ext>
    </p:extLst>
  </p:cSld>
  <p:clrMapOvr>
    <a:masterClrMapping/>
  </p:clrMapOvr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6.3.4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technology (9)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29698" name="Picture 2" descr="https://images.anandtech.com/doci/11170/AMD%20Ryzen%207%20Press%20Deck-10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167" y="1258261"/>
            <a:ext cx="9035723" cy="50838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71898" y="458670"/>
            <a:ext cx="781951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frequency scaling in AMD’s Ryzen 7 1800X DT line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91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761791407"/>
      </p:ext>
    </p:extLst>
  </p:cSld>
  <p:clrMapOvr>
    <a:masterClrMapping/>
  </p:clrMapOvr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6.3.4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technology (10)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1500" y="458670"/>
            <a:ext cx="8912055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AMD’s Precision Boost technology (2017) is similar to Intel’s Thermal Velocity Boost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(TVB) technology (2018).  </a:t>
            </a:r>
          </a:p>
        </p:txBody>
      </p:sp>
    </p:spTree>
    <p:extLst>
      <p:ext uri="{BB962C8B-B14F-4D97-AF65-F5344CB8AC3E}">
        <p14:creationId xmlns:p14="http://schemas.microsoft.com/office/powerpoint/2010/main" val="370739779"/>
      </p:ext>
    </p:extLst>
  </p:cSld>
  <p:clrMapOvr>
    <a:masterClrMapping/>
  </p:clrMapOvr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Text Box 2"/>
          <p:cNvSpPr txBox="1">
            <a:spLocks noChangeArrowheads="1"/>
          </p:cNvSpPr>
          <p:nvPr/>
        </p:nvSpPr>
        <p:spPr bwMode="auto">
          <a:xfrm>
            <a:off x="349250" y="1989602"/>
            <a:ext cx="8340725" cy="468000"/>
          </a:xfrm>
          <a:prstGeom prst="rect">
            <a:avLst/>
          </a:prstGeom>
          <a:solidFill>
            <a:srgbClr val="000080"/>
          </a:solidFill>
          <a:ln w="12700" algn="ctr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 anchorCtr="0"/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6.3.5 A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MD’s Precision Boost 2 technology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itchFamily="34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639494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(30)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768902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Remark: The formula for calculating the TEC figure for laptops </a:t>
            </a:r>
          </a:p>
          <a:p>
            <a:r>
              <a:rPr lang="en-US" dirty="0">
                <a:solidFill>
                  <a:schemeClr val="accent6"/>
                </a:solidFill>
                <a:latin typeface="+mj-lt"/>
              </a:rPr>
              <a:t>  in the 5. version of the Energy Star initiative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dirty="0">
                <a:latin typeface="+mj-lt"/>
              </a:rPr>
              <a:t>[</a:t>
            </a:r>
            <a:r>
              <a:rPr lang="hu-HU" dirty="0">
                <a:latin typeface="+mj-lt"/>
              </a:rPr>
              <a:t>8</a:t>
            </a:r>
            <a:r>
              <a:rPr lang="en-US" dirty="0">
                <a:latin typeface="+mj-lt"/>
              </a:rPr>
              <a:t>]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91224" y="1538790"/>
            <a:ext cx="857241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TEC = (8760/1000) * (</a:t>
            </a:r>
            <a:r>
              <a:rPr lang="en-US" sz="1600" dirty="0" err="1">
                <a:latin typeface="+mj-lt"/>
              </a:rPr>
              <a:t>Poff</a:t>
            </a:r>
            <a:r>
              <a:rPr lang="en-US" sz="1600" dirty="0">
                <a:latin typeface="+mj-lt"/>
              </a:rPr>
              <a:t> * 60% + </a:t>
            </a:r>
            <a:r>
              <a:rPr lang="en-US" sz="1600" dirty="0" err="1">
                <a:latin typeface="+mj-lt"/>
              </a:rPr>
              <a:t>Psleep</a:t>
            </a:r>
            <a:r>
              <a:rPr lang="en-US" sz="1600" dirty="0">
                <a:latin typeface="+mj-lt"/>
              </a:rPr>
              <a:t> * 10% + </a:t>
            </a:r>
            <a:r>
              <a:rPr lang="en-US" sz="1600" dirty="0" err="1">
                <a:latin typeface="+mj-lt"/>
              </a:rPr>
              <a:t>Pidle</a:t>
            </a:r>
            <a:r>
              <a:rPr lang="en-US" sz="1600" dirty="0">
                <a:latin typeface="+mj-lt"/>
              </a:rPr>
              <a:t> * 30%)  [</a:t>
            </a:r>
            <a:r>
              <a:rPr lang="en-US" sz="1600" dirty="0" err="1">
                <a:latin typeface="+mj-lt"/>
              </a:rPr>
              <a:t>kWhours</a:t>
            </a:r>
            <a:r>
              <a:rPr lang="en-US" sz="1600" dirty="0">
                <a:latin typeface="+mj-lt"/>
              </a:rPr>
              <a:t>]</a:t>
            </a:r>
            <a:endParaRPr lang="en-US" sz="1200" dirty="0">
              <a:latin typeface="+mj-lt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35261" y="1178750"/>
            <a:ext cx="752302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For example the formula for calculating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TEC figure for laptops </a:t>
            </a:r>
            <a:r>
              <a:rPr lang="en-US" sz="1600" dirty="0">
                <a:latin typeface="+mj-lt"/>
              </a:rPr>
              <a:t>is: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971938" y="2798930"/>
            <a:ext cx="8730632" cy="16722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>
                <a:latin typeface="Verdana" panose="020B0604030504040204" pitchFamily="34" charset="0"/>
              </a:rPr>
              <a:t>Poff</a:t>
            </a:r>
            <a:r>
              <a:rPr lang="en-US" sz="1600" dirty="0">
                <a:latin typeface="Verdana" panose="020B0604030504040204" pitchFamily="34" charset="0"/>
              </a:rPr>
              <a:t>:    It relates to the Off-state, i.e. to the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ACPI S4 </a:t>
            </a:r>
            <a:r>
              <a:rPr lang="en-US" sz="1600" dirty="0">
                <a:latin typeface="Verdana" panose="020B0604030504040204" pitchFamily="34" charset="0"/>
              </a:rPr>
              <a:t>(Hibernate -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Verdana" panose="020B0604030504040204" pitchFamily="34" charset="0"/>
              </a:rPr>
              <a:t>             Suspend to disk or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S5</a:t>
            </a:r>
            <a:r>
              <a:rPr lang="en-US" sz="1600" dirty="0">
                <a:latin typeface="Verdana" panose="020B0604030504040204" pitchFamily="34" charset="0"/>
              </a:rPr>
              <a:t> (Soft off) states, where applicable.</a:t>
            </a:r>
          </a:p>
          <a:p>
            <a:r>
              <a:rPr lang="en-US" sz="1600" dirty="0" err="1">
                <a:latin typeface="Verdana" panose="020B0604030504040204" pitchFamily="34" charset="0"/>
              </a:rPr>
              <a:t>Psleep</a:t>
            </a:r>
            <a:r>
              <a:rPr lang="en-US" sz="1600" dirty="0">
                <a:latin typeface="Verdana" panose="020B0604030504040204" pitchFamily="34" charset="0"/>
              </a:rPr>
              <a:t>: It relates to the Sleep state, i.e. to the ACPI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S3</a:t>
            </a:r>
            <a:r>
              <a:rPr lang="en-US" sz="1600" dirty="0">
                <a:latin typeface="Verdana" panose="020B0604030504040204" pitchFamily="34" charset="0"/>
              </a:rPr>
              <a:t> state (Sleep - </a:t>
            </a:r>
          </a:p>
          <a:p>
            <a:pPr>
              <a:spcAft>
                <a:spcPts val="200"/>
              </a:spcAft>
            </a:pPr>
            <a:r>
              <a:rPr lang="en-US" sz="1600" dirty="0">
                <a:latin typeface="Verdana" panose="020B0604030504040204" pitchFamily="34" charset="0"/>
              </a:rPr>
              <a:t>             Suspend to RAM state).</a:t>
            </a:r>
          </a:p>
          <a:p>
            <a:r>
              <a:rPr lang="en-US" sz="1600" dirty="0" err="1">
                <a:latin typeface="Verdana" panose="020B0604030504040204" pitchFamily="34" charset="0"/>
              </a:rPr>
              <a:t>Pidle</a:t>
            </a:r>
            <a:r>
              <a:rPr lang="en-US" sz="1600" dirty="0">
                <a:latin typeface="Verdana" panose="020B0604030504040204" pitchFamily="34" charset="0"/>
              </a:rPr>
              <a:t>:   It relates to the </a:t>
            </a:r>
            <a:r>
              <a:rPr lang="en-US" sz="1600" dirty="0">
                <a:solidFill>
                  <a:srgbClr val="0070C0"/>
                </a:solidFill>
                <a:latin typeface="Verdana" panose="020B0604030504040204" pitchFamily="34" charset="0"/>
              </a:rPr>
              <a:t>Ci Idle states</a:t>
            </a:r>
            <a:r>
              <a:rPr lang="en-US" sz="1600" dirty="0">
                <a:latin typeface="Verdana" panose="020B0604030504040204" pitchFamily="34" charset="0"/>
              </a:rPr>
              <a:t>, i.e. to states when activity is limited to</a:t>
            </a:r>
          </a:p>
          <a:p>
            <a:r>
              <a:rPr lang="en-US" sz="1600" dirty="0">
                <a:latin typeface="Verdana" panose="020B0604030504040204" pitchFamily="34" charset="0"/>
              </a:rPr>
              <a:t>             basic applications that the system starts by default.</a:t>
            </a:r>
            <a:endParaRPr lang="en-US" sz="1600" dirty="0">
              <a:latin typeface="+mj-lt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37700" y="4440596"/>
            <a:ext cx="483440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E.g.: </a:t>
            </a:r>
            <a:r>
              <a:rPr lang="en-US" sz="1600" dirty="0" err="1">
                <a:latin typeface="+mj-lt"/>
              </a:rPr>
              <a:t>Poff</a:t>
            </a:r>
            <a:r>
              <a:rPr lang="pl-PL" sz="1600" dirty="0">
                <a:latin typeface="+mj-lt"/>
              </a:rPr>
              <a:t> = 1W</a:t>
            </a:r>
            <a:r>
              <a:rPr lang="en-US" sz="1600" dirty="0">
                <a:latin typeface="+mj-lt"/>
              </a:rPr>
              <a:t>, P</a:t>
            </a:r>
            <a:r>
              <a:rPr lang="pl-PL" sz="1600" dirty="0">
                <a:latin typeface="+mj-lt"/>
              </a:rPr>
              <a:t>Sleep = 1.7W</a:t>
            </a:r>
            <a:r>
              <a:rPr lang="en-US" sz="1600" dirty="0">
                <a:latin typeface="+mj-lt"/>
              </a:rPr>
              <a:t>, Pi</a:t>
            </a:r>
            <a:r>
              <a:rPr lang="pl-PL" sz="1600" dirty="0">
                <a:latin typeface="+mj-lt"/>
              </a:rPr>
              <a:t>dle = 10W</a:t>
            </a:r>
            <a:endParaRPr lang="en-US" sz="1600" dirty="0">
              <a:latin typeface="+mj-lt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21550" y="1853825"/>
            <a:ext cx="74251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where</a:t>
            </a:r>
            <a:endParaRPr lang="en-US" sz="1400" dirty="0">
              <a:latin typeface="+mj-lt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676800" y="2214155"/>
            <a:ext cx="5610382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sz="1600" dirty="0">
                <a:latin typeface="+mj-lt"/>
              </a:rPr>
              <a:t>there are 365x24 = 8760 hours/year</a:t>
            </a:r>
          </a:p>
          <a:p>
            <a:r>
              <a:rPr lang="en-US" sz="1600" dirty="0">
                <a:latin typeface="+mj-lt"/>
              </a:rPr>
              <a:t>all </a:t>
            </a:r>
            <a:r>
              <a:rPr lang="en-US" sz="1600" dirty="0" err="1">
                <a:latin typeface="+mj-lt"/>
              </a:rPr>
              <a:t>Px</a:t>
            </a:r>
            <a:r>
              <a:rPr lang="en-US" sz="1600" dirty="0">
                <a:latin typeface="+mj-lt"/>
              </a:rPr>
              <a:t> values are power consumption values in Watts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16505" y="4853189"/>
            <a:ext cx="8847137" cy="1231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TEC limit </a:t>
            </a:r>
            <a:r>
              <a:rPr lang="en-US" sz="1600" dirty="0">
                <a:latin typeface="+mj-lt"/>
              </a:rPr>
              <a:t>depends on the laptop configuration.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E.g. The TEC limit for the lowest configuration laptop is 40.0 </a:t>
            </a:r>
            <a:r>
              <a:rPr lang="en-US" sz="1600" dirty="0" err="1">
                <a:latin typeface="+mj-lt"/>
              </a:rPr>
              <a:t>kWhours</a:t>
            </a:r>
            <a:r>
              <a:rPr lang="en-US" sz="1600" dirty="0">
                <a:latin typeface="+mj-lt"/>
              </a:rPr>
              <a:t>/year.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Laptops with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lower TEC values</a:t>
            </a:r>
            <a:r>
              <a:rPr lang="en-US" sz="1600" dirty="0">
                <a:latin typeface="+mj-lt"/>
              </a:rPr>
              <a:t> as the related TEC limit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may carry the Energy Star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sticker.  </a:t>
            </a:r>
          </a:p>
        </p:txBody>
      </p:sp>
    </p:spTree>
    <p:extLst>
      <p:ext uri="{BB962C8B-B14F-4D97-AF65-F5344CB8AC3E}">
        <p14:creationId xmlns:p14="http://schemas.microsoft.com/office/powerpoint/2010/main" val="27270172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10" grpId="0"/>
      <p:bldP spid="12" grpId="0"/>
      <p:bldP spid="13" grpId="0"/>
      <p:bldP spid="15" grpId="0"/>
      <p:bldP spid="16" grpId="0"/>
    </p:bldLst>
  </p:timing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</a:t>
            </a: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39454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AMD’s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Precision Boost 2 technology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2D2D8A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85197" y="863715"/>
            <a:ext cx="500688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is AMD’s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5. gen. Turbo Boost technology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79195" y="1202269"/>
            <a:ext cx="888743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Precision Boost 2 has been introduced in a number of 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Zen-based series, 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follows: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658258" y="1539805"/>
            <a:ext cx="8656922" cy="119263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Ryzen mobile APU series (Zen (Raven Ridge)-based, 14 nm, 10/2017)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Ryzen DT APU series (Zen+ (Pinnacle Ridge)-based, 12 nm 4/2018)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2. gen. Ryzen DT series (Zen+ (Pinnacle Ridge)-based, 12 nm, 4/2018) and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2. gen.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ThreadRipper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series, (Zen+ (Pinnacle Ridge)-based, 12 nm, 8/2018). </a:t>
            </a:r>
          </a:p>
        </p:txBody>
      </p:sp>
    </p:spTree>
    <p:extLst>
      <p:ext uri="{BB962C8B-B14F-4D97-AF65-F5344CB8AC3E}">
        <p14:creationId xmlns:p14="http://schemas.microsoft.com/office/powerpoint/2010/main" val="3630686532"/>
      </p:ext>
    </p:extLst>
  </p:cSld>
  <p:clrMapOvr>
    <a:masterClrMapping/>
  </p:clrMapOvr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(2)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4090" y="458670"/>
            <a:ext cx="821231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Deficiency of the boost behavior of the implemented Precision Boost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technology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93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57652" y="1150221"/>
            <a:ext cx="8995796" cy="30315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step-like reduction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the boost frequency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while entering more active threads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can have an unfavorable impact on performance,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especially in games.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In this case, several additional threads could often be spawned in addition to the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one or two main threads, and while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additional threads frequently do not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contribute as much to the performance as they can cause the boost frequency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significantly drop.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This could partly explain the moderate performance of AMD’s Zen-based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processors in specific gain titles and other benchmarks compared to Intel. 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To mend this deficiency, AMD implemented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gradual decrease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the boost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frequency, along with raising the number of active threads</a:t>
            </a: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 their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2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Precision Boost 2. technology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illustrated next. </a:t>
            </a:r>
          </a:p>
        </p:txBody>
      </p:sp>
    </p:spTree>
    <p:extLst>
      <p:ext uri="{BB962C8B-B14F-4D97-AF65-F5344CB8AC3E}">
        <p14:creationId xmlns:p14="http://schemas.microsoft.com/office/powerpoint/2010/main" val="1148067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(3)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162492" y="1259635"/>
            <a:ext cx="4370294" cy="3785672"/>
            <a:chOff x="2164974" y="1519519"/>
            <a:chExt cx="4370294" cy="3785672"/>
          </a:xfrm>
        </p:grpSpPr>
        <p:pic>
          <p:nvPicPr>
            <p:cNvPr id="18" name="Picture 17"/>
            <p:cNvPicPr>
              <a:picLocks noChangeAspect="1"/>
            </p:cNvPicPr>
            <p:nvPr/>
          </p:nvPicPr>
          <p:blipFill rotWithShape="1">
            <a:blip r:embed="rId2"/>
            <a:srcRect l="46914" t="-887" r="-1" b="1"/>
            <a:stretch/>
          </p:blipFill>
          <p:spPr>
            <a:xfrm>
              <a:off x="2164974" y="1519519"/>
              <a:ext cx="4370294" cy="3785672"/>
            </a:xfrm>
            <a:prstGeom prst="rect">
              <a:avLst/>
            </a:prstGeom>
          </p:spPr>
        </p:pic>
        <p:sp>
          <p:nvSpPr>
            <p:cNvPr id="19" name="Rectangle 18"/>
            <p:cNvSpPr/>
            <p:nvPr/>
          </p:nvSpPr>
          <p:spPr bwMode="auto">
            <a:xfrm rot="1222940">
              <a:off x="3550154" y="2333364"/>
              <a:ext cx="2650535" cy="284888"/>
            </a:xfrm>
            <a:prstGeom prst="rect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20" name="Straight Connector 19"/>
            <p:cNvCxnSpPr/>
            <p:nvPr/>
          </p:nvCxnSpPr>
          <p:spPr bwMode="auto">
            <a:xfrm>
              <a:off x="3565701" y="2145853"/>
              <a:ext cx="2586970" cy="941970"/>
            </a:xfrm>
            <a:prstGeom prst="line">
              <a:avLst/>
            </a:prstGeom>
            <a:noFill/>
            <a:ln w="571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1" name="Rectangle 20"/>
            <p:cNvSpPr/>
            <p:nvPr/>
          </p:nvSpPr>
          <p:spPr bwMode="auto">
            <a:xfrm>
              <a:off x="5731042" y="2899611"/>
              <a:ext cx="685800" cy="290655"/>
            </a:xfrm>
            <a:prstGeom prst="rect">
              <a:avLst/>
            </a:prstGeom>
            <a:solidFill>
              <a:schemeClr val="tx1"/>
            </a:solidFill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22" name="Straight Connector 21"/>
            <p:cNvCxnSpPr/>
            <p:nvPr/>
          </p:nvCxnSpPr>
          <p:spPr bwMode="auto">
            <a:xfrm flipH="1">
              <a:off x="2538664" y="2157886"/>
              <a:ext cx="1035059" cy="0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3" name="Straight Connector 22"/>
            <p:cNvCxnSpPr/>
            <p:nvPr/>
          </p:nvCxnSpPr>
          <p:spPr bwMode="auto">
            <a:xfrm>
              <a:off x="3565701" y="2145853"/>
              <a:ext cx="17817" cy="51915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4" name="Rectangle 23"/>
            <p:cNvSpPr/>
            <p:nvPr/>
          </p:nvSpPr>
          <p:spPr bwMode="auto">
            <a:xfrm>
              <a:off x="3146612" y="1680882"/>
              <a:ext cx="2460812" cy="349624"/>
            </a:xfrm>
            <a:prstGeom prst="rect">
              <a:avLst/>
            </a:prstGeom>
            <a:solidFill>
              <a:schemeClr val="tx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5" name="Rectangle 24"/>
            <p:cNvSpPr/>
            <p:nvPr/>
          </p:nvSpPr>
          <p:spPr bwMode="auto">
            <a:xfrm>
              <a:off x="3966882" y="4840941"/>
              <a:ext cx="1358153" cy="255494"/>
            </a:xfrm>
            <a:prstGeom prst="rect">
              <a:avLst/>
            </a:prstGeom>
            <a:solidFill>
              <a:schemeClr val="tx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2444535" y="1813479"/>
              <a:ext cx="176843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Up to two active cores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3847506" y="2745805"/>
              <a:ext cx="2105063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More than two active cores</a:t>
              </a:r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688201" y="5232560"/>
            <a:ext cx="328166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Boost behavior of the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Ryzen DT lines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90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197" y="458670"/>
            <a:ext cx="60835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Boost behavior in the Precision Boost technology </a:t>
            </a:r>
          </a:p>
        </p:txBody>
      </p:sp>
      <p:grpSp>
        <p:nvGrpSpPr>
          <p:cNvPr id="30" name="Group 29"/>
          <p:cNvGrpSpPr/>
          <p:nvPr/>
        </p:nvGrpSpPr>
        <p:grpSpPr>
          <a:xfrm>
            <a:off x="4609385" y="1250010"/>
            <a:ext cx="4370294" cy="3785672"/>
            <a:chOff x="2164974" y="1519519"/>
            <a:chExt cx="4370294" cy="3785672"/>
          </a:xfrm>
        </p:grpSpPr>
        <p:pic>
          <p:nvPicPr>
            <p:cNvPr id="33" name="Picture 32"/>
            <p:cNvPicPr>
              <a:picLocks noChangeAspect="1"/>
            </p:cNvPicPr>
            <p:nvPr/>
          </p:nvPicPr>
          <p:blipFill rotWithShape="1">
            <a:blip r:embed="rId2"/>
            <a:srcRect l="46914" t="-887" r="-1" b="1"/>
            <a:stretch/>
          </p:blipFill>
          <p:spPr>
            <a:xfrm>
              <a:off x="2164974" y="1519519"/>
              <a:ext cx="4370294" cy="3785672"/>
            </a:xfrm>
            <a:prstGeom prst="rect">
              <a:avLst/>
            </a:prstGeom>
          </p:spPr>
        </p:pic>
        <p:sp>
          <p:nvSpPr>
            <p:cNvPr id="34" name="Rectangle 33"/>
            <p:cNvSpPr/>
            <p:nvPr/>
          </p:nvSpPr>
          <p:spPr bwMode="auto">
            <a:xfrm rot="1222940">
              <a:off x="3550154" y="2333364"/>
              <a:ext cx="2650535" cy="284888"/>
            </a:xfrm>
            <a:prstGeom prst="rect">
              <a:avLst/>
            </a:prstGeom>
            <a:noFill/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35" name="Straight Connector 34"/>
            <p:cNvCxnSpPr/>
            <p:nvPr/>
          </p:nvCxnSpPr>
          <p:spPr bwMode="auto">
            <a:xfrm>
              <a:off x="3565701" y="2145853"/>
              <a:ext cx="2586970" cy="941970"/>
            </a:xfrm>
            <a:prstGeom prst="line">
              <a:avLst/>
            </a:prstGeom>
            <a:noFill/>
            <a:ln w="571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6" name="Rectangle 35"/>
            <p:cNvSpPr/>
            <p:nvPr/>
          </p:nvSpPr>
          <p:spPr bwMode="auto">
            <a:xfrm>
              <a:off x="5731042" y="2899611"/>
              <a:ext cx="685800" cy="290655"/>
            </a:xfrm>
            <a:prstGeom prst="rect">
              <a:avLst/>
            </a:prstGeom>
            <a:solidFill>
              <a:schemeClr val="tx1"/>
            </a:solidFill>
            <a:ln w="158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cxnSp>
          <p:nvCxnSpPr>
            <p:cNvPr id="37" name="Straight Connector 36"/>
            <p:cNvCxnSpPr/>
            <p:nvPr/>
          </p:nvCxnSpPr>
          <p:spPr bwMode="auto">
            <a:xfrm flipH="1">
              <a:off x="2538664" y="2157886"/>
              <a:ext cx="1035059" cy="0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8" name="Straight Connector 37"/>
            <p:cNvCxnSpPr/>
            <p:nvPr/>
          </p:nvCxnSpPr>
          <p:spPr bwMode="auto">
            <a:xfrm>
              <a:off x="3565701" y="2145853"/>
              <a:ext cx="17817" cy="51915"/>
            </a:xfrm>
            <a:prstGeom prst="line">
              <a:avLst/>
            </a:prstGeom>
            <a:noFill/>
            <a:ln w="2857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9" name="Rectangle 38"/>
            <p:cNvSpPr/>
            <p:nvPr/>
          </p:nvSpPr>
          <p:spPr bwMode="auto">
            <a:xfrm>
              <a:off x="3146612" y="1680882"/>
              <a:ext cx="2460812" cy="349624"/>
            </a:xfrm>
            <a:prstGeom prst="rect">
              <a:avLst/>
            </a:prstGeom>
            <a:solidFill>
              <a:schemeClr val="tx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40" name="Rectangle 39"/>
            <p:cNvSpPr/>
            <p:nvPr/>
          </p:nvSpPr>
          <p:spPr bwMode="auto">
            <a:xfrm>
              <a:off x="3966882" y="4840941"/>
              <a:ext cx="1358153" cy="255494"/>
            </a:xfrm>
            <a:prstGeom prst="rect">
              <a:avLst/>
            </a:prstGeom>
            <a:solidFill>
              <a:schemeClr val="tx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2444535" y="1813479"/>
              <a:ext cx="179728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Up to four active cores</a:t>
              </a: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847506" y="2745805"/>
              <a:ext cx="221887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More than four active cores</a:t>
              </a:r>
            </a:p>
          </p:txBody>
        </p:sp>
      </p:grpSp>
      <p:sp>
        <p:nvSpPr>
          <p:cNvPr id="43" name="TextBox 42"/>
          <p:cNvSpPr txBox="1"/>
          <p:nvPr/>
        </p:nvSpPr>
        <p:spPr>
          <a:xfrm>
            <a:off x="6115352" y="1786801"/>
            <a:ext cx="75373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4.0 GHz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3803675" y="2680349"/>
            <a:ext cx="72808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3.7 GHz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5048504" y="5214914"/>
            <a:ext cx="371608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Boost behavior of the 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ThreadRipper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line (based on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90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])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1676491" y="1823698"/>
            <a:ext cx="75373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4.0 GHz</a:t>
            </a:r>
          </a:p>
        </p:txBody>
      </p:sp>
    </p:spTree>
    <p:extLst>
      <p:ext uri="{BB962C8B-B14F-4D97-AF65-F5344CB8AC3E}">
        <p14:creationId xmlns:p14="http://schemas.microsoft.com/office/powerpoint/2010/main" val="1470543470"/>
      </p:ext>
    </p:extLst>
  </p:cSld>
  <p:clrMapOvr>
    <a:masterClrMapping/>
  </p:clrMapOvr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(4)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4089" y="458670"/>
            <a:ext cx="78596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Enhanced boost behavior in the Precision Boost 2 technology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93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225963" y="1251194"/>
            <a:ext cx="8729118" cy="4608076"/>
            <a:chOff x="148963" y="1386041"/>
            <a:chExt cx="8729118" cy="4608076"/>
          </a:xfrm>
        </p:grpSpPr>
        <p:pic>
          <p:nvPicPr>
            <p:cNvPr id="15362" name="Picture 2" descr="https://bit-tech.net/media/image/2018/3/acbfec53-b969-4e64-899b-512dd42f4b98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963" y="1386041"/>
              <a:ext cx="8729118" cy="4608076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6" name="Rectangle 5"/>
            <p:cNvSpPr/>
            <p:nvPr/>
          </p:nvSpPr>
          <p:spPr bwMode="auto">
            <a:xfrm>
              <a:off x="1214783" y="3829878"/>
              <a:ext cx="176695" cy="185531"/>
            </a:xfrm>
            <a:prstGeom prst="rect">
              <a:avLst/>
            </a:prstGeom>
            <a:solidFill>
              <a:schemeClr val="tx1"/>
            </a:solidFill>
            <a:ln w="1587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Times New Roman" pitchFamily="18" charset="0"/>
                </a:rPr>
                <a:t>n-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76563077"/>
      </p:ext>
    </p:extLst>
  </p:cSld>
  <p:clrMapOvr>
    <a:masterClrMapping/>
  </p:clrMapOvr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74181" y="458670"/>
            <a:ext cx="560037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Principle of operation of Precision Boost 2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94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06515" y="818710"/>
            <a:ext cx="8586646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Precision Boost 2 technology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raises the clock frequency for any active cores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as much as given limits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(defined by factory boost settings)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allow it.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limiting factors are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(5)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38385" y="1742733"/>
            <a:ext cx="9266070" cy="27853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SoC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power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(“Total Platform Limit”): the maximum amount of power the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CPU can draw before boost levels off (measured in Watts).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VRM current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(“TDC Limit”): the maximum amount of current  the motherboard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is allowed to deliver to the CPU after warming up to a steady-state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temperature before boost levels off.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EDC current Limit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 Electrical Design Current, maximum peak current that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can be delivered by the motherboard’s voltage regulator (VRM) for a short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time, as a spike.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Temp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(°C): measured in degrees Celsius, the maximum temperature the CPU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die can reach before boost levels off.</a:t>
            </a:r>
          </a:p>
        </p:txBody>
      </p:sp>
    </p:spTree>
    <p:extLst>
      <p:ext uri="{BB962C8B-B14F-4D97-AF65-F5344CB8AC3E}">
        <p14:creationId xmlns:p14="http://schemas.microsoft.com/office/powerpoint/2010/main" val="2883103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(6)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1500" y="458670"/>
            <a:ext cx="88810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Conceptual view of implementing Precision Boost 2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2704184" y="1088740"/>
            <a:ext cx="3550172" cy="3665184"/>
            <a:chOff x="2704184" y="2556700"/>
            <a:chExt cx="3550172" cy="3665184"/>
          </a:xfrm>
        </p:grpSpPr>
        <p:grpSp>
          <p:nvGrpSpPr>
            <p:cNvPr id="15" name="Group 14"/>
            <p:cNvGrpSpPr/>
            <p:nvPr/>
          </p:nvGrpSpPr>
          <p:grpSpPr>
            <a:xfrm>
              <a:off x="2704184" y="2556700"/>
              <a:ext cx="3550172" cy="3665184"/>
              <a:chOff x="144379" y="1794894"/>
              <a:chExt cx="3984859" cy="4137428"/>
            </a:xfrm>
          </p:grpSpPr>
          <p:pic>
            <p:nvPicPr>
              <p:cNvPr id="19" name="Picture 18"/>
              <p:cNvPicPr>
                <a:picLocks noChangeAspect="1"/>
              </p:cNvPicPr>
              <p:nvPr/>
            </p:nvPicPr>
            <p:blipFill rotWithShape="1">
              <a:blip r:embed="rId2"/>
              <a:srcRect l="9937" t="5895" r="8704" b="8182"/>
              <a:stretch/>
            </p:blipFill>
            <p:spPr>
              <a:xfrm>
                <a:off x="144379" y="2117557"/>
                <a:ext cx="3984859" cy="3234089"/>
              </a:xfrm>
              <a:prstGeom prst="rect">
                <a:avLst/>
              </a:prstGeom>
            </p:spPr>
          </p:pic>
          <p:cxnSp>
            <p:nvCxnSpPr>
              <p:cNvPr id="20" name="Straight Connector 19"/>
              <p:cNvCxnSpPr/>
              <p:nvPr/>
            </p:nvCxnSpPr>
            <p:spPr bwMode="auto">
              <a:xfrm flipV="1">
                <a:off x="2098305" y="2714324"/>
                <a:ext cx="0" cy="1164658"/>
              </a:xfrm>
              <a:prstGeom prst="line">
                <a:avLst/>
              </a:prstGeom>
              <a:noFill/>
              <a:ln w="28575" cap="flat" cmpd="sng" algn="ctr">
                <a:solidFill>
                  <a:srgbClr val="15C2FF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1" name="Straight Connector 20"/>
              <p:cNvCxnSpPr/>
              <p:nvPr/>
            </p:nvCxnSpPr>
            <p:spPr bwMode="auto">
              <a:xfrm flipH="1">
                <a:off x="808520" y="3898232"/>
                <a:ext cx="1280160" cy="1116530"/>
              </a:xfrm>
              <a:prstGeom prst="line">
                <a:avLst/>
              </a:prstGeom>
              <a:noFill/>
              <a:ln w="28575" cap="flat" cmpd="sng" algn="ctr">
                <a:solidFill>
                  <a:srgbClr val="15C2FF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" name="Straight Connector 21"/>
              <p:cNvCxnSpPr/>
              <p:nvPr/>
            </p:nvCxnSpPr>
            <p:spPr bwMode="auto">
              <a:xfrm>
                <a:off x="2098305" y="3878981"/>
                <a:ext cx="1347537" cy="1135781"/>
              </a:xfrm>
              <a:prstGeom prst="line">
                <a:avLst/>
              </a:prstGeom>
              <a:noFill/>
              <a:ln w="28575" cap="flat" cmpd="sng" algn="ctr">
                <a:solidFill>
                  <a:srgbClr val="15C2FF"/>
                </a:solidFill>
                <a:prstDash val="solid"/>
                <a:round/>
                <a:headEnd type="none" w="med" len="med"/>
                <a:tailEnd type="arrow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993300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sp>
            <p:nvSpPr>
              <p:cNvPr id="23" name="TextBox 22"/>
              <p:cNvSpPr txBox="1"/>
              <p:nvPr/>
            </p:nvSpPr>
            <p:spPr>
              <a:xfrm>
                <a:off x="345091" y="5409102"/>
                <a:ext cx="878767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SoC</a:t>
                </a:r>
                <a:endPara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endParaRP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power</a:t>
                </a:r>
              </a:p>
            </p:txBody>
          </p:sp>
          <p:sp>
            <p:nvSpPr>
              <p:cNvPr id="24" name="TextBox 23"/>
              <p:cNvSpPr txBox="1"/>
              <p:nvPr/>
            </p:nvSpPr>
            <p:spPr>
              <a:xfrm>
                <a:off x="2921198" y="5394670"/>
                <a:ext cx="987771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VRM</a:t>
                </a:r>
              </a:p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 current</a:t>
                </a:r>
              </a:p>
            </p:txBody>
          </p:sp>
          <p:sp>
            <p:nvSpPr>
              <p:cNvPr id="25" name="TextBox 24"/>
              <p:cNvSpPr txBox="1"/>
              <p:nvPr/>
            </p:nvSpPr>
            <p:spPr>
              <a:xfrm>
                <a:off x="1769295" y="1794894"/>
                <a:ext cx="740908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Verdana"/>
                    <a:ea typeface="+mn-ea"/>
                    <a:cs typeface="+mn-cs"/>
                  </a:rPr>
                  <a:t>Temp</a:t>
                </a:r>
              </a:p>
            </p:txBody>
          </p:sp>
        </p:grpSp>
        <p:sp>
          <p:nvSpPr>
            <p:cNvPr id="16" name="Oval 15"/>
            <p:cNvSpPr/>
            <p:nvPr/>
          </p:nvSpPr>
          <p:spPr bwMode="auto">
            <a:xfrm>
              <a:off x="4398741" y="3638351"/>
              <a:ext cx="108000" cy="108000"/>
            </a:xfrm>
            <a:prstGeom prst="ellipse">
              <a:avLst/>
            </a:prstGeom>
            <a:noFill/>
            <a:ln w="28575" cap="flat" cmpd="sng" algn="ctr">
              <a:solidFill>
                <a:srgbClr val="15C2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7" name="Oval 16"/>
            <p:cNvSpPr/>
            <p:nvPr/>
          </p:nvSpPr>
          <p:spPr bwMode="auto">
            <a:xfrm>
              <a:off x="5330784" y="5138287"/>
              <a:ext cx="108000" cy="108000"/>
            </a:xfrm>
            <a:prstGeom prst="ellipse">
              <a:avLst/>
            </a:prstGeom>
            <a:noFill/>
            <a:ln w="28575" cap="flat" cmpd="sng" algn="ctr">
              <a:solidFill>
                <a:srgbClr val="15C2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8" name="Oval 17"/>
            <p:cNvSpPr/>
            <p:nvPr/>
          </p:nvSpPr>
          <p:spPr bwMode="auto">
            <a:xfrm>
              <a:off x="3522833" y="5120646"/>
              <a:ext cx="108000" cy="108000"/>
            </a:xfrm>
            <a:prstGeom prst="ellipse">
              <a:avLst/>
            </a:prstGeom>
            <a:noFill/>
            <a:ln w="28575" cap="flat" cmpd="sng" algn="ctr">
              <a:solidFill>
                <a:srgbClr val="15C2FF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0" tIns="0" rIns="0" bIns="0" numCol="1" rtlCol="0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287338" y="4957469"/>
            <a:ext cx="8844537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inner triangle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illustrates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factory boost range settings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blue circles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represent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actual operating points of the key limiting factors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Clock frequency and core voltage of all active cores will be increased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25 MHz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steps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long as one limiting factor reaches the factory setting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720482074"/>
      </p:ext>
    </p:extLst>
  </p:cSld>
  <p:clrMapOvr>
    <a:masterClrMapping/>
  </p:clrMapOvr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286000" y="1089558"/>
            <a:ext cx="4572000" cy="523220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Boost behavior with Precision Boost 2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 the 2. gen. Ryzen Desktop line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1005" y="458670"/>
            <a:ext cx="98565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3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Precision Boost 2 technology as implemented in the 2. gen Ryzen DT line </a:t>
            </a:r>
            <a:r>
              <a:rPr kumimoji="0" lang="en-US" sz="18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95</a:t>
            </a:r>
            <a:r>
              <a:rPr kumimoji="0" lang="en-US" sz="1800" b="0" i="0" u="none" strike="noStrike" kern="1200" cap="none" spc="-3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  <a:endParaRPr kumimoji="0" lang="en-US" sz="1600" b="0" i="0" u="none" strike="noStrike" kern="1200" cap="none" spc="-3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(7)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2" name="Kép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7007" y="1686350"/>
            <a:ext cx="6589986" cy="48479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2812311"/>
      </p:ext>
    </p:extLst>
  </p:cSld>
  <p:clrMapOvr>
    <a:masterClrMapping/>
  </p:clrMapOvr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(8)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525" y="1447441"/>
            <a:ext cx="8965003" cy="4366824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75500" y="458670"/>
            <a:ext cx="818493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for integrated per-core frequency and voltage management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in Precision Boost 2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90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710628559"/>
      </p:ext>
    </p:extLst>
  </p:cSld>
  <p:clrMapOvr>
    <a:masterClrMapping/>
  </p:clrMapOvr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6575" y="1448780"/>
            <a:ext cx="7663880" cy="2950254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71438" y="458670"/>
            <a:ext cx="863999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consumption of the cores while raising the number of active cores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in the Ryzen 7 2700X 2. gen. desktop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95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(9)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66688" y="4644135"/>
            <a:ext cx="6813725" cy="5796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There are up to two active CCX units with up to 4 active cores/unit.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Green figures: not loaded cores - Yellow to red figures: loaded cores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66688" y="5229200"/>
            <a:ext cx="8561190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Red figures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appearing for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few active cores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indicate that in this case, presumably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die temperature will constrain turbo clock frequency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determine the related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power consumption, whereas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for yellow figures,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seeing 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many active cores,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the total power consumption limits clock frequency.</a:t>
            </a:r>
          </a:p>
        </p:txBody>
      </p:sp>
    </p:spTree>
    <p:extLst>
      <p:ext uri="{BB962C8B-B14F-4D97-AF65-F5344CB8AC3E}">
        <p14:creationId xmlns:p14="http://schemas.microsoft.com/office/powerpoint/2010/main" val="14755648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2"/>
          <a:srcRect l="4950" r="2929"/>
          <a:stretch/>
        </p:blipFill>
        <p:spPr>
          <a:xfrm>
            <a:off x="1145405" y="1162475"/>
            <a:ext cx="6723975" cy="3279187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71438" y="458670"/>
            <a:ext cx="66963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XFR2 (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eXtended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Frequency Range) technology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[95]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60218" y="4779150"/>
            <a:ext cx="8887369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 previous generation,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certain processor models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could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raise clock frequency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over the turbo boost frequency by 50 to 200 MHz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if a premium cooling system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was used.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XFR2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allows a higher clock frequency boost,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assuming a premium cooling system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and a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CPU temperature below 60 C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0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(10)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1208977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AMD Energy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1326" y="1944125"/>
            <a:ext cx="8797054" cy="2925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1500" y="458670"/>
            <a:ext cx="912932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b) AMD's initiative to achieve 25x energy efficiency increase in 2014-2020 -1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(31)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96863" y="6399330"/>
            <a:ext cx="351512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Tigris: AMD’s notebook platform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371784" y="922075"/>
            <a:ext cx="3975191" cy="6617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Announced: in 2014</a:t>
            </a:r>
          </a:p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Energy efficiency: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Performance/Watt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06515" y="5094475"/>
            <a:ext cx="894911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j-lt"/>
              </a:rPr>
              <a:t>Figure: Previous results and goals of AMD’s 25x energy efficiency increase initiative</a:t>
            </a:r>
          </a:p>
          <a:p>
            <a:pPr algn="ctr"/>
            <a:r>
              <a:rPr lang="en-US" sz="1600" dirty="0">
                <a:latin typeface="+mj-lt"/>
              </a:rPr>
              <a:t> [</a:t>
            </a:r>
            <a:r>
              <a:rPr lang="hu-HU" sz="1600" dirty="0">
                <a:latin typeface="+mj-lt"/>
              </a:rPr>
              <a:t>10</a:t>
            </a:r>
            <a:r>
              <a:rPr lang="en-US" sz="1600" dirty="0">
                <a:latin typeface="+mj-lt"/>
              </a:rPr>
              <a:t>], [1</a:t>
            </a:r>
            <a:r>
              <a:rPr lang="hu-HU" sz="1600" dirty="0">
                <a:latin typeface="+mj-lt"/>
              </a:rPr>
              <a:t>1</a:t>
            </a:r>
            <a:r>
              <a:rPr lang="en-US" sz="1600" dirty="0">
                <a:latin typeface="+mj-lt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96873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/>
      <p:bldP spid="6" grpId="0"/>
    </p:bldLst>
  </p:timing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(11)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100748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Introducing the Precision Boost Overdrive (PBO) technology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863715"/>
            <a:ext cx="8856662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is a new feature 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2. gen. Ryzen DT and 2. gen.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ThreadRipper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processors,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aiming at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increasing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multihreaded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performance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requires however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use of specific chipsets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as follows </a:t>
            </a:r>
          </a:p>
        </p:txBody>
      </p:sp>
      <p:sp>
        <p:nvSpPr>
          <p:cNvPr id="7" name="TextBox 6"/>
          <p:cNvSpPr txBox="1"/>
          <p:nvPr/>
        </p:nvSpPr>
        <p:spPr>
          <a:xfrm flipH="1">
            <a:off x="611093" y="1751460"/>
            <a:ext cx="8056362" cy="6104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case of the 2. gen. DT series the series 400 chipsets (X470/B450) or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case of the 2. gen.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ThreadRipper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series the X399 chipset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386535" y="2348880"/>
            <a:ext cx="639450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Ryzen Master overdrive utility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release 1.3 or higher.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2663915"/>
            <a:ext cx="87666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Unlike traditional overlocking,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while PBO is activated, both Precision Boost 2 and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XFR2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eXtended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Frequency Range) remains enabled. </a:t>
            </a:r>
          </a:p>
        </p:txBody>
      </p:sp>
    </p:spTree>
    <p:extLst>
      <p:ext uri="{BB962C8B-B14F-4D97-AF65-F5344CB8AC3E}">
        <p14:creationId xmlns:p14="http://schemas.microsoft.com/office/powerpoint/2010/main" val="25764542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(12)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66655" y="1268760"/>
            <a:ext cx="6171429" cy="4666667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4613" y="458670"/>
            <a:ext cx="32531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Relative merit of PBO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96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2560407022"/>
      </p:ext>
    </p:extLst>
  </p:cSld>
  <p:clrMapOvr>
    <a:masterClrMapping/>
  </p:clrMapOvr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(13)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6484" y="458670"/>
            <a:ext cx="409035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Principle of operation of PBO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94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5" name="TextBox 4"/>
          <p:cNvSpPr txBox="1"/>
          <p:nvPr/>
        </p:nvSpPr>
        <p:spPr>
          <a:xfrm flipH="1">
            <a:off x="206515" y="863715"/>
            <a:ext cx="885666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When PBO is activated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using the Ryzen Master overlocking utility,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factory settings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that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determine the operation limits of Precision Boost 2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will be overwritten,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 will operate outside the factory settings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 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625124" y="1892559"/>
            <a:ext cx="3550172" cy="3790310"/>
            <a:chOff x="144379" y="1740569"/>
            <a:chExt cx="3984859" cy="4278674"/>
          </a:xfrm>
        </p:grpSpPr>
        <p:pic>
          <p:nvPicPr>
            <p:cNvPr id="15" name="Picture 14"/>
            <p:cNvPicPr>
              <a:picLocks noChangeAspect="1"/>
            </p:cNvPicPr>
            <p:nvPr/>
          </p:nvPicPr>
          <p:blipFill rotWithShape="1">
            <a:blip r:embed="rId2"/>
            <a:srcRect l="9937" t="5895" r="8704" b="8182"/>
            <a:stretch/>
          </p:blipFill>
          <p:spPr>
            <a:xfrm>
              <a:off x="144379" y="2117557"/>
              <a:ext cx="3984859" cy="3234089"/>
            </a:xfrm>
            <a:prstGeom prst="rect">
              <a:avLst/>
            </a:prstGeom>
          </p:spPr>
        </p:pic>
        <p:cxnSp>
          <p:nvCxnSpPr>
            <p:cNvPr id="16" name="Straight Connector 15"/>
            <p:cNvCxnSpPr/>
            <p:nvPr/>
          </p:nvCxnSpPr>
          <p:spPr bwMode="auto">
            <a:xfrm flipV="1">
              <a:off x="2098305" y="2714324"/>
              <a:ext cx="0" cy="1164658"/>
            </a:xfrm>
            <a:prstGeom prst="line">
              <a:avLst/>
            </a:prstGeom>
            <a:noFill/>
            <a:ln w="28575" cap="flat" cmpd="sng" algn="ctr">
              <a:solidFill>
                <a:srgbClr val="15C2FF"/>
              </a:solidFill>
              <a:prstDash val="solid"/>
              <a:round/>
              <a:headEnd type="none" w="med" len="med"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7" name="Straight Connector 16"/>
            <p:cNvCxnSpPr/>
            <p:nvPr/>
          </p:nvCxnSpPr>
          <p:spPr bwMode="auto">
            <a:xfrm flipH="1">
              <a:off x="808520" y="3898232"/>
              <a:ext cx="1280160" cy="1116530"/>
            </a:xfrm>
            <a:prstGeom prst="line">
              <a:avLst/>
            </a:prstGeom>
            <a:noFill/>
            <a:ln w="28575" cap="flat" cmpd="sng" algn="ctr">
              <a:solidFill>
                <a:srgbClr val="15C2FF"/>
              </a:solidFill>
              <a:prstDash val="solid"/>
              <a:round/>
              <a:headEnd type="none" w="med" len="med"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8" name="Straight Connector 17"/>
            <p:cNvCxnSpPr/>
            <p:nvPr/>
          </p:nvCxnSpPr>
          <p:spPr bwMode="auto">
            <a:xfrm>
              <a:off x="2098305" y="3878981"/>
              <a:ext cx="1347537" cy="1135781"/>
            </a:xfrm>
            <a:prstGeom prst="line">
              <a:avLst/>
            </a:prstGeom>
            <a:noFill/>
            <a:ln w="28575" cap="flat" cmpd="sng" algn="ctr">
              <a:solidFill>
                <a:srgbClr val="15C2FF"/>
              </a:solidFill>
              <a:prstDash val="solid"/>
              <a:round/>
              <a:headEnd type="none" w="med" len="med"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9" name="TextBox 18"/>
            <p:cNvSpPr txBox="1"/>
            <p:nvPr/>
          </p:nvSpPr>
          <p:spPr>
            <a:xfrm>
              <a:off x="345090" y="5496023"/>
              <a:ext cx="87876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SoC</a:t>
              </a:r>
              <a:endPara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power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2921198" y="5492458"/>
              <a:ext cx="98777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VRM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current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1769295" y="1740569"/>
              <a:ext cx="74090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Temp</a:t>
              </a: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4338233" y="1876928"/>
            <a:ext cx="4222413" cy="3809888"/>
            <a:chOff x="4312125" y="1722924"/>
            <a:chExt cx="4739410" cy="4300774"/>
          </a:xfrm>
        </p:grpSpPr>
        <p:pic>
          <p:nvPicPr>
            <p:cNvPr id="23" name="Picture 22"/>
            <p:cNvPicPr>
              <a:picLocks noChangeAspect="1"/>
            </p:cNvPicPr>
            <p:nvPr/>
          </p:nvPicPr>
          <p:blipFill rotWithShape="1">
            <a:blip r:embed="rId3"/>
            <a:srcRect l="1949" t="10245" b="13809"/>
            <a:stretch/>
          </p:blipFill>
          <p:spPr>
            <a:xfrm>
              <a:off x="4312125" y="2168525"/>
              <a:ext cx="4739410" cy="3211996"/>
            </a:xfrm>
            <a:prstGeom prst="rect">
              <a:avLst/>
            </a:prstGeom>
          </p:spPr>
        </p:pic>
        <p:sp>
          <p:nvSpPr>
            <p:cNvPr id="24" name="TextBox 23"/>
            <p:cNvSpPr txBox="1"/>
            <p:nvPr/>
          </p:nvSpPr>
          <p:spPr>
            <a:xfrm>
              <a:off x="4347611" y="5494416"/>
              <a:ext cx="87876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SoC</a:t>
              </a:r>
              <a:endPara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power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021001" y="5500478"/>
              <a:ext cx="98777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VRM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 current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6294785" y="1722924"/>
              <a:ext cx="740908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Temp</a:t>
              </a:r>
            </a:p>
          </p:txBody>
        </p:sp>
        <p:cxnSp>
          <p:nvCxnSpPr>
            <p:cNvPr id="27" name="Straight Connector 26"/>
            <p:cNvCxnSpPr/>
            <p:nvPr/>
          </p:nvCxnSpPr>
          <p:spPr bwMode="auto">
            <a:xfrm flipV="1">
              <a:off x="6610959" y="2731971"/>
              <a:ext cx="0" cy="1164658"/>
            </a:xfrm>
            <a:prstGeom prst="line">
              <a:avLst/>
            </a:prstGeom>
            <a:noFill/>
            <a:ln w="28575" cap="flat" cmpd="sng" algn="ctr">
              <a:solidFill>
                <a:srgbClr val="15C2FF"/>
              </a:solidFill>
              <a:prstDash val="solid"/>
              <a:round/>
              <a:headEnd type="none" w="med" len="med"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8" name="Straight Connector 27"/>
            <p:cNvCxnSpPr/>
            <p:nvPr/>
          </p:nvCxnSpPr>
          <p:spPr bwMode="auto">
            <a:xfrm flipH="1">
              <a:off x="4966636" y="3915879"/>
              <a:ext cx="1634698" cy="1243262"/>
            </a:xfrm>
            <a:prstGeom prst="line">
              <a:avLst/>
            </a:prstGeom>
            <a:noFill/>
            <a:ln w="28575" cap="flat" cmpd="sng" algn="ctr">
              <a:solidFill>
                <a:srgbClr val="15C2FF"/>
              </a:solidFill>
              <a:prstDash val="solid"/>
              <a:round/>
              <a:headEnd type="none" w="med" len="med"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9" name="Straight Connector 28"/>
            <p:cNvCxnSpPr/>
            <p:nvPr/>
          </p:nvCxnSpPr>
          <p:spPr bwMode="auto">
            <a:xfrm>
              <a:off x="6610959" y="3896628"/>
              <a:ext cx="1772645" cy="1301014"/>
            </a:xfrm>
            <a:prstGeom prst="line">
              <a:avLst/>
            </a:prstGeom>
            <a:noFill/>
            <a:ln w="28575" cap="flat" cmpd="sng" algn="ctr">
              <a:solidFill>
                <a:srgbClr val="15C2FF"/>
              </a:solidFill>
              <a:prstDash val="solid"/>
              <a:round/>
              <a:headEnd type="none" w="med" len="med"/>
              <a:tailEnd type="arrow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993300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32" name="TextBox 31"/>
          <p:cNvSpPr txBox="1"/>
          <p:nvPr/>
        </p:nvSpPr>
        <p:spPr>
          <a:xfrm>
            <a:off x="211754" y="5790746"/>
            <a:ext cx="870943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Conceptual view of extending the limiters of Precision Boost with PBO [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94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248829" y="6240796"/>
            <a:ext cx="689765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that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temperature limit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PBO remains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unchanged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8580402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32" grpId="0"/>
    </p:bldLst>
  </p:timing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(14)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80714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for extending the limiters of Precision Boost with PBO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94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246948" y="847882"/>
            <a:ext cx="773731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the 2. gen. Ryzen 2700X DT with 105 W TDP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default limits of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Precision Boost 2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are as follows: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91580" y="1419743"/>
            <a:ext cx="4937570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PPT (Total Platform Limit): 141.75 W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TDC (Thermal Design Current): 95 A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EDC (Electrical Design Current): 140 A and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Tjmax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(Die temperature): 85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0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16505" y="2562768"/>
            <a:ext cx="838835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When Precision Boost Overdrive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mode is enabled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operation limiters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will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be raised as given below: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91580" y="3244785"/>
            <a:ext cx="4937570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PPT (Total Platform Limit): 1000 W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TDC (Thermal Design Current): 114 A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EDC (Electrical Design Current): 168 A and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Tjmax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(Die temperature): 85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0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C.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312820" y="4430288"/>
            <a:ext cx="942313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Nevertheless, enabling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PBO mode invalidates AMD’s warranty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1515752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10" grpId="0"/>
      <p:bldP spid="11" grpId="0"/>
      <p:bldP spid="13" grpId="0"/>
    </p:bldLst>
  </p:timing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(15)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25128" y="1072035"/>
            <a:ext cx="8874494" cy="4697225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71500" y="458670"/>
            <a:ext cx="907356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Contrasting implications of using overclocking and PBO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97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426656061"/>
      </p:ext>
    </p:extLst>
  </p:cSld>
  <p:clrMapOvr>
    <a:masterClrMapping/>
  </p:clrMapOvr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6.3.5 A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MD’s Precision Boost 2 technology (16)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1690" y="1493785"/>
            <a:ext cx="5719015" cy="3643830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74613" y="458670"/>
            <a:ext cx="77588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performance improvement achieved by employing PBO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in a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ThreadRipper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2990WX for a multithreaded benchmark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92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084058020"/>
      </p:ext>
    </p:extLst>
  </p:cSld>
  <p:clrMapOvr>
    <a:masterClrMapping/>
  </p:clrMapOvr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461495" y="1985524"/>
            <a:ext cx="8123238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7. References</a:t>
            </a:r>
          </a:p>
        </p:txBody>
      </p:sp>
    </p:spTree>
    <p:extLst>
      <p:ext uri="{BB962C8B-B14F-4D97-AF65-F5344CB8AC3E}">
        <p14:creationId xmlns:p14="http://schemas.microsoft.com/office/powerpoint/2010/main" val="768260018"/>
      </p:ext>
    </p:extLst>
  </p:cSld>
  <p:clrMapOvr>
    <a:masterClrMapping/>
  </p:clrMapOvr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7. References (1)</a:t>
            </a:r>
          </a:p>
        </p:txBody>
      </p:sp>
      <p:sp>
        <p:nvSpPr>
          <p:cNvPr id="3" name="Text Box 11"/>
          <p:cNvSpPr txBox="1">
            <a:spLocks noChangeArrowheads="1"/>
          </p:cNvSpPr>
          <p:nvPr/>
        </p:nvSpPr>
        <p:spPr bwMode="auto">
          <a:xfrm>
            <a:off x="190909" y="1358770"/>
            <a:ext cx="8881591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534988" marR="0" lvl="0" indent="-534988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Lal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Shimpi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A.,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Intel Brings Core Down to 7W, Introduces a New Power Rating to Get There: Y-Series SKUs Demystified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AnandTech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Jan. 14 2013, https://www.anandtech.com/show/6655/intel-brings-core-down-to-7w-introduces-a-new-power-rating-to-get-there-yseries-skus-demystified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170810" y="2375301"/>
            <a:ext cx="878804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Cutress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I., The Intel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Skylake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Mobile and Desktop Launch, with Architecture Analysis,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AnandTech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Sept. 1 2015, http://www.anandtech.com/show/9582/intel-skylake-mobile-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desktop-launch-architecture-analysis</a:t>
            </a:r>
          </a:p>
        </p:txBody>
      </p:sp>
      <p:sp>
        <p:nvSpPr>
          <p:cNvPr id="6" name="TextBox 4"/>
          <p:cNvSpPr txBox="1"/>
          <p:nvPr/>
        </p:nvSpPr>
        <p:spPr>
          <a:xfrm>
            <a:off x="194685" y="3203975"/>
            <a:ext cx="887781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4]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Stevens A., Introduction to AMBA 4 ACE and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big.LITTLE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Processing Technology, White Paper,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June 6 2011, http://www.arm.com/files/pdf/CacheCoherencyWhitepaper_6June2011.pdf</a:t>
            </a:r>
          </a:p>
        </p:txBody>
      </p:sp>
      <p:sp>
        <p:nvSpPr>
          <p:cNvPr id="7" name="TextBox 1"/>
          <p:cNvSpPr txBox="1"/>
          <p:nvPr/>
        </p:nvSpPr>
        <p:spPr>
          <a:xfrm>
            <a:off x="170810" y="3834045"/>
            <a:ext cx="879330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]: CAS2K11 / UCAR AMD Opteron Platform Overview and Product Strategy, 2011,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http://www.cisl.ucar.edu/dir/CAS2K11/Presentations/laurie/CAS2K11-AMD-September-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2011-web.pdf</a:t>
            </a:r>
          </a:p>
        </p:txBody>
      </p:sp>
      <p:sp>
        <p:nvSpPr>
          <p:cNvPr id="8" name="Text Box 11"/>
          <p:cNvSpPr txBox="1">
            <a:spLocks noChangeArrowheads="1"/>
          </p:cNvSpPr>
          <p:nvPr/>
        </p:nvSpPr>
        <p:spPr bwMode="auto">
          <a:xfrm>
            <a:off x="170810" y="4554125"/>
            <a:ext cx="888974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CoreLink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CCN-504 Cache Coherent Network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http://www.arm.com/products/system-ip/interconnect/corelink-ccn-504-cache-coherent-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network.php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>
            <a:off x="170810" y="5303704"/>
            <a:ext cx="903670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[7]: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CoreLink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CCI-400 Cache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Coherent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Interconnect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Technical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Reference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Manual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2011,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http://infocenter.arm.com/help/topic/com.arm.doc.ddi0470c/DDI0470C_cci400_r0p2_trm.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pdf</a:t>
            </a:r>
            <a:endParaRPr kumimoji="0" lang="hu-HU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" name="Text Box 11"/>
          <p:cNvSpPr txBox="1">
            <a:spLocks noChangeArrowheads="1"/>
          </p:cNvSpPr>
          <p:nvPr/>
        </p:nvSpPr>
        <p:spPr bwMode="auto">
          <a:xfrm>
            <a:off x="170810" y="6011125"/>
            <a:ext cx="805643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[8]: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Cheng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M.,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Freescale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QorlQ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Product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Family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Roadmap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APF-NET-T0795,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April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2013,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http://www.nxp.com/files/training/doc/dwf/DWF13_APF_NET_T0795.pdf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1" name="TextBox 3"/>
          <p:cNvSpPr txBox="1"/>
          <p:nvPr/>
        </p:nvSpPr>
        <p:spPr>
          <a:xfrm>
            <a:off x="170810" y="593685"/>
            <a:ext cx="8765477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Cutress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I., Intel Launches 11th Gen Core Tiger Lake: Up to 4.8 GHz at 50 W, 2x GPU with </a:t>
            </a:r>
          </a:p>
          <a:p>
            <a:pPr marL="444500" marR="0" lvl="0" indent="-444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New Branding,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AnandTech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Sept. 2 2020, https://www.anandtech.com/show/16063/</a:t>
            </a:r>
          </a:p>
          <a:p>
            <a:pPr marL="444500" marR="0" lvl="0" indent="-44450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intel-launches-11th-gen-core-tiger-lake-processors-and-evo-branding</a:t>
            </a:r>
          </a:p>
        </p:txBody>
      </p:sp>
    </p:spTree>
    <p:extLst>
      <p:ext uri="{BB962C8B-B14F-4D97-AF65-F5344CB8AC3E}">
        <p14:creationId xmlns:p14="http://schemas.microsoft.com/office/powerpoint/2010/main" val="1855730275"/>
      </p:ext>
    </p:extLst>
  </p:cSld>
  <p:clrMapOvr>
    <a:masterClrMapping/>
  </p:clrMapOvr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7. References (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</a:p>
        </p:txBody>
      </p:sp>
      <p:sp>
        <p:nvSpPr>
          <p:cNvPr id="11" name="Text Box 11"/>
          <p:cNvSpPr txBox="1">
            <a:spLocks noChangeArrowheads="1"/>
          </p:cNvSpPr>
          <p:nvPr/>
        </p:nvSpPr>
        <p:spPr bwMode="auto">
          <a:xfrm>
            <a:off x="194214" y="565520"/>
            <a:ext cx="901330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9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Mobile 4th Generation Intel Core Processor Family, Mobile Intel Pentium Processor Family,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and Mobile Intel Celeron Processor Family, Datasheet, Vol. 1 of 2, Sept. 2013</a:t>
            </a:r>
          </a:p>
        </p:txBody>
      </p:sp>
      <p:sp>
        <p:nvSpPr>
          <p:cNvPr id="12" name="Text Box 11"/>
          <p:cNvSpPr txBox="1">
            <a:spLocks noChangeArrowheads="1"/>
          </p:cNvSpPr>
          <p:nvPr/>
        </p:nvSpPr>
        <p:spPr bwMode="auto">
          <a:xfrm>
            <a:off x="161510" y="1133745"/>
            <a:ext cx="729725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25x20 Energy Efficiency Initiative, AMD, 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http://www.amd.com/en-us/innovations/software-technologies/25x20</a:t>
            </a:r>
          </a:p>
        </p:txBody>
      </p:sp>
      <p:sp>
        <p:nvSpPr>
          <p:cNvPr id="13" name="Text Box 11"/>
          <p:cNvSpPr txBox="1">
            <a:spLocks noChangeArrowheads="1"/>
          </p:cNvSpPr>
          <p:nvPr/>
        </p:nvSpPr>
        <p:spPr bwMode="auto">
          <a:xfrm>
            <a:off x="161510" y="1718810"/>
            <a:ext cx="9129038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11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AMD Accelerates Energy Efficiency of APUs, Details Plans to Deliver 25x Efficiency Gains by 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2020, AMD, June 19, 2014, http://www.amd.com/en-us/press-releases/Pages/amd-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accelerates-energy-2014jun19.aspx</a:t>
            </a:r>
          </a:p>
        </p:txBody>
      </p:sp>
      <p:sp>
        <p:nvSpPr>
          <p:cNvPr id="14" name="TextBox 8"/>
          <p:cNvSpPr txBox="1"/>
          <p:nvPr/>
        </p:nvSpPr>
        <p:spPr>
          <a:xfrm>
            <a:off x="161510" y="2528900"/>
            <a:ext cx="8998361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12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Cutress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J., AMD Succeeds in its 25x20 Goal: Renoir Crosses the Line in 2020,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AnandTech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  June 25, 2020,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  https://www.anandtech.com/show/15881/amd-succeeds-in-its-25x20-goal-renoir-zen2-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  vega-crosses-the-line-in-2020 </a:t>
            </a:r>
          </a:p>
        </p:txBody>
      </p:sp>
      <p:sp>
        <p:nvSpPr>
          <p:cNvPr id="15" name="Text Box 11"/>
          <p:cNvSpPr txBox="1">
            <a:spLocks noChangeArrowheads="1"/>
          </p:cNvSpPr>
          <p:nvPr/>
        </p:nvSpPr>
        <p:spPr bwMode="auto">
          <a:xfrm>
            <a:off x="161510" y="3474005"/>
            <a:ext cx="898249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Rodriguez M., 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Kosonocky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S., and 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Merrikh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A. A., Server Power Delivery Challenges and  </a:t>
            </a:r>
          </a:p>
          <a:p>
            <a:pPr marL="715963" marR="0" lvl="0" indent="-715963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        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Opportunities, 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Powersoc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2014, Oct. 6 2014, http://pwrsocevents.com/wp-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content/uploads/2014presentations/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ts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/S1_2%20Systems%20and%20Applications%20Rodriguez.pdf</a:t>
            </a:r>
          </a:p>
        </p:txBody>
      </p:sp>
      <p:sp>
        <p:nvSpPr>
          <p:cNvPr id="16" name="Rectangle 4"/>
          <p:cNvSpPr>
            <a:spLocks noChangeArrowheads="1"/>
          </p:cNvSpPr>
          <p:nvPr/>
        </p:nvSpPr>
        <p:spPr bwMode="auto">
          <a:xfrm>
            <a:off x="161510" y="4400526"/>
            <a:ext cx="890288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14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]: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Luo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Y.,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Yu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J.,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Yang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J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Bhuyan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L.,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Low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network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design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using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clock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gating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 DAC '05 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Proceedings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42nd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annual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Design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Automation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Conference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pp. 712-715,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Anaheim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California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USA,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June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13-17 2005</a:t>
            </a:r>
          </a:p>
        </p:txBody>
      </p:sp>
      <p:sp>
        <p:nvSpPr>
          <p:cNvPr id="17" name="Text Box 11"/>
          <p:cNvSpPr txBox="1">
            <a:spLocks noChangeArrowheads="1"/>
          </p:cNvSpPr>
          <p:nvPr/>
        </p:nvSpPr>
        <p:spPr bwMode="auto">
          <a:xfrm>
            <a:off x="194135" y="6020706"/>
            <a:ext cx="910339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17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Gunther S., Deval A., Burton T., Kumar R., Energy-Efficient Computing: Power Management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System on the Nehalem Family of Processors, Intel Technology Journal, vol. 14, Issue 3,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2010</a:t>
            </a:r>
          </a:p>
        </p:txBody>
      </p:sp>
      <p:sp>
        <p:nvSpPr>
          <p:cNvPr id="18" name="Rectangle 11"/>
          <p:cNvSpPr>
            <a:spLocks noChangeArrowheads="1"/>
          </p:cNvSpPr>
          <p:nvPr/>
        </p:nvSpPr>
        <p:spPr bwMode="auto">
          <a:xfrm>
            <a:off x="161510" y="5165611"/>
            <a:ext cx="939240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15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]: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Kosonocky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S.,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Practical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Gating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Dynamic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Voltage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/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Frequency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Scaling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Hotchips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 Aug. 17 2011, http://www.hotchips.org/wp-content/uploads/hc_archives/hc23/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 HC23.17.1-tutorial1/HC23.17.111.Practical_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PGandDV-Kosonocky-AMD.pdf</a:t>
            </a:r>
            <a:endParaRPr kumimoji="0" lang="hu-HU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5492756"/>
      </p:ext>
    </p:extLst>
  </p:cSld>
  <p:clrMapOvr>
    <a:masterClrMapping/>
  </p:clrMapOvr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7. References (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</a:p>
        </p:txBody>
      </p:sp>
      <p:sp>
        <p:nvSpPr>
          <p:cNvPr id="3" name="Text Box 11"/>
          <p:cNvSpPr txBox="1">
            <a:spLocks noChangeArrowheads="1"/>
          </p:cNvSpPr>
          <p:nvPr/>
        </p:nvSpPr>
        <p:spPr bwMode="auto">
          <a:xfrm>
            <a:off x="189593" y="548680"/>
            <a:ext cx="825283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17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Foley D., AMD’s „LLANO” Fusion APU, Hot Chips 23, Aug. 19 2011,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http://www.hotchips.org/archives/hc23/HC23-papers/HC23.19.9-Desktop-CPUs/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HC23.19.930-Llano-Fusion-Foley-AMD.pdf</a:t>
            </a:r>
          </a:p>
        </p:txBody>
      </p:sp>
      <p:sp>
        <p:nvSpPr>
          <p:cNvPr id="6" name="Text Box 11"/>
          <p:cNvSpPr txBox="1">
            <a:spLocks noChangeArrowheads="1"/>
          </p:cNvSpPr>
          <p:nvPr/>
        </p:nvSpPr>
        <p:spPr bwMode="auto">
          <a:xfrm>
            <a:off x="175149" y="2690336"/>
            <a:ext cx="909967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Foley D &amp; al.,  A Low-Power Integrated x86-64 and Graphics Processor for Mobile Computing</a:t>
            </a:r>
          </a:p>
          <a:p>
            <a:pPr marL="898525" marR="0" lvl="0" indent="-811213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Devices, IEEE JSSC Vol. 47 No. 1, Jan. 2012,</a:t>
            </a:r>
          </a:p>
          <a:p>
            <a:pPr marL="898525" marR="0" lvl="0" indent="-811213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http://ieeexplore.ieee.org/stamp/stamp.jsp?arnumber=06054032</a:t>
            </a:r>
          </a:p>
        </p:txBody>
      </p:sp>
      <p:sp>
        <p:nvSpPr>
          <p:cNvPr id="7" name="Text Box 11"/>
          <p:cNvSpPr txBox="1">
            <a:spLocks noChangeArrowheads="1"/>
          </p:cNvSpPr>
          <p:nvPr/>
        </p:nvSpPr>
        <p:spPr bwMode="auto">
          <a:xfrm>
            <a:off x="175149" y="3429000"/>
            <a:ext cx="787093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21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LGA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vs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PGA – CPU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Socket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Types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Explained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Unboxing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Treatment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July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13 2017,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https://www.unboxingtreatment.com/2017/07/lga-pga-socket.html</a:t>
            </a:r>
          </a:p>
        </p:txBody>
      </p:sp>
      <p:sp>
        <p:nvSpPr>
          <p:cNvPr id="8" name="Rectangle 4"/>
          <p:cNvSpPr>
            <a:spLocks noChangeArrowheads="1"/>
          </p:cNvSpPr>
          <p:nvPr/>
        </p:nvSpPr>
        <p:spPr bwMode="auto">
          <a:xfrm>
            <a:off x="175149" y="3969060"/>
            <a:ext cx="839556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22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]: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Blythe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D.,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Technology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Insight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: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Next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Generation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Intel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Processor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Graphics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Architecture</a:t>
            </a:r>
            <a:endParaRPr kumimoji="0" lang="hu-HU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      </a:t>
            </a:r>
            <a:r>
              <a:rPr kumimoji="0" lang="hu-HU" alt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Code</a:t>
            </a:r>
            <a:r>
              <a:rPr kumimoji="0" lang="hu-HU" alt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Name</a:t>
            </a:r>
            <a:r>
              <a:rPr kumimoji="0" lang="hu-HU" alt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Skylake</a:t>
            </a:r>
            <a:r>
              <a:rPr kumimoji="0" lang="hu-HU" alt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, SPCS003, IDF15, San Francisco, Aug. 2015</a:t>
            </a:r>
            <a:endParaRPr kumimoji="0" lang="en-US" altLang="hu-HU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9" name="Rectangle 11"/>
          <p:cNvSpPr>
            <a:spLocks noChangeArrowheads="1"/>
          </p:cNvSpPr>
          <p:nvPr/>
        </p:nvSpPr>
        <p:spPr bwMode="auto">
          <a:xfrm>
            <a:off x="175149" y="4509120"/>
            <a:ext cx="9392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]: </a:t>
            </a:r>
            <a:r>
              <a:rPr kumimoji="0" lang="en-US" alt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Junkins</a:t>
            </a:r>
            <a:r>
              <a:rPr kumimoji="0" lang="en-US" alt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&amp; al.,</a:t>
            </a:r>
            <a:r>
              <a:rPr kumimoji="0" lang="hu-HU" alt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en-US" alt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Intel Processor Graphics: Architecture &amp; Programming</a:t>
            </a:r>
          </a:p>
        </p:txBody>
      </p:sp>
      <p:sp>
        <p:nvSpPr>
          <p:cNvPr id="10" name="Text Box 11"/>
          <p:cNvSpPr txBox="1">
            <a:spLocks noChangeArrowheads="1"/>
          </p:cNvSpPr>
          <p:nvPr/>
        </p:nvSpPr>
        <p:spPr bwMode="auto">
          <a:xfrm>
            <a:off x="182996" y="4869160"/>
            <a:ext cx="890314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24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Intel Processor Graphics Gen11 Architecture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Version 1.0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</a:t>
            </a:r>
          </a:p>
          <a:p>
            <a:pPr marL="0" marR="0" lvl="0" indent="0" algn="l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https://software.intel.com/sites/default/files/managed/db/88/The-Architecture-of-Intel-</a:t>
            </a:r>
            <a:endParaRPr kumimoji="0" lang="hu-HU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4572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Processor-Graphics-Gen11_R1new.pdf?source=techstories.org</a:t>
            </a:r>
          </a:p>
        </p:txBody>
      </p:sp>
      <p:sp>
        <p:nvSpPr>
          <p:cNvPr id="11" name="TextBox 5"/>
          <p:cNvSpPr txBox="1"/>
          <p:nvPr/>
        </p:nvSpPr>
        <p:spPr>
          <a:xfrm>
            <a:off x="193597" y="5625243"/>
            <a:ext cx="907256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4375" marR="0" lvl="0" indent="-7143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[25]: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Switching regulator fundamentals Texas Instrument Application Report SNVA559C–September 2012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; https://www.ti.com/lit/an/snva559c/snva559c.pdf?ts=1658144631114&amp;ref_url=https%253A%252F%252Fwww.google.ch%252F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2" name="Text Box 11"/>
          <p:cNvSpPr txBox="1">
            <a:spLocks noChangeArrowheads="1"/>
          </p:cNvSpPr>
          <p:nvPr/>
        </p:nvSpPr>
        <p:spPr bwMode="auto">
          <a:xfrm>
            <a:off x="195318" y="1313765"/>
            <a:ext cx="646055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18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Apte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C., Power Gating Implementation in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SoCs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NanoCAD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http://nanocad.ee.ucla.edu/pub/Main/SnippetTutorial/PG.pdf</a:t>
            </a:r>
          </a:p>
        </p:txBody>
      </p:sp>
      <p:sp>
        <p:nvSpPr>
          <p:cNvPr id="13" name="Text Box 11"/>
          <p:cNvSpPr txBox="1">
            <a:spLocks noChangeArrowheads="1"/>
          </p:cNvSpPr>
          <p:nvPr/>
        </p:nvSpPr>
        <p:spPr bwMode="auto">
          <a:xfrm>
            <a:off x="191849" y="1898830"/>
            <a:ext cx="897066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19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White S., High-Performance Power-Efficient X86-64 Server and Desktop Processors,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Using the core codenamed „Bulldozer”, Aug. 19 2011, http://hotchips.org/uploads/hc23/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HC23.19.9-Desktop-CPUs/HC23.19.940-Bulldozer-White-AMD.pdf</a:t>
            </a:r>
          </a:p>
        </p:txBody>
      </p:sp>
    </p:spTree>
    <p:extLst>
      <p:ext uri="{BB962C8B-B14F-4D97-AF65-F5344CB8AC3E}">
        <p14:creationId xmlns:p14="http://schemas.microsoft.com/office/powerpoint/2010/main" val="136427395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(32)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1500" y="818710"/>
            <a:ext cx="9406045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spc="-30" dirty="0">
                <a:latin typeface="+mj-lt"/>
              </a:rPr>
              <a:t>In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06/2020 </a:t>
            </a:r>
            <a:r>
              <a:rPr lang="en-US" sz="1600" spc="-30" dirty="0">
                <a:latin typeface="+mj-lt"/>
              </a:rPr>
              <a:t>AMD stated that the 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goals</a:t>
            </a:r>
            <a:r>
              <a:rPr lang="en-US" sz="1600" spc="-30" dirty="0">
                <a:latin typeface="+mj-lt"/>
              </a:rPr>
              <a:t> of their 25x energy efficiency increase initiative </a:t>
            </a:r>
          </a:p>
          <a:p>
            <a:r>
              <a:rPr lang="en-US" sz="1600" spc="-30" dirty="0">
                <a:latin typeface="+mj-lt"/>
              </a:rPr>
              <a:t>  were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achieved</a:t>
            </a:r>
            <a:r>
              <a:rPr lang="en-US" sz="1600" spc="-30" dirty="0">
                <a:latin typeface="+mj-lt"/>
              </a:rPr>
              <a:t>, as the Zen 2-based Ryzen 7 4800H client processors </a:t>
            </a:r>
            <a:r>
              <a:rPr lang="en-US" sz="1600" spc="-50" dirty="0">
                <a:latin typeface="+mj-lt"/>
              </a:rPr>
              <a:t>beat the company’s</a:t>
            </a:r>
          </a:p>
          <a:p>
            <a:r>
              <a:rPr lang="en-US" sz="1600" spc="-50" dirty="0">
                <a:latin typeface="+mj-lt"/>
              </a:rPr>
              <a:t>  baseline efficiency (of the Kaveri processor) by 31.7 times. </a:t>
            </a:r>
            <a:endParaRPr lang="en-US" sz="1400" spc="-50" dirty="0">
              <a:latin typeface="+mj-lt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1500" y="464265"/>
            <a:ext cx="87665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AMD's initiative to achieve 25x energy efficiency increase in 2014-2020 -2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138388" y="6264315"/>
            <a:ext cx="67241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Figure: AMD’s achievement in increasing energy efficiency [</a:t>
            </a:r>
            <a:r>
              <a:rPr lang="hu-HU" sz="1600" dirty="0">
                <a:latin typeface="+mj-lt"/>
              </a:rPr>
              <a:t>12</a:t>
            </a:r>
            <a:r>
              <a:rPr lang="en-US" sz="1600" dirty="0">
                <a:latin typeface="+mj-lt"/>
              </a:rPr>
              <a:t>]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1016605" y="1982811"/>
            <a:ext cx="6956354" cy="4101484"/>
            <a:chOff x="1016605" y="2033846"/>
            <a:chExt cx="6956354" cy="4101484"/>
          </a:xfrm>
        </p:grpSpPr>
        <p:pic>
          <p:nvPicPr>
            <p:cNvPr id="3074" name="Picture 2" descr="https://images.anandtech.com/doci/15881/Goal%20Plot.pn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369" t="7609" r="2099" b="2028"/>
            <a:stretch/>
          </p:blipFill>
          <p:spPr bwMode="auto">
            <a:xfrm>
              <a:off x="1016605" y="2033846"/>
              <a:ext cx="6956354" cy="410148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" name="Rectangle 8"/>
            <p:cNvSpPr/>
            <p:nvPr/>
          </p:nvSpPr>
          <p:spPr bwMode="auto">
            <a:xfrm>
              <a:off x="6147175" y="4599130"/>
              <a:ext cx="1575175" cy="315035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  <p:pic>
          <p:nvPicPr>
            <p:cNvPr id="12" name="Picture 2" descr="https://images.anandtech.com/doci/15881/Goal%20Plot.pn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7385" t="1086" r="26746" b="91305"/>
            <a:stretch/>
          </p:blipFill>
          <p:spPr bwMode="auto">
            <a:xfrm>
              <a:off x="2546775" y="2123855"/>
              <a:ext cx="3015335" cy="31503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F28396DB-0559-487A-6C5C-5C638C9636CC}"/>
              </a:ext>
            </a:extLst>
          </p:cNvPr>
          <p:cNvSpPr txBox="1"/>
          <p:nvPr/>
        </p:nvSpPr>
        <p:spPr>
          <a:xfrm>
            <a:off x="71500" y="1808820"/>
            <a:ext cx="2366481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>
                <a:latin typeface="+mj-lt"/>
              </a:rPr>
              <a:t>Energy efficiency</a:t>
            </a:r>
          </a:p>
          <a:p>
            <a:pPr algn="ctr"/>
            <a:r>
              <a:rPr lang="en-US" sz="1300" dirty="0">
                <a:latin typeface="+mj-lt"/>
              </a:rPr>
              <a:t>(relative to the reference)</a:t>
            </a:r>
            <a:endParaRPr lang="hu-HU" sz="1300" dirty="0">
              <a:latin typeface="+mj-lt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C33EA76A-D3C3-B6E6-AD2E-D3362D668ED7}"/>
              </a:ext>
            </a:extLst>
          </p:cNvPr>
          <p:cNvSpPr txBox="1"/>
          <p:nvPr/>
        </p:nvSpPr>
        <p:spPr>
          <a:xfrm>
            <a:off x="7194020" y="6047757"/>
            <a:ext cx="721672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dirty="0">
                <a:latin typeface="+mj-lt"/>
              </a:rPr>
              <a:t>(Zen 2)</a:t>
            </a:r>
            <a:endParaRPr lang="hu-HU" sz="11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838111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3" grpId="0"/>
      <p:bldP spid="4" grpId="0"/>
    </p:bldLst>
  </p:timing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7. References (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4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</a:p>
        </p:txBody>
      </p:sp>
      <p:sp>
        <p:nvSpPr>
          <p:cNvPr id="4" name="Text Box 11"/>
          <p:cNvSpPr txBox="1">
            <a:spLocks noChangeArrowheads="1"/>
          </p:cNvSpPr>
          <p:nvPr/>
        </p:nvSpPr>
        <p:spPr bwMode="auto">
          <a:xfrm>
            <a:off x="177865" y="548680"/>
            <a:ext cx="862460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26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Odapörköl a piacnak a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Kaby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Lake-G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platform,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Prohardver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Jan. 8 2018,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https://prohardver.hu/teszt/intel_core_radeon_odaporkol_piac_amd_platform/hova_</a:t>
            </a:r>
            <a:endParaRPr kumimoji="0" lang="hu-HU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valo_ez.html</a:t>
            </a:r>
          </a:p>
        </p:txBody>
      </p:sp>
      <p:sp>
        <p:nvSpPr>
          <p:cNvPr id="5" name="TextBox 7"/>
          <p:cNvSpPr txBox="1"/>
          <p:nvPr/>
        </p:nvSpPr>
        <p:spPr>
          <a:xfrm>
            <a:off x="161510" y="1287344"/>
            <a:ext cx="8550612" cy="11387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4375" marR="0" lvl="0" indent="-7143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[27]: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Broadwell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: A family of IA 14nm processors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Ankireddy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Nalamalpu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Nasser Kurd,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Anant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Deval, Chris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Mozak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Jonathan Douglas, Ashish Khanna,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Fabrice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Paillet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Gerhard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Schrom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Boyd Phelps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  <a:hlinkClick r:id="rId2"/>
              </a:rPr>
              <a:t>2015 Symposium on VLSI Circuits (VLSI Circuits)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Year: 2015 | Conference Paper | Publisher: IEEE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TextBox 4"/>
          <p:cNvSpPr txBox="1"/>
          <p:nvPr/>
        </p:nvSpPr>
        <p:spPr>
          <a:xfrm flipH="1">
            <a:off x="161510" y="2268452"/>
            <a:ext cx="845988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4375" marR="0" lvl="0" indent="-7143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[28]: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Hacman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M.,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Intel’s ‘Ice Lake’ 10th-gen Core CPUs boost graphics and Wi-Fi, tap AI to offset slower turbo speeds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PCWorld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May 27, 2019.,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https://www.pcworld.com/article/397478/intel-ice-lake-cpu-10nm-10th-gen-core.html</a:t>
            </a:r>
          </a:p>
        </p:txBody>
      </p:sp>
      <p:sp>
        <p:nvSpPr>
          <p:cNvPr id="7" name="TextBox 3"/>
          <p:cNvSpPr txBox="1"/>
          <p:nvPr/>
        </p:nvSpPr>
        <p:spPr>
          <a:xfrm>
            <a:off x="161511" y="3220815"/>
            <a:ext cx="88209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5963" marR="0" lvl="0" indent="-71596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[29]: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Skylake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(server) -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Microarchitectures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– Intel,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https://en.wikichip.org/wiki/intel/microarchitectures/skylake_(server)</a:t>
            </a:r>
          </a:p>
        </p:txBody>
      </p:sp>
      <p:sp>
        <p:nvSpPr>
          <p:cNvPr id="8" name="TextBox 59"/>
          <p:cNvSpPr txBox="1"/>
          <p:nvPr/>
        </p:nvSpPr>
        <p:spPr>
          <a:xfrm>
            <a:off x="161510" y="3760875"/>
            <a:ext cx="859601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14375" marR="0" lvl="0" indent="-71437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30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US 2014/0229750 A1 Method and Apparatus for Per Core Performance States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https://patents.google.com/patent/US20140229750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>
            <a:off x="191479" y="4345940"/>
            <a:ext cx="730584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31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Dowler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M.,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Installing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an LGA 775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Processor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Safely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PCStats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Jan. 8 2009,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http://www.pcstats.com/articleview.cfm?articleid=2231&amp;page=2</a:t>
            </a:r>
          </a:p>
        </p:txBody>
      </p:sp>
      <p:sp>
        <p:nvSpPr>
          <p:cNvPr id="11" name="TextBox 4"/>
          <p:cNvSpPr txBox="1"/>
          <p:nvPr/>
        </p:nvSpPr>
        <p:spPr>
          <a:xfrm>
            <a:off x="196770" y="4914165"/>
            <a:ext cx="8166082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[32]: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Yahiya J., H. &amp; al.,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DarkGates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A Hybrid Power-Gating Architecture to Mitigate the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Performance Impact of Dark-Silicon in High Performance Processors“, HPCA-2022,</a:t>
            </a:r>
            <a:b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</a:b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https://people.inf.ethz.ch/omutlu/pub/DarkGates_hpca22.pdf</a:t>
            </a:r>
          </a:p>
        </p:txBody>
      </p:sp>
      <p:sp>
        <p:nvSpPr>
          <p:cNvPr id="13" name="Text Box 11"/>
          <p:cNvSpPr txBox="1">
            <a:spLocks noChangeArrowheads="1"/>
          </p:cNvSpPr>
          <p:nvPr/>
        </p:nvSpPr>
        <p:spPr bwMode="auto">
          <a:xfrm>
            <a:off x="161510" y="6191145"/>
            <a:ext cx="874463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34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Mandelblat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J., Technology Insight: Intel’s Next Generation Microarchitecture, Code Name</a:t>
            </a:r>
          </a:p>
          <a:p>
            <a:pPr marL="715963" marR="0" lvl="0" indent="-6286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Skylake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IDF15, San Francisco, Aug. 2015</a:t>
            </a:r>
          </a:p>
        </p:txBody>
      </p:sp>
      <p:sp>
        <p:nvSpPr>
          <p:cNvPr id="14" name="Text Box 11"/>
          <p:cNvSpPr txBox="1">
            <a:spLocks noChangeArrowheads="1"/>
          </p:cNvSpPr>
          <p:nvPr/>
        </p:nvSpPr>
        <p:spPr bwMode="auto">
          <a:xfrm>
            <a:off x="184134" y="5651085"/>
            <a:ext cx="870834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33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Hammerlund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P. &amp; al., Haswell: The Fourth Generation Intel Core Processor, IEEE MICRO,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        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March/April 2014, pp. 6-20</a:t>
            </a:r>
          </a:p>
        </p:txBody>
      </p:sp>
    </p:spTree>
    <p:extLst>
      <p:ext uri="{BB962C8B-B14F-4D97-AF65-F5344CB8AC3E}">
        <p14:creationId xmlns:p14="http://schemas.microsoft.com/office/powerpoint/2010/main" val="215460189"/>
      </p:ext>
    </p:extLst>
  </p:cSld>
  <p:clrMapOvr>
    <a:masterClrMapping/>
  </p:clrMapOvr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7. References (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5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</a:p>
        </p:txBody>
      </p:sp>
      <p:sp>
        <p:nvSpPr>
          <p:cNvPr id="4" name="Text Box 11"/>
          <p:cNvSpPr txBox="1">
            <a:spLocks noChangeArrowheads="1"/>
          </p:cNvSpPr>
          <p:nvPr/>
        </p:nvSpPr>
        <p:spPr bwMode="auto">
          <a:xfrm>
            <a:off x="167212" y="1285600"/>
            <a:ext cx="910422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36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Kanter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D., Inside Barcelona: AMD's Next Generation, Real World Technologies, May 9, 2007,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http://www.hypertransport.org/docs/news/rwtech_inside_barcelona_05-16-07.pdf</a:t>
            </a:r>
          </a:p>
        </p:txBody>
      </p:sp>
      <p:sp>
        <p:nvSpPr>
          <p:cNvPr id="12" name="Text Box 11"/>
          <p:cNvSpPr txBox="1">
            <a:spLocks noChangeArrowheads="1"/>
          </p:cNvSpPr>
          <p:nvPr/>
        </p:nvSpPr>
        <p:spPr bwMode="auto">
          <a:xfrm>
            <a:off x="187658" y="1853825"/>
            <a:ext cx="830547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37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Goto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H.,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Larrabee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architecture can be integrated into CPU”, PC Watch, Oct. 6 2008,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http://pc.watch.impress.co.jp/docs/2008/1006/kaigai470.htm</a:t>
            </a:r>
          </a:p>
        </p:txBody>
      </p:sp>
      <p:sp>
        <p:nvSpPr>
          <p:cNvPr id="13" name="Text Box 11"/>
          <p:cNvSpPr txBox="1">
            <a:spLocks noChangeArrowheads="1"/>
          </p:cNvSpPr>
          <p:nvPr/>
        </p:nvSpPr>
        <p:spPr bwMode="auto">
          <a:xfrm>
            <a:off x="195224" y="2393885"/>
            <a:ext cx="829791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38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Windows Native Processor Performance Control in Windows Platform Design Notes, 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Microsoft, 2002</a:t>
            </a:r>
          </a:p>
        </p:txBody>
      </p:sp>
      <p:sp>
        <p:nvSpPr>
          <p:cNvPr id="14" name="Text Box 11"/>
          <p:cNvSpPr txBox="1">
            <a:spLocks noChangeArrowheads="1"/>
          </p:cNvSpPr>
          <p:nvPr/>
        </p:nvSpPr>
        <p:spPr bwMode="auto">
          <a:xfrm>
            <a:off x="202931" y="2933945"/>
            <a:ext cx="860524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39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Intel Core 2 Duo Processor and Intel Core 2 Extreme Processor on 45-nm Process for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          Platforms Based on Mobile Intel 965 Express Chipset Family, Datasheet, Jan. 2008,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          318914-001, http://download.intel.com/design/mobile/datashts/31891401.pdf</a:t>
            </a:r>
          </a:p>
        </p:txBody>
      </p:sp>
      <p:sp>
        <p:nvSpPr>
          <p:cNvPr id="15" name="Rectangle 4"/>
          <p:cNvSpPr>
            <a:spLocks noChangeArrowheads="1"/>
          </p:cNvSpPr>
          <p:nvPr/>
        </p:nvSpPr>
        <p:spPr bwMode="auto">
          <a:xfrm>
            <a:off x="171974" y="3698457"/>
            <a:ext cx="832138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]: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6th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Generation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Intel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Datasheet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U/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Y-Platforms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Vol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 1 of 2,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March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2016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6" name="Text Box 11"/>
          <p:cNvSpPr txBox="1">
            <a:spLocks noChangeArrowheads="1"/>
          </p:cNvSpPr>
          <p:nvPr/>
        </p:nvSpPr>
        <p:spPr bwMode="auto">
          <a:xfrm>
            <a:off x="167212" y="4662603"/>
            <a:ext cx="878785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42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IA-32 Intel Architecture Software Developer’s Manual, Volume 3: System Programming 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Guide, No. 253668, 2004, http://www.scs.stanford.edu/nyu/04fa/lab/ia32/IA32-3.pdf</a:t>
            </a:r>
          </a:p>
        </p:txBody>
      </p:sp>
      <p:sp>
        <p:nvSpPr>
          <p:cNvPr id="17" name="Rectangle 11"/>
          <p:cNvSpPr>
            <a:spLocks noChangeArrowheads="1"/>
          </p:cNvSpPr>
          <p:nvPr/>
        </p:nvSpPr>
        <p:spPr bwMode="auto">
          <a:xfrm>
            <a:off x="175149" y="4074918"/>
            <a:ext cx="939240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41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]: Intel Core i7-900 Mobile Processor Extreme Edition Series, Intel Core i7-800 and i7-700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Mobile Processor Series, Datasheet, Vol. One, Sept. 2009</a:t>
            </a:r>
          </a:p>
        </p:txBody>
      </p:sp>
      <p:sp>
        <p:nvSpPr>
          <p:cNvPr id="18" name="Text Box 11"/>
          <p:cNvSpPr txBox="1">
            <a:spLocks noChangeArrowheads="1"/>
          </p:cNvSpPr>
          <p:nvPr/>
        </p:nvSpPr>
        <p:spPr bwMode="auto">
          <a:xfrm>
            <a:off x="170511" y="5255621"/>
            <a:ext cx="901964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43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Intel 64 and IA-32 Architectures Software Developer’s Manual Volume 2B: Instruction Set </a:t>
            </a:r>
            <a:endParaRPr kumimoji="0" lang="hu-HU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         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Reference, M-U,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Sept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. 2016,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https://www.intel.com/content/dam/www/public/us/en/</a:t>
            </a:r>
            <a:endParaRPr kumimoji="0" lang="hu-HU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         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documents/manuals/64-ia-32-architectures-software-developer-vol-2b-manual.pdf</a:t>
            </a:r>
          </a:p>
        </p:txBody>
      </p:sp>
      <p:sp>
        <p:nvSpPr>
          <p:cNvPr id="19" name="Text Box 11"/>
          <p:cNvSpPr txBox="1">
            <a:spLocks noChangeArrowheads="1"/>
          </p:cNvSpPr>
          <p:nvPr/>
        </p:nvSpPr>
        <p:spPr bwMode="auto">
          <a:xfrm>
            <a:off x="167212" y="5994285"/>
            <a:ext cx="922797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44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Intel 64 and IA-32 Architectures Optimization 12. Reference Manual, Order No. 248966-033,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June 2016, http://www.intel.com/content/dam/www/public/us/en/documents/manuals/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64-ia-32-architectures-optimization-manual.pdf</a:t>
            </a:r>
          </a:p>
        </p:txBody>
      </p:sp>
      <p:sp>
        <p:nvSpPr>
          <p:cNvPr id="20" name="Text Box 11"/>
          <p:cNvSpPr txBox="1">
            <a:spLocks noChangeArrowheads="1"/>
          </p:cNvSpPr>
          <p:nvPr/>
        </p:nvSpPr>
        <p:spPr bwMode="auto">
          <a:xfrm>
            <a:off x="181910" y="548680"/>
            <a:ext cx="898060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35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Bouvier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D.,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Gibney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J.,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Branover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A.,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Arora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S.,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Delivering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A New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Level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Of Visual Performance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In An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SoC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AMD “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Raven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Ridge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” APU,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HotChips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30, 2018,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http://www.hotchips.org/archives/2010s/hc30/ </a:t>
            </a:r>
          </a:p>
        </p:txBody>
      </p:sp>
    </p:spTree>
    <p:extLst>
      <p:ext uri="{BB962C8B-B14F-4D97-AF65-F5344CB8AC3E}">
        <p14:creationId xmlns:p14="http://schemas.microsoft.com/office/powerpoint/2010/main" val="3075865977"/>
      </p:ext>
    </p:extLst>
  </p:cSld>
  <p:clrMapOvr>
    <a:masterClrMapping/>
  </p:clrMapOvr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7. References (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6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</a:p>
        </p:txBody>
      </p:sp>
      <p:sp>
        <p:nvSpPr>
          <p:cNvPr id="11" name="Text Box 11"/>
          <p:cNvSpPr txBox="1">
            <a:spLocks noChangeArrowheads="1"/>
          </p:cNvSpPr>
          <p:nvPr/>
        </p:nvSpPr>
        <p:spPr bwMode="auto">
          <a:xfrm>
            <a:off x="188168" y="575101"/>
            <a:ext cx="9018110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45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Mobile 3rd Generation Intel Core Processor Family, Mobile Intel Pentium Processor Family, 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and Mobile Intel Celeron Processor Family, Datasheet, Vol. 1 of 2, June 2013,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http://www.intel.com/content/dam/www/public/us/en/documents/datasheets/3rd-gen-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core-family-mobile-vol-1-datasheet.pdf</a:t>
            </a:r>
          </a:p>
        </p:txBody>
      </p:sp>
      <p:sp>
        <p:nvSpPr>
          <p:cNvPr id="12" name="Text Box 11"/>
          <p:cNvSpPr txBox="1">
            <a:spLocks noChangeArrowheads="1"/>
          </p:cNvSpPr>
          <p:nvPr/>
        </p:nvSpPr>
        <p:spPr bwMode="auto">
          <a:xfrm>
            <a:off x="188168" y="1538790"/>
            <a:ext cx="889692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46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Server Hardware Power Considerations, Microsoft,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https://msdn.microsoft.com/en-us/library/windows/hardware/dn567635(v=vs.85).aspx</a:t>
            </a:r>
          </a:p>
        </p:txBody>
      </p:sp>
      <p:sp>
        <p:nvSpPr>
          <p:cNvPr id="13" name="Text Box 11"/>
          <p:cNvSpPr txBox="1">
            <a:spLocks noChangeArrowheads="1"/>
          </p:cNvSpPr>
          <p:nvPr/>
        </p:nvSpPr>
        <p:spPr bwMode="auto">
          <a:xfrm>
            <a:off x="188168" y="2078850"/>
            <a:ext cx="856837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47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Lince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K., Tweaking CPU Core Parking, Microsoft, Sept. 14 2010,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          https://blogs.technet.microsoft.com/klince/2010/09/14/tweaking-cpu-core-parking/</a:t>
            </a:r>
          </a:p>
        </p:txBody>
      </p:sp>
      <p:sp>
        <p:nvSpPr>
          <p:cNvPr id="14" name="Text Box 11"/>
          <p:cNvSpPr txBox="1">
            <a:spLocks noChangeArrowheads="1"/>
          </p:cNvSpPr>
          <p:nvPr/>
        </p:nvSpPr>
        <p:spPr bwMode="auto">
          <a:xfrm>
            <a:off x="188168" y="2645331"/>
            <a:ext cx="758996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48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ParkControl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Free – Tweak CPU Core Parking and Frequency Scaling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Bitsum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https://bitsum.com/parkcontrol/</a:t>
            </a:r>
          </a:p>
        </p:txBody>
      </p:sp>
      <p:sp>
        <p:nvSpPr>
          <p:cNvPr id="15" name="Rectangle 4"/>
          <p:cNvSpPr>
            <a:spLocks noChangeArrowheads="1"/>
          </p:cNvSpPr>
          <p:nvPr/>
        </p:nvSpPr>
        <p:spPr bwMode="auto">
          <a:xfrm>
            <a:off x="188092" y="3203975"/>
            <a:ext cx="823475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49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]: Intel 64 and IA-32 Architectures Software Developer’s Manual Volume 3B: System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 Programming Guide, Part 2, Order Number: 253669-066US March 2018,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 http://kib.kiev.ua/x86docs/SDMs/253669-066.pdf</a:t>
            </a:r>
          </a:p>
        </p:txBody>
      </p:sp>
      <p:sp>
        <p:nvSpPr>
          <p:cNvPr id="16" name="Text Box 11"/>
          <p:cNvSpPr txBox="1">
            <a:spLocks noChangeArrowheads="1"/>
          </p:cNvSpPr>
          <p:nvPr/>
        </p:nvSpPr>
        <p:spPr bwMode="auto">
          <a:xfrm>
            <a:off x="183330" y="4014065"/>
            <a:ext cx="878785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50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Fenger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R.J., Aggarwal A.,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Rotem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E., Method and apparatus of power management of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processor, US 7818596 B2, Dec. 2006, http://www.google.com/patents/US7818596 </a:t>
            </a:r>
          </a:p>
        </p:txBody>
      </p:sp>
      <p:sp>
        <p:nvSpPr>
          <p:cNvPr id="17" name="Text Box 11"/>
          <p:cNvSpPr txBox="1">
            <a:spLocks noChangeArrowheads="1"/>
          </p:cNvSpPr>
          <p:nvPr/>
        </p:nvSpPr>
        <p:spPr bwMode="auto">
          <a:xfrm>
            <a:off x="186629" y="4599130"/>
            <a:ext cx="901964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51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Naveh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A. et al., Power and Thermal Management in the Intel Core Duo Processor, Intel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          Technology Journal, Vol. 10, Issue 2, 2006, http://www.intel.com/content/dam/www/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          public/us/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en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/documents/research/2006-vol10-iss-2-intel-technology-journal.pdf </a:t>
            </a:r>
          </a:p>
        </p:txBody>
      </p:sp>
      <p:sp>
        <p:nvSpPr>
          <p:cNvPr id="18" name="Text Box 11"/>
          <p:cNvSpPr txBox="1">
            <a:spLocks noChangeArrowheads="1"/>
          </p:cNvSpPr>
          <p:nvPr/>
        </p:nvSpPr>
        <p:spPr bwMode="auto">
          <a:xfrm>
            <a:off x="186629" y="5391218"/>
            <a:ext cx="868282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52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Gelsinger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P., “Invent the new reality,” IDF Fall 2008, San Francisco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http://download.intel.com/pressroom/kits/events/idffall_2008/PatGelsinger_day1.pdf</a:t>
            </a:r>
          </a:p>
        </p:txBody>
      </p:sp>
      <p:sp>
        <p:nvSpPr>
          <p:cNvPr id="20" name="Text Box 11"/>
          <p:cNvSpPr txBox="1">
            <a:spLocks noChangeArrowheads="1"/>
          </p:cNvSpPr>
          <p:nvPr/>
        </p:nvSpPr>
        <p:spPr bwMode="auto">
          <a:xfrm>
            <a:off x="161510" y="6004448"/>
            <a:ext cx="918225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53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Howse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B., Examining Intel's New Speed Shift Tech on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Skylake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: More Responsive Processors,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AnandTech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Nov. 6 2015, http://www.anandtech.com/show/9751/examining-intel-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skylake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-speed-shift-more-responsive-processors</a:t>
            </a:r>
          </a:p>
        </p:txBody>
      </p:sp>
    </p:spTree>
    <p:extLst>
      <p:ext uri="{BB962C8B-B14F-4D97-AF65-F5344CB8AC3E}">
        <p14:creationId xmlns:p14="http://schemas.microsoft.com/office/powerpoint/2010/main" val="3615771758"/>
      </p:ext>
    </p:extLst>
  </p:cSld>
  <p:clrMapOvr>
    <a:masterClrMapping/>
  </p:clrMapOvr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7. References (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>
            <a:off x="186889" y="565520"/>
            <a:ext cx="650370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54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PCMark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8 - The Complete Benchmark for Windows,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FutureMark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https://www.futuremark.com/benchmarks/pcmark8</a:t>
            </a:r>
          </a:p>
        </p:txBody>
      </p:sp>
      <p:sp>
        <p:nvSpPr>
          <p:cNvPr id="10" name="Text Box 11"/>
          <p:cNvSpPr txBox="1">
            <a:spLocks noChangeArrowheads="1"/>
          </p:cNvSpPr>
          <p:nvPr/>
        </p:nvSpPr>
        <p:spPr bwMode="auto">
          <a:xfrm>
            <a:off x="186889" y="1105580"/>
            <a:ext cx="9101018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55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Cutress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I., Intel Launches 7th Generation 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Kaby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Lake: 15W/28W with Iris, 35-91W Desktop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        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and Mobile Xeon, 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AnandTech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, Jan. 3 2017, http://www.anandtech.com/show/10959/intel-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        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launches-7th-generation-kaby-lake-i7-7700k-i5-7600k-i3-7350k</a:t>
            </a:r>
          </a:p>
        </p:txBody>
      </p:sp>
      <p:sp>
        <p:nvSpPr>
          <p:cNvPr id="11" name="Text Box 11"/>
          <p:cNvSpPr txBox="1">
            <a:spLocks noChangeArrowheads="1"/>
          </p:cNvSpPr>
          <p:nvPr/>
        </p:nvSpPr>
        <p:spPr bwMode="auto">
          <a:xfrm>
            <a:off x="186889" y="1870665"/>
            <a:ext cx="911063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56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Cutress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I., AMD Zen 2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Microarchitecture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Analysis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: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Ryzen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3000 and EPYC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Rome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AnandTech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June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10 2019, https://www.anandtech.com/print/14525/amd-zen-2-microarchitecture-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analysis-ryzen-3000-and-epyc-rome</a:t>
            </a:r>
          </a:p>
        </p:txBody>
      </p:sp>
      <p:sp>
        <p:nvSpPr>
          <p:cNvPr id="12" name="Rectangle 4"/>
          <p:cNvSpPr>
            <a:spLocks noChangeArrowheads="1"/>
          </p:cNvSpPr>
          <p:nvPr/>
        </p:nvSpPr>
        <p:spPr bwMode="auto">
          <a:xfrm>
            <a:off x="195490" y="2635750"/>
            <a:ext cx="922252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57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]: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Rotem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E., Intel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Architecture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,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Code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Name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Skylake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, Deep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Dive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: A New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Architecture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to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Manage</a:t>
            </a:r>
            <a:endParaRPr kumimoji="0" lang="hu-HU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      </a:t>
            </a:r>
            <a:r>
              <a:rPr kumimoji="0" lang="hu-HU" alt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Power</a:t>
            </a:r>
            <a:r>
              <a:rPr kumimoji="0" lang="hu-HU" alt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Performance and </a:t>
            </a:r>
            <a:r>
              <a:rPr kumimoji="0" lang="hu-HU" alt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Energy</a:t>
            </a:r>
            <a:r>
              <a:rPr kumimoji="0" lang="hu-HU" alt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hu-HU" alt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Efficiency</a:t>
            </a:r>
            <a:r>
              <a:rPr kumimoji="0" lang="hu-HU" alt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, IDF15, San Francisco, Aug. 2015</a:t>
            </a:r>
            <a:endParaRPr kumimoji="0" lang="en-US" altLang="hu-HU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13" name="Text Box 11"/>
          <p:cNvSpPr txBox="1">
            <a:spLocks noChangeArrowheads="1"/>
          </p:cNvSpPr>
          <p:nvPr/>
        </p:nvSpPr>
        <p:spPr bwMode="auto">
          <a:xfrm>
            <a:off x="190728" y="3203975"/>
            <a:ext cx="909736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58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Vainberg A., Adaptive Voltage Scaling (AVS), Oct. 13 2010,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http://pwrsocevents.com/wp-content/uploads/2010-presentations/102%20-%20Alex%20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  <a:r>
              <a:rPr kumimoji="0" lang="fr-FR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Vainberg%20-%20Adaptive%20Voltage%20Scaling%20(AVS)%20Technology.pdf</a:t>
            </a:r>
          </a:p>
        </p:txBody>
      </p:sp>
      <p:sp>
        <p:nvSpPr>
          <p:cNvPr id="14" name="Text Box 11"/>
          <p:cNvSpPr txBox="1">
            <a:spLocks noChangeArrowheads="1"/>
          </p:cNvSpPr>
          <p:nvPr/>
        </p:nvSpPr>
        <p:spPr bwMode="auto">
          <a:xfrm>
            <a:off x="194027" y="3924055"/>
            <a:ext cx="854349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59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Amjad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T., AMD Zen CPU Core Implementation Details Shared At ISSCC, 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SegmentNext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,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         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Febr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. 9 2017, https://segmentnext.com/2017/02/09/amd-zen-cpu/</a:t>
            </a:r>
          </a:p>
        </p:txBody>
      </p:sp>
      <p:sp>
        <p:nvSpPr>
          <p:cNvPr id="15" name="Text Box 11"/>
          <p:cNvSpPr txBox="1">
            <a:spLocks noChangeArrowheads="1"/>
          </p:cNvSpPr>
          <p:nvPr/>
        </p:nvSpPr>
        <p:spPr bwMode="auto">
          <a:xfrm>
            <a:off x="194027" y="4509120"/>
            <a:ext cx="937352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Teich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P., The Heart Of AMD’s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Epyc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Comeback Is Infinity Fabric, The Next Platform, July 12 </a:t>
            </a:r>
            <a:endParaRPr kumimoji="0" lang="hu-HU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2017,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sz="137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https://www.nextplatform.com/2017/07/12/heart-amds-epyc-comeback-infinity-fabric/</a:t>
            </a:r>
          </a:p>
        </p:txBody>
      </p:sp>
      <p:sp>
        <p:nvSpPr>
          <p:cNvPr id="16" name="Text Box 11"/>
          <p:cNvSpPr txBox="1">
            <a:spLocks noChangeArrowheads="1"/>
          </p:cNvSpPr>
          <p:nvPr/>
        </p:nvSpPr>
        <p:spPr bwMode="auto">
          <a:xfrm>
            <a:off x="194027" y="5049180"/>
            <a:ext cx="936038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61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Floyd M., Adaptive Energy Management Features of the POWER7 Processor, Hot Chips 22,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2010, http://researcher.watson.ibm.com/researcher/files/us-lefurgy/hotchips22_power7.pdf </a:t>
            </a:r>
          </a:p>
        </p:txBody>
      </p:sp>
      <p:sp>
        <p:nvSpPr>
          <p:cNvPr id="17" name="Text Box 11"/>
          <p:cNvSpPr txBox="1">
            <a:spLocks noChangeArrowheads="1"/>
          </p:cNvSpPr>
          <p:nvPr/>
        </p:nvSpPr>
        <p:spPr bwMode="auto">
          <a:xfrm>
            <a:off x="170848" y="5634245"/>
            <a:ext cx="627357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62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New Performance Mobile APU -“CARRIZO”, ISSCC 2015,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http://www.goldfries.com/downloadables/AMD_Carrizo.pdf</a:t>
            </a:r>
          </a:p>
        </p:txBody>
      </p:sp>
      <p:sp>
        <p:nvSpPr>
          <p:cNvPr id="18" name="Text Box 11"/>
          <p:cNvSpPr txBox="1">
            <a:spLocks noChangeArrowheads="1"/>
          </p:cNvSpPr>
          <p:nvPr/>
        </p:nvSpPr>
        <p:spPr bwMode="auto">
          <a:xfrm>
            <a:off x="170848" y="6174305"/>
            <a:ext cx="829278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Wilcox K. et al., Steamroller Module and Adaptive Clocking System in 28 nm CMOS,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        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IEEE Journal of Solid-State Circuits, Vol. 50, No. 1, Jan. 2015</a:t>
            </a:r>
          </a:p>
        </p:txBody>
      </p:sp>
    </p:spTree>
    <p:extLst>
      <p:ext uri="{BB962C8B-B14F-4D97-AF65-F5344CB8AC3E}">
        <p14:creationId xmlns:p14="http://schemas.microsoft.com/office/powerpoint/2010/main" val="2854235599"/>
      </p:ext>
    </p:extLst>
  </p:cSld>
  <p:clrMapOvr>
    <a:masterClrMapping/>
  </p:clrMapOvr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7. References (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8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</a:p>
        </p:txBody>
      </p:sp>
      <p:sp>
        <p:nvSpPr>
          <p:cNvPr id="3" name="Text Box 11"/>
          <p:cNvSpPr txBox="1">
            <a:spLocks noChangeArrowheads="1"/>
          </p:cNvSpPr>
          <p:nvPr/>
        </p:nvSpPr>
        <p:spPr bwMode="auto">
          <a:xfrm>
            <a:off x="161510" y="548680"/>
            <a:ext cx="840807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64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Power Management in Intel Architecture Servers, White Paper, April 2009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http://download.intel.com/support/motherboards/server/sb/power_management_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of_intel_architecture_servers.pdf</a:t>
            </a:r>
          </a:p>
        </p:txBody>
      </p:sp>
      <p:sp>
        <p:nvSpPr>
          <p:cNvPr id="4" name="Rectangle 4"/>
          <p:cNvSpPr>
            <a:spLocks noChangeArrowheads="1"/>
          </p:cNvSpPr>
          <p:nvPr/>
        </p:nvSpPr>
        <p:spPr bwMode="auto">
          <a:xfrm>
            <a:off x="161510" y="1313765"/>
            <a:ext cx="8955850" cy="1169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65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Rotem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E.,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Naveh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A.,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Rajwan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D.,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Ananthakrishnan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A. &amp;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Weissmann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E., Power management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 architecture of the 2nd generation Intel® Core microarchitecture, formerly codenamed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 Sandy Bridge, Hot Chips, Aug. 2011,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 http://www.hotchips.org/wp-content/uploads/hc_archives/hc23/HC23.19.9-Desktop-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 CPUs/HC23.19.921.SandyBridge_Power_10-Rotem-Intel.pdf</a:t>
            </a:r>
          </a:p>
        </p:txBody>
      </p:sp>
      <p:sp>
        <p:nvSpPr>
          <p:cNvPr id="5" name="TextBox 5"/>
          <p:cNvSpPr txBox="1"/>
          <p:nvPr/>
        </p:nvSpPr>
        <p:spPr>
          <a:xfrm>
            <a:off x="161510" y="2528900"/>
            <a:ext cx="824642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66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]: Intel Turbo Boost Technology Frequency Table for Intel® Core™ i7 Processors,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 Article ID: 000006652, Intel, 10-Jun-2016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 https://www.intel.com/content/www/us/en/support/processors/000006652.html</a:t>
            </a:r>
          </a:p>
        </p:txBody>
      </p:sp>
      <p:sp>
        <p:nvSpPr>
          <p:cNvPr id="6" name="Text Box 11"/>
          <p:cNvSpPr txBox="1">
            <a:spLocks noChangeArrowheads="1"/>
          </p:cNvSpPr>
          <p:nvPr/>
        </p:nvSpPr>
        <p:spPr bwMode="auto">
          <a:xfrm>
            <a:off x="172426" y="3310825"/>
            <a:ext cx="777494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67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Intel Turbo Boost Technology in Intel Core Microarchitecture (Nehalem) Based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         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Processors, White Paper, Nov. 2008</a:t>
            </a:r>
            <a:b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</a:b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         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http://download.intel.com/design/processor/applnots/320354.pdf</a:t>
            </a:r>
          </a:p>
        </p:txBody>
      </p:sp>
      <p:sp>
        <p:nvSpPr>
          <p:cNvPr id="7" name="Text Box 11"/>
          <p:cNvSpPr txBox="1">
            <a:spLocks noChangeArrowheads="1"/>
          </p:cNvSpPr>
          <p:nvPr/>
        </p:nvSpPr>
        <p:spPr bwMode="auto">
          <a:xfrm>
            <a:off x="177054" y="4075910"/>
            <a:ext cx="837658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68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Glaskowsky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P.: Explaining Intel’s Turbo Boost technology, 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cnet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News, Sept. 28 2009,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       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http://news.cnet.com/8301-13512_3-10362882-23.html</a:t>
            </a:r>
          </a:p>
        </p:txBody>
      </p:sp>
      <p:sp>
        <p:nvSpPr>
          <p:cNvPr id="8" name="Text Box 11"/>
          <p:cNvSpPr txBox="1">
            <a:spLocks noChangeArrowheads="1"/>
          </p:cNvSpPr>
          <p:nvPr/>
        </p:nvSpPr>
        <p:spPr bwMode="auto">
          <a:xfrm>
            <a:off x="177054" y="4676471"/>
            <a:ext cx="819224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69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Intel 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Core</a:t>
            </a:r>
            <a:r>
              <a:rPr kumimoji="0" lang="en-US" altLang="en-US" sz="1400" b="0" i="0" u="none" strike="noStrike" kern="1200" cap="none" spc="0" normalizeH="0" baseline="30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TM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i7-900 Mobile Processor Extreme Edition Series, Intel Core i7-800 and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         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i7-700 Mobile Processor Series, Datasheet – Volume One, Sept. 2009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         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http://download.intel.com/design/processor/datashts/320765.pdf</a:t>
            </a:r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>
            <a:off x="177054" y="5471065"/>
            <a:ext cx="755078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70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Allarey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J. et all, Power management Enhancements in the 45 nm Intel Core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Microarchitecture, Intel Technology Journal, Vol. 12, Issue 3, 2008</a:t>
            </a:r>
          </a:p>
        </p:txBody>
      </p:sp>
      <p:sp>
        <p:nvSpPr>
          <p:cNvPr id="10" name="Text Box 11"/>
          <p:cNvSpPr txBox="1">
            <a:spLocks noChangeArrowheads="1"/>
          </p:cNvSpPr>
          <p:nvPr/>
        </p:nvSpPr>
        <p:spPr bwMode="auto">
          <a:xfrm>
            <a:off x="161510" y="6056130"/>
            <a:ext cx="873258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71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Kahn O., Valentine B.: Intel Next Generation Microarchitecture Codename Sandy Bridge: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New Processor Innovations, IDF 2010</a:t>
            </a:r>
          </a:p>
        </p:txBody>
      </p:sp>
    </p:spTree>
    <p:extLst>
      <p:ext uri="{BB962C8B-B14F-4D97-AF65-F5344CB8AC3E}">
        <p14:creationId xmlns:p14="http://schemas.microsoft.com/office/powerpoint/2010/main" val="1778513586"/>
      </p:ext>
    </p:extLst>
  </p:cSld>
  <p:clrMapOvr>
    <a:masterClrMapping/>
  </p:clrMapOvr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7. References (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9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</a:p>
        </p:txBody>
      </p:sp>
      <p:sp>
        <p:nvSpPr>
          <p:cNvPr id="3" name="TextBox 7"/>
          <p:cNvSpPr txBox="1"/>
          <p:nvPr/>
        </p:nvSpPr>
        <p:spPr>
          <a:xfrm>
            <a:off x="116505" y="548680"/>
            <a:ext cx="8820704" cy="11695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809625" marR="0" lvl="0" indent="-8096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[72]: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Rotem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F. &amp;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Naveh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Power Management Architecture of the Intel Microarchitecture Code-Named Sandy Bridge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ResearchGate,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March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2012, https://www.researchgate.net/publication/241637649_Power-Management_Architecture_of_the_Intel_Microarchitecture_Code-Named_Sandy_Bridge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4" name="Text Box 11"/>
          <p:cNvSpPr txBox="1">
            <a:spLocks noChangeArrowheads="1"/>
          </p:cNvSpPr>
          <p:nvPr/>
        </p:nvSpPr>
        <p:spPr bwMode="auto">
          <a:xfrm>
            <a:off x="184753" y="1718810"/>
            <a:ext cx="884274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73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Cutress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I., The Intel 9th Gen Review: Core i9-9900K, Core i7-9700K and Core i5-9600K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          Tested, 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AnandTech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, Oct. 19, 2018,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https://www.anandtech.com/print/13400/intel-9th-</a:t>
            </a:r>
            <a:endParaRPr kumimoji="0" lang="hu-HU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         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gen-core-i9-9900k-i7-9700k-i5-9600k-review</a:t>
            </a:r>
          </a:p>
        </p:txBody>
      </p:sp>
      <p:sp>
        <p:nvSpPr>
          <p:cNvPr id="5" name="TextBox 3"/>
          <p:cNvSpPr txBox="1"/>
          <p:nvPr/>
        </p:nvSpPr>
        <p:spPr>
          <a:xfrm>
            <a:off x="161510" y="2483895"/>
            <a:ext cx="8948091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[7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4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Cutress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I., Intel Launches 11th Gen Core Tiger Lake: Up to 4.8 GHz at 50 W, 2x GPU with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Xe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New Branding,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AnandTech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Sept. 2 2020, https://www.anandtech.com/show/16063/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intel-launches-11th-gen-core-tiger-lake-processors-and-evo-branding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61510" y="3203975"/>
            <a:ext cx="8770737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809625" marR="0" lvl="0" indent="-8096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[75]: 8th and 9th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Generation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Intel®Core™Processor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Families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Intel®Xeon®E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Families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Intel,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July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2020, https://www.intel.com/content/dam/www/public/us/en/documents/datasheets/8th-gen-core-family-datasheet-vol-1.pdf</a:t>
            </a:r>
            <a:endParaRPr kumimoji="0" lang="en-US" sz="1400" b="0" i="0" u="sng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  <a:hlinkClick r:id="rId2"/>
            </a:endParaRPr>
          </a:p>
          <a:p>
            <a:pPr marL="809625" marR="0" lvl="0" indent="-8096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TextBox 1"/>
          <p:cNvSpPr txBox="1"/>
          <p:nvPr/>
        </p:nvSpPr>
        <p:spPr>
          <a:xfrm>
            <a:off x="161510" y="4165920"/>
            <a:ext cx="909101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809625" marR="0" lvl="0" indent="-8096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[76]: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Lal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Shimpi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A.,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Intel's Sandy Bridge Architecture Exposed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AnadTech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September 14, https://www.anandtech.com/show/3922/intels-sandy-bridge-architecture-exposed/8</a:t>
            </a:r>
          </a:p>
        </p:txBody>
      </p:sp>
      <p:sp>
        <p:nvSpPr>
          <p:cNvPr id="8" name="Text Box 11"/>
          <p:cNvSpPr txBox="1">
            <a:spLocks noChangeArrowheads="1"/>
          </p:cNvSpPr>
          <p:nvPr/>
        </p:nvSpPr>
        <p:spPr bwMode="auto">
          <a:xfrm>
            <a:off x="161510" y="4689140"/>
            <a:ext cx="919059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77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Cutress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I.,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The Intel Broadwell-E Review: Core i7-6950X, i7-6900K, i7-6850K and i7-6800K </a:t>
            </a:r>
            <a:endParaRPr kumimoji="0" lang="hu-HU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         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Tested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,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AnandTech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, May 31 2016, http://www.anandtech.com/show/10337/the-intel-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          broadwell-e-review-core-i7-6950x-6900k-6850k-and-6800k-tested-up-to-10-cores/2</a:t>
            </a:r>
            <a:endParaRPr kumimoji="0" lang="en-US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10" name="TextBox 8"/>
          <p:cNvSpPr txBox="1"/>
          <p:nvPr/>
        </p:nvSpPr>
        <p:spPr>
          <a:xfrm>
            <a:off x="161510" y="5454225"/>
            <a:ext cx="873097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809625" marR="0" lvl="0" indent="-8096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[78]: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Turbo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Boost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Max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Technology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3.0 (TBMT) https://en.wikichip.org/wiki/intel/turbo_boost_max_technology 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" name="TextBox 14"/>
          <p:cNvSpPr txBox="1"/>
          <p:nvPr/>
        </p:nvSpPr>
        <p:spPr>
          <a:xfrm>
            <a:off x="161510" y="5994285"/>
            <a:ext cx="904780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809625" marR="0" lvl="0" indent="-809625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[79]: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Cutress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I.,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Reaching for Turbo: Aligning Perception with AMD’s Frequency Metrics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September 17, 2019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https://www.anandtech.com/show/14873/reaching-for-turbo-aligning-perception-with-amds-frequency-metrics-/2</a:t>
            </a:r>
          </a:p>
        </p:txBody>
      </p:sp>
    </p:spTree>
    <p:extLst>
      <p:ext uri="{BB962C8B-B14F-4D97-AF65-F5344CB8AC3E}">
        <p14:creationId xmlns:p14="http://schemas.microsoft.com/office/powerpoint/2010/main" val="2841786771"/>
      </p:ext>
    </p:extLst>
  </p:cSld>
  <p:clrMapOvr>
    <a:masterClrMapping/>
  </p:clrMapOvr>
</p:sld>
</file>

<file path=ppt/slides/slide3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7. References (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10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</a:p>
        </p:txBody>
      </p:sp>
      <p:sp>
        <p:nvSpPr>
          <p:cNvPr id="3" name="Text Box 11"/>
          <p:cNvSpPr txBox="1">
            <a:spLocks noChangeArrowheads="1"/>
          </p:cNvSpPr>
          <p:nvPr/>
        </p:nvSpPr>
        <p:spPr bwMode="auto">
          <a:xfrm>
            <a:off x="174021" y="548680"/>
            <a:ext cx="848033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80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Shimpi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A. L., The Bulldozer Review: AMD FX-8150 Tested, </a:t>
            </a:r>
            <a:r>
              <a:rPr kumimoji="0" lang="en-US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AnandTech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, Oct. 12 2011,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         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http://www.anandtech.com/show/4955/the-bulldozer-review-amd-fx8150-tested/4</a:t>
            </a:r>
          </a:p>
        </p:txBody>
      </p:sp>
      <p:sp>
        <p:nvSpPr>
          <p:cNvPr id="4" name="Text Box 11"/>
          <p:cNvSpPr txBox="1">
            <a:spLocks noChangeArrowheads="1"/>
          </p:cNvSpPr>
          <p:nvPr/>
        </p:nvSpPr>
        <p:spPr bwMode="auto">
          <a:xfrm>
            <a:off x="174021" y="1673805"/>
            <a:ext cx="939353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82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AMD Turbo CORE Technology, On Select AMD Phenom II Processors, March 2010,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        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</a:t>
            </a:r>
            <a:r>
              <a:rPr kumimoji="0" lang="en-US" altLang="en-US" sz="136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http://www.amd-news.com/assets/files/amd-cn/cn_2010-20_amd-turbo-core-technology.pdf</a:t>
            </a:r>
          </a:p>
        </p:txBody>
      </p:sp>
      <p:sp>
        <p:nvSpPr>
          <p:cNvPr id="5" name="Text Box 11"/>
          <p:cNvSpPr txBox="1">
            <a:spLocks noChangeArrowheads="1"/>
          </p:cNvSpPr>
          <p:nvPr/>
        </p:nvSpPr>
        <p:spPr bwMode="auto">
          <a:xfrm>
            <a:off x="174021" y="2266823"/>
            <a:ext cx="4996111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83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Naffziger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S., US Patent 8010824, Aug. 30 2011</a:t>
            </a:r>
          </a:p>
        </p:txBody>
      </p:sp>
      <p:sp>
        <p:nvSpPr>
          <p:cNvPr id="6" name="Text Box 11"/>
          <p:cNvSpPr txBox="1">
            <a:spLocks noChangeArrowheads="1"/>
          </p:cNvSpPr>
          <p:nvPr/>
        </p:nvSpPr>
        <p:spPr bwMode="auto">
          <a:xfrm>
            <a:off x="174021" y="2643817"/>
            <a:ext cx="814780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84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Jotwani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R. et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al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.,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An x86-64 Core in 32 nm SOI CMOS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,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IEEE 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Journal of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Solid-State</a:t>
            </a:r>
            <a:endParaRPr kumimoji="0" lang="hu-HU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         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Circuits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,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Vol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. 46,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Issue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1, Jan. 2011</a:t>
            </a:r>
            <a:endParaRPr kumimoji="0" lang="en-US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7" name="Text Box 11"/>
          <p:cNvSpPr txBox="1">
            <a:spLocks noChangeArrowheads="1"/>
          </p:cNvSpPr>
          <p:nvPr/>
        </p:nvSpPr>
        <p:spPr bwMode="auto">
          <a:xfrm>
            <a:off x="174021" y="3950476"/>
            <a:ext cx="867359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86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Angelini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C., AMD Trinity On The Desktop: A10, A8, And A6 Get Benchmarked!, 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Tom’s Hardware, Sept. 26 2012, http://www.tomshardware.com/reviews/a10-5800k-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a8-5600k-a6-5400k,3224-3.html</a:t>
            </a:r>
          </a:p>
        </p:txBody>
      </p:sp>
      <p:sp>
        <p:nvSpPr>
          <p:cNvPr id="8" name="Text Box 11"/>
          <p:cNvSpPr txBox="1">
            <a:spLocks noChangeArrowheads="1"/>
          </p:cNvSpPr>
          <p:nvPr/>
        </p:nvSpPr>
        <p:spPr bwMode="auto">
          <a:xfrm>
            <a:off x="184968" y="1088740"/>
            <a:ext cx="859369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81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Thomas S. L., Desktop Platform Design Overview for Intel Microarchitecture (Nehalem)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Based Platform, Presentation ARCS001, IDF 2009</a:t>
            </a:r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>
            <a:off x="189593" y="3203975"/>
            <a:ext cx="825283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85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Foley D., AMD’s „LLANO” Fusion APU, Hot Chips 23, Aug. 19 2011,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http://www.hotchips.org/archives/hc23/HC23-papers/HC23.19.9-Desktop-CPUs/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HC23.19.930-Llano-Fusion-Foley-AMD.pdf</a:t>
            </a:r>
          </a:p>
        </p:txBody>
      </p:sp>
      <p:sp>
        <p:nvSpPr>
          <p:cNvPr id="10" name="Text Box 11"/>
          <p:cNvSpPr txBox="1">
            <a:spLocks noChangeArrowheads="1"/>
          </p:cNvSpPr>
          <p:nvPr/>
        </p:nvSpPr>
        <p:spPr bwMode="auto">
          <a:xfrm>
            <a:off x="161510" y="4670556"/>
            <a:ext cx="885813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87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Cutress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I.,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AMD Announces the 7th Generation APU: Excavator mk2 in Bristol Ridge and </a:t>
            </a:r>
            <a:endParaRPr kumimoji="0" lang="hu-HU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Stoney Ridge for Notebooks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AnandTech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May 31 2016,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https://www.anandtech.com/</a:t>
            </a:r>
            <a:endParaRPr kumimoji="0" lang="hu-HU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show/10362/amd-7th-generation-apu-bristol-ridge-stoney-ridge-for-notebooks</a:t>
            </a:r>
          </a:p>
        </p:txBody>
      </p:sp>
      <p:sp>
        <p:nvSpPr>
          <p:cNvPr id="11" name="Text Box 11"/>
          <p:cNvSpPr txBox="1">
            <a:spLocks noChangeArrowheads="1"/>
          </p:cNvSpPr>
          <p:nvPr/>
        </p:nvSpPr>
        <p:spPr bwMode="auto">
          <a:xfrm>
            <a:off x="161510" y="5426060"/>
            <a:ext cx="908280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88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Bristol Ridge: A 28-nm x86 Performance-Enhanced Microprocessor Through System Power </a:t>
            </a:r>
            <a:endParaRPr kumimoji="0" lang="hu-HU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          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Management,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IEEE 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Journal of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Solid-State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Circuits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, </a:t>
            </a:r>
            <a:r>
              <a:rPr kumimoji="0" lang="hu-HU" alt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Vol</a:t>
            </a:r>
            <a:r>
              <a:rPr kumimoji="0" lang="hu-HU" alt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. 52, No. 1, Jan. 2017, pp. 89-97</a:t>
            </a:r>
            <a:endParaRPr kumimoji="0" lang="en-US" alt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Arial" charset="0"/>
            </a:endParaRPr>
          </a:p>
        </p:txBody>
      </p:sp>
      <p:sp>
        <p:nvSpPr>
          <p:cNvPr id="12" name="Rectangle 4"/>
          <p:cNvSpPr>
            <a:spLocks noChangeArrowheads="1"/>
          </p:cNvSpPr>
          <p:nvPr/>
        </p:nvSpPr>
        <p:spPr bwMode="auto">
          <a:xfrm>
            <a:off x="206515" y="6011125"/>
            <a:ext cx="871899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89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]: White Paper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Advanced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Management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Helps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Bring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Improved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Performance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Highly</a:t>
            </a:r>
            <a:endParaRPr kumimoji="0" lang="hu-HU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    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Integrated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x86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AMD, 2014</a:t>
            </a:r>
          </a:p>
        </p:txBody>
      </p:sp>
    </p:spTree>
    <p:extLst>
      <p:ext uri="{BB962C8B-B14F-4D97-AF65-F5344CB8AC3E}">
        <p14:creationId xmlns:p14="http://schemas.microsoft.com/office/powerpoint/2010/main" val="2113074933"/>
      </p:ext>
    </p:extLst>
  </p:cSld>
  <p:clrMapOvr>
    <a:masterClrMapping/>
  </p:clrMapOvr>
</p:sld>
</file>

<file path=ppt/slides/slide3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7. References (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11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</a:p>
        </p:txBody>
      </p:sp>
      <p:sp>
        <p:nvSpPr>
          <p:cNvPr id="3" name="Text Box 11"/>
          <p:cNvSpPr txBox="1">
            <a:spLocks noChangeArrowheads="1"/>
          </p:cNvSpPr>
          <p:nvPr/>
        </p:nvSpPr>
        <p:spPr bwMode="auto">
          <a:xfrm>
            <a:off x="161510" y="537354"/>
            <a:ext cx="899073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90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Cutress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I.,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Ryzen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Mobile is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Launched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: AMD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APUs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for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Laptops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with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Vega and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Updated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Zen,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AnandTech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Oct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. 26, 2017, https://www.anandtech.com/show/11964/ryzen-mobile-is-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launched-amd-apus-for-laptops-with-vega-and-updated-zen</a:t>
            </a:r>
            <a:endParaRPr kumimoji="0" lang="hu-HU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4" name="Text Box 11"/>
          <p:cNvSpPr txBox="1">
            <a:spLocks noChangeArrowheads="1"/>
          </p:cNvSpPr>
          <p:nvPr/>
        </p:nvSpPr>
        <p:spPr bwMode="auto">
          <a:xfrm>
            <a:off x="161510" y="1310399"/>
            <a:ext cx="892443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91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Cutress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I.,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The AMD Zen and Ryzen 7 Review: A Deep Dive on 1800X, 1700X and 1700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AnandTech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March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2 2017, https://www.anandtech.com/show/11170/the-amd-zen-and-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ryzen-7-review-a-deep-dive-on-1800x-1700x-and-1700/9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5" name="Text Box 11"/>
          <p:cNvSpPr txBox="1">
            <a:spLocks noChangeArrowheads="1"/>
          </p:cNvSpPr>
          <p:nvPr/>
        </p:nvSpPr>
        <p:spPr bwMode="auto">
          <a:xfrm>
            <a:off x="161510" y="2030479"/>
            <a:ext cx="8511433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92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Hallock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R., Understanding Precision Boost Overdrive in Three Easy Steps, 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AMD Communities, 13. Aug. 2018,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https://community.amd.com/community/gaming/blog/2018/08/13/understanding-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precision-boost-overdrive-in-three-easy-steps</a:t>
            </a:r>
          </a:p>
        </p:txBody>
      </p:sp>
      <p:sp>
        <p:nvSpPr>
          <p:cNvPr id="6" name="Text Box 11"/>
          <p:cNvSpPr txBox="1">
            <a:spLocks noChangeArrowheads="1"/>
          </p:cNvSpPr>
          <p:nvPr/>
        </p:nvSpPr>
        <p:spPr bwMode="auto">
          <a:xfrm>
            <a:off x="161510" y="2976048"/>
            <a:ext cx="904875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93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Leather A., Frequency boosting could be the hot CPU topic of 2018, bit-tech, April 5, 2018,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https://www.bit-tech.net/blogs/cpu-frequency-boosting-could-be-the-hot-topic-of-2018/1</a:t>
            </a:r>
          </a:p>
        </p:txBody>
      </p:sp>
      <p:sp>
        <p:nvSpPr>
          <p:cNvPr id="7" name="Text Box 11"/>
          <p:cNvSpPr txBox="1">
            <a:spLocks noChangeArrowheads="1"/>
          </p:cNvSpPr>
          <p:nvPr/>
        </p:nvSpPr>
        <p:spPr bwMode="auto">
          <a:xfrm>
            <a:off x="161510" y="3505948"/>
            <a:ext cx="8912889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94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Gupsterg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Crosshair VII Hero Essential Info Thread, Republic of Gamers,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April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25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2018,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https://rog.asus.com/forum/showthread.php?101617-Crosshair-VII-Hero-Essential-Info-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Thread</a:t>
            </a:r>
          </a:p>
        </p:txBody>
      </p:sp>
      <p:sp>
        <p:nvSpPr>
          <p:cNvPr id="8" name="Text Box 11"/>
          <p:cNvSpPr txBox="1">
            <a:spLocks noChangeArrowheads="1"/>
          </p:cNvSpPr>
          <p:nvPr/>
        </p:nvSpPr>
        <p:spPr bwMode="auto">
          <a:xfrm>
            <a:off x="161510" y="4224565"/>
            <a:ext cx="915539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95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Cutress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I.,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The AMD 2nd Gen Ryzen Deep Dive: The 2700X, 2700, 2600X, and 2600 Tested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AnandTech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</a:t>
            </a:r>
            <a:r>
              <a:rPr kumimoji="0" lang="hu-HU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April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19 2018, https://www.anandtech.com/print/12625/amd-second-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generation-ryzen-7-2700x-2700-ryzen-5-2600x-2600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>
            <a:off x="161510" y="4972529"/>
            <a:ext cx="8965531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96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Raettig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N., </a:t>
            </a:r>
            <a:r>
              <a:rPr kumimoji="0" lang="de-DE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AMD </a:t>
            </a:r>
            <a:r>
              <a:rPr kumimoji="0" lang="de-DE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Ryzen</a:t>
            </a:r>
            <a:r>
              <a:rPr kumimoji="0" lang="de-DE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2000 - Spiele-Benchmarks, Taktraten und Preise aufgetaucht,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de-DE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GameStar</a:t>
            </a:r>
            <a:r>
              <a:rPr kumimoji="0" lang="de-DE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07-03-2018,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https://www.gamestar.de/artikel/amd-ryzen-2000-benchmarks-</a:t>
            </a:r>
            <a:endParaRPr kumimoji="0" lang="hu-HU" sz="1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taktraten-und-preise,3326979.html</a:t>
            </a:r>
          </a:p>
        </p:txBody>
      </p:sp>
      <p:sp>
        <p:nvSpPr>
          <p:cNvPr id="10" name="Text Box 11"/>
          <p:cNvSpPr txBox="1">
            <a:spLocks noChangeArrowheads="1"/>
          </p:cNvSpPr>
          <p:nvPr/>
        </p:nvSpPr>
        <p:spPr bwMode="auto">
          <a:xfrm>
            <a:off x="161510" y="5699570"/>
            <a:ext cx="922316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97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]: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Cutress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I., The AMD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Threadripper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2990WX 32-Core and 2950X 16-Core Review, </a:t>
            </a:r>
            <a:r>
              <a:rPr kumimoji="0" lang="en-US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AnandTech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August 13, 2018,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sz="138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https://www.anandtech.com/show/13124/the-amd-threadripper-2990wx-and-2950x-review</a:t>
            </a:r>
          </a:p>
        </p:txBody>
      </p:sp>
      <p:sp>
        <p:nvSpPr>
          <p:cNvPr id="11" name="TextBox 8"/>
          <p:cNvSpPr txBox="1"/>
          <p:nvPr/>
        </p:nvSpPr>
        <p:spPr>
          <a:xfrm>
            <a:off x="161510" y="6444335"/>
            <a:ext cx="822000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98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Buck Converter</a:t>
            </a:r>
            <a:r>
              <a:rPr kumimoji="0" lang="hu-HU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https://www.sciencedirect.com/topics/engineering/buck-converter</a:t>
            </a:r>
          </a:p>
        </p:txBody>
      </p:sp>
    </p:spTree>
    <p:extLst>
      <p:ext uri="{BB962C8B-B14F-4D97-AF65-F5344CB8AC3E}">
        <p14:creationId xmlns:p14="http://schemas.microsoft.com/office/powerpoint/2010/main" val="2314851310"/>
      </p:ext>
    </p:extLst>
  </p:cSld>
  <p:clrMapOvr>
    <a:masterClrMapping/>
  </p:clrMapOvr>
</p:sld>
</file>

<file path=ppt/slides/slide3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7. References (12)</a:t>
            </a:r>
          </a:p>
        </p:txBody>
      </p:sp>
      <p:sp>
        <p:nvSpPr>
          <p:cNvPr id="5" name="Text Box 11"/>
          <p:cNvSpPr txBox="1">
            <a:spLocks noChangeArrowheads="1"/>
          </p:cNvSpPr>
          <p:nvPr/>
        </p:nvSpPr>
        <p:spPr bwMode="auto">
          <a:xfrm>
            <a:off x="161510" y="550416"/>
            <a:ext cx="898566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kumimoji="0" lang="hu-HU" sz="14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9</a:t>
            </a:r>
            <a:r>
              <a:rPr kumimoji="0" lang="en-US" sz="14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9]: </a:t>
            </a:r>
            <a:r>
              <a:rPr kumimoji="0" lang="en-US" sz="1400" b="0" i="0" u="none" strike="noStrike" kern="1200" cap="none" spc="-5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Shimpi</a:t>
            </a:r>
            <a:r>
              <a:rPr kumimoji="0" lang="en-US" sz="14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A. L., AMD </a:t>
            </a:r>
            <a:r>
              <a:rPr kumimoji="0" lang="en-US" sz="1400" b="0" i="0" u="none" strike="noStrike" kern="1200" cap="none" spc="-5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Beema</a:t>
            </a:r>
            <a:r>
              <a:rPr kumimoji="0" lang="en-US" sz="14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/Mullins Architecture &amp; Performance Preview, </a:t>
            </a:r>
            <a:r>
              <a:rPr kumimoji="0" lang="hu-HU" sz="1400" b="0" i="0" u="none" strike="noStrike" kern="1200" cap="none" spc="-5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AnandTech</a:t>
            </a:r>
            <a:r>
              <a:rPr kumimoji="0" lang="hu-HU" sz="14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</a:t>
            </a:r>
            <a:r>
              <a:rPr kumimoji="0" lang="en-US" sz="14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Apr.,,29, </a:t>
            </a:r>
            <a:r>
              <a:rPr kumimoji="0" lang="hu-HU" sz="14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201</a:t>
            </a:r>
            <a:r>
              <a:rPr kumimoji="0" lang="en-US" sz="14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4</a:t>
            </a:r>
            <a:r>
              <a:rPr kumimoji="0" lang="hu-HU" sz="14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</a:t>
            </a:r>
            <a:endParaRPr kumimoji="0" lang="en-US" sz="1400" b="0" i="0" u="none" strike="noStrike" kern="1200" cap="none" spc="-5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https://www.anandtech.com/show/7974/amd-beema-mullins-architecture-a10-micro-6700t-</a:t>
            </a:r>
          </a:p>
          <a:p>
            <a:pPr marL="0" marR="0" lvl="0" indent="0" algn="l" defTabSz="914400" rtl="0" eaLnBrk="0" fontAlgn="auto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         performance-preview</a:t>
            </a:r>
            <a:endParaRPr kumimoji="0" lang="hu-HU" sz="1400" b="0" i="0" u="none" strike="noStrike" kern="1200" cap="none" spc="-5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5834700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(33)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500" y="465698"/>
            <a:ext cx="8766534" cy="4062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AMD's initiative to achieve 25x energy efficiency increase in 2014-2020 -3</a:t>
            </a:r>
            <a:r>
              <a:rPr lang="en-US" dirty="0">
                <a:solidFill>
                  <a:srgbClr val="2D2D8A"/>
                </a:solidFill>
                <a:latin typeface="Verdana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71500" y="769755"/>
            <a:ext cx="61747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Note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1022828"/>
            <a:ext cx="8686160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Energy efficiency is also critical for supercomputers.</a:t>
            </a:r>
            <a:endParaRPr lang="en-US" sz="1600" dirty="0">
              <a:solidFill>
                <a:srgbClr val="0070C0"/>
              </a:solidFill>
              <a:latin typeface="Verdana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T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here is a list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called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"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Green500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“ list, which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indicates the most energy-efficient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supercomputers,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65390961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(34)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27186" y="5094475"/>
            <a:ext cx="894700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In the following Figure, we present an overview of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primary techniques </a:t>
            </a:r>
            <a:r>
              <a:rPr lang="en-US" sz="1600" dirty="0">
                <a:latin typeface="+mj-lt"/>
              </a:rPr>
              <a:t>utilized</a:t>
            </a:r>
          </a:p>
          <a:p>
            <a:r>
              <a:rPr lang="en-US" sz="1600" dirty="0">
                <a:latin typeface="+mj-lt"/>
              </a:rPr>
              <a:t>      for managing processor power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at the circuit</a:t>
            </a:r>
            <a:r>
              <a:rPr lang="en-US" sz="1600" dirty="0">
                <a:latin typeface="+mj-lt"/>
              </a:rPr>
              <a:t> and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processor levels.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8236" y="2033844"/>
            <a:ext cx="9144000" cy="2952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23" name="Text Box 6"/>
          <p:cNvSpPr txBox="1">
            <a:spLocks noChangeArrowheads="1"/>
          </p:cNvSpPr>
          <p:nvPr/>
        </p:nvSpPr>
        <p:spPr bwMode="auto">
          <a:xfrm>
            <a:off x="3293286" y="3655080"/>
            <a:ext cx="2804386" cy="11182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at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the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processor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functional units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the CPU, GPU, etc.)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(Only PM of CPU cores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is discussed) 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4" name="Line 7"/>
          <p:cNvSpPr>
            <a:spLocks noChangeShapeType="1"/>
          </p:cNvSpPr>
          <p:nvPr/>
        </p:nvSpPr>
        <p:spPr bwMode="auto">
          <a:xfrm flipV="1">
            <a:off x="1754551" y="3392282"/>
            <a:ext cx="5688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5" name="Line 8"/>
          <p:cNvSpPr>
            <a:spLocks noChangeShapeType="1"/>
          </p:cNvSpPr>
          <p:nvPr/>
        </p:nvSpPr>
        <p:spPr bwMode="auto">
          <a:xfrm rot="5400000" flipH="1" flipV="1">
            <a:off x="4648329" y="3301762"/>
            <a:ext cx="180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6" name="Line 10"/>
          <p:cNvSpPr>
            <a:spLocks noChangeShapeType="1"/>
          </p:cNvSpPr>
          <p:nvPr/>
        </p:nvSpPr>
        <p:spPr bwMode="auto">
          <a:xfrm rot="-5400000" flipH="1">
            <a:off x="4666372" y="3474348"/>
            <a:ext cx="150532" cy="1591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7" name="Oval 9"/>
          <p:cNvSpPr>
            <a:spLocks noChangeArrowheads="1"/>
          </p:cNvSpPr>
          <p:nvPr/>
        </p:nvSpPr>
        <p:spPr bwMode="auto">
          <a:xfrm>
            <a:off x="4698954" y="3488447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8" name="Line 10"/>
          <p:cNvSpPr>
            <a:spLocks noChangeShapeType="1"/>
          </p:cNvSpPr>
          <p:nvPr/>
        </p:nvSpPr>
        <p:spPr bwMode="auto">
          <a:xfrm rot="-5400000" flipH="1">
            <a:off x="1649123" y="3489875"/>
            <a:ext cx="18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9" name="Text Box 15"/>
          <p:cNvSpPr txBox="1">
            <a:spLocks noChangeArrowheads="1"/>
          </p:cNvSpPr>
          <p:nvPr/>
        </p:nvSpPr>
        <p:spPr bwMode="auto">
          <a:xfrm>
            <a:off x="780167" y="2764793"/>
            <a:ext cx="7899920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Approaches for power management (PM) related to processors 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Strongly simplified)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71500" y="458670"/>
            <a:ext cx="85661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accent6"/>
                </a:solidFill>
                <a:latin typeface="Verdana" panose="020B0604030504040204" pitchFamily="34" charset="0"/>
              </a:rPr>
              <a:t>Approaches and key techniques of power management in computers -2 </a:t>
            </a:r>
          </a:p>
        </p:txBody>
      </p:sp>
      <p:cxnSp>
        <p:nvCxnSpPr>
          <p:cNvPr id="31" name="Straight Connector 30"/>
          <p:cNvCxnSpPr/>
          <p:nvPr/>
        </p:nvCxnSpPr>
        <p:spPr bwMode="auto">
          <a:xfrm flipV="1">
            <a:off x="7433727" y="3387780"/>
            <a:ext cx="1069033" cy="4501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 flipH="1">
            <a:off x="650008" y="3399875"/>
            <a:ext cx="1080000" cy="3154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33" name="Oval 9"/>
          <p:cNvSpPr>
            <a:spLocks noChangeArrowheads="1"/>
          </p:cNvSpPr>
          <p:nvPr/>
        </p:nvSpPr>
        <p:spPr bwMode="auto">
          <a:xfrm>
            <a:off x="1699616" y="355985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34" name="Text Box 12"/>
          <p:cNvSpPr txBox="1">
            <a:spLocks noChangeArrowheads="1"/>
          </p:cNvSpPr>
          <p:nvPr/>
        </p:nvSpPr>
        <p:spPr bwMode="auto">
          <a:xfrm>
            <a:off x="116505" y="3638518"/>
            <a:ext cx="3401806" cy="718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at the circuit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(Reducing 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by appropriate circuit design)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35" name="Text Box 6"/>
          <p:cNvSpPr txBox="1">
            <a:spLocks noChangeArrowheads="1"/>
          </p:cNvSpPr>
          <p:nvPr/>
        </p:nvSpPr>
        <p:spPr bwMode="auto">
          <a:xfrm>
            <a:off x="6083596" y="3634569"/>
            <a:ext cx="2700300" cy="13696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60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 the platform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platform elements,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other than the processor,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memory,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hard disc etc.)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(Not discussed)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36" name="Line 10"/>
          <p:cNvSpPr>
            <a:spLocks noChangeShapeType="1"/>
          </p:cNvSpPr>
          <p:nvPr/>
        </p:nvSpPr>
        <p:spPr bwMode="auto">
          <a:xfrm rot="-5400000" flipH="1" flipV="1">
            <a:off x="7338729" y="3478674"/>
            <a:ext cx="185331" cy="47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37" name="Oval 9"/>
          <p:cNvSpPr>
            <a:spLocks noChangeArrowheads="1"/>
          </p:cNvSpPr>
          <p:nvPr/>
        </p:nvSpPr>
        <p:spPr bwMode="auto">
          <a:xfrm>
            <a:off x="7433746" y="3508641"/>
            <a:ext cx="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38" name="Oval 9"/>
          <p:cNvSpPr>
            <a:spLocks noChangeArrowheads="1"/>
          </p:cNvSpPr>
          <p:nvPr/>
        </p:nvSpPr>
        <p:spPr bwMode="auto">
          <a:xfrm>
            <a:off x="7396812" y="3503004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251801" y="863715"/>
            <a:ext cx="8996630" cy="17748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60" dirty="0">
                <a:latin typeface="+mj-lt"/>
              </a:rPr>
              <a:t>When considering power management in computers, we focus </a:t>
            </a:r>
            <a:r>
              <a:rPr lang="en-US" sz="1600" spc="-60" dirty="0">
                <a:solidFill>
                  <a:srgbClr val="0070C0"/>
                </a:solidFill>
                <a:latin typeface="+mj-lt"/>
              </a:rPr>
              <a:t>only on processor-related</a:t>
            </a:r>
          </a:p>
          <a:p>
            <a:pPr>
              <a:spcAft>
                <a:spcPts val="600"/>
              </a:spcAft>
            </a:pPr>
            <a:r>
              <a:rPr lang="en-US" sz="1600" spc="-60" dirty="0">
                <a:solidFill>
                  <a:srgbClr val="0070C0"/>
                </a:solidFill>
                <a:latin typeface="+mj-lt"/>
              </a:rPr>
              <a:t>     approaches.</a:t>
            </a:r>
          </a:p>
          <a:p>
            <a:r>
              <a:rPr lang="en-US" sz="1600" spc="-60" dirty="0">
                <a:solidFill>
                  <a:srgbClr val="0070C0"/>
                </a:solidFill>
                <a:latin typeface="+mj-lt"/>
              </a:rPr>
              <a:t>     </a:t>
            </a:r>
            <a:r>
              <a:rPr lang="en-US" sz="1600" spc="-60" dirty="0">
                <a:latin typeface="+mj-lt"/>
              </a:rPr>
              <a:t>This means that we dismiss power management possibilities e.g., in relation to</a:t>
            </a:r>
            <a:r>
              <a:rPr lang="en-US" sz="1600" dirty="0">
                <a:latin typeface="+mj-lt"/>
              </a:rPr>
              <a:t> </a:t>
            </a:r>
          </a:p>
          <a:p>
            <a:pPr>
              <a:spcAft>
                <a:spcPts val="1000"/>
              </a:spcAft>
            </a:pPr>
            <a:r>
              <a:rPr lang="en-US" sz="1600" dirty="0">
                <a:latin typeface="+mj-lt"/>
              </a:rPr>
              <a:t>      IC manufacturing, transistor design or software development.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Related to processors, we distinguish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three levels, </a:t>
            </a:r>
            <a:r>
              <a:rPr lang="en-US" sz="1600" dirty="0">
                <a:latin typeface="+mj-lt"/>
              </a:rPr>
              <a:t>at which power management</a:t>
            </a:r>
          </a:p>
          <a:p>
            <a:r>
              <a:rPr lang="en-US" sz="1600" dirty="0">
                <a:latin typeface="+mj-lt"/>
              </a:rPr>
              <a:t>      can occur as follows:</a:t>
            </a:r>
          </a:p>
        </p:txBody>
      </p:sp>
    </p:spTree>
    <p:extLst>
      <p:ext uri="{BB962C8B-B14F-4D97-AF65-F5344CB8AC3E}">
        <p14:creationId xmlns:p14="http://schemas.microsoft.com/office/powerpoint/2010/main" val="5790828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3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3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5" grpId="0" animBg="1"/>
      <p:bldP spid="23" grpId="0"/>
      <p:bldP spid="24" grpId="0" animBg="1"/>
      <p:bldP spid="25" grpId="0" animBg="1"/>
      <p:bldP spid="26" grpId="0" animBg="1"/>
      <p:bldP spid="27" grpId="0" animBg="1"/>
      <p:bldP spid="28" grpId="0" animBg="1"/>
      <p:bldP spid="29" grpId="0"/>
      <p:bldP spid="33" grpId="0" animBg="1"/>
      <p:bldP spid="34" grpId="0"/>
      <p:bldP spid="35" grpId="0"/>
      <p:bldP spid="36" grpId="0" animBg="1"/>
      <p:bldP spid="37" grpId="0" animBg="1"/>
      <p:bldP spid="38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(35)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18510" y="953725"/>
            <a:ext cx="9144000" cy="586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dirty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73" name="Text Box 6"/>
          <p:cNvSpPr txBox="1">
            <a:spLocks noChangeArrowheads="1"/>
          </p:cNvSpPr>
          <p:nvPr/>
        </p:nvSpPr>
        <p:spPr bwMode="auto">
          <a:xfrm>
            <a:off x="3522809" y="1618431"/>
            <a:ext cx="2804386" cy="1292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at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the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processor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functional units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the CPU, GPU, etc.)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(Only PM of CPU cores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is discussed)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76" name="Line 7"/>
          <p:cNvSpPr>
            <a:spLocks noChangeShapeType="1"/>
          </p:cNvSpPr>
          <p:nvPr/>
        </p:nvSpPr>
        <p:spPr bwMode="auto">
          <a:xfrm flipV="1">
            <a:off x="1734641" y="3944280"/>
            <a:ext cx="450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77" name="Line 10"/>
          <p:cNvSpPr>
            <a:spLocks noChangeShapeType="1"/>
          </p:cNvSpPr>
          <p:nvPr/>
        </p:nvSpPr>
        <p:spPr bwMode="auto">
          <a:xfrm rot="-5400000" flipH="1" flipV="1">
            <a:off x="1638662" y="4022823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</a:p>
        </p:txBody>
      </p:sp>
      <p:sp>
        <p:nvSpPr>
          <p:cNvPr id="78" name="Line 12"/>
          <p:cNvSpPr>
            <a:spLocks noChangeShapeType="1"/>
          </p:cNvSpPr>
          <p:nvPr/>
        </p:nvSpPr>
        <p:spPr bwMode="auto">
          <a:xfrm rot="-5400000" flipH="1" flipV="1">
            <a:off x="6159535" y="4037853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79" name="Text Box 5"/>
          <p:cNvSpPr txBox="1">
            <a:spLocks noChangeArrowheads="1"/>
          </p:cNvSpPr>
          <p:nvPr/>
        </p:nvSpPr>
        <p:spPr bwMode="auto">
          <a:xfrm>
            <a:off x="701570" y="4153791"/>
            <a:ext cx="210506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idle CPU cores</a:t>
            </a:r>
          </a:p>
        </p:txBody>
      </p:sp>
      <p:sp>
        <p:nvSpPr>
          <p:cNvPr id="82" name="Oval 11"/>
          <p:cNvSpPr>
            <a:spLocks noChangeArrowheads="1"/>
          </p:cNvSpPr>
          <p:nvPr/>
        </p:nvSpPr>
        <p:spPr bwMode="auto">
          <a:xfrm>
            <a:off x="6218690" y="4099041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3" name="Oval 9"/>
          <p:cNvSpPr>
            <a:spLocks noChangeArrowheads="1"/>
          </p:cNvSpPr>
          <p:nvPr/>
        </p:nvSpPr>
        <p:spPr bwMode="auto">
          <a:xfrm>
            <a:off x="1691680" y="407924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4" name="Text Box 6"/>
          <p:cNvSpPr txBox="1">
            <a:spLocks noChangeArrowheads="1"/>
          </p:cNvSpPr>
          <p:nvPr/>
        </p:nvSpPr>
        <p:spPr bwMode="auto">
          <a:xfrm>
            <a:off x="507341" y="4796368"/>
            <a:ext cx="2389642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Reducing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idle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CPU cores</a:t>
            </a:r>
          </a:p>
        </p:txBody>
      </p:sp>
      <p:sp>
        <p:nvSpPr>
          <p:cNvPr id="85" name="Line 7"/>
          <p:cNvSpPr>
            <a:spLocks noChangeShapeType="1"/>
          </p:cNvSpPr>
          <p:nvPr/>
        </p:nvSpPr>
        <p:spPr bwMode="auto">
          <a:xfrm flipV="1">
            <a:off x="2236015" y="1412892"/>
            <a:ext cx="4968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02" name="Line 8"/>
          <p:cNvSpPr>
            <a:spLocks noChangeShapeType="1"/>
          </p:cNvSpPr>
          <p:nvPr/>
        </p:nvSpPr>
        <p:spPr bwMode="auto">
          <a:xfrm rot="5400000" flipH="1" flipV="1">
            <a:off x="4737486" y="1339966"/>
            <a:ext cx="144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04" name="Oval 9"/>
          <p:cNvSpPr>
            <a:spLocks noChangeArrowheads="1"/>
          </p:cNvSpPr>
          <p:nvPr/>
        </p:nvSpPr>
        <p:spPr bwMode="auto">
          <a:xfrm>
            <a:off x="5313100" y="2378879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05" name="Down Arrow 104"/>
          <p:cNvSpPr/>
          <p:nvPr/>
        </p:nvSpPr>
        <p:spPr bwMode="auto">
          <a:xfrm>
            <a:off x="1596902" y="5479084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09" name="Text Box 15"/>
          <p:cNvSpPr txBox="1">
            <a:spLocks noChangeArrowheads="1"/>
          </p:cNvSpPr>
          <p:nvPr/>
        </p:nvSpPr>
        <p:spPr bwMode="auto">
          <a:xfrm>
            <a:off x="1620637" y="1019750"/>
            <a:ext cx="635943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Approaches for power management (PM) of computers 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(simplified)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71500" y="458670"/>
            <a:ext cx="856612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dirty="0">
                <a:solidFill>
                  <a:schemeClr val="accent6"/>
                </a:solidFill>
                <a:latin typeface="Verdana" panose="020B0604030504040204" pitchFamily="34" charset="0"/>
              </a:rPr>
              <a:t>Approaches and key techniques of power management in computers -2 </a:t>
            </a:r>
          </a:p>
        </p:txBody>
      </p:sp>
      <p:sp>
        <p:nvSpPr>
          <p:cNvPr id="136" name="Text Box 6"/>
          <p:cNvSpPr txBox="1">
            <a:spLocks noChangeArrowheads="1"/>
          </p:cNvSpPr>
          <p:nvPr/>
        </p:nvSpPr>
        <p:spPr bwMode="auto">
          <a:xfrm>
            <a:off x="3562278" y="4803300"/>
            <a:ext cx="2170786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Reducing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active CPU cores</a:t>
            </a:r>
          </a:p>
        </p:txBody>
      </p:sp>
      <p:sp>
        <p:nvSpPr>
          <p:cNvPr id="137" name="Text Box 7"/>
          <p:cNvSpPr txBox="1">
            <a:spLocks noChangeArrowheads="1"/>
          </p:cNvSpPr>
          <p:nvPr/>
        </p:nvSpPr>
        <p:spPr bwMode="auto">
          <a:xfrm>
            <a:off x="6012160" y="4835323"/>
            <a:ext cx="3195355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Utilizing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the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power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headroom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*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a proc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.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package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to raise performance</a:t>
            </a:r>
          </a:p>
        </p:txBody>
      </p:sp>
      <p:sp>
        <p:nvSpPr>
          <p:cNvPr id="138" name="Line 11"/>
          <p:cNvSpPr>
            <a:spLocks noChangeShapeType="1"/>
          </p:cNvSpPr>
          <p:nvPr/>
        </p:nvSpPr>
        <p:spPr bwMode="auto">
          <a:xfrm>
            <a:off x="6241038" y="4488209"/>
            <a:ext cx="1393394" cy="23284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40" name="Text Box 5"/>
          <p:cNvSpPr txBox="1">
            <a:spLocks noChangeArrowheads="1"/>
          </p:cNvSpPr>
          <p:nvPr/>
        </p:nvSpPr>
        <p:spPr bwMode="auto">
          <a:xfrm>
            <a:off x="4977045" y="4156269"/>
            <a:ext cx="232307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active CPU cores</a:t>
            </a:r>
          </a:p>
        </p:txBody>
      </p:sp>
      <p:sp>
        <p:nvSpPr>
          <p:cNvPr id="141" name="Oval 10"/>
          <p:cNvSpPr>
            <a:spLocks noChangeArrowheads="1"/>
          </p:cNvSpPr>
          <p:nvPr/>
        </p:nvSpPr>
        <p:spPr bwMode="auto">
          <a:xfrm>
            <a:off x="7605882" y="471861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42" name="Line 9"/>
          <p:cNvSpPr>
            <a:spLocks noChangeShapeType="1"/>
          </p:cNvSpPr>
          <p:nvPr/>
        </p:nvSpPr>
        <p:spPr bwMode="auto">
          <a:xfrm rot="-5400000" flipH="1" flipV="1">
            <a:off x="5294910" y="3774929"/>
            <a:ext cx="232840" cy="16594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43" name="Oval 8"/>
          <p:cNvSpPr>
            <a:spLocks noChangeArrowheads="1"/>
          </p:cNvSpPr>
          <p:nvPr/>
        </p:nvSpPr>
        <p:spPr bwMode="auto">
          <a:xfrm>
            <a:off x="4572000" y="472105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44" name="Down Arrow 143"/>
          <p:cNvSpPr/>
          <p:nvPr/>
        </p:nvSpPr>
        <p:spPr bwMode="auto">
          <a:xfrm>
            <a:off x="4571862" y="5503135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45" name="Down Arrow 144"/>
          <p:cNvSpPr/>
          <p:nvPr/>
        </p:nvSpPr>
        <p:spPr bwMode="auto">
          <a:xfrm>
            <a:off x="7625775" y="5532811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47" name="Rounded Rectangle 146"/>
          <p:cNvSpPr/>
          <p:nvPr/>
        </p:nvSpPr>
        <p:spPr>
          <a:xfrm>
            <a:off x="6424570" y="5893259"/>
            <a:ext cx="2448000" cy="396000"/>
          </a:xfrm>
          <a:prstGeom prst="roundRect">
            <a:avLst/>
          </a:prstGeom>
          <a:solidFill>
            <a:srgbClr val="FF3F3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6436455" y="5949158"/>
            <a:ext cx="244650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>
                <a:latin typeface="+mj-lt"/>
              </a:rPr>
              <a:t>Turbo Boost Technology</a:t>
            </a:r>
            <a:endParaRPr lang="en-US" sz="1300" dirty="0">
              <a:latin typeface="+mj-lt"/>
            </a:endParaRPr>
          </a:p>
        </p:txBody>
      </p:sp>
      <p:sp>
        <p:nvSpPr>
          <p:cNvPr id="149" name="Rounded Rectangle 148"/>
          <p:cNvSpPr/>
          <p:nvPr/>
        </p:nvSpPr>
        <p:spPr>
          <a:xfrm>
            <a:off x="3623774" y="5899650"/>
            <a:ext cx="2124000" cy="396000"/>
          </a:xfrm>
          <a:prstGeom prst="roundRect">
            <a:avLst/>
          </a:prstGeom>
          <a:solidFill>
            <a:srgbClr val="FFA3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3736014" y="5959182"/>
            <a:ext cx="187583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i="1" dirty="0">
                <a:latin typeface="+mj-lt"/>
              </a:rPr>
              <a:t>DVFS/CPPC/AVFS</a:t>
            </a:r>
          </a:p>
        </p:txBody>
      </p:sp>
      <p:sp>
        <p:nvSpPr>
          <p:cNvPr id="151" name="Down Arrow 150"/>
          <p:cNvSpPr/>
          <p:nvPr/>
        </p:nvSpPr>
        <p:spPr bwMode="auto">
          <a:xfrm>
            <a:off x="1645245" y="4479719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52" name="Rounded Rectangle 151"/>
          <p:cNvSpPr/>
          <p:nvPr/>
        </p:nvSpPr>
        <p:spPr>
          <a:xfrm>
            <a:off x="557790" y="5913320"/>
            <a:ext cx="2124000" cy="396000"/>
          </a:xfrm>
          <a:prstGeom prst="roundRect">
            <a:avLst/>
          </a:prstGeom>
          <a:solidFill>
            <a:srgbClr val="8FB4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53" name="TextBox 152"/>
          <p:cNvSpPr txBox="1"/>
          <p:nvPr/>
        </p:nvSpPr>
        <p:spPr>
          <a:xfrm>
            <a:off x="556630" y="5944789"/>
            <a:ext cx="213872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>
                <a:latin typeface="+mj-lt"/>
              </a:rPr>
              <a:t>C-state management</a:t>
            </a:r>
          </a:p>
        </p:txBody>
      </p:sp>
      <p:sp>
        <p:nvSpPr>
          <p:cNvPr id="154" name="Line 12"/>
          <p:cNvSpPr>
            <a:spLocks noChangeShapeType="1"/>
          </p:cNvSpPr>
          <p:nvPr/>
        </p:nvSpPr>
        <p:spPr bwMode="auto">
          <a:xfrm rot="-5400000" flipH="1" flipV="1">
            <a:off x="4662020" y="3824882"/>
            <a:ext cx="18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155" name="Straight Connector 154"/>
          <p:cNvCxnSpPr/>
          <p:nvPr/>
        </p:nvCxnSpPr>
        <p:spPr bwMode="auto">
          <a:xfrm flipV="1">
            <a:off x="7227294" y="1408390"/>
            <a:ext cx="1332000" cy="4501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156" name="TextBox 155"/>
          <p:cNvSpPr txBox="1"/>
          <p:nvPr/>
        </p:nvSpPr>
        <p:spPr>
          <a:xfrm>
            <a:off x="2278515" y="6328330"/>
            <a:ext cx="465659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>
                <a:latin typeface="+mj-lt"/>
              </a:rPr>
              <a:t>CPPC: Collaborative Processor Performance Control</a:t>
            </a:r>
          </a:p>
          <a:p>
            <a:pPr algn="ctr"/>
            <a:r>
              <a:rPr lang="en-US" sz="1300" dirty="0">
                <a:latin typeface="+mj-lt"/>
              </a:rPr>
              <a:t>(DVFS, CPPC: ACPI-based)</a:t>
            </a:r>
          </a:p>
        </p:txBody>
      </p:sp>
      <p:sp>
        <p:nvSpPr>
          <p:cNvPr id="157" name="Text Box 12"/>
          <p:cNvSpPr txBox="1">
            <a:spLocks noChangeArrowheads="1"/>
          </p:cNvSpPr>
          <p:nvPr/>
        </p:nvSpPr>
        <p:spPr bwMode="auto">
          <a:xfrm>
            <a:off x="3671900" y="3429000"/>
            <a:ext cx="224809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CPU cores</a:t>
            </a:r>
          </a:p>
        </p:txBody>
      </p:sp>
      <p:sp>
        <p:nvSpPr>
          <p:cNvPr id="158" name="Text Box 6"/>
          <p:cNvSpPr txBox="1">
            <a:spLocks noChangeArrowheads="1"/>
          </p:cNvSpPr>
          <p:nvPr/>
        </p:nvSpPr>
        <p:spPr bwMode="auto">
          <a:xfrm>
            <a:off x="6327195" y="1623367"/>
            <a:ext cx="2790310" cy="15183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 the platform level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platform elements,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other than the processor,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memory,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hard disc etc.)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(Not discussed)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      </a:t>
            </a:r>
          </a:p>
        </p:txBody>
      </p:sp>
      <p:sp>
        <p:nvSpPr>
          <p:cNvPr id="160" name="Line 10"/>
          <p:cNvSpPr>
            <a:spLocks noChangeShapeType="1"/>
          </p:cNvSpPr>
          <p:nvPr/>
        </p:nvSpPr>
        <p:spPr bwMode="auto">
          <a:xfrm rot="-5400000" flipH="1" flipV="1">
            <a:off x="7561307" y="1499285"/>
            <a:ext cx="185331" cy="47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62" name="TextBox 161"/>
          <p:cNvSpPr txBox="1"/>
          <p:nvPr/>
        </p:nvSpPr>
        <p:spPr>
          <a:xfrm>
            <a:off x="972414" y="6395693"/>
            <a:ext cx="13043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(ACPI-based)</a:t>
            </a:r>
          </a:p>
        </p:txBody>
      </p:sp>
      <p:sp>
        <p:nvSpPr>
          <p:cNvPr id="165" name="Oval 9"/>
          <p:cNvSpPr>
            <a:spLocks noChangeArrowheads="1"/>
          </p:cNvSpPr>
          <p:nvPr/>
        </p:nvSpPr>
        <p:spPr bwMode="auto">
          <a:xfrm>
            <a:off x="7616451" y="1543983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166" name="Straight Arrow Connector 165"/>
          <p:cNvCxnSpPr/>
          <p:nvPr/>
        </p:nvCxnSpPr>
        <p:spPr bwMode="auto">
          <a:xfrm>
            <a:off x="4226241" y="2805908"/>
            <a:ext cx="0" cy="0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168" name="Line 10"/>
          <p:cNvSpPr>
            <a:spLocks noChangeShapeType="1"/>
          </p:cNvSpPr>
          <p:nvPr/>
        </p:nvSpPr>
        <p:spPr bwMode="auto">
          <a:xfrm rot="-5400000" flipH="1">
            <a:off x="2128021" y="1510485"/>
            <a:ext cx="18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169" name="Straight Connector 168"/>
          <p:cNvCxnSpPr/>
          <p:nvPr/>
        </p:nvCxnSpPr>
        <p:spPr bwMode="auto">
          <a:xfrm flipH="1">
            <a:off x="1145390" y="1410211"/>
            <a:ext cx="1080000" cy="3154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170" name="Oval 9"/>
          <p:cNvSpPr>
            <a:spLocks noChangeArrowheads="1"/>
          </p:cNvSpPr>
          <p:nvPr/>
        </p:nvSpPr>
        <p:spPr bwMode="auto">
          <a:xfrm>
            <a:off x="2178514" y="158046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71" name="Oval 9"/>
          <p:cNvSpPr>
            <a:spLocks noChangeArrowheads="1"/>
          </p:cNvSpPr>
          <p:nvPr/>
        </p:nvSpPr>
        <p:spPr bwMode="auto">
          <a:xfrm>
            <a:off x="836585" y="2746053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72" name="Line 10"/>
          <p:cNvSpPr>
            <a:spLocks noChangeShapeType="1"/>
          </p:cNvSpPr>
          <p:nvPr/>
        </p:nvSpPr>
        <p:spPr bwMode="auto">
          <a:xfrm rot="-5400000" flipH="1" flipV="1">
            <a:off x="780863" y="2664576"/>
            <a:ext cx="182880" cy="47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73" name="Oval 172"/>
          <p:cNvSpPr>
            <a:spLocks noChangeArrowheads="1"/>
          </p:cNvSpPr>
          <p:nvPr/>
        </p:nvSpPr>
        <p:spPr bwMode="auto">
          <a:xfrm>
            <a:off x="2199002" y="275005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74" name="Line 8"/>
          <p:cNvSpPr>
            <a:spLocks noChangeShapeType="1"/>
          </p:cNvSpPr>
          <p:nvPr/>
        </p:nvSpPr>
        <p:spPr bwMode="auto">
          <a:xfrm rot="5400000" flipH="1" flipV="1">
            <a:off x="2141409" y="2672020"/>
            <a:ext cx="18288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75" name="Rounded Rectangle 174"/>
          <p:cNvSpPr/>
          <p:nvPr/>
        </p:nvSpPr>
        <p:spPr>
          <a:xfrm>
            <a:off x="1583820" y="2889491"/>
            <a:ext cx="1368000" cy="396000"/>
          </a:xfrm>
          <a:prstGeom prst="roundRect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6" name="Text Box 6"/>
          <p:cNvSpPr txBox="1">
            <a:spLocks noChangeArrowheads="1"/>
          </p:cNvSpPr>
          <p:nvPr/>
        </p:nvSpPr>
        <p:spPr bwMode="auto">
          <a:xfrm>
            <a:off x="1619370" y="2933241"/>
            <a:ext cx="1260000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ower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gating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77" name="Rounded Rectangle 176"/>
          <p:cNvSpPr/>
          <p:nvPr/>
        </p:nvSpPr>
        <p:spPr>
          <a:xfrm>
            <a:off x="160053" y="2873361"/>
            <a:ext cx="1296000" cy="396000"/>
          </a:xfrm>
          <a:prstGeom prst="roundRect">
            <a:avLst/>
          </a:prstGeom>
          <a:solidFill>
            <a:srgbClr val="D9D9F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8" name="Text Box 12"/>
          <p:cNvSpPr txBox="1">
            <a:spLocks noChangeArrowheads="1"/>
          </p:cNvSpPr>
          <p:nvPr/>
        </p:nvSpPr>
        <p:spPr bwMode="auto">
          <a:xfrm>
            <a:off x="116505" y="2926733"/>
            <a:ext cx="1340431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Clock gating</a:t>
            </a:r>
          </a:p>
        </p:txBody>
      </p:sp>
      <p:sp>
        <p:nvSpPr>
          <p:cNvPr id="179" name="Line 8"/>
          <p:cNvSpPr>
            <a:spLocks noChangeShapeType="1"/>
          </p:cNvSpPr>
          <p:nvPr/>
        </p:nvSpPr>
        <p:spPr bwMode="auto">
          <a:xfrm rot="5400000" flipH="1" flipV="1">
            <a:off x="2142534" y="2483091"/>
            <a:ext cx="180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80" name="Text Box 12"/>
          <p:cNvSpPr txBox="1">
            <a:spLocks noChangeArrowheads="1"/>
          </p:cNvSpPr>
          <p:nvPr/>
        </p:nvSpPr>
        <p:spPr bwMode="auto">
          <a:xfrm>
            <a:off x="836585" y="1615442"/>
            <a:ext cx="2771736" cy="718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at the circuit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(Reducing 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by appropriate circuit design)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181" name="Straight Connector 180"/>
          <p:cNvCxnSpPr/>
          <p:nvPr/>
        </p:nvCxnSpPr>
        <p:spPr bwMode="auto">
          <a:xfrm flipV="1">
            <a:off x="874683" y="2575517"/>
            <a:ext cx="2844000" cy="5857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182" name="Oval 181"/>
          <p:cNvSpPr>
            <a:spLocks noChangeArrowheads="1"/>
          </p:cNvSpPr>
          <p:nvPr/>
        </p:nvSpPr>
        <p:spPr bwMode="auto">
          <a:xfrm>
            <a:off x="3684167" y="275855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83" name="Line 8"/>
          <p:cNvSpPr>
            <a:spLocks noChangeShapeType="1"/>
          </p:cNvSpPr>
          <p:nvPr/>
        </p:nvSpPr>
        <p:spPr bwMode="auto">
          <a:xfrm rot="5400000" flipH="1" flipV="1">
            <a:off x="3626574" y="2680514"/>
            <a:ext cx="18288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184" name="Rounded Rectangle 183"/>
          <p:cNvSpPr/>
          <p:nvPr/>
        </p:nvSpPr>
        <p:spPr>
          <a:xfrm>
            <a:off x="3068985" y="2897985"/>
            <a:ext cx="1332000" cy="396000"/>
          </a:xfrm>
          <a:prstGeom prst="roundRect">
            <a:avLst/>
          </a:prstGeom>
          <a:solidFill>
            <a:srgbClr val="00F66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85" name="Text Box 6"/>
          <p:cNvSpPr txBox="1">
            <a:spLocks noChangeArrowheads="1"/>
          </p:cNvSpPr>
          <p:nvPr/>
        </p:nvSpPr>
        <p:spPr bwMode="auto">
          <a:xfrm>
            <a:off x="3413772" y="2941735"/>
            <a:ext cx="641522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FIVR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6867255" y="6418340"/>
            <a:ext cx="165782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(* see next slide)</a:t>
            </a:r>
          </a:p>
        </p:txBody>
      </p:sp>
      <p:sp>
        <p:nvSpPr>
          <p:cNvPr id="2" name="Line 10">
            <a:extLst>
              <a:ext uri="{FF2B5EF4-FFF2-40B4-BE49-F238E27FC236}">
                <a16:creationId xmlns:a16="http://schemas.microsoft.com/office/drawing/2014/main" id="{66C1AD5D-4E82-C598-E4CB-5C71BFC5CFC0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4735551" y="1492879"/>
            <a:ext cx="144000" cy="47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" name="Oval 9">
            <a:extLst>
              <a:ext uri="{FF2B5EF4-FFF2-40B4-BE49-F238E27FC236}">
                <a16:creationId xmlns:a16="http://schemas.microsoft.com/office/drawing/2014/main" id="{21B3B6AD-6684-23D0-27F7-8C4E328709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0030" y="1550777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9" name="Line 8">
            <a:extLst>
              <a:ext uri="{FF2B5EF4-FFF2-40B4-BE49-F238E27FC236}">
                <a16:creationId xmlns:a16="http://schemas.microsoft.com/office/drawing/2014/main" id="{32C62506-686D-379C-0ABA-10D186BDCCF1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4509819" y="3050156"/>
            <a:ext cx="576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92058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1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1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9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4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8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9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0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4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9" fill="hold">
                      <p:stCondLst>
                        <p:cond delay="indefinite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3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4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7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8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1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2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5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6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9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0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3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4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73" grpId="0"/>
      <p:bldP spid="76" grpId="0" animBg="1"/>
      <p:bldP spid="77" grpId="0" animBg="1"/>
      <p:bldP spid="78" grpId="0" animBg="1"/>
      <p:bldP spid="79" grpId="0"/>
      <p:bldP spid="82" grpId="0" animBg="1"/>
      <p:bldP spid="83" grpId="0" animBg="1"/>
      <p:bldP spid="84" grpId="0"/>
      <p:bldP spid="85" grpId="0" animBg="1"/>
      <p:bldP spid="102" grpId="0" animBg="1"/>
      <p:bldP spid="104" grpId="0" animBg="1"/>
      <p:bldP spid="105" grpId="0" animBg="1"/>
      <p:bldP spid="109" grpId="0"/>
      <p:bldP spid="136" grpId="0"/>
      <p:bldP spid="137" grpId="0"/>
      <p:bldP spid="138" grpId="0" animBg="1"/>
      <p:bldP spid="140" grpId="0"/>
      <p:bldP spid="141" grpId="0" animBg="1"/>
      <p:bldP spid="142" grpId="0" animBg="1"/>
      <p:bldP spid="143" grpId="0" animBg="1"/>
      <p:bldP spid="144" grpId="0" animBg="1"/>
      <p:bldP spid="145" grpId="0" animBg="1"/>
      <p:bldP spid="147" grpId="0" animBg="1"/>
      <p:bldP spid="148" grpId="0"/>
      <p:bldP spid="149" grpId="0" animBg="1"/>
      <p:bldP spid="150" grpId="0"/>
      <p:bldP spid="151" grpId="0" animBg="1"/>
      <p:bldP spid="152" grpId="0" animBg="1"/>
      <p:bldP spid="153" grpId="0"/>
      <p:bldP spid="154" grpId="0" animBg="1"/>
      <p:bldP spid="156" grpId="0"/>
      <p:bldP spid="157" grpId="0"/>
      <p:bldP spid="158" grpId="0"/>
      <p:bldP spid="160" grpId="0" animBg="1"/>
      <p:bldP spid="162" grpId="0"/>
      <p:bldP spid="165" grpId="0" animBg="1"/>
      <p:bldP spid="168" grpId="0" animBg="1"/>
      <p:bldP spid="170" grpId="0" animBg="1"/>
      <p:bldP spid="171" grpId="0" animBg="1"/>
      <p:bldP spid="172" grpId="0" animBg="1"/>
      <p:bldP spid="173" grpId="0" animBg="1"/>
      <p:bldP spid="174" grpId="0" animBg="1"/>
      <p:bldP spid="175" grpId="0" animBg="1"/>
      <p:bldP spid="176" grpId="0"/>
      <p:bldP spid="177" grpId="0" animBg="1"/>
      <p:bldP spid="178" grpId="0"/>
      <p:bldP spid="179" grpId="0" animBg="1"/>
      <p:bldP spid="180" grpId="0"/>
      <p:bldP spid="182" grpId="0" animBg="1"/>
      <p:bldP spid="183" grpId="0" animBg="1"/>
      <p:bldP spid="184" grpId="0" animBg="1"/>
      <p:bldP spid="185" grpId="0"/>
      <p:bldP spid="5" grpId="0"/>
      <p:bldP spid="9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(36)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438" y="458670"/>
            <a:ext cx="97796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Remark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F86A9C35-E8A0-8E01-0557-DC52331927BB}"/>
              </a:ext>
            </a:extLst>
          </p:cNvPr>
          <p:cNvSpPr/>
          <p:nvPr/>
        </p:nvSpPr>
        <p:spPr bwMode="auto">
          <a:xfrm>
            <a:off x="-18510" y="797224"/>
            <a:ext cx="9144000" cy="113064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64478CE-5552-CE40-04F6-5575848D6314}"/>
              </a:ext>
            </a:extLst>
          </p:cNvPr>
          <p:cNvSpPr txBox="1"/>
          <p:nvPr/>
        </p:nvSpPr>
        <p:spPr>
          <a:xfrm>
            <a:off x="71500" y="773705"/>
            <a:ext cx="8694816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+mj-lt"/>
              </a:rPr>
              <a:t>Power headroom</a:t>
            </a:r>
            <a:r>
              <a:rPr lang="en-US" sz="1600" dirty="0">
                <a:latin typeface="+mj-lt"/>
              </a:rPr>
              <a:t>: (</a:t>
            </a:r>
            <a:r>
              <a:rPr lang="en-US" sz="1600" dirty="0" err="1">
                <a:latin typeface="+mj-lt"/>
              </a:rPr>
              <a:t>Hőtartalék</a:t>
            </a:r>
            <a:r>
              <a:rPr lang="en-US" sz="1600" dirty="0">
                <a:latin typeface="+mj-lt"/>
              </a:rPr>
              <a:t>) It is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difference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between the TDP and the actual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power consumption.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The actual power headroom </a:t>
            </a:r>
            <a:r>
              <a:rPr lang="en-US" sz="1600" dirty="0">
                <a:latin typeface="+mj-lt"/>
              </a:rPr>
              <a:t> can be utilized for raising clock frequency and thus</a:t>
            </a:r>
          </a:p>
          <a:p>
            <a:r>
              <a:rPr lang="en-US" sz="1600" dirty="0">
                <a:latin typeface="+mj-lt"/>
              </a:rPr>
              <a:t>  performance (by means of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Turbo boost </a:t>
            </a:r>
            <a:r>
              <a:rPr lang="en-US" sz="1600" dirty="0">
                <a:latin typeface="+mj-lt"/>
              </a:rPr>
              <a:t>technique).</a:t>
            </a:r>
          </a:p>
        </p:txBody>
      </p:sp>
    </p:spTree>
    <p:extLst>
      <p:ext uri="{BB962C8B-B14F-4D97-AF65-F5344CB8AC3E}">
        <p14:creationId xmlns:p14="http://schemas.microsoft.com/office/powerpoint/2010/main" val="36053350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 eaLnBrk="1" hangingPunct="1">
              <a:defRPr/>
            </a:pPr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(1)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-24398" y="828349"/>
            <a:ext cx="9172784" cy="2484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7663" y="390994"/>
            <a:ext cx="66752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1. Significance of power management in processors -1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30200" y="828738"/>
            <a:ext cx="659167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design of a processor </a:t>
            </a:r>
            <a:r>
              <a:rPr lang="en-US" sz="1600" dirty="0">
                <a:latin typeface="+mj-lt"/>
              </a:rPr>
              <a:t>usually has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two main objectives</a:t>
            </a:r>
            <a:r>
              <a:rPr lang="en-US" sz="1600" dirty="0">
                <a:latin typeface="+mj-lt"/>
              </a:rPr>
              <a:t>: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725247" y="1147928"/>
            <a:ext cx="4061946" cy="6360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raising processor performance </a:t>
            </a:r>
            <a:r>
              <a:rPr lang="en-US" sz="1600" dirty="0">
                <a:latin typeface="+mj-lt"/>
              </a:rPr>
              <a:t>and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reducing power consumption</a:t>
            </a:r>
            <a:r>
              <a:rPr lang="en-US" sz="1600" dirty="0">
                <a:latin typeface="+mj-lt"/>
              </a:rPr>
              <a:t>. 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36500" y="1816657"/>
            <a:ext cx="8965531" cy="147732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spc="-90" dirty="0">
                <a:solidFill>
                  <a:srgbClr val="FF0000"/>
                </a:solidFill>
                <a:latin typeface="+mj-lt"/>
              </a:rPr>
              <a:t>These goals are contradictory </a:t>
            </a:r>
            <a:r>
              <a:rPr lang="en-US" sz="1600" spc="-90" dirty="0">
                <a:solidFill>
                  <a:srgbClr val="0070C0"/>
                </a:solidFill>
                <a:latin typeface="+mj-lt"/>
              </a:rPr>
              <a:t>since higher performance calls for higher power consumption.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>
                <a:latin typeface="+mj-lt"/>
              </a:rPr>
              <a:t>When designing processors or setting operational parameters of processor models,</a:t>
            </a:r>
          </a:p>
          <a:p>
            <a:pPr>
              <a:spcAft>
                <a:spcPts val="600"/>
              </a:spcAft>
            </a:pPr>
            <a:r>
              <a:rPr lang="en-US" sz="1600" spc="-20" dirty="0">
                <a:latin typeface="+mj-lt"/>
              </a:rPr>
              <a:t>      a decision must be made on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how much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power budget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is allocated to it</a:t>
            </a:r>
            <a:r>
              <a:rPr lang="en-US" sz="1600" spc="-20" dirty="0">
                <a:latin typeface="+mj-lt"/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>
                <a:latin typeface="+mj-lt"/>
              </a:rPr>
              <a:t>The allocated power budget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determines the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maximum clock frequency </a:t>
            </a:r>
            <a:r>
              <a:rPr lang="en-US" sz="1600" spc="-20" dirty="0">
                <a:latin typeface="+mj-lt"/>
              </a:rPr>
              <a:t>and, thus,</a:t>
            </a:r>
          </a:p>
          <a:p>
            <a:r>
              <a:rPr lang="en-US" sz="1600" spc="-20" dirty="0">
                <a:solidFill>
                  <a:srgbClr val="0070C0"/>
                </a:solidFill>
                <a:latin typeface="+mj-lt"/>
              </a:rPr>
              <a:t>      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performance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.</a:t>
            </a:r>
            <a:endParaRPr lang="en-US" sz="1600" dirty="0">
              <a:solidFill>
                <a:srgbClr val="0070C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012142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0" grpId="0"/>
      <p:bldP spid="11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(37)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850232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AMD’s techniques developed for reducing power consumption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</a:rPr>
              <a:t> 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 the circuit and platform levels (2008-2014)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13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-1</a:t>
            </a:r>
          </a:p>
        </p:txBody>
      </p:sp>
      <p:sp>
        <p:nvSpPr>
          <p:cNvPr id="4" name="TextBox 3"/>
          <p:cNvSpPr txBox="1"/>
          <p:nvPr/>
        </p:nvSpPr>
        <p:spPr>
          <a:xfrm flipH="1">
            <a:off x="261775" y="1147928"/>
            <a:ext cx="9665819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90" dirty="0">
                <a:latin typeface="+mj-lt"/>
              </a:rPr>
              <a:t>(Also) </a:t>
            </a:r>
            <a:r>
              <a:rPr lang="en-US" sz="1600" spc="-90" dirty="0">
                <a:solidFill>
                  <a:srgbClr val="0070C0"/>
                </a:solidFill>
                <a:latin typeface="+mj-lt"/>
              </a:rPr>
              <a:t>AMD put a great emphasis on power reduction</a:t>
            </a:r>
            <a:r>
              <a:rPr lang="en-US" sz="1600" spc="-90" dirty="0">
                <a:latin typeface="+mj-lt"/>
              </a:rPr>
              <a:t>, as the following Figure demonstrates,</a:t>
            </a:r>
          </a:p>
          <a:p>
            <a:r>
              <a:rPr lang="en-US" sz="1600" dirty="0">
                <a:latin typeface="+mj-lt"/>
              </a:rPr>
              <a:t>      indicating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AMD’s techniques developed for reducing power consumption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at the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2D2D8A"/>
                </a:solidFill>
                <a:latin typeface="+mj-lt"/>
              </a:rPr>
              <a:t>    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circuit and platform levels between 2008 and 2014</a:t>
            </a:r>
            <a:r>
              <a:rPr lang="en-US" sz="1600" dirty="0">
                <a:solidFill>
                  <a:srgbClr val="2D2D8A"/>
                </a:solidFill>
                <a:latin typeface="+mj-lt"/>
              </a:rPr>
              <a:t>.</a:t>
            </a:r>
            <a:r>
              <a:rPr lang="en-US" sz="1600" dirty="0">
                <a:latin typeface="+mj-lt"/>
              </a:rPr>
              <a:t> </a:t>
            </a:r>
          </a:p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latin typeface="+mj-lt"/>
              </a:rPr>
              <a:t>Certain, more essential techniques have been underlined. 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latin typeface="+mj-lt"/>
              </a:rPr>
              <a:t>The Figure shows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power reduction results achieved in idle power consumption</a:t>
            </a:r>
          </a:p>
          <a:p>
            <a:pPr lvl="0">
              <a:defRPr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</a:t>
            </a:r>
            <a:r>
              <a:rPr lang="en-US" sz="1600" dirty="0">
                <a:latin typeface="+mj-lt"/>
              </a:rPr>
              <a:t>for AMD’s DT and mobile processor lines.</a:t>
            </a:r>
          </a:p>
        </p:txBody>
      </p:sp>
    </p:spTree>
    <p:extLst>
      <p:ext uri="{BB962C8B-B14F-4D97-AF65-F5344CB8AC3E}">
        <p14:creationId xmlns:p14="http://schemas.microsoft.com/office/powerpoint/2010/main" val="3115128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http://images.anandtech.com/doci/7974/Screen-Shot-2014-04-29-at-1.07.24-AM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90"/>
          <a:stretch/>
        </p:blipFill>
        <p:spPr bwMode="auto">
          <a:xfrm>
            <a:off x="152400" y="1376016"/>
            <a:ext cx="8839395" cy="53749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71500" y="458670"/>
            <a:ext cx="881972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AMD’s techniques developed for reducing power consumption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at the circuit and platform levels (2008-2014)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[99] -2</a:t>
            </a: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(38)</a:t>
            </a:r>
          </a:p>
        </p:txBody>
      </p:sp>
      <p:cxnSp>
        <p:nvCxnSpPr>
          <p:cNvPr id="3" name="Straight Connector 2"/>
          <p:cNvCxnSpPr/>
          <p:nvPr/>
        </p:nvCxnSpPr>
        <p:spPr>
          <a:xfrm>
            <a:off x="2456765" y="3834045"/>
            <a:ext cx="1440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>
            <a:off x="2456765" y="4034385"/>
            <a:ext cx="1440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>
            <a:off x="4121950" y="5229200"/>
            <a:ext cx="900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/>
        </p:nvCxnSpPr>
        <p:spPr>
          <a:xfrm>
            <a:off x="4167055" y="5949280"/>
            <a:ext cx="1872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>
            <a:off x="4770230" y="2438890"/>
            <a:ext cx="1188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4797025" y="3338990"/>
            <a:ext cx="1980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7227515" y="2764085"/>
            <a:ext cx="792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>
            <a:off x="7237455" y="3158970"/>
            <a:ext cx="1224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7237455" y="3519010"/>
            <a:ext cx="1188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9602327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1876"/>
            </a:gs>
            <a:gs pos="100000">
              <a:srgbClr val="3333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AutoShape 2"/>
          <p:cNvSpPr>
            <a:spLocks noChangeArrowheads="1"/>
          </p:cNvSpPr>
          <p:nvPr/>
        </p:nvSpPr>
        <p:spPr bwMode="auto">
          <a:xfrm>
            <a:off x="884238" y="1555750"/>
            <a:ext cx="7359650" cy="504000"/>
          </a:xfrm>
          <a:prstGeom prst="roundRect">
            <a:avLst>
              <a:gd name="adj" fmla="val 0"/>
            </a:avLst>
          </a:prstGeom>
          <a:solidFill>
            <a:srgbClr val="000066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2. 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How can power be reduced</a:t>
            </a:r>
            <a:r>
              <a:rPr kumimoji="0" lang="en-US" altLang="en-US" sz="19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at the circuit level?</a:t>
            </a:r>
            <a:endParaRPr kumimoji="0" lang="en-US" altLang="en-US" sz="19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888087" y="2404650"/>
            <a:ext cx="7281716" cy="590550"/>
            <a:chOff x="697" y="1638"/>
            <a:chExt cx="4450" cy="292"/>
          </a:xfrm>
        </p:grpSpPr>
        <p:sp>
          <p:nvSpPr>
            <p:cNvPr id="4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dirty="0">
                  <a:solidFill>
                    <a:srgbClr val="FFFFFF"/>
                  </a:solidFill>
                  <a:cs typeface="Arial" charset="0"/>
                </a:rPr>
                <a:t>2.1 C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lock gating</a:t>
              </a:r>
            </a:p>
          </p:txBody>
        </p:sp>
        <p:sp>
          <p:nvSpPr>
            <p:cNvPr id="5" name="Text Box 6"/>
            <p:cNvSpPr txBox="1">
              <a:spLocks noChangeArrowheads="1"/>
            </p:cNvSpPr>
            <p:nvPr/>
          </p:nvSpPr>
          <p:spPr bwMode="auto">
            <a:xfrm>
              <a:off x="697" y="1682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6" name="Group 7"/>
          <p:cNvGrpSpPr>
            <a:grpSpLocks/>
          </p:cNvGrpSpPr>
          <p:nvPr/>
        </p:nvGrpSpPr>
        <p:grpSpPr bwMode="auto">
          <a:xfrm>
            <a:off x="881590" y="3098389"/>
            <a:ext cx="7285038" cy="467238"/>
            <a:chOff x="695" y="1631"/>
            <a:chExt cx="4452" cy="349"/>
          </a:xfrm>
        </p:grpSpPr>
        <p:sp>
          <p:nvSpPr>
            <p:cNvPr id="7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34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2.2 Power gating</a:t>
              </a:r>
            </a:p>
          </p:txBody>
        </p:sp>
        <p:sp>
          <p:nvSpPr>
            <p:cNvPr id="8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9" name="Group 7"/>
          <p:cNvGrpSpPr>
            <a:grpSpLocks/>
          </p:cNvGrpSpPr>
          <p:nvPr/>
        </p:nvGrpSpPr>
        <p:grpSpPr bwMode="auto">
          <a:xfrm>
            <a:off x="881590" y="3681842"/>
            <a:ext cx="7285038" cy="467238"/>
            <a:chOff x="695" y="1631"/>
            <a:chExt cx="4452" cy="349"/>
          </a:xfrm>
        </p:grpSpPr>
        <p:sp>
          <p:nvSpPr>
            <p:cNvPr id="10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34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dirty="0">
                  <a:solidFill>
                    <a:srgbClr val="FFFFFF"/>
                  </a:solidFill>
                  <a:cs typeface="Arial" charset="0"/>
                </a:rPr>
                <a:t>2.3 I</a:t>
              </a:r>
              <a:r>
                <a:rPr lang="en-US" altLang="en-US" sz="1900" dirty="0" err="1">
                  <a:solidFill>
                    <a:srgbClr val="FFFFFF"/>
                  </a:solidFill>
                  <a:cs typeface="Arial" charset="0"/>
                </a:rPr>
                <a:t>ntegrated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Voltage Regulator (FIVR)</a:t>
              </a:r>
            </a:p>
          </p:txBody>
        </p:sp>
        <p:sp>
          <p:nvSpPr>
            <p:cNvPr id="11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5000487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1876"/>
            </a:gs>
            <a:gs pos="100000">
              <a:srgbClr val="3333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AutoShape 2"/>
          <p:cNvSpPr>
            <a:spLocks noChangeArrowheads="1"/>
          </p:cNvSpPr>
          <p:nvPr/>
        </p:nvSpPr>
        <p:spPr bwMode="auto">
          <a:xfrm>
            <a:off x="884238" y="1988840"/>
            <a:ext cx="7359650" cy="504000"/>
          </a:xfrm>
          <a:prstGeom prst="roundRect">
            <a:avLst>
              <a:gd name="adj" fmla="val 0"/>
            </a:avLst>
          </a:prstGeom>
          <a:solidFill>
            <a:srgbClr val="000066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hu-HU" altLang="en-US" sz="1900" dirty="0">
                <a:solidFill>
                  <a:srgbClr val="FFFFFF"/>
                </a:solidFill>
                <a:latin typeface="Verdana" panose="020B0604030504040204" pitchFamily="34" charset="0"/>
              </a:rPr>
              <a:t>2.1 C</a:t>
            </a:r>
            <a:r>
              <a:rPr lang="en-US" altLang="en-US" sz="1900" dirty="0">
                <a:solidFill>
                  <a:srgbClr val="FFFFFF"/>
                </a:solidFill>
                <a:latin typeface="Verdana" panose="020B0604030504040204" pitchFamily="34" charset="0"/>
              </a:rPr>
              <a:t>lock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gating</a:t>
            </a:r>
          </a:p>
        </p:txBody>
      </p:sp>
    </p:spTree>
    <p:extLst>
      <p:ext uri="{BB962C8B-B14F-4D97-AF65-F5344CB8AC3E}">
        <p14:creationId xmlns:p14="http://schemas.microsoft.com/office/powerpoint/2010/main" val="2339706057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2.1 C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lock gating 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-16129" y="828002"/>
            <a:ext cx="9160130" cy="3591108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1500" y="458670"/>
            <a:ext cx="20762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2.1 Clock gating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13649" y="850400"/>
            <a:ext cx="8953501" cy="11541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This technique </a:t>
            </a:r>
            <a:r>
              <a:rPr lang="en-US" sz="1600" dirty="0">
                <a:latin typeface="Verdana"/>
              </a:rPr>
              <a:t>reduces dynamic power consumption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by turning off the clocking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     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of currently not needed circuits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.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Clocking is turned off by inserting AND gates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(i.e., controlled on/off switches)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    called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clock </a:t>
            </a:r>
            <a:r>
              <a:rPr lang="en-US" sz="1600" dirty="0" err="1">
                <a:solidFill>
                  <a:srgbClr val="FF0000"/>
                </a:solidFill>
                <a:latin typeface="Verdana"/>
              </a:rPr>
              <a:t>gaters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into the clock distribution network, as indicated below.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2845031" y="3959724"/>
            <a:ext cx="343715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Figure: Principle of clock gating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7F6A549-6DF9-EE4E-43C4-DB895EA986EE}"/>
              </a:ext>
            </a:extLst>
          </p:cNvPr>
          <p:cNvGrpSpPr/>
          <p:nvPr/>
        </p:nvGrpSpPr>
        <p:grpSpPr>
          <a:xfrm>
            <a:off x="1795871" y="2384549"/>
            <a:ext cx="5458369" cy="1410832"/>
            <a:chOff x="1795872" y="2384549"/>
            <a:chExt cx="5296408" cy="1410832"/>
          </a:xfrm>
        </p:grpSpPr>
        <p:pic>
          <p:nvPicPr>
            <p:cNvPr id="4" name="Kép 1">
              <a:extLst>
                <a:ext uri="{FF2B5EF4-FFF2-40B4-BE49-F238E27FC236}">
                  <a16:creationId xmlns:a16="http://schemas.microsoft.com/office/drawing/2014/main" id="{E80160DA-225A-2194-4D15-D19F0C2592E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95872" y="2419929"/>
              <a:ext cx="5050470" cy="1273575"/>
            </a:xfrm>
            <a:prstGeom prst="rect">
              <a:avLst/>
            </a:prstGeom>
          </p:spPr>
        </p:pic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C7ABDEF5-FE22-7CAE-CB2A-134844ACDAA7}"/>
                </a:ext>
              </a:extLst>
            </p:cNvPr>
            <p:cNvSpPr txBox="1"/>
            <p:nvPr/>
          </p:nvSpPr>
          <p:spPr>
            <a:xfrm>
              <a:off x="2960088" y="3526077"/>
              <a:ext cx="1167204" cy="26930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50" b="1" dirty="0">
                  <a:solidFill>
                    <a:srgbClr val="000000"/>
                  </a:solidFill>
                  <a:latin typeface="Verdana"/>
                </a:rPr>
                <a:t>Clock </a:t>
              </a:r>
              <a:r>
                <a:rPr lang="en-US" sz="1150" b="1" dirty="0" err="1">
                  <a:solidFill>
                    <a:srgbClr val="000000"/>
                  </a:solidFill>
                  <a:latin typeface="Verdana"/>
                </a:rPr>
                <a:t>gater</a:t>
              </a:r>
              <a:endParaRPr lang="en-US" sz="1150" b="1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5F3181D9-6F83-89E6-6171-2B88E5159F43}"/>
                </a:ext>
              </a:extLst>
            </p:cNvPr>
            <p:cNvSpPr/>
            <p:nvPr/>
          </p:nvSpPr>
          <p:spPr bwMode="auto">
            <a:xfrm>
              <a:off x="4272164" y="2519564"/>
              <a:ext cx="2525235" cy="1141165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7" name="Cloud 6">
              <a:extLst>
                <a:ext uri="{FF2B5EF4-FFF2-40B4-BE49-F238E27FC236}">
                  <a16:creationId xmlns:a16="http://schemas.microsoft.com/office/drawing/2014/main" id="{6C29A1BF-ECC4-6721-1BCD-32F3506E121D}"/>
                </a:ext>
              </a:extLst>
            </p:cNvPr>
            <p:cNvSpPr/>
            <p:nvPr/>
          </p:nvSpPr>
          <p:spPr bwMode="auto">
            <a:xfrm>
              <a:off x="4272164" y="2384549"/>
              <a:ext cx="2820116" cy="1395859"/>
            </a:xfrm>
            <a:prstGeom prst="cloud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13DC681-DA36-3383-95EF-F7990DED84E3}"/>
                </a:ext>
              </a:extLst>
            </p:cNvPr>
            <p:cNvSpPr txBox="1"/>
            <p:nvPr/>
          </p:nvSpPr>
          <p:spPr>
            <a:xfrm>
              <a:off x="5338800" y="2879604"/>
              <a:ext cx="114245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Circuit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430325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7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tabLst>
                <a:tab pos="6102350" algn="l"/>
              </a:tabLst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2.1 C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lock gating 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1" y="953725"/>
            <a:ext cx="9162510" cy="489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71500" y="458670"/>
            <a:ext cx="554664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Fine-grained or coarse grained clock gating -1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71500" y="958616"/>
            <a:ext cx="844898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Clock gating can be applied either in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a fine-grained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or a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coarse-grained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fashion,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 as the following Figure shows. </a:t>
            </a:r>
          </a:p>
        </p:txBody>
      </p:sp>
      <p:pic>
        <p:nvPicPr>
          <p:cNvPr id="17" name="Picture 16"/>
          <p:cNvPicPr>
            <a:picLocks noChangeAspect="1"/>
          </p:cNvPicPr>
          <p:nvPr/>
        </p:nvPicPr>
        <p:blipFill rotWithShape="1">
          <a:blip r:embed="rId2"/>
          <a:srcRect l="49225" b="12897"/>
          <a:stretch/>
        </p:blipFill>
        <p:spPr>
          <a:xfrm>
            <a:off x="1068941" y="1664513"/>
            <a:ext cx="3375324" cy="3318220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2"/>
          <a:srcRect r="50775" b="12897"/>
          <a:stretch/>
        </p:blipFill>
        <p:spPr>
          <a:xfrm>
            <a:off x="4403519" y="1664513"/>
            <a:ext cx="3272295" cy="3318220"/>
          </a:xfrm>
          <a:prstGeom prst="rect">
            <a:avLst/>
          </a:prstGeom>
        </p:spPr>
      </p:pic>
      <p:sp>
        <p:nvSpPr>
          <p:cNvPr id="19" name="TextBox 18"/>
          <p:cNvSpPr txBox="1"/>
          <p:nvPr/>
        </p:nvSpPr>
        <p:spPr>
          <a:xfrm>
            <a:off x="1326530" y="5047125"/>
            <a:ext cx="243047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000000"/>
                </a:solidFill>
                <a:latin typeface="Verdana"/>
              </a:rPr>
              <a:t>Fine-grained clock gating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943349" y="5057856"/>
            <a:ext cx="265649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>
                <a:solidFill>
                  <a:srgbClr val="000000"/>
                </a:solidFill>
                <a:latin typeface="Verdana"/>
              </a:rPr>
              <a:t>Coarse-grained clock gating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2781836" y="5399928"/>
            <a:ext cx="365196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Figure: Kinds of clock gating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14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]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1" y="5961312"/>
            <a:ext cx="9162511" cy="85016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21003" y="5949280"/>
            <a:ext cx="91132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  <a:latin typeface="Verdana"/>
              </a:rPr>
              <a:t>Fine-grained clock gating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allows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power saving at a low logic level,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whereas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coarse-grained clock gating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is used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to turn off clocking of currently idle units or</a:t>
            </a:r>
          </a:p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  parts of them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(e.g., an entire FP unit as long as only FX instructions are processed). </a:t>
            </a:r>
          </a:p>
        </p:txBody>
      </p:sp>
    </p:spTree>
    <p:extLst>
      <p:ext uri="{BB962C8B-B14F-4D97-AF65-F5344CB8AC3E}">
        <p14:creationId xmlns:p14="http://schemas.microsoft.com/office/powerpoint/2010/main" val="4764574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9" grpId="0"/>
      <p:bldP spid="20" grpId="0"/>
      <p:bldP spid="21" grpId="0"/>
      <p:bldP spid="3" grpId="0" animBg="1"/>
      <p:bldP spid="25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tabLst>
                <a:tab pos="6102350" algn="l"/>
              </a:tabLst>
            </a:pP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2.1 C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lock gating 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(</a:t>
            </a:r>
            <a:r>
              <a:rPr 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3</a:t>
            </a:r>
            <a:r>
              <a:rPr lang="hu-HU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-18510" y="839258"/>
            <a:ext cx="9144000" cy="612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1" y="3068960"/>
            <a:ext cx="9162510" cy="576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1500" y="458670"/>
            <a:ext cx="238558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Use of clock gating</a:t>
            </a: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10E51D7D-15E6-8309-1DB4-FB613BAC64C1}"/>
              </a:ext>
            </a:extLst>
          </p:cNvPr>
          <p:cNvSpPr/>
          <p:nvPr/>
        </p:nvSpPr>
        <p:spPr bwMode="auto">
          <a:xfrm>
            <a:off x="-18510" y="3676439"/>
            <a:ext cx="9162511" cy="684000"/>
          </a:xfrm>
          <a:prstGeom prst="roundRect">
            <a:avLst/>
          </a:prstGeom>
          <a:solidFill>
            <a:srgbClr val="DDF2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9E44020-5B08-C1EE-80FD-29D7793AB938}"/>
              </a:ext>
            </a:extLst>
          </p:cNvPr>
          <p:cNvSpPr txBox="1"/>
          <p:nvPr/>
        </p:nvSpPr>
        <p:spPr>
          <a:xfrm>
            <a:off x="238251" y="839258"/>
            <a:ext cx="9419314" cy="35137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spcAft>
                <a:spcPts val="1200"/>
              </a:spcAft>
              <a:buFont typeface="Arial" panose="020B0604020202020204" pitchFamily="34" charset="0"/>
              <a:buChar char="•"/>
            </a:pPr>
            <a:r>
              <a:rPr lang="en-US" sz="1600" spc="-40" dirty="0">
                <a:solidFill>
                  <a:srgbClr val="FF0000"/>
                </a:solidFill>
                <a:latin typeface="Verdana"/>
              </a:rPr>
              <a:t>Clock gating </a:t>
            </a:r>
            <a:r>
              <a:rPr lang="en-US" sz="1600" spc="-40" dirty="0">
                <a:solidFill>
                  <a:srgbClr val="000000"/>
                </a:solidFill>
                <a:latin typeface="Verdana"/>
              </a:rPr>
              <a:t>was </a:t>
            </a:r>
            <a:r>
              <a:rPr lang="en-US" sz="1600" spc="-40" dirty="0">
                <a:solidFill>
                  <a:srgbClr val="0070C0"/>
                </a:solidFill>
                <a:latin typeface="Verdana"/>
              </a:rPr>
              <a:t>introduced in the late 1990s </a:t>
            </a:r>
            <a:r>
              <a:rPr lang="en-US" sz="1600" spc="-40" dirty="0">
                <a:latin typeface="Verdana"/>
              </a:rPr>
              <a:t>as an early technique to reduce power </a:t>
            </a:r>
            <a:r>
              <a:rPr lang="en-US" sz="1600" dirty="0">
                <a:latin typeface="Verdana"/>
              </a:rPr>
              <a:t>consumption in processors.  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  <a:latin typeface="Verdana"/>
              </a:rPr>
              <a:t>    For instance, DEC </a:t>
            </a:r>
            <a:r>
              <a:rPr lang="en-US" dirty="0"/>
              <a:t>used clock gating to power down the FP unit of their Alpha 21264</a:t>
            </a:r>
          </a:p>
          <a:p>
            <a:pPr lvl="0">
              <a:spcAft>
                <a:spcPts val="600"/>
              </a:spcAft>
            </a:pPr>
            <a:r>
              <a:rPr lang="en-US" dirty="0"/>
              <a:t>       DT processor in 1996. </a:t>
            </a:r>
          </a:p>
          <a:p>
            <a:pPr lvl="0"/>
            <a:r>
              <a:rPr lang="en-US" dirty="0"/>
              <a:t>    </a:t>
            </a:r>
            <a:r>
              <a:rPr lang="en-US" spc="-20" dirty="0"/>
              <a:t>They also extensively employed this technique in their </a:t>
            </a:r>
            <a:r>
              <a:rPr lang="en-US" spc="-20" dirty="0" err="1"/>
              <a:t>StrongARM</a:t>
            </a:r>
            <a:r>
              <a:rPr lang="en-US" spc="-20" dirty="0"/>
              <a:t> SA110 embedded</a:t>
            </a:r>
          </a:p>
          <a:p>
            <a:pPr lvl="0">
              <a:spcAft>
                <a:spcPts val="600"/>
              </a:spcAft>
            </a:pPr>
            <a:r>
              <a:rPr lang="en-US" dirty="0"/>
              <a:t>       processor, which was released in the same year.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 </a:t>
            </a: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At that time, this technique was called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conditional clocking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.</a:t>
            </a:r>
          </a:p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Due to its benefits, clock gating became widely spread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e.g., in Intel's </a:t>
            </a:r>
          </a:p>
          <a:p>
            <a:pPr lvl="0">
              <a:spcAft>
                <a:spcPts val="10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Pentium 4 (2000) or Pentium M (Banias) (2003) families.</a:t>
            </a:r>
          </a:p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Recently, clock-gating is a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pervasive technique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used to reduce power consumption </a:t>
            </a: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in processors.</a:t>
            </a:r>
          </a:p>
        </p:txBody>
      </p:sp>
    </p:spTree>
    <p:extLst>
      <p:ext uri="{BB962C8B-B14F-4D97-AF65-F5344CB8AC3E}">
        <p14:creationId xmlns:p14="http://schemas.microsoft.com/office/powerpoint/2010/main" val="23172063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1876"/>
            </a:gs>
            <a:gs pos="100000">
              <a:srgbClr val="3333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AutoShape 2"/>
          <p:cNvSpPr>
            <a:spLocks noChangeArrowheads="1"/>
          </p:cNvSpPr>
          <p:nvPr/>
        </p:nvSpPr>
        <p:spPr bwMode="auto">
          <a:xfrm>
            <a:off x="884238" y="1979895"/>
            <a:ext cx="7359650" cy="504000"/>
          </a:xfrm>
          <a:prstGeom prst="roundRect">
            <a:avLst>
              <a:gd name="adj" fmla="val 0"/>
            </a:avLst>
          </a:prstGeom>
          <a:solidFill>
            <a:srgbClr val="000066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2.2 P</a:t>
            </a:r>
            <a:r>
              <a:rPr kumimoji="0" lang="en-US" altLang="en-US" sz="19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ower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gating</a:t>
            </a:r>
          </a:p>
        </p:txBody>
      </p:sp>
    </p:spTree>
    <p:extLst>
      <p:ext uri="{BB962C8B-B14F-4D97-AF65-F5344CB8AC3E}">
        <p14:creationId xmlns:p14="http://schemas.microsoft.com/office/powerpoint/2010/main" val="15050076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1</a:t>
            </a:r>
            <a:r>
              <a:rPr lang="hu-HU" sz="1700" dirty="0"/>
              <a:t>)</a:t>
            </a:r>
            <a:endParaRPr lang="en-US" sz="1700" dirty="0"/>
          </a:p>
        </p:txBody>
      </p:sp>
      <p:sp>
        <p:nvSpPr>
          <p:cNvPr id="2" name="TextBox 1"/>
          <p:cNvSpPr txBox="1"/>
          <p:nvPr/>
        </p:nvSpPr>
        <p:spPr>
          <a:xfrm>
            <a:off x="296863" y="6444335"/>
            <a:ext cx="359694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(Power </a:t>
            </a:r>
            <a:r>
              <a:rPr lang="en-US" sz="1600" dirty="0">
                <a:latin typeface="+mj-lt"/>
              </a:rPr>
              <a:t>gating</a:t>
            </a:r>
            <a:r>
              <a:rPr lang="en-US" sz="1600" dirty="0"/>
              <a:t>: </a:t>
            </a:r>
            <a:r>
              <a:rPr lang="en-US" sz="1600" dirty="0" err="1"/>
              <a:t>Tápellátás</a:t>
            </a:r>
            <a:r>
              <a:rPr lang="en-US" sz="1600" dirty="0"/>
              <a:t> </a:t>
            </a:r>
            <a:r>
              <a:rPr lang="en-US" sz="1600" dirty="0" err="1"/>
              <a:t>kapuzása</a:t>
            </a:r>
            <a:r>
              <a:rPr lang="hu-HU" sz="1600" dirty="0"/>
              <a:t>)</a:t>
            </a:r>
            <a:endParaRPr lang="en-US" sz="1600" dirty="0"/>
          </a:p>
        </p:txBody>
      </p:sp>
      <p:sp>
        <p:nvSpPr>
          <p:cNvPr id="4" name="Rounded Rectangle 3"/>
          <p:cNvSpPr/>
          <p:nvPr/>
        </p:nvSpPr>
        <p:spPr bwMode="auto">
          <a:xfrm>
            <a:off x="0" y="1143473"/>
            <a:ext cx="9144000" cy="3924000"/>
          </a:xfrm>
          <a:prstGeom prst="roundRect">
            <a:avLst/>
          </a:prstGeom>
          <a:solidFill>
            <a:srgbClr val="DDEE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pic>
        <p:nvPicPr>
          <p:cNvPr id="11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47" t="7040" r="5080" b="9637"/>
          <a:stretch>
            <a:fillRect/>
          </a:stretch>
        </p:blipFill>
        <p:spPr bwMode="auto">
          <a:xfrm>
            <a:off x="3077667" y="2302496"/>
            <a:ext cx="2882178" cy="22138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10"/>
          <p:cNvSpPr txBox="1">
            <a:spLocks noChangeArrowheads="1"/>
          </p:cNvSpPr>
          <p:nvPr/>
        </p:nvSpPr>
        <p:spPr bwMode="auto">
          <a:xfrm>
            <a:off x="71500" y="1172026"/>
            <a:ext cx="8647239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Power gating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switches off idle units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on the die (like a core) from the power supply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using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power transistors (sleep transistors)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to eliminate both dynamic and static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power consumption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caused by leakage currents.</a:t>
            </a:r>
          </a:p>
        </p:txBody>
      </p:sp>
      <p:sp>
        <p:nvSpPr>
          <p:cNvPr id="13" name="Text Box 19"/>
          <p:cNvSpPr txBox="1">
            <a:spLocks noChangeArrowheads="1"/>
          </p:cNvSpPr>
          <p:nvPr/>
        </p:nvSpPr>
        <p:spPr bwMode="auto">
          <a:xfrm>
            <a:off x="71500" y="458670"/>
            <a:ext cx="3650358" cy="6848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2.2 Power gating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333399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Principle of power gating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[</a:t>
            </a:r>
            <a:r>
              <a:rPr lang="hu-HU" sz="1800" dirty="0">
                <a:solidFill>
                  <a:srgbClr val="000000"/>
                </a:solidFill>
              </a:rPr>
              <a:t>15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333399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507363" y="4620616"/>
            <a:ext cx="406874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Principle of power gating [</a:t>
            </a:r>
            <a:r>
              <a:rPr lang="hu-HU" sz="1600" noProof="0" dirty="0">
                <a:solidFill>
                  <a:srgbClr val="000000"/>
                </a:solidFill>
                <a:latin typeface="Verdana"/>
              </a:rPr>
              <a:t>15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1370661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2" grpId="0"/>
      <p:bldP spid="14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83350" y="2393885"/>
            <a:ext cx="6173148" cy="2756023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1646675" y="5241295"/>
            <a:ext cx="58813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Contrasting clock gating and power gating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13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2</a:t>
            </a:r>
            <a:r>
              <a:rPr lang="hu-HU" sz="1700" dirty="0"/>
              <a:t>)</a:t>
            </a:r>
            <a:endParaRPr lang="en-US" sz="1700" dirty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10274" y="828002"/>
            <a:ext cx="9117505" cy="1475873"/>
          </a:xfrm>
          <a:prstGeom prst="roundRect">
            <a:avLst/>
          </a:prstGeom>
          <a:solidFill>
            <a:srgbClr val="DDEE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1500" y="458670"/>
            <a:ext cx="551606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Advantage of power gating over clock gating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06515" y="828477"/>
            <a:ext cx="9263858" cy="14003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>
                <a:tab pos="985838" algn="l"/>
              </a:tabLst>
              <a:defRPr/>
            </a:pPr>
            <a:r>
              <a:rPr kumimoji="0" lang="en-US" sz="1600" b="0" i="0" u="none" strike="noStrike" kern="1200" cap="none" spc="-5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Note </a:t>
            </a:r>
            <a:r>
              <a:rPr kumimoji="0" lang="en-US" sz="1600" b="0" i="0" u="none" strike="noStrike" kern="1200" cap="none" spc="-50" normalizeH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that</a:t>
            </a:r>
            <a:r>
              <a:rPr kumimoji="0" lang="en-US" sz="1600" b="0" i="0" u="none" strike="noStrike" kern="1200" cap="none" spc="-50" normalizeH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clock gating </a:t>
            </a:r>
            <a:r>
              <a:rPr kumimoji="0" lang="en-US" sz="1600" b="0" i="0" u="none" strike="noStrike" kern="1200" cap="none" spc="-5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eliminates only the dynamic part of power consumption,</a:t>
            </a:r>
            <a:r>
              <a:rPr kumimoji="0" lang="en-US" sz="1600" b="0" i="0" u="none" strike="noStrike" kern="1200" cap="none" spc="-5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whereas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power gating removes both the dynamic and static parts of power consumption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of a unit.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600" spc="-30" dirty="0">
                <a:solidFill>
                  <a:srgbClr val="000000"/>
                </a:solidFill>
                <a:latin typeface="Verdana"/>
              </a:rPr>
              <a:t>Both clock gating and power gating are </a:t>
            </a:r>
            <a:r>
              <a:rPr lang="en-US" sz="1600" spc="-30" dirty="0">
                <a:solidFill>
                  <a:srgbClr val="0070C0"/>
                </a:solidFill>
                <a:latin typeface="Verdana"/>
              </a:rPr>
              <a:t>typically used at the same time</a:t>
            </a:r>
            <a:r>
              <a:rPr lang="en-US" sz="1600" spc="-30" dirty="0">
                <a:solidFill>
                  <a:srgbClr val="000000"/>
                </a:solidFill>
                <a:latin typeface="Verdana"/>
              </a:rPr>
              <a:t>, as indicated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in the Figure below.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97926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(2)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0604" y="458670"/>
            <a:ext cx="667522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1. Significance of power management in processors -2</a:t>
            </a:r>
          </a:p>
        </p:txBody>
      </p:sp>
      <p:sp>
        <p:nvSpPr>
          <p:cNvPr id="5" name="Rounded Rectangle 4"/>
          <p:cNvSpPr/>
          <p:nvPr/>
        </p:nvSpPr>
        <p:spPr bwMode="auto">
          <a:xfrm>
            <a:off x="-36917" y="863715"/>
            <a:ext cx="9154422" cy="3672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159198" y="896043"/>
            <a:ext cx="528779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Power consumption of processors - basics</a:t>
            </a:r>
          </a:p>
        </p:txBody>
      </p:sp>
      <p:sp>
        <p:nvSpPr>
          <p:cNvPr id="26" name="Text Box 3"/>
          <p:cNvSpPr txBox="1">
            <a:spLocks noChangeArrowheads="1"/>
          </p:cNvSpPr>
          <p:nvPr/>
        </p:nvSpPr>
        <p:spPr bwMode="auto">
          <a:xfrm>
            <a:off x="760125" y="2086190"/>
            <a:ext cx="2903359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Dynamic power consumption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(Dynamic dissipation)</a:t>
            </a:r>
          </a:p>
        </p:txBody>
      </p:sp>
      <p:sp>
        <p:nvSpPr>
          <p:cNvPr id="27" name="Line 13"/>
          <p:cNvSpPr>
            <a:spLocks noChangeShapeType="1"/>
          </p:cNvSpPr>
          <p:nvPr/>
        </p:nvSpPr>
        <p:spPr bwMode="auto">
          <a:xfrm flipH="1">
            <a:off x="2366873" y="1754403"/>
            <a:ext cx="2206736" cy="2349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8" name="Line 13"/>
          <p:cNvSpPr>
            <a:spLocks noChangeShapeType="1"/>
          </p:cNvSpPr>
          <p:nvPr/>
        </p:nvSpPr>
        <p:spPr bwMode="auto">
          <a:xfrm>
            <a:off x="4573609" y="1754402"/>
            <a:ext cx="2170966" cy="23495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29" name="Oval 28"/>
          <p:cNvSpPr>
            <a:spLocks noChangeArrowheads="1"/>
          </p:cNvSpPr>
          <p:nvPr/>
        </p:nvSpPr>
        <p:spPr bwMode="auto">
          <a:xfrm>
            <a:off x="6699945" y="1962365"/>
            <a:ext cx="58737" cy="58738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0" name="Oval 12"/>
          <p:cNvSpPr>
            <a:spLocks noChangeArrowheads="1"/>
          </p:cNvSpPr>
          <p:nvPr/>
        </p:nvSpPr>
        <p:spPr bwMode="auto">
          <a:xfrm>
            <a:off x="2283782" y="1965540"/>
            <a:ext cx="58737" cy="5715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1" name="Text Box 3"/>
          <p:cNvSpPr txBox="1">
            <a:spLocks noChangeArrowheads="1"/>
          </p:cNvSpPr>
          <p:nvPr/>
        </p:nvSpPr>
        <p:spPr bwMode="auto">
          <a:xfrm>
            <a:off x="5408299" y="2083015"/>
            <a:ext cx="2630848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Static power consumption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(Static dissipation)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3106575" y="1400390"/>
            <a:ext cx="3360215" cy="292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consumption of processors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161510" y="2609950"/>
            <a:ext cx="4634729" cy="7309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is the power dissipated by the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active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transistors.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Caused by loading and discharging the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dynamic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300" dirty="0">
                <a:solidFill>
                  <a:srgbClr val="0070C0"/>
                </a:solidFill>
                <a:latin typeface="Verdana"/>
              </a:rPr>
              <a:t>  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capacitor (C</a:t>
            </a:r>
            <a:r>
              <a:rPr kumimoji="0" lang="en-US" sz="1300" b="0" i="0" u="none" strike="noStrike" kern="1200" cap="none" spc="0" normalizeH="0" baseline="-25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the processor per clock</a:t>
            </a:r>
            <a:r>
              <a:rPr kumimoji="0" lang="en-US" sz="13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cycle.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4887035" y="2632597"/>
            <a:ext cx="4267387" cy="7309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is the power dissipated by the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idle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transistors</a:t>
            </a:r>
            <a:r>
              <a:rPr lang="en-US" sz="1300" dirty="0">
                <a:solidFill>
                  <a:srgbClr val="000000"/>
                </a:solidFill>
                <a:latin typeface="Verdana"/>
              </a:rPr>
              <a:t>.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Caused by the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leakage current (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</a:t>
            </a:r>
            <a:r>
              <a:rPr kumimoji="0" lang="en-US" sz="13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leak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flowing through closed transistors.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66555" y="3346157"/>
            <a:ext cx="3018775" cy="5693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+mn-cs"/>
              </a:rPr>
              <a:t>Dynamic power consumption: D</a:t>
            </a:r>
            <a:r>
              <a:rPr kumimoji="0" lang="en-US" sz="13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+mn-cs"/>
              </a:rPr>
              <a:t>d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+mn-cs"/>
              </a:rPr>
              <a:t>       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+mn-cs"/>
              </a:rPr>
              <a:t>D</a:t>
            </a:r>
            <a:r>
              <a:rPr kumimoji="0" lang="en-US" sz="13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+mn-cs"/>
              </a:rPr>
              <a:t>d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+mn-cs"/>
              </a:rPr>
              <a:t> = const. * C</a:t>
            </a:r>
            <a:r>
              <a:rPr kumimoji="0" lang="en-US" sz="13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+mn-cs"/>
              </a:rPr>
              <a:t>dyn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Cambria Math" panose="02040503050406030204" pitchFamily="18" charset="0"/>
                <a:cs typeface="+mn-cs"/>
              </a:rPr>
              <a:t>∗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+mn-cs"/>
              </a:rPr>
              <a:t>V</a:t>
            </a:r>
            <a:r>
              <a:rPr kumimoji="0" lang="en-US" sz="13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+mn-cs"/>
              </a:rPr>
              <a:t>CC</a:t>
            </a:r>
            <a:r>
              <a:rPr kumimoji="0" lang="en-US" sz="13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+mn-cs"/>
              </a:rPr>
              <a:t>2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Cambria Math" panose="02040503050406030204" pitchFamily="18" charset="0"/>
                <a:cs typeface="+mn-cs"/>
              </a:rPr>
              <a:t> ∗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+mn-cs"/>
              </a:rPr>
              <a:t>f</a:t>
            </a:r>
            <a:r>
              <a:rPr kumimoji="0" lang="en-US" sz="13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cs typeface="+mn-cs"/>
              </a:rPr>
              <a:t>c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cs typeface="+mn-cs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382090" y="3377647"/>
            <a:ext cx="2393604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Static power consumption: D</a:t>
            </a:r>
            <a:r>
              <a:rPr kumimoji="0" lang="en-US" sz="13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</a:t>
            </a:r>
            <a:r>
              <a:rPr kumimoji="0" lang="en-US" sz="13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=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V</a:t>
            </a:r>
            <a:r>
              <a:rPr kumimoji="0" lang="en-US" sz="13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CC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Cambria Math" panose="02040503050406030204" pitchFamily="18" charset="0"/>
                <a:cs typeface="+mn-cs"/>
              </a:rPr>
              <a:t> ∗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Cambria Math" panose="02040503050406030204" pitchFamily="18" charset="0"/>
                <a:cs typeface="+mn-cs"/>
              </a:rPr>
              <a:t>I</a:t>
            </a:r>
            <a:r>
              <a:rPr kumimoji="0" lang="en-US" sz="13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leak</a:t>
            </a: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5894530" y="4170773"/>
            <a:ext cx="1847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895209" y="3962712"/>
            <a:ext cx="219162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with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  <a:r>
              <a:rPr kumimoji="0" lang="en-US" sz="13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cc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Core voltage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f</a:t>
            </a:r>
            <a:r>
              <a:rPr kumimoji="0" lang="en-US" sz="13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Clock frequency</a:t>
            </a:r>
          </a:p>
        </p:txBody>
      </p:sp>
      <p:sp>
        <p:nvSpPr>
          <p:cNvPr id="39" name="Rounded Rectangle 38"/>
          <p:cNvSpPr/>
          <p:nvPr/>
        </p:nvSpPr>
        <p:spPr bwMode="auto">
          <a:xfrm>
            <a:off x="-18510" y="4716235"/>
            <a:ext cx="9144000" cy="1152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336812" y="4806245"/>
            <a:ext cx="8888972" cy="5950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cs typeface="+mn-cs"/>
              </a:rPr>
              <a:t>Total power consumption (D) = Dynamic power consumption + Static power consumption =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cs typeface="+mn-cs"/>
              </a:rPr>
              <a:t>                                    D = D</a:t>
            </a:r>
            <a:r>
              <a:rPr kumimoji="0" lang="en-US" sz="13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cs typeface="+mn-cs"/>
              </a:rPr>
              <a:t>d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cs typeface="+mn-cs"/>
              </a:rPr>
              <a:t> + D</a:t>
            </a:r>
            <a:r>
              <a:rPr kumimoji="0" lang="en-US" sz="13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cs typeface="+mn-cs"/>
              </a:rPr>
              <a:t>s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cs typeface="+mn-cs"/>
              </a:rPr>
              <a:t> = const.*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+mn-cs"/>
              </a:rPr>
              <a:t>C</a:t>
            </a:r>
            <a:r>
              <a:rPr kumimoji="0" lang="en-US" sz="13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+mn-cs"/>
              </a:rPr>
              <a:t>dyn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Cambria Math" panose="02040503050406030204" pitchFamily="18" charset="0"/>
                <a:cs typeface="+mn-cs"/>
              </a:rPr>
              <a:t>∗ f</a:t>
            </a:r>
            <a:r>
              <a:rPr kumimoji="0" lang="en-US" sz="13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Cambria Math" panose="02040503050406030204" pitchFamily="18" charset="0"/>
                <a:cs typeface="+mn-cs"/>
              </a:rPr>
              <a:t>c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Cambria Math" panose="02040503050406030204" pitchFamily="18" charset="0"/>
                <a:cs typeface="+mn-cs"/>
              </a:rPr>
              <a:t>* 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+mn-cs"/>
              </a:rPr>
              <a:t>V</a:t>
            </a:r>
            <a:r>
              <a:rPr kumimoji="0" lang="en-US" sz="13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+mn-cs"/>
              </a:rPr>
              <a:t>CC</a:t>
            </a:r>
            <a:r>
              <a:rPr kumimoji="0" lang="en-US" sz="1300" b="1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+mn-cs"/>
              </a:rPr>
              <a:t>2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+mn-cs"/>
              </a:rPr>
              <a:t>  +  V</a:t>
            </a:r>
            <a:r>
              <a:rPr kumimoji="0" lang="en-US" sz="1300" b="1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+mn-cs"/>
              </a:rPr>
              <a:t>CC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Cambria Math" panose="02040503050406030204" pitchFamily="18" charset="0"/>
                <a:cs typeface="+mn-cs"/>
              </a:rPr>
              <a:t> ∗ 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Cambria Math" panose="02040503050406030204" pitchFamily="18" charset="0"/>
                <a:cs typeface="+mn-cs"/>
              </a:rPr>
              <a:t>I</a:t>
            </a:r>
            <a:r>
              <a:rPr kumimoji="0" lang="en-US" sz="1300" b="1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+mn-cs"/>
              </a:rPr>
              <a:t>leak</a:t>
            </a:r>
            <a:endParaRPr kumimoji="0" 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cs typeface="+mn-cs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73A0782-6C7B-6A7D-7097-C6C487384132}"/>
              </a:ext>
            </a:extLst>
          </p:cNvPr>
          <p:cNvSpPr txBox="1"/>
          <p:nvPr/>
        </p:nvSpPr>
        <p:spPr>
          <a:xfrm>
            <a:off x="279621" y="5430706"/>
            <a:ext cx="72417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The amount of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power consumed during processing varies over time</a:t>
            </a:r>
            <a:r>
              <a:rPr lang="en-US" sz="1600" dirty="0">
                <a:latin typeface="+mj-l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35747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26" grpId="0"/>
      <p:bldP spid="27" grpId="0" animBg="1"/>
      <p:bldP spid="28" grpId="0" animBg="1"/>
      <p:bldP spid="29" grpId="0" animBg="1"/>
      <p:bldP spid="30" grpId="0" animBg="1"/>
      <p:bldP spid="31" grpId="0"/>
      <p:bldP spid="32" grpId="0"/>
      <p:bldP spid="35" grpId="0"/>
      <p:bldP spid="36" grpId="0"/>
      <p:bldP spid="38" grpId="0"/>
      <p:bldP spid="39" grpId="0" animBg="1"/>
      <p:bldP spid="40" grpId="0"/>
      <p:bldP spid="4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931049" y="1448780"/>
            <a:ext cx="5431261" cy="4396735"/>
            <a:chOff x="1809884" y="1623165"/>
            <a:chExt cx="5431261" cy="4396735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809884" y="1623165"/>
              <a:ext cx="5431261" cy="4396735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>
              <a:off x="3580320" y="1623168"/>
              <a:ext cx="56667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VR</a:t>
              </a:r>
              <a:endParaRPr kumimoji="0" lang="en-US" sz="117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6681990" y="4430761"/>
              <a:ext cx="476163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VR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6718478" y="5255007"/>
              <a:ext cx="455055" cy="2723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17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VR</a:t>
              </a: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71500" y="458670"/>
            <a:ext cx="928876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-7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</a:rPr>
              <a:t>Example for using power gating for switching off idle cores in a multicore processor</a:t>
            </a:r>
            <a:r>
              <a:rPr lang="en-US" spc="-70" dirty="0">
                <a:solidFill>
                  <a:srgbClr val="2D2D8A"/>
                </a:solidFill>
                <a:latin typeface="Verdana"/>
              </a:rPr>
              <a:t> </a:t>
            </a:r>
            <a:r>
              <a:rPr kumimoji="0" lang="en-US" sz="1800" b="0" i="0" u="none" strike="noStrike" kern="1200" cap="none" spc="-7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</a:rPr>
              <a:t>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1500" y="826528"/>
            <a:ext cx="898912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In a multicore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 processor,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gating allows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switch off individual, not-used cores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as indicated below.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27815" y="5904275"/>
            <a:ext cx="9029651" cy="5786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58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Figure: Power gating of a 4-core processor, implemented with a common voltage rail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580" dirty="0">
                <a:solidFill>
                  <a:srgbClr val="000000"/>
                </a:solidFill>
                <a:latin typeface="Verdana"/>
              </a:rPr>
              <a:t>       for the cores (Intel’s Nehalem (2008)) </a:t>
            </a:r>
            <a:r>
              <a:rPr kumimoji="0" lang="en-US" sz="158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[</a:t>
            </a:r>
            <a:r>
              <a:rPr lang="hu-HU" sz="1580" dirty="0">
                <a:solidFill>
                  <a:srgbClr val="000000"/>
                </a:solidFill>
                <a:latin typeface="Verdana"/>
              </a:rPr>
              <a:t>16</a:t>
            </a:r>
            <a:r>
              <a:rPr kumimoji="0" lang="en-US" sz="158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]</a:t>
            </a:r>
          </a:p>
        </p:txBody>
      </p: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3</a:t>
            </a:r>
            <a:r>
              <a:rPr lang="hu-HU" sz="1700" dirty="0"/>
              <a:t>)</a:t>
            </a:r>
            <a:endParaRPr lang="en-US" sz="1700" dirty="0"/>
          </a:p>
        </p:txBody>
      </p:sp>
      <p:sp>
        <p:nvSpPr>
          <p:cNvPr id="3" name="TextBox 2"/>
          <p:cNvSpPr txBox="1"/>
          <p:nvPr/>
        </p:nvSpPr>
        <p:spPr>
          <a:xfrm>
            <a:off x="6282190" y="6465821"/>
            <a:ext cx="246195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600">
                <a:solidFill>
                  <a:srgbClr val="000000"/>
                </a:solidFill>
                <a:latin typeface="Verdana"/>
              </a:rPr>
              <a:t>VR: Voltage Regulator</a:t>
            </a:r>
            <a:endParaRPr lang="en-US" sz="1600" dirty="0">
              <a:solidFill>
                <a:srgbClr val="000000"/>
              </a:solidFill>
              <a:latin typeface="Verdana"/>
            </a:endParaRPr>
          </a:p>
        </p:txBody>
      </p:sp>
    </p:spTree>
    <p:extLst>
      <p:ext uri="{BB962C8B-B14F-4D97-AF65-F5344CB8AC3E}">
        <p14:creationId xmlns:p14="http://schemas.microsoft.com/office/powerpoint/2010/main" val="1779039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3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4</a:t>
            </a:r>
            <a:r>
              <a:rPr lang="hu-HU" sz="1700" dirty="0"/>
              <a:t>)</a:t>
            </a:r>
            <a:endParaRPr lang="en-US" sz="1700" dirty="0"/>
          </a:p>
        </p:txBody>
      </p:sp>
      <p:sp>
        <p:nvSpPr>
          <p:cNvPr id="3" name="TextBox 2"/>
          <p:cNvSpPr txBox="1"/>
          <p:nvPr/>
        </p:nvSpPr>
        <p:spPr>
          <a:xfrm>
            <a:off x="121194" y="6129300"/>
            <a:ext cx="869481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Power headroom: (</a:t>
            </a:r>
            <a:r>
              <a:rPr lang="en-US" sz="1600" dirty="0" err="1">
                <a:latin typeface="+mj-lt"/>
              </a:rPr>
              <a:t>Hőtartalék</a:t>
            </a:r>
            <a:r>
              <a:rPr lang="en-US" sz="1600" dirty="0">
                <a:latin typeface="+mj-lt"/>
              </a:rPr>
              <a:t>) It is the difference between the TDP and the actual</a:t>
            </a:r>
          </a:p>
          <a:p>
            <a:r>
              <a:rPr lang="en-US" sz="1600" dirty="0">
                <a:latin typeface="+mj-lt"/>
              </a:rPr>
              <a:t>  power consumption.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8236" y="863715"/>
            <a:ext cx="9144000" cy="2389982"/>
          </a:xfrm>
          <a:prstGeom prst="roundRect">
            <a:avLst/>
          </a:prstGeom>
          <a:solidFill>
            <a:srgbClr val="DDEE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39661" y="892804"/>
            <a:ext cx="9240928" cy="229293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Turbo Boost </a:t>
            </a:r>
            <a:r>
              <a:rPr lang="en-US" sz="1600" dirty="0">
                <a:latin typeface="+mj-lt"/>
              </a:rPr>
              <a:t>technology utilizes the actual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power headroom </a:t>
            </a:r>
            <a:r>
              <a:rPr lang="en-US" sz="1600" dirty="0">
                <a:latin typeface="+mj-lt"/>
              </a:rPr>
              <a:t>of processors.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Consequently, the Turbo Boost technology can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only be efficient if there is a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high enough power headroom</a:t>
            </a:r>
            <a:r>
              <a:rPr lang="en-US" sz="1600" dirty="0">
                <a:latin typeface="+mj-lt"/>
              </a:rPr>
              <a:t> at hand.</a:t>
            </a:r>
          </a:p>
          <a:p>
            <a:r>
              <a:rPr lang="en-US" sz="1600" dirty="0">
                <a:latin typeface="+mj-lt"/>
              </a:rPr>
              <a:t>    Since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power gating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eliminates both static and dynamic dissipation </a:t>
            </a:r>
            <a:r>
              <a:rPr lang="en-US" sz="1600" dirty="0">
                <a:latin typeface="+mj-lt"/>
              </a:rPr>
              <a:t>of idle cores,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it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essentially raises the power headroom of lightly loaded or idle processors.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Thus, power gating can be considered as a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precondition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for the implementation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of the Turbo Boost technology</a:t>
            </a:r>
            <a:r>
              <a:rPr lang="en-US" sz="1600" dirty="0">
                <a:latin typeface="+mj-lt"/>
              </a:rPr>
              <a:t> since clock gating alone does not provide sufficient</a:t>
            </a:r>
          </a:p>
          <a:p>
            <a:r>
              <a:rPr lang="en-US" sz="1600" dirty="0">
                <a:latin typeface="+mj-lt"/>
              </a:rPr>
              <a:t>     headroom for a significant increase in clock frequency.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1500" y="449378"/>
            <a:ext cx="87277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Power gating as a precondition for implementing Turbo Boost technology</a:t>
            </a:r>
          </a:p>
        </p:txBody>
      </p:sp>
    </p:spTree>
    <p:extLst>
      <p:ext uri="{BB962C8B-B14F-4D97-AF65-F5344CB8AC3E}">
        <p14:creationId xmlns:p14="http://schemas.microsoft.com/office/powerpoint/2010/main" val="2389813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1500" y="458670"/>
            <a:ext cx="700326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Introduction of power gating by major computer families</a:t>
            </a:r>
          </a:p>
        </p:txBody>
      </p:sp>
      <p:graphicFrame>
        <p:nvGraphicFramePr>
          <p:cNvPr id="5" name="Table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8209221"/>
              </p:ext>
            </p:extLst>
          </p:nvPr>
        </p:nvGraphicFramePr>
        <p:xfrm>
          <a:off x="861496" y="1178750"/>
          <a:ext cx="7310904" cy="3925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369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936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8031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25005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Vendor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Family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Year of intro.</a:t>
                      </a:r>
                    </a:p>
                  </a:txBody>
                  <a:tcPr anchor="ctr">
                    <a:solidFill>
                      <a:srgbClr val="0070C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005">
                <a:tc rowSpan="6"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Intel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Nehalem 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2008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0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+mj-lt"/>
                        </a:rPr>
                        <a:t>Westmere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2010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250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Sandy Bridge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2011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250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Ivy Bridge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2012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2500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+mj-lt"/>
                        </a:rPr>
                        <a:t>Skylake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2015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5005">
                <a:tc vMerge="1">
                  <a:txBody>
                    <a:bodyPr/>
                    <a:lstStyle/>
                    <a:p>
                      <a:pPr algn="ctr"/>
                      <a:endParaRPr lang="en-US" sz="1400" dirty="0">
                        <a:latin typeface="+mj-lt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Atom families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2010 - 2016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99246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AMD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300"/>
                        </a:spcAft>
                      </a:pPr>
                      <a:r>
                        <a:rPr lang="en-US" sz="1400" dirty="0" err="1">
                          <a:latin typeface="+mj-lt"/>
                        </a:rPr>
                        <a:t>K12</a:t>
                      </a:r>
                      <a:r>
                        <a:rPr lang="en-US" sz="1400" dirty="0">
                          <a:latin typeface="+mj-lt"/>
                        </a:rPr>
                        <a:t>-based Llano </a:t>
                      </a:r>
                    </a:p>
                    <a:p>
                      <a:pPr algn="ctr">
                        <a:spcAft>
                          <a:spcPts val="300"/>
                        </a:spcAft>
                      </a:pPr>
                      <a:r>
                        <a:rPr lang="en-US" sz="1400" dirty="0" err="1">
                          <a:latin typeface="+mj-lt"/>
                        </a:rPr>
                        <a:t>K14</a:t>
                      </a:r>
                      <a:r>
                        <a:rPr lang="en-US" sz="1400" dirty="0">
                          <a:latin typeface="+mj-lt"/>
                        </a:rPr>
                        <a:t>-based</a:t>
                      </a:r>
                      <a:r>
                        <a:rPr lang="en-US" sz="1400" baseline="0" dirty="0">
                          <a:latin typeface="+mj-lt"/>
                        </a:rPr>
                        <a:t> Bobcat</a:t>
                      </a:r>
                      <a:endParaRPr lang="en-US" sz="1400" dirty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 err="1">
                          <a:latin typeface="+mj-lt"/>
                        </a:rPr>
                        <a:t>K15</a:t>
                      </a:r>
                      <a:r>
                        <a:rPr lang="en-US" sz="1400" dirty="0">
                          <a:latin typeface="+mj-lt"/>
                        </a:rPr>
                        <a:t>-based Bulldozer families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300"/>
                        </a:spcAft>
                      </a:pPr>
                      <a:r>
                        <a:rPr lang="en-US" sz="1400" dirty="0">
                          <a:latin typeface="+mj-lt"/>
                        </a:rPr>
                        <a:t>2011</a:t>
                      </a:r>
                    </a:p>
                    <a:p>
                      <a:pPr algn="ctr">
                        <a:spcAft>
                          <a:spcPts val="300"/>
                        </a:spcAft>
                      </a:pPr>
                      <a:r>
                        <a:rPr lang="en-US" sz="1400" dirty="0">
                          <a:latin typeface="+mj-lt"/>
                        </a:rPr>
                        <a:t>2011</a:t>
                      </a:r>
                    </a:p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2011 - 2015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25005">
                <a:tc rowSpan="2"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IBM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+mj-lt"/>
                        </a:rPr>
                        <a:t>POWER7</a:t>
                      </a:r>
                      <a:r>
                        <a:rPr lang="en-US" sz="1400" dirty="0">
                          <a:latin typeface="+mj-lt"/>
                        </a:rPr>
                        <a:t>+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2012</a:t>
                      </a:r>
                    </a:p>
                  </a:txBody>
                  <a:tcPr anchor="ctr">
                    <a:solidFill>
                      <a:srgbClr val="CCEC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25005">
                <a:tc vMerge="1">
                  <a:txBody>
                    <a:bodyPr/>
                    <a:lstStyle/>
                    <a:p>
                      <a:pPr algn="ctr"/>
                      <a:endParaRPr lang="en-US" sz="14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>
                          <a:latin typeface="+mj-lt"/>
                        </a:rPr>
                        <a:t>POWER8</a:t>
                      </a:r>
                      <a:endParaRPr lang="en-US" sz="1400" dirty="0">
                        <a:latin typeface="+mj-lt"/>
                      </a:endParaRPr>
                    </a:p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(</a:t>
                      </a:r>
                      <a:r>
                        <a:rPr lang="en-US" sz="1400" dirty="0" err="1">
                          <a:latin typeface="+mj-lt"/>
                        </a:rPr>
                        <a:t>Iintegrated</a:t>
                      </a:r>
                      <a:r>
                        <a:rPr lang="en-US" sz="1400" baseline="0" dirty="0">
                          <a:latin typeface="+mj-lt"/>
                        </a:rPr>
                        <a:t> PG and </a:t>
                      </a:r>
                      <a:r>
                        <a:rPr lang="en-US" sz="1400" baseline="0" dirty="0" err="1">
                          <a:latin typeface="+mj-lt"/>
                        </a:rPr>
                        <a:t>DVFS</a:t>
                      </a:r>
                      <a:r>
                        <a:rPr lang="en-US" sz="1400" baseline="0" dirty="0">
                          <a:latin typeface="+mj-lt"/>
                        </a:rPr>
                        <a:t>)</a:t>
                      </a:r>
                      <a:endParaRPr lang="en-US" sz="1400" dirty="0">
                        <a:latin typeface="+mj-lt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>
                          <a:latin typeface="+mj-lt"/>
                        </a:rPr>
                        <a:t>2014</a:t>
                      </a: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5</a:t>
            </a:r>
            <a:r>
              <a:rPr lang="hu-HU" sz="1700" dirty="0"/>
              <a:t>)</a:t>
            </a:r>
            <a:endParaRPr lang="en-US" sz="1700" dirty="0"/>
          </a:p>
        </p:txBody>
      </p:sp>
      <p:sp>
        <p:nvSpPr>
          <p:cNvPr id="6" name="Title 1"/>
          <p:cNvSpPr txBox="1">
            <a:spLocks/>
          </p:cNvSpPr>
          <p:nvPr/>
        </p:nvSpPr>
        <p:spPr>
          <a:xfrm>
            <a:off x="0" y="0"/>
            <a:ext cx="9144000" cy="3937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55000" lnSpcReduction="20000"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n-US" dirty="0"/>
          </a:p>
        </p:txBody>
      </p:sp>
      <p:sp>
        <p:nvSpPr>
          <p:cNvPr id="3" name="Rounded Rectangle 2"/>
          <p:cNvSpPr/>
          <p:nvPr/>
        </p:nvSpPr>
        <p:spPr bwMode="auto">
          <a:xfrm>
            <a:off x="8236" y="5364215"/>
            <a:ext cx="9144000" cy="67507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71500" y="5409220"/>
            <a:ext cx="850059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As seen above, it was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Intel </a:t>
            </a:r>
            <a:r>
              <a:rPr lang="en-US" sz="1600" dirty="0">
                <a:latin typeface="+mj-lt"/>
              </a:rPr>
              <a:t>who first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introduced power gating in 2008</a:t>
            </a:r>
            <a:r>
              <a:rPr lang="en-US" sz="1600" dirty="0">
                <a:latin typeface="+mj-lt"/>
              </a:rPr>
              <a:t>, whereas</a:t>
            </a:r>
          </a:p>
          <a:p>
            <a:r>
              <a:rPr lang="en-US" sz="1600" dirty="0">
                <a:latin typeface="+mj-lt"/>
              </a:rPr>
              <a:t>  subsequently, due to its power-saving benefits, AMD and IBM followed suit.</a:t>
            </a:r>
          </a:p>
        </p:txBody>
      </p:sp>
    </p:spTree>
    <p:extLst>
      <p:ext uri="{BB962C8B-B14F-4D97-AF65-F5344CB8AC3E}">
        <p14:creationId xmlns:p14="http://schemas.microsoft.com/office/powerpoint/2010/main" val="23654571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9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2.2 Power gating (6)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18510" y="863715"/>
            <a:ext cx="9123452" cy="1260000"/>
          </a:xfrm>
          <a:prstGeom prst="roundRect">
            <a:avLst/>
          </a:prstGeom>
          <a:solidFill>
            <a:srgbClr val="DDEE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1500" y="458670"/>
            <a:ext cx="47724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Extent of the use of power gating (PG) 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23009" y="913612"/>
            <a:ext cx="9100184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When Intel introduced power gating in its Nehalem line in 2008, this technique was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limited to the cores</a:t>
            </a:r>
            <a:r>
              <a:rPr lang="en-US" sz="1600" dirty="0">
                <a:latin typeface="+mj-lt"/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>
                <a:latin typeface="+mj-lt"/>
              </a:rPr>
              <a:t>Subsequently, power gating was extended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for additional functional units </a:t>
            </a:r>
            <a:r>
              <a:rPr lang="en-US" sz="1600" dirty="0">
                <a:latin typeface="+mj-lt"/>
              </a:rPr>
              <a:t>as well </a:t>
            </a:r>
          </a:p>
          <a:p>
            <a:r>
              <a:rPr lang="en-US" sz="1600" dirty="0">
                <a:latin typeface="+mj-lt"/>
              </a:rPr>
              <a:t>      (such as the L3, GPU, MC, etc.), as shown in the following Figure.</a:t>
            </a:r>
          </a:p>
        </p:txBody>
      </p:sp>
    </p:spTree>
    <p:extLst>
      <p:ext uri="{BB962C8B-B14F-4D97-AF65-F5344CB8AC3E}">
        <p14:creationId xmlns:p14="http://schemas.microsoft.com/office/powerpoint/2010/main" val="41687016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931" name="Text Box 4"/>
          <p:cNvSpPr txBox="1">
            <a:spLocks noChangeArrowheads="1"/>
          </p:cNvSpPr>
          <p:nvPr/>
        </p:nvSpPr>
        <p:spPr bwMode="auto">
          <a:xfrm>
            <a:off x="639314" y="5440236"/>
            <a:ext cx="709604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Figure: Use of power gating beyond CPU cores in AMD’s Llano [</a:t>
            </a:r>
            <a:r>
              <a:rPr lang="hu-HU" sz="1600" dirty="0">
                <a:solidFill>
                  <a:srgbClr val="000000"/>
                </a:solidFill>
              </a:rPr>
              <a:t>17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]</a:t>
            </a:r>
          </a:p>
        </p:txBody>
      </p:sp>
      <p:sp>
        <p:nvSpPr>
          <p:cNvPr id="764932" name="Text Box 5"/>
          <p:cNvSpPr txBox="1">
            <a:spLocks noChangeArrowheads="1"/>
          </p:cNvSpPr>
          <p:nvPr/>
        </p:nvSpPr>
        <p:spPr bwMode="auto">
          <a:xfrm>
            <a:off x="71500" y="1133745"/>
            <a:ext cx="739779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In Llano AMD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power-gates virtually all major functional units,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such as</a:t>
            </a:r>
          </a:p>
        </p:txBody>
      </p:sp>
      <p:sp>
        <p:nvSpPr>
          <p:cNvPr id="764933" name="Text Box 6"/>
          <p:cNvSpPr txBox="1">
            <a:spLocks noChangeArrowheads="1"/>
          </p:cNvSpPr>
          <p:nvPr/>
        </p:nvSpPr>
        <p:spPr bwMode="auto">
          <a:xfrm>
            <a:off x="358656" y="1464124"/>
            <a:ext cx="5068439" cy="12280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200"/>
              </a:spcBef>
              <a:spcAft>
                <a:spcPct val="15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the Graphics Core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GFX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2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the Graphics Memory Controller (GMC)  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200"/>
              </a:spcBef>
              <a:spcAft>
                <a:spcPct val="1500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the Unified Video Decoder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UVD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)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200"/>
              </a:spcBef>
              <a:spcAft>
                <a:spcPct val="0"/>
              </a:spcAft>
              <a:buClrTx/>
              <a:buSzTx/>
              <a:buFontTx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the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x16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PCIe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Expansion Graphics Controller. </a:t>
            </a:r>
          </a:p>
        </p:txBody>
      </p:sp>
      <p:pic>
        <p:nvPicPr>
          <p:cNvPr id="764934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84" t="59390" r="10294" b="6764"/>
          <a:stretch>
            <a:fillRect/>
          </a:stretch>
        </p:blipFill>
        <p:spPr bwMode="auto">
          <a:xfrm>
            <a:off x="476095" y="2821165"/>
            <a:ext cx="8101012" cy="237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4935" name="Text Box 8"/>
          <p:cNvSpPr txBox="1">
            <a:spLocks noChangeArrowheads="1"/>
          </p:cNvSpPr>
          <p:nvPr/>
        </p:nvSpPr>
        <p:spPr bwMode="auto">
          <a:xfrm>
            <a:off x="430966" y="5109626"/>
            <a:ext cx="536230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AON: Always ON – refers to logic that is not power-gated</a:t>
            </a:r>
          </a:p>
        </p:txBody>
      </p:sp>
      <p:sp>
        <p:nvSpPr>
          <p:cNvPr id="764936" name="Text Box 9"/>
          <p:cNvSpPr txBox="1">
            <a:spLocks noChangeArrowheads="1"/>
          </p:cNvSpPr>
          <p:nvPr/>
        </p:nvSpPr>
        <p:spPr bwMode="auto">
          <a:xfrm>
            <a:off x="71500" y="5814265"/>
            <a:ext cx="9287286" cy="9079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Verdana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itchFamily="34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GFX and GMC units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have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dynamic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(hardware)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power gating,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whereas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other units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 have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static power-gating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, i.e., their drivers control power gating.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Note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that AMD power-gated the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VddNB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Vdd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 Northbridge)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rPr>
              <a:t>rail in the example above.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1500" y="458670"/>
            <a:ext cx="847700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Extending power gating for additional functional units as well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</a:rPr>
              <a:t> 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beyond the CPU cores in AMD's Llano line (2011)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17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sp>
        <p:nvSpPr>
          <p:cNvPr id="12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7</a:t>
            </a:r>
            <a:r>
              <a:rPr lang="hu-HU" sz="1700" dirty="0"/>
              <a:t>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676387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649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649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649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6493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49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649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6493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1231403" y="1735110"/>
            <a:ext cx="1960793" cy="4924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PG covers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only the CPU cores</a:t>
            </a:r>
          </a:p>
        </p:txBody>
      </p:sp>
      <p:sp>
        <p:nvSpPr>
          <p:cNvPr id="5" name="Line 13"/>
          <p:cNvSpPr>
            <a:spLocks noChangeShapeType="1"/>
          </p:cNvSpPr>
          <p:nvPr/>
        </p:nvSpPr>
        <p:spPr bwMode="auto">
          <a:xfrm flipH="1">
            <a:off x="2366873" y="1403323"/>
            <a:ext cx="2206736" cy="2349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" name="Line 13"/>
          <p:cNvSpPr>
            <a:spLocks noChangeShapeType="1"/>
          </p:cNvSpPr>
          <p:nvPr/>
        </p:nvSpPr>
        <p:spPr bwMode="auto">
          <a:xfrm>
            <a:off x="4573609" y="1403322"/>
            <a:ext cx="2170966" cy="23495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7" name="Oval 12"/>
          <p:cNvSpPr>
            <a:spLocks noChangeArrowheads="1"/>
          </p:cNvSpPr>
          <p:nvPr/>
        </p:nvSpPr>
        <p:spPr bwMode="auto">
          <a:xfrm>
            <a:off x="6699945" y="1611285"/>
            <a:ext cx="58737" cy="58738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Oval 12"/>
          <p:cNvSpPr>
            <a:spLocks noChangeArrowheads="1"/>
          </p:cNvSpPr>
          <p:nvPr/>
        </p:nvSpPr>
        <p:spPr bwMode="auto">
          <a:xfrm>
            <a:off x="2276720" y="1614460"/>
            <a:ext cx="58737" cy="5715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Text Box 3"/>
          <p:cNvSpPr txBox="1">
            <a:spLocks noChangeArrowheads="1"/>
          </p:cNvSpPr>
          <p:nvPr/>
        </p:nvSpPr>
        <p:spPr bwMode="auto">
          <a:xfrm>
            <a:off x="5026783" y="1731935"/>
            <a:ext cx="3393878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PG covers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beyond CPU cores also other units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(like the 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L3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GPU, MC etc.)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106575" y="1049310"/>
            <a:ext cx="3820277" cy="292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Extent of the use of power gating (PG)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671111" y="2500112"/>
            <a:ext cx="2924198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Intel's early PG solution in the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Nehalem (2008) processor line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852226" y="3167665"/>
            <a:ext cx="3670364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Intel's PG solution in the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Ivy Bridge line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(cores,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memory controller) (2012)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644014" y="4762501"/>
            <a:ext cx="4149032" cy="12926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AMD's PG solutions in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Bulldozer (2011), Llano (2011)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Bobcat (2011) lines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(cores, graphics core and controller,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PCIe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controller, video decoder)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well as in subsequent processors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1500" y="458670"/>
            <a:ext cx="66992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Summing up the extent of the use of power gating (PG)</a:t>
            </a:r>
          </a:p>
        </p:txBody>
      </p:sp>
      <p:sp>
        <p:nvSpPr>
          <p:cNvPr id="16" name="Right Arrow 15"/>
          <p:cNvSpPr/>
          <p:nvPr/>
        </p:nvSpPr>
        <p:spPr>
          <a:xfrm>
            <a:off x="4361428" y="2628903"/>
            <a:ext cx="365760" cy="108000"/>
          </a:xfrm>
          <a:prstGeom prst="rightArrow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888715" y="3864234"/>
            <a:ext cx="3670364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Intel's PG solution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since Lincroft-based Atom lines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(cores, graphics cores, video decoder/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encoder, display controller) (2010-2016)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862957" y="2482943"/>
            <a:ext cx="3670364" cy="6924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Intel's PG solution in the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Westmere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and Sandy Bridge lines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(cores,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L3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cache) (2010/2011)</a:t>
            </a:r>
          </a:p>
        </p:txBody>
      </p:sp>
      <p:sp>
        <p:nvSpPr>
          <p:cNvPr id="1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8</a:t>
            </a:r>
            <a:r>
              <a:rPr lang="hu-HU" sz="1700" dirty="0"/>
              <a:t>)</a:t>
            </a:r>
            <a:endParaRPr lang="en-US" sz="1700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5DA8CF1-8B84-57ED-8441-E66C5EF5CF6A}"/>
              </a:ext>
            </a:extLst>
          </p:cNvPr>
          <p:cNvSpPr txBox="1"/>
          <p:nvPr/>
        </p:nvSpPr>
        <p:spPr>
          <a:xfrm>
            <a:off x="26495" y="2168860"/>
            <a:ext cx="98777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Examples</a:t>
            </a:r>
            <a:endParaRPr lang="hu-HU" sz="13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251167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animBg="1"/>
      <p:bldP spid="6" grpId="0" animBg="1"/>
      <p:bldP spid="7" grpId="0" animBg="1"/>
      <p:bldP spid="8" grpId="0" animBg="1"/>
      <p:bldP spid="9" grpId="0"/>
      <p:bldP spid="11" grpId="0"/>
      <p:bldP spid="12" grpId="0"/>
      <p:bldP spid="13" grpId="0"/>
      <p:bldP spid="16" grpId="0" animBg="1"/>
      <p:bldP spid="19" grpId="0"/>
      <p:bldP spid="20" grpId="0"/>
      <p:bldP spid="2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657714" y="2051299"/>
            <a:ext cx="7828571" cy="4352381"/>
            <a:chOff x="657714" y="1780843"/>
            <a:chExt cx="7828571" cy="4352381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57714" y="1780843"/>
              <a:ext cx="7828571" cy="4352381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>
              <a:off x="2099254" y="1828798"/>
              <a:ext cx="92365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Vcc</a:t>
              </a: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/</a:t>
              </a: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Vdd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6038048" y="5690319"/>
              <a:ext cx="49404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Vss</a:t>
              </a: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71500" y="458670"/>
            <a:ext cx="873623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Alternative implementations of power gating in isolating the power supply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1500" y="818710"/>
            <a:ext cx="914724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5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implement power gating </a:t>
            </a:r>
            <a:r>
              <a:rPr kumimoji="0" lang="en-US" sz="1600" b="0" i="0" u="none" strike="noStrike" kern="1200" cap="none" spc="-5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either </a:t>
            </a:r>
            <a:r>
              <a:rPr kumimoji="0" lang="en-US" sz="1600" b="0" i="0" u="none" strike="noStrike" kern="1200" cap="none" spc="-50" normalizeH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VccVdd</a:t>
            </a:r>
            <a:r>
              <a:rPr kumimoji="0" lang="en-US" sz="1600" b="0" i="0" u="none" strike="noStrike" kern="1200" cap="none" spc="-5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(positive pole) or </a:t>
            </a:r>
            <a:r>
              <a:rPr kumimoji="0" lang="en-US" sz="1600" b="0" i="0" u="none" strike="noStrike" kern="1200" cap="none" spc="-50" normalizeH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Vss</a:t>
            </a:r>
            <a:r>
              <a:rPr kumimoji="0" lang="en-US" sz="1600" b="0" i="0" u="none" strike="noStrike" kern="1200" cap="none" spc="-5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(ground) may be isolated</a:t>
            </a:r>
            <a:r>
              <a:rPr kumimoji="0" lang="en-US" sz="1600" b="0" i="0" u="none" strike="noStrike" kern="1200" cap="none" spc="-5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as indicated in the next Figure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18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].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468193" y="1687130"/>
            <a:ext cx="19479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Isolate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Vdd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5355467" y="1710740"/>
            <a:ext cx="130356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Isolate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Vss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3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9</a:t>
            </a:r>
            <a:r>
              <a:rPr lang="hu-HU" sz="1700" dirty="0"/>
              <a:t>)</a:t>
            </a:r>
            <a:endParaRPr lang="en-US" sz="1700" dirty="0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70802989-C600-7F46-4CDD-D23733B905D7}"/>
              </a:ext>
            </a:extLst>
          </p:cNvPr>
          <p:cNvSpPr txBox="1"/>
          <p:nvPr/>
        </p:nvSpPr>
        <p:spPr>
          <a:xfrm>
            <a:off x="833043" y="6403680"/>
            <a:ext cx="679929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 err="1">
                <a:latin typeface="+mj-lt"/>
              </a:rPr>
              <a:t>Vcc</a:t>
            </a:r>
            <a:r>
              <a:rPr lang="en-US" sz="1600" dirty="0">
                <a:latin typeface="+mj-lt"/>
              </a:rPr>
              <a:t>: Collector voltage   </a:t>
            </a:r>
            <a:r>
              <a:rPr lang="en-US" sz="1600" dirty="0" err="1">
                <a:latin typeface="+mj-lt"/>
              </a:rPr>
              <a:t>Vdd</a:t>
            </a:r>
            <a:r>
              <a:rPr lang="en-US" sz="1600" dirty="0">
                <a:latin typeface="+mj-lt"/>
              </a:rPr>
              <a:t>: Drain voltage  </a:t>
            </a:r>
            <a:r>
              <a:rPr lang="en-US" sz="1600" dirty="0" err="1">
                <a:latin typeface="+mj-lt"/>
              </a:rPr>
              <a:t>Vss</a:t>
            </a:r>
            <a:r>
              <a:rPr lang="en-US" sz="1600" dirty="0">
                <a:latin typeface="+mj-lt"/>
              </a:rPr>
              <a:t>: Source voltage</a:t>
            </a:r>
            <a:endParaRPr lang="hu-HU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713049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2" grpId="0"/>
      <p:bldP spid="2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1500" y="458670"/>
            <a:ext cx="603723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Use of alternatives for isolating the power supply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872644"/>
            <a:ext cx="816460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employ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different alternatives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isolating the power supply,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as indicated below.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" name="Text Box 3"/>
          <p:cNvSpPr txBox="1">
            <a:spLocks noChangeArrowheads="1"/>
          </p:cNvSpPr>
          <p:nvPr/>
        </p:nvSpPr>
        <p:spPr bwMode="auto">
          <a:xfrm>
            <a:off x="693920" y="2268449"/>
            <a:ext cx="3190297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Switch off the 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/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Vdd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voltage</a:t>
            </a:r>
          </a:p>
        </p:txBody>
      </p:sp>
      <p:sp>
        <p:nvSpPr>
          <p:cNvPr id="7" name="Line 13"/>
          <p:cNvSpPr>
            <a:spLocks noChangeShapeType="1"/>
          </p:cNvSpPr>
          <p:nvPr/>
        </p:nvSpPr>
        <p:spPr bwMode="auto">
          <a:xfrm flipH="1">
            <a:off x="2250963" y="1936662"/>
            <a:ext cx="2206736" cy="2349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8" name="Line 13"/>
          <p:cNvSpPr>
            <a:spLocks noChangeShapeType="1"/>
          </p:cNvSpPr>
          <p:nvPr/>
        </p:nvSpPr>
        <p:spPr bwMode="auto">
          <a:xfrm>
            <a:off x="4457699" y="1936661"/>
            <a:ext cx="2170966" cy="234951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9" name="Oval 12"/>
          <p:cNvSpPr>
            <a:spLocks noChangeArrowheads="1"/>
          </p:cNvSpPr>
          <p:nvPr/>
        </p:nvSpPr>
        <p:spPr bwMode="auto">
          <a:xfrm>
            <a:off x="6584035" y="2144624"/>
            <a:ext cx="58737" cy="58738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Oval 12"/>
          <p:cNvSpPr>
            <a:spLocks noChangeArrowheads="1"/>
          </p:cNvSpPr>
          <p:nvPr/>
        </p:nvSpPr>
        <p:spPr bwMode="auto">
          <a:xfrm>
            <a:off x="2250963" y="2147799"/>
            <a:ext cx="58737" cy="57150"/>
          </a:xfrm>
          <a:prstGeom prst="ellipse">
            <a:avLst/>
          </a:prstGeom>
          <a:solidFill>
            <a:srgbClr val="FFFFFF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1" name="Text Box 3"/>
          <p:cNvSpPr txBox="1">
            <a:spLocks noChangeArrowheads="1"/>
          </p:cNvSpPr>
          <p:nvPr/>
        </p:nvSpPr>
        <p:spPr bwMode="auto">
          <a:xfrm>
            <a:off x="5371743" y="2265274"/>
            <a:ext cx="2478564" cy="292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Switch off </a:t>
            </a:r>
            <a:r>
              <a:rPr kumimoji="0" 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Vss</a:t>
            </a: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(ground)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346724" y="1582649"/>
            <a:ext cx="3645550" cy="292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Alternatives to isolate power supply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847238" y="2672839"/>
            <a:ext cx="2855269" cy="6924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Intel's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solution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 Nehalem and subsequent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processor families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791054" y="2696449"/>
            <a:ext cx="3852710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AMD's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solution for switching off CPU cores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 Bulldozer and Llano-based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well as subsequent processor lines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these families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240733" y="3924055"/>
            <a:ext cx="4016232" cy="10926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AMD's 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solution for switching off idle units in addition to CPU cores (e.g., graphics units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 Bulldozer and Llano-based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well as subsequent processor lines of these families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251520" y="3376881"/>
            <a:ext cx="4071764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AMD's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solution for switching off CPU cores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the Bobcat and subsequent processor lines</a:t>
            </a:r>
          </a:p>
        </p:txBody>
      </p:sp>
      <p:sp>
        <p:nvSpPr>
          <p:cNvPr id="1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10</a:t>
            </a:r>
            <a:r>
              <a:rPr lang="hu-HU" sz="1700" dirty="0"/>
              <a:t>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23202259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  <p:bldP spid="8" grpId="0" animBg="1"/>
      <p:bldP spid="9" grpId="0" animBg="1"/>
      <p:bldP spid="10" grpId="0" animBg="1"/>
      <p:bldP spid="11" grpId="0"/>
      <p:bldP spid="12" grpId="0"/>
      <p:bldP spid="13" grpId="0"/>
      <p:bldP spid="14" grpId="0"/>
      <p:bldP spid="15" grpId="0"/>
      <p:bldP spid="16" grpId="0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4860" t="62098" r="11744" b="7756"/>
          <a:stretch/>
        </p:blipFill>
        <p:spPr bwMode="auto">
          <a:xfrm>
            <a:off x="5537012" y="3116686"/>
            <a:ext cx="2679707" cy="224092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10239" y="1300766"/>
            <a:ext cx="3609916" cy="2922313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69375" y="458670"/>
            <a:ext cx="49764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Examples for isolating the power supply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69132" y="1036748"/>
            <a:ext cx="55755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Isolating 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Vcc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/</a:t>
            </a: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Vdd</a:t>
            </a: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 Intel's Nehalem line (2008) </a:t>
            </a: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[</a:t>
            </a:r>
            <a:r>
              <a:rPr lang="hu-HU" sz="1400" dirty="0">
                <a:solidFill>
                  <a:srgbClr val="000000"/>
                </a:solidFill>
                <a:latin typeface="Verdana"/>
              </a:rPr>
              <a:t>16</a:t>
            </a:r>
            <a:r>
              <a:rPr kumimoji="0" lang="en-US" sz="140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]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183020" y="2670222"/>
            <a:ext cx="488948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Isolating </a:t>
            </a:r>
            <a:r>
              <a:rPr kumimoji="0" lang="en-US" sz="1400" b="1" i="0" u="none" strike="noStrike" kern="1200" cap="none" spc="-5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Vss</a:t>
            </a:r>
            <a:r>
              <a:rPr kumimoji="0" lang="en-US" sz="1400" b="1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 in AMD's Bulldozer line (2011) </a:t>
            </a:r>
            <a:r>
              <a:rPr kumimoji="0" lang="en-US" sz="140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[</a:t>
            </a:r>
            <a:r>
              <a:rPr lang="hu-HU" sz="1400" spc="-50" dirty="0">
                <a:solidFill>
                  <a:srgbClr val="000000"/>
                </a:solidFill>
                <a:latin typeface="Verdana"/>
              </a:rPr>
              <a:t>19</a:t>
            </a:r>
            <a:r>
              <a:rPr kumimoji="0" lang="en-US" sz="1400" i="0" u="none" strike="noStrike" kern="1200" cap="none" spc="-5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]</a:t>
            </a:r>
          </a:p>
        </p:txBody>
      </p:sp>
      <p:pic>
        <p:nvPicPr>
          <p:cNvPr id="12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8420" y="4720585"/>
            <a:ext cx="3961665" cy="203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" name="TextBox 12"/>
          <p:cNvSpPr txBox="1"/>
          <p:nvPr/>
        </p:nvSpPr>
        <p:spPr>
          <a:xfrm>
            <a:off x="94579" y="4413161"/>
            <a:ext cx="509306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Isolating </a:t>
            </a:r>
            <a:r>
              <a:rPr kumimoji="0" lang="en-US" sz="1400" b="1" i="0" u="none" strike="noStrike" kern="1200" cap="none" spc="-4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Vcc</a:t>
            </a:r>
            <a:r>
              <a:rPr kumimoji="0" lang="en-US" sz="1400" b="1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/</a:t>
            </a:r>
            <a:r>
              <a:rPr kumimoji="0" lang="en-US" sz="1400" b="1" i="0" u="none" strike="noStrike" kern="1200" cap="none" spc="-4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Vdd</a:t>
            </a:r>
            <a:r>
              <a:rPr kumimoji="0" lang="en-US" sz="1400" b="1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 in AMD's Bobcat line (2011) </a:t>
            </a:r>
            <a:r>
              <a:rPr kumimoji="0" lang="en-US" sz="140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[</a:t>
            </a:r>
            <a:r>
              <a:rPr lang="hu-HU" sz="1400" spc="-40" noProof="0" dirty="0">
                <a:solidFill>
                  <a:srgbClr val="000000"/>
                </a:solidFill>
                <a:latin typeface="Verdana"/>
              </a:rPr>
              <a:t>20</a:t>
            </a:r>
            <a:r>
              <a:rPr kumimoji="0" lang="en-US" sz="140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]</a:t>
            </a:r>
          </a:p>
        </p:txBody>
      </p:sp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11</a:t>
            </a:r>
            <a:r>
              <a:rPr lang="hu-HU" sz="1700" dirty="0"/>
              <a:t>)</a:t>
            </a:r>
            <a:endParaRPr lang="en-US" sz="1700" dirty="0"/>
          </a:p>
        </p:txBody>
      </p:sp>
    </p:spTree>
    <p:extLst>
      <p:ext uri="{BB962C8B-B14F-4D97-AF65-F5344CB8AC3E}">
        <p14:creationId xmlns:p14="http://schemas.microsoft.com/office/powerpoint/2010/main" val="3605331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  <p:bldP spid="13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12</a:t>
            </a:r>
            <a:r>
              <a:rPr lang="hu-HU" sz="1700" dirty="0"/>
              <a:t>)</a:t>
            </a:r>
            <a:endParaRPr lang="en-US" sz="1700" dirty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16870" y="873100"/>
            <a:ext cx="9144000" cy="2520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1500" y="458670"/>
            <a:ext cx="925811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2D2D8A"/>
                </a:solidFill>
                <a:latin typeface="Verdana"/>
              </a:rPr>
              <a:t>Necessary operations before CPU cores may be switched off by power gating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78686" y="1763155"/>
            <a:ext cx="8258799" cy="16466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its (write back) caches need to be flushed</a:t>
            </a:r>
          </a:p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(i.e. modified cache lines need to be written back into the next level cache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if available else into the main memory), and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the execution state of the core needs to be preserved </a:t>
            </a:r>
          </a:p>
          <a:p>
            <a:r>
              <a:rPr lang="en-US" sz="1600" dirty="0">
                <a:solidFill>
                  <a:srgbClr val="0070C0"/>
                </a:solidFill>
                <a:latin typeface="Verdana"/>
              </a:rPr>
              <a:t>    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(either in the main memory, in the next level cache (if existent) or in an</a:t>
            </a:r>
          </a:p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    SRAM that has an independent power supply).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810913" y="3663665"/>
            <a:ext cx="3716082" cy="6360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core clocking will be halted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and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the PLL is switched off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.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215643" y="3377333"/>
            <a:ext cx="33591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In addition, typically also   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59232" y="883375"/>
            <a:ext cx="8948283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When cores are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powered off, </a:t>
            </a:r>
            <a:r>
              <a:rPr lang="en-US" sz="1600" dirty="0">
                <a:latin typeface="+mj-lt"/>
              </a:rPr>
              <a:t>their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internal memories </a:t>
            </a:r>
            <a:r>
              <a:rPr lang="en-US" sz="1600" dirty="0">
                <a:latin typeface="+mj-lt"/>
              </a:rPr>
              <a:t>(registers, caches)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will lost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their content</a:t>
            </a:r>
            <a:r>
              <a:rPr lang="en-US" sz="1600" dirty="0">
                <a:latin typeface="+mj-lt"/>
              </a:rPr>
              <a:t>.</a:t>
            </a:r>
          </a:p>
          <a:p>
            <a:r>
              <a:rPr lang="en-US" sz="1600" dirty="0">
                <a:latin typeface="+mj-lt"/>
              </a:rPr>
              <a:t>    This is the reason why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before switching off a CPU core 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71500" y="6420816"/>
            <a:ext cx="562528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latin typeface="+mj-lt"/>
              </a:rPr>
              <a:t>PLL: Phase-Locked Loop (used as clock generator)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FDE5EC1-A381-FB7E-CC91-21D9A5FB3D94}"/>
              </a:ext>
            </a:extLst>
          </p:cNvPr>
          <p:cNvSpPr txBox="1"/>
          <p:nvPr/>
        </p:nvSpPr>
        <p:spPr>
          <a:xfrm>
            <a:off x="431540" y="4239090"/>
            <a:ext cx="42835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000000"/>
                </a:solidFill>
                <a:latin typeface="Verdana"/>
              </a:rPr>
              <a:t> in order to reduce power consumption,</a:t>
            </a:r>
            <a:endParaRPr lang="hu-HU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1513123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4" grpId="0"/>
      <p:bldP spid="15" grpId="0"/>
      <p:bldP spid="16" grpId="0"/>
      <p:bldP spid="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(3)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pSp>
        <p:nvGrpSpPr>
          <p:cNvPr id="44" name="Group 43"/>
          <p:cNvGrpSpPr/>
          <p:nvPr/>
        </p:nvGrpSpPr>
        <p:grpSpPr>
          <a:xfrm>
            <a:off x="6012160" y="1944125"/>
            <a:ext cx="1125125" cy="635010"/>
            <a:chOff x="5337085" y="1814030"/>
            <a:chExt cx="1125125" cy="635010"/>
          </a:xfrm>
        </p:grpSpPr>
        <p:cxnSp>
          <p:nvCxnSpPr>
            <p:cNvPr id="32" name="Straight Connector 31"/>
            <p:cNvCxnSpPr/>
            <p:nvPr/>
          </p:nvCxnSpPr>
          <p:spPr bwMode="auto">
            <a:xfrm flipV="1">
              <a:off x="5612360" y="1826498"/>
              <a:ext cx="0" cy="61200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" name="Straight Connector 32"/>
            <p:cNvCxnSpPr/>
            <p:nvPr/>
          </p:nvCxnSpPr>
          <p:spPr bwMode="auto">
            <a:xfrm flipV="1">
              <a:off x="6194100" y="1814030"/>
              <a:ext cx="0" cy="63000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" name="Straight Connector 34"/>
            <p:cNvCxnSpPr/>
            <p:nvPr/>
          </p:nvCxnSpPr>
          <p:spPr bwMode="auto">
            <a:xfrm flipH="1" flipV="1">
              <a:off x="5337085" y="2443810"/>
              <a:ext cx="270030" cy="523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" name="Straight Connector 36"/>
            <p:cNvCxnSpPr/>
            <p:nvPr/>
          </p:nvCxnSpPr>
          <p:spPr bwMode="auto">
            <a:xfrm flipH="1" flipV="1">
              <a:off x="6192180" y="2441475"/>
              <a:ext cx="270030" cy="523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" name="Straight Connector 38"/>
            <p:cNvCxnSpPr/>
            <p:nvPr/>
          </p:nvCxnSpPr>
          <p:spPr bwMode="auto">
            <a:xfrm>
              <a:off x="5609035" y="1821188"/>
              <a:ext cx="583145" cy="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46" name="Straight Connector 45"/>
          <p:cNvCxnSpPr/>
          <p:nvPr/>
        </p:nvCxnSpPr>
        <p:spPr bwMode="auto">
          <a:xfrm>
            <a:off x="6284110" y="2862534"/>
            <a:ext cx="585065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  <a:effectLst/>
        </p:spPr>
      </p:cxnSp>
      <p:sp>
        <p:nvSpPr>
          <p:cNvPr id="48" name="TextBox 47"/>
          <p:cNvSpPr txBox="1"/>
          <p:nvPr/>
        </p:nvSpPr>
        <p:spPr>
          <a:xfrm>
            <a:off x="6398722" y="2540110"/>
            <a:ext cx="4042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rPr>
              <a:t>Δ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70883" y="458670"/>
            <a:ext cx="83715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3F3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3F3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Simplified calculation of the </a:t>
            </a:r>
            <a:r>
              <a:rPr lang="en-US" sz="1600" dirty="0">
                <a:solidFill>
                  <a:srgbClr val="FF3F3F"/>
                </a:solidFill>
                <a:latin typeface="Verdana"/>
              </a:rPr>
              <a:t>Dynamic power consumption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3F3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FF3F3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FF3F3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FF3F3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3F3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-1 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71500" y="840486"/>
            <a:ext cx="62589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Active transistors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can be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modeled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by the following circuit: </a:t>
            </a:r>
          </a:p>
        </p:txBody>
      </p:sp>
      <p:cxnSp>
        <p:nvCxnSpPr>
          <p:cNvPr id="56" name="Straight Connector 55"/>
          <p:cNvCxnSpPr/>
          <p:nvPr/>
        </p:nvCxnSpPr>
        <p:spPr bwMode="auto">
          <a:xfrm>
            <a:off x="6266980" y="2566055"/>
            <a:ext cx="0" cy="341484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7" name="Straight Connector 56"/>
          <p:cNvCxnSpPr/>
          <p:nvPr/>
        </p:nvCxnSpPr>
        <p:spPr bwMode="auto">
          <a:xfrm>
            <a:off x="6877142" y="2576374"/>
            <a:ext cx="0" cy="341484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8" name="TextBox 57"/>
          <p:cNvSpPr txBox="1"/>
          <p:nvPr/>
        </p:nvSpPr>
        <p:spPr>
          <a:xfrm>
            <a:off x="1623574" y="3339280"/>
            <a:ext cx="543071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Model of active transistors in a processor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6174558" y="3024245"/>
            <a:ext cx="73770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Clock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215064" y="3789330"/>
            <a:ext cx="9037987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6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The </a:t>
            </a:r>
            <a:r>
              <a:rPr kumimoji="0" lang="en-US" sz="1600" b="0" i="0" u="none" strike="noStrike" kern="1200" cap="none" spc="-6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capacitor C</a:t>
            </a:r>
            <a:r>
              <a:rPr kumimoji="0" lang="en-US" sz="1600" b="0" i="0" u="none" strike="noStrike" kern="1200" cap="none" spc="-60" normalizeH="0" baseline="-2500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dyn </a:t>
            </a:r>
            <a:r>
              <a:rPr kumimoji="0" lang="en-US" sz="1600" b="0" i="0" u="none" strike="noStrike" kern="1200" cap="none" spc="-6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represents all capacitive loads seen from the </a:t>
            </a:r>
            <a:r>
              <a:rPr lang="en-US" sz="1600" spc="-60" dirty="0">
                <a:solidFill>
                  <a:srgbClr val="0070C0"/>
                </a:solidFill>
                <a:latin typeface="Verdana"/>
              </a:rPr>
              <a:t>PSU (Power Supply Unit).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It will be charged and discharged in each clock pulse,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as the next </a:t>
            </a:r>
            <a:r>
              <a:rPr lang="en-US" sz="1600" dirty="0">
                <a:latin typeface="Verdana"/>
              </a:rPr>
              <a:t>Figure shows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latin typeface="Verdana"/>
              </a:rPr>
              <a:t>     for charging.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pSp>
        <p:nvGrpSpPr>
          <p:cNvPr id="68" name="Group 67"/>
          <p:cNvGrpSpPr/>
          <p:nvPr/>
        </p:nvGrpSpPr>
        <p:grpSpPr>
          <a:xfrm>
            <a:off x="1556665" y="1636479"/>
            <a:ext cx="3240360" cy="1398571"/>
            <a:chOff x="1961710" y="1628800"/>
            <a:chExt cx="3240360" cy="1398571"/>
          </a:xfrm>
        </p:grpSpPr>
        <p:sp>
          <p:nvSpPr>
            <p:cNvPr id="4" name="Rectangle 3"/>
            <p:cNvSpPr/>
            <p:nvPr/>
          </p:nvSpPr>
          <p:spPr bwMode="auto">
            <a:xfrm>
              <a:off x="4362843" y="2010326"/>
              <a:ext cx="144000" cy="684000"/>
            </a:xfrm>
            <a:prstGeom prst="rect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8" name="Straight Connector 7"/>
            <p:cNvCxnSpPr>
              <a:endCxn id="4" idx="0"/>
            </p:cNvCxnSpPr>
            <p:nvPr/>
          </p:nvCxnSpPr>
          <p:spPr bwMode="auto">
            <a:xfrm>
              <a:off x="4434843" y="1695291"/>
              <a:ext cx="0" cy="315035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" name="Straight Connector 8"/>
            <p:cNvCxnSpPr/>
            <p:nvPr/>
          </p:nvCxnSpPr>
          <p:spPr bwMode="auto">
            <a:xfrm>
              <a:off x="4430073" y="2698101"/>
              <a:ext cx="0" cy="315035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" name="Straight Connector 10"/>
            <p:cNvCxnSpPr/>
            <p:nvPr/>
          </p:nvCxnSpPr>
          <p:spPr bwMode="auto">
            <a:xfrm>
              <a:off x="3644808" y="2344611"/>
              <a:ext cx="252000" cy="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" name="Straight Connector 11"/>
            <p:cNvCxnSpPr/>
            <p:nvPr/>
          </p:nvCxnSpPr>
          <p:spPr bwMode="auto">
            <a:xfrm>
              <a:off x="3642763" y="2417581"/>
              <a:ext cx="252000" cy="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4" name="Straight Connector 13"/>
            <p:cNvCxnSpPr/>
            <p:nvPr/>
          </p:nvCxnSpPr>
          <p:spPr bwMode="auto">
            <a:xfrm>
              <a:off x="3777521" y="1695291"/>
              <a:ext cx="0" cy="61200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5" name="Straight Connector 14"/>
            <p:cNvCxnSpPr/>
            <p:nvPr/>
          </p:nvCxnSpPr>
          <p:spPr bwMode="auto">
            <a:xfrm>
              <a:off x="3777778" y="2415371"/>
              <a:ext cx="0" cy="61200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7" name="Straight Connector 16"/>
            <p:cNvCxnSpPr/>
            <p:nvPr/>
          </p:nvCxnSpPr>
          <p:spPr bwMode="auto">
            <a:xfrm flipH="1">
              <a:off x="2247608" y="1695291"/>
              <a:ext cx="2182465" cy="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8" name="Straight Connector 17"/>
            <p:cNvCxnSpPr/>
            <p:nvPr/>
          </p:nvCxnSpPr>
          <p:spPr bwMode="auto">
            <a:xfrm flipH="1">
              <a:off x="2247608" y="3000436"/>
              <a:ext cx="2182465" cy="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" name="Straight Connector 19"/>
            <p:cNvCxnSpPr/>
            <p:nvPr/>
          </p:nvCxnSpPr>
          <p:spPr bwMode="auto">
            <a:xfrm>
              <a:off x="2247608" y="1695291"/>
              <a:ext cx="0" cy="315035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" name="Straight Connector 20"/>
            <p:cNvCxnSpPr/>
            <p:nvPr/>
          </p:nvCxnSpPr>
          <p:spPr bwMode="auto">
            <a:xfrm>
              <a:off x="2247608" y="2685401"/>
              <a:ext cx="0" cy="315035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2" name="TextBox 21"/>
            <p:cNvSpPr txBox="1"/>
            <p:nvPr/>
          </p:nvSpPr>
          <p:spPr>
            <a:xfrm>
              <a:off x="1961710" y="2131986"/>
              <a:ext cx="51809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</a:t>
              </a:r>
              <a:r>
                <a:rPr kumimoji="0" 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CC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057698" y="2190346"/>
              <a:ext cx="9001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</a:t>
              </a:r>
              <a:r>
                <a:rPr kumimoji="0" 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dyn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4587868" y="2190346"/>
              <a:ext cx="3273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R</a:t>
              </a:r>
            </a:p>
          </p:txBody>
        </p:sp>
        <p:cxnSp>
          <p:nvCxnSpPr>
            <p:cNvPr id="28" name="Straight Connector 27"/>
            <p:cNvCxnSpPr/>
            <p:nvPr/>
          </p:nvCxnSpPr>
          <p:spPr bwMode="auto">
            <a:xfrm>
              <a:off x="5022050" y="2133110"/>
              <a:ext cx="0" cy="524682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29" name="TextBox 28"/>
            <p:cNvSpPr txBox="1"/>
            <p:nvPr/>
          </p:nvSpPr>
          <p:spPr>
            <a:xfrm>
              <a:off x="5017339" y="2199558"/>
              <a:ext cx="18473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</a:t>
              </a:r>
            </a:p>
          </p:txBody>
        </p:sp>
        <p:sp>
          <p:nvSpPr>
            <p:cNvPr id="66" name="Rectangle 65"/>
            <p:cNvSpPr/>
            <p:nvPr/>
          </p:nvSpPr>
          <p:spPr bwMode="auto">
            <a:xfrm>
              <a:off x="2681790" y="1628800"/>
              <a:ext cx="684000" cy="144000"/>
            </a:xfrm>
            <a:prstGeom prst="rect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67" name="Rectangle 66"/>
            <p:cNvSpPr/>
            <p:nvPr/>
          </p:nvSpPr>
          <p:spPr bwMode="auto">
            <a:xfrm>
              <a:off x="2691729" y="1673805"/>
              <a:ext cx="666000" cy="45719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</p:grpSp>
      <p:sp>
        <p:nvSpPr>
          <p:cNvPr id="69" name="TextBox 68"/>
          <p:cNvSpPr txBox="1"/>
          <p:nvPr/>
        </p:nvSpPr>
        <p:spPr>
          <a:xfrm>
            <a:off x="2447140" y="1269050"/>
            <a:ext cx="4491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</a:t>
            </a:r>
            <a:endParaRPr kumimoji="0" lang="en-US" sz="1600" b="0" i="0" u="none" strike="noStrike" kern="1200" cap="none" spc="0" normalizeH="0" baseline="-25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70" name="Straight Connector 69"/>
          <p:cNvCxnSpPr/>
          <p:nvPr/>
        </p:nvCxnSpPr>
        <p:spPr bwMode="auto">
          <a:xfrm>
            <a:off x="4932040" y="2147395"/>
            <a:ext cx="0" cy="524682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</p:spPr>
      </p:cxnSp>
      <p:sp>
        <p:nvSpPr>
          <p:cNvPr id="71" name="TextBox 70"/>
          <p:cNvSpPr txBox="1"/>
          <p:nvPr/>
        </p:nvSpPr>
        <p:spPr>
          <a:xfrm>
            <a:off x="4909700" y="2216391"/>
            <a:ext cx="6580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18189757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54" grpId="0"/>
      <p:bldP spid="58" grpId="0"/>
      <p:bldP spid="59" grpId="0"/>
      <p:bldP spid="60" grpId="0"/>
      <p:bldP spid="69" grpId="0"/>
      <p:bldP spid="71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/>
          <p:cNvSpPr txBox="1"/>
          <p:nvPr/>
        </p:nvSpPr>
        <p:spPr>
          <a:xfrm>
            <a:off x="867855" y="4415033"/>
            <a:ext cx="1792477" cy="11439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Llano (2011)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Bulldozer (2011)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Piledriver</a:t>
            </a: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(2012)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Steamroller (2013)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Excavator (2015)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824568" y="2946551"/>
            <a:ext cx="2116285" cy="178253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Penryn (2007)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Nehalem (2008)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Westmere</a:t>
            </a: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(2010)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Sandy Bridge (2011)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Haswell (2013)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Broadwell (2014)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Skylake</a:t>
            </a: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(2015)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Atom line (2010-2016)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99452" y="4299013"/>
            <a:ext cx="56778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35560" y="5583964"/>
            <a:ext cx="2600391" cy="9053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Bobcat (2011)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Jaguar (2013)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(either into the </a:t>
            </a:r>
            <a:r>
              <a:rPr kumimoji="0" lang="en-US" sz="13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L1</a:t>
            </a: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cache or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the main memory)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513781" y="4409844"/>
            <a:ext cx="2600391" cy="11054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Jaguar (2013)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(either into the </a:t>
            </a:r>
            <a:r>
              <a:rPr kumimoji="0" lang="en-US" sz="13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L1</a:t>
            </a: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cache or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1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the main memory)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Puma (2014)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(into the </a:t>
            </a:r>
            <a:r>
              <a:rPr kumimoji="0" lang="en-US" sz="1300" b="0" i="1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L1</a:t>
            </a: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cache) </a:t>
            </a:r>
          </a:p>
        </p:txBody>
      </p:sp>
      <p:sp>
        <p:nvSpPr>
          <p:cNvPr id="3" name="Rectangle 2"/>
          <p:cNvSpPr/>
          <p:nvPr/>
        </p:nvSpPr>
        <p:spPr>
          <a:xfrm>
            <a:off x="3507061" y="3640870"/>
            <a:ext cx="212987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Power gating (1)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13</a:t>
            </a:r>
            <a:r>
              <a:rPr lang="hu-HU" sz="1700" dirty="0"/>
              <a:t>)</a:t>
            </a:r>
            <a:endParaRPr lang="en-US" sz="1700" dirty="0"/>
          </a:p>
        </p:txBody>
      </p:sp>
      <p:sp>
        <p:nvSpPr>
          <p:cNvPr id="2" name="Rounded Rectangle 1"/>
          <p:cNvSpPr/>
          <p:nvPr/>
        </p:nvSpPr>
        <p:spPr bwMode="auto">
          <a:xfrm>
            <a:off x="-62907" y="1105001"/>
            <a:ext cx="9180412" cy="1649312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4" name="Text Box 68"/>
          <p:cNvSpPr txBox="1">
            <a:spLocks noChangeArrowheads="1"/>
          </p:cNvSpPr>
          <p:nvPr/>
        </p:nvSpPr>
        <p:spPr bwMode="auto">
          <a:xfrm>
            <a:off x="6452843" y="1920795"/>
            <a:ext cx="2680541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Saving the execution state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of cores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into an on-die SRAM</a:t>
            </a:r>
          </a:p>
        </p:txBody>
      </p:sp>
      <p:sp>
        <p:nvSpPr>
          <p:cNvPr id="25" name="Text Box 73"/>
          <p:cNvSpPr txBox="1">
            <a:spLocks noChangeArrowheads="1"/>
          </p:cNvSpPr>
          <p:nvPr/>
        </p:nvSpPr>
        <p:spPr bwMode="auto">
          <a:xfrm>
            <a:off x="480603" y="1917620"/>
            <a:ext cx="2680542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Saving the execution state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of cores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into the main memory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1739419" y="1236491"/>
            <a:ext cx="6151423" cy="618697"/>
            <a:chOff x="1346340" y="700469"/>
            <a:chExt cx="6151423" cy="618697"/>
          </a:xfrm>
        </p:grpSpPr>
        <p:sp>
          <p:nvSpPr>
            <p:cNvPr id="27" name="Oval 69"/>
            <p:cNvSpPr>
              <a:spLocks noChangeArrowheads="1"/>
            </p:cNvSpPr>
            <p:nvPr/>
          </p:nvSpPr>
          <p:spPr bwMode="auto">
            <a:xfrm>
              <a:off x="1474788" y="1258841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28" name="Line 70"/>
            <p:cNvSpPr>
              <a:spLocks noChangeShapeType="1"/>
            </p:cNvSpPr>
            <p:nvPr/>
          </p:nvSpPr>
          <p:spPr bwMode="auto">
            <a:xfrm rot="16200000" flipH="1" flipV="1">
              <a:off x="2827712" y="-309176"/>
              <a:ext cx="280182" cy="2909831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" name="Oval 71"/>
            <p:cNvSpPr>
              <a:spLocks noChangeArrowheads="1"/>
            </p:cNvSpPr>
            <p:nvPr/>
          </p:nvSpPr>
          <p:spPr bwMode="auto">
            <a:xfrm>
              <a:off x="7427913" y="1252491"/>
              <a:ext cx="69850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30" name="Line 72"/>
            <p:cNvSpPr>
              <a:spLocks noChangeShapeType="1"/>
            </p:cNvSpPr>
            <p:nvPr/>
          </p:nvSpPr>
          <p:spPr bwMode="auto">
            <a:xfrm>
              <a:off x="4422718" y="1005056"/>
              <a:ext cx="3055996" cy="280771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Line 74"/>
            <p:cNvSpPr>
              <a:spLocks noChangeShapeType="1"/>
            </p:cNvSpPr>
            <p:nvPr/>
          </p:nvSpPr>
          <p:spPr bwMode="auto">
            <a:xfrm flipH="1">
              <a:off x="4422717" y="1011145"/>
              <a:ext cx="0" cy="288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Text Box 75"/>
            <p:cNvSpPr txBox="1">
              <a:spLocks noChangeArrowheads="1"/>
            </p:cNvSpPr>
            <p:nvPr/>
          </p:nvSpPr>
          <p:spPr bwMode="auto">
            <a:xfrm>
              <a:off x="1346340" y="700469"/>
              <a:ext cx="6138220" cy="292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anose="020B0604030504040204" pitchFamily="34" charset="0"/>
                  <a:ea typeface="+mn-ea"/>
                  <a:cs typeface="+mn-cs"/>
                </a:rPr>
                <a:t>Alternatives techniques for saving the execution state of cores </a:t>
              </a:r>
              <a:endParaRPr kumimoji="0" lang="en-US" alt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  <p:sp>
          <p:nvSpPr>
            <p:cNvPr id="33" name="Oval 76"/>
            <p:cNvSpPr>
              <a:spLocks noChangeArrowheads="1"/>
            </p:cNvSpPr>
            <p:nvPr/>
          </p:nvSpPr>
          <p:spPr bwMode="auto">
            <a:xfrm>
              <a:off x="4386200" y="1246141"/>
              <a:ext cx="69850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en-US" sz="13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endParaRPr>
            </a:p>
          </p:txBody>
        </p:sp>
      </p:grpSp>
      <p:sp>
        <p:nvSpPr>
          <p:cNvPr id="34" name="Text Box 67"/>
          <p:cNvSpPr txBox="1">
            <a:spLocks noChangeArrowheads="1"/>
          </p:cNvSpPr>
          <p:nvPr/>
        </p:nvSpPr>
        <p:spPr bwMode="auto">
          <a:xfrm>
            <a:off x="3482691" y="1927145"/>
            <a:ext cx="2715808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Saving the execution state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of cores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into the last level cache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101600" y="2888940"/>
            <a:ext cx="57259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Intel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71500" y="458670"/>
            <a:ext cx="905497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Alternative techniques used by Intel and AMD for saving the execution state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</a:rPr>
              <a:t> </a:t>
            </a:r>
            <a:r>
              <a:rPr kumimoji="0" lang="en-US" sz="1800" b="0" i="0" u="none" strike="noStrike" kern="1200" cap="none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of cores </a:t>
            </a:r>
          </a:p>
        </p:txBody>
      </p:sp>
    </p:spTree>
    <p:extLst>
      <p:ext uri="{BB962C8B-B14F-4D97-AF65-F5344CB8AC3E}">
        <p14:creationId xmlns:p14="http://schemas.microsoft.com/office/powerpoint/2010/main" val="26849952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8" grpId="0"/>
      <p:bldP spid="19" grpId="0"/>
      <p:bldP spid="21" grpId="0"/>
      <p:bldP spid="22" grpId="0"/>
      <p:bldP spid="3" grpId="0"/>
      <p:bldP spid="2" grpId="0" animBg="1"/>
      <p:bldP spid="24" grpId="0"/>
      <p:bldP spid="25" grpId="0"/>
      <p:bldP spid="34" grpId="0"/>
      <p:bldP spid="35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14</a:t>
            </a:r>
            <a:r>
              <a:rPr lang="hu-HU" sz="1700" dirty="0"/>
              <a:t>)</a:t>
            </a:r>
            <a:endParaRPr lang="en-US" sz="1700" dirty="0"/>
          </a:p>
        </p:txBody>
      </p:sp>
      <p:sp>
        <p:nvSpPr>
          <p:cNvPr id="3" name="TextBox 2"/>
          <p:cNvSpPr txBox="1"/>
          <p:nvPr/>
        </p:nvSpPr>
        <p:spPr>
          <a:xfrm>
            <a:off x="71500" y="458670"/>
            <a:ext cx="850232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AMD’s techniques developed for reducing power consumption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</a:rPr>
              <a:t> 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at the circuit and platform levels (2008-2014)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13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-1</a:t>
            </a:r>
          </a:p>
        </p:txBody>
      </p:sp>
      <p:sp>
        <p:nvSpPr>
          <p:cNvPr id="4" name="TextBox 3"/>
          <p:cNvSpPr txBox="1"/>
          <p:nvPr/>
        </p:nvSpPr>
        <p:spPr>
          <a:xfrm flipH="1">
            <a:off x="261776" y="1147928"/>
            <a:ext cx="9266937" cy="17235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50" dirty="0">
                <a:latin typeface="+mj-lt"/>
              </a:rPr>
              <a:t>(Also) </a:t>
            </a:r>
            <a:r>
              <a:rPr lang="en-US" sz="1600" spc="-50" dirty="0">
                <a:solidFill>
                  <a:srgbClr val="0070C0"/>
                </a:solidFill>
                <a:latin typeface="+mj-lt"/>
              </a:rPr>
              <a:t>AMD put a great emphasis on power reduction</a:t>
            </a:r>
            <a:r>
              <a:rPr lang="en-US" sz="1600" spc="-50" dirty="0">
                <a:latin typeface="+mj-lt"/>
              </a:rPr>
              <a:t>, as the next Figure demonstrates</a:t>
            </a:r>
          </a:p>
          <a:p>
            <a:r>
              <a:rPr lang="en-US" sz="1600" dirty="0">
                <a:latin typeface="+mj-lt"/>
              </a:rPr>
              <a:t>      by depicting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techniques AMD developed </a:t>
            </a:r>
            <a:r>
              <a:rPr lang="en-US" sz="1600" dirty="0">
                <a:solidFill>
                  <a:srgbClr val="0070C0"/>
                </a:solidFill>
              </a:rPr>
              <a:t>between 2008 and 2014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for reducing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      power consumption</a:t>
            </a:r>
            <a:r>
              <a:rPr lang="en-US" sz="1600" dirty="0">
                <a:solidFill>
                  <a:srgbClr val="2D2D8A"/>
                </a:solidFill>
                <a:latin typeface="+mj-lt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at the circuit and platform levels</a:t>
            </a:r>
            <a:r>
              <a:rPr lang="en-US" sz="1600" dirty="0">
                <a:solidFill>
                  <a:srgbClr val="2D2D8A"/>
                </a:solidFill>
                <a:latin typeface="+mj-lt"/>
              </a:rPr>
              <a:t>.</a:t>
            </a:r>
            <a:r>
              <a:rPr lang="en-US" sz="1600" dirty="0">
                <a:latin typeface="+mj-lt"/>
              </a:rPr>
              <a:t> </a:t>
            </a:r>
          </a:p>
          <a:p>
            <a:pPr marL="285750" lvl="0" indent="-285750">
              <a:spcAft>
                <a:spcPts val="600"/>
              </a:spcAft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latin typeface="+mj-lt"/>
              </a:rPr>
              <a:t>Certain, more essential techniques have been underlined. 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latin typeface="+mj-lt"/>
              </a:rPr>
              <a:t>The Figure also shows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power reduction results achieved in idle power </a:t>
            </a:r>
          </a:p>
          <a:p>
            <a:pPr lvl="0">
              <a:defRPr/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consumption </a:t>
            </a:r>
            <a:r>
              <a:rPr lang="en-US" sz="1600" dirty="0">
                <a:latin typeface="+mj-lt"/>
              </a:rPr>
              <a:t>for AMD’s DT and mobile processor lines.</a:t>
            </a:r>
          </a:p>
        </p:txBody>
      </p:sp>
    </p:spTree>
    <p:extLst>
      <p:ext uri="{BB962C8B-B14F-4D97-AF65-F5344CB8AC3E}">
        <p14:creationId xmlns:p14="http://schemas.microsoft.com/office/powerpoint/2010/main" val="9492558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2" name="Picture 2" descr="http://images.anandtech.com/doci/7974/Screen-Shot-2014-04-29-at-1.07.24-AM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90"/>
          <a:stretch/>
        </p:blipFill>
        <p:spPr bwMode="auto">
          <a:xfrm>
            <a:off x="152400" y="1376016"/>
            <a:ext cx="8839395" cy="53749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71500" y="458670"/>
            <a:ext cx="8819722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Example: AMD’s techniques developed for reducing power consumption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</a:rPr>
              <a:t>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at the circuit and platform levels (2008-2014)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[99] -2</a:t>
            </a:r>
          </a:p>
        </p:txBody>
      </p:sp>
      <p:sp>
        <p:nvSpPr>
          <p:cNvPr id="6" name="Rectangle 2"/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hu-HU" sz="1700" dirty="0"/>
              <a:t>2.2 P</a:t>
            </a:r>
            <a:r>
              <a:rPr lang="en-US" sz="1700" dirty="0" err="1"/>
              <a:t>ower</a:t>
            </a:r>
            <a:r>
              <a:rPr lang="en-US" sz="1700" dirty="0"/>
              <a:t> gating </a:t>
            </a:r>
            <a:r>
              <a:rPr lang="hu-HU" sz="1700" dirty="0"/>
              <a:t>(</a:t>
            </a:r>
            <a:r>
              <a:rPr lang="en-US" sz="1700" dirty="0"/>
              <a:t>15</a:t>
            </a:r>
            <a:r>
              <a:rPr lang="hu-HU" sz="1700" dirty="0"/>
              <a:t>)</a:t>
            </a:r>
            <a:endParaRPr lang="en-US" altLang="en-US" sz="1700" dirty="0"/>
          </a:p>
        </p:txBody>
      </p:sp>
      <p:cxnSp>
        <p:nvCxnSpPr>
          <p:cNvPr id="3" name="Straight Connector 2"/>
          <p:cNvCxnSpPr/>
          <p:nvPr/>
        </p:nvCxnSpPr>
        <p:spPr>
          <a:xfrm>
            <a:off x="2456765" y="3834045"/>
            <a:ext cx="1440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>
            <a:off x="2456765" y="4034385"/>
            <a:ext cx="1440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/>
        </p:nvCxnSpPr>
        <p:spPr>
          <a:xfrm>
            <a:off x="4167055" y="5949280"/>
            <a:ext cx="1872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>
            <a:off x="4770230" y="2438890"/>
            <a:ext cx="1188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4797025" y="3338990"/>
            <a:ext cx="1980000" cy="0"/>
          </a:xfrm>
          <a:prstGeom prst="line">
            <a:avLst/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41970896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1876"/>
            </a:gs>
            <a:gs pos="100000">
              <a:srgbClr val="3333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AutoShape 2"/>
          <p:cNvSpPr>
            <a:spLocks noChangeArrowheads="1"/>
          </p:cNvSpPr>
          <p:nvPr/>
        </p:nvSpPr>
        <p:spPr bwMode="auto">
          <a:xfrm>
            <a:off x="704218" y="1611612"/>
            <a:ext cx="7737295" cy="504000"/>
          </a:xfrm>
          <a:prstGeom prst="roundRect">
            <a:avLst>
              <a:gd name="adj" fmla="val 0"/>
            </a:avLst>
          </a:prstGeom>
          <a:solidFill>
            <a:srgbClr val="000066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2.3 I</a:t>
            </a:r>
            <a:r>
              <a:rPr kumimoji="0" lang="en-US" altLang="en-US" sz="19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ntegrated</a:t>
            </a:r>
            <a:r>
              <a:rPr kumimoji="0" lang="en-US" altLang="en-US" sz="19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Voltage Regulators (FIVRs)</a:t>
            </a:r>
          </a:p>
        </p:txBody>
      </p:sp>
      <p:grpSp>
        <p:nvGrpSpPr>
          <p:cNvPr id="3" name="Group 4"/>
          <p:cNvGrpSpPr>
            <a:grpSpLocks/>
          </p:cNvGrpSpPr>
          <p:nvPr/>
        </p:nvGrpSpPr>
        <p:grpSpPr bwMode="auto">
          <a:xfrm>
            <a:off x="708067" y="2393885"/>
            <a:ext cx="7733447" cy="590550"/>
            <a:chOff x="697" y="1638"/>
            <a:chExt cx="4450" cy="292"/>
          </a:xfrm>
        </p:grpSpPr>
        <p:sp>
          <p:nvSpPr>
            <p:cNvPr id="4" name="AutoShape 5"/>
            <p:cNvSpPr>
              <a:spLocks noChangeArrowheads="1"/>
            </p:cNvSpPr>
            <p:nvPr/>
          </p:nvSpPr>
          <p:spPr bwMode="auto">
            <a:xfrm>
              <a:off x="951" y="1638"/>
              <a:ext cx="4196" cy="29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dirty="0">
                  <a:solidFill>
                    <a:srgbClr val="FFFFFF"/>
                  </a:solidFill>
                  <a:cs typeface="Arial" charset="0"/>
                </a:rPr>
                <a:t>2.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3.1</a:t>
              </a:r>
              <a:r>
                <a:rPr lang="hu-HU" altLang="en-US" sz="1900" dirty="0">
                  <a:solidFill>
                    <a:srgbClr val="FFFFFF"/>
                  </a:solidFill>
                  <a:cs typeface="Arial" charset="0"/>
                </a:rPr>
                <a:t> 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Introduction to FIVRs</a:t>
              </a:r>
            </a:p>
          </p:txBody>
        </p:sp>
        <p:sp>
          <p:nvSpPr>
            <p:cNvPr id="5" name="Text Box 6"/>
            <p:cNvSpPr txBox="1">
              <a:spLocks noChangeArrowheads="1"/>
            </p:cNvSpPr>
            <p:nvPr/>
          </p:nvSpPr>
          <p:spPr bwMode="auto">
            <a:xfrm>
              <a:off x="697" y="1682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6" name="Group 7"/>
          <p:cNvGrpSpPr>
            <a:grpSpLocks/>
          </p:cNvGrpSpPr>
          <p:nvPr/>
        </p:nvGrpSpPr>
        <p:grpSpPr bwMode="auto">
          <a:xfrm>
            <a:off x="701571" y="3087624"/>
            <a:ext cx="7739944" cy="467238"/>
            <a:chOff x="695" y="1631"/>
            <a:chExt cx="4452" cy="349"/>
          </a:xfrm>
        </p:grpSpPr>
        <p:sp>
          <p:nvSpPr>
            <p:cNvPr id="7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196" cy="34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2.3.2 Implementation of FIVR</a:t>
              </a:r>
            </a:p>
          </p:txBody>
        </p:sp>
        <p:sp>
          <p:nvSpPr>
            <p:cNvPr id="8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grpSp>
        <p:nvGrpSpPr>
          <p:cNvPr id="9" name="Group 7"/>
          <p:cNvGrpSpPr>
            <a:grpSpLocks/>
          </p:cNvGrpSpPr>
          <p:nvPr/>
        </p:nvGrpSpPr>
        <p:grpSpPr bwMode="auto">
          <a:xfrm>
            <a:off x="701571" y="3671077"/>
            <a:ext cx="7739944" cy="467238"/>
            <a:chOff x="695" y="1631"/>
            <a:chExt cx="4730" cy="349"/>
          </a:xfrm>
        </p:grpSpPr>
        <p:sp>
          <p:nvSpPr>
            <p:cNvPr id="10" name="AutoShape 8"/>
            <p:cNvSpPr>
              <a:spLocks noChangeArrowheads="1"/>
            </p:cNvSpPr>
            <p:nvPr/>
          </p:nvSpPr>
          <p:spPr bwMode="auto">
            <a:xfrm>
              <a:off x="951" y="1638"/>
              <a:ext cx="4474" cy="342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</a:t>
              </a:r>
              <a:r>
                <a:rPr lang="hu-HU" altLang="en-US" sz="1900" dirty="0">
                  <a:solidFill>
                    <a:srgbClr val="FFFFFF"/>
                  </a:solidFill>
                  <a:cs typeface="Arial" charset="0"/>
                </a:rPr>
                <a:t>2.3</a:t>
              </a: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.3 Assessment and use of FIVRs</a:t>
              </a:r>
            </a:p>
          </p:txBody>
        </p:sp>
        <p:sp>
          <p:nvSpPr>
            <p:cNvPr id="11" name="Text Box 9"/>
            <p:cNvSpPr txBox="1">
              <a:spLocks noChangeArrowheads="1"/>
            </p:cNvSpPr>
            <p:nvPr/>
          </p:nvSpPr>
          <p:spPr bwMode="auto">
            <a:xfrm>
              <a:off x="695" y="1631"/>
              <a:ext cx="251" cy="2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293803" y="4464405"/>
            <a:ext cx="843314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solidFill>
                  <a:schemeClr val="bg1"/>
                </a:solidFill>
                <a:latin typeface="+mj-lt"/>
              </a:rPr>
              <a:t>Subsection 2.3.2 is not discussed in the Lecture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+mj-lt"/>
              </a:rPr>
              <a:t> and is not part of the exam., except the slide “</a:t>
            </a:r>
            <a:r>
              <a:rPr lang="en-US" altLang="en-US" sz="1600" dirty="0">
                <a:solidFill>
                  <a:srgbClr val="FFFFFF"/>
                </a:solidFill>
                <a:cs typeface="Arial" charset="0"/>
              </a:rPr>
              <a:t>2.3.2 Implementation of FIVR (2)”</a:t>
            </a:r>
            <a:endParaRPr lang="en-US" sz="1600" dirty="0">
              <a:solidFill>
                <a:schemeClr val="bg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858409030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lvl="0">
              <a:defRPr/>
            </a:pPr>
            <a:r>
              <a:rPr lang="hu-HU" altLang="en-US" sz="1700" dirty="0"/>
              <a:t>2.3 I</a:t>
            </a:r>
            <a:r>
              <a:rPr lang="en-US" altLang="en-US" sz="1700" dirty="0" err="1"/>
              <a:t>ntegrated</a:t>
            </a:r>
            <a:r>
              <a:rPr lang="en-US" altLang="en-US" sz="1700" dirty="0"/>
              <a:t> Voltage Regulators (FIVRs) (1)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0835" y="5949280"/>
            <a:ext cx="9075561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300"/>
              </a:spcAft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Note</a:t>
            </a:r>
          </a:p>
          <a:p>
            <a:r>
              <a:rPr lang="en-US" sz="1600" dirty="0">
                <a:latin typeface="+mj-lt"/>
              </a:rPr>
              <a:t>In this Section we use the terms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FIVR</a:t>
            </a:r>
            <a:r>
              <a:rPr lang="en-US" sz="1600" dirty="0">
                <a:latin typeface="+mj-lt"/>
              </a:rPr>
              <a:t> or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integrated voltage regulator </a:t>
            </a:r>
            <a:r>
              <a:rPr lang="en-US" sz="1600" dirty="0">
                <a:latin typeface="+mj-lt"/>
              </a:rPr>
              <a:t>as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synonyms.</a:t>
            </a:r>
          </a:p>
        </p:txBody>
      </p:sp>
      <p:sp>
        <p:nvSpPr>
          <p:cNvPr id="6" name="Rounded Rectangle 5"/>
          <p:cNvSpPr/>
          <p:nvPr/>
        </p:nvSpPr>
        <p:spPr bwMode="auto">
          <a:xfrm>
            <a:off x="8236" y="818710"/>
            <a:ext cx="9144000" cy="585065"/>
          </a:xfrm>
          <a:prstGeom prst="roundRect">
            <a:avLst/>
          </a:prstGeom>
          <a:solidFill>
            <a:srgbClr val="DDEE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1438" y="458670"/>
            <a:ext cx="508331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/>
            <a:r>
              <a:rPr lang="en-US" dirty="0">
                <a:solidFill>
                  <a:srgbClr val="2D2D8A"/>
                </a:solidFill>
                <a:latin typeface="Verdana"/>
              </a:rPr>
              <a:t>2.3 Integrated Voltage Regulators (FIVRs)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208685" y="818710"/>
            <a:ext cx="7967246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FIVRs are instrumental in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efficient implementation of mainboards </a:t>
            </a:r>
            <a:r>
              <a:rPr lang="en-US" sz="1600" dirty="0">
                <a:latin typeface="+mj-lt"/>
              </a:rPr>
              <a:t>and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power efficient processors</a:t>
            </a:r>
            <a:r>
              <a:rPr lang="en-US" sz="1600" dirty="0">
                <a:latin typeface="+mj-lt"/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Why, this Section will reveal it.</a:t>
            </a:r>
          </a:p>
        </p:txBody>
      </p:sp>
    </p:spTree>
    <p:extLst>
      <p:ext uri="{BB962C8B-B14F-4D97-AF65-F5344CB8AC3E}">
        <p14:creationId xmlns:p14="http://schemas.microsoft.com/office/powerpoint/2010/main" val="4026435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1876"/>
            </a:gs>
            <a:gs pos="100000">
              <a:srgbClr val="3333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AutoShape 2"/>
          <p:cNvSpPr>
            <a:spLocks noChangeArrowheads="1"/>
          </p:cNvSpPr>
          <p:nvPr/>
        </p:nvSpPr>
        <p:spPr bwMode="auto">
          <a:xfrm>
            <a:off x="884238" y="1979895"/>
            <a:ext cx="7359650" cy="504000"/>
          </a:xfrm>
          <a:prstGeom prst="roundRect">
            <a:avLst>
              <a:gd name="adj" fmla="val 0"/>
            </a:avLst>
          </a:prstGeom>
          <a:solidFill>
            <a:srgbClr val="000066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hu-HU" altLang="en-US" sz="1900" dirty="0">
                <a:solidFill>
                  <a:srgbClr val="FFFFFF"/>
                </a:solidFill>
                <a:cs typeface="Arial" charset="0"/>
              </a:rPr>
              <a:t>2.</a:t>
            </a:r>
            <a:r>
              <a:rPr lang="en-US" altLang="en-US" sz="1900" dirty="0">
                <a:solidFill>
                  <a:srgbClr val="FFFFFF"/>
                </a:solidFill>
                <a:cs typeface="Arial" charset="0"/>
              </a:rPr>
              <a:t>3.1</a:t>
            </a:r>
            <a:r>
              <a:rPr lang="hu-HU" altLang="en-US" sz="1900" dirty="0">
                <a:solidFill>
                  <a:srgbClr val="FFFFFF"/>
                </a:solidFill>
                <a:cs typeface="Arial" charset="0"/>
              </a:rPr>
              <a:t> </a:t>
            </a:r>
            <a:r>
              <a:rPr lang="en-US" altLang="en-US" sz="1900" dirty="0">
                <a:solidFill>
                  <a:srgbClr val="FFFFFF"/>
                </a:solidFill>
                <a:cs typeface="Arial" charset="0"/>
              </a:rPr>
              <a:t>Introduction to FIVRs</a:t>
            </a:r>
          </a:p>
        </p:txBody>
      </p:sp>
    </p:spTree>
    <p:extLst>
      <p:ext uri="{BB962C8B-B14F-4D97-AF65-F5344CB8AC3E}">
        <p14:creationId xmlns:p14="http://schemas.microsoft.com/office/powerpoint/2010/main" val="519445539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2.3.1 </a:t>
            </a:r>
            <a:r>
              <a:rPr lang="hu-HU" altLang="en-US" sz="1700" kern="1200" dirty="0" err="1">
                <a:solidFill>
                  <a:srgbClr val="FFFFFF"/>
                </a:solidFill>
                <a:latin typeface="Verdana" panose="020B0604030504040204" pitchFamily="34" charset="0"/>
              </a:rPr>
              <a:t>Introduction</a:t>
            </a:r>
            <a:r>
              <a:rPr lang="hu-HU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700" kern="1200" dirty="0" err="1">
                <a:solidFill>
                  <a:srgbClr val="FFFFFF"/>
                </a:solidFill>
                <a:latin typeface="Verdana" panose="020B0604030504040204" pitchFamily="34" charset="0"/>
              </a:rPr>
              <a:t>to</a:t>
            </a:r>
            <a:r>
              <a:rPr lang="hu-HU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700" kern="1200" dirty="0" err="1">
                <a:solidFill>
                  <a:srgbClr val="FFFFFF"/>
                </a:solidFill>
                <a:latin typeface="Verdana" panose="020B0604030504040204" pitchFamily="34" charset="0"/>
              </a:rPr>
              <a:t>FIVRs</a:t>
            </a:r>
            <a:r>
              <a:rPr lang="en-US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 (1)</a:t>
            </a:r>
            <a:endParaRPr lang="hu-HU" altLang="en-US" sz="1700" kern="1200" dirty="0">
              <a:solidFill>
                <a:srgbClr val="FFFFFF"/>
              </a:solidFill>
              <a:latin typeface="Verdana" panose="020B0604030504040204" pitchFamily="34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3131840" y="2034560"/>
            <a:ext cx="6030670" cy="4905545"/>
            <a:chOff x="3131840" y="2034560"/>
            <a:chExt cx="6030670" cy="4905545"/>
          </a:xfrm>
        </p:grpSpPr>
        <p:sp>
          <p:nvSpPr>
            <p:cNvPr id="11" name="Rectangle 10"/>
            <p:cNvSpPr/>
            <p:nvPr/>
          </p:nvSpPr>
          <p:spPr bwMode="auto">
            <a:xfrm>
              <a:off x="7430491" y="6154206"/>
              <a:ext cx="1111215" cy="676968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pic>
          <p:nvPicPr>
            <p:cNvPr id="12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1007" t="19599" r="15401" b="17449"/>
            <a:stretch/>
          </p:blipFill>
          <p:spPr bwMode="auto">
            <a:xfrm>
              <a:off x="3353556" y="2034560"/>
              <a:ext cx="5673939" cy="42427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" name="Rectangle 12"/>
            <p:cNvSpPr/>
            <p:nvPr/>
          </p:nvSpPr>
          <p:spPr bwMode="auto">
            <a:xfrm>
              <a:off x="8051295" y="6422408"/>
              <a:ext cx="1111215" cy="517697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pic>
          <p:nvPicPr>
            <p:cNvPr id="14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3455" t="22115" r="74870" b="22933"/>
            <a:stretch/>
          </p:blipFill>
          <p:spPr bwMode="auto">
            <a:xfrm>
              <a:off x="3220527" y="2167265"/>
              <a:ext cx="177373" cy="37035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" name="Rectangle 14"/>
            <p:cNvSpPr/>
            <p:nvPr/>
          </p:nvSpPr>
          <p:spPr bwMode="auto">
            <a:xfrm>
              <a:off x="3220527" y="2393093"/>
              <a:ext cx="177353" cy="812984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pic>
          <p:nvPicPr>
            <p:cNvPr id="16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3873" t="39280" r="74871" b="22933"/>
            <a:stretch/>
          </p:blipFill>
          <p:spPr bwMode="auto">
            <a:xfrm>
              <a:off x="3264869" y="2167264"/>
              <a:ext cx="133029" cy="25467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7" name="Rounded Rectangle 16"/>
            <p:cNvSpPr/>
            <p:nvPr/>
          </p:nvSpPr>
          <p:spPr bwMode="auto">
            <a:xfrm>
              <a:off x="3131840" y="5912101"/>
              <a:ext cx="4035228" cy="591079"/>
            </a:xfrm>
            <a:prstGeom prst="round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pic>
          <p:nvPicPr>
            <p:cNvPr id="18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7185" t="79871" r="39257" b="7397"/>
            <a:stretch/>
          </p:blipFill>
          <p:spPr bwMode="auto">
            <a:xfrm>
              <a:off x="3290681" y="5994285"/>
              <a:ext cx="4611689" cy="8581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9" name="TextBox 18"/>
          <p:cNvSpPr txBox="1"/>
          <p:nvPr/>
        </p:nvSpPr>
        <p:spPr>
          <a:xfrm>
            <a:off x="116505" y="5276987"/>
            <a:ext cx="301202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latin typeface="+mj-lt"/>
              </a:rPr>
              <a:t>Figure: Voltage planes</a:t>
            </a:r>
          </a:p>
          <a:p>
            <a:pPr algn="ctr"/>
            <a:r>
              <a:rPr lang="en-US" sz="1600" spc="-60" dirty="0">
                <a:latin typeface="+mj-lt"/>
              </a:rPr>
              <a:t>   of 4</a:t>
            </a:r>
            <a:r>
              <a:rPr lang="en-US" sz="1600" spc="-60" baseline="30000" dirty="0">
                <a:latin typeface="+mj-lt"/>
              </a:rPr>
              <a:t>th</a:t>
            </a:r>
            <a:r>
              <a:rPr lang="en-US" sz="1600" spc="-60" dirty="0">
                <a:latin typeface="+mj-lt"/>
              </a:rPr>
              <a:t> gen. Haswell DT and </a:t>
            </a:r>
          </a:p>
          <a:p>
            <a:pPr algn="ctr"/>
            <a:r>
              <a:rPr lang="en-US" sz="1600" dirty="0">
                <a:latin typeface="+mj-lt"/>
              </a:rPr>
              <a:t>mobile processors [</a:t>
            </a:r>
            <a:r>
              <a:rPr lang="hu-HU" sz="1600" dirty="0">
                <a:latin typeface="+mj-lt"/>
              </a:rPr>
              <a:t>21</a:t>
            </a:r>
            <a:r>
              <a:rPr lang="en-US" sz="1600" dirty="0">
                <a:latin typeface="+mj-lt"/>
              </a:rPr>
              <a:t>]</a:t>
            </a:r>
          </a:p>
        </p:txBody>
      </p:sp>
      <p:sp>
        <p:nvSpPr>
          <p:cNvPr id="4" name="Rounded Rectangle 3"/>
          <p:cNvSpPr/>
          <p:nvPr/>
        </p:nvSpPr>
        <p:spPr bwMode="auto">
          <a:xfrm>
            <a:off x="15065" y="1133745"/>
            <a:ext cx="9144000" cy="360000"/>
          </a:xfrm>
          <a:prstGeom prst="roundRect">
            <a:avLst/>
          </a:prstGeom>
          <a:solidFill>
            <a:srgbClr val="DDEE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71500" y="768892"/>
            <a:ext cx="89824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Motivation for introducing integrated voltage regulation -1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71500" y="446525"/>
            <a:ext cx="33618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2.3.1 Introduction to FIVRs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-18510" y="1160166"/>
            <a:ext cx="9000000" cy="9848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spcAft>
                <a:spcPts val="1200"/>
              </a:spcAft>
              <a:defRPr/>
            </a:pPr>
            <a:r>
              <a:rPr lang="en-US" sz="1600" dirty="0">
                <a:latin typeface="Verdana"/>
              </a:rPr>
              <a:t>Processors typically maintain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multiple voltage planes </a:t>
            </a:r>
            <a:r>
              <a:rPr lang="en-US" sz="1600" dirty="0">
                <a:latin typeface="Verdana"/>
              </a:rPr>
              <a:t>to optimize the power supply.</a:t>
            </a:r>
          </a:p>
          <a:p>
            <a:pPr lvl="0">
              <a:defRPr/>
            </a:pPr>
            <a:r>
              <a:rPr lang="en-US" sz="1600" dirty="0">
                <a:latin typeface="Verdana"/>
              </a:rPr>
              <a:t>E.g. Intel’s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DT and mobile 4</a:t>
            </a:r>
            <a:r>
              <a:rPr lang="en-US" sz="1600" baseline="30000" dirty="0">
                <a:solidFill>
                  <a:srgbClr val="0070C0"/>
                </a:solidFill>
                <a:latin typeface="Verdana"/>
              </a:rPr>
              <a:t>th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gen. Haswell processors </a:t>
            </a:r>
            <a:r>
              <a:rPr lang="en-US" sz="1600" dirty="0">
                <a:latin typeface="Verdana"/>
              </a:rPr>
              <a:t>have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six voltage planes</a:t>
            </a:r>
            <a:r>
              <a:rPr lang="en-US" sz="1600" dirty="0">
                <a:latin typeface="Verdana"/>
              </a:rPr>
              <a:t>, as</a:t>
            </a:r>
          </a:p>
          <a:p>
            <a:pPr lvl="0">
              <a:defRPr/>
            </a:pPr>
            <a:r>
              <a:rPr lang="en-US" sz="1600" dirty="0">
                <a:latin typeface="Verdana"/>
              </a:rPr>
              <a:t>  seen below.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26495" y="6219600"/>
            <a:ext cx="333257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latin typeface="+mj-lt"/>
              </a:rPr>
              <a:t>Voltage plane: </a:t>
            </a:r>
            <a:r>
              <a:rPr lang="en-US" sz="1600" dirty="0" err="1">
                <a:latin typeface="+mj-lt"/>
              </a:rPr>
              <a:t>feszültség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 err="1">
                <a:latin typeface="+mj-lt"/>
              </a:rPr>
              <a:t>szint</a:t>
            </a:r>
            <a:endParaRPr lang="en-US" sz="1600" dirty="0">
              <a:latin typeface="+mj-lt"/>
            </a:endParaRPr>
          </a:p>
          <a:p>
            <a:pPr algn="ctr"/>
            <a:r>
              <a:rPr lang="en-US" sz="1600" dirty="0">
                <a:latin typeface="+mj-lt"/>
              </a:rPr>
              <a:t>(</a:t>
            </a:r>
            <a:r>
              <a:rPr lang="en-US" sz="1600" dirty="0" err="1">
                <a:latin typeface="+mj-lt"/>
              </a:rPr>
              <a:t>Tápfeszültség</a:t>
            </a:r>
            <a:r>
              <a:rPr lang="en-US" sz="1600" dirty="0">
                <a:latin typeface="+mj-lt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6735626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4" grpId="0" animBg="1"/>
      <p:bldP spid="21" grpId="0"/>
      <p:bldP spid="5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2.3.1 </a:t>
            </a:r>
            <a:r>
              <a:rPr lang="hu-HU" altLang="en-US" sz="1700" kern="1200" dirty="0" err="1">
                <a:solidFill>
                  <a:srgbClr val="FFFFFF"/>
                </a:solidFill>
                <a:latin typeface="Verdana" panose="020B0604030504040204" pitchFamily="34" charset="0"/>
              </a:rPr>
              <a:t>Introduction</a:t>
            </a:r>
            <a:r>
              <a:rPr lang="hu-HU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700" kern="1200" dirty="0" err="1">
                <a:solidFill>
                  <a:srgbClr val="FFFFFF"/>
                </a:solidFill>
                <a:latin typeface="Verdana" panose="020B0604030504040204" pitchFamily="34" charset="0"/>
              </a:rPr>
              <a:t>to</a:t>
            </a:r>
            <a:r>
              <a:rPr lang="hu-HU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700" kern="1200" dirty="0" err="1">
                <a:solidFill>
                  <a:srgbClr val="FFFFFF"/>
                </a:solidFill>
                <a:latin typeface="Verdana" panose="020B0604030504040204" pitchFamily="34" charset="0"/>
              </a:rPr>
              <a:t>FIVRs</a:t>
            </a:r>
            <a:r>
              <a:rPr lang="en-US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 (2)</a:t>
            </a:r>
            <a:endParaRPr lang="en-US" sz="1700" kern="1200" dirty="0">
              <a:solidFill>
                <a:srgbClr val="FFFFFF"/>
              </a:solidFill>
              <a:latin typeface="Verdana" panose="020B0604030504040204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71500" y="458670"/>
            <a:ext cx="89824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Motivation for introducing integrated voltage regulation -2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2226132" y="2168860"/>
            <a:ext cx="4686128" cy="4028808"/>
            <a:chOff x="1736686" y="1830462"/>
            <a:chExt cx="4686128" cy="4028808"/>
          </a:xfrm>
        </p:grpSpPr>
        <p:pic>
          <p:nvPicPr>
            <p:cNvPr id="7" name="Picture 2" descr="http://api.viglink.com/api/click?format=go&amp;jsonp=vglnk_146526531143210&amp;key=4d62cddce3b309eb72c4ea216af5fd9a&amp;libId=ip4spk7i01002f1j000DA96mimsoh&amp;loc=http%3A%2F%2Fwww.hardwareluxx.com%2Findex.php%2Fnews%2Fhardware%2Fcpu%2F36000-intel-axes-fully-integrated-voltage-regulator-for-skylake-and-kaby-lake.html&amp;v=1&amp;out=http%3A%2F%2Fwww.hardwareluxx.de%2Fimages%2Fstories%2Fnewsbilder%2Faschilling%2F2015%2FIntel-FIVR.png&amp;ref=http%3A%2F%2Fwww.google.hu%2Furl%3Fsa%3Dt%26rct%3Dj%26q%3D%26esrc%3Ds%26source%3Dweb%26cd%3D5%26ved%3D0ahUKEwihpsvRjJTNAhWG3SwKHYrmDhAQFgg_MAQ%26url%3Dhttp%253A%252F%252Fwww.hardwareluxx.com%252Findex.php%252Fnews%252Fhardware%252Fcpu%252F36000-intel-axes-fully-integrated-voltage-regulator-for-skylake-and-kaby-lake.html%26usg%3DAFQjCNG7XFIfCZM6T1VtzRQW3AlBv_RsUA&amp;title=Intel%20axes%20Fully%20Integrated%20Voltage%20Regulator%20for%20'Skylake'%20and%20'Kaby%20Lake'&amp;txt=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9840" r="55391" b="35841"/>
            <a:stretch/>
          </p:blipFill>
          <p:spPr bwMode="auto">
            <a:xfrm>
              <a:off x="1736686" y="1830462"/>
              <a:ext cx="4590510" cy="4028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8" name="Rectangle 7"/>
            <p:cNvSpPr/>
            <p:nvPr/>
          </p:nvSpPr>
          <p:spPr bwMode="auto">
            <a:xfrm>
              <a:off x="6012160" y="4914165"/>
              <a:ext cx="315036" cy="405045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pic>
          <p:nvPicPr>
            <p:cNvPr id="9" name="Picture 2" descr="http://api.viglink.com/api/click?format=go&amp;jsonp=vglnk_146526531143210&amp;key=4d62cddce3b309eb72c4ea216af5fd9a&amp;libId=ip4spk7i01002f1j000DA96mimsoh&amp;loc=http%3A%2F%2Fwww.hardwareluxx.com%2Findex.php%2Fnews%2Fhardware%2Fcpu%2F36000-intel-axes-fully-integrated-voltage-regulator-for-skylake-and-kaby-lake.html&amp;v=1&amp;out=http%3A%2F%2Fwww.hardwareluxx.de%2Fimages%2Fstories%2Fnewsbilder%2Faschilling%2F2015%2FIntel-FIVR.png&amp;ref=http%3A%2F%2Fwww.google.hu%2Furl%3Fsa%3Dt%26rct%3Dj%26q%3D%26esrc%3Ds%26source%3Dweb%26cd%3D5%26ved%3D0ahUKEwihpsvRjJTNAhWG3SwKHYrmDhAQFgg_MAQ%26url%3Dhttp%253A%252F%252Fwww.hardwareluxx.com%252Findex.php%252Fnews%252Fhardware%252Fcpu%252F36000-intel-axes-fully-integrated-voltage-regulator-for-skylake-and-kaby-lake.html%26usg%3DAFQjCNG7XFIfCZM6T1VtzRQW3AlBv_RsUA&amp;title=Intel%20axes%20Fully%20Integrated%20Voltage%20Regulator%20for%20'Skylake'%20and%20'Kaby%20Lake'&amp;txt=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473" t="50239" r="61814" b="42038"/>
            <a:stretch/>
          </p:blipFill>
          <p:spPr bwMode="auto">
            <a:xfrm>
              <a:off x="5904884" y="4959170"/>
              <a:ext cx="105230" cy="3420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0" name="Straight Connector 9"/>
            <p:cNvCxnSpPr/>
            <p:nvPr/>
          </p:nvCxnSpPr>
          <p:spPr bwMode="auto">
            <a:xfrm flipH="1">
              <a:off x="6010888" y="4914165"/>
              <a:ext cx="2046" cy="360000"/>
            </a:xfrm>
            <a:prstGeom prst="line">
              <a:avLst/>
            </a:prstGeom>
            <a:noFill/>
            <a:ln w="28575" cap="flat" cmpd="sng" algn="ctr">
              <a:solidFill>
                <a:srgbClr val="828282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pic>
          <p:nvPicPr>
            <p:cNvPr id="11" name="Picture 2" descr="http://api.viglink.com/api/click?format=go&amp;jsonp=vglnk_146526531143210&amp;key=4d62cddce3b309eb72c4ea216af5fd9a&amp;libId=ip4spk7i01002f1j000DA96mimsoh&amp;loc=http%3A%2F%2Fwww.hardwareluxx.com%2Findex.php%2Fnews%2Fhardware%2Fcpu%2F36000-intel-axes-fully-integrated-voltage-regulator-for-skylake-and-kaby-lake.html&amp;v=1&amp;out=http%3A%2F%2Fwww.hardwareluxx.de%2Fimages%2Fstories%2Fnewsbilder%2Faschilling%2F2015%2FIntel-FIVR.png&amp;ref=http%3A%2F%2Fwww.google.hu%2Furl%3Fsa%3Dt%26rct%3Dj%26q%3D%26esrc%3Ds%26source%3Dweb%26cd%3D5%26ved%3D0ahUKEwihpsvRjJTNAhWG3SwKHYrmDhAQFgg_MAQ%26url%3Dhttp%253A%252F%252Fwww.hardwareluxx.com%252Findex.php%252Fnews%252Fhardware%252Fcpu%252F36000-intel-axes-fully-integrated-voltage-regulator-for-skylake-and-kaby-lake.html%26usg%3DAFQjCNG7XFIfCZM6T1VtzRQW3AlBv_RsUA&amp;title=Intel%20axes%20Fully%20Integrated%20Voltage%20Regulator%20for%20'Skylake'%20and%20'Kaby%20Lake'&amp;txt=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1610" t="40734" r="54536" b="48572"/>
            <a:stretch/>
          </p:blipFill>
          <p:spPr bwMode="auto">
            <a:xfrm>
              <a:off x="6017770" y="4689140"/>
              <a:ext cx="405044" cy="810090"/>
            </a:xfrm>
            <a:prstGeom prst="rect">
              <a:avLst/>
            </a:prstGeom>
            <a:noFill/>
            <a:ln w="63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2" name="Straight Connector 11"/>
            <p:cNvCxnSpPr/>
            <p:nvPr/>
          </p:nvCxnSpPr>
          <p:spPr bwMode="auto">
            <a:xfrm>
              <a:off x="6127415" y="2753924"/>
              <a:ext cx="0" cy="275400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13" name="TextBox 12"/>
          <p:cNvSpPr txBox="1"/>
          <p:nvPr/>
        </p:nvSpPr>
        <p:spPr>
          <a:xfrm>
            <a:off x="359394" y="6375811"/>
            <a:ext cx="839646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Voltage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egulators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(VRs)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needed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 Ivy Bridge’s client mainboards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[7]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-18510" y="834998"/>
            <a:ext cx="9144000" cy="612000"/>
          </a:xfrm>
          <a:prstGeom prst="roundRect">
            <a:avLst/>
          </a:prstGeom>
          <a:solidFill>
            <a:srgbClr val="DDEE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1500" y="847744"/>
            <a:ext cx="9072000" cy="123110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en-US" sz="1600" dirty="0">
                <a:latin typeface="+mj-lt"/>
              </a:rPr>
              <a:t>To supply the requested voltage levels, motherboards traditionally need multiple</a:t>
            </a:r>
          </a:p>
          <a:p>
            <a:pPr lvl="0">
              <a:spcAft>
                <a:spcPts val="1200"/>
              </a:spcAft>
              <a:defRPr/>
            </a:pPr>
            <a:r>
              <a:rPr lang="en-US" sz="1600" dirty="0">
                <a:latin typeface="+mj-lt"/>
              </a:rPr>
              <a:t>   </a:t>
            </a:r>
            <a:r>
              <a:rPr lang="hu-HU" sz="1600" dirty="0" err="1">
                <a:solidFill>
                  <a:srgbClr val="0070C0"/>
                </a:solidFill>
                <a:latin typeface="Verdana"/>
              </a:rPr>
              <a:t>voltage</a:t>
            </a:r>
            <a:r>
              <a:rPr lang="hu-HU" sz="1600" dirty="0">
                <a:solidFill>
                  <a:srgbClr val="0070C0"/>
                </a:solidFill>
                <a:latin typeface="Verdana"/>
              </a:rPr>
              <a:t> regulators 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(</a:t>
            </a:r>
            <a:r>
              <a:rPr lang="hu-HU" sz="1600" dirty="0" err="1">
                <a:solidFill>
                  <a:srgbClr val="000000"/>
                </a:solidFill>
                <a:latin typeface="Verdana"/>
              </a:rPr>
              <a:t>VRs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)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.</a:t>
            </a:r>
            <a:r>
              <a:rPr lang="en-US" sz="1600" dirty="0">
                <a:latin typeface="+mj-lt"/>
              </a:rPr>
              <a:t> </a:t>
            </a:r>
          </a:p>
          <a:p>
            <a:pPr lvl="0"/>
            <a:r>
              <a:rPr lang="hu-HU" sz="1600" spc="-70" dirty="0">
                <a:solidFill>
                  <a:srgbClr val="000000"/>
                </a:solidFill>
                <a:latin typeface="Verdana"/>
              </a:rPr>
              <a:t> </a:t>
            </a:r>
            <a:r>
              <a:rPr lang="en-US" sz="1600" spc="-70" dirty="0">
                <a:solidFill>
                  <a:srgbClr val="000000"/>
                </a:solidFill>
                <a:latin typeface="+mj-lt"/>
              </a:rPr>
              <a:t>E.g., the 3</a:t>
            </a:r>
            <a:r>
              <a:rPr lang="en-US" sz="1600" spc="-70" baseline="30000" dirty="0">
                <a:solidFill>
                  <a:srgbClr val="000000"/>
                </a:solidFill>
                <a:latin typeface="+mj-lt"/>
              </a:rPr>
              <a:t>rd</a:t>
            </a:r>
            <a:r>
              <a:rPr lang="en-US" sz="1600" spc="-70" dirty="0">
                <a:solidFill>
                  <a:srgbClr val="000000"/>
                </a:solidFill>
                <a:latin typeface="+mj-lt"/>
              </a:rPr>
              <a:t> gen. Ivy Bridge client processors need</a:t>
            </a:r>
            <a:r>
              <a:rPr lang="hu-HU" sz="1600" spc="-70" dirty="0">
                <a:latin typeface="+mj-lt"/>
              </a:rPr>
              <a:t> </a:t>
            </a:r>
            <a:r>
              <a:rPr lang="en-US" sz="1600" spc="-70" dirty="0">
                <a:solidFill>
                  <a:srgbClr val="0070C0"/>
                </a:solidFill>
                <a:latin typeface="+mj-lt"/>
              </a:rPr>
              <a:t>six</a:t>
            </a:r>
            <a:r>
              <a:rPr lang="hu-HU" sz="1600" spc="-70" dirty="0">
                <a:solidFill>
                  <a:srgbClr val="0070C0"/>
                </a:solidFill>
                <a:latin typeface="+mj-lt"/>
              </a:rPr>
              <a:t> </a:t>
            </a:r>
            <a:r>
              <a:rPr lang="hu-HU" sz="1600" spc="-70" dirty="0" err="1">
                <a:solidFill>
                  <a:srgbClr val="0070C0"/>
                </a:solidFill>
                <a:latin typeface="+mj-lt"/>
              </a:rPr>
              <a:t>different</a:t>
            </a:r>
            <a:r>
              <a:rPr lang="hu-HU" sz="1600" spc="-70" dirty="0">
                <a:solidFill>
                  <a:srgbClr val="0070C0"/>
                </a:solidFill>
                <a:latin typeface="+mj-lt"/>
              </a:rPr>
              <a:t> </a:t>
            </a:r>
            <a:r>
              <a:rPr lang="hu-HU" sz="1600" spc="-70" dirty="0" err="1">
                <a:solidFill>
                  <a:srgbClr val="0070C0"/>
                </a:solidFill>
                <a:latin typeface="+mj-lt"/>
              </a:rPr>
              <a:t>voltage</a:t>
            </a:r>
            <a:r>
              <a:rPr lang="hu-HU" sz="1600" spc="-70" dirty="0">
                <a:solidFill>
                  <a:srgbClr val="0070C0"/>
                </a:solidFill>
                <a:latin typeface="+mj-lt"/>
              </a:rPr>
              <a:t> regulators</a:t>
            </a:r>
            <a:r>
              <a:rPr lang="en-US" sz="1600" spc="-70" dirty="0">
                <a:solidFill>
                  <a:srgbClr val="0070C0"/>
                </a:solidFill>
                <a:latin typeface="+mj-lt"/>
              </a:rPr>
              <a:t> for the</a:t>
            </a:r>
            <a:r>
              <a:rPr lang="hu-HU" sz="1600" spc="-70" dirty="0">
                <a:solidFill>
                  <a:srgbClr val="0070C0"/>
                </a:solidFill>
                <a:latin typeface="+mj-lt"/>
              </a:rPr>
              <a:t> </a:t>
            </a:r>
            <a:r>
              <a:rPr lang="hu-HU" sz="1600" spc="-70" dirty="0">
                <a:solidFill>
                  <a:srgbClr val="000000"/>
                </a:solidFill>
                <a:latin typeface="+mj-lt"/>
              </a:rPr>
              <a:t>CPU</a:t>
            </a:r>
            <a:endParaRPr lang="en-US" sz="1600" spc="-70" dirty="0">
              <a:solidFill>
                <a:srgbClr val="000000"/>
              </a:solidFill>
              <a:latin typeface="+mj-lt"/>
            </a:endParaRPr>
          </a:p>
          <a:p>
            <a:pPr lvl="0"/>
            <a:r>
              <a:rPr lang="en-US" sz="1600" spc="-10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sz="1600" spc="-10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sz="1600" spc="-100" dirty="0" err="1">
                <a:solidFill>
                  <a:srgbClr val="000000"/>
                </a:solidFill>
                <a:latin typeface="+mj-lt"/>
              </a:rPr>
              <a:t>cores</a:t>
            </a:r>
            <a:r>
              <a:rPr lang="hu-HU" sz="1600" spc="-100" dirty="0">
                <a:solidFill>
                  <a:srgbClr val="000000"/>
                </a:solidFill>
                <a:latin typeface="+mj-lt"/>
              </a:rPr>
              <a:t>,</a:t>
            </a:r>
            <a:r>
              <a:rPr lang="en-US" sz="1600" spc="-10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sz="1600" spc="-100" dirty="0" err="1">
                <a:solidFill>
                  <a:srgbClr val="000000"/>
                </a:solidFill>
                <a:latin typeface="+mj-lt"/>
              </a:rPr>
              <a:t>graphics</a:t>
            </a:r>
            <a:r>
              <a:rPr lang="en-US" sz="1600" spc="-100" dirty="0">
                <a:solidFill>
                  <a:srgbClr val="000000"/>
                </a:solidFill>
                <a:latin typeface="+mj-lt"/>
              </a:rPr>
              <a:t> (</a:t>
            </a:r>
            <a:r>
              <a:rPr lang="en-US" sz="1600" spc="-100" dirty="0" err="1">
                <a:solidFill>
                  <a:srgbClr val="000000"/>
                </a:solidFill>
                <a:latin typeface="+mj-lt"/>
              </a:rPr>
              <a:t>Gfx</a:t>
            </a:r>
            <a:r>
              <a:rPr lang="en-US" sz="1600" spc="-100" dirty="0">
                <a:solidFill>
                  <a:srgbClr val="000000"/>
                </a:solidFill>
                <a:latin typeface="+mj-lt"/>
              </a:rPr>
              <a:t>),</a:t>
            </a:r>
            <a:r>
              <a:rPr lang="hu-HU" sz="1600" spc="-1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sz="1600" spc="-10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sz="1600" spc="-100" dirty="0">
                <a:solidFill>
                  <a:srgbClr val="000000"/>
                </a:solidFill>
                <a:latin typeface="+mj-lt"/>
              </a:rPr>
              <a:t>System </a:t>
            </a:r>
            <a:r>
              <a:rPr lang="hu-HU" sz="1600" spc="-100" dirty="0" err="1">
                <a:solidFill>
                  <a:srgbClr val="000000"/>
                </a:solidFill>
                <a:latin typeface="+mj-lt"/>
              </a:rPr>
              <a:t>Agent</a:t>
            </a:r>
            <a:r>
              <a:rPr lang="hu-HU" sz="1600" spc="-100" dirty="0">
                <a:solidFill>
                  <a:srgbClr val="000000"/>
                </a:solidFill>
                <a:latin typeface="+mj-lt"/>
              </a:rPr>
              <a:t> (SA), IO, PLL</a:t>
            </a:r>
            <a:r>
              <a:rPr lang="en-US" sz="1600" spc="-100" dirty="0">
                <a:solidFill>
                  <a:srgbClr val="000000"/>
                </a:solidFill>
                <a:latin typeface="+mj-lt"/>
              </a:rPr>
              <a:t>,</a:t>
            </a:r>
            <a:r>
              <a:rPr lang="hu-HU" sz="1600" spc="-100" dirty="0">
                <a:solidFill>
                  <a:srgbClr val="000000"/>
                </a:solidFill>
                <a:latin typeface="+mj-lt"/>
              </a:rPr>
              <a:t> and </a:t>
            </a:r>
            <a:r>
              <a:rPr lang="en-US" sz="1600" spc="-100" dirty="0">
                <a:solidFill>
                  <a:srgbClr val="000000"/>
                </a:solidFill>
                <a:latin typeface="+mj-lt"/>
              </a:rPr>
              <a:t>m</a:t>
            </a:r>
            <a:r>
              <a:rPr lang="hu-HU" sz="1600" spc="-100" dirty="0" err="1">
                <a:solidFill>
                  <a:srgbClr val="000000"/>
                </a:solidFill>
                <a:latin typeface="+mj-lt"/>
              </a:rPr>
              <a:t>emory</a:t>
            </a:r>
            <a:r>
              <a:rPr lang="hu-HU" sz="1600" spc="-100" dirty="0">
                <a:solidFill>
                  <a:srgbClr val="000000"/>
                </a:solidFill>
                <a:latin typeface="+mj-lt"/>
              </a:rPr>
              <a:t>, </a:t>
            </a:r>
            <a:r>
              <a:rPr lang="hu-HU" sz="1600" spc="-100" dirty="0" err="1">
                <a:solidFill>
                  <a:srgbClr val="000000"/>
                </a:solidFill>
                <a:latin typeface="+mj-lt"/>
              </a:rPr>
              <a:t>as</a:t>
            </a:r>
            <a:r>
              <a:rPr lang="hu-HU" sz="1600" spc="-100" dirty="0">
                <a:solidFill>
                  <a:srgbClr val="000000"/>
                </a:solidFill>
                <a:latin typeface="+mj-lt"/>
              </a:rPr>
              <a:t> </a:t>
            </a:r>
            <a:r>
              <a:rPr lang="en-US" sz="1600" spc="-100" dirty="0">
                <a:solidFill>
                  <a:srgbClr val="000000"/>
                </a:solidFill>
                <a:latin typeface="+mj-lt"/>
              </a:rPr>
              <a:t>shown</a:t>
            </a:r>
            <a:r>
              <a:rPr lang="hu-HU" sz="1600" spc="-100" dirty="0">
                <a:solidFill>
                  <a:srgbClr val="000000"/>
                </a:solidFill>
                <a:latin typeface="+mj-lt"/>
              </a:rPr>
              <a:t> in </a:t>
            </a:r>
            <a:r>
              <a:rPr lang="hu-HU" sz="1600" spc="-100" dirty="0" err="1">
                <a:solidFill>
                  <a:srgbClr val="000000"/>
                </a:solidFill>
                <a:latin typeface="+mj-lt"/>
              </a:rPr>
              <a:t>the</a:t>
            </a:r>
            <a:r>
              <a:rPr lang="hu-HU" sz="1600" spc="-10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sz="1600" spc="-100" dirty="0" err="1">
                <a:solidFill>
                  <a:srgbClr val="000000"/>
                </a:solidFill>
                <a:latin typeface="+mj-lt"/>
              </a:rPr>
              <a:t>Figure</a:t>
            </a:r>
            <a:r>
              <a:rPr lang="en-US" sz="1600" spc="-100" dirty="0">
                <a:solidFill>
                  <a:srgbClr val="000000"/>
                </a:solidFill>
                <a:latin typeface="+mj-lt"/>
              </a:rPr>
              <a:t> below</a:t>
            </a:r>
            <a:r>
              <a:rPr lang="hu-HU" sz="1600" spc="-100" dirty="0">
                <a:solidFill>
                  <a:srgbClr val="000000"/>
                </a:solidFill>
                <a:latin typeface="+mj-lt"/>
              </a:rPr>
              <a:t>.  </a:t>
            </a:r>
            <a:endParaRPr lang="en-US" sz="1600" spc="-100" dirty="0">
              <a:latin typeface="+mj-lt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987273" y="2696116"/>
            <a:ext cx="2519942" cy="3539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700">
                <a:solidFill>
                  <a:schemeClr val="bg1"/>
                </a:solidFill>
              </a:rPr>
              <a:t>Ivy Bridge)</a:t>
            </a:r>
            <a:endParaRPr lang="en-US" sz="17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966130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3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2.3.1 </a:t>
            </a:r>
            <a:r>
              <a:rPr lang="hu-HU" altLang="en-US" sz="1700" kern="1200" dirty="0" err="1">
                <a:solidFill>
                  <a:srgbClr val="FFFFFF"/>
                </a:solidFill>
                <a:latin typeface="Verdana" panose="020B0604030504040204" pitchFamily="34" charset="0"/>
              </a:rPr>
              <a:t>Introduction</a:t>
            </a:r>
            <a:r>
              <a:rPr lang="hu-HU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700" kern="1200" dirty="0" err="1">
                <a:solidFill>
                  <a:srgbClr val="FFFFFF"/>
                </a:solidFill>
                <a:latin typeface="Verdana" panose="020B0604030504040204" pitchFamily="34" charset="0"/>
              </a:rPr>
              <a:t>to</a:t>
            </a:r>
            <a:r>
              <a:rPr lang="hu-HU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700" kern="1200" dirty="0" err="1">
                <a:solidFill>
                  <a:srgbClr val="FFFFFF"/>
                </a:solidFill>
                <a:latin typeface="Verdana" panose="020B0604030504040204" pitchFamily="34" charset="0"/>
              </a:rPr>
              <a:t>FIVRs</a:t>
            </a:r>
            <a:r>
              <a:rPr lang="en-US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 (3)</a:t>
            </a:r>
            <a:endParaRPr lang="en-US" sz="1700" dirty="0"/>
          </a:p>
        </p:txBody>
      </p:sp>
      <p:pic>
        <p:nvPicPr>
          <p:cNvPr id="7" name="Picture 2" descr="http://api.viglink.com/api/click?format=go&amp;jsonp=vglnk_146526531143210&amp;key=4d62cddce3b309eb72c4ea216af5fd9a&amp;libId=ip4spk7i01002f1j000DA96mimsoh&amp;loc=http%3A%2F%2Fwww.hardwareluxx.com%2Findex.php%2Fnews%2Fhardware%2Fcpu%2F36000-intel-axes-fully-integrated-voltage-regulator-for-skylake-and-kaby-lake.html&amp;v=1&amp;out=http%3A%2F%2Fwww.hardwareluxx.de%2Fimages%2Fstories%2Fnewsbilder%2Faschilling%2F2015%2FIntel-FIVR.png&amp;ref=http%3A%2F%2Fwww.google.hu%2Furl%3Fsa%3Dt%26rct%3Dj%26q%3D%26esrc%3Ds%26source%3Dweb%26cd%3D5%26ved%3D0ahUKEwihpsvRjJTNAhWG3SwKHYrmDhAQFgg_MAQ%26url%3Dhttp%253A%252F%252Fwww.hardwareluxx.com%252Findex.php%252Fnews%252Fhardware%252Fcpu%252F36000-intel-axes-fully-integrated-voltage-regulator-for-skylake-and-kaby-lake.html%26usg%3DAFQjCNG7XFIfCZM6T1VtzRQW3AlBv_RsUA&amp;title=Intel%20axes%20Fully%20Integrated%20Voltage%20Regulator%20for%20'Skylake'%20and%20'Kaby%20Lake'&amp;txt=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40" b="35841"/>
          <a:stretch/>
        </p:blipFill>
        <p:spPr bwMode="auto">
          <a:xfrm>
            <a:off x="320935" y="2172886"/>
            <a:ext cx="8391525" cy="328536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338373" y="5682152"/>
            <a:ext cx="837408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-2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Principle of </a:t>
            </a:r>
            <a:r>
              <a:rPr kumimoji="0" lang="en-US" sz="1600" b="0" i="0" u="none" strike="noStrike" kern="1200" cap="none" spc="-2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</a:t>
            </a:r>
            <a:r>
              <a:rPr kumimoji="0" lang="hu-HU" sz="1600" b="0" i="0" u="none" strike="noStrike" kern="1200" cap="none" spc="-2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ntegrating</a:t>
            </a:r>
            <a:r>
              <a:rPr kumimoji="0" lang="hu-HU" sz="1600" b="0" i="0" u="none" strike="noStrike" kern="1200" cap="none" spc="-2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legacy power </a:t>
            </a:r>
            <a:r>
              <a:rPr kumimoji="0" lang="hu-HU" sz="1600" b="0" i="0" u="none" strike="noStrike" kern="1200" cap="none" spc="-20" normalizeH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delivery</a:t>
            </a:r>
            <a:r>
              <a:rPr kumimoji="0" lang="hu-HU" sz="1600" b="0" i="0" u="none" strike="noStrike" kern="1200" cap="none" spc="-2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(except of the Memory VR)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spc="-20" baseline="0" dirty="0">
                <a:solidFill>
                  <a:srgbClr val="000000"/>
                </a:solidFill>
                <a:latin typeface="Verdana"/>
              </a:rPr>
              <a:t>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 Intel’s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FIVR [7]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18510" y="860347"/>
            <a:ext cx="9144000" cy="1224000"/>
          </a:xfrm>
          <a:prstGeom prst="roundRect">
            <a:avLst/>
          </a:prstGeom>
          <a:solidFill>
            <a:srgbClr val="DDEE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71500" y="473602"/>
            <a:ext cx="81909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Principle of Intel’s FIVR (Fully Integrated Voltage Regulators) </a:t>
            </a:r>
            <a:endParaRPr kumimoji="0" lang="en-US" sz="240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16998" y="908720"/>
            <a:ext cx="9467079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600" dirty="0">
                <a:solidFill>
                  <a:srgbClr val="0070C0"/>
                </a:solidFill>
              </a:rPr>
              <a:t>To reduce the number of voltage regulators (VR) needed, </a:t>
            </a:r>
            <a:r>
              <a:rPr lang="en-US" sz="1600" dirty="0"/>
              <a:t>Intel designed an </a:t>
            </a:r>
            <a:r>
              <a:rPr lang="en-US" sz="1600" dirty="0">
                <a:solidFill>
                  <a:srgbClr val="FF0000"/>
                </a:solidFill>
              </a:rPr>
              <a:t>integrated </a:t>
            </a:r>
          </a:p>
          <a:p>
            <a:pPr lvl="0">
              <a:defRPr/>
            </a:pPr>
            <a:r>
              <a:rPr lang="en-US" sz="1600" dirty="0">
                <a:solidFill>
                  <a:srgbClr val="0070C0"/>
                </a:solidFill>
              </a:rPr>
              <a:t>  </a:t>
            </a:r>
            <a:r>
              <a:rPr lang="en-US" sz="1600" dirty="0">
                <a:solidFill>
                  <a:srgbClr val="FF0000"/>
                </a:solidFill>
              </a:rPr>
              <a:t>voltage regulator</a:t>
            </a:r>
            <a:r>
              <a:rPr lang="en-US" sz="1600" dirty="0"/>
              <a:t>, called </a:t>
            </a:r>
            <a:r>
              <a:rPr lang="en-US" sz="1600" dirty="0">
                <a:solidFill>
                  <a:srgbClr val="FF0000"/>
                </a:solidFill>
              </a:rPr>
              <a:t>FIVR</a:t>
            </a:r>
            <a:r>
              <a:rPr lang="en-US" sz="1600" dirty="0"/>
              <a:t> (Fully Integrated Voltage Regulator) that </a:t>
            </a:r>
            <a:r>
              <a:rPr lang="hu-HU" sz="1600" dirty="0" err="1">
                <a:solidFill>
                  <a:srgbClr val="0070C0"/>
                </a:solidFill>
              </a:rPr>
              <a:t>integrate</a:t>
            </a:r>
            <a:r>
              <a:rPr lang="en-US" sz="1600" dirty="0">
                <a:solidFill>
                  <a:srgbClr val="0070C0"/>
                </a:solidFill>
              </a:rPr>
              <a:t>s</a:t>
            </a:r>
            <a:r>
              <a:rPr lang="hu-HU" sz="1600" dirty="0">
                <a:solidFill>
                  <a:srgbClr val="0070C0"/>
                </a:solidFill>
              </a:rPr>
              <a:t> </a:t>
            </a:r>
            <a:endParaRPr lang="en-US" sz="1600" dirty="0">
              <a:solidFill>
                <a:srgbClr val="0070C0"/>
              </a:solidFill>
            </a:endParaRPr>
          </a:p>
          <a:p>
            <a:pPr lvl="0">
              <a:spcAft>
                <a:spcPts val="600"/>
              </a:spcAft>
              <a:defRPr/>
            </a:pPr>
            <a:r>
              <a:rPr lang="en-US" sz="1600" dirty="0">
                <a:solidFill>
                  <a:srgbClr val="0070C0"/>
                </a:solidFill>
              </a:rPr>
              <a:t>  </a:t>
            </a:r>
            <a:r>
              <a:rPr lang="hu-HU" sz="1600" spc="-40" dirty="0" err="1">
                <a:solidFill>
                  <a:srgbClr val="0070C0"/>
                </a:solidFill>
              </a:rPr>
              <a:t>legacy</a:t>
            </a:r>
            <a:r>
              <a:rPr lang="hu-HU" sz="1600" spc="-40" dirty="0">
                <a:solidFill>
                  <a:srgbClr val="0070C0"/>
                </a:solidFill>
              </a:rPr>
              <a:t> </a:t>
            </a:r>
            <a:r>
              <a:rPr lang="hu-HU" sz="1600" spc="-40" dirty="0" err="1">
                <a:solidFill>
                  <a:srgbClr val="0070C0"/>
                </a:solidFill>
              </a:rPr>
              <a:t>power</a:t>
            </a:r>
            <a:r>
              <a:rPr lang="hu-HU" sz="1600" spc="-40" dirty="0">
                <a:solidFill>
                  <a:srgbClr val="0070C0"/>
                </a:solidFill>
              </a:rPr>
              <a:t> </a:t>
            </a:r>
            <a:r>
              <a:rPr lang="hu-HU" sz="1600" spc="-40" dirty="0" err="1">
                <a:solidFill>
                  <a:srgbClr val="0070C0"/>
                </a:solidFill>
              </a:rPr>
              <a:t>delivery</a:t>
            </a:r>
            <a:r>
              <a:rPr lang="hu-HU" sz="1600" spc="-40" dirty="0">
                <a:solidFill>
                  <a:srgbClr val="0070C0"/>
                </a:solidFill>
              </a:rPr>
              <a:t> </a:t>
            </a:r>
            <a:r>
              <a:rPr lang="en-US" sz="1600" spc="-40" dirty="0"/>
              <a:t>(except of the Memory VR) </a:t>
            </a:r>
            <a:r>
              <a:rPr lang="hu-HU" sz="1600" spc="-40" dirty="0" err="1">
                <a:solidFill>
                  <a:srgbClr val="0070C0"/>
                </a:solidFill>
              </a:rPr>
              <a:t>onto</a:t>
            </a:r>
            <a:r>
              <a:rPr lang="hu-HU" sz="1600" spc="-40" dirty="0">
                <a:solidFill>
                  <a:srgbClr val="0070C0"/>
                </a:solidFill>
              </a:rPr>
              <a:t> </a:t>
            </a:r>
            <a:r>
              <a:rPr lang="hu-HU" sz="1600" spc="-40" dirty="0" err="1">
                <a:solidFill>
                  <a:srgbClr val="0070C0"/>
                </a:solidFill>
              </a:rPr>
              <a:t>the</a:t>
            </a:r>
            <a:r>
              <a:rPr lang="en-US" sz="1600" spc="-40" dirty="0">
                <a:solidFill>
                  <a:srgbClr val="0070C0"/>
                </a:solidFill>
              </a:rPr>
              <a:t> </a:t>
            </a:r>
            <a:r>
              <a:rPr lang="en-US" sz="1600" spc="-40" dirty="0">
                <a:solidFill>
                  <a:srgbClr val="FF0000"/>
                </a:solidFill>
              </a:rPr>
              <a:t>mainboard</a:t>
            </a:r>
            <a:r>
              <a:rPr lang="en-US" sz="1600" spc="-40" dirty="0">
                <a:solidFill>
                  <a:srgbClr val="0070C0"/>
                </a:solidFill>
              </a:rPr>
              <a:t>, </a:t>
            </a:r>
            <a:r>
              <a:rPr lang="hu-HU" sz="1600" spc="-40" dirty="0" err="1">
                <a:solidFill>
                  <a:srgbClr val="FF0000"/>
                </a:solidFill>
              </a:rPr>
              <a:t>package</a:t>
            </a:r>
            <a:r>
              <a:rPr lang="hu-HU" sz="1600" spc="-40" dirty="0">
                <a:solidFill>
                  <a:srgbClr val="0070C0"/>
                </a:solidFill>
              </a:rPr>
              <a:t> and </a:t>
            </a:r>
            <a:r>
              <a:rPr lang="hu-HU" sz="1600" spc="-40" dirty="0" err="1">
                <a:solidFill>
                  <a:srgbClr val="FF0000"/>
                </a:solidFill>
              </a:rPr>
              <a:t>die</a:t>
            </a:r>
            <a:r>
              <a:rPr lang="en-US" sz="1600" spc="-40" dirty="0">
                <a:solidFill>
                  <a:srgbClr val="FF0000"/>
                </a:solidFill>
              </a:rPr>
              <a:t>.</a:t>
            </a:r>
          </a:p>
          <a:p>
            <a:pPr lvl="0">
              <a:defRPr/>
            </a:pPr>
            <a:r>
              <a:rPr lang="en-US" sz="1600" dirty="0"/>
              <a:t>  FIVR was introduced in Intel’s </a:t>
            </a:r>
            <a:r>
              <a:rPr lang="en-US" sz="1600" dirty="0" err="1">
                <a:solidFill>
                  <a:srgbClr val="0070C0"/>
                </a:solidFill>
              </a:rPr>
              <a:t>Haswell</a:t>
            </a:r>
            <a:r>
              <a:rPr lang="en-US" sz="1600" dirty="0">
                <a:solidFill>
                  <a:srgbClr val="0070C0"/>
                </a:solidFill>
              </a:rPr>
              <a:t> </a:t>
            </a:r>
            <a:r>
              <a:rPr lang="en-US" sz="1600" dirty="0"/>
              <a:t>processor, as shown below.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601670" y="2614738"/>
            <a:ext cx="1354858" cy="3231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500" dirty="0">
                <a:solidFill>
                  <a:schemeClr val="bg1"/>
                </a:solidFill>
              </a:rPr>
              <a:t>(Ivy Bridge)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08E4D65-AA12-9BD2-F588-1F4053D7A422}"/>
              </a:ext>
            </a:extLst>
          </p:cNvPr>
          <p:cNvSpPr txBox="1"/>
          <p:nvPr/>
        </p:nvSpPr>
        <p:spPr>
          <a:xfrm>
            <a:off x="71500" y="6354325"/>
            <a:ext cx="905010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spc="-30" dirty="0">
                <a:solidFill>
                  <a:srgbClr val="000000"/>
                </a:solidFill>
                <a:latin typeface="Verdana"/>
              </a:rPr>
              <a:t>In the above example, FIVR consolidates </a:t>
            </a:r>
            <a:r>
              <a:rPr lang="en-US" sz="1600" spc="-30" dirty="0">
                <a:solidFill>
                  <a:srgbClr val="0070C0"/>
                </a:solidFill>
                <a:latin typeface="Verdana"/>
              </a:rPr>
              <a:t>five platform voltage regulators </a:t>
            </a:r>
            <a:r>
              <a:rPr lang="en-US" sz="1600" spc="-30" dirty="0">
                <a:solidFill>
                  <a:srgbClr val="000000"/>
                </a:solidFill>
                <a:latin typeface="Verdana"/>
              </a:rPr>
              <a:t>(VRs) </a:t>
            </a:r>
            <a:r>
              <a:rPr lang="en-US" sz="1600" spc="-30" dirty="0">
                <a:solidFill>
                  <a:srgbClr val="0070C0"/>
                </a:solidFill>
                <a:latin typeface="Verdana"/>
              </a:rPr>
              <a:t>into one</a:t>
            </a:r>
            <a:r>
              <a:rPr lang="en-US" sz="1600" spc="-30" dirty="0">
                <a:solidFill>
                  <a:srgbClr val="000000"/>
                </a:solidFill>
                <a:latin typeface="Verdana"/>
              </a:rPr>
              <a:t>.</a:t>
            </a:r>
            <a:endParaRPr kumimoji="0" lang="en-US" sz="1600" b="0" i="0" u="none" strike="noStrike" kern="1200" cap="none" spc="-3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A2A02A7C-51D4-EDCF-1D94-88AF47780686}"/>
              </a:ext>
            </a:extLst>
          </p:cNvPr>
          <p:cNvSpPr/>
          <p:nvPr/>
        </p:nvSpPr>
        <p:spPr bwMode="auto">
          <a:xfrm>
            <a:off x="6462210" y="3117923"/>
            <a:ext cx="1890210" cy="1256182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1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33596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9" grpId="0" animBg="1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2.3.1 </a:t>
            </a:r>
            <a:r>
              <a:rPr lang="hu-HU" altLang="en-US" sz="1700" kern="1200" dirty="0" err="1">
                <a:solidFill>
                  <a:srgbClr val="FFFFFF"/>
                </a:solidFill>
                <a:latin typeface="Verdana" panose="020B0604030504040204" pitchFamily="34" charset="0"/>
              </a:rPr>
              <a:t>Introduction</a:t>
            </a:r>
            <a:r>
              <a:rPr lang="hu-HU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700" kern="1200" dirty="0" err="1">
                <a:solidFill>
                  <a:srgbClr val="FFFFFF"/>
                </a:solidFill>
                <a:latin typeface="Verdana" panose="020B0604030504040204" pitchFamily="34" charset="0"/>
              </a:rPr>
              <a:t>to</a:t>
            </a:r>
            <a:r>
              <a:rPr lang="hu-HU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700" kern="1200" dirty="0" err="1">
                <a:solidFill>
                  <a:srgbClr val="FFFFFF"/>
                </a:solidFill>
                <a:latin typeface="Verdana" panose="020B0604030504040204" pitchFamily="34" charset="0"/>
              </a:rPr>
              <a:t>FIVRs</a:t>
            </a:r>
            <a:r>
              <a:rPr lang="en-US" altLang="en-US" sz="1700" kern="1200" dirty="0">
                <a:solidFill>
                  <a:srgbClr val="FFFFFF"/>
                </a:solidFill>
                <a:latin typeface="Verdana" panose="020B0604030504040204" pitchFamily="34" charset="0"/>
              </a:rPr>
              <a:t> (4)</a:t>
            </a:r>
            <a:endParaRPr lang="en-US" altLang="en-US" sz="1700" dirty="0"/>
          </a:p>
        </p:txBody>
      </p:sp>
      <p:sp>
        <p:nvSpPr>
          <p:cNvPr id="6" name="TextBox 5"/>
          <p:cNvSpPr txBox="1"/>
          <p:nvPr/>
        </p:nvSpPr>
        <p:spPr>
          <a:xfrm>
            <a:off x="57326" y="458670"/>
            <a:ext cx="8700139" cy="64633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Example: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Contrasting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power </a:t>
            </a:r>
            <a:r>
              <a:rPr kumimoji="0" lang="hu-HU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delivery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in the preceding Ivy Bridge and the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  <a:cs typeface="Arial" charset="0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subsequent </a:t>
            </a:r>
            <a:r>
              <a:rPr kumimoji="0" lang="en-US" i="0" u="none" strike="noStrike" kern="1200" cap="none" spc="0" normalizeH="0" baseline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Haswell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client platforms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  <a:cs typeface="Arial" charset="0"/>
              </a:rPr>
              <a:t>22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]</a:t>
            </a:r>
          </a:p>
        </p:txBody>
      </p:sp>
      <p:grpSp>
        <p:nvGrpSpPr>
          <p:cNvPr id="278532" name="Group 6"/>
          <p:cNvGrpSpPr>
            <a:grpSpLocks/>
          </p:cNvGrpSpPr>
          <p:nvPr/>
        </p:nvGrpSpPr>
        <p:grpSpPr bwMode="auto">
          <a:xfrm>
            <a:off x="430768" y="1378510"/>
            <a:ext cx="8146677" cy="4885805"/>
            <a:chOff x="333407" y="1329417"/>
            <a:chExt cx="8449458" cy="5294938"/>
          </a:xfrm>
        </p:grpSpPr>
        <p:pic>
          <p:nvPicPr>
            <p:cNvPr id="278534" name="Picture 5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2337"/>
            <a:stretch>
              <a:fillRect/>
            </a:stretch>
          </p:blipFill>
          <p:spPr bwMode="auto">
            <a:xfrm>
              <a:off x="333407" y="1772955"/>
              <a:ext cx="8449458" cy="4851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535" name="Picture 5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91164"/>
            <a:stretch>
              <a:fillRect/>
            </a:stretch>
          </p:blipFill>
          <p:spPr bwMode="auto">
            <a:xfrm>
              <a:off x="333407" y="1329417"/>
              <a:ext cx="8449458" cy="4890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TextBox 1"/>
          <p:cNvSpPr txBox="1"/>
          <p:nvPr/>
        </p:nvSpPr>
        <p:spPr>
          <a:xfrm>
            <a:off x="71500" y="6420816"/>
            <a:ext cx="6702091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As seen FIVR </a:t>
            </a:r>
            <a:r>
              <a:rPr lang="en-US" sz="1600" dirty="0">
                <a:solidFill>
                  <a:srgbClr val="0070C0"/>
                </a:solidFill>
              </a:rPr>
              <a:t>greatly simplifies voltage delivery </a:t>
            </a:r>
            <a:r>
              <a:rPr lang="en-US" sz="1600" dirty="0"/>
              <a:t>of a platform.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4F2314DE-3F05-891F-41B8-C8389C5B87B4}"/>
              </a:ext>
            </a:extLst>
          </p:cNvPr>
          <p:cNvSpPr/>
          <p:nvPr/>
        </p:nvSpPr>
        <p:spPr bwMode="auto">
          <a:xfrm>
            <a:off x="5922150" y="2933945"/>
            <a:ext cx="1620180" cy="2565285"/>
          </a:xfrm>
          <a:prstGeom prst="round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737195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solidFill>
            <a:srgbClr val="0000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(4)</a:t>
            </a:r>
            <a:endParaRPr lang="en-US" sz="1700" kern="1200" dirty="0">
              <a:solidFill>
                <a:srgbClr val="FFFFFF"/>
              </a:solidFill>
              <a:latin typeface="Verdana" pitchFamily="34" charset="0"/>
              <a:cs typeface="Arial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206515" y="1493785"/>
            <a:ext cx="6221288" cy="4222870"/>
            <a:chOff x="1041906" y="1349863"/>
            <a:chExt cx="6221288" cy="4222870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6671" r="3487"/>
            <a:stretch/>
          </p:blipFill>
          <p:spPr>
            <a:xfrm>
              <a:off x="2190750" y="1506832"/>
              <a:ext cx="4596416" cy="3968571"/>
            </a:xfrm>
            <a:prstGeom prst="rect">
              <a:avLst/>
            </a:prstGeom>
          </p:spPr>
        </p:pic>
        <p:sp>
          <p:nvSpPr>
            <p:cNvPr id="5" name="TextBox 4"/>
            <p:cNvSpPr txBox="1"/>
            <p:nvPr/>
          </p:nvSpPr>
          <p:spPr>
            <a:xfrm>
              <a:off x="1041906" y="1349863"/>
              <a:ext cx="1008609" cy="49244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Vc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(V</a:t>
              </a:r>
              <a:r>
                <a:rPr kumimoji="0" lang="en-US" sz="13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CC</a:t>
              </a:r>
              <a:r>
                <a:rPr kumimoji="0" lang="hu-HU" sz="13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= 1 V)</a:t>
              </a:r>
              <a:endPara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6" name="TextBox 5"/>
                <p:cNvSpPr txBox="1"/>
                <p:nvPr/>
              </p:nvSpPr>
              <p:spPr>
                <a:xfrm>
                  <a:off x="2723882" y="2292444"/>
                  <a:ext cx="1146019" cy="207557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sSup>
                          <m:sSupPr>
                            <m:ctrlPr>
                              <a:rPr kumimoji="0" lang="en-US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</m:ctrlPr>
                          </m:sSupPr>
                          <m:e>
                            <m:r>
                              <a:rPr kumimoji="0" lang="hu-HU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𝑉𝑐</m:t>
                            </m:r>
                            <m:r>
                              <a:rPr kumimoji="0" lang="hu-HU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=1− </m:t>
                            </m:r>
                            <m:r>
                              <a:rPr kumimoji="0" lang="en-US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𝑒</m:t>
                            </m:r>
                          </m:e>
                          <m:sup>
                            <m:r>
                              <a:rPr kumimoji="0" lang="en-US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−</m:t>
                            </m:r>
                            <m:r>
                              <a:rPr kumimoji="0" lang="en-US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𝑡</m:t>
                            </m:r>
                            <m:r>
                              <a:rPr kumimoji="0" lang="hu-HU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+mn-ea"/>
                                <a:cs typeface="+mn-cs"/>
                              </a:rPr>
                              <m:t>/</m:t>
                            </m:r>
                            <m:r>
                              <a:rPr kumimoji="0" lang="hu-HU" sz="1300" b="0" i="1" u="none" strike="noStrike" kern="1200" cap="none" spc="0" normalizeH="0" baseline="0" noProof="0" smtClean="0">
                                <a:ln>
                                  <a:noFill/>
                                </a:ln>
                                <a:solidFill>
                                  <a:srgbClr val="FF0000"/>
                                </a:solidFill>
                                <a:effectLst/>
                                <a:uLnTx/>
                                <a:uFillTx/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  <a:cs typeface="+mn-cs"/>
                              </a:rPr>
                              <m:t>𝜏</m:t>
                            </m:r>
                          </m:sup>
                        </m:sSup>
                      </m:oMath>
                    </m:oMathPara>
                  </a14:m>
                  <a:endParaRPr kumimoji="0" lang="en-US" sz="13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6" name="TextBox 5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2723882" y="2292444"/>
                  <a:ext cx="1146019" cy="207557"/>
                </a:xfrm>
                <a:prstGeom prst="rect">
                  <a:avLst/>
                </a:prstGeom>
                <a:blipFill>
                  <a:blip r:embed="rId3"/>
                  <a:stretch>
                    <a:fillRect l="-2660" t="-2941" b="-8824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" name="TextBox 2"/>
                <p:cNvSpPr txBox="1"/>
                <p:nvPr/>
              </p:nvSpPr>
              <p:spPr>
                <a:xfrm>
                  <a:off x="6787166" y="5280345"/>
                  <a:ext cx="476028" cy="292388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a:rPr kumimoji="0" lang="en-US" sz="13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𝑡</m:t>
                        </m:r>
                        <m:r>
                          <a:rPr kumimoji="0" lang="hu-HU" sz="13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+mn-ea"/>
                            <a:cs typeface="+mn-cs"/>
                          </a:rPr>
                          <m:t>/</m:t>
                        </m:r>
                        <m:r>
                          <a:rPr kumimoji="0" lang="hu-HU" sz="1300" b="0" i="1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+mn-cs"/>
                          </a:rPr>
                          <m:t>𝜏</m:t>
                        </m:r>
                      </m:oMath>
                    </m:oMathPara>
                  </a14:m>
                  <a:endParaRPr kumimoji="0" lang="en-US" sz="13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mc:Choice>
          <mc:Fallback xmlns="">
            <p:sp>
              <p:nvSpPr>
                <p:cNvPr id="3" name="TextBox 2"/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787166" y="5280345"/>
                  <a:ext cx="476028" cy="292388"/>
                </a:xfrm>
                <a:prstGeom prst="rect">
                  <a:avLst/>
                </a:prstGeom>
                <a:blipFill rotWithShape="0">
                  <a:blip r:embed="rId4"/>
                  <a:stretch>
                    <a:fillRect b="-10417"/>
                  </a:stretch>
                </a:blipFill>
              </p:spPr>
              <p:txBody>
                <a:bodyPr/>
                <a:lstStyle/>
                <a:p>
                  <a:r>
                    <a:rPr lang="en-GB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9" name="TextBox 8"/>
          <p:cNvSpPr txBox="1"/>
          <p:nvPr/>
        </p:nvSpPr>
        <p:spPr>
          <a:xfrm>
            <a:off x="71500" y="863715"/>
            <a:ext cx="892054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Raising the voltage 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capacitor while it is charged over a resistance.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Rectangle 10"/>
              <p:cNvSpPr/>
              <p:nvPr/>
            </p:nvSpPr>
            <p:spPr>
              <a:xfrm>
                <a:off x="6252211" y="2933945"/>
                <a:ext cx="2605777" cy="37965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kumimoji="0" lang="en-U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hu-HU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  <m:r>
                            <a:rPr kumimoji="0" lang="en-US" sz="1800" b="0" i="1" u="none" strike="noStrike" kern="1200" cap="none" spc="0" normalizeH="0" baseline="-2500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𝐶</m:t>
                          </m:r>
                          <m:r>
                            <a:rPr kumimoji="0" lang="hu-HU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=</m:t>
                          </m:r>
                          <m:r>
                            <a:rPr kumimoji="0" lang="hu-HU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  <m:r>
                            <a:rPr kumimoji="0" lang="en-US" sz="1800" b="0" i="1" u="none" strike="noStrike" kern="1200" cap="none" spc="0" normalizeH="0" baseline="-2500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𝐶𝐶</m:t>
                          </m:r>
                          <m:r>
                            <a:rPr kumimoji="0" lang="hu-HU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 </m:t>
                          </m:r>
                          <m:r>
                            <a:rPr kumimoji="0" lang="en-U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∗</m:t>
                          </m:r>
                          <m:r>
                            <a:rPr kumimoji="0" lang="hu-HU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 (1− </m:t>
                          </m:r>
                          <m:r>
                            <a:rPr kumimoji="0" lang="en-U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𝑒</m:t>
                          </m:r>
                        </m:e>
                        <m:sup>
                          <m:r>
                            <a:rPr kumimoji="0" lang="en-U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−</m:t>
                          </m:r>
                          <m:r>
                            <a:rPr kumimoji="0" lang="en-U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𝑡</m:t>
                          </m:r>
                          <m:r>
                            <a:rPr kumimoji="0" lang="hu-HU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/</m:t>
                          </m:r>
                          <m:r>
                            <a:rPr kumimoji="0" lang="hu-HU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𝜏</m:t>
                          </m:r>
                        </m:sup>
                      </m:sSup>
                      <m:r>
                        <a:rPr kumimoji="0" lang="hu-HU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)</m:t>
                      </m:r>
                    </m:oMath>
                  </m:oMathPara>
                </a14:m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1" name="Rectangle 1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52211" y="2933945"/>
                <a:ext cx="2605777" cy="379656"/>
              </a:xfrm>
              <a:prstGeom prst="rect">
                <a:avLst/>
              </a:prstGeom>
              <a:blipFill>
                <a:blip r:embed="rId5"/>
                <a:stretch>
                  <a:fillRect b="-1428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Box 12"/>
              <p:cNvSpPr txBox="1"/>
              <p:nvPr/>
            </p:nvSpPr>
            <p:spPr>
              <a:xfrm>
                <a:off x="6693018" y="3236858"/>
                <a:ext cx="2273379" cy="3629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hu-HU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𝑤𝑖𝑡h</m:t>
                      </m:r>
                      <m:r>
                        <a:rPr kumimoji="0" lang="hu-HU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 </m:t>
                      </m:r>
                      <m:r>
                        <a:rPr kumimoji="0" lang="en-US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𝜏</m:t>
                      </m:r>
                      <m:r>
                        <a:rPr kumimoji="0" lang="hu-HU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=</m:t>
                      </m:r>
                      <m:r>
                        <a:rPr kumimoji="0" lang="hu-HU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𝑅𝑠</m:t>
                      </m:r>
                      <m:r>
                        <a:rPr kumimoji="0" lang="hu-HU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 ∗ </m:t>
                      </m:r>
                      <m:r>
                        <a:rPr kumimoji="0" lang="hu-HU" sz="1800" b="0" i="1" u="none" strike="noStrike" kern="1200" cap="none" spc="0" normalizeH="0" baseline="0" noProof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Cambria Math" panose="02040503050406030204" pitchFamily="18" charset="0"/>
                          <a:cs typeface="+mn-cs"/>
                        </a:rPr>
                        <m:t>𝐶𝑑𝑦𝑛</m:t>
                      </m:r>
                    </m:oMath>
                  </m:oMathPara>
                </a14:m>
                <a:endParaRPr kumimoji="0" 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3" name="TextBox 12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93018" y="3236858"/>
                <a:ext cx="2273379" cy="362984"/>
              </a:xfrm>
              <a:prstGeom prst="rect">
                <a:avLst/>
              </a:prstGeom>
              <a:blipFill>
                <a:blip r:embed="rId6"/>
                <a:stretch>
                  <a:fillRect b="-15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" name="TextBox 13"/>
          <p:cNvSpPr txBox="1"/>
          <p:nvPr/>
        </p:nvSpPr>
        <p:spPr>
          <a:xfrm>
            <a:off x="6285694" y="3564380"/>
            <a:ext cx="143770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sz="18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For V</a:t>
            </a:r>
            <a:r>
              <a:rPr kumimoji="0" lang="en-US" sz="1800" b="0" i="1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CC</a:t>
            </a:r>
            <a:r>
              <a:rPr kumimoji="0" lang="hu-HU" sz="18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 = 1</a:t>
            </a:r>
            <a:r>
              <a:rPr kumimoji="0" lang="en-US" sz="18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 </a:t>
            </a:r>
            <a:r>
              <a:rPr kumimoji="0" lang="hu-HU" sz="18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+mn-ea"/>
                <a:cs typeface="+mn-cs"/>
              </a:rPr>
              <a:t>V:</a:t>
            </a:r>
            <a:endParaRPr kumimoji="0" lang="en-US" sz="1800" b="0" i="1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Rectangle 14"/>
              <p:cNvSpPr/>
              <p:nvPr/>
            </p:nvSpPr>
            <p:spPr>
              <a:xfrm>
                <a:off x="6237185" y="3884840"/>
                <a:ext cx="1758879" cy="379656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p>
                        <m:sSupPr>
                          <m:ctrlPr>
                            <a:rPr kumimoji="0" lang="en-US" sz="1800" b="0" i="1" u="none" strike="noStrike" kern="1200" cap="none" spc="0" normalizeH="0" baseline="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</m:ctrlPr>
                        </m:sSupPr>
                        <m:e>
                          <m:r>
                            <a:rPr kumimoji="0" lang="hu-HU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𝑉</m:t>
                          </m:r>
                          <m:r>
                            <a:rPr kumimoji="0" lang="en-US" sz="1800" b="0" i="1" u="none" strike="noStrike" kern="1200" cap="none" spc="0" normalizeH="0" baseline="-25000" noProof="0" smtClean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𝐶</m:t>
                          </m:r>
                          <m:r>
                            <a:rPr kumimoji="0" lang="hu-HU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=1− </m:t>
                          </m:r>
                          <m:r>
                            <a:rPr kumimoji="0" lang="en-U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𝑒</m:t>
                          </m:r>
                        </m:e>
                        <m:sup>
                          <m:r>
                            <a:rPr kumimoji="0" lang="en-U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−</m:t>
                          </m:r>
                          <m:r>
                            <a:rPr kumimoji="0" lang="en-US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𝑡</m:t>
                          </m:r>
                          <m:r>
                            <a:rPr kumimoji="0" lang="hu-HU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+mn-ea"/>
                              <a:cs typeface="+mn-cs"/>
                            </a:rPr>
                            <m:t>/</m:t>
                          </m:r>
                          <m:r>
                            <a:rPr kumimoji="0" lang="hu-HU" sz="1800" b="0" i="1" u="none" strike="noStrike" kern="120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Cambria Math" panose="02040503050406030204" pitchFamily="18" charset="0"/>
                              <a:ea typeface="Cambria Math" panose="02040503050406030204" pitchFamily="18" charset="0"/>
                              <a:cs typeface="+mn-cs"/>
                            </a:rPr>
                            <m:t>𝜏</m:t>
                          </m:r>
                        </m:sup>
                      </m:sSup>
                    </m:oMath>
                  </m:oMathPara>
                </a14:m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5" name="Rectangle 1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237185" y="3884840"/>
                <a:ext cx="1758879" cy="379656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TextBox 15"/>
          <p:cNvSpPr txBox="1"/>
          <p:nvPr/>
        </p:nvSpPr>
        <p:spPr>
          <a:xfrm>
            <a:off x="71500" y="458670"/>
            <a:ext cx="83715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3F3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3F3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Simplified calculation </a:t>
            </a:r>
            <a:r>
              <a:rPr lang="en-US" sz="1600" dirty="0">
                <a:solidFill>
                  <a:srgbClr val="FF3F3F"/>
                </a:solidFill>
                <a:latin typeface="Verdana"/>
              </a:rPr>
              <a:t>of the Dynamic power consumption (</a:t>
            </a:r>
            <a:r>
              <a:rPr lang="en-US" sz="1600" dirty="0" err="1">
                <a:solidFill>
                  <a:srgbClr val="FF3F3F"/>
                </a:solidFill>
                <a:latin typeface="Verdana"/>
              </a:rPr>
              <a:t>D</a:t>
            </a:r>
            <a:r>
              <a:rPr lang="en-US" sz="1600" baseline="-25000" dirty="0" err="1">
                <a:solidFill>
                  <a:srgbClr val="FF3F3F"/>
                </a:solidFill>
                <a:latin typeface="Verdana"/>
              </a:rPr>
              <a:t>d</a:t>
            </a:r>
            <a:r>
              <a:rPr lang="en-US" sz="1600" dirty="0">
                <a:solidFill>
                  <a:srgbClr val="FF3F3F"/>
                </a:solidFill>
                <a:latin typeface="Verdana"/>
              </a:rPr>
              <a:t>) -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3F3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 </a:t>
            </a:r>
          </a:p>
        </p:txBody>
      </p:sp>
    </p:spTree>
    <p:extLst>
      <p:ext uri="{BB962C8B-B14F-4D97-AF65-F5344CB8AC3E}">
        <p14:creationId xmlns:p14="http://schemas.microsoft.com/office/powerpoint/2010/main" val="1816782256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1876"/>
            </a:gs>
            <a:gs pos="100000">
              <a:srgbClr val="3333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AutoShape 2"/>
          <p:cNvSpPr>
            <a:spLocks noChangeArrowheads="1"/>
          </p:cNvSpPr>
          <p:nvPr/>
        </p:nvSpPr>
        <p:spPr bwMode="auto">
          <a:xfrm>
            <a:off x="884238" y="1979895"/>
            <a:ext cx="7359650" cy="504000"/>
          </a:xfrm>
          <a:prstGeom prst="roundRect">
            <a:avLst>
              <a:gd name="adj" fmla="val 0"/>
            </a:avLst>
          </a:prstGeom>
          <a:solidFill>
            <a:srgbClr val="000066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None/>
              <a:defRPr/>
            </a:pPr>
            <a:r>
              <a:rPr lang="en-US" altLang="en-US" sz="1900" dirty="0">
                <a:solidFill>
                  <a:srgbClr val="FFFFFF"/>
                </a:solidFill>
                <a:cs typeface="Arial" charset="0"/>
              </a:rPr>
              <a:t>2.3.2 Implementation of FIVR</a:t>
            </a:r>
          </a:p>
        </p:txBody>
      </p:sp>
    </p:spTree>
    <p:extLst>
      <p:ext uri="{BB962C8B-B14F-4D97-AF65-F5344CB8AC3E}">
        <p14:creationId xmlns:p14="http://schemas.microsoft.com/office/powerpoint/2010/main" val="2037366061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9554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458" r="58888" b="12399"/>
          <a:stretch/>
        </p:blipFill>
        <p:spPr bwMode="auto">
          <a:xfrm>
            <a:off x="5112060" y="1572703"/>
            <a:ext cx="3898900" cy="4516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71499" y="820140"/>
            <a:ext cx="8595955" cy="68480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-6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Implementation of Intel’s 1. gen. FIVR, introduced in the </a:t>
            </a:r>
            <a:r>
              <a:rPr kumimoji="0" lang="en-US" i="0" u="none" strike="noStrike" kern="1200" cap="none" spc="-60" normalizeH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Haswell</a:t>
            </a:r>
            <a:r>
              <a:rPr kumimoji="0" lang="en-US" i="0" u="none" strike="noStrike" kern="1200" cap="none" spc="-6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line -1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pc="-60" dirty="0">
                <a:solidFill>
                  <a:srgbClr val="2D2D8A"/>
                </a:solidFill>
                <a:latin typeface="Verdana"/>
                <a:cs typeface="Arial" charset="0"/>
              </a:rPr>
              <a:t>F</a:t>
            </a:r>
            <a:r>
              <a:rPr lang="en-US" spc="-60" dirty="0">
                <a:solidFill>
                  <a:srgbClr val="2D2D8A"/>
                </a:solidFill>
                <a:cs typeface="Arial" charset="0"/>
              </a:rPr>
              <a:t>unctional partitioning of the implementation</a:t>
            </a:r>
            <a:endParaRPr kumimoji="0" lang="en-US" i="0" u="none" strike="noStrike" kern="1200" cap="none" spc="-60" normalizeH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742130" y="6174595"/>
            <a:ext cx="3302507" cy="5847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Figure: Functional partitioning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of the FIVR [</a:t>
            </a:r>
            <a:r>
              <a:rPr lang="hu-HU" sz="1600" dirty="0">
                <a:solidFill>
                  <a:srgbClr val="000000"/>
                </a:solidFill>
                <a:latin typeface="Verdana"/>
                <a:cs typeface="Arial" charset="0"/>
              </a:rPr>
              <a:t>23</a:t>
            </a: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]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en-US" altLang="en-US" sz="1700" dirty="0">
                <a:solidFill>
                  <a:srgbClr val="FFFFFF"/>
                </a:solidFill>
                <a:cs typeface="Arial" charset="0"/>
              </a:rPr>
              <a:t>2.3.2 Implementation of FIVR (1)</a:t>
            </a:r>
          </a:p>
        </p:txBody>
      </p:sp>
      <p:sp>
        <p:nvSpPr>
          <p:cNvPr id="11" name="Rectangle 10"/>
          <p:cNvSpPr/>
          <p:nvPr/>
        </p:nvSpPr>
        <p:spPr>
          <a:xfrm>
            <a:off x="174105" y="1965611"/>
            <a:ext cx="5296881" cy="26314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first stage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of the voltage regulator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delivers 1.8 V by conversion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from the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66CC"/>
                </a:solidFill>
                <a:latin typeface="Verdana"/>
                <a:cs typeface="Arial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PSU or battery voltage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(12V),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which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</a:t>
            </a:r>
            <a:r>
              <a:rPr kumimoji="0" lang="en-US" sz="1600" b="0" i="0" u="none" strike="noStrike" kern="1200" cap="none" spc="-4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is distributed across the microprocessor die. 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second conversion stage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is comprised of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 between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8 and 31 VRs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(depending on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the actual product), which 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140 MHz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synchronous multiphase buck converters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 with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up to 16 phases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Arial" charset="0"/>
              </a:rPr>
              <a:t>(to be discussed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latin typeface="Verdana"/>
                <a:cs typeface="Arial" charset="0"/>
              </a:rPr>
              <a:t>       later)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Arial" charset="0"/>
              </a:rPr>
              <a:t>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71500" y="1567824"/>
            <a:ext cx="329288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FIVR is built up of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two stages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5111587" y="3917086"/>
            <a:ext cx="54053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12 V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5787135" y="5852591"/>
            <a:ext cx="1103187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First stage</a:t>
            </a:r>
          </a:p>
        </p:txBody>
      </p:sp>
      <p:sp>
        <p:nvSpPr>
          <p:cNvPr id="8" name="Rounded Rectangle 7"/>
          <p:cNvSpPr/>
          <p:nvPr/>
        </p:nvSpPr>
        <p:spPr bwMode="auto">
          <a:xfrm>
            <a:off x="6898025" y="5883135"/>
            <a:ext cx="374275" cy="146539"/>
          </a:xfrm>
          <a:prstGeom prst="roundRect">
            <a:avLst/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1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itchFamily="34" charset="0"/>
              <a:ea typeface="+mn-ea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331640" y="6399330"/>
            <a:ext cx="387043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PSU: Power Supply Unit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7067513" y="5846860"/>
            <a:ext cx="133562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Second stage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500" y="470100"/>
            <a:ext cx="36551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>
                <a:solidFill>
                  <a:schemeClr val="accent6"/>
                </a:solidFill>
              </a:rPr>
              <a:t>2.3.2 Implementation of FIVR</a:t>
            </a:r>
            <a:endParaRPr lang="en-US" dirty="0">
              <a:solidFill>
                <a:schemeClr val="accent6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0604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1499" y="458670"/>
            <a:ext cx="859595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Physical partitioning of the 1. gen.</a:t>
            </a:r>
            <a:r>
              <a:rPr kumimoji="0" lang="en-US" i="0" u="none" strike="noStrike" kern="1200" cap="none" spc="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FIVR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implementation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  <a:cs typeface="Arial" charset="0"/>
              </a:rPr>
              <a:t>23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]</a:t>
            </a:r>
          </a:p>
        </p:txBody>
      </p:sp>
      <p:sp>
        <p:nvSpPr>
          <p:cNvPr id="7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en-US" altLang="en-US" sz="1700" dirty="0">
                <a:solidFill>
                  <a:srgbClr val="FFFFFF"/>
                </a:solidFill>
                <a:cs typeface="Arial" charset="0"/>
              </a:rPr>
              <a:t>2.3.2 Implementation of FIVR (2)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38035" y="5544235"/>
            <a:ext cx="890596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66CC"/>
                </a:solidFill>
                <a:cs typeface="Arial" charset="0"/>
              </a:rPr>
              <a:t>The Power Control Unit (PCU) </a:t>
            </a:r>
            <a:r>
              <a:rPr lang="en-US" sz="1600" dirty="0">
                <a:solidFill>
                  <a:srgbClr val="000000"/>
                </a:solidFill>
                <a:cs typeface="Arial" charset="0"/>
              </a:rPr>
              <a:t>specifies the input voltage, output voltage,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US" sz="1600" dirty="0">
                <a:solidFill>
                  <a:srgbClr val="000000"/>
                </a:solidFill>
                <a:cs typeface="Arial" charset="0"/>
              </a:rPr>
              <a:t>       number of operating phases, and a variety of other settings to minimize the</a:t>
            </a:r>
          </a:p>
          <a:p>
            <a:pPr lvl="0" fontAlgn="base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defRPr/>
            </a:pPr>
            <a:r>
              <a:rPr lang="en-US" sz="1600" dirty="0">
                <a:solidFill>
                  <a:srgbClr val="000000"/>
                </a:solidFill>
                <a:cs typeface="Arial" charset="0"/>
              </a:rPr>
              <a:t>       total power consumption of the die.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26494" y="953725"/>
            <a:ext cx="9143999" cy="3996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521" t="16022" r="3583" b="24129"/>
          <a:stretch>
            <a:fillRect/>
          </a:stretch>
        </p:blipFill>
        <p:spPr bwMode="auto">
          <a:xfrm>
            <a:off x="3716904" y="1580675"/>
            <a:ext cx="5427095" cy="35585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251520" y="968334"/>
            <a:ext cx="3889465" cy="45345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The first stage is on the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motherboard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Arial" charset="0"/>
              </a:rPr>
              <a:t>(12 V &gt; 1.8 V).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sz="1600" dirty="0">
                <a:latin typeface="Verdana"/>
                <a:cs typeface="Arial" charset="0"/>
              </a:rPr>
              <a:t>Parts of the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second stage </a:t>
            </a:r>
            <a:r>
              <a:rPr lang="en-US" sz="1600" dirty="0">
                <a:latin typeface="Verdana"/>
                <a:cs typeface="Arial" charset="0"/>
              </a:rPr>
              <a:t>are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lang="en-US" sz="1600" dirty="0">
                <a:latin typeface="Verdana"/>
                <a:cs typeface="Arial" charset="0"/>
              </a:rPr>
              <a:t>      distributed onto the </a:t>
            </a:r>
            <a:r>
              <a:rPr lang="en-US" sz="1600" dirty="0">
                <a:solidFill>
                  <a:srgbClr val="0070C0"/>
                </a:solidFill>
                <a:latin typeface="Verdana"/>
                <a:cs typeface="Arial" charset="0"/>
              </a:rPr>
              <a:t>package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40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latin typeface="Verdana"/>
                <a:cs typeface="Arial" charset="0"/>
              </a:rPr>
              <a:t>      and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Arial" charset="0"/>
              </a:rPr>
              <a:t>the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die.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50" normalizeH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The mid-frequency decoupling </a:t>
            </a:r>
          </a:p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solidFill>
                  <a:srgbClr val="0066CC"/>
                </a:solidFill>
                <a:latin typeface="Verdana"/>
                <a:cs typeface="Arial" charset="0"/>
              </a:rPr>
              <a:t>      c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apacitors</a:t>
            </a:r>
            <a:r>
              <a:rPr lang="en-US" sz="1600" dirty="0">
                <a:solidFill>
                  <a:srgbClr val="0066CC"/>
                </a:solidFill>
                <a:cs typeface="Arial" charset="0"/>
              </a:rPr>
              <a:t> and inductors</a:t>
            </a:r>
          </a:p>
          <a:p>
            <a:pPr lvl="0" fontAlgn="base">
              <a:spcBef>
                <a:spcPct val="0"/>
              </a:spcBef>
              <a:buClr>
                <a:srgbClr val="000000"/>
              </a:buClr>
              <a:defRPr/>
            </a:pPr>
            <a:r>
              <a:rPr lang="en-US" sz="1600" dirty="0">
                <a:solidFill>
                  <a:srgbClr val="0066CC"/>
                </a:solidFill>
                <a:cs typeface="Arial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Arial" charset="0"/>
              </a:rPr>
              <a:t>needed in the second stage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, </a:t>
            </a:r>
          </a:p>
          <a:p>
            <a:pPr lvl="0" fontAlgn="base">
              <a:spcBef>
                <a:spcPct val="0"/>
              </a:spcBef>
              <a:spcAft>
                <a:spcPts val="600"/>
              </a:spcAft>
              <a:buClr>
                <a:srgbClr val="000000"/>
              </a:buClr>
              <a:defRPr/>
            </a:pPr>
            <a:r>
              <a:rPr lang="en-US" sz="1600" dirty="0">
                <a:solidFill>
                  <a:srgbClr val="0066CC"/>
                </a:solidFill>
                <a:latin typeface="Verdana"/>
                <a:cs typeface="Arial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are placed on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package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.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8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cs typeface="Arial" charset="0"/>
              </a:rPr>
              <a:t>The power FETs </a:t>
            </a:r>
            <a:r>
              <a:rPr kumimoji="0" lang="en-US" sz="1600" b="0" i="0" u="none" strike="noStrike" kern="1200" cap="none" spc="-8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cs typeface="Arial" charset="0"/>
              </a:rPr>
              <a:t>(switches),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tabLst/>
              <a:defRPr/>
            </a:pPr>
            <a:r>
              <a:rPr kumimoji="0" lang="en-US" sz="1600" b="0" i="0" u="none" strike="noStrike" kern="1200" cap="none" spc="-8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cs typeface="Arial" charset="0"/>
              </a:rPr>
              <a:t>        control circuitry and the high 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tabLst/>
              <a:defRPr/>
            </a:pPr>
            <a:r>
              <a:rPr lang="en-US" sz="1600" spc="-80" dirty="0">
                <a:solidFill>
                  <a:srgbClr val="0066CC"/>
                </a:solidFill>
                <a:latin typeface="Verdana"/>
                <a:cs typeface="Arial" charset="0"/>
              </a:rPr>
              <a:t>        </a:t>
            </a:r>
            <a:r>
              <a:rPr kumimoji="0" lang="en-US" sz="1600" b="0" i="0" u="none" strike="noStrike" kern="1200" cap="none" spc="-8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cs typeface="Arial" charset="0"/>
              </a:rPr>
              <a:t>frequency decoupling </a:t>
            </a:r>
            <a:r>
              <a:rPr kumimoji="0" lang="en-US" sz="1600" b="0" i="0" u="none" strike="noStrike" kern="1200" cap="none" spc="-8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cs typeface="Arial" charset="0"/>
              </a:rPr>
              <a:t>of the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>
                <a:srgbClr val="000000"/>
              </a:buClr>
              <a:buSzTx/>
              <a:tabLst/>
              <a:defRPr/>
            </a:pPr>
            <a:r>
              <a:rPr lang="en-US" sz="1600" dirty="0">
                <a:latin typeface="Verdana"/>
                <a:cs typeface="Arial" charset="0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Arial" charset="0"/>
              </a:rPr>
              <a:t> second stage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are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on the die.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Arial" charset="0"/>
            </a:endParaRP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-60" normalizeH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Each on-die VR is independently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66CC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 programmable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to achieve 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optimal operation for the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  <a:cs typeface="Arial" charset="0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domain it is powering.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5E85C81-3AF3-5410-A4F0-D1E87FA8D00D}"/>
              </a:ext>
            </a:extLst>
          </p:cNvPr>
          <p:cNvSpPr txBox="1"/>
          <p:nvPr/>
        </p:nvSpPr>
        <p:spPr>
          <a:xfrm>
            <a:off x="478478" y="6465821"/>
            <a:ext cx="269836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Package: </a:t>
            </a:r>
            <a:r>
              <a:rPr lang="en-US" sz="1600" dirty="0" err="1"/>
              <a:t>processzor</a:t>
            </a:r>
            <a:r>
              <a:rPr lang="en-US" sz="1600" dirty="0"/>
              <a:t> </a:t>
            </a:r>
            <a:r>
              <a:rPr lang="en-US" sz="1600" dirty="0" err="1"/>
              <a:t>tok</a:t>
            </a:r>
            <a:endParaRPr lang="hu-HU" sz="1600" dirty="0"/>
          </a:p>
        </p:txBody>
      </p:sp>
    </p:spTree>
    <p:extLst>
      <p:ext uri="{BB962C8B-B14F-4D97-AF65-F5344CB8AC3E}">
        <p14:creationId xmlns:p14="http://schemas.microsoft.com/office/powerpoint/2010/main" val="31559780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9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9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9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9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9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9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26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338" b="7220"/>
          <a:stretch>
            <a:fillRect/>
          </a:stretch>
        </p:blipFill>
        <p:spPr bwMode="auto">
          <a:xfrm>
            <a:off x="1068388" y="971550"/>
            <a:ext cx="6248400" cy="2171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116505" y="3315471"/>
            <a:ext cx="9069342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Figure: Block diagram of the buck converter (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Kapcsolóüzemű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DC/DC converter) [</a:t>
            </a:r>
            <a:r>
              <a:rPr lang="hu-HU" sz="1600" dirty="0">
                <a:solidFill>
                  <a:srgbClr val="000000"/>
                </a:solidFill>
                <a:latin typeface="Verdana"/>
                <a:cs typeface="Arial" charset="0"/>
              </a:rPr>
              <a:t>24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]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500" y="458670"/>
            <a:ext cx="8374087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Principle of operation of buck converters used in the 1. gen. FIVR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  <a:cs typeface="Arial" charset="0"/>
              </a:rPr>
              <a:t>24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]</a:t>
            </a:r>
          </a:p>
        </p:txBody>
      </p:sp>
      <p:grpSp>
        <p:nvGrpSpPr>
          <p:cNvPr id="282629" name="Group 7"/>
          <p:cNvGrpSpPr>
            <a:grpSpLocks/>
          </p:cNvGrpSpPr>
          <p:nvPr/>
        </p:nvGrpSpPr>
        <p:grpSpPr bwMode="auto">
          <a:xfrm>
            <a:off x="0" y="3675063"/>
            <a:ext cx="9048750" cy="2817812"/>
            <a:chOff x="0" y="3674870"/>
            <a:chExt cx="9048750" cy="2818290"/>
          </a:xfrm>
        </p:grpSpPr>
        <p:pic>
          <p:nvPicPr>
            <p:cNvPr id="282633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074" t="11874" b="18643"/>
            <a:stretch>
              <a:fillRect/>
            </a:stretch>
          </p:blipFill>
          <p:spPr bwMode="auto">
            <a:xfrm>
              <a:off x="0" y="3799650"/>
              <a:ext cx="4557065" cy="1879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634" name="Picture 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17957"/>
            <a:stretch>
              <a:fillRect/>
            </a:stretch>
          </p:blipFill>
          <p:spPr bwMode="auto">
            <a:xfrm>
              <a:off x="4572000" y="3733415"/>
              <a:ext cx="4476750" cy="19458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2635" name="Picture 5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62910" y="5769260"/>
              <a:ext cx="4124325" cy="7239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" name="TextBox 5"/>
            <p:cNvSpPr txBox="1"/>
            <p:nvPr/>
          </p:nvSpPr>
          <p:spPr>
            <a:xfrm>
              <a:off x="2097088" y="3674870"/>
              <a:ext cx="973137" cy="29215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Arial" charset="0"/>
                </a:rPr>
                <a:t>On state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6613525" y="3674870"/>
              <a:ext cx="996950" cy="292150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3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Arial" charset="0"/>
                </a:rPr>
                <a:t>Off state</a:t>
              </a: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2186735" y="6399330"/>
            <a:ext cx="4819589" cy="338554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Figure: Operation of the Buck converter [</a:t>
            </a:r>
            <a:r>
              <a:rPr lang="hu-HU" sz="1600" dirty="0">
                <a:solidFill>
                  <a:srgbClr val="000000"/>
                </a:solidFill>
                <a:latin typeface="Verdana"/>
                <a:cs typeface="Arial" charset="0"/>
              </a:rPr>
              <a:t>24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]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686550" y="1771650"/>
            <a:ext cx="2247900" cy="9302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3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Q: MOSFET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Drive circuit: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E.g. PWM modulated</a:t>
            </a:r>
          </a:p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3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(Pulse Width Modulated)</a:t>
            </a:r>
          </a:p>
        </p:txBody>
      </p:sp>
      <p:sp>
        <p:nvSpPr>
          <p:cNvPr id="15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en-US" altLang="en-US" sz="1700" dirty="0">
                <a:solidFill>
                  <a:srgbClr val="FFFFFF"/>
                </a:solidFill>
                <a:cs typeface="Arial" charset="0"/>
              </a:rPr>
              <a:t>2.3.2 Implementation of FIVR (3)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06515" y="6174305"/>
            <a:ext cx="189057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/>
              <a:t>duty cycle</a:t>
            </a:r>
          </a:p>
          <a:p>
            <a:r>
              <a:rPr lang="en-US" sz="1600" dirty="0" err="1"/>
              <a:t>kitöltési</a:t>
            </a:r>
            <a:r>
              <a:rPr lang="en-US" sz="1600" dirty="0"/>
              <a:t> </a:t>
            </a:r>
            <a:r>
              <a:rPr lang="en-US" sz="1600" dirty="0" err="1"/>
              <a:t>tényező</a:t>
            </a: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7456788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26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26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z="1700" dirty="0">
                <a:solidFill>
                  <a:srgbClr val="FFFFFF"/>
                </a:solidFill>
                <a:cs typeface="Arial" charset="0"/>
              </a:rPr>
              <a:t>2.3.2 Implementation of FIVR (4)</a:t>
            </a:r>
            <a:endParaRPr lang="en-US" sz="170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49548" y="863715"/>
            <a:ext cx="9162060" cy="45704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40" dirty="0"/>
              <a:t>The </a:t>
            </a:r>
            <a:r>
              <a:rPr lang="en-US" sz="1600" spc="-40" dirty="0">
                <a:solidFill>
                  <a:srgbClr val="FF0000"/>
                </a:solidFill>
              </a:rPr>
              <a:t>buck converter </a:t>
            </a:r>
            <a:r>
              <a:rPr lang="en-US" sz="1600" spc="-40" dirty="0"/>
              <a:t>is used to </a:t>
            </a:r>
            <a:r>
              <a:rPr lang="en-US" sz="1600" spc="-40" dirty="0">
                <a:solidFill>
                  <a:srgbClr val="0070C0"/>
                </a:solidFill>
              </a:rPr>
              <a:t>down-convert a DC voltage </a:t>
            </a:r>
            <a:r>
              <a:rPr lang="en-US" sz="1600" spc="-40" dirty="0"/>
              <a:t>to a lower DC voltage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of the same polarity.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It utilizes a </a:t>
            </a:r>
            <a:r>
              <a:rPr lang="en-US" sz="1600" dirty="0">
                <a:solidFill>
                  <a:srgbClr val="0070C0"/>
                </a:solidFill>
              </a:rPr>
              <a:t>transistor (as a switch) to</a:t>
            </a:r>
            <a:r>
              <a:rPr lang="en-US" sz="1600" dirty="0"/>
              <a:t> </a:t>
            </a:r>
            <a:r>
              <a:rPr lang="en-US" sz="1600" dirty="0">
                <a:solidFill>
                  <a:srgbClr val="0070C0"/>
                </a:solidFill>
              </a:rPr>
              <a:t>alternately connect and disconnect 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the input voltage to an RC circuit by a frequency of 140 </a:t>
            </a:r>
            <a:r>
              <a:rPr lang="en-US" sz="1600" dirty="0" err="1">
                <a:solidFill>
                  <a:srgbClr val="0070C0"/>
                </a:solidFill>
              </a:rPr>
              <a:t>MHz</a:t>
            </a:r>
            <a:r>
              <a:rPr lang="en-US" sz="1600" dirty="0" err="1"/>
              <a:t>.</a:t>
            </a:r>
            <a:endParaRPr lang="en-US" sz="1600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While the </a:t>
            </a:r>
            <a:r>
              <a:rPr lang="en-US" sz="1600" dirty="0">
                <a:solidFill>
                  <a:srgbClr val="FF0000"/>
                </a:solidFill>
              </a:rPr>
              <a:t>switch is on</a:t>
            </a:r>
            <a:r>
              <a:rPr lang="en-US" sz="1600" dirty="0"/>
              <a:t>, the </a:t>
            </a:r>
            <a:r>
              <a:rPr lang="en-US" sz="1600" dirty="0">
                <a:solidFill>
                  <a:srgbClr val="0070C0"/>
                </a:solidFill>
              </a:rPr>
              <a:t>voltage will rise </a:t>
            </a:r>
            <a:r>
              <a:rPr lang="en-US" sz="1600" dirty="0"/>
              <a:t>on the capacitor, as indicated in the 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Figure on the left of the previous slide.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When the switch is </a:t>
            </a:r>
            <a:r>
              <a:rPr lang="en-US" sz="1600" dirty="0">
                <a:solidFill>
                  <a:srgbClr val="FF0000"/>
                </a:solidFill>
              </a:rPr>
              <a:t>turned off</a:t>
            </a:r>
            <a:r>
              <a:rPr lang="en-US" sz="1600" dirty="0"/>
              <a:t>, the </a:t>
            </a:r>
            <a:r>
              <a:rPr lang="en-US" sz="1600" dirty="0">
                <a:solidFill>
                  <a:srgbClr val="0070C0"/>
                </a:solidFill>
              </a:rPr>
              <a:t>input voltage is removed, </a:t>
            </a:r>
            <a:r>
              <a:rPr lang="en-US" sz="1600" dirty="0"/>
              <a:t>and the </a:t>
            </a:r>
            <a:r>
              <a:rPr lang="en-US" sz="1600" dirty="0">
                <a:solidFill>
                  <a:srgbClr val="0070C0"/>
                </a:solidFill>
              </a:rPr>
              <a:t>capacitor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 discharges </a:t>
            </a:r>
            <a:r>
              <a:rPr lang="en-US" sz="1600" dirty="0"/>
              <a:t>across the load.</a:t>
            </a:r>
          </a:p>
          <a:p>
            <a:r>
              <a:rPr lang="en-US" sz="1600" dirty="0"/>
              <a:t>    Then the current “I” will continue to flow through the diode ”</a:t>
            </a:r>
            <a:r>
              <a:rPr lang="en-US" sz="1600" i="1" dirty="0"/>
              <a:t>D”</a:t>
            </a:r>
            <a:r>
              <a:rPr lang="en-US" sz="1600" dirty="0"/>
              <a:t>, but </a:t>
            </a:r>
            <a:r>
              <a:rPr lang="en-US" sz="1600" dirty="0">
                <a:solidFill>
                  <a:srgbClr val="0070C0"/>
                </a:solidFill>
              </a:rPr>
              <a:t>its magnitude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 will drop.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This results in a </a:t>
            </a:r>
            <a:r>
              <a:rPr lang="en-US" sz="1600" dirty="0">
                <a:solidFill>
                  <a:srgbClr val="FF0000"/>
                </a:solidFill>
              </a:rPr>
              <a:t>ripple current </a:t>
            </a:r>
            <a:r>
              <a:rPr lang="en-US" sz="1600" dirty="0"/>
              <a:t>(and voltage) across the RC network, as indicated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at the bottom of the previous Figure.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50" dirty="0"/>
              <a:t>By switching between the on-state and off-state continuously, the buck converter</a:t>
            </a:r>
          </a:p>
          <a:p>
            <a:pPr>
              <a:spcAft>
                <a:spcPts val="600"/>
              </a:spcAft>
            </a:pPr>
            <a:r>
              <a:rPr lang="en-US" sz="1600" dirty="0"/>
              <a:t>      decreases the voltage level from the input value to the output value. 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It can be shown that the </a:t>
            </a:r>
            <a:r>
              <a:rPr lang="en-US" sz="1600" dirty="0">
                <a:solidFill>
                  <a:srgbClr val="FF0000"/>
                </a:solidFill>
              </a:rPr>
              <a:t>output voltage </a:t>
            </a:r>
            <a:r>
              <a:rPr lang="en-US" sz="1600" dirty="0"/>
              <a:t>is </a:t>
            </a:r>
            <a:r>
              <a:rPr lang="en-US" sz="1600" dirty="0">
                <a:solidFill>
                  <a:srgbClr val="0070C0"/>
                </a:solidFill>
              </a:rPr>
              <a:t>equal to the input voltage multiplied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</a:t>
            </a:r>
            <a:r>
              <a:rPr lang="en-US" sz="1600" spc="-50" dirty="0">
                <a:solidFill>
                  <a:srgbClr val="0070C0"/>
                </a:solidFill>
              </a:rPr>
              <a:t>by the duty cycle</a:t>
            </a:r>
            <a:r>
              <a:rPr lang="en-US" sz="1600" spc="-50" dirty="0"/>
              <a:t>, which is the length of the on interval divided by the cycle time [98].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1437" y="470397"/>
            <a:ext cx="8596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Operation of buck converters implemented in 1. gen. FIVRs [</a:t>
            </a:r>
            <a:r>
              <a:rPr lang="hu-HU" dirty="0">
                <a:solidFill>
                  <a:schemeClr val="accent6"/>
                </a:solidFill>
              </a:rPr>
              <a:t>25</a:t>
            </a:r>
            <a:r>
              <a:rPr lang="en-US" dirty="0">
                <a:solidFill>
                  <a:schemeClr val="accent6"/>
                </a:solidFill>
              </a:rPr>
              <a:t>]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634DD74-9A1F-BAD2-ACDC-7F1090082C00}"/>
              </a:ext>
            </a:extLst>
          </p:cNvPr>
          <p:cNvSpPr txBox="1"/>
          <p:nvPr/>
        </p:nvSpPr>
        <p:spPr>
          <a:xfrm>
            <a:off x="116505" y="5769260"/>
            <a:ext cx="7238905" cy="9335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spcAft>
                <a:spcPts val="400"/>
              </a:spcAft>
            </a:pPr>
            <a:r>
              <a:rPr lang="en-US" sz="1600" dirty="0">
                <a:solidFill>
                  <a:srgbClr val="FF0000"/>
                </a:solidFill>
              </a:rPr>
              <a:t>Remark</a:t>
            </a:r>
          </a:p>
          <a:p>
            <a:pPr marL="285750" indent="-285750">
              <a:spcAft>
                <a:spcPts val="400"/>
              </a:spcAft>
              <a:buFont typeface="Arial" panose="020B0604020202020204" pitchFamily="34" charset="0"/>
              <a:buChar char="•"/>
            </a:pPr>
            <a:r>
              <a:rPr lang="en-US" sz="1600" dirty="0"/>
              <a:t>There are buck (down) and boost (up) DC/DC converters.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/>
              <a:t>If a horse makes a “</a:t>
            </a:r>
            <a:r>
              <a:rPr lang="en-US" sz="1600" dirty="0">
                <a:latin typeface="+mj-lt"/>
              </a:rPr>
              <a:t>buck” </a:t>
            </a:r>
            <a:r>
              <a:rPr lang="en-US" sz="1600" b="0" i="0" dirty="0">
                <a:effectLst/>
                <a:latin typeface="+mj-lt"/>
              </a:rPr>
              <a:t>he's got to get his head down (</a:t>
            </a:r>
            <a:r>
              <a:rPr lang="en-US" sz="1600" dirty="0" err="1">
                <a:latin typeface="+mj-lt"/>
              </a:rPr>
              <a:t>M</a:t>
            </a:r>
            <a:r>
              <a:rPr lang="en-US" sz="1600" b="0" i="0" dirty="0" err="1">
                <a:effectLst/>
                <a:latin typeface="+mj-lt"/>
              </a:rPr>
              <a:t>yefe</a:t>
            </a:r>
            <a:r>
              <a:rPr lang="en-US" sz="1600" b="0" i="0" dirty="0">
                <a:effectLst/>
                <a:latin typeface="+mj-lt"/>
              </a:rPr>
              <a:t>).</a:t>
            </a:r>
            <a:endParaRPr lang="hu-HU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783943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7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7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7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7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7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3650" name="Picture 78" descr="http://upload.wikimedia.org/wikipedia/commons/b/b8/Multiphase_buck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2691" y="1399506"/>
            <a:ext cx="3409950" cy="3228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Rectangle 4"/>
          <p:cNvSpPr/>
          <p:nvPr/>
        </p:nvSpPr>
        <p:spPr>
          <a:xfrm>
            <a:off x="845672" y="4734145"/>
            <a:ext cx="6966688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Fig.: Principle of a synchronous </a:t>
            </a:r>
            <a:r>
              <a:rPr kumimoji="0" lang="en-US" sz="16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-phase buck converter [</a:t>
            </a:r>
            <a:r>
              <a:rPr lang="hu-HU" sz="1600" dirty="0">
                <a:solidFill>
                  <a:srgbClr val="000000"/>
                </a:solidFill>
                <a:latin typeface="Verdana"/>
                <a:cs typeface="Arial" charset="0"/>
              </a:rPr>
              <a:t>26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]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71500" y="458670"/>
            <a:ext cx="8485272" cy="646331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Reducing voltage</a:t>
            </a:r>
            <a:r>
              <a:rPr kumimoji="0" lang="en-US" i="0" u="none" strike="noStrike" kern="1200" cap="none" spc="0" normalizeH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ripple of the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1. gen. buck converters by synchronous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chemeClr val="accent6"/>
                </a:solidFill>
                <a:latin typeface="Verdana"/>
                <a:cs typeface="Arial" charset="0"/>
              </a:rPr>
              <a:t> 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n-phase buck converter design [</a:t>
            </a:r>
            <a:r>
              <a:rPr lang="hu-HU" dirty="0">
                <a:solidFill>
                  <a:schemeClr val="accent6"/>
                </a:solidFill>
                <a:latin typeface="Verdana"/>
                <a:cs typeface="Arial" charset="0"/>
              </a:rPr>
              <a:t>26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]</a:t>
            </a:r>
          </a:p>
        </p:txBody>
      </p:sp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en-US" altLang="en-US" sz="1700" dirty="0">
                <a:solidFill>
                  <a:srgbClr val="FFFFFF"/>
                </a:solidFill>
                <a:cs typeface="Arial" charset="0"/>
              </a:rPr>
              <a:t>2.3.2 Implementation of FIVR (5)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71500" y="5229200"/>
            <a:ext cx="83129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The </a:t>
            </a:r>
            <a:r>
              <a:rPr lang="en-US" sz="1600" dirty="0">
                <a:solidFill>
                  <a:srgbClr val="FF0000"/>
                </a:solidFill>
              </a:rPr>
              <a:t>high of the ripple</a:t>
            </a:r>
            <a:r>
              <a:rPr lang="en-US" sz="1600" dirty="0">
                <a:solidFill>
                  <a:srgbClr val="0070C0"/>
                </a:solidFill>
              </a:rPr>
              <a:t> can be reduced by replacing a single switch with multiple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synchronous switches operating in succession</a:t>
            </a:r>
            <a:r>
              <a:rPr lang="en-US" sz="1600" dirty="0"/>
              <a:t>, as seen above.</a:t>
            </a:r>
          </a:p>
        </p:txBody>
      </p:sp>
    </p:spTree>
    <p:extLst>
      <p:ext uri="{BB962C8B-B14F-4D97-AF65-F5344CB8AC3E}">
        <p14:creationId xmlns:p14="http://schemas.microsoft.com/office/powerpoint/2010/main" val="3696523661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5698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5875" y="1267347"/>
            <a:ext cx="6516688" cy="532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71500" y="458670"/>
            <a:ext cx="9025163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Board space saving with </a:t>
            </a:r>
            <a:r>
              <a:rPr kumimoji="0" lang="en-US" i="0" u="none" strike="noStrike" kern="1200" cap="none" spc="-40" normalizeH="0" noProof="0" dirty="0" err="1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Haswell’s</a:t>
            </a:r>
            <a:r>
              <a:rPr kumimoji="0" lang="en-US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FIVR vs. Ivy Bridge’s voltage regulators </a:t>
            </a:r>
            <a:r>
              <a:rPr kumimoji="0" lang="en-US" i="0" u="none" strike="noStrike" kern="1200" cap="none" spc="-4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[</a:t>
            </a:r>
            <a:r>
              <a:rPr lang="hu-HU" spc="-40" dirty="0">
                <a:solidFill>
                  <a:srgbClr val="000000"/>
                </a:solidFill>
                <a:latin typeface="Verdana"/>
                <a:cs typeface="Arial" charset="0"/>
              </a:rPr>
              <a:t>22</a:t>
            </a:r>
            <a:r>
              <a:rPr kumimoji="0" lang="en-US" i="0" u="none" strike="noStrike" kern="1200" cap="none" spc="-4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]</a:t>
            </a:r>
          </a:p>
        </p:txBody>
      </p:sp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en-US" altLang="en-US" sz="1700" dirty="0">
                <a:solidFill>
                  <a:srgbClr val="FFFFFF"/>
                </a:solidFill>
                <a:cs typeface="Arial" charset="0"/>
              </a:rPr>
              <a:t>2.3.2 Implementation of FIVR (6)</a:t>
            </a:r>
          </a:p>
        </p:txBody>
      </p:sp>
    </p:spTree>
    <p:extLst>
      <p:ext uri="{BB962C8B-B14F-4D97-AF65-F5344CB8AC3E}">
        <p14:creationId xmlns:p14="http://schemas.microsoft.com/office/powerpoint/2010/main" val="201671067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altLang="en-US" sz="1700" dirty="0">
                <a:solidFill>
                  <a:srgbClr val="FFFFFF"/>
                </a:solidFill>
                <a:cs typeface="Arial" charset="0"/>
              </a:rPr>
              <a:t>2.3.2 Implementation of FIVR (7)</a:t>
            </a:r>
            <a:endParaRPr lang="en-US" sz="170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16505" y="818710"/>
            <a:ext cx="9241632" cy="140038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spc="-20" dirty="0">
                <a:solidFill>
                  <a:srgbClr val="000000"/>
                </a:solidFill>
              </a:rPr>
              <a:t>In their subsequent </a:t>
            </a:r>
            <a:r>
              <a:rPr lang="en-US" sz="1600" spc="-20" dirty="0" err="1">
                <a:solidFill>
                  <a:srgbClr val="000000"/>
                </a:solidFill>
              </a:rPr>
              <a:t>Broadwell</a:t>
            </a:r>
            <a:r>
              <a:rPr lang="en-US" sz="1600" spc="-20" dirty="0">
                <a:solidFill>
                  <a:srgbClr val="000000"/>
                </a:solidFill>
              </a:rPr>
              <a:t> line (</a:t>
            </a:r>
            <a:r>
              <a:rPr lang="hu-HU" sz="1600" spc="-20" dirty="0">
                <a:solidFill>
                  <a:srgbClr val="000000"/>
                </a:solidFill>
              </a:rPr>
              <a:t>9/</a:t>
            </a:r>
            <a:r>
              <a:rPr lang="en-US" sz="1600" spc="-20" dirty="0">
                <a:solidFill>
                  <a:srgbClr val="000000"/>
                </a:solidFill>
              </a:rPr>
              <a:t>2014), Intel enhanced the original FIVR design</a:t>
            </a:r>
          </a:p>
          <a:p>
            <a:pPr lvl="0">
              <a:spcAft>
                <a:spcPts val="600"/>
              </a:spcAft>
              <a:defRPr/>
            </a:pPr>
            <a:r>
              <a:rPr lang="en-US" sz="1600" dirty="0">
                <a:solidFill>
                  <a:srgbClr val="000000"/>
                </a:solidFill>
              </a:rPr>
              <a:t>      in many aspects [</a:t>
            </a:r>
            <a:r>
              <a:rPr lang="hu-HU" sz="1600" dirty="0">
                <a:solidFill>
                  <a:srgbClr val="000000"/>
                </a:solidFill>
              </a:rPr>
              <a:t>27</a:t>
            </a:r>
            <a:r>
              <a:rPr lang="en-US" sz="1600" dirty="0">
                <a:solidFill>
                  <a:srgbClr val="000000"/>
                </a:solidFill>
              </a:rPr>
              <a:t>], not detailed here.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spc="-60" dirty="0">
                <a:solidFill>
                  <a:srgbClr val="000000"/>
                </a:solidFill>
              </a:rPr>
              <a:t>The </a:t>
            </a:r>
            <a:r>
              <a:rPr lang="en-US" sz="1600" spc="-60" dirty="0">
                <a:solidFill>
                  <a:srgbClr val="0070C0"/>
                </a:solidFill>
              </a:rPr>
              <a:t>2</a:t>
            </a:r>
            <a:r>
              <a:rPr lang="en-US" sz="1600" spc="-60" baseline="30000" dirty="0">
                <a:solidFill>
                  <a:srgbClr val="0070C0"/>
                </a:solidFill>
              </a:rPr>
              <a:t>nd</a:t>
            </a:r>
            <a:r>
              <a:rPr lang="en-US" sz="1600" spc="-60" dirty="0">
                <a:solidFill>
                  <a:srgbClr val="0070C0"/>
                </a:solidFill>
              </a:rPr>
              <a:t> gen. design</a:t>
            </a:r>
            <a:r>
              <a:rPr lang="en-US" sz="1600" spc="-60" dirty="0">
                <a:solidFill>
                  <a:srgbClr val="000000"/>
                </a:solidFill>
              </a:rPr>
              <a:t> resulted in about </a:t>
            </a:r>
            <a:r>
              <a:rPr lang="en-US" sz="1600" spc="-60" dirty="0">
                <a:solidFill>
                  <a:srgbClr val="0070C0"/>
                </a:solidFill>
              </a:rPr>
              <a:t>35 % less own power consumption, </a:t>
            </a:r>
            <a:r>
              <a:rPr lang="en-US" sz="1600" spc="-60" dirty="0"/>
              <a:t>in comparison </a:t>
            </a:r>
          </a:p>
          <a:p>
            <a:pPr lvl="0">
              <a:defRPr/>
            </a:pPr>
            <a:r>
              <a:rPr lang="en-US" sz="1600" dirty="0"/>
              <a:t>      to the previous design [</a:t>
            </a:r>
            <a:r>
              <a:rPr lang="hu-HU" sz="1600" dirty="0"/>
              <a:t>27</a:t>
            </a:r>
            <a:r>
              <a:rPr lang="en-US" sz="1600" dirty="0"/>
              <a:t>].</a:t>
            </a:r>
          </a:p>
          <a:p>
            <a:pPr lvl="0">
              <a:defRPr/>
            </a:pPr>
            <a:r>
              <a:rPr lang="en-US" sz="1600" dirty="0"/>
              <a:t>    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71438" y="458670"/>
            <a:ext cx="863422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</a:rPr>
              <a:t>Enhancing Intel’s original FIVR design in the subsequent </a:t>
            </a:r>
            <a:r>
              <a:rPr lang="en-US" dirty="0" err="1">
                <a:solidFill>
                  <a:schemeClr val="accent6"/>
                </a:solidFill>
              </a:rPr>
              <a:t>Broadwell</a:t>
            </a:r>
            <a:r>
              <a:rPr lang="en-US" dirty="0">
                <a:solidFill>
                  <a:schemeClr val="accent6"/>
                </a:solidFill>
              </a:rPr>
              <a:t> line </a:t>
            </a:r>
          </a:p>
        </p:txBody>
      </p:sp>
    </p:spTree>
    <p:extLst>
      <p:ext uri="{BB962C8B-B14F-4D97-AF65-F5344CB8AC3E}">
        <p14:creationId xmlns:p14="http://schemas.microsoft.com/office/powerpoint/2010/main" val="4173982873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1876"/>
            </a:gs>
            <a:gs pos="100000">
              <a:srgbClr val="3333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AutoShape 2"/>
          <p:cNvSpPr>
            <a:spLocks noChangeArrowheads="1"/>
          </p:cNvSpPr>
          <p:nvPr/>
        </p:nvSpPr>
        <p:spPr bwMode="auto">
          <a:xfrm>
            <a:off x="884238" y="1979895"/>
            <a:ext cx="7359650" cy="504000"/>
          </a:xfrm>
          <a:prstGeom prst="roundRect">
            <a:avLst>
              <a:gd name="adj" fmla="val 0"/>
            </a:avLst>
          </a:prstGeom>
          <a:solidFill>
            <a:srgbClr val="000066"/>
          </a:solidFill>
          <a:ln w="9525" algn="ctr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None/>
            </a:pPr>
            <a:r>
              <a:rPr lang="hu-HU" altLang="en-US" sz="1900" dirty="0">
                <a:solidFill>
                  <a:srgbClr val="FFFFFF"/>
                </a:solidFill>
                <a:cs typeface="Arial" charset="0"/>
              </a:rPr>
              <a:t>2.3</a:t>
            </a:r>
            <a:r>
              <a:rPr lang="en-US" altLang="en-US" sz="1900" dirty="0">
                <a:solidFill>
                  <a:srgbClr val="FFFFFF"/>
                </a:solidFill>
                <a:cs typeface="Arial" charset="0"/>
              </a:rPr>
              <a:t>.3 Assessment and use of FIVRs </a:t>
            </a:r>
          </a:p>
        </p:txBody>
      </p:sp>
    </p:spTree>
    <p:extLst>
      <p:ext uri="{BB962C8B-B14F-4D97-AF65-F5344CB8AC3E}">
        <p14:creationId xmlns:p14="http://schemas.microsoft.com/office/powerpoint/2010/main" val="3039894663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1700" dirty="0">
                <a:solidFill>
                  <a:srgbClr val="FFFFFF"/>
                </a:solidFill>
                <a:cs typeface="Arial" charset="0"/>
              </a:rPr>
              <a:t>2.3.3 Assessment and use of FIVRs (1)</a:t>
            </a:r>
          </a:p>
        </p:txBody>
      </p:sp>
      <p:sp>
        <p:nvSpPr>
          <p:cNvPr id="5" name="TextBox 4"/>
          <p:cNvSpPr txBox="1"/>
          <p:nvPr/>
        </p:nvSpPr>
        <p:spPr>
          <a:xfrm flipH="1">
            <a:off x="71500" y="458670"/>
            <a:ext cx="85638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2.3.3 Assessment and use of FIVRs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008A1FD-3D20-5085-632C-9B524E2AF780}"/>
              </a:ext>
            </a:extLst>
          </p:cNvPr>
          <p:cNvSpPr/>
          <p:nvPr/>
        </p:nvSpPr>
        <p:spPr bwMode="auto">
          <a:xfrm>
            <a:off x="18510" y="852542"/>
            <a:ext cx="9144000" cy="1271313"/>
          </a:xfrm>
          <a:prstGeom prst="roundRect">
            <a:avLst/>
          </a:prstGeom>
          <a:solidFill>
            <a:srgbClr val="DDF2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3F7B2EC-DB1A-981D-B0C4-F6EA4F1FC172}"/>
              </a:ext>
            </a:extLst>
          </p:cNvPr>
          <p:cNvSpPr txBox="1"/>
          <p:nvPr/>
        </p:nvSpPr>
        <p:spPr>
          <a:xfrm>
            <a:off x="71500" y="841112"/>
            <a:ext cx="238078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Benefits of FIVRs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[7]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D6FFFBA-2296-2860-D4C4-092BE0AD6EB6}"/>
              </a:ext>
            </a:extLst>
          </p:cNvPr>
          <p:cNvSpPr txBox="1"/>
          <p:nvPr/>
        </p:nvSpPr>
        <p:spPr>
          <a:xfrm>
            <a:off x="206515" y="1167577"/>
            <a:ext cx="4878900" cy="9079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spcAft>
                <a:spcPts val="300"/>
              </a:spcAft>
              <a:buAutoNum type="alphaLcParenR"/>
            </a:pPr>
            <a:r>
              <a:rPr lang="en-US" sz="1600" dirty="0">
                <a:latin typeface="+mj-lt"/>
              </a:rPr>
              <a:t>It greatly simplifies mainboard designs.</a:t>
            </a:r>
          </a:p>
          <a:p>
            <a:pPr marL="342900" indent="-342900">
              <a:spcAft>
                <a:spcPts val="300"/>
              </a:spcAft>
              <a:buAutoNum type="alphaLcParenR"/>
            </a:pPr>
            <a:r>
              <a:rPr lang="en-US" sz="1600" dirty="0">
                <a:latin typeface="+mj-lt"/>
              </a:rPr>
              <a:t>It replaces power gates.</a:t>
            </a:r>
          </a:p>
          <a:p>
            <a:pPr marL="342900" indent="-342900">
              <a:spcAft>
                <a:spcPts val="300"/>
              </a:spcAft>
              <a:buAutoNum type="alphaLcParenR"/>
            </a:pPr>
            <a:r>
              <a:rPr lang="en-US" sz="1600" dirty="0">
                <a:latin typeface="+mj-lt"/>
              </a:rPr>
              <a:t>It allows Per-Core-P-State control (PCPC).</a:t>
            </a:r>
          </a:p>
        </p:txBody>
      </p:sp>
    </p:spTree>
    <p:extLst>
      <p:ext uri="{BB962C8B-B14F-4D97-AF65-F5344CB8AC3E}">
        <p14:creationId xmlns:p14="http://schemas.microsoft.com/office/powerpoint/2010/main" val="19958880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7" grpId="0"/>
      <p:bldP spid="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(5)</a:t>
            </a:r>
            <a:endParaRPr lang="en-US" sz="1700" dirty="0"/>
          </a:p>
        </p:txBody>
      </p:sp>
      <p:sp>
        <p:nvSpPr>
          <p:cNvPr id="26" name="TextBox 25"/>
          <p:cNvSpPr txBox="1"/>
          <p:nvPr/>
        </p:nvSpPr>
        <p:spPr>
          <a:xfrm>
            <a:off x="3131840" y="3990546"/>
            <a:ext cx="248669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Q =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dyn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* 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cc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= I * </a:t>
            </a:r>
            <a:r>
              <a:rPr kumimoji="0" lang="el-GR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rPr>
              <a:t>Δ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grpSp>
        <p:nvGrpSpPr>
          <p:cNvPr id="44" name="Group 43"/>
          <p:cNvGrpSpPr/>
          <p:nvPr/>
        </p:nvGrpSpPr>
        <p:grpSpPr>
          <a:xfrm>
            <a:off x="6020010" y="1808820"/>
            <a:ext cx="1117275" cy="632675"/>
            <a:chOff x="5344935" y="1814030"/>
            <a:chExt cx="1117275" cy="632675"/>
          </a:xfrm>
        </p:grpSpPr>
        <p:cxnSp>
          <p:nvCxnSpPr>
            <p:cNvPr id="32" name="Straight Connector 31"/>
            <p:cNvCxnSpPr/>
            <p:nvPr/>
          </p:nvCxnSpPr>
          <p:spPr bwMode="auto">
            <a:xfrm flipV="1">
              <a:off x="5612360" y="1826498"/>
              <a:ext cx="0" cy="61200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" name="Straight Connector 32"/>
            <p:cNvCxnSpPr/>
            <p:nvPr/>
          </p:nvCxnSpPr>
          <p:spPr bwMode="auto">
            <a:xfrm flipV="1">
              <a:off x="6194100" y="1814030"/>
              <a:ext cx="0" cy="63000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" name="Straight Connector 34"/>
            <p:cNvCxnSpPr/>
            <p:nvPr/>
          </p:nvCxnSpPr>
          <p:spPr bwMode="auto">
            <a:xfrm flipH="1" flipV="1">
              <a:off x="5344935" y="2435960"/>
              <a:ext cx="270030" cy="523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" name="Straight Connector 36"/>
            <p:cNvCxnSpPr/>
            <p:nvPr/>
          </p:nvCxnSpPr>
          <p:spPr bwMode="auto">
            <a:xfrm flipH="1" flipV="1">
              <a:off x="6192180" y="2441475"/>
              <a:ext cx="270030" cy="523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" name="Straight Connector 38"/>
            <p:cNvCxnSpPr/>
            <p:nvPr/>
          </p:nvCxnSpPr>
          <p:spPr bwMode="auto">
            <a:xfrm>
              <a:off x="5609035" y="1821188"/>
              <a:ext cx="583145" cy="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46" name="Straight Connector 45"/>
          <p:cNvCxnSpPr/>
          <p:nvPr/>
        </p:nvCxnSpPr>
        <p:spPr bwMode="auto">
          <a:xfrm>
            <a:off x="6284110" y="2727229"/>
            <a:ext cx="585065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  <a:effectLst/>
        </p:spPr>
      </p:cxnSp>
      <p:sp>
        <p:nvSpPr>
          <p:cNvPr id="48" name="TextBox 47"/>
          <p:cNvSpPr txBox="1"/>
          <p:nvPr/>
        </p:nvSpPr>
        <p:spPr>
          <a:xfrm>
            <a:off x="6397800" y="2433680"/>
            <a:ext cx="4042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rPr>
              <a:t>Δ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141730" y="5557590"/>
            <a:ext cx="6450292" cy="6617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spcAft>
                <a:spcPts val="600"/>
              </a:spcAft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=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* I =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* C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*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/</a:t>
            </a:r>
            <a:r>
              <a:rPr lang="el-GR" sz="1050" dirty="0">
                <a:solidFill>
                  <a:srgbClr val="000000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Δ</a:t>
            </a:r>
            <a:r>
              <a:rPr lang="en-US" sz="1600" dirty="0">
                <a:solidFill>
                  <a:srgbClr val="000000"/>
                </a:solidFill>
              </a:rPr>
              <a:t>T  =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C</a:t>
            </a:r>
            <a:r>
              <a:rPr lang="en-US" sz="1600" baseline="-25000" dirty="0">
                <a:solidFill>
                  <a:srgbClr val="000000"/>
                </a:solidFill>
                <a:latin typeface="Verdana"/>
              </a:rPr>
              <a:t>dyn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 * V</a:t>
            </a:r>
            <a:r>
              <a:rPr lang="en-US" sz="1600" baseline="-25000" dirty="0">
                <a:solidFill>
                  <a:srgbClr val="000000"/>
                </a:solidFill>
                <a:latin typeface="Verdana"/>
              </a:rPr>
              <a:t>cc</a:t>
            </a:r>
            <a:r>
              <a:rPr lang="en-US" sz="1600" baseline="30000" dirty="0">
                <a:solidFill>
                  <a:srgbClr val="000000"/>
                </a:solidFill>
                <a:latin typeface="Verdana"/>
              </a:rPr>
              <a:t>2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/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(1/2 * 1/f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) =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= 2 * C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* V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cc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* f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3355989" y="4329100"/>
            <a:ext cx="156324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l-GR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+mn-cs"/>
              </a:rPr>
              <a:t>Δ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 = ½ * 1/f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</a:t>
            </a:r>
            <a:endParaRPr kumimoji="0" lang="en-US" sz="1200" b="0" i="0" u="none" strike="noStrike" kern="1200" cap="none" spc="0" normalizeH="0" baseline="-25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71500" y="458670"/>
            <a:ext cx="83715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3F3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Remark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3F3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Simplified </a:t>
            </a:r>
            <a:r>
              <a:rPr lang="en-US" sz="1600" dirty="0">
                <a:solidFill>
                  <a:srgbClr val="FF3F3F"/>
                </a:solidFill>
                <a:latin typeface="Verdana"/>
              </a:rPr>
              <a:t>calculation of the Dynamic power consumption (</a:t>
            </a:r>
            <a:r>
              <a:rPr lang="en-US" sz="1600" dirty="0" err="1">
                <a:solidFill>
                  <a:srgbClr val="FF3F3F"/>
                </a:solidFill>
                <a:latin typeface="Verdana"/>
              </a:rPr>
              <a:t>D</a:t>
            </a:r>
            <a:r>
              <a:rPr lang="en-US" sz="1600" baseline="-25000" dirty="0" err="1">
                <a:solidFill>
                  <a:srgbClr val="FF3F3F"/>
                </a:solidFill>
                <a:latin typeface="Verdana"/>
              </a:rPr>
              <a:t>d</a:t>
            </a:r>
            <a:r>
              <a:rPr lang="en-US" sz="1600" dirty="0">
                <a:solidFill>
                  <a:srgbClr val="FF3F3F"/>
                </a:solidFill>
                <a:latin typeface="Verdana"/>
              </a:rPr>
              <a:t>)</a:t>
            </a:r>
            <a:r>
              <a:rPr lang="en-US" sz="1600" baseline="-25000" dirty="0">
                <a:solidFill>
                  <a:srgbClr val="FF3F3F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3F3F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-3 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71500" y="795191"/>
            <a:ext cx="66488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Let’s model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all active transistors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 a die as indicated below: </a:t>
            </a:r>
          </a:p>
        </p:txBody>
      </p:sp>
      <p:cxnSp>
        <p:nvCxnSpPr>
          <p:cNvPr id="56" name="Straight Connector 55"/>
          <p:cNvCxnSpPr/>
          <p:nvPr/>
        </p:nvCxnSpPr>
        <p:spPr bwMode="auto">
          <a:xfrm>
            <a:off x="6266980" y="2430750"/>
            <a:ext cx="0" cy="341484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57" name="Straight Connector 56"/>
          <p:cNvCxnSpPr/>
          <p:nvPr/>
        </p:nvCxnSpPr>
        <p:spPr bwMode="auto">
          <a:xfrm>
            <a:off x="6877142" y="2441069"/>
            <a:ext cx="0" cy="341484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8" name="TextBox 57"/>
          <p:cNvSpPr txBox="1"/>
          <p:nvPr/>
        </p:nvSpPr>
        <p:spPr>
          <a:xfrm>
            <a:off x="1623574" y="3068960"/>
            <a:ext cx="531690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Model of active transistors of a processor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6219563" y="2798930"/>
            <a:ext cx="73770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Clock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71500" y="3383995"/>
            <a:ext cx="864723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en-US" sz="1600" spc="-40" dirty="0">
                <a:solidFill>
                  <a:srgbClr val="000000"/>
                </a:solidFill>
                <a:latin typeface="Verdana"/>
              </a:rPr>
              <a:t>Starting with the rising edge, charge Q accumulates at capacitor Cdyn and discharges</a:t>
            </a:r>
          </a:p>
          <a:p>
            <a:pPr lvl="0">
              <a:defRPr/>
            </a:pPr>
            <a:r>
              <a:rPr lang="en-US" sz="1600" spc="-40" dirty="0">
                <a:solidFill>
                  <a:srgbClr val="000000"/>
                </a:solidFill>
                <a:latin typeface="Verdana"/>
              </a:rPr>
              <a:t>  over resistor R during a half-clock cycle after the falling edge arrives.</a:t>
            </a:r>
            <a:endParaRPr kumimoji="0" lang="en-US" sz="1600" b="0" i="0" u="none" strike="noStrike" kern="1200" cap="none" spc="-7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71500" y="5257477"/>
            <a:ext cx="470834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Then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dynamic dissipation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amounts to:</a:t>
            </a:r>
          </a:p>
        </p:txBody>
      </p:sp>
      <p:sp>
        <p:nvSpPr>
          <p:cNvPr id="63" name="Rectangle 62"/>
          <p:cNvSpPr/>
          <p:nvPr/>
        </p:nvSpPr>
        <p:spPr>
          <a:xfrm>
            <a:off x="1440080" y="6300375"/>
            <a:ext cx="3852000" cy="504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2141730" y="6113564"/>
            <a:ext cx="309411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= const. * C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dyn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* V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cc</a:t>
            </a:r>
            <a:r>
              <a:rPr kumimoji="0" lang="en-US" sz="16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2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* f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1507981" y="6345380"/>
            <a:ext cx="54373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I.e.</a:t>
            </a:r>
          </a:p>
        </p:txBody>
      </p:sp>
      <p:grpSp>
        <p:nvGrpSpPr>
          <p:cNvPr id="68" name="Group 67"/>
          <p:cNvGrpSpPr/>
          <p:nvPr/>
        </p:nvGrpSpPr>
        <p:grpSpPr>
          <a:xfrm>
            <a:off x="1556665" y="1501174"/>
            <a:ext cx="3170929" cy="1398571"/>
            <a:chOff x="1961710" y="1628800"/>
            <a:chExt cx="3170929" cy="1398571"/>
          </a:xfrm>
        </p:grpSpPr>
        <p:sp>
          <p:nvSpPr>
            <p:cNvPr id="4" name="Rectangle 3"/>
            <p:cNvSpPr/>
            <p:nvPr/>
          </p:nvSpPr>
          <p:spPr bwMode="auto">
            <a:xfrm>
              <a:off x="4362843" y="2010326"/>
              <a:ext cx="144000" cy="684000"/>
            </a:xfrm>
            <a:prstGeom prst="rect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cxnSp>
          <p:nvCxnSpPr>
            <p:cNvPr id="8" name="Straight Connector 7"/>
            <p:cNvCxnSpPr>
              <a:endCxn id="4" idx="0"/>
            </p:cNvCxnSpPr>
            <p:nvPr/>
          </p:nvCxnSpPr>
          <p:spPr bwMode="auto">
            <a:xfrm>
              <a:off x="4434843" y="1695291"/>
              <a:ext cx="0" cy="315035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" name="Straight Connector 8"/>
            <p:cNvCxnSpPr/>
            <p:nvPr/>
          </p:nvCxnSpPr>
          <p:spPr bwMode="auto">
            <a:xfrm>
              <a:off x="4430073" y="2698101"/>
              <a:ext cx="0" cy="315035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1" name="Straight Connector 10"/>
            <p:cNvCxnSpPr/>
            <p:nvPr/>
          </p:nvCxnSpPr>
          <p:spPr bwMode="auto">
            <a:xfrm>
              <a:off x="3644808" y="2344611"/>
              <a:ext cx="252000" cy="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" name="Straight Connector 11"/>
            <p:cNvCxnSpPr/>
            <p:nvPr/>
          </p:nvCxnSpPr>
          <p:spPr bwMode="auto">
            <a:xfrm>
              <a:off x="3642763" y="2417581"/>
              <a:ext cx="252000" cy="0"/>
            </a:xfrm>
            <a:prstGeom prst="line">
              <a:avLst/>
            </a:prstGeom>
            <a:noFill/>
            <a:ln w="381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4" name="Straight Connector 13"/>
            <p:cNvCxnSpPr/>
            <p:nvPr/>
          </p:nvCxnSpPr>
          <p:spPr bwMode="auto">
            <a:xfrm>
              <a:off x="3777521" y="1695291"/>
              <a:ext cx="0" cy="61200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5" name="Straight Connector 14"/>
            <p:cNvCxnSpPr/>
            <p:nvPr/>
          </p:nvCxnSpPr>
          <p:spPr bwMode="auto">
            <a:xfrm>
              <a:off x="3777778" y="2415371"/>
              <a:ext cx="0" cy="61200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7" name="Straight Connector 16"/>
            <p:cNvCxnSpPr/>
            <p:nvPr/>
          </p:nvCxnSpPr>
          <p:spPr bwMode="auto">
            <a:xfrm flipH="1">
              <a:off x="2247608" y="1695291"/>
              <a:ext cx="2182465" cy="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8" name="Straight Connector 17"/>
            <p:cNvCxnSpPr/>
            <p:nvPr/>
          </p:nvCxnSpPr>
          <p:spPr bwMode="auto">
            <a:xfrm flipH="1">
              <a:off x="2247608" y="3000436"/>
              <a:ext cx="2182465" cy="0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0" name="Straight Connector 19"/>
            <p:cNvCxnSpPr/>
            <p:nvPr/>
          </p:nvCxnSpPr>
          <p:spPr bwMode="auto">
            <a:xfrm>
              <a:off x="2247608" y="1695291"/>
              <a:ext cx="0" cy="315035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" name="Straight Connector 20"/>
            <p:cNvCxnSpPr/>
            <p:nvPr/>
          </p:nvCxnSpPr>
          <p:spPr bwMode="auto">
            <a:xfrm>
              <a:off x="2247608" y="2685401"/>
              <a:ext cx="0" cy="315035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2" name="TextBox 21"/>
            <p:cNvSpPr txBox="1"/>
            <p:nvPr/>
          </p:nvSpPr>
          <p:spPr>
            <a:xfrm>
              <a:off x="1961710" y="2131986"/>
              <a:ext cx="51809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</a:t>
              </a:r>
              <a:r>
                <a:rPr kumimoji="0" 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CC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3057698" y="2190346"/>
              <a:ext cx="9001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C</a:t>
              </a:r>
              <a:r>
                <a:rPr kumimoji="0" lang="en-US" sz="16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dyn</a:t>
              </a: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4587868" y="2190346"/>
              <a:ext cx="32733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R</a:t>
              </a:r>
            </a:p>
          </p:txBody>
        </p:sp>
        <p:cxnSp>
          <p:nvCxnSpPr>
            <p:cNvPr id="28" name="Straight Connector 27"/>
            <p:cNvCxnSpPr/>
            <p:nvPr/>
          </p:nvCxnSpPr>
          <p:spPr bwMode="auto">
            <a:xfrm>
              <a:off x="4963327" y="2133066"/>
              <a:ext cx="0" cy="524682"/>
            </a:xfrm>
            <a:prstGeom prst="line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triangle" w="med" len="med"/>
            </a:ln>
            <a:effectLst/>
          </p:spPr>
        </p:cxnSp>
        <p:sp>
          <p:nvSpPr>
            <p:cNvPr id="29" name="TextBox 28"/>
            <p:cNvSpPr txBox="1"/>
            <p:nvPr/>
          </p:nvSpPr>
          <p:spPr>
            <a:xfrm>
              <a:off x="4947908" y="2199558"/>
              <a:ext cx="18473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I</a:t>
              </a:r>
            </a:p>
          </p:txBody>
        </p:sp>
        <p:sp>
          <p:nvSpPr>
            <p:cNvPr id="66" name="Rectangle 65"/>
            <p:cNvSpPr/>
            <p:nvPr/>
          </p:nvSpPr>
          <p:spPr bwMode="auto">
            <a:xfrm>
              <a:off x="2681790" y="1628800"/>
              <a:ext cx="684000" cy="144000"/>
            </a:xfrm>
            <a:prstGeom prst="rect">
              <a:avLst/>
            </a:prstGeom>
            <a:noFill/>
            <a:ln w="190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67" name="Rectangle 66"/>
            <p:cNvSpPr/>
            <p:nvPr/>
          </p:nvSpPr>
          <p:spPr bwMode="auto">
            <a:xfrm>
              <a:off x="2691729" y="1673805"/>
              <a:ext cx="666000" cy="45719"/>
            </a:xfrm>
            <a:prstGeom prst="rect">
              <a:avLst/>
            </a:prstGeom>
            <a:solidFill>
              <a:schemeClr val="bg1"/>
            </a:solidFill>
            <a:ln w="190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3333CC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</p:grpSp>
      <p:sp>
        <p:nvSpPr>
          <p:cNvPr id="69" name="TextBox 68"/>
          <p:cNvSpPr txBox="1"/>
          <p:nvPr/>
        </p:nvSpPr>
        <p:spPr>
          <a:xfrm>
            <a:off x="2447140" y="1133745"/>
            <a:ext cx="44917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</a:t>
            </a:r>
            <a:r>
              <a:rPr kumimoji="0" lang="en-US" sz="1600" b="0" i="0" u="none" strike="noStrike" kern="1200" cap="none" spc="0" normalizeH="0" baseline="-2500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</a:t>
            </a:r>
            <a:endParaRPr kumimoji="0" lang="en-US" sz="1600" b="0" i="0" u="none" strike="noStrike" kern="1200" cap="none" spc="0" normalizeH="0" baseline="-2500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cxnSp>
        <p:nvCxnSpPr>
          <p:cNvPr id="70" name="Straight Connector 69"/>
          <p:cNvCxnSpPr/>
          <p:nvPr/>
        </p:nvCxnSpPr>
        <p:spPr bwMode="auto">
          <a:xfrm>
            <a:off x="4907280" y="2012090"/>
            <a:ext cx="0" cy="524682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triangle" w="med" len="med"/>
          </a:ln>
          <a:effectLst/>
        </p:spPr>
      </p:cxnSp>
      <p:sp>
        <p:nvSpPr>
          <p:cNvPr id="71" name="TextBox 70"/>
          <p:cNvSpPr txBox="1"/>
          <p:nvPr/>
        </p:nvSpPr>
        <p:spPr>
          <a:xfrm>
            <a:off x="4909700" y="2081086"/>
            <a:ext cx="65803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</a:t>
            </a:r>
            <a:r>
              <a:rPr kumimoji="0" lang="en-US" sz="16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CC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0F205CE-0917-41C0-F612-BE94A75E0353}"/>
              </a:ext>
            </a:extLst>
          </p:cNvPr>
          <p:cNvSpPr txBox="1"/>
          <p:nvPr/>
        </p:nvSpPr>
        <p:spPr>
          <a:xfrm>
            <a:off x="71500" y="4689140"/>
            <a:ext cx="857478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pc="-40" dirty="0">
                <a:latin typeface="+mj-lt"/>
              </a:rPr>
              <a:t>Here, we assumed a constant I and sufficient time </a:t>
            </a:r>
            <a:r>
              <a:rPr lang="en-US" sz="1600" dirty="0">
                <a:latin typeface="+mj-lt"/>
              </a:rPr>
              <a:t>for charging and discharging the</a:t>
            </a:r>
          </a:p>
          <a:p>
            <a:r>
              <a:rPr lang="en-US" sz="1600" dirty="0">
                <a:latin typeface="+mj-lt"/>
              </a:rPr>
              <a:t>  capacitor C</a:t>
            </a:r>
            <a:r>
              <a:rPr lang="en-US" sz="1600" baseline="-25000" dirty="0">
                <a:latin typeface="+mj-lt"/>
              </a:rPr>
              <a:t>dyn </a:t>
            </a:r>
            <a:r>
              <a:rPr lang="en-US" sz="1600" dirty="0">
                <a:latin typeface="+mj-lt"/>
              </a:rPr>
              <a:t>during the halve clock cycle </a:t>
            </a:r>
            <a:r>
              <a:rPr kumimoji="0" lang="el-GR" sz="10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Verdana" panose="020B0604030504040204" pitchFamily="34" charset="0"/>
                <a:cs typeface="+mn-cs"/>
              </a:rPr>
              <a:t>Δ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 to simplify our calculation.</a:t>
            </a:r>
            <a:r>
              <a:rPr lang="en-US" sz="1600" dirty="0">
                <a:latin typeface="+mj-lt"/>
              </a:rPr>
              <a:t>.</a:t>
            </a:r>
            <a:endParaRPr lang="hu-HU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626070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49" grpId="0"/>
      <p:bldP spid="50" grpId="0"/>
      <p:bldP spid="60" grpId="0"/>
      <p:bldP spid="63" grpId="0" animBg="1"/>
      <p:bldP spid="65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Intel to Bring back Fully integrated Voltage regulator after Skylake and Kaby Lake CPUs.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6615" y="1493785"/>
            <a:ext cx="6972300" cy="4815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en-US" sz="1700" dirty="0">
                <a:solidFill>
                  <a:srgbClr val="FFFFFF"/>
                </a:solidFill>
                <a:cs typeface="Arial" charset="0"/>
              </a:rPr>
              <a:t>2.3.3 Assessment and use of FIVRs (2)</a:t>
            </a:r>
            <a:endParaRPr lang="en-US" altLang="en-US" sz="170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2" name="TextBox 1"/>
          <p:cNvSpPr txBox="1"/>
          <p:nvPr/>
        </p:nvSpPr>
        <p:spPr>
          <a:xfrm flipH="1">
            <a:off x="71500" y="458670"/>
            <a:ext cx="856383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a) Simplification of motherboard design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1500" y="818710"/>
            <a:ext cx="881863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While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reducing the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number of VRs </a:t>
            </a:r>
            <a:r>
              <a:rPr lang="en-US" sz="1600" dirty="0">
                <a:latin typeface="Verdana"/>
              </a:rPr>
              <a:t>to be implemented on the mainboard, obviously,</a:t>
            </a:r>
          </a:p>
          <a:p>
            <a:r>
              <a:rPr lang="en-US" sz="1600" dirty="0">
                <a:latin typeface="Verdana"/>
              </a:rPr>
              <a:t> 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FIVRs significantly simplify mainboard design. </a:t>
            </a:r>
            <a:endParaRPr lang="en-US" sz="1600" dirty="0">
              <a:solidFill>
                <a:srgbClr val="FF0000"/>
              </a:solidFill>
              <a:latin typeface="+mj-lt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6495" y="6375811"/>
            <a:ext cx="920155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Figure: Using FIVRs in Haswell processors to reduce the number of VRs from 6 to 2 [7]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078459" y="2311133"/>
            <a:ext cx="120257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50" dirty="0">
                <a:solidFill>
                  <a:schemeClr val="bg1"/>
                </a:solidFill>
                <a:latin typeface="+mj-lt"/>
              </a:rPr>
              <a:t>(Ivy Bridge)</a:t>
            </a:r>
          </a:p>
        </p:txBody>
      </p:sp>
    </p:spTree>
    <p:extLst>
      <p:ext uri="{BB962C8B-B14F-4D97-AF65-F5344CB8AC3E}">
        <p14:creationId xmlns:p14="http://schemas.microsoft.com/office/powerpoint/2010/main" val="31458637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6"/>
          <p:cNvGrpSpPr>
            <a:grpSpLocks/>
          </p:cNvGrpSpPr>
          <p:nvPr/>
        </p:nvGrpSpPr>
        <p:grpSpPr bwMode="auto">
          <a:xfrm>
            <a:off x="5015973" y="1187785"/>
            <a:ext cx="3741492" cy="5130801"/>
            <a:chOff x="4968640" y="1329416"/>
            <a:chExt cx="3814225" cy="5294939"/>
          </a:xfrm>
        </p:grpSpPr>
        <p:pic>
          <p:nvPicPr>
            <p:cNvPr id="7" name="Picture 5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5791" t="12337"/>
            <a:stretch/>
          </p:blipFill>
          <p:spPr bwMode="auto">
            <a:xfrm>
              <a:off x="5047416" y="1772955"/>
              <a:ext cx="3735449" cy="4851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" name="Picture 7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858" b="86127"/>
            <a:stretch/>
          </p:blipFill>
          <p:spPr bwMode="auto">
            <a:xfrm>
              <a:off x="4968640" y="1329416"/>
              <a:ext cx="3814225" cy="7678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" name="TextBox 8"/>
          <p:cNvSpPr txBox="1"/>
          <p:nvPr/>
        </p:nvSpPr>
        <p:spPr>
          <a:xfrm>
            <a:off x="206515" y="6439439"/>
            <a:ext cx="882587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Use of integrated voltage regulators in Intel's Haswell client processor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33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 </a:t>
            </a:r>
          </a:p>
        </p:txBody>
      </p:sp>
      <p:sp>
        <p:nvSpPr>
          <p:cNvPr id="11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pPr>
              <a:defRPr/>
            </a:pPr>
            <a:r>
              <a:rPr lang="en-US" sz="1700" dirty="0">
                <a:solidFill>
                  <a:srgbClr val="FFFFFF"/>
                </a:solidFill>
                <a:cs typeface="Arial" charset="0"/>
              </a:rPr>
              <a:t>2.3.3 Assessment and use of FIVRs (3)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71500" y="458670"/>
            <a:ext cx="86137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b) Replacing power gating by FIVR 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1" y="1226479"/>
            <a:ext cx="5363580" cy="1620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11850" y="953725"/>
            <a:ext cx="5260250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Integrated voltage regulation allows to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supply zero-voltages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as well to the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individual cores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or units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(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i.e., to switch off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individual units like power gating),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as the Figure on the right shows, so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FIVR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makes power gating superfluous.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0501759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3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A6967C-7190-D7A3-05F1-0F81A465F00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>
                <a:solidFill>
                  <a:srgbClr val="FFFFFF"/>
                </a:solidFill>
                <a:cs typeface="Arial" charset="0"/>
              </a:rPr>
              <a:t>2.3.3 Assessment and use of FIVRs (4)</a:t>
            </a:r>
            <a:endParaRPr lang="hu-HU" sz="170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9C6BA21-CB02-A09E-CF37-E8EA5615A19F}"/>
              </a:ext>
            </a:extLst>
          </p:cNvPr>
          <p:cNvSpPr txBox="1"/>
          <p:nvPr/>
        </p:nvSpPr>
        <p:spPr>
          <a:xfrm>
            <a:off x="71438" y="449378"/>
            <a:ext cx="564237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c) Enabling </a:t>
            </a:r>
            <a:r>
              <a:rPr lang="en-US" spc="-30" dirty="0">
                <a:solidFill>
                  <a:srgbClr val="2D2D8A"/>
                </a:solidFill>
                <a:latin typeface="+mj-lt"/>
              </a:rPr>
              <a:t>P</a:t>
            </a:r>
            <a:r>
              <a:rPr lang="hu-HU" spc="-30" dirty="0" err="1">
                <a:solidFill>
                  <a:srgbClr val="2D2D8A"/>
                </a:solidFill>
                <a:latin typeface="+mj-lt"/>
              </a:rPr>
              <a:t>er</a:t>
            </a:r>
            <a:r>
              <a:rPr lang="hu-HU" spc="-30" dirty="0">
                <a:solidFill>
                  <a:srgbClr val="2D2D8A"/>
                </a:solidFill>
                <a:latin typeface="+mj-lt"/>
              </a:rPr>
              <a:t>-</a:t>
            </a:r>
            <a:r>
              <a:rPr lang="en-US" spc="-30" dirty="0">
                <a:solidFill>
                  <a:srgbClr val="2D2D8A"/>
                </a:solidFill>
                <a:latin typeface="+mj-lt"/>
              </a:rPr>
              <a:t>C</a:t>
            </a:r>
            <a:r>
              <a:rPr lang="hu-HU" spc="-30" dirty="0" err="1">
                <a:solidFill>
                  <a:srgbClr val="2D2D8A"/>
                </a:solidFill>
                <a:latin typeface="+mj-lt"/>
              </a:rPr>
              <a:t>ore</a:t>
            </a:r>
            <a:r>
              <a:rPr lang="hu-HU" spc="-30" dirty="0">
                <a:solidFill>
                  <a:srgbClr val="2D2D8A"/>
                </a:solidFill>
                <a:latin typeface="+mj-lt"/>
              </a:rPr>
              <a:t> P-</a:t>
            </a:r>
            <a:r>
              <a:rPr lang="en-US" spc="-30" dirty="0">
                <a:solidFill>
                  <a:srgbClr val="2D2D8A"/>
                </a:solidFill>
                <a:latin typeface="+mj-lt"/>
              </a:rPr>
              <a:t>S</a:t>
            </a:r>
            <a:r>
              <a:rPr lang="hu-HU" spc="-30" dirty="0" err="1">
                <a:solidFill>
                  <a:srgbClr val="2D2D8A"/>
                </a:solidFill>
                <a:latin typeface="+mj-lt"/>
              </a:rPr>
              <a:t>tate</a:t>
            </a:r>
            <a:r>
              <a:rPr lang="hu-HU" spc="-30" dirty="0">
                <a:solidFill>
                  <a:srgbClr val="2D2D8A"/>
                </a:solidFill>
                <a:latin typeface="+mj-lt"/>
              </a:rPr>
              <a:t> </a:t>
            </a:r>
            <a:r>
              <a:rPr lang="hu-HU" spc="-30" dirty="0" err="1">
                <a:solidFill>
                  <a:srgbClr val="2D2D8A"/>
                </a:solidFill>
                <a:latin typeface="+mj-lt"/>
              </a:rPr>
              <a:t>control</a:t>
            </a:r>
            <a:r>
              <a:rPr lang="hu-HU" spc="-30" dirty="0">
                <a:solidFill>
                  <a:srgbClr val="2D2D8A"/>
                </a:solidFill>
                <a:latin typeface="+mj-lt"/>
              </a:rPr>
              <a:t> </a:t>
            </a:r>
            <a:r>
              <a:rPr lang="en-US" spc="-30" dirty="0">
                <a:solidFill>
                  <a:srgbClr val="2D2D8A"/>
                </a:solidFill>
                <a:latin typeface="+mj-lt"/>
              </a:rPr>
              <a:t>(PCPS) -1 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B464F14E-D916-861A-F672-0CE6B1C0393B}"/>
              </a:ext>
            </a:extLst>
          </p:cNvPr>
          <p:cNvSpPr/>
          <p:nvPr/>
        </p:nvSpPr>
        <p:spPr bwMode="auto">
          <a:xfrm>
            <a:off x="7271" y="887523"/>
            <a:ext cx="9110234" cy="1980053"/>
          </a:xfrm>
          <a:prstGeom prst="roundRect">
            <a:avLst/>
          </a:prstGeom>
          <a:solidFill>
            <a:srgbClr val="DDEE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FF3F79D-E332-E91E-0CB5-05A854351EFF}"/>
              </a:ext>
            </a:extLst>
          </p:cNvPr>
          <p:cNvSpPr/>
          <p:nvPr/>
        </p:nvSpPr>
        <p:spPr bwMode="auto">
          <a:xfrm>
            <a:off x="-18510" y="3767843"/>
            <a:ext cx="9110234" cy="831287"/>
          </a:xfrm>
          <a:prstGeom prst="roundRect">
            <a:avLst/>
          </a:prstGeom>
          <a:solidFill>
            <a:srgbClr val="DDEE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75DEAD7-5D99-7994-FE54-E93E028180A7}"/>
              </a:ext>
            </a:extLst>
          </p:cNvPr>
          <p:cNvSpPr txBox="1"/>
          <p:nvPr/>
        </p:nvSpPr>
        <p:spPr>
          <a:xfrm>
            <a:off x="203418" y="887523"/>
            <a:ext cx="8790804" cy="196977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30" dirty="0">
                <a:latin typeface="+mj-lt"/>
              </a:rPr>
              <a:t>When core voltages are controlled individually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by FIVR</a:t>
            </a:r>
            <a:r>
              <a:rPr lang="en-US" sz="1600" spc="-30" dirty="0">
                <a:latin typeface="+mj-lt"/>
              </a:rPr>
              <a:t>,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PCPS can be implemented</a:t>
            </a:r>
          </a:p>
          <a:p>
            <a:pPr>
              <a:spcAft>
                <a:spcPts val="600"/>
              </a:spcAft>
            </a:pPr>
            <a:r>
              <a:rPr lang="en-US" sz="1600" spc="-30" dirty="0">
                <a:solidFill>
                  <a:srgbClr val="0070C0"/>
                </a:solidFill>
                <a:latin typeface="+mj-lt"/>
              </a:rPr>
              <a:t>      much easier.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>
                <a:solidFill>
                  <a:srgbClr val="FF0000"/>
                </a:solidFill>
              </a:rPr>
              <a:t>With PCPS (Per-Core-P-state Control)</a:t>
            </a:r>
            <a:r>
              <a:rPr lang="en-US" sz="1600" spc="-20" dirty="0"/>
              <a:t> </a:t>
            </a:r>
            <a:r>
              <a:rPr lang="en-US" sz="1600" spc="-20" dirty="0">
                <a:solidFill>
                  <a:srgbClr val="0070C0"/>
                </a:solidFill>
              </a:rPr>
              <a:t>each active core </a:t>
            </a:r>
            <a:r>
              <a:rPr lang="en-US" sz="1600" spc="-20" dirty="0"/>
              <a:t>runs at its </a:t>
            </a:r>
            <a:r>
              <a:rPr lang="en-US" sz="1600" spc="-20" dirty="0">
                <a:solidFill>
                  <a:srgbClr val="0070C0"/>
                </a:solidFill>
              </a:rPr>
              <a:t>individually set clock rate</a:t>
            </a:r>
          </a:p>
          <a:p>
            <a:r>
              <a:rPr lang="en-US" sz="1600" dirty="0">
                <a:solidFill>
                  <a:srgbClr val="0070C0"/>
                </a:solidFill>
              </a:rPr>
              <a:t>       </a:t>
            </a:r>
            <a:r>
              <a:rPr lang="en-US" sz="1600" dirty="0"/>
              <a:t>whereas </a:t>
            </a:r>
            <a:r>
              <a:rPr lang="en-US" sz="1600" dirty="0">
                <a:solidFill>
                  <a:srgbClr val="FF0000"/>
                </a:solidFill>
              </a:rPr>
              <a:t>without per-core P-state control, </a:t>
            </a:r>
            <a:r>
              <a:rPr lang="en-US" sz="1600" dirty="0"/>
              <a:t>the clock rate is determined by the </a:t>
            </a:r>
            <a:r>
              <a:rPr lang="en-US" sz="1600" dirty="0">
                <a:solidFill>
                  <a:srgbClr val="0070C0"/>
                </a:solidFill>
              </a:rPr>
              <a:t>highest-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</a:rPr>
              <a:t>       performing core</a:t>
            </a:r>
            <a:r>
              <a:rPr lang="en-US" sz="1600" dirty="0"/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Nevertheless,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PCSC promises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different performance gains in clients and servers</a:t>
            </a:r>
            <a:r>
              <a:rPr lang="en-US" sz="1600" dirty="0">
                <a:solidFill>
                  <a:schemeClr val="accent6"/>
                </a:solidFill>
                <a:latin typeface="+mj-lt"/>
              </a:rPr>
              <a:t>,</a:t>
            </a:r>
          </a:p>
          <a:p>
            <a:r>
              <a:rPr lang="en-US" sz="1600" dirty="0">
                <a:solidFill>
                  <a:schemeClr val="accent6"/>
                </a:solidFill>
                <a:latin typeface="+mj-lt"/>
              </a:rPr>
              <a:t>      as discussed next.</a:t>
            </a:r>
            <a:endParaRPr lang="en-US" sz="1600" dirty="0">
              <a:latin typeface="+mj-lt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84550C2-DF88-66D2-71BF-374DEB8CDB35}"/>
              </a:ext>
            </a:extLst>
          </p:cNvPr>
          <p:cNvSpPr txBox="1"/>
          <p:nvPr/>
        </p:nvSpPr>
        <p:spPr>
          <a:xfrm>
            <a:off x="206515" y="2947007"/>
            <a:ext cx="8994770" cy="164660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For high core count processors</a:t>
            </a:r>
            <a:r>
              <a:rPr lang="en-US" sz="1600" dirty="0">
                <a:latin typeface="+mj-lt"/>
              </a:rPr>
              <a:t>, with, e.g., 18 or more cores, there is a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big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difference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 total power consumption, </a:t>
            </a:r>
            <a:r>
              <a:rPr lang="en-US" sz="1600" dirty="0">
                <a:latin typeface="+mj-lt"/>
              </a:rPr>
              <a:t>whether all cores run </a:t>
            </a:r>
            <a:r>
              <a:rPr lang="en-US" sz="1600" spc="-20" dirty="0">
                <a:latin typeface="+mj-lt"/>
              </a:rPr>
              <a:t>at their requested</a:t>
            </a:r>
          </a:p>
          <a:p>
            <a:pPr>
              <a:spcAft>
                <a:spcPts val="600"/>
              </a:spcAft>
            </a:pPr>
            <a:r>
              <a:rPr lang="en-US" sz="1600" spc="-20" dirty="0">
                <a:latin typeface="+mj-lt"/>
              </a:rPr>
              <a:t>      clock rate or at the clock rate of the highest-performing </a:t>
            </a:r>
            <a:r>
              <a:rPr lang="en-US" sz="1600" dirty="0">
                <a:latin typeface="+mj-lt"/>
              </a:rPr>
              <a:t>core.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40" dirty="0">
                <a:latin typeface="+mj-lt"/>
              </a:rPr>
              <a:t>Consequently, for </a:t>
            </a:r>
            <a:r>
              <a:rPr lang="en-US" sz="1600" spc="-40" dirty="0">
                <a:solidFill>
                  <a:srgbClr val="FF0000"/>
                </a:solidFill>
                <a:latin typeface="+mj-lt"/>
              </a:rPr>
              <a:t>high core count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processors, </a:t>
            </a:r>
            <a:r>
              <a:rPr lang="en-US" sz="1600" spc="-40" dirty="0">
                <a:latin typeface="+mj-lt"/>
              </a:rPr>
              <a:t>such as recent server processors, PCSC</a:t>
            </a:r>
          </a:p>
          <a:p>
            <a:r>
              <a:rPr lang="en-US" sz="1600" spc="-40" dirty="0">
                <a:latin typeface="+mj-lt"/>
              </a:rPr>
              <a:t>      promises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1600" spc="-40" dirty="0">
                <a:solidFill>
                  <a:srgbClr val="FF0000"/>
                </a:solidFill>
                <a:latin typeface="+mj-lt"/>
              </a:rPr>
              <a:t>notable performance gains,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whereas for </a:t>
            </a:r>
            <a:r>
              <a:rPr lang="en-US" sz="1600" spc="-40" dirty="0">
                <a:solidFill>
                  <a:srgbClr val="FF0000"/>
                </a:solidFill>
                <a:latin typeface="+mj-lt"/>
              </a:rPr>
              <a:t>lower core count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processors</a:t>
            </a:r>
            <a:r>
              <a:rPr lang="en-US" sz="1600" spc="-40" dirty="0">
                <a:latin typeface="+mj-lt"/>
              </a:rPr>
              <a:t>, </a:t>
            </a:r>
          </a:p>
          <a:p>
            <a:r>
              <a:rPr lang="en-US" sz="1600" spc="-40" dirty="0">
                <a:latin typeface="+mj-lt"/>
              </a:rPr>
              <a:t>      such as clients with e.g., four cores, </a:t>
            </a:r>
            <a:r>
              <a:rPr lang="en-US" sz="1600" spc="-40" dirty="0">
                <a:solidFill>
                  <a:srgbClr val="FF0000"/>
                </a:solidFill>
                <a:latin typeface="+mj-lt"/>
              </a:rPr>
              <a:t>less</a:t>
            </a:r>
            <a:r>
              <a:rPr lang="en-US" sz="1600" spc="-40" dirty="0">
                <a:latin typeface="+mj-lt"/>
              </a:rPr>
              <a:t>.</a:t>
            </a:r>
            <a:endParaRPr lang="en-US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5821778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700" dirty="0">
                <a:solidFill>
                  <a:srgbClr val="FFFFFF"/>
                </a:solidFill>
                <a:cs typeface="Arial" charset="0"/>
              </a:rPr>
              <a:t>2.3.3 Assessment and use of FIVRs (5)</a:t>
            </a:r>
            <a:endParaRPr lang="en-US" altLang="en-US" sz="170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-34731" y="955087"/>
            <a:ext cx="9162510" cy="183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6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244652" y="953725"/>
            <a:ext cx="9144000" cy="19082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dirty="0">
                <a:solidFill>
                  <a:srgbClr val="FF0000"/>
                </a:solidFill>
              </a:rPr>
              <a:t>FIVR</a:t>
            </a:r>
            <a:r>
              <a:rPr lang="en-US" dirty="0"/>
              <a:t>, or Fully Integrated Voltage Regulator, </a:t>
            </a:r>
            <a:r>
              <a:rPr lang="en-US" dirty="0">
                <a:solidFill>
                  <a:srgbClr val="FF0000"/>
                </a:solidFill>
              </a:rPr>
              <a:t>increases the power dissipation </a:t>
            </a:r>
            <a:r>
              <a:rPr lang="en-US" dirty="0">
                <a:solidFill>
                  <a:srgbClr val="0070C0"/>
                </a:solidFill>
              </a:rPr>
              <a:t>of the</a:t>
            </a:r>
          </a:p>
          <a:p>
            <a:pPr lvl="0">
              <a:spcAft>
                <a:spcPts val="600"/>
              </a:spcAft>
              <a:defRPr/>
            </a:pPr>
            <a:r>
              <a:rPr lang="en-US" dirty="0">
                <a:solidFill>
                  <a:srgbClr val="0070C0"/>
                </a:solidFill>
              </a:rPr>
              <a:t>       processor package due to its own power consumption.</a:t>
            </a:r>
          </a:p>
          <a:p>
            <a:pPr lvl="0">
              <a:spcAft>
                <a:spcPts val="200"/>
              </a:spcAft>
              <a:defRPr/>
            </a:pPr>
            <a:r>
              <a:rPr lang="en-US" dirty="0"/>
              <a:t>    As a result, if a processor includes FIVR and maintains the </a:t>
            </a:r>
            <a:r>
              <a:rPr lang="en-US" dirty="0">
                <a:solidFill>
                  <a:srgbClr val="0070C0"/>
                </a:solidFill>
              </a:rPr>
              <a:t>same TDP </a:t>
            </a:r>
            <a:r>
              <a:rPr lang="en-US" dirty="0"/>
              <a:t>(Thermal </a:t>
            </a:r>
          </a:p>
          <a:p>
            <a:pPr lvl="0">
              <a:defRPr/>
            </a:pPr>
            <a:r>
              <a:rPr lang="en-US" dirty="0"/>
              <a:t>       Design Power) for the processor package, as without FIVR, </a:t>
            </a:r>
            <a:r>
              <a:rPr lang="en-US" dirty="0">
                <a:solidFill>
                  <a:srgbClr val="0070C0"/>
                </a:solidFill>
              </a:rPr>
              <a:t>less power </a:t>
            </a:r>
            <a:r>
              <a:rPr lang="en-US" dirty="0"/>
              <a:t>will </a:t>
            </a:r>
          </a:p>
          <a:p>
            <a:pPr lvl="0">
              <a:spcAft>
                <a:spcPts val="200"/>
              </a:spcAft>
              <a:defRPr/>
            </a:pPr>
            <a:r>
              <a:rPr lang="en-US" dirty="0"/>
              <a:t>       remain available </a:t>
            </a:r>
            <a:r>
              <a:rPr lang="en-US" dirty="0">
                <a:solidFill>
                  <a:srgbClr val="0070C0"/>
                </a:solidFill>
              </a:rPr>
              <a:t>for processing </a:t>
            </a:r>
            <a:r>
              <a:rPr lang="en-US" dirty="0"/>
              <a:t>(TDP – the power consumption of the FIVR). </a:t>
            </a:r>
          </a:p>
          <a:p>
            <a:pPr lvl="0">
              <a:spcAft>
                <a:spcPts val="200"/>
              </a:spcAft>
              <a:defRPr/>
            </a:pPr>
            <a:r>
              <a:rPr lang="en-US" dirty="0"/>
              <a:t>    This leads to a </a:t>
            </a:r>
            <a:r>
              <a:rPr lang="en-US" dirty="0">
                <a:solidFill>
                  <a:srgbClr val="FF0000"/>
                </a:solidFill>
              </a:rPr>
              <a:t>reduced clock frequency and performance</a:t>
            </a:r>
            <a:r>
              <a:rPr lang="en-US" dirty="0"/>
              <a:t>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/>
              <a:uLnTx/>
              <a:uFillTx/>
              <a:latin typeface="Verdana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1500" y="458670"/>
            <a:ext cx="28933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Drawback of FIVRs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hu-HU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[7]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8A5316A5-F8CA-1BA4-5F66-2A083F59EF4B}"/>
              </a:ext>
            </a:extLst>
          </p:cNvPr>
          <p:cNvSpPr/>
          <p:nvPr/>
        </p:nvSpPr>
        <p:spPr bwMode="auto">
          <a:xfrm>
            <a:off x="-18510" y="2916215"/>
            <a:ext cx="9162510" cy="2448000"/>
          </a:xfrm>
          <a:prstGeom prst="roundRect">
            <a:avLst/>
          </a:prstGeom>
          <a:solidFill>
            <a:srgbClr val="DDEE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B750A5C-E043-4D8C-1A79-0128004A61B3}"/>
              </a:ext>
            </a:extLst>
          </p:cNvPr>
          <p:cNvSpPr txBox="1"/>
          <p:nvPr/>
        </p:nvSpPr>
        <p:spPr>
          <a:xfrm>
            <a:off x="161510" y="2871210"/>
            <a:ext cx="9342429" cy="24622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additional power dissipation of FIVR has, however, a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different impact on client-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and server processors</a:t>
            </a:r>
            <a:r>
              <a:rPr lang="en-US" sz="1600" dirty="0">
                <a:latin typeface="+mj-lt"/>
              </a:rPr>
              <a:t> due to their different power consumption, as follows:</a:t>
            </a:r>
          </a:p>
          <a:p>
            <a:r>
              <a:rPr lang="en-US" sz="1600" dirty="0">
                <a:latin typeface="+mj-lt"/>
              </a:rPr>
              <a:t>   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In server processors, </a:t>
            </a:r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extra power consumption of integrated voltage regulation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</a:t>
            </a:r>
            <a:r>
              <a:rPr lang="en-US" sz="1600" spc="-60" dirty="0">
                <a:solidFill>
                  <a:srgbClr val="FF0000"/>
                </a:solidFill>
                <a:latin typeface="+mj-lt"/>
              </a:rPr>
              <a:t>is less detrimental</a:t>
            </a:r>
            <a:r>
              <a:rPr lang="en-US" sz="1600" spc="-60" dirty="0">
                <a:latin typeface="+mj-lt"/>
              </a:rPr>
              <a:t>, as these processors have </a:t>
            </a:r>
            <a:r>
              <a:rPr lang="en-US" sz="1600" dirty="0">
                <a:latin typeface="+mj-lt"/>
              </a:rPr>
              <a:t>right-from-the-start high TDP values </a:t>
            </a:r>
          </a:p>
          <a:p>
            <a:r>
              <a:rPr lang="en-US" sz="1600" dirty="0">
                <a:latin typeface="+mj-lt"/>
              </a:rPr>
              <a:t>      of say 100 to 250 W and thus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additional power consumption of integrated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voltage regulation counts less.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</a:t>
            </a:r>
            <a:r>
              <a:rPr lang="en-US" sz="1600" dirty="0">
                <a:latin typeface="+mj-lt"/>
              </a:rPr>
              <a:t>By contrast,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client processors </a:t>
            </a:r>
            <a:r>
              <a:rPr lang="en-US" sz="1600" dirty="0">
                <a:latin typeface="+mj-lt"/>
              </a:rPr>
              <a:t>have a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lower power consumption</a:t>
            </a:r>
            <a:r>
              <a:rPr lang="en-US" sz="1600" dirty="0">
                <a:latin typeface="+mj-lt"/>
              </a:rPr>
              <a:t>, so the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additional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dissipation of integrated voltage regulation is relatively high</a:t>
            </a:r>
            <a:r>
              <a:rPr lang="en-US" sz="1600" dirty="0">
                <a:latin typeface="+mj-lt"/>
              </a:rPr>
              <a:t> and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may unduly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      reduce the clock frequency</a:t>
            </a:r>
            <a:r>
              <a:rPr lang="en-US" sz="1600" dirty="0">
                <a:latin typeface="+mj-lt"/>
              </a:rPr>
              <a:t> if the processor should keep the original TDP value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. </a:t>
            </a:r>
            <a:endParaRPr lang="hu-HU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8153872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>
              <a:defRPr/>
            </a:pPr>
            <a:r>
              <a:rPr lang="en-US" sz="1700" dirty="0">
                <a:solidFill>
                  <a:srgbClr val="FFFFFF"/>
                </a:solidFill>
                <a:cs typeface="Arial" charset="0"/>
              </a:rPr>
              <a:t>2.3.3 Assessment and use of FIVRs (6)</a:t>
            </a:r>
            <a:endParaRPr lang="en-US" altLang="en-US" sz="1700" dirty="0">
              <a:solidFill>
                <a:srgbClr val="FFFFFF"/>
              </a:solidFill>
              <a:cs typeface="Arial" charset="0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9561" y="1043735"/>
            <a:ext cx="9162510" cy="327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grpSp>
        <p:nvGrpSpPr>
          <p:cNvPr id="52" name="Group 51"/>
          <p:cNvGrpSpPr/>
          <p:nvPr/>
        </p:nvGrpSpPr>
        <p:grpSpPr>
          <a:xfrm>
            <a:off x="81295" y="2369290"/>
            <a:ext cx="9261235" cy="1419750"/>
            <a:chOff x="36290" y="1583795"/>
            <a:chExt cx="9261235" cy="1419750"/>
          </a:xfrm>
        </p:grpSpPr>
        <p:cxnSp>
          <p:nvCxnSpPr>
            <p:cNvPr id="53" name="Egyenes összekötő nyíllal 6"/>
            <p:cNvCxnSpPr/>
            <p:nvPr/>
          </p:nvCxnSpPr>
          <p:spPr>
            <a:xfrm flipV="1">
              <a:off x="1210578" y="2646803"/>
              <a:ext cx="7632000" cy="33538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Egyenes összekötő 17"/>
            <p:cNvCxnSpPr/>
            <p:nvPr/>
          </p:nvCxnSpPr>
          <p:spPr>
            <a:xfrm>
              <a:off x="1720374" y="2586649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Egyenes összekötő 18"/>
            <p:cNvCxnSpPr/>
            <p:nvPr/>
          </p:nvCxnSpPr>
          <p:spPr>
            <a:xfrm>
              <a:off x="2334819" y="258536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Egyenes összekötő 19"/>
            <p:cNvCxnSpPr/>
            <p:nvPr/>
          </p:nvCxnSpPr>
          <p:spPr>
            <a:xfrm>
              <a:off x="2951707" y="258854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Egyenes összekötő 20"/>
            <p:cNvCxnSpPr/>
            <p:nvPr/>
          </p:nvCxnSpPr>
          <p:spPr>
            <a:xfrm>
              <a:off x="3566152" y="258726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Egyenes összekötő 21"/>
            <p:cNvCxnSpPr/>
            <p:nvPr/>
          </p:nvCxnSpPr>
          <p:spPr>
            <a:xfrm>
              <a:off x="4181955" y="2586649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Egyenes összekötő 22"/>
            <p:cNvCxnSpPr/>
            <p:nvPr/>
          </p:nvCxnSpPr>
          <p:spPr>
            <a:xfrm>
              <a:off x="4796400" y="258536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" name="Szövegdoboz 31"/>
            <p:cNvSpPr txBox="1"/>
            <p:nvPr/>
          </p:nvSpPr>
          <p:spPr>
            <a:xfrm>
              <a:off x="1705633" y="2703791"/>
              <a:ext cx="68156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2012</a:t>
              </a:r>
            </a:p>
          </p:txBody>
        </p:sp>
        <p:sp>
          <p:nvSpPr>
            <p:cNvPr id="66" name="Szövegdoboz 32"/>
            <p:cNvSpPr txBox="1"/>
            <p:nvPr/>
          </p:nvSpPr>
          <p:spPr>
            <a:xfrm>
              <a:off x="3004284" y="2703791"/>
              <a:ext cx="68156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2014</a:t>
              </a:r>
            </a:p>
          </p:txBody>
        </p:sp>
        <p:sp>
          <p:nvSpPr>
            <p:cNvPr id="67" name="Szövegdoboz 33"/>
            <p:cNvSpPr txBox="1"/>
            <p:nvPr/>
          </p:nvSpPr>
          <p:spPr>
            <a:xfrm>
              <a:off x="4219420" y="2708984"/>
              <a:ext cx="681569" cy="2923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2016</a:t>
              </a:r>
            </a:p>
          </p:txBody>
        </p:sp>
        <p:sp>
          <p:nvSpPr>
            <p:cNvPr id="68" name="Szövegdoboz 34"/>
            <p:cNvSpPr txBox="1"/>
            <p:nvPr/>
          </p:nvSpPr>
          <p:spPr>
            <a:xfrm>
              <a:off x="8494787" y="2718852"/>
              <a:ext cx="802738" cy="2846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Year</a:t>
              </a:r>
            </a:p>
          </p:txBody>
        </p:sp>
        <p:cxnSp>
          <p:nvCxnSpPr>
            <p:cNvPr id="69" name="Egyenes összekötő 22"/>
            <p:cNvCxnSpPr/>
            <p:nvPr/>
          </p:nvCxnSpPr>
          <p:spPr>
            <a:xfrm>
              <a:off x="5418829" y="2586144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Egyenes összekötő 22"/>
            <p:cNvCxnSpPr/>
            <p:nvPr/>
          </p:nvCxnSpPr>
          <p:spPr>
            <a:xfrm>
              <a:off x="6040523" y="257390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" name="Szövegdoboz 33"/>
            <p:cNvSpPr txBox="1"/>
            <p:nvPr/>
          </p:nvSpPr>
          <p:spPr>
            <a:xfrm>
              <a:off x="5441048" y="2707837"/>
              <a:ext cx="667189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201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72" name="Egyenes összekötő 22"/>
            <p:cNvCxnSpPr/>
            <p:nvPr/>
          </p:nvCxnSpPr>
          <p:spPr>
            <a:xfrm>
              <a:off x="6657171" y="2579448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Egyenes összekötő 14"/>
            <p:cNvCxnSpPr/>
            <p:nvPr/>
          </p:nvCxnSpPr>
          <p:spPr>
            <a:xfrm>
              <a:off x="7250649" y="258695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" name="Szövegdoboz 33"/>
            <p:cNvSpPr txBox="1"/>
            <p:nvPr/>
          </p:nvSpPr>
          <p:spPr>
            <a:xfrm>
              <a:off x="6709074" y="2717776"/>
              <a:ext cx="667189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75" name="Egyenes összekötő 22"/>
            <p:cNvCxnSpPr/>
            <p:nvPr/>
          </p:nvCxnSpPr>
          <p:spPr>
            <a:xfrm>
              <a:off x="7844577" y="259850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Egyenes összekötő 22"/>
            <p:cNvCxnSpPr/>
            <p:nvPr/>
          </p:nvCxnSpPr>
          <p:spPr>
            <a:xfrm>
              <a:off x="8439055" y="259850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7" name="Szövegdoboz 33"/>
            <p:cNvSpPr txBox="1"/>
            <p:nvPr/>
          </p:nvSpPr>
          <p:spPr>
            <a:xfrm>
              <a:off x="7846556" y="2718852"/>
              <a:ext cx="789847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20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3733650" y="2159568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2636785" y="1871357"/>
              <a:ext cx="1215833" cy="3142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err="1">
                  <a:latin typeface="+mj-lt"/>
                </a:rPr>
                <a:t>Haswell</a:t>
              </a:r>
              <a:r>
                <a:rPr lang="en-US" sz="1400" dirty="0">
                  <a:latin typeface="+mj-lt"/>
                </a:rPr>
                <a:t>-EP</a:t>
              </a:r>
            </a:p>
          </p:txBody>
        </p:sp>
        <p:sp>
          <p:nvSpPr>
            <p:cNvPr id="80" name="Left-Right Arrow 79"/>
            <p:cNvSpPr/>
            <p:nvPr/>
          </p:nvSpPr>
          <p:spPr bwMode="auto">
            <a:xfrm>
              <a:off x="3348140" y="2238322"/>
              <a:ext cx="4536000" cy="108000"/>
            </a:xfrm>
            <a:prstGeom prst="left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81" name="Rectangle 80"/>
            <p:cNvSpPr/>
            <p:nvPr/>
          </p:nvSpPr>
          <p:spPr bwMode="auto">
            <a:xfrm>
              <a:off x="895881" y="2159568"/>
              <a:ext cx="247179" cy="324327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Verdana" pitchFamily="34" charset="0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36290" y="1708536"/>
              <a:ext cx="1112804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>
                  <a:latin typeface="+mj-lt"/>
                </a:rPr>
                <a:t>FIVR and</a:t>
              </a:r>
            </a:p>
            <a:p>
              <a:pPr algn="ctr"/>
              <a:r>
                <a:rPr lang="en-US" sz="1400" b="1" dirty="0">
                  <a:latin typeface="+mj-lt"/>
                </a:rPr>
                <a:t>PCPS in</a:t>
              </a:r>
            </a:p>
            <a:p>
              <a:pPr algn="ctr"/>
              <a:r>
                <a:rPr lang="en-US" sz="1400" b="1" dirty="0">
                  <a:latin typeface="+mj-lt"/>
                </a:rPr>
                <a:t>servers</a:t>
              </a: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6911376" y="1857174"/>
              <a:ext cx="104134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Ice Lake</a:t>
              </a: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3227192" y="2159568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4272581" y="2159568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3671900" y="1861083"/>
              <a:ext cx="148604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err="1">
                  <a:latin typeface="+mj-lt"/>
                </a:rPr>
                <a:t>Broadwell</a:t>
              </a:r>
              <a:r>
                <a:rPr lang="en-US" sz="1400" dirty="0">
                  <a:latin typeface="+mj-lt"/>
                </a:rPr>
                <a:t>-EP</a:t>
              </a: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5027392" y="2159568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4526995" y="1583795"/>
              <a:ext cx="1200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err="1"/>
                <a:t>Skylake</a:t>
              </a:r>
              <a:r>
                <a:rPr lang="en-US" sz="1400" dirty="0"/>
                <a:t>-SP</a:t>
              </a: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6152517" y="2168860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  <p:sp>
          <p:nvSpPr>
            <p:cNvPr id="90" name="TextBox 89"/>
            <p:cNvSpPr txBox="1"/>
            <p:nvPr/>
          </p:nvSpPr>
          <p:spPr>
            <a:xfrm>
              <a:off x="5537653" y="1853825"/>
              <a:ext cx="146461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Cascade-Lake</a:t>
              </a:r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7298190" y="2168860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836585" y="3810526"/>
            <a:ext cx="762689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/>
              <a:t>Figure: Use of integrated voltage regulation and PCPS in Intel’s server processors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237337" y="1053591"/>
            <a:ext cx="916250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spc="-30" dirty="0">
                <a:solidFill>
                  <a:srgbClr val="000000"/>
                </a:solidFill>
                <a:latin typeface="+mj-lt"/>
              </a:rPr>
              <a:t>As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the extra power consumption of FIVRs</a:t>
            </a:r>
            <a:r>
              <a:rPr lang="en-US" sz="1600" spc="-30" dirty="0">
                <a:solidFill>
                  <a:srgbClr val="000000"/>
                </a:solidFill>
                <a:latin typeface="+mj-lt"/>
              </a:rPr>
              <a:t> is for high power-consuming 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server</a:t>
            </a:r>
          </a:p>
          <a:p>
            <a:pPr lvl="0">
              <a:defRPr/>
            </a:pPr>
            <a:r>
              <a:rPr lang="en-US" sz="1600" spc="-30" dirty="0">
                <a:solidFill>
                  <a:srgbClr val="000000"/>
                </a:solidFill>
                <a:latin typeface="+mj-lt"/>
              </a:rPr>
              <a:t>      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processors</a:t>
            </a:r>
            <a:r>
              <a:rPr lang="en-US" sz="1600" spc="-30" dirty="0">
                <a:solidFill>
                  <a:srgbClr val="000000"/>
                </a:solidFill>
                <a:latin typeface="+mj-lt"/>
              </a:rPr>
              <a:t> more or less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negligible</a:t>
            </a:r>
            <a:r>
              <a:rPr lang="en-US" sz="1600" spc="-30" dirty="0">
                <a:solidFill>
                  <a:srgbClr val="000000"/>
                </a:solidFill>
                <a:latin typeface="+mj-lt"/>
              </a:rPr>
              <a:t>, and the use of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PCPS </a:t>
            </a:r>
            <a:r>
              <a:rPr lang="en-US" sz="1600" spc="-30" dirty="0">
                <a:solidFill>
                  <a:srgbClr val="000000"/>
                </a:solidFill>
                <a:latin typeface="+mj-lt"/>
              </a:rPr>
              <a:t>may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notably reduce their</a:t>
            </a:r>
          </a:p>
          <a:p>
            <a:pPr lvl="0">
              <a:defRPr/>
            </a:pPr>
            <a:r>
              <a:rPr lang="en-US" sz="1600" spc="-30" dirty="0">
                <a:solidFill>
                  <a:srgbClr val="0070C0"/>
                </a:solidFill>
                <a:latin typeface="+mj-lt"/>
              </a:rPr>
              <a:t>      power consumption, </a:t>
            </a:r>
            <a:r>
              <a:rPr lang="en-US" sz="1600" spc="-30" dirty="0">
                <a:solidFill>
                  <a:srgbClr val="000000"/>
                </a:solidFill>
                <a:latin typeface="+mj-lt"/>
              </a:rPr>
              <a:t>Intel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 introduced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both FIVR and PCPS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as early as they became</a:t>
            </a:r>
          </a:p>
          <a:p>
            <a:pPr lvl="0">
              <a:defRPr/>
            </a:pPr>
            <a:r>
              <a:rPr lang="en-US" sz="1600" spc="-20" dirty="0">
                <a:solidFill>
                  <a:srgbClr val="0070C0"/>
                </a:solidFill>
                <a:latin typeface="+mj-lt"/>
              </a:rPr>
              <a:t>      feasible in their server processors</a:t>
            </a:r>
            <a:r>
              <a:rPr lang="en-US" sz="1600" spc="-20" dirty="0">
                <a:solidFill>
                  <a:srgbClr val="000000"/>
                </a:solidFill>
                <a:latin typeface="+mj-lt"/>
              </a:rPr>
              <a:t>, as indicated </a:t>
            </a:r>
            <a:r>
              <a:rPr lang="en-US" sz="1600" dirty="0">
                <a:solidFill>
                  <a:srgbClr val="000000"/>
                </a:solidFill>
                <a:latin typeface="+mj-lt"/>
              </a:rPr>
              <a:t>below.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8770" y="470100"/>
            <a:ext cx="937705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pc="-60" dirty="0">
                <a:solidFill>
                  <a:schemeClr val="accent6"/>
                </a:solidFill>
                <a:latin typeface="+mj-lt"/>
              </a:rPr>
              <a:t>Use of both FIVRs and </a:t>
            </a:r>
            <a:r>
              <a:rPr lang="en-US" spc="-60" dirty="0">
                <a:solidFill>
                  <a:srgbClr val="2D2D8A"/>
                </a:solidFill>
                <a:latin typeface="+mj-lt"/>
              </a:rPr>
              <a:t>P</a:t>
            </a:r>
            <a:r>
              <a:rPr lang="hu-HU" spc="-60" dirty="0" err="1">
                <a:solidFill>
                  <a:srgbClr val="2D2D8A"/>
                </a:solidFill>
                <a:latin typeface="+mj-lt"/>
              </a:rPr>
              <a:t>er</a:t>
            </a:r>
            <a:r>
              <a:rPr lang="hu-HU" spc="-60" dirty="0">
                <a:solidFill>
                  <a:srgbClr val="2D2D8A"/>
                </a:solidFill>
                <a:latin typeface="+mj-lt"/>
              </a:rPr>
              <a:t>-</a:t>
            </a:r>
            <a:r>
              <a:rPr lang="en-US" spc="-60" dirty="0">
                <a:solidFill>
                  <a:srgbClr val="2D2D8A"/>
                </a:solidFill>
                <a:latin typeface="+mj-lt"/>
              </a:rPr>
              <a:t>C</a:t>
            </a:r>
            <a:r>
              <a:rPr lang="hu-HU" spc="-60" dirty="0" err="1">
                <a:solidFill>
                  <a:srgbClr val="2D2D8A"/>
                </a:solidFill>
                <a:latin typeface="+mj-lt"/>
              </a:rPr>
              <a:t>ore</a:t>
            </a:r>
            <a:r>
              <a:rPr lang="hu-HU" spc="-60" dirty="0">
                <a:solidFill>
                  <a:srgbClr val="2D2D8A"/>
                </a:solidFill>
                <a:latin typeface="+mj-lt"/>
              </a:rPr>
              <a:t> P-</a:t>
            </a:r>
            <a:r>
              <a:rPr lang="en-US" spc="-60" dirty="0">
                <a:solidFill>
                  <a:srgbClr val="2D2D8A"/>
                </a:solidFill>
                <a:latin typeface="+mj-lt"/>
              </a:rPr>
              <a:t>S</a:t>
            </a:r>
            <a:r>
              <a:rPr lang="hu-HU" spc="-60" dirty="0" err="1">
                <a:solidFill>
                  <a:srgbClr val="2D2D8A"/>
                </a:solidFill>
                <a:latin typeface="+mj-lt"/>
              </a:rPr>
              <a:t>tate</a:t>
            </a:r>
            <a:r>
              <a:rPr lang="hu-HU" spc="-60" dirty="0">
                <a:solidFill>
                  <a:srgbClr val="2D2D8A"/>
                </a:solidFill>
                <a:latin typeface="+mj-lt"/>
              </a:rPr>
              <a:t> </a:t>
            </a:r>
            <a:r>
              <a:rPr lang="hu-HU" spc="-60" dirty="0" err="1">
                <a:solidFill>
                  <a:srgbClr val="2D2D8A"/>
                </a:solidFill>
                <a:latin typeface="+mj-lt"/>
              </a:rPr>
              <a:t>control</a:t>
            </a:r>
            <a:r>
              <a:rPr lang="hu-HU" spc="-60" dirty="0">
                <a:solidFill>
                  <a:srgbClr val="2D2D8A"/>
                </a:solidFill>
                <a:latin typeface="+mj-lt"/>
              </a:rPr>
              <a:t> </a:t>
            </a:r>
            <a:r>
              <a:rPr lang="en-US" spc="-60" dirty="0">
                <a:solidFill>
                  <a:srgbClr val="2D2D8A"/>
                </a:solidFill>
                <a:latin typeface="+mj-lt"/>
              </a:rPr>
              <a:t>(PCPS) in Intel’s server processors  </a:t>
            </a:r>
            <a:r>
              <a:rPr lang="en-US" spc="-60" dirty="0">
                <a:solidFill>
                  <a:schemeClr val="accent6"/>
                </a:solidFill>
                <a:latin typeface="+mj-lt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122287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92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71500" y="458670"/>
            <a:ext cx="924781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Intel’s disclosure for introducing “Per Core P-State” (PCPS) control in their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  <a:cs typeface="Arial" charset="0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18-core 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E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5-2600</a:t>
            </a:r>
            <a:r>
              <a:rPr kumimoji="0" lang="hu-HU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v3 </a:t>
            </a:r>
            <a:r>
              <a:rPr lang="en-US" dirty="0">
                <a:solidFill>
                  <a:srgbClr val="2D2D8A"/>
                </a:solidFill>
                <a:latin typeface="Verdana"/>
                <a:cs typeface="Arial" charset="0"/>
              </a:rPr>
              <a:t>server processors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(4</a:t>
            </a:r>
            <a:r>
              <a:rPr kumimoji="0" lang="en-US" i="0" u="none" strike="noStrike" kern="1200" cap="none" spc="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th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gen. Haswell-EP) 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  <a:cs typeface="Arial" charset="0"/>
              </a:rPr>
              <a:t>31</a:t>
            </a:r>
            <a:r>
              <a:rPr kumimoji="0" lang="en-US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] </a:t>
            </a:r>
          </a:p>
        </p:txBody>
      </p:sp>
      <p:sp>
        <p:nvSpPr>
          <p:cNvPr id="9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700" dirty="0"/>
              <a:t>2.3.3 Assessment and use of FIVRs (7)</a:t>
            </a:r>
            <a:endParaRPr lang="en-US" altLang="en-US" sz="1700" dirty="0"/>
          </a:p>
        </p:txBody>
      </p:sp>
      <p:grpSp>
        <p:nvGrpSpPr>
          <p:cNvPr id="3" name="Group 2"/>
          <p:cNvGrpSpPr/>
          <p:nvPr/>
        </p:nvGrpSpPr>
        <p:grpSpPr>
          <a:xfrm>
            <a:off x="403425" y="1313765"/>
            <a:ext cx="8354040" cy="4788914"/>
            <a:chOff x="80964" y="1223755"/>
            <a:chExt cx="9063036" cy="5052287"/>
          </a:xfrm>
        </p:grpSpPr>
        <p:grpSp>
          <p:nvGrpSpPr>
            <p:cNvPr id="6" name="Group 5"/>
            <p:cNvGrpSpPr/>
            <p:nvPr/>
          </p:nvGrpSpPr>
          <p:grpSpPr>
            <a:xfrm>
              <a:off x="80964" y="1223755"/>
              <a:ext cx="9063036" cy="5052287"/>
              <a:chOff x="80964" y="1004388"/>
              <a:chExt cx="9063036" cy="5052287"/>
            </a:xfrm>
          </p:grpSpPr>
          <p:pic>
            <p:nvPicPr>
              <p:cNvPr id="1026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t="858" r="902" b="3669"/>
              <a:stretch/>
            </p:blipFill>
            <p:spPr bwMode="auto">
              <a:xfrm>
                <a:off x="80964" y="1004388"/>
                <a:ext cx="8901112" cy="47106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" name="Rounded Rectangle 3"/>
              <p:cNvSpPr/>
              <p:nvPr/>
            </p:nvSpPr>
            <p:spPr bwMode="auto">
              <a:xfrm>
                <a:off x="1331640" y="5589240"/>
                <a:ext cx="675075" cy="315035"/>
              </a:xfrm>
              <a:prstGeom prst="roundRect">
                <a:avLst/>
              </a:prstGeom>
              <a:solidFill>
                <a:schemeClr val="bg1"/>
              </a:solidFill>
              <a:ln w="190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7" name="Rounded Rectangle 6"/>
              <p:cNvSpPr/>
              <p:nvPr/>
            </p:nvSpPr>
            <p:spPr bwMode="auto">
              <a:xfrm>
                <a:off x="7992380" y="5589240"/>
                <a:ext cx="1151620" cy="467435"/>
              </a:xfrm>
              <a:prstGeom prst="roundRect">
                <a:avLst/>
              </a:prstGeom>
              <a:solidFill>
                <a:schemeClr val="bg1"/>
              </a:solidFill>
              <a:ln w="19050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40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 pitchFamily="34" charset="0"/>
                  <a:ea typeface="+mn-ea"/>
                  <a:cs typeface="+mn-cs"/>
                </a:endParaRPr>
              </a:p>
            </p:txBody>
          </p:sp>
        </p:grpSp>
        <p:sp>
          <p:nvSpPr>
            <p:cNvPr id="8" name="Rounded Rectangle 7"/>
            <p:cNvSpPr/>
            <p:nvPr/>
          </p:nvSpPr>
          <p:spPr bwMode="auto">
            <a:xfrm>
              <a:off x="6544794" y="2573905"/>
              <a:ext cx="1720365" cy="225025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sp>
          <p:nvSpPr>
            <p:cNvPr id="2" name="Rounded Rectangle 1"/>
            <p:cNvSpPr/>
            <p:nvPr/>
          </p:nvSpPr>
          <p:spPr bwMode="auto">
            <a:xfrm>
              <a:off x="431540" y="1223755"/>
              <a:ext cx="6345705" cy="675075"/>
            </a:xfrm>
            <a:prstGeom prst="roundRect">
              <a:avLst/>
            </a:prstGeom>
            <a:solidFill>
              <a:schemeClr val="bg1"/>
            </a:solidFill>
            <a:ln w="19050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1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itchFamily="34" charset="0"/>
                <a:ea typeface="+mn-ea"/>
                <a:cs typeface="+mn-cs"/>
              </a:endParaRPr>
            </a:p>
          </p:txBody>
        </p:sp>
        <p:pic>
          <p:nvPicPr>
            <p:cNvPr id="10" name="Picture 2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341" t="858" r="24550" b="85849"/>
            <a:stretch/>
          </p:blipFill>
          <p:spPr bwMode="auto">
            <a:xfrm>
              <a:off x="2631250" y="1487128"/>
              <a:ext cx="3875965" cy="392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768339120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2.3.3 Assessment and use of FIVRs (8)</a:t>
            </a:r>
          </a:p>
        </p:txBody>
      </p:sp>
      <p:pic>
        <p:nvPicPr>
          <p:cNvPr id="6146" name="Picture 2" descr="skylake sp hcc block diagram.sv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00980" y="548680"/>
            <a:ext cx="5226515" cy="61150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71438" y="458670"/>
            <a:ext cx="4178067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Example: Implementing per-core</a:t>
            </a:r>
          </a:p>
          <a:p>
            <a:r>
              <a:rPr lang="en-US" dirty="0">
                <a:solidFill>
                  <a:schemeClr val="accent6"/>
                </a:solidFill>
                <a:latin typeface="+mj-lt"/>
              </a:rPr>
              <a:t> FIVRs in an 18-core 6</a:t>
            </a:r>
            <a:r>
              <a:rPr lang="en-US" baseline="30000" dirty="0">
                <a:solidFill>
                  <a:schemeClr val="accent6"/>
                </a:solidFill>
                <a:latin typeface="+mj-lt"/>
              </a:rPr>
              <a:t>th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gen.</a:t>
            </a:r>
          </a:p>
          <a:p>
            <a:r>
              <a:rPr lang="en-US" dirty="0">
                <a:solidFill>
                  <a:schemeClr val="accent6"/>
                </a:solidFill>
                <a:latin typeface="+mj-lt"/>
              </a:rPr>
              <a:t> </a:t>
            </a:r>
            <a:r>
              <a:rPr lang="en-US" spc="-50" dirty="0">
                <a:solidFill>
                  <a:schemeClr val="accent6"/>
                </a:solidFill>
                <a:latin typeface="+mj-lt"/>
              </a:rPr>
              <a:t>Skylake-SP  processor (2017) [</a:t>
            </a:r>
            <a:r>
              <a:rPr lang="hu-HU" spc="-50" dirty="0">
                <a:solidFill>
                  <a:schemeClr val="accent6"/>
                </a:solidFill>
                <a:latin typeface="+mj-lt"/>
              </a:rPr>
              <a:t>29</a:t>
            </a:r>
            <a:r>
              <a:rPr lang="en-US" spc="-50" dirty="0">
                <a:solidFill>
                  <a:schemeClr val="accent6"/>
                </a:solidFill>
                <a:latin typeface="+mj-lt"/>
              </a:rPr>
              <a:t>] 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71438" y="1493785"/>
            <a:ext cx="3845540" cy="20621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Here, we note that the Skylake-SP</a:t>
            </a:r>
          </a:p>
          <a:p>
            <a:r>
              <a:rPr lang="en-US" sz="1600" dirty="0">
                <a:latin typeface="+mj-lt"/>
              </a:rPr>
              <a:t>  </a:t>
            </a:r>
            <a:r>
              <a:rPr lang="en-US" sz="1600" spc="-50" dirty="0">
                <a:latin typeface="+mj-lt"/>
              </a:rPr>
              <a:t>(Scalable Processor) line introduced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2D mesh interconnect</a:t>
            </a:r>
            <a:r>
              <a:rPr lang="en-US" sz="1600" dirty="0">
                <a:latin typeface="+mj-lt"/>
              </a:rPr>
              <a:t> and makes</a:t>
            </a:r>
          </a:p>
          <a:p>
            <a:r>
              <a:rPr lang="en-US" sz="1600" dirty="0">
                <a:latin typeface="+mj-lt"/>
              </a:rPr>
              <a:t>  use of per-core FIVR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(for implementing PCPS (Per Core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P-State Control)) </a:t>
            </a:r>
            <a:r>
              <a:rPr lang="en-US" sz="1600" dirty="0">
                <a:latin typeface="+mj-lt"/>
              </a:rPr>
              <a:t>to reduce power</a:t>
            </a:r>
          </a:p>
          <a:p>
            <a:r>
              <a:rPr lang="en-US" sz="1600" dirty="0">
                <a:latin typeface="+mj-lt"/>
              </a:rPr>
              <a:t>  consumption, as seen in the </a:t>
            </a:r>
          </a:p>
          <a:p>
            <a:r>
              <a:rPr lang="en-US" sz="1600" dirty="0">
                <a:latin typeface="+mj-lt"/>
              </a:rPr>
              <a:t>  Figure below.</a:t>
            </a:r>
          </a:p>
        </p:txBody>
      </p:sp>
      <p:sp>
        <p:nvSpPr>
          <p:cNvPr id="6" name="Oval 5"/>
          <p:cNvSpPr/>
          <p:nvPr/>
        </p:nvSpPr>
        <p:spPr bwMode="auto">
          <a:xfrm>
            <a:off x="3806915" y="5589240"/>
            <a:ext cx="1395155" cy="1268760"/>
          </a:xfrm>
          <a:prstGeom prst="ellipse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51519" y="6084295"/>
            <a:ext cx="396044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+mj-lt"/>
              </a:rPr>
              <a:t>SF:      Snoop Filter</a:t>
            </a:r>
          </a:p>
          <a:p>
            <a:r>
              <a:rPr lang="en-US" sz="1400" dirty="0">
                <a:latin typeface="+mj-lt"/>
              </a:rPr>
              <a:t>ADPLL: All-Digital Phase-Locked Loop</a:t>
            </a:r>
          </a:p>
          <a:p>
            <a:r>
              <a:rPr lang="en-US" sz="1400" dirty="0">
                <a:latin typeface="+mj-lt"/>
              </a:rPr>
              <a:t>           (clock generator)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711145" y="3609020"/>
            <a:ext cx="2420695" cy="2430270"/>
            <a:chOff x="611188" y="3924055"/>
            <a:chExt cx="2420695" cy="2430270"/>
          </a:xfrm>
        </p:grpSpPr>
        <p:pic>
          <p:nvPicPr>
            <p:cNvPr id="7" name="Picture 2" descr="skylake sp hcc block diagram.sv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8163" t="83165" r="70609"/>
            <a:stretch/>
          </p:blipFill>
          <p:spPr bwMode="auto">
            <a:xfrm>
              <a:off x="791581" y="3924055"/>
              <a:ext cx="2240302" cy="20787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" name="Oval 8"/>
            <p:cNvSpPr/>
            <p:nvPr/>
          </p:nvSpPr>
          <p:spPr bwMode="auto">
            <a:xfrm>
              <a:off x="611188" y="3924055"/>
              <a:ext cx="2420695" cy="2430270"/>
            </a:xfrm>
            <a:prstGeom prst="ellipse">
              <a:avLst/>
            </a:prstGeom>
            <a:noFill/>
            <a:ln w="1905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1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</p:grpSp>
      <p:sp>
        <p:nvSpPr>
          <p:cNvPr id="4" name="Oval 3"/>
          <p:cNvSpPr/>
          <p:nvPr/>
        </p:nvSpPr>
        <p:spPr bwMode="auto">
          <a:xfrm>
            <a:off x="1992920" y="5409219"/>
            <a:ext cx="576000" cy="396000"/>
          </a:xfrm>
          <a:prstGeom prst="ellipse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4172521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B44720-FA70-60E3-FE62-F4C393DF83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>
                <a:solidFill>
                  <a:srgbClr val="FFFFFF"/>
                </a:solidFill>
                <a:cs typeface="Arial" charset="0"/>
              </a:rPr>
              <a:t>2.3.3 Assessment and use of FIVRs (9)</a:t>
            </a:r>
            <a:endParaRPr lang="hu-HU" sz="17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6594060-F5B0-396F-2258-E63B09699EB9}"/>
              </a:ext>
            </a:extLst>
          </p:cNvPr>
          <p:cNvSpPr txBox="1"/>
          <p:nvPr/>
        </p:nvSpPr>
        <p:spPr>
          <a:xfrm>
            <a:off x="71438" y="503675"/>
            <a:ext cx="630505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Use of FIVR without PCSC in Intel’s client processors</a:t>
            </a:r>
            <a:endParaRPr lang="hu-HU" dirty="0">
              <a:solidFill>
                <a:schemeClr val="accent6"/>
              </a:solidFill>
              <a:latin typeface="+mj-lt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46477EB-CB0A-0CD6-AE78-737860FA034F}"/>
              </a:ext>
            </a:extLst>
          </p:cNvPr>
          <p:cNvGrpSpPr/>
          <p:nvPr/>
        </p:nvGrpSpPr>
        <p:grpSpPr>
          <a:xfrm>
            <a:off x="71500" y="1735239"/>
            <a:ext cx="9226025" cy="2385403"/>
            <a:chOff x="71500" y="2193317"/>
            <a:chExt cx="9226025" cy="2385403"/>
          </a:xfrm>
        </p:grpSpPr>
        <p:cxnSp>
          <p:nvCxnSpPr>
            <p:cNvPr id="7" name="Egyenes összekötő nyíllal 6">
              <a:extLst>
                <a:ext uri="{FF2B5EF4-FFF2-40B4-BE49-F238E27FC236}">
                  <a16:creationId xmlns:a16="http://schemas.microsoft.com/office/drawing/2014/main" id="{5A10C4D1-B16F-20CF-0F49-6A3F47270605}"/>
                </a:ext>
              </a:extLst>
            </p:cNvPr>
            <p:cNvCxnSpPr/>
            <p:nvPr/>
          </p:nvCxnSpPr>
          <p:spPr>
            <a:xfrm flipV="1">
              <a:off x="1210578" y="4221978"/>
              <a:ext cx="7632000" cy="33538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Egyenes összekötő 17">
              <a:extLst>
                <a:ext uri="{FF2B5EF4-FFF2-40B4-BE49-F238E27FC236}">
                  <a16:creationId xmlns:a16="http://schemas.microsoft.com/office/drawing/2014/main" id="{A3FA3A41-159D-AB88-21BB-BD02D0BBC29D}"/>
                </a:ext>
              </a:extLst>
            </p:cNvPr>
            <p:cNvCxnSpPr/>
            <p:nvPr/>
          </p:nvCxnSpPr>
          <p:spPr>
            <a:xfrm>
              <a:off x="1720374" y="4161824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Egyenes összekötő 18">
              <a:extLst>
                <a:ext uri="{FF2B5EF4-FFF2-40B4-BE49-F238E27FC236}">
                  <a16:creationId xmlns:a16="http://schemas.microsoft.com/office/drawing/2014/main" id="{E9CC6A82-0250-4414-7268-7D888CBF4DEC}"/>
                </a:ext>
              </a:extLst>
            </p:cNvPr>
            <p:cNvCxnSpPr/>
            <p:nvPr/>
          </p:nvCxnSpPr>
          <p:spPr>
            <a:xfrm>
              <a:off x="2334819" y="416053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Egyenes összekötő 19">
              <a:extLst>
                <a:ext uri="{FF2B5EF4-FFF2-40B4-BE49-F238E27FC236}">
                  <a16:creationId xmlns:a16="http://schemas.microsoft.com/office/drawing/2014/main" id="{ADF0BB15-21F0-F5E6-059F-248147627E04}"/>
                </a:ext>
              </a:extLst>
            </p:cNvPr>
            <p:cNvCxnSpPr/>
            <p:nvPr/>
          </p:nvCxnSpPr>
          <p:spPr>
            <a:xfrm>
              <a:off x="2951707" y="4163723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Egyenes összekötő 20">
              <a:extLst>
                <a:ext uri="{FF2B5EF4-FFF2-40B4-BE49-F238E27FC236}">
                  <a16:creationId xmlns:a16="http://schemas.microsoft.com/office/drawing/2014/main" id="{53335024-494F-7151-4982-C0B002350F68}"/>
                </a:ext>
              </a:extLst>
            </p:cNvPr>
            <p:cNvCxnSpPr/>
            <p:nvPr/>
          </p:nvCxnSpPr>
          <p:spPr>
            <a:xfrm>
              <a:off x="3566152" y="416243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Egyenes összekötő 21">
              <a:extLst>
                <a:ext uri="{FF2B5EF4-FFF2-40B4-BE49-F238E27FC236}">
                  <a16:creationId xmlns:a16="http://schemas.microsoft.com/office/drawing/2014/main" id="{1DF8DE3E-9ADA-67A0-46B8-D91C2B5F17C9}"/>
                </a:ext>
              </a:extLst>
            </p:cNvPr>
            <p:cNvCxnSpPr/>
            <p:nvPr/>
          </p:nvCxnSpPr>
          <p:spPr>
            <a:xfrm>
              <a:off x="4181955" y="4161824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Egyenes összekötő 22">
              <a:extLst>
                <a:ext uri="{FF2B5EF4-FFF2-40B4-BE49-F238E27FC236}">
                  <a16:creationId xmlns:a16="http://schemas.microsoft.com/office/drawing/2014/main" id="{C0D7249E-CFB7-95EB-4D59-DAE3C9EA4E46}"/>
                </a:ext>
              </a:extLst>
            </p:cNvPr>
            <p:cNvCxnSpPr/>
            <p:nvPr/>
          </p:nvCxnSpPr>
          <p:spPr>
            <a:xfrm>
              <a:off x="4796400" y="416053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" name="Szövegdoboz 31">
              <a:extLst>
                <a:ext uri="{FF2B5EF4-FFF2-40B4-BE49-F238E27FC236}">
                  <a16:creationId xmlns:a16="http://schemas.microsoft.com/office/drawing/2014/main" id="{FEE7A894-1CE2-BC44-6DDC-467EF8D75C92}"/>
                </a:ext>
              </a:extLst>
            </p:cNvPr>
            <p:cNvSpPr txBox="1"/>
            <p:nvPr/>
          </p:nvSpPr>
          <p:spPr>
            <a:xfrm>
              <a:off x="1705633" y="4278966"/>
              <a:ext cx="595035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2012</a:t>
              </a:r>
            </a:p>
          </p:txBody>
        </p:sp>
        <p:sp>
          <p:nvSpPr>
            <p:cNvPr id="15" name="Szövegdoboz 32">
              <a:extLst>
                <a:ext uri="{FF2B5EF4-FFF2-40B4-BE49-F238E27FC236}">
                  <a16:creationId xmlns:a16="http://schemas.microsoft.com/office/drawing/2014/main" id="{02FC750E-002D-E59E-79E8-D41D5924C816}"/>
                </a:ext>
              </a:extLst>
            </p:cNvPr>
            <p:cNvSpPr txBox="1"/>
            <p:nvPr/>
          </p:nvSpPr>
          <p:spPr>
            <a:xfrm>
              <a:off x="3004284" y="4278966"/>
              <a:ext cx="595035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2014</a:t>
              </a:r>
            </a:p>
          </p:txBody>
        </p:sp>
        <p:sp>
          <p:nvSpPr>
            <p:cNvPr id="16" name="Szövegdoboz 33">
              <a:extLst>
                <a:ext uri="{FF2B5EF4-FFF2-40B4-BE49-F238E27FC236}">
                  <a16:creationId xmlns:a16="http://schemas.microsoft.com/office/drawing/2014/main" id="{2DF7DE75-43F6-A952-24C7-6D17C94DF3A7}"/>
                </a:ext>
              </a:extLst>
            </p:cNvPr>
            <p:cNvSpPr txBox="1"/>
            <p:nvPr/>
          </p:nvSpPr>
          <p:spPr>
            <a:xfrm>
              <a:off x="4219420" y="4284159"/>
              <a:ext cx="595035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2016</a:t>
              </a:r>
            </a:p>
          </p:txBody>
        </p:sp>
        <p:sp>
          <p:nvSpPr>
            <p:cNvPr id="17" name="Szövegdoboz 34">
              <a:extLst>
                <a:ext uri="{FF2B5EF4-FFF2-40B4-BE49-F238E27FC236}">
                  <a16:creationId xmlns:a16="http://schemas.microsoft.com/office/drawing/2014/main" id="{D6A0AAA6-A909-0E62-29E3-BD21CF116874}"/>
                </a:ext>
              </a:extLst>
            </p:cNvPr>
            <p:cNvSpPr txBox="1"/>
            <p:nvPr/>
          </p:nvSpPr>
          <p:spPr>
            <a:xfrm>
              <a:off x="8494787" y="4294027"/>
              <a:ext cx="802738" cy="2846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Year</a:t>
              </a:r>
            </a:p>
          </p:txBody>
        </p:sp>
        <p:cxnSp>
          <p:nvCxnSpPr>
            <p:cNvPr id="18" name="Egyenes összekötő 22">
              <a:extLst>
                <a:ext uri="{FF2B5EF4-FFF2-40B4-BE49-F238E27FC236}">
                  <a16:creationId xmlns:a16="http://schemas.microsoft.com/office/drawing/2014/main" id="{1CD6AE9D-5F31-8BD3-F4C1-E746143F1FE6}"/>
                </a:ext>
              </a:extLst>
            </p:cNvPr>
            <p:cNvCxnSpPr/>
            <p:nvPr/>
          </p:nvCxnSpPr>
          <p:spPr>
            <a:xfrm>
              <a:off x="5418829" y="4161319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Egyenes összekötő 22">
              <a:extLst>
                <a:ext uri="{FF2B5EF4-FFF2-40B4-BE49-F238E27FC236}">
                  <a16:creationId xmlns:a16="http://schemas.microsoft.com/office/drawing/2014/main" id="{FEC0489B-3022-2F60-2B90-7CCF07700AAC}"/>
                </a:ext>
              </a:extLst>
            </p:cNvPr>
            <p:cNvCxnSpPr/>
            <p:nvPr/>
          </p:nvCxnSpPr>
          <p:spPr>
            <a:xfrm>
              <a:off x="6040523" y="414908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Szövegdoboz 33">
              <a:extLst>
                <a:ext uri="{FF2B5EF4-FFF2-40B4-BE49-F238E27FC236}">
                  <a16:creationId xmlns:a16="http://schemas.microsoft.com/office/drawing/2014/main" id="{33236DAF-1C93-087B-B4EA-E2540D4672F1}"/>
                </a:ext>
              </a:extLst>
            </p:cNvPr>
            <p:cNvSpPr txBox="1"/>
            <p:nvPr/>
          </p:nvSpPr>
          <p:spPr>
            <a:xfrm>
              <a:off x="5441048" y="4283012"/>
              <a:ext cx="595035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201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21" name="Egyenes összekötő 22">
              <a:extLst>
                <a:ext uri="{FF2B5EF4-FFF2-40B4-BE49-F238E27FC236}">
                  <a16:creationId xmlns:a16="http://schemas.microsoft.com/office/drawing/2014/main" id="{6C5483A4-C0E3-5DD7-D76A-2B1BB3D59B65}"/>
                </a:ext>
              </a:extLst>
            </p:cNvPr>
            <p:cNvCxnSpPr/>
            <p:nvPr/>
          </p:nvCxnSpPr>
          <p:spPr>
            <a:xfrm>
              <a:off x="6657171" y="4154623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Egyenes összekötő 14">
              <a:extLst>
                <a:ext uri="{FF2B5EF4-FFF2-40B4-BE49-F238E27FC236}">
                  <a16:creationId xmlns:a16="http://schemas.microsoft.com/office/drawing/2014/main" id="{8187A70D-8488-D69E-B4B2-E5353952D1DF}"/>
                </a:ext>
              </a:extLst>
            </p:cNvPr>
            <p:cNvCxnSpPr/>
            <p:nvPr/>
          </p:nvCxnSpPr>
          <p:spPr>
            <a:xfrm>
              <a:off x="7250649" y="416213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Szövegdoboz 33">
              <a:extLst>
                <a:ext uri="{FF2B5EF4-FFF2-40B4-BE49-F238E27FC236}">
                  <a16:creationId xmlns:a16="http://schemas.microsoft.com/office/drawing/2014/main" id="{50C9C842-5431-3F59-A0B8-C0F29E598ED2}"/>
                </a:ext>
              </a:extLst>
            </p:cNvPr>
            <p:cNvSpPr txBox="1"/>
            <p:nvPr/>
          </p:nvSpPr>
          <p:spPr>
            <a:xfrm>
              <a:off x="6709074" y="4292951"/>
              <a:ext cx="595035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24" name="Egyenes összekötő 22">
              <a:extLst>
                <a:ext uri="{FF2B5EF4-FFF2-40B4-BE49-F238E27FC236}">
                  <a16:creationId xmlns:a16="http://schemas.microsoft.com/office/drawing/2014/main" id="{8D6274B8-AF8B-32A9-0FBA-F58A7DB4841E}"/>
                </a:ext>
              </a:extLst>
            </p:cNvPr>
            <p:cNvCxnSpPr/>
            <p:nvPr/>
          </p:nvCxnSpPr>
          <p:spPr>
            <a:xfrm>
              <a:off x="7844577" y="417367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Egyenes összekötő 22">
              <a:extLst>
                <a:ext uri="{FF2B5EF4-FFF2-40B4-BE49-F238E27FC236}">
                  <a16:creationId xmlns:a16="http://schemas.microsoft.com/office/drawing/2014/main" id="{9F9AFE25-132E-66DD-1F2A-4505393B1EA8}"/>
                </a:ext>
              </a:extLst>
            </p:cNvPr>
            <p:cNvCxnSpPr/>
            <p:nvPr/>
          </p:nvCxnSpPr>
          <p:spPr>
            <a:xfrm>
              <a:off x="8439055" y="417367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" name="Szövegdoboz 33">
              <a:extLst>
                <a:ext uri="{FF2B5EF4-FFF2-40B4-BE49-F238E27FC236}">
                  <a16:creationId xmlns:a16="http://schemas.microsoft.com/office/drawing/2014/main" id="{788FF766-015E-7D2A-0307-F7ABED2D1D45}"/>
                </a:ext>
              </a:extLst>
            </p:cNvPr>
            <p:cNvSpPr txBox="1"/>
            <p:nvPr/>
          </p:nvSpPr>
          <p:spPr>
            <a:xfrm>
              <a:off x="7846556" y="4294027"/>
              <a:ext cx="595035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B5DBAE7-041A-D3BF-2A07-6F70133288BE}"/>
                </a:ext>
              </a:extLst>
            </p:cNvPr>
            <p:cNvSpPr txBox="1"/>
            <p:nvPr/>
          </p:nvSpPr>
          <p:spPr>
            <a:xfrm>
              <a:off x="2465107" y="2778382"/>
              <a:ext cx="34442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7AB9541-02EE-CD01-2F62-92626271EEB6}"/>
                </a:ext>
              </a:extLst>
            </p:cNvPr>
            <p:cNvSpPr txBox="1"/>
            <p:nvPr/>
          </p:nvSpPr>
          <p:spPr>
            <a:xfrm>
              <a:off x="3255734" y="2784850"/>
              <a:ext cx="34442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EF81F64-107A-C028-52EF-B332159F85BE}"/>
                </a:ext>
              </a:extLst>
            </p:cNvPr>
            <p:cNvSpPr txBox="1"/>
            <p:nvPr/>
          </p:nvSpPr>
          <p:spPr>
            <a:xfrm>
              <a:off x="3733650" y="3644733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AEC81DC9-5324-D334-2D10-92668920DECA}"/>
                </a:ext>
              </a:extLst>
            </p:cNvPr>
            <p:cNvSpPr txBox="1"/>
            <p:nvPr/>
          </p:nvSpPr>
          <p:spPr>
            <a:xfrm>
              <a:off x="6242708" y="2788656"/>
              <a:ext cx="34442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182587DA-177E-26ED-D291-A842B6213D9B}"/>
                </a:ext>
              </a:extLst>
            </p:cNvPr>
            <p:cNvSpPr txBox="1"/>
            <p:nvPr/>
          </p:nvSpPr>
          <p:spPr>
            <a:xfrm>
              <a:off x="2636785" y="3401527"/>
              <a:ext cx="1215833" cy="3142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err="1">
                  <a:latin typeface="+mj-lt"/>
                </a:rPr>
                <a:t>Haswell</a:t>
              </a:r>
              <a:r>
                <a:rPr lang="en-US" sz="1400" dirty="0">
                  <a:latin typeface="+mj-lt"/>
                </a:rPr>
                <a:t>-EP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26D0000-09E0-3394-3713-C7AAE401DAC4}"/>
                </a:ext>
              </a:extLst>
            </p:cNvPr>
            <p:cNvSpPr txBox="1"/>
            <p:nvPr/>
          </p:nvSpPr>
          <p:spPr>
            <a:xfrm>
              <a:off x="2950936" y="2463347"/>
              <a:ext cx="148604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err="1">
                  <a:latin typeface="+mj-lt"/>
                </a:rPr>
                <a:t>Broadwell</a:t>
              </a:r>
              <a:endParaRPr lang="en-US" sz="1400" dirty="0">
                <a:latin typeface="+mj-lt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BB2ADDA8-F532-EDDC-C39B-3AECEC11B5B0}"/>
                </a:ext>
              </a:extLst>
            </p:cNvPr>
            <p:cNvSpPr txBox="1"/>
            <p:nvPr/>
          </p:nvSpPr>
          <p:spPr>
            <a:xfrm>
              <a:off x="5890214" y="2465157"/>
              <a:ext cx="148604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Ice Lake</a:t>
              </a:r>
            </a:p>
          </p:txBody>
        </p:sp>
        <p:sp>
          <p:nvSpPr>
            <p:cNvPr id="34" name="Left-Right Arrow 33">
              <a:extLst>
                <a:ext uri="{FF2B5EF4-FFF2-40B4-BE49-F238E27FC236}">
                  <a16:creationId xmlns:a16="http://schemas.microsoft.com/office/drawing/2014/main" id="{DF3A9D5D-A104-4D15-D7AC-B5A26922B319}"/>
                </a:ext>
              </a:extLst>
            </p:cNvPr>
            <p:cNvSpPr/>
            <p:nvPr/>
          </p:nvSpPr>
          <p:spPr bwMode="auto">
            <a:xfrm>
              <a:off x="2634720" y="2872301"/>
              <a:ext cx="756000" cy="108000"/>
            </a:xfrm>
            <a:prstGeom prst="left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35" name="Left-Right Arrow 34">
              <a:extLst>
                <a:ext uri="{FF2B5EF4-FFF2-40B4-BE49-F238E27FC236}">
                  <a16:creationId xmlns:a16="http://schemas.microsoft.com/office/drawing/2014/main" id="{B389F199-A996-6B93-C4FD-9904692BF792}"/>
                </a:ext>
              </a:extLst>
            </p:cNvPr>
            <p:cNvSpPr/>
            <p:nvPr/>
          </p:nvSpPr>
          <p:spPr bwMode="auto">
            <a:xfrm>
              <a:off x="6386233" y="2868392"/>
              <a:ext cx="2232000" cy="108000"/>
            </a:xfrm>
            <a:prstGeom prst="left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36" name="Left-Right Arrow 35">
              <a:extLst>
                <a:ext uri="{FF2B5EF4-FFF2-40B4-BE49-F238E27FC236}">
                  <a16:creationId xmlns:a16="http://schemas.microsoft.com/office/drawing/2014/main" id="{CCCEB5D6-8E55-BC62-0F43-F30D47E8BE71}"/>
                </a:ext>
              </a:extLst>
            </p:cNvPr>
            <p:cNvSpPr/>
            <p:nvPr/>
          </p:nvSpPr>
          <p:spPr bwMode="auto">
            <a:xfrm>
              <a:off x="3348140" y="3723487"/>
              <a:ext cx="4536000" cy="108000"/>
            </a:xfrm>
            <a:prstGeom prst="left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70CFA88F-7C12-939D-8150-E38C06A9DCBA}"/>
                </a:ext>
              </a:extLst>
            </p:cNvPr>
            <p:cNvSpPr/>
            <p:nvPr/>
          </p:nvSpPr>
          <p:spPr bwMode="auto">
            <a:xfrm>
              <a:off x="8439055" y="2778382"/>
              <a:ext cx="284767" cy="369332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CB09DDB5-2F4D-81DA-AB75-6600CCD7CBB0}"/>
                </a:ext>
              </a:extLst>
            </p:cNvPr>
            <p:cNvSpPr/>
            <p:nvPr/>
          </p:nvSpPr>
          <p:spPr bwMode="auto">
            <a:xfrm>
              <a:off x="895881" y="3644733"/>
              <a:ext cx="247179" cy="324327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2F367206-585D-2FA5-FB2D-17EFD12B4383}"/>
                </a:ext>
              </a:extLst>
            </p:cNvPr>
            <p:cNvSpPr txBox="1"/>
            <p:nvPr/>
          </p:nvSpPr>
          <p:spPr>
            <a:xfrm>
              <a:off x="71500" y="2581933"/>
              <a:ext cx="192745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spc="-80" dirty="0">
                  <a:latin typeface="+mj-lt"/>
                </a:rPr>
                <a:t>FIVR without PCPS</a:t>
              </a:r>
            </a:p>
            <a:p>
              <a:pPr algn="ctr"/>
              <a:r>
                <a:rPr lang="en-US" sz="1400" b="1" dirty="0">
                  <a:latin typeface="+mj-lt"/>
                </a:rPr>
                <a:t> for clients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08DC3D06-3302-9C45-0DE6-F171EC2947B2}"/>
                </a:ext>
              </a:extLst>
            </p:cNvPr>
            <p:cNvSpPr txBox="1"/>
            <p:nvPr/>
          </p:nvSpPr>
          <p:spPr>
            <a:xfrm>
              <a:off x="161510" y="3519010"/>
              <a:ext cx="169469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>
                  <a:latin typeface="+mj-lt"/>
                </a:rPr>
                <a:t>FIVR and PCPS</a:t>
              </a:r>
            </a:p>
            <a:p>
              <a:pPr algn="ctr"/>
              <a:r>
                <a:rPr lang="en-US" sz="1400" b="1" dirty="0">
                  <a:latin typeface="+mj-lt"/>
                </a:rPr>
                <a:t> for servers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D53AA1E9-FFED-F7B0-2684-6643057EE574}"/>
                </a:ext>
              </a:extLst>
            </p:cNvPr>
            <p:cNvSpPr txBox="1"/>
            <p:nvPr/>
          </p:nvSpPr>
          <p:spPr>
            <a:xfrm>
              <a:off x="6911376" y="3387344"/>
              <a:ext cx="104134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Ice Lake</a:t>
              </a: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7F3FFC0E-2B58-0A29-04E8-041E9ABC7611}"/>
                </a:ext>
              </a:extLst>
            </p:cNvPr>
            <p:cNvSpPr txBox="1"/>
            <p:nvPr/>
          </p:nvSpPr>
          <p:spPr>
            <a:xfrm>
              <a:off x="7579497" y="2769134"/>
              <a:ext cx="34442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CBF3292B-F049-88B8-104C-19DEB7C43119}"/>
                </a:ext>
              </a:extLst>
            </p:cNvPr>
            <p:cNvSpPr txBox="1"/>
            <p:nvPr/>
          </p:nvSpPr>
          <p:spPr>
            <a:xfrm>
              <a:off x="3227192" y="3644733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0EF1B5AD-68BB-179A-9ADD-67652E4DC107}"/>
                </a:ext>
              </a:extLst>
            </p:cNvPr>
            <p:cNvSpPr txBox="1"/>
            <p:nvPr/>
          </p:nvSpPr>
          <p:spPr>
            <a:xfrm>
              <a:off x="4272581" y="3644733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436C4780-7465-941C-B1CE-D23F5788F3E5}"/>
                </a:ext>
              </a:extLst>
            </p:cNvPr>
            <p:cNvSpPr txBox="1"/>
            <p:nvPr/>
          </p:nvSpPr>
          <p:spPr>
            <a:xfrm>
              <a:off x="2006715" y="2463347"/>
              <a:ext cx="1215833" cy="3142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err="1">
                  <a:latin typeface="+mj-lt"/>
                </a:rPr>
                <a:t>Haswell</a:t>
              </a:r>
              <a:endParaRPr lang="en-US" sz="1400" dirty="0">
                <a:latin typeface="+mj-lt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841DA070-55ED-A56B-2DF0-DA437C9B83F8}"/>
                </a:ext>
              </a:extLst>
            </p:cNvPr>
            <p:cNvSpPr txBox="1"/>
            <p:nvPr/>
          </p:nvSpPr>
          <p:spPr>
            <a:xfrm>
              <a:off x="3671900" y="3391253"/>
              <a:ext cx="148604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err="1">
                  <a:latin typeface="+mj-lt"/>
                </a:rPr>
                <a:t>Broadwell</a:t>
              </a:r>
              <a:r>
                <a:rPr lang="en-US" sz="1400" dirty="0">
                  <a:latin typeface="+mj-lt"/>
                </a:rPr>
                <a:t>-EP</a:t>
              </a: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AF67EDE5-281F-09D7-0EFF-4BD6A4DE7E49}"/>
                </a:ext>
              </a:extLst>
            </p:cNvPr>
            <p:cNvSpPr txBox="1"/>
            <p:nvPr/>
          </p:nvSpPr>
          <p:spPr>
            <a:xfrm>
              <a:off x="5027392" y="3644733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3188027F-2493-5104-BC7C-76CE9A8CF17A}"/>
                </a:ext>
              </a:extLst>
            </p:cNvPr>
            <p:cNvSpPr txBox="1"/>
            <p:nvPr/>
          </p:nvSpPr>
          <p:spPr>
            <a:xfrm>
              <a:off x="4526995" y="3113965"/>
              <a:ext cx="1200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err="1">
                  <a:latin typeface="+mj-lt"/>
                </a:rPr>
                <a:t>Skylake</a:t>
              </a:r>
              <a:r>
                <a:rPr lang="en-US" sz="1400" dirty="0">
                  <a:latin typeface="+mj-lt"/>
                </a:rPr>
                <a:t>-SP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BE4C059A-CF24-C469-563E-B7E721BED826}"/>
                </a:ext>
              </a:extLst>
            </p:cNvPr>
            <p:cNvSpPr txBox="1"/>
            <p:nvPr/>
          </p:nvSpPr>
          <p:spPr>
            <a:xfrm>
              <a:off x="6152517" y="3654025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B309A42B-80A3-2446-65BF-5D7A97688A22}"/>
                </a:ext>
              </a:extLst>
            </p:cNvPr>
            <p:cNvSpPr txBox="1"/>
            <p:nvPr/>
          </p:nvSpPr>
          <p:spPr>
            <a:xfrm>
              <a:off x="5537653" y="3383995"/>
              <a:ext cx="146461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Cascade-Lake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D4C7CD55-06CC-EE65-5227-9E0B4E388AE4}"/>
                </a:ext>
              </a:extLst>
            </p:cNvPr>
            <p:cNvSpPr txBox="1"/>
            <p:nvPr/>
          </p:nvSpPr>
          <p:spPr>
            <a:xfrm>
              <a:off x="7298190" y="3654025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AEDF4C63-2B69-0B2F-84CC-2D074DF32FC5}"/>
                </a:ext>
              </a:extLst>
            </p:cNvPr>
            <p:cNvSpPr txBox="1"/>
            <p:nvPr/>
          </p:nvSpPr>
          <p:spPr>
            <a:xfrm>
              <a:off x="7136401" y="2459293"/>
              <a:ext cx="1171014" cy="311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Alder Lake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463EBA9D-EFB2-C113-8E7C-3B1AFF767480}"/>
                </a:ext>
              </a:extLst>
            </p:cNvPr>
            <p:cNvSpPr txBox="1"/>
            <p:nvPr/>
          </p:nvSpPr>
          <p:spPr>
            <a:xfrm>
              <a:off x="2052336" y="2193317"/>
              <a:ext cx="94448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4th gen.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12293E07-D0E5-93C2-2C7C-167540C2860A}"/>
                </a:ext>
              </a:extLst>
            </p:cNvPr>
            <p:cNvSpPr txBox="1"/>
            <p:nvPr/>
          </p:nvSpPr>
          <p:spPr>
            <a:xfrm>
              <a:off x="3042446" y="2193317"/>
              <a:ext cx="94448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5th gen.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4AD99BDC-FADC-0994-EEA2-39BD1AB5FC81}"/>
                </a:ext>
              </a:extLst>
            </p:cNvPr>
            <p:cNvSpPr txBox="1"/>
            <p:nvPr/>
          </p:nvSpPr>
          <p:spPr>
            <a:xfrm>
              <a:off x="5877761" y="2193317"/>
              <a:ext cx="10583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10</a:t>
              </a:r>
              <a:r>
                <a:rPr lang="en-US" sz="1400" baseline="30000" dirty="0">
                  <a:latin typeface="+mj-lt"/>
                </a:rPr>
                <a:t>th</a:t>
              </a:r>
              <a:r>
                <a:rPr lang="en-US" sz="1400" dirty="0">
                  <a:latin typeface="+mj-lt"/>
                </a:rPr>
                <a:t>  gen.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692D9CE7-75DA-441B-3C94-598EEEAAB613}"/>
                </a:ext>
              </a:extLst>
            </p:cNvPr>
            <p:cNvSpPr txBox="1"/>
            <p:nvPr/>
          </p:nvSpPr>
          <p:spPr>
            <a:xfrm>
              <a:off x="7204107" y="2193317"/>
              <a:ext cx="10583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12</a:t>
              </a:r>
              <a:r>
                <a:rPr lang="en-US" sz="1400" baseline="30000" dirty="0">
                  <a:latin typeface="+mj-lt"/>
                </a:rPr>
                <a:t>th</a:t>
              </a:r>
              <a:r>
                <a:rPr lang="en-US" sz="1400" dirty="0">
                  <a:latin typeface="+mj-lt"/>
                </a:rPr>
                <a:t>  gen.</a:t>
              </a: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34DF2065-0711-CB8A-0DA7-B1D6631EF784}"/>
              </a:ext>
            </a:extLst>
          </p:cNvPr>
          <p:cNvSpPr txBox="1"/>
          <p:nvPr/>
        </p:nvSpPr>
        <p:spPr>
          <a:xfrm>
            <a:off x="161510" y="4117533"/>
            <a:ext cx="872969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Figure: Use of integrated voltage regulation in Intel’s client- and server processors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A84111A5-6CEA-1A1D-B5A4-88E329C6D18B}"/>
              </a:ext>
            </a:extLst>
          </p:cNvPr>
          <p:cNvSpPr/>
          <p:nvPr/>
        </p:nvSpPr>
        <p:spPr bwMode="auto">
          <a:xfrm>
            <a:off x="-18510" y="926790"/>
            <a:ext cx="9143999" cy="612000"/>
          </a:xfrm>
          <a:prstGeom prst="roundRect">
            <a:avLst/>
          </a:prstGeom>
          <a:solidFill>
            <a:srgbClr val="DDF2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001C69E7-07CD-F475-4254-4898C35D458E}"/>
              </a:ext>
            </a:extLst>
          </p:cNvPr>
          <p:cNvSpPr txBox="1"/>
          <p:nvPr/>
        </p:nvSpPr>
        <p:spPr>
          <a:xfrm>
            <a:off x="161510" y="926790"/>
            <a:ext cx="919033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While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Intel introduced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FIVR</a:t>
            </a:r>
            <a:r>
              <a:rPr lang="en-US" sz="1600" dirty="0">
                <a:latin typeface="+mj-lt"/>
              </a:rPr>
              <a:t> in their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Haswell client line in 2013, it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did not implement</a:t>
            </a:r>
          </a:p>
          <a:p>
            <a:r>
              <a:rPr lang="en-US" sz="1600" spc="-40" dirty="0">
                <a:solidFill>
                  <a:srgbClr val="FF0000"/>
                </a:solidFill>
                <a:latin typeface="+mj-lt"/>
              </a:rPr>
              <a:t>      PCPS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(Per-Core-P state Control) additionally, </a:t>
            </a:r>
            <a:r>
              <a:rPr lang="en-US" sz="1600" spc="-40" dirty="0">
                <a:latin typeface="+mj-lt"/>
              </a:rPr>
              <a:t>as shown below.</a:t>
            </a:r>
            <a:endParaRPr lang="hu-HU" sz="1600" spc="-40" dirty="0">
              <a:latin typeface="+mj-lt"/>
            </a:endParaRP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id="{0E3AB878-8E48-44E3-3875-4D95C0164C04}"/>
              </a:ext>
            </a:extLst>
          </p:cNvPr>
          <p:cNvSpPr/>
          <p:nvPr/>
        </p:nvSpPr>
        <p:spPr bwMode="auto">
          <a:xfrm>
            <a:off x="2510" y="4530633"/>
            <a:ext cx="9144000" cy="1800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F3CB2F16-22C7-1094-089C-26690BC4F649}"/>
              </a:ext>
            </a:extLst>
          </p:cNvPr>
          <p:cNvSpPr txBox="1"/>
          <p:nvPr/>
        </p:nvSpPr>
        <p:spPr>
          <a:xfrm>
            <a:off x="206515" y="4570554"/>
            <a:ext cx="9496055" cy="17697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20" dirty="0">
                <a:latin typeface="+mj-lt"/>
              </a:rPr>
              <a:t>The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reason </a:t>
            </a:r>
            <a:r>
              <a:rPr lang="en-US" sz="1600" spc="-20" dirty="0">
                <a:latin typeface="+mj-lt"/>
              </a:rPr>
              <a:t>why Intel </a:t>
            </a:r>
            <a:r>
              <a:rPr lang="en-US" sz="1600" spc="-20" dirty="0">
                <a:solidFill>
                  <a:srgbClr val="FF0000"/>
                </a:solidFill>
                <a:latin typeface="+mj-lt"/>
              </a:rPr>
              <a:t>did not introduce PCPS along FIVR </a:t>
            </a:r>
            <a:r>
              <a:rPr lang="en-US" sz="1600" spc="-20" dirty="0">
                <a:latin typeface="+mj-lt"/>
              </a:rPr>
              <a:t>in their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client processors</a:t>
            </a:r>
          </a:p>
          <a:p>
            <a:pPr>
              <a:spcAft>
                <a:spcPts val="600"/>
              </a:spcAft>
            </a:pPr>
            <a:r>
              <a:rPr lang="en-US" sz="1600" spc="-20" dirty="0">
                <a:solidFill>
                  <a:srgbClr val="0070C0"/>
                </a:solidFill>
                <a:latin typeface="+mj-lt"/>
              </a:rPr>
              <a:t>       is not published.</a:t>
            </a:r>
          </a:p>
          <a:p>
            <a:r>
              <a:rPr lang="en-US" dirty="0"/>
              <a:t>     Nevertheless, it can be assumed that </a:t>
            </a:r>
            <a:r>
              <a:rPr lang="en-US" dirty="0">
                <a:solidFill>
                  <a:srgbClr val="0070C0"/>
                </a:solidFill>
              </a:rPr>
              <a:t>Intel may not have found the </a:t>
            </a:r>
            <a:r>
              <a:rPr lang="en-US" dirty="0">
                <a:solidFill>
                  <a:srgbClr val="FF0000"/>
                </a:solidFill>
              </a:rPr>
              <a:t>expected gain </a:t>
            </a:r>
          </a:p>
          <a:p>
            <a:r>
              <a:rPr lang="en-US" dirty="0">
                <a:solidFill>
                  <a:srgbClr val="0070C0"/>
                </a:solidFill>
              </a:rPr>
              <a:t>       of using PCPS in case of </a:t>
            </a:r>
            <a:r>
              <a:rPr lang="en-US" spc="-30" dirty="0">
                <a:solidFill>
                  <a:srgbClr val="0070C0"/>
                </a:solidFill>
              </a:rPr>
              <a:t>low-core count client processors</a:t>
            </a:r>
            <a:r>
              <a:rPr lang="en-US" spc="-30" dirty="0"/>
              <a:t> (such as the up to 4-core</a:t>
            </a:r>
          </a:p>
          <a:p>
            <a:r>
              <a:rPr lang="en-US" spc="-30" dirty="0"/>
              <a:t>       Haswell or Broadwell </a:t>
            </a:r>
            <a:r>
              <a:rPr lang="en-US" dirty="0"/>
              <a:t>client processors). </a:t>
            </a:r>
            <a:r>
              <a:rPr lang="en-US" dirty="0">
                <a:solidFill>
                  <a:srgbClr val="0070C0"/>
                </a:solidFill>
              </a:rPr>
              <a:t>high enough to justify the cost of </a:t>
            </a:r>
          </a:p>
          <a:p>
            <a:r>
              <a:rPr lang="en-US" dirty="0">
                <a:solidFill>
                  <a:srgbClr val="0070C0"/>
                </a:solidFill>
              </a:rPr>
              <a:t>       implementing PCPS.</a:t>
            </a:r>
            <a:endParaRPr lang="hu-HU" dirty="0"/>
          </a:p>
        </p:txBody>
      </p:sp>
    </p:spTree>
    <p:extLst>
      <p:ext uri="{BB962C8B-B14F-4D97-AF65-F5344CB8AC3E}">
        <p14:creationId xmlns:p14="http://schemas.microsoft.com/office/powerpoint/2010/main" val="4027976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3" grpId="0" animBg="1"/>
      <p:bldP spid="59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6481BE-CFE4-F1E5-DF1C-2461DC4E1CE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>
                <a:solidFill>
                  <a:srgbClr val="FFFFFF"/>
                </a:solidFill>
                <a:cs typeface="Arial" charset="0"/>
              </a:rPr>
              <a:t>2.3.3 Assessment and use of FIVRs (10)</a:t>
            </a:r>
            <a:endParaRPr lang="hu-HU" sz="1700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382FE23-B8CC-971D-9903-851FDD8E82E4}"/>
              </a:ext>
            </a:extLst>
          </p:cNvPr>
          <p:cNvSpPr txBox="1"/>
          <p:nvPr/>
        </p:nvSpPr>
        <p:spPr>
          <a:xfrm>
            <a:off x="71436" y="503675"/>
            <a:ext cx="907256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Cancellation of FIVR in client processors after the Broadwell line </a:t>
            </a:r>
            <a:endParaRPr lang="hu-HU" dirty="0">
              <a:solidFill>
                <a:schemeClr val="accent6"/>
              </a:solidFill>
              <a:latin typeface="+mj-lt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AA68A62-15AE-48A8-4A5E-4BE549821439}"/>
              </a:ext>
            </a:extLst>
          </p:cNvPr>
          <p:cNvGrpSpPr/>
          <p:nvPr/>
        </p:nvGrpSpPr>
        <p:grpSpPr>
          <a:xfrm>
            <a:off x="71500" y="953725"/>
            <a:ext cx="9226025" cy="2385403"/>
            <a:chOff x="71500" y="2193317"/>
            <a:chExt cx="9226025" cy="2385403"/>
          </a:xfrm>
        </p:grpSpPr>
        <p:cxnSp>
          <p:nvCxnSpPr>
            <p:cNvPr id="6" name="Egyenes összekötő nyíllal 6">
              <a:extLst>
                <a:ext uri="{FF2B5EF4-FFF2-40B4-BE49-F238E27FC236}">
                  <a16:creationId xmlns:a16="http://schemas.microsoft.com/office/drawing/2014/main" id="{EFC7DA0A-EFC1-3503-A44F-11D50110B063}"/>
                </a:ext>
              </a:extLst>
            </p:cNvPr>
            <p:cNvCxnSpPr/>
            <p:nvPr/>
          </p:nvCxnSpPr>
          <p:spPr>
            <a:xfrm flipV="1">
              <a:off x="1210578" y="4221978"/>
              <a:ext cx="7632000" cy="33538"/>
            </a:xfrm>
            <a:prstGeom prst="straightConnector1">
              <a:avLst/>
            </a:prstGeom>
            <a:ln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Egyenes összekötő 17">
              <a:extLst>
                <a:ext uri="{FF2B5EF4-FFF2-40B4-BE49-F238E27FC236}">
                  <a16:creationId xmlns:a16="http://schemas.microsoft.com/office/drawing/2014/main" id="{0DF56970-BD7F-D3E6-F2DD-67B1A6CDCE5B}"/>
                </a:ext>
              </a:extLst>
            </p:cNvPr>
            <p:cNvCxnSpPr/>
            <p:nvPr/>
          </p:nvCxnSpPr>
          <p:spPr>
            <a:xfrm>
              <a:off x="1720374" y="4161824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Egyenes összekötő 18">
              <a:extLst>
                <a:ext uri="{FF2B5EF4-FFF2-40B4-BE49-F238E27FC236}">
                  <a16:creationId xmlns:a16="http://schemas.microsoft.com/office/drawing/2014/main" id="{E778B35F-9B1D-46CA-C1A3-E2C5DFE72948}"/>
                </a:ext>
              </a:extLst>
            </p:cNvPr>
            <p:cNvCxnSpPr/>
            <p:nvPr/>
          </p:nvCxnSpPr>
          <p:spPr>
            <a:xfrm>
              <a:off x="2334819" y="416053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Egyenes összekötő 19">
              <a:extLst>
                <a:ext uri="{FF2B5EF4-FFF2-40B4-BE49-F238E27FC236}">
                  <a16:creationId xmlns:a16="http://schemas.microsoft.com/office/drawing/2014/main" id="{746D1AEF-7179-7089-7764-E573C4301CA5}"/>
                </a:ext>
              </a:extLst>
            </p:cNvPr>
            <p:cNvCxnSpPr/>
            <p:nvPr/>
          </p:nvCxnSpPr>
          <p:spPr>
            <a:xfrm>
              <a:off x="2951707" y="4163723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Egyenes összekötő 20">
              <a:extLst>
                <a:ext uri="{FF2B5EF4-FFF2-40B4-BE49-F238E27FC236}">
                  <a16:creationId xmlns:a16="http://schemas.microsoft.com/office/drawing/2014/main" id="{8F6E9FD5-AE56-930C-E085-AA5C5DEB472F}"/>
                </a:ext>
              </a:extLst>
            </p:cNvPr>
            <p:cNvCxnSpPr/>
            <p:nvPr/>
          </p:nvCxnSpPr>
          <p:spPr>
            <a:xfrm>
              <a:off x="3566152" y="416243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Egyenes összekötő 21">
              <a:extLst>
                <a:ext uri="{FF2B5EF4-FFF2-40B4-BE49-F238E27FC236}">
                  <a16:creationId xmlns:a16="http://schemas.microsoft.com/office/drawing/2014/main" id="{FEEBDA31-EF31-A083-B992-C76F50EEE5CA}"/>
                </a:ext>
              </a:extLst>
            </p:cNvPr>
            <p:cNvCxnSpPr/>
            <p:nvPr/>
          </p:nvCxnSpPr>
          <p:spPr>
            <a:xfrm>
              <a:off x="4181955" y="4161824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Egyenes összekötő 22">
              <a:extLst>
                <a:ext uri="{FF2B5EF4-FFF2-40B4-BE49-F238E27FC236}">
                  <a16:creationId xmlns:a16="http://schemas.microsoft.com/office/drawing/2014/main" id="{CC38A447-20D7-F59F-4133-4F4B084B073E}"/>
                </a:ext>
              </a:extLst>
            </p:cNvPr>
            <p:cNvCxnSpPr/>
            <p:nvPr/>
          </p:nvCxnSpPr>
          <p:spPr>
            <a:xfrm>
              <a:off x="4796400" y="416053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" name="Szövegdoboz 31">
              <a:extLst>
                <a:ext uri="{FF2B5EF4-FFF2-40B4-BE49-F238E27FC236}">
                  <a16:creationId xmlns:a16="http://schemas.microsoft.com/office/drawing/2014/main" id="{B7A1C0B6-EB8B-33BE-121B-24F583058891}"/>
                </a:ext>
              </a:extLst>
            </p:cNvPr>
            <p:cNvSpPr txBox="1"/>
            <p:nvPr/>
          </p:nvSpPr>
          <p:spPr>
            <a:xfrm>
              <a:off x="1705633" y="4278966"/>
              <a:ext cx="595035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2012</a:t>
              </a:r>
            </a:p>
          </p:txBody>
        </p:sp>
        <p:sp>
          <p:nvSpPr>
            <p:cNvPr id="14" name="Szövegdoboz 32">
              <a:extLst>
                <a:ext uri="{FF2B5EF4-FFF2-40B4-BE49-F238E27FC236}">
                  <a16:creationId xmlns:a16="http://schemas.microsoft.com/office/drawing/2014/main" id="{547C42ED-E7EE-0A02-9EBE-B858AD1B5155}"/>
                </a:ext>
              </a:extLst>
            </p:cNvPr>
            <p:cNvSpPr txBox="1"/>
            <p:nvPr/>
          </p:nvSpPr>
          <p:spPr>
            <a:xfrm>
              <a:off x="3004284" y="4278966"/>
              <a:ext cx="595035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2014</a:t>
              </a:r>
            </a:p>
          </p:txBody>
        </p:sp>
        <p:sp>
          <p:nvSpPr>
            <p:cNvPr id="15" name="Szövegdoboz 33">
              <a:extLst>
                <a:ext uri="{FF2B5EF4-FFF2-40B4-BE49-F238E27FC236}">
                  <a16:creationId xmlns:a16="http://schemas.microsoft.com/office/drawing/2014/main" id="{C3E37952-C625-E5CD-8348-A73F36EB44C2}"/>
                </a:ext>
              </a:extLst>
            </p:cNvPr>
            <p:cNvSpPr txBox="1"/>
            <p:nvPr/>
          </p:nvSpPr>
          <p:spPr>
            <a:xfrm>
              <a:off x="4219420" y="4284159"/>
              <a:ext cx="595035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2016</a:t>
              </a:r>
            </a:p>
          </p:txBody>
        </p:sp>
        <p:sp>
          <p:nvSpPr>
            <p:cNvPr id="16" name="Szövegdoboz 34">
              <a:extLst>
                <a:ext uri="{FF2B5EF4-FFF2-40B4-BE49-F238E27FC236}">
                  <a16:creationId xmlns:a16="http://schemas.microsoft.com/office/drawing/2014/main" id="{EE72EEC7-D81C-E083-B094-67D5F76DA87C}"/>
                </a:ext>
              </a:extLst>
            </p:cNvPr>
            <p:cNvSpPr txBox="1"/>
            <p:nvPr/>
          </p:nvSpPr>
          <p:spPr>
            <a:xfrm>
              <a:off x="8494787" y="4294027"/>
              <a:ext cx="802738" cy="2846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Year</a:t>
              </a:r>
            </a:p>
          </p:txBody>
        </p:sp>
        <p:cxnSp>
          <p:nvCxnSpPr>
            <p:cNvPr id="17" name="Egyenes összekötő 22">
              <a:extLst>
                <a:ext uri="{FF2B5EF4-FFF2-40B4-BE49-F238E27FC236}">
                  <a16:creationId xmlns:a16="http://schemas.microsoft.com/office/drawing/2014/main" id="{78C6C4E4-AA7A-2D78-5431-BE060CDF8B17}"/>
                </a:ext>
              </a:extLst>
            </p:cNvPr>
            <p:cNvCxnSpPr/>
            <p:nvPr/>
          </p:nvCxnSpPr>
          <p:spPr>
            <a:xfrm>
              <a:off x="5418829" y="4161319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Egyenes összekötő 22">
              <a:extLst>
                <a:ext uri="{FF2B5EF4-FFF2-40B4-BE49-F238E27FC236}">
                  <a16:creationId xmlns:a16="http://schemas.microsoft.com/office/drawing/2014/main" id="{85F9BE82-5C51-45BA-04A6-CB8388ADBF17}"/>
                </a:ext>
              </a:extLst>
            </p:cNvPr>
            <p:cNvCxnSpPr/>
            <p:nvPr/>
          </p:nvCxnSpPr>
          <p:spPr>
            <a:xfrm>
              <a:off x="6040523" y="414908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" name="Szövegdoboz 33">
              <a:extLst>
                <a:ext uri="{FF2B5EF4-FFF2-40B4-BE49-F238E27FC236}">
                  <a16:creationId xmlns:a16="http://schemas.microsoft.com/office/drawing/2014/main" id="{6AFA6943-8AD5-D3D5-86B3-5A78A8A2551F}"/>
                </a:ext>
              </a:extLst>
            </p:cNvPr>
            <p:cNvSpPr txBox="1"/>
            <p:nvPr/>
          </p:nvSpPr>
          <p:spPr>
            <a:xfrm>
              <a:off x="5441048" y="4283012"/>
              <a:ext cx="595035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201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8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20" name="Egyenes összekötő 22">
              <a:extLst>
                <a:ext uri="{FF2B5EF4-FFF2-40B4-BE49-F238E27FC236}">
                  <a16:creationId xmlns:a16="http://schemas.microsoft.com/office/drawing/2014/main" id="{03F77E7A-C2D5-3AF5-7A72-4A17622601CA}"/>
                </a:ext>
              </a:extLst>
            </p:cNvPr>
            <p:cNvCxnSpPr/>
            <p:nvPr/>
          </p:nvCxnSpPr>
          <p:spPr>
            <a:xfrm>
              <a:off x="6657171" y="4154623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Egyenes összekötő 14">
              <a:extLst>
                <a:ext uri="{FF2B5EF4-FFF2-40B4-BE49-F238E27FC236}">
                  <a16:creationId xmlns:a16="http://schemas.microsoft.com/office/drawing/2014/main" id="{2B635136-9218-F079-B4FF-A1D4610D3E03}"/>
                </a:ext>
              </a:extLst>
            </p:cNvPr>
            <p:cNvCxnSpPr/>
            <p:nvPr/>
          </p:nvCxnSpPr>
          <p:spPr>
            <a:xfrm>
              <a:off x="7250649" y="4162130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Szövegdoboz 33">
              <a:extLst>
                <a:ext uri="{FF2B5EF4-FFF2-40B4-BE49-F238E27FC236}">
                  <a16:creationId xmlns:a16="http://schemas.microsoft.com/office/drawing/2014/main" id="{D8C8C50F-2D5D-0792-8DD1-D8AE01DB2E26}"/>
                </a:ext>
              </a:extLst>
            </p:cNvPr>
            <p:cNvSpPr txBox="1"/>
            <p:nvPr/>
          </p:nvSpPr>
          <p:spPr>
            <a:xfrm>
              <a:off x="6709074" y="4292951"/>
              <a:ext cx="595035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cxnSp>
          <p:nvCxnSpPr>
            <p:cNvPr id="23" name="Egyenes összekötő 22">
              <a:extLst>
                <a:ext uri="{FF2B5EF4-FFF2-40B4-BE49-F238E27FC236}">
                  <a16:creationId xmlns:a16="http://schemas.microsoft.com/office/drawing/2014/main" id="{7BF47799-61DF-F863-9419-4CD616B13631}"/>
                </a:ext>
              </a:extLst>
            </p:cNvPr>
            <p:cNvCxnSpPr/>
            <p:nvPr/>
          </p:nvCxnSpPr>
          <p:spPr>
            <a:xfrm>
              <a:off x="7844577" y="417367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Egyenes összekötő 22">
              <a:extLst>
                <a:ext uri="{FF2B5EF4-FFF2-40B4-BE49-F238E27FC236}">
                  <a16:creationId xmlns:a16="http://schemas.microsoft.com/office/drawing/2014/main" id="{BF3A4680-F951-796D-F1FF-798B295FEB7B}"/>
                </a:ext>
              </a:extLst>
            </p:cNvPr>
            <p:cNvCxnSpPr/>
            <p:nvPr/>
          </p:nvCxnSpPr>
          <p:spPr>
            <a:xfrm>
              <a:off x="8439055" y="4173675"/>
              <a:ext cx="0" cy="17231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Szövegdoboz 33">
              <a:extLst>
                <a:ext uri="{FF2B5EF4-FFF2-40B4-BE49-F238E27FC236}">
                  <a16:creationId xmlns:a16="http://schemas.microsoft.com/office/drawing/2014/main" id="{88A6FCDA-395B-867A-801F-51EF5033F169}"/>
                </a:ext>
              </a:extLst>
            </p:cNvPr>
            <p:cNvSpPr txBox="1"/>
            <p:nvPr/>
          </p:nvSpPr>
          <p:spPr>
            <a:xfrm>
              <a:off x="7846556" y="4294027"/>
              <a:ext cx="595035" cy="2846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20</a:t>
              </a:r>
              <a:r>
                <a:rPr kumimoji="0" lang="en-US" sz="125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Verdana" panose="020B0604030504040204" pitchFamily="34" charset="0"/>
                  <a:cs typeface="Verdana" panose="020B0604030504040204" pitchFamily="34" charset="0"/>
                </a:rPr>
                <a:t>22</a:t>
              </a:r>
              <a:endParaRPr kumimoji="0" lang="hu-HU" sz="125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Verdana" panose="020B0604030504040204" pitchFamily="34" charset="0"/>
                <a:cs typeface="Verdana" panose="020B0604030504040204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4A30740-0A63-7930-8A15-C83734A0D279}"/>
                </a:ext>
              </a:extLst>
            </p:cNvPr>
            <p:cNvSpPr txBox="1"/>
            <p:nvPr/>
          </p:nvSpPr>
          <p:spPr>
            <a:xfrm>
              <a:off x="2465107" y="2778382"/>
              <a:ext cx="34442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C8EC61F-68C0-2BD0-95A2-D43624A7756F}"/>
                </a:ext>
              </a:extLst>
            </p:cNvPr>
            <p:cNvSpPr txBox="1"/>
            <p:nvPr/>
          </p:nvSpPr>
          <p:spPr>
            <a:xfrm>
              <a:off x="3255734" y="2784850"/>
              <a:ext cx="34442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2B07EA5-1D2C-A29C-CB8E-A7CF2154539D}"/>
                </a:ext>
              </a:extLst>
            </p:cNvPr>
            <p:cNvSpPr txBox="1"/>
            <p:nvPr/>
          </p:nvSpPr>
          <p:spPr>
            <a:xfrm>
              <a:off x="3733650" y="3644733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EEAC835E-9A55-9FE8-2884-934395264E0C}"/>
                </a:ext>
              </a:extLst>
            </p:cNvPr>
            <p:cNvSpPr txBox="1"/>
            <p:nvPr/>
          </p:nvSpPr>
          <p:spPr>
            <a:xfrm>
              <a:off x="6242708" y="2788656"/>
              <a:ext cx="34442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2E8E46C0-7FEA-EDA9-DBF1-CA2B972877C7}"/>
                </a:ext>
              </a:extLst>
            </p:cNvPr>
            <p:cNvSpPr txBox="1"/>
            <p:nvPr/>
          </p:nvSpPr>
          <p:spPr>
            <a:xfrm>
              <a:off x="2636785" y="3401527"/>
              <a:ext cx="1215833" cy="3142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err="1">
                  <a:latin typeface="+mj-lt"/>
                </a:rPr>
                <a:t>Haswell</a:t>
              </a:r>
              <a:r>
                <a:rPr lang="en-US" sz="1400" dirty="0">
                  <a:latin typeface="+mj-lt"/>
                </a:rPr>
                <a:t>-EP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BCDE93D-44B7-0E45-549C-3D1E08D25311}"/>
                </a:ext>
              </a:extLst>
            </p:cNvPr>
            <p:cNvSpPr txBox="1"/>
            <p:nvPr/>
          </p:nvSpPr>
          <p:spPr>
            <a:xfrm>
              <a:off x="2950936" y="2463347"/>
              <a:ext cx="148604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err="1">
                  <a:latin typeface="+mj-lt"/>
                </a:rPr>
                <a:t>Broadwell</a:t>
              </a:r>
              <a:endParaRPr lang="en-US" sz="1400" dirty="0">
                <a:latin typeface="+mj-lt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AE20041-F2E3-7280-1FDD-ABC609F38F3A}"/>
                </a:ext>
              </a:extLst>
            </p:cNvPr>
            <p:cNvSpPr txBox="1"/>
            <p:nvPr/>
          </p:nvSpPr>
          <p:spPr>
            <a:xfrm>
              <a:off x="5890214" y="2465157"/>
              <a:ext cx="148604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Ice Lake</a:t>
              </a:r>
            </a:p>
          </p:txBody>
        </p:sp>
        <p:sp>
          <p:nvSpPr>
            <p:cNvPr id="33" name="Left-Right Arrow 33">
              <a:extLst>
                <a:ext uri="{FF2B5EF4-FFF2-40B4-BE49-F238E27FC236}">
                  <a16:creationId xmlns:a16="http://schemas.microsoft.com/office/drawing/2014/main" id="{628B9CB5-8291-DA2D-5778-476760B2B7A2}"/>
                </a:ext>
              </a:extLst>
            </p:cNvPr>
            <p:cNvSpPr/>
            <p:nvPr/>
          </p:nvSpPr>
          <p:spPr bwMode="auto">
            <a:xfrm>
              <a:off x="2634720" y="2872301"/>
              <a:ext cx="756000" cy="108000"/>
            </a:xfrm>
            <a:prstGeom prst="left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34" name="Left-Right Arrow 34">
              <a:extLst>
                <a:ext uri="{FF2B5EF4-FFF2-40B4-BE49-F238E27FC236}">
                  <a16:creationId xmlns:a16="http://schemas.microsoft.com/office/drawing/2014/main" id="{A622D292-0881-A792-20EA-510BABC1C23F}"/>
                </a:ext>
              </a:extLst>
            </p:cNvPr>
            <p:cNvSpPr/>
            <p:nvPr/>
          </p:nvSpPr>
          <p:spPr bwMode="auto">
            <a:xfrm>
              <a:off x="6386233" y="2868392"/>
              <a:ext cx="2232000" cy="108000"/>
            </a:xfrm>
            <a:prstGeom prst="left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35" name="Left-Right Arrow 35">
              <a:extLst>
                <a:ext uri="{FF2B5EF4-FFF2-40B4-BE49-F238E27FC236}">
                  <a16:creationId xmlns:a16="http://schemas.microsoft.com/office/drawing/2014/main" id="{2F2CAF5C-3DA6-E65E-5B0A-BA8EE6770FC1}"/>
                </a:ext>
              </a:extLst>
            </p:cNvPr>
            <p:cNvSpPr/>
            <p:nvPr/>
          </p:nvSpPr>
          <p:spPr bwMode="auto">
            <a:xfrm>
              <a:off x="3348140" y="3723487"/>
              <a:ext cx="4536000" cy="108000"/>
            </a:xfrm>
            <a:prstGeom prst="leftRightArrow">
              <a:avLst/>
            </a:prstGeom>
            <a:solidFill>
              <a:srgbClr val="FF0000"/>
            </a:solidFill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0D97F2E4-E236-A7D1-67FC-3316625C6B82}"/>
                </a:ext>
              </a:extLst>
            </p:cNvPr>
            <p:cNvSpPr/>
            <p:nvPr/>
          </p:nvSpPr>
          <p:spPr bwMode="auto">
            <a:xfrm>
              <a:off x="8439055" y="2778382"/>
              <a:ext cx="284767" cy="369332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3606B60B-AD3F-7BC1-5FE0-F8E2C921362A}"/>
                </a:ext>
              </a:extLst>
            </p:cNvPr>
            <p:cNvSpPr/>
            <p:nvPr/>
          </p:nvSpPr>
          <p:spPr bwMode="auto">
            <a:xfrm>
              <a:off x="895881" y="3644733"/>
              <a:ext cx="247179" cy="324327"/>
            </a:xfrm>
            <a:prstGeom prst="rect">
              <a:avLst/>
            </a:prstGeom>
            <a:solidFill>
              <a:schemeClr val="bg1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+mj-lt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D5F5B7EC-A65C-E6A3-8D5B-EC866879ABFB}"/>
                </a:ext>
              </a:extLst>
            </p:cNvPr>
            <p:cNvSpPr txBox="1"/>
            <p:nvPr/>
          </p:nvSpPr>
          <p:spPr>
            <a:xfrm>
              <a:off x="348800" y="2653641"/>
              <a:ext cx="102784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dirty="0">
                  <a:latin typeface="+mj-lt"/>
                </a:rPr>
                <a:t>FIVR for</a:t>
              </a:r>
            </a:p>
            <a:p>
              <a:r>
                <a:rPr lang="en-US" sz="1400" b="1" dirty="0">
                  <a:latin typeface="+mj-lt"/>
                </a:rPr>
                <a:t>clients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202B6670-C7D4-7248-904B-C4AECE08BCD0}"/>
                </a:ext>
              </a:extLst>
            </p:cNvPr>
            <p:cNvSpPr txBox="1"/>
            <p:nvPr/>
          </p:nvSpPr>
          <p:spPr>
            <a:xfrm>
              <a:off x="71500" y="3519010"/>
              <a:ext cx="1694695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>
                  <a:latin typeface="+mj-lt"/>
                </a:rPr>
                <a:t>FIVR and PCPS</a:t>
              </a:r>
            </a:p>
            <a:p>
              <a:pPr algn="ctr"/>
              <a:r>
                <a:rPr lang="en-US" sz="1400" b="1" dirty="0">
                  <a:latin typeface="+mj-lt"/>
                </a:rPr>
                <a:t>for servers</a:t>
              </a: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3FA0B84C-80C8-F690-68C2-F713A370F939}"/>
                </a:ext>
              </a:extLst>
            </p:cNvPr>
            <p:cNvSpPr txBox="1"/>
            <p:nvPr/>
          </p:nvSpPr>
          <p:spPr>
            <a:xfrm>
              <a:off x="6911376" y="3387344"/>
              <a:ext cx="104134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Ice Lake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C05CA59C-E0EF-F367-1899-1A738BBCDB47}"/>
                </a:ext>
              </a:extLst>
            </p:cNvPr>
            <p:cNvSpPr txBox="1"/>
            <p:nvPr/>
          </p:nvSpPr>
          <p:spPr>
            <a:xfrm>
              <a:off x="7579497" y="2769134"/>
              <a:ext cx="344424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A0CC319D-DD2B-96E2-E0DD-9784F6EE82F9}"/>
                </a:ext>
              </a:extLst>
            </p:cNvPr>
            <p:cNvSpPr txBox="1"/>
            <p:nvPr/>
          </p:nvSpPr>
          <p:spPr>
            <a:xfrm>
              <a:off x="3227192" y="3644733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3CB63070-521C-F9D8-A450-ACF09F32E042}"/>
                </a:ext>
              </a:extLst>
            </p:cNvPr>
            <p:cNvSpPr txBox="1"/>
            <p:nvPr/>
          </p:nvSpPr>
          <p:spPr>
            <a:xfrm>
              <a:off x="4272581" y="3644733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49859759-36F0-0553-01C4-D9AF08BFFD46}"/>
                </a:ext>
              </a:extLst>
            </p:cNvPr>
            <p:cNvSpPr txBox="1"/>
            <p:nvPr/>
          </p:nvSpPr>
          <p:spPr>
            <a:xfrm>
              <a:off x="2006715" y="2463347"/>
              <a:ext cx="1215833" cy="3142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err="1">
                  <a:latin typeface="+mj-lt"/>
                </a:rPr>
                <a:t>Haswell</a:t>
              </a:r>
              <a:endParaRPr lang="en-US" sz="1400" dirty="0">
                <a:latin typeface="+mj-lt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2E9591A7-48CC-B2BE-A60E-38B7615C52E9}"/>
                </a:ext>
              </a:extLst>
            </p:cNvPr>
            <p:cNvSpPr txBox="1"/>
            <p:nvPr/>
          </p:nvSpPr>
          <p:spPr>
            <a:xfrm>
              <a:off x="3671900" y="3391253"/>
              <a:ext cx="148604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 err="1">
                  <a:latin typeface="+mj-lt"/>
                </a:rPr>
                <a:t>Broadwell</a:t>
              </a:r>
              <a:r>
                <a:rPr lang="en-US" sz="1400" dirty="0">
                  <a:latin typeface="+mj-lt"/>
                </a:rPr>
                <a:t>-EP</a:t>
              </a: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86B06A7-279D-F91A-4F40-94C20BBCC24D}"/>
                </a:ext>
              </a:extLst>
            </p:cNvPr>
            <p:cNvSpPr txBox="1"/>
            <p:nvPr/>
          </p:nvSpPr>
          <p:spPr>
            <a:xfrm>
              <a:off x="5027392" y="3644733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99B152D4-6CB4-9D3B-7428-7CA862F446A5}"/>
                </a:ext>
              </a:extLst>
            </p:cNvPr>
            <p:cNvSpPr txBox="1"/>
            <p:nvPr/>
          </p:nvSpPr>
          <p:spPr>
            <a:xfrm>
              <a:off x="4526995" y="3113965"/>
              <a:ext cx="120071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 err="1">
                  <a:latin typeface="+mj-lt"/>
                </a:rPr>
                <a:t>Skylake</a:t>
              </a:r>
              <a:r>
                <a:rPr lang="en-US" sz="1400" dirty="0">
                  <a:latin typeface="+mj-lt"/>
                </a:rPr>
                <a:t>-SP</a:t>
              </a: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5CAEF1A9-19DC-F1A2-48AE-0CEDA675D3F0}"/>
                </a:ext>
              </a:extLst>
            </p:cNvPr>
            <p:cNvSpPr txBox="1"/>
            <p:nvPr/>
          </p:nvSpPr>
          <p:spPr>
            <a:xfrm>
              <a:off x="6152517" y="3654025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4D42DA3B-5B01-BD6D-DA6B-57151616B4AC}"/>
                </a:ext>
              </a:extLst>
            </p:cNvPr>
            <p:cNvSpPr txBox="1"/>
            <p:nvPr/>
          </p:nvSpPr>
          <p:spPr>
            <a:xfrm>
              <a:off x="5537653" y="3383995"/>
              <a:ext cx="146461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Cascade-Lake</a:t>
              </a: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3F63B3E-DA40-22CD-EE51-4789CCE95DB1}"/>
                </a:ext>
              </a:extLst>
            </p:cNvPr>
            <p:cNvSpPr txBox="1"/>
            <p:nvPr/>
          </p:nvSpPr>
          <p:spPr>
            <a:xfrm>
              <a:off x="7298190" y="3654025"/>
              <a:ext cx="34442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hu-HU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+mj-lt"/>
                  <a:ea typeface="+mn-ea"/>
                  <a:cs typeface="Times New Roman" pitchFamily="18" charset="0"/>
                </a:rPr>
                <a:t>*</a:t>
              </a:r>
              <a:endPara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Times New Roman" pitchFamily="18" charset="0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6D4FB3E7-8675-B8DE-FF89-967E22A5EDC5}"/>
                </a:ext>
              </a:extLst>
            </p:cNvPr>
            <p:cNvSpPr txBox="1"/>
            <p:nvPr/>
          </p:nvSpPr>
          <p:spPr>
            <a:xfrm>
              <a:off x="7136401" y="2459293"/>
              <a:ext cx="1171014" cy="3118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Alder Lake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83FC8B91-3B6A-9246-46DB-B2B67183AB69}"/>
                </a:ext>
              </a:extLst>
            </p:cNvPr>
            <p:cNvSpPr txBox="1"/>
            <p:nvPr/>
          </p:nvSpPr>
          <p:spPr>
            <a:xfrm>
              <a:off x="2052336" y="2193317"/>
              <a:ext cx="94448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4th gen.</a:t>
              </a: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B685492E-1EA7-F5E2-E4C2-BAF70E326A45}"/>
                </a:ext>
              </a:extLst>
            </p:cNvPr>
            <p:cNvSpPr txBox="1"/>
            <p:nvPr/>
          </p:nvSpPr>
          <p:spPr>
            <a:xfrm>
              <a:off x="3042446" y="2193317"/>
              <a:ext cx="94448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5th gen.</a:t>
              </a: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04DDA5E2-D612-F3E1-6C13-20F035643467}"/>
                </a:ext>
              </a:extLst>
            </p:cNvPr>
            <p:cNvSpPr txBox="1"/>
            <p:nvPr/>
          </p:nvSpPr>
          <p:spPr>
            <a:xfrm>
              <a:off x="5877761" y="2193317"/>
              <a:ext cx="10583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10</a:t>
              </a:r>
              <a:r>
                <a:rPr lang="en-US" sz="1400" baseline="30000" dirty="0">
                  <a:latin typeface="+mj-lt"/>
                </a:rPr>
                <a:t>th</a:t>
              </a:r>
              <a:r>
                <a:rPr lang="en-US" sz="1400" dirty="0">
                  <a:latin typeface="+mj-lt"/>
                </a:rPr>
                <a:t>  gen.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34C00605-9C02-7F26-7E46-037160A83E09}"/>
                </a:ext>
              </a:extLst>
            </p:cNvPr>
            <p:cNvSpPr txBox="1"/>
            <p:nvPr/>
          </p:nvSpPr>
          <p:spPr>
            <a:xfrm>
              <a:off x="7204107" y="2193317"/>
              <a:ext cx="10583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latin typeface="+mj-lt"/>
                </a:rPr>
                <a:t>12</a:t>
              </a:r>
              <a:r>
                <a:rPr lang="en-US" sz="1400" baseline="30000" dirty="0">
                  <a:latin typeface="+mj-lt"/>
                </a:rPr>
                <a:t>th</a:t>
              </a:r>
              <a:r>
                <a:rPr lang="en-US" sz="1400" dirty="0">
                  <a:latin typeface="+mj-lt"/>
                </a:rPr>
                <a:t>  gen.</a:t>
              </a:r>
            </a:p>
          </p:txBody>
        </p: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1CC3D814-CD0D-21E9-B17B-DAFD490F701C}"/>
              </a:ext>
            </a:extLst>
          </p:cNvPr>
          <p:cNvSpPr txBox="1"/>
          <p:nvPr/>
        </p:nvSpPr>
        <p:spPr>
          <a:xfrm>
            <a:off x="1681158" y="3293985"/>
            <a:ext cx="635622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Figure: Use of FIVR in Intel’s client- and server processors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17538A73-7E05-A996-CDE9-EBCEA8F8EE54}"/>
              </a:ext>
            </a:extLst>
          </p:cNvPr>
          <p:cNvSpPr/>
          <p:nvPr/>
        </p:nvSpPr>
        <p:spPr bwMode="auto">
          <a:xfrm>
            <a:off x="26495" y="3719578"/>
            <a:ext cx="9144000" cy="2968659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00861D37-68D0-1CF3-599F-1F16EE6FE8DF}"/>
              </a:ext>
            </a:extLst>
          </p:cNvPr>
          <p:cNvSpPr txBox="1"/>
          <p:nvPr/>
        </p:nvSpPr>
        <p:spPr>
          <a:xfrm>
            <a:off x="161510" y="3789040"/>
            <a:ext cx="8875763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After the Broadwell line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Intel dropped using FIVR in their client lines</a:t>
            </a:r>
            <a:r>
              <a:rPr lang="en-US" sz="1600" dirty="0">
                <a:latin typeface="+mj-lt"/>
              </a:rPr>
              <a:t>, but why?  </a:t>
            </a:r>
            <a:endParaRPr lang="hu-HU" sz="1600" dirty="0">
              <a:latin typeface="+mj-lt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1E7D9D4B-E776-FE67-C74B-EC47FB67C9AA}"/>
              </a:ext>
            </a:extLst>
          </p:cNvPr>
          <p:cNvSpPr txBox="1"/>
          <p:nvPr/>
        </p:nvSpPr>
        <p:spPr>
          <a:xfrm>
            <a:off x="161510" y="4149080"/>
            <a:ext cx="9496055" cy="2410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</a:rPr>
              <a:t>As already discussed,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FIVRs have their own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power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dissipation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.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FF0000"/>
                </a:solidFill>
                <a:latin typeface="Verdana"/>
              </a:rPr>
              <a:t>    </a:t>
            </a:r>
            <a:r>
              <a:rPr lang="en-US" dirty="0"/>
              <a:t>This r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aises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the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total dissipation of the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processor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 </a:t>
            </a:r>
            <a:r>
              <a:rPr kumimoji="0" lang="hu-HU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package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 </a:t>
            </a:r>
            <a:r>
              <a:rPr kumimoji="0" lang="en-US" sz="1600" b="0" i="0" u="none" strike="noStrike" kern="1200" cap="none" spc="-6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Consequently, </a:t>
            </a:r>
            <a:r>
              <a:rPr kumimoji="0" lang="en-US" sz="1600" b="0" i="0" u="none" strike="noStrike" kern="1200" cap="none" spc="-6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if a processor implements FIVR and should retain the same TDP as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tabLst/>
              <a:defRPr/>
            </a:pPr>
            <a:r>
              <a:rPr lang="en-US" sz="1600" spc="-60" baseline="0" dirty="0">
                <a:solidFill>
                  <a:srgbClr val="0070C0"/>
                </a:solidFill>
                <a:latin typeface="Verdana"/>
              </a:rPr>
              <a:t>        before</a:t>
            </a:r>
            <a:r>
              <a:rPr lang="en-US" sz="1600" spc="-60" baseline="0" dirty="0">
                <a:latin typeface="Verdana"/>
              </a:rPr>
              <a:t>, i.e.,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</a:rPr>
              <a:t>without</a:t>
            </a:r>
            <a:r>
              <a:rPr lang="en-US" sz="1600" dirty="0">
                <a:latin typeface="Verdana"/>
              </a:rPr>
              <a:t>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FIVR, </a:t>
            </a:r>
            <a:r>
              <a:rPr lang="en-US" dirty="0">
                <a:solidFill>
                  <a:srgbClr val="FF0000"/>
                </a:solidFill>
              </a:rPr>
              <a:t>less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power budget will remain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</a:rPr>
              <a:t>for processing 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as before,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 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(actually, the TDP minus the power consumption of the FIVR).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400"/>
              </a:spcAft>
              <a:buClrTx/>
              <a:buSzTx/>
              <a:tabLst/>
              <a:defRPr/>
            </a:pP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      This will </a:t>
            </a:r>
            <a:r>
              <a:rPr kumimoji="0" lang="en-US" sz="1600" b="0" i="0" u="none" strike="noStrike" kern="1200" cap="none" spc="-4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reduce the </a:t>
            </a:r>
            <a:r>
              <a:rPr lang="en-US" sz="1600" spc="-40" dirty="0">
                <a:solidFill>
                  <a:srgbClr val="0070C0"/>
                </a:solidFill>
                <a:latin typeface="Verdana"/>
              </a:rPr>
              <a:t>achievable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clock frequency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</a:rPr>
              <a:t>and, thus, </a:t>
            </a:r>
            <a:r>
              <a:rPr kumimoji="0" lang="hu-HU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performance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</a:rPr>
              <a:t>.</a:t>
            </a:r>
            <a:endParaRPr lang="en-US" sz="1600" spc="-30" dirty="0">
              <a:solidFill>
                <a:srgbClr val="0070C0"/>
              </a:solidFill>
              <a:latin typeface="+mj-lt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spc="-5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dirty="0"/>
              <a:t>To avoid this drawback</a:t>
            </a:r>
            <a:r>
              <a:rPr lang="en-US" sz="1600" spc="-50" dirty="0">
                <a:latin typeface="+mj-lt"/>
              </a:rPr>
              <a:t>,</a:t>
            </a:r>
            <a:r>
              <a:rPr lang="en-US" sz="1600" spc="-50" dirty="0">
                <a:solidFill>
                  <a:srgbClr val="0070C0"/>
                </a:solidFill>
                <a:latin typeface="+mj-lt"/>
              </a:rPr>
              <a:t> following the Broadwell family, Intel dropped FIVR in their</a:t>
            </a:r>
          </a:p>
          <a:p>
            <a:pPr>
              <a:spcAft>
                <a:spcPts val="400"/>
              </a:spcAft>
            </a:pPr>
            <a:r>
              <a:rPr lang="en-US" sz="1600" spc="-50" dirty="0">
                <a:solidFill>
                  <a:srgbClr val="0070C0"/>
                </a:solidFill>
                <a:latin typeface="+mj-lt"/>
              </a:rPr>
              <a:t>        client lines </a:t>
            </a:r>
            <a:r>
              <a:rPr lang="en-US" sz="1600" dirty="0">
                <a:latin typeface="+mj-lt"/>
              </a:rPr>
              <a:t>and began completely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redesigning</a:t>
            </a:r>
            <a:r>
              <a:rPr lang="en-US" sz="1600" dirty="0">
                <a:latin typeface="+mj-lt"/>
              </a:rPr>
              <a:t> its FIVR.</a:t>
            </a:r>
          </a:p>
        </p:txBody>
      </p:sp>
    </p:spTree>
    <p:extLst>
      <p:ext uri="{BB962C8B-B14F-4D97-AF65-F5344CB8AC3E}">
        <p14:creationId xmlns:p14="http://schemas.microsoft.com/office/powerpoint/2010/main" val="42555240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  <p:bldP spid="3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70427" y="458670"/>
            <a:ext cx="898624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Reusing</a:t>
            </a:r>
            <a:r>
              <a:rPr kumimoji="0" lang="en-US" sz="1800" b="0" i="0" u="none" strike="noStrike" kern="1200" cap="none" spc="-4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power gates in client processors after Intel omitted FIVR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lang="en-US" spc="-40" dirty="0">
                <a:solidFill>
                  <a:srgbClr val="2D2D8A"/>
                </a:solidFill>
                <a:latin typeface="Verdana"/>
              </a:rPr>
              <a:t>(from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the </a:t>
            </a:r>
          </a:p>
          <a:p>
            <a:pPr lvl="0">
              <a:defRPr/>
            </a:pPr>
            <a:r>
              <a:rPr lang="en-US" spc="-40" dirty="0">
                <a:solidFill>
                  <a:srgbClr val="2D2D8A"/>
                </a:solidFill>
                <a:latin typeface="Verdana"/>
              </a:rPr>
              <a:t>  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6</a:t>
            </a:r>
            <a:r>
              <a:rPr kumimoji="0" lang="en-US" sz="1800" b="0" i="0" u="none" strike="noStrike" kern="1200" cap="none" spc="-40" normalizeH="0" baseline="3000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</a:t>
            </a:r>
            <a:r>
              <a:rPr kumimoji="0" lang="en-US" sz="1800" b="0" i="0" u="none" strike="noStrike" kern="1200" cap="none" spc="-4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</a:t>
            </a:r>
            <a:r>
              <a:rPr lang="en-US" dirty="0" err="1">
                <a:solidFill>
                  <a:srgbClr val="2D2D8A"/>
                </a:solidFill>
              </a:rPr>
              <a:t>Skylake</a:t>
            </a:r>
            <a:r>
              <a:rPr lang="en-US" dirty="0">
                <a:solidFill>
                  <a:srgbClr val="2D2D8A"/>
                </a:solidFill>
              </a:rPr>
              <a:t> line on (2015) up to the 9th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gen. Coffee Lake line (2018)</a:t>
            </a:r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8" t="8983" r="70009" b="8579"/>
          <a:stretch/>
        </p:blipFill>
        <p:spPr bwMode="auto">
          <a:xfrm>
            <a:off x="5600717" y="1339400"/>
            <a:ext cx="3193356" cy="5203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708119" y="5885645"/>
            <a:ext cx="431220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Reuse of power gates in Intel's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</a:t>
            </a:r>
            <a:r>
              <a:rPr kumimoji="0" lang="en-US" sz="16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Skylake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client line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34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700" dirty="0"/>
              <a:t>2.3.3 Assessment and use of FIVRs (11)</a:t>
            </a: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851752C-123A-0513-4A15-EF17F4083E34}"/>
              </a:ext>
            </a:extLst>
          </p:cNvPr>
          <p:cNvSpPr/>
          <p:nvPr/>
        </p:nvSpPr>
        <p:spPr bwMode="auto">
          <a:xfrm>
            <a:off x="-18510" y="1327703"/>
            <a:ext cx="5833208" cy="830997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0E331E9-D452-F7B6-5209-B09876C88011}"/>
              </a:ext>
            </a:extLst>
          </p:cNvPr>
          <p:cNvSpPr txBox="1"/>
          <p:nvPr/>
        </p:nvSpPr>
        <p:spPr>
          <a:xfrm>
            <a:off x="71438" y="1313765"/>
            <a:ext cx="576177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spc="-40" dirty="0">
                <a:latin typeface="+mj-lt"/>
              </a:rPr>
              <a:t>The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lack of FIVR </a:t>
            </a:r>
            <a:r>
              <a:rPr lang="en-US" sz="1600" spc="-40" dirty="0">
                <a:latin typeface="+mj-lt"/>
              </a:rPr>
              <a:t>(in their 6</a:t>
            </a:r>
            <a:r>
              <a:rPr lang="en-US" sz="1600" spc="-40" baseline="30000" dirty="0">
                <a:latin typeface="+mj-lt"/>
              </a:rPr>
              <a:t>th </a:t>
            </a:r>
            <a:r>
              <a:rPr lang="en-US" sz="1600" spc="-40" dirty="0">
                <a:latin typeface="+mj-lt"/>
              </a:rPr>
              <a:t>to 9</a:t>
            </a:r>
            <a:r>
              <a:rPr lang="en-US" sz="1600" spc="-40" baseline="30000" dirty="0">
                <a:latin typeface="+mj-lt"/>
              </a:rPr>
              <a:t>th  </a:t>
            </a:r>
            <a:r>
              <a:rPr lang="en-US" sz="1600" spc="-40" dirty="0">
                <a:latin typeface="+mj-lt"/>
              </a:rPr>
              <a:t>client processor lines)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</a:t>
            </a:r>
            <a:r>
              <a:rPr lang="en-US" sz="1600" spc="-40" dirty="0">
                <a:solidFill>
                  <a:srgbClr val="0070C0"/>
                </a:solidFill>
                <a:latin typeface="+mj-lt"/>
              </a:rPr>
              <a:t>forced Intel to reuse power gates, </a:t>
            </a:r>
            <a:r>
              <a:rPr lang="en-US" sz="1600" spc="-40" dirty="0">
                <a:latin typeface="+mj-lt"/>
              </a:rPr>
              <a:t>as seen in the Figure</a:t>
            </a:r>
          </a:p>
          <a:p>
            <a:r>
              <a:rPr lang="en-US" sz="1600" dirty="0">
                <a:latin typeface="+mj-lt"/>
              </a:rPr>
              <a:t>  on the right, in the case of their Skylake client lines.</a:t>
            </a:r>
            <a:endParaRPr lang="hu-HU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60107650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1. S</a:t>
            </a:r>
            <a:r>
              <a:rPr lang="en-US" altLang="en-US" sz="1700" kern="1200" dirty="0" err="1">
                <a:solidFill>
                  <a:srgbClr val="FFFFFF"/>
                </a:solidFill>
                <a:latin typeface="Verdana" pitchFamily="34" charset="0"/>
                <a:cs typeface="Arial" charset="0"/>
              </a:rPr>
              <a:t>ignificance</a:t>
            </a:r>
            <a:r>
              <a:rPr lang="en-US" altLang="en-US" sz="1700" kern="1200" dirty="0">
                <a:solidFill>
                  <a:srgbClr val="FFFFFF"/>
                </a:solidFill>
                <a:latin typeface="Verdana" pitchFamily="34" charset="0"/>
                <a:cs typeface="Arial" charset="0"/>
              </a:rPr>
              <a:t> of power management in processors (6)</a:t>
            </a:r>
            <a:endParaRPr lang="en-US" sz="1700" dirty="0"/>
          </a:p>
        </p:txBody>
      </p:sp>
      <p:sp>
        <p:nvSpPr>
          <p:cNvPr id="5" name="TextBox 4"/>
          <p:cNvSpPr txBox="1"/>
          <p:nvPr/>
        </p:nvSpPr>
        <p:spPr>
          <a:xfrm>
            <a:off x="296863" y="6399330"/>
            <a:ext cx="256852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TDP: </a:t>
            </a:r>
            <a:r>
              <a:rPr lang="en-US" sz="1600" dirty="0" err="1">
                <a:latin typeface="+mj-lt"/>
              </a:rPr>
              <a:t>Tervezési</a:t>
            </a:r>
            <a:r>
              <a:rPr lang="en-US" sz="1600" dirty="0">
                <a:latin typeface="+mj-lt"/>
              </a:rPr>
              <a:t> </a:t>
            </a:r>
            <a:r>
              <a:rPr lang="en-US" sz="1600" dirty="0" err="1">
                <a:latin typeface="+mj-lt"/>
              </a:rPr>
              <a:t>hőérték</a:t>
            </a:r>
            <a:endParaRPr lang="en-US" sz="1600" dirty="0">
              <a:latin typeface="+mj-lt"/>
            </a:endParaRPr>
          </a:p>
        </p:txBody>
      </p:sp>
      <p:sp>
        <p:nvSpPr>
          <p:cNvPr id="6" name="Rounded Rectangle 5"/>
          <p:cNvSpPr/>
          <p:nvPr/>
        </p:nvSpPr>
        <p:spPr bwMode="auto">
          <a:xfrm>
            <a:off x="-16221" y="1105001"/>
            <a:ext cx="9144000" cy="345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09167" y="1156488"/>
            <a:ext cx="8916031" cy="33547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TDP (Thermal Design Power)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consumption of a processor (package)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specified in datasheets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usually given in W.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   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It can be interpreted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as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 the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maximum power consumed by the processor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  when running realistic, power-intensive applications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Arial" charset="0"/>
              </a:rPr>
              <a:t>.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We note that realistic,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 power-intensive applications should </a:t>
            </a:r>
            <a:r>
              <a:rPr kumimoji="0" lang="en-US" sz="1600" b="0" i="0" u="none" strike="noStrike" kern="1200" cap="none" spc="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not be mixed up with </a:t>
            </a: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power viruses, </a:t>
            </a:r>
            <a:r>
              <a:rPr lang="en-US" sz="1600" dirty="0">
                <a:latin typeface="Verdana"/>
              </a:rPr>
              <a:t>which are written to draw maximum power.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Verdana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TDP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indicates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budget allocated to a processor;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at</a:t>
            </a:r>
            <a:r>
              <a:rPr lang="en-US" sz="1600" dirty="0">
                <a:latin typeface="Verdana"/>
              </a:rPr>
              <a:t> t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he same time, </a:t>
            </a:r>
          </a:p>
          <a:p>
            <a:pPr marR="0" lvl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 it is a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reference value for designing 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cooling system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of the platform.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It is essential for a platform's cooling system, also known as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thermal solution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, 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to ensure that the temperature of the transistors on the die, specifically their 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junction temperatures (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Tj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), do not surpass a predetermined limit (</a:t>
            </a:r>
            <a:r>
              <a:rPr lang="en-US" sz="1600" dirty="0" err="1">
                <a:solidFill>
                  <a:srgbClr val="000000"/>
                </a:solidFill>
                <a:latin typeface="Verdana"/>
              </a:rPr>
              <a:t>Tjmax</a:t>
            </a:r>
            <a:r>
              <a:rPr lang="en-US" sz="1600" dirty="0">
                <a:solidFill>
                  <a:srgbClr val="000000"/>
                </a:solidFill>
                <a:latin typeface="Verdana"/>
              </a:rPr>
              <a:t>) of, </a:t>
            </a:r>
          </a:p>
          <a:p>
            <a:pPr lvl="0"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 for instance, 90°C, while the processor dissipates TDP watts.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71500" y="458670"/>
            <a:ext cx="901419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-50" normalizeH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</a:rPr>
              <a:t>Specifying the power consumption (dissipation) of processors by the TDP value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rgbClr val="2D2D8A"/>
                </a:solidFill>
                <a:latin typeface="Verdana"/>
              </a:rPr>
              <a:t> </a:t>
            </a: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</a:rPr>
              <a:t> (Thermal Design Power)</a:t>
            </a:r>
          </a:p>
        </p:txBody>
      </p:sp>
    </p:spTree>
    <p:extLst>
      <p:ext uri="{BB962C8B-B14F-4D97-AF65-F5344CB8AC3E}">
        <p14:creationId xmlns:p14="http://schemas.microsoft.com/office/powerpoint/2010/main" val="26072834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93A26E8-D4F8-8508-1CC0-41ACE5567E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2.3.3 Assessment and use of FIVRs (12)</a:t>
            </a:r>
            <a:endParaRPr lang="hu-HU" sz="1700" dirty="0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C029E51-0516-F3F8-202C-DCBF51EA7A1D}"/>
              </a:ext>
            </a:extLst>
          </p:cNvPr>
          <p:cNvSpPr txBox="1"/>
          <p:nvPr/>
        </p:nvSpPr>
        <p:spPr>
          <a:xfrm>
            <a:off x="71438" y="463922"/>
            <a:ext cx="861819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Intel’s new FIVR design for client processors, introduced in the 10</a:t>
            </a:r>
            <a:r>
              <a:rPr lang="en-US" baseline="30000" dirty="0">
                <a:solidFill>
                  <a:schemeClr val="accent6"/>
                </a:solidFill>
                <a:latin typeface="+mj-lt"/>
              </a:rPr>
              <a:t>th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 gen.</a:t>
            </a:r>
          </a:p>
          <a:p>
            <a:r>
              <a:rPr lang="en-US" dirty="0">
                <a:solidFill>
                  <a:schemeClr val="accent6"/>
                </a:solidFill>
                <a:latin typeface="+mj-lt"/>
              </a:rPr>
              <a:t>  Ice Lake client line in 2019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75DF571-B300-2054-FA1E-CEFD56AE7A8D}"/>
              </a:ext>
            </a:extLst>
          </p:cNvPr>
          <p:cNvSpPr txBox="1"/>
          <p:nvPr/>
        </p:nvSpPr>
        <p:spPr>
          <a:xfrm>
            <a:off x="224059" y="2449400"/>
            <a:ext cx="9079730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It’s important to note that 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new design doesn’t reduce the total dissipation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+mj-lt"/>
              </a:rPr>
              <a:t>       of the platform.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It only redistributes it </a:t>
            </a:r>
            <a:r>
              <a:rPr lang="en-US" sz="1600" dirty="0">
                <a:latin typeface="+mj-lt"/>
              </a:rPr>
              <a:t>between the processor and the PCH </a:t>
            </a:r>
            <a:r>
              <a:rPr lang="en-US" sz="1600" spc="-20" dirty="0">
                <a:solidFill>
                  <a:srgbClr val="0070C0"/>
                </a:solidFill>
                <a:latin typeface="+mj-lt"/>
              </a:rPr>
              <a:t>to avoid clock rate</a:t>
            </a:r>
          </a:p>
          <a:p>
            <a:r>
              <a:rPr lang="en-US" sz="1600" spc="-20" dirty="0">
                <a:solidFill>
                  <a:srgbClr val="0070C0"/>
                </a:solidFill>
                <a:latin typeface="+mj-lt"/>
              </a:rPr>
              <a:t>       reduction of the processor </a:t>
            </a:r>
            <a:r>
              <a:rPr lang="en-US" sz="1600" spc="-20" dirty="0">
                <a:latin typeface="+mj-lt"/>
              </a:rPr>
              <a:t>when its original TDP (without FIVR) should be retained.</a:t>
            </a:r>
            <a:endParaRPr lang="hu-HU" sz="1600" dirty="0">
              <a:latin typeface="+mj-lt"/>
            </a:endParaRPr>
          </a:p>
        </p:txBody>
      </p:sp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FA3D8816-BF18-275C-8C33-BA240A0A3087}"/>
              </a:ext>
            </a:extLst>
          </p:cNvPr>
          <p:cNvSpPr/>
          <p:nvPr/>
        </p:nvSpPr>
        <p:spPr bwMode="auto">
          <a:xfrm>
            <a:off x="-18510" y="1502890"/>
            <a:ext cx="9144000" cy="936000"/>
          </a:xfrm>
          <a:prstGeom prst="roundRect">
            <a:avLst/>
          </a:prstGeom>
          <a:solidFill>
            <a:srgbClr val="DDEEFF"/>
          </a:solidFill>
          <a:ln w="9525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hu-HU" sz="16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j-lt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52728164-5721-17B5-E836-1690BAC713E9}"/>
              </a:ext>
            </a:extLst>
          </p:cNvPr>
          <p:cNvSpPr txBox="1"/>
          <p:nvPr/>
        </p:nvSpPr>
        <p:spPr>
          <a:xfrm>
            <a:off x="201211" y="1136647"/>
            <a:ext cx="8820043" cy="120545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spcAft>
                <a:spcPts val="1000"/>
              </a:spcAft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latin typeface="+mj-lt"/>
              </a:rPr>
              <a:t>The new design was completed in their 10</a:t>
            </a:r>
            <a:r>
              <a:rPr lang="en-US" sz="1600" baseline="30000" dirty="0">
                <a:latin typeface="+mj-lt"/>
              </a:rPr>
              <a:t>th</a:t>
            </a:r>
            <a:r>
              <a:rPr lang="en-US" sz="1600" dirty="0">
                <a:latin typeface="+mj-lt"/>
              </a:rPr>
              <a:t> gen. Ice Lake line in 2019.</a:t>
            </a:r>
          </a:p>
          <a:p>
            <a:pPr marL="285750" lvl="0" indent="-285750">
              <a:buFont typeface="Arial" panose="020B0604020202020204" pitchFamily="34" charset="0"/>
              <a:buChar char="•"/>
              <a:defRPr/>
            </a:pPr>
            <a:r>
              <a:rPr lang="en-US" sz="1600" spc="-30" dirty="0">
                <a:latin typeface="+mj-lt"/>
              </a:rPr>
              <a:t>In the new design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, Intel has replaced the FIVR circuitry from the processor die</a:t>
            </a:r>
          </a:p>
          <a:p>
            <a:pPr lvl="0">
              <a:defRPr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       onto the PCH die</a:t>
            </a:r>
            <a:r>
              <a:rPr lang="en-US" sz="1600" dirty="0">
                <a:latin typeface="+mj-lt"/>
              </a:rPr>
              <a:t> to eliminate the extra heat of the FIVR that increased the</a:t>
            </a:r>
          </a:p>
          <a:p>
            <a:pPr lvl="0">
              <a:defRPr/>
            </a:pPr>
            <a:r>
              <a:rPr lang="en-US" sz="1600" dirty="0">
                <a:latin typeface="+mj-lt"/>
              </a:rPr>
              <a:t>       total power consumption of the processor, as shown in the following Figure. </a:t>
            </a:r>
          </a:p>
        </p:txBody>
      </p:sp>
    </p:spTree>
    <p:extLst>
      <p:ext uri="{BB962C8B-B14F-4D97-AF65-F5344CB8AC3E}">
        <p14:creationId xmlns:p14="http://schemas.microsoft.com/office/powerpoint/2010/main" val="7887847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2.3.3 Assessment and use of FIVRs (13)</a:t>
            </a:r>
          </a:p>
        </p:txBody>
      </p:sp>
      <p:pic>
        <p:nvPicPr>
          <p:cNvPr id="4" name="Picture 2" descr="intel ice lake pch guts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5575" y="1261830"/>
            <a:ext cx="8736905" cy="4237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71438" y="458670"/>
            <a:ext cx="994616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90" dirty="0">
                <a:solidFill>
                  <a:schemeClr val="accent6"/>
                </a:solidFill>
                <a:latin typeface="+mj-lt"/>
              </a:rPr>
              <a:t>Replacing integrated voltage regulation from the processor die onto the PCH die </a:t>
            </a:r>
          </a:p>
          <a:p>
            <a:r>
              <a:rPr lang="en-US" sz="1800" spc="-90" dirty="0">
                <a:solidFill>
                  <a:schemeClr val="accent6"/>
                </a:solidFill>
                <a:latin typeface="+mj-lt"/>
              </a:rPr>
              <a:t>  </a:t>
            </a:r>
            <a:r>
              <a:rPr lang="en-US" sz="1800" spc="-30" dirty="0">
                <a:solidFill>
                  <a:schemeClr val="accent6"/>
                </a:solidFill>
                <a:latin typeface="+mj-lt"/>
              </a:rPr>
              <a:t>in Intel’s 10</a:t>
            </a:r>
            <a:r>
              <a:rPr lang="en-US" sz="1800" spc="-30" baseline="30000" dirty="0">
                <a:solidFill>
                  <a:schemeClr val="accent6"/>
                </a:solidFill>
                <a:latin typeface="+mj-lt"/>
              </a:rPr>
              <a:t>th  </a:t>
            </a:r>
            <a:r>
              <a:rPr lang="en-US" sz="1800" spc="-30" dirty="0">
                <a:solidFill>
                  <a:schemeClr val="accent6"/>
                </a:solidFill>
                <a:latin typeface="+mj-lt"/>
              </a:rPr>
              <a:t>gen. Ice Lake client line in 2019 </a:t>
            </a:r>
            <a:r>
              <a:rPr lang="en-US" spc="-90" dirty="0">
                <a:solidFill>
                  <a:schemeClr val="accent6"/>
                </a:solidFill>
                <a:latin typeface="+mj-lt"/>
              </a:rPr>
              <a:t>[28] </a:t>
            </a:r>
          </a:p>
          <a:p>
            <a:r>
              <a:rPr lang="en-US" dirty="0">
                <a:solidFill>
                  <a:schemeClr val="accent6"/>
                </a:solidFill>
                <a:latin typeface="+mj-lt"/>
              </a:rPr>
              <a:t>  </a:t>
            </a:r>
          </a:p>
        </p:txBody>
      </p:sp>
      <p:sp>
        <p:nvSpPr>
          <p:cNvPr id="3" name="Rectangle 2"/>
          <p:cNvSpPr/>
          <p:nvPr/>
        </p:nvSpPr>
        <p:spPr bwMode="auto">
          <a:xfrm>
            <a:off x="792163" y="3837530"/>
            <a:ext cx="2474692" cy="851610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j-lt"/>
            </a:endParaRPr>
          </a:p>
        </p:txBody>
      </p:sp>
      <p:sp>
        <p:nvSpPr>
          <p:cNvPr id="5" name="Rounded Rectangle 4"/>
          <p:cNvSpPr/>
          <p:nvPr/>
        </p:nvSpPr>
        <p:spPr bwMode="auto">
          <a:xfrm>
            <a:off x="-18510" y="6110191"/>
            <a:ext cx="9144000" cy="576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+mj-lt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55574" y="5724255"/>
            <a:ext cx="9862031" cy="959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spcAft>
                <a:spcPts val="10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Note</a:t>
            </a:r>
            <a:r>
              <a:rPr lang="en-US" sz="1600" dirty="0">
                <a:latin typeface="+mj-lt"/>
              </a:rPr>
              <a:t> that 10</a:t>
            </a:r>
            <a:r>
              <a:rPr lang="en-US" sz="1600" baseline="30000" dirty="0">
                <a:latin typeface="+mj-lt"/>
              </a:rPr>
              <a:t>th</a:t>
            </a:r>
            <a:r>
              <a:rPr lang="en-US" sz="1600" dirty="0">
                <a:latin typeface="+mj-lt"/>
              </a:rPr>
              <a:t> gen. 10 nm Ice Lake processors make use of 14 nm PCHs.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FF0000"/>
                </a:solidFill>
                <a:latin typeface="+mj-lt"/>
              </a:rPr>
              <a:t>Note</a:t>
            </a:r>
            <a:r>
              <a:rPr lang="en-US" sz="1600" dirty="0">
                <a:latin typeface="+mj-lt"/>
              </a:rPr>
              <a:t> also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that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all active cores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 Intel’s client processors, with or without FIVR,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 </a:t>
            </a:r>
          </a:p>
          <a:p>
            <a:r>
              <a:rPr lang="en-US" sz="1600" dirty="0">
                <a:solidFill>
                  <a:srgbClr val="0070C0"/>
                </a:solidFill>
                <a:latin typeface="+mj-lt"/>
              </a:rPr>
              <a:t>      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share </a:t>
            </a:r>
            <a:r>
              <a:rPr lang="en-US" sz="1600" spc="-30" dirty="0">
                <a:latin typeface="+mj-lt"/>
              </a:rPr>
              <a:t>the 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same frequency 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and </a:t>
            </a:r>
            <a:r>
              <a:rPr lang="en-US" sz="1600" spc="-30" dirty="0">
                <a:solidFill>
                  <a:srgbClr val="FF0000"/>
                </a:solidFill>
                <a:latin typeface="+mj-lt"/>
              </a:rPr>
              <a:t>voltage</a:t>
            </a:r>
            <a:r>
              <a:rPr lang="en-US" sz="1600" spc="-3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1600" spc="-30" dirty="0">
                <a:latin typeface="+mj-lt"/>
              </a:rPr>
              <a:t>(until now), as indicated in the next Figure. </a:t>
            </a:r>
          </a:p>
        </p:txBody>
      </p:sp>
    </p:spTree>
    <p:extLst>
      <p:ext uri="{BB962C8B-B14F-4D97-AF65-F5344CB8AC3E}">
        <p14:creationId xmlns:p14="http://schemas.microsoft.com/office/powerpoint/2010/main" val="10040372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2.3.3 Assessment and use of FIVRs (14)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2"/>
          <a:srcRect l="59105" t="18938" r="10134" b="43438"/>
          <a:stretch/>
        </p:blipFill>
        <p:spPr>
          <a:xfrm>
            <a:off x="2321750" y="1313765"/>
            <a:ext cx="4725525" cy="3251161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71438" y="487414"/>
            <a:ext cx="963113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pc="-20" dirty="0">
                <a:solidFill>
                  <a:schemeClr val="accent6"/>
                </a:solidFill>
                <a:latin typeface="+mj-lt"/>
              </a:rPr>
              <a:t>Example of using  shared core voltage along with power gating 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in Intel’s </a:t>
            </a:r>
          </a:p>
          <a:p>
            <a:r>
              <a:rPr lang="en-US" dirty="0">
                <a:solidFill>
                  <a:schemeClr val="accent6"/>
                </a:solidFill>
                <a:latin typeface="+mj-lt"/>
              </a:rPr>
              <a:t>  recent client processors [</a:t>
            </a:r>
            <a:r>
              <a:rPr lang="hu-HU" dirty="0">
                <a:solidFill>
                  <a:schemeClr val="accent6"/>
                </a:solidFill>
                <a:latin typeface="+mj-lt"/>
              </a:rPr>
              <a:t>32</a:t>
            </a:r>
            <a:r>
              <a:rPr lang="en-US" dirty="0">
                <a:solidFill>
                  <a:schemeClr val="accent6"/>
                </a:solidFill>
                <a:latin typeface="+mj-lt"/>
              </a:rPr>
              <a:t>]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A8F7785-0CF9-29E5-6A0F-4B0AE2413B4A}"/>
              </a:ext>
            </a:extLst>
          </p:cNvPr>
          <p:cNvSpPr txBox="1"/>
          <p:nvPr/>
        </p:nvSpPr>
        <p:spPr>
          <a:xfrm>
            <a:off x="296863" y="4869160"/>
            <a:ext cx="8473858" cy="115416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The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CPU core voltage </a:t>
            </a:r>
            <a:r>
              <a:rPr lang="en-US" sz="1600" dirty="0">
                <a:latin typeface="+mj-lt"/>
              </a:rPr>
              <a:t>is provided by a Fully Integrated Voltage Regulator (FIVR)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(implemented on the PCH).</a:t>
            </a:r>
          </a:p>
          <a:p>
            <a:r>
              <a:rPr lang="en-US" sz="1600" dirty="0">
                <a:latin typeface="+mj-lt"/>
              </a:rPr>
              <a:t>As seen,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all four cores share the same core voltage </a:t>
            </a:r>
            <a:r>
              <a:rPr lang="en-US" sz="1600" dirty="0">
                <a:latin typeface="+mj-lt"/>
              </a:rPr>
              <a:t>whereas the power supply</a:t>
            </a:r>
          </a:p>
          <a:p>
            <a:r>
              <a:rPr lang="en-US" sz="1600" dirty="0">
                <a:latin typeface="+mj-lt"/>
              </a:rPr>
              <a:t>  is implemented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via power gates</a:t>
            </a:r>
            <a:r>
              <a:rPr lang="en-US" sz="1600" dirty="0">
                <a:latin typeface="+mj-lt"/>
              </a:rPr>
              <a:t>.</a:t>
            </a:r>
            <a:endParaRPr lang="hu-HU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288976485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700" dirty="0"/>
              <a:t>2.3.3 Assessment and use of FIVRs (15)</a:t>
            </a:r>
          </a:p>
        </p:txBody>
      </p:sp>
      <p:sp>
        <p:nvSpPr>
          <p:cNvPr id="14" name="Rounded Rectangle 13"/>
          <p:cNvSpPr/>
          <p:nvPr/>
        </p:nvSpPr>
        <p:spPr bwMode="auto">
          <a:xfrm>
            <a:off x="9236" y="860836"/>
            <a:ext cx="9153274" cy="1655893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1500" y="458670"/>
            <a:ext cx="770223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normalizeH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Per-core frequency and voltage scaling in AMD’s Zen lines [</a:t>
            </a:r>
            <a:r>
              <a:rPr lang="hu-HU" dirty="0">
                <a:solidFill>
                  <a:schemeClr val="accent6"/>
                </a:solidFill>
                <a:latin typeface="Verdana"/>
              </a:rPr>
              <a:t>35</a:t>
            </a:r>
            <a:r>
              <a:rPr kumimoji="0" lang="en-US" b="0" i="0" u="none" strike="noStrike" kern="1200" cap="none" normalizeH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10575" y="840196"/>
            <a:ext cx="624164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As part of AMD’s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Pure Power technology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each core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has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54805" y="1178750"/>
            <a:ext cx="5453159" cy="6617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 individual VR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(digital Voltage Regulator)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and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digital frequency synthesizer (DFS)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56281" y="1802745"/>
            <a:ext cx="88209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to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independently vary core frequency and voltage </a:t>
            </a:r>
            <a:r>
              <a:rPr kumimoji="0" lang="en-US" sz="1600" b="0" i="0" u="none" strike="noStrike" kern="1200" cap="none" spc="-20" normalizeH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for reducing power consumption.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296525" y="2124793"/>
            <a:ext cx="585551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The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voltage regulators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operate also as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power gates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525973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6" grpId="0"/>
      <p:bldP spid="17" grpId="0"/>
      <p:bldP spid="18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2.3.3 Assessment and use of FIVRs (16)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36585" y="6039290"/>
            <a:ext cx="740831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Figure: Per-core voltage regulation in a Ryzen desktop processor [</a:t>
            </a:r>
            <a:r>
              <a:rPr lang="hu-HU" sz="1600" dirty="0">
                <a:solidFill>
                  <a:srgbClr val="000000"/>
                </a:solidFill>
                <a:latin typeface="Verdana"/>
              </a:rPr>
              <a:t>37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1691680" y="2438890"/>
            <a:ext cx="6050447" cy="3617259"/>
            <a:chOff x="2615452" y="2245657"/>
            <a:chExt cx="6050447" cy="3617259"/>
          </a:xfrm>
        </p:grpSpPr>
        <p:pic>
          <p:nvPicPr>
            <p:cNvPr id="8" name="Picture 7"/>
            <p:cNvPicPr>
              <a:picLocks noChangeAspect="1"/>
            </p:cNvPicPr>
            <p:nvPr/>
          </p:nvPicPr>
          <p:blipFill rotWithShape="1">
            <a:blip r:embed="rId2"/>
            <a:srcRect l="50629" t="29531" r="3459" b="8520"/>
            <a:stretch/>
          </p:blipFill>
          <p:spPr>
            <a:xfrm>
              <a:off x="2615452" y="2245657"/>
              <a:ext cx="3926541" cy="3617259"/>
            </a:xfrm>
            <a:prstGeom prst="rect">
              <a:avLst/>
            </a:prstGeom>
          </p:spPr>
        </p:pic>
        <p:sp>
          <p:nvSpPr>
            <p:cNvPr id="12" name="TextBox 11"/>
            <p:cNvSpPr txBox="1"/>
            <p:nvPr/>
          </p:nvSpPr>
          <p:spPr>
            <a:xfrm>
              <a:off x="6360460" y="3697942"/>
              <a:ext cx="2305439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RVDD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: Unregulated supply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391837" y="2559430"/>
              <a:ext cx="197842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VRM</a:t>
              </a: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Verdana"/>
                  <a:ea typeface="+mn-ea"/>
                  <a:cs typeface="+mn-cs"/>
                </a:rPr>
                <a:t>: VR module input</a:t>
              </a:r>
            </a:p>
          </p:txBody>
        </p:sp>
      </p:grpSp>
      <p:sp>
        <p:nvSpPr>
          <p:cNvPr id="3" name="Rounded Rectangle 2"/>
          <p:cNvSpPr/>
          <p:nvPr/>
        </p:nvSpPr>
        <p:spPr bwMode="auto">
          <a:xfrm>
            <a:off x="-4350" y="846029"/>
            <a:ext cx="9144000" cy="1188000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74988" y="458670"/>
            <a:ext cx="874226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How AMD implements separate VRs for each core in their Zen lines? 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[</a:t>
            </a:r>
            <a:r>
              <a:rPr lang="hu-HU" dirty="0">
                <a:solidFill>
                  <a:srgbClr val="000000"/>
                </a:solidFill>
                <a:latin typeface="Verdana"/>
              </a:rPr>
              <a:t>37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]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228883" y="841725"/>
            <a:ext cx="900259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AMD implemented two stage voltage regulation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(similar to Intel's FIVR design),</a:t>
            </a:r>
          </a:p>
          <a:p>
            <a:pPr marR="0" lvl="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     as follows: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/>
              <a:ea typeface="+mn-ea"/>
              <a:cs typeface="+mn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72634" y="1365592"/>
            <a:ext cx="8202502" cy="6232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the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1. stage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: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 the mainboard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, it reduces voltage from 12 V to 0.9 V, and</a:t>
            </a:r>
          </a:p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Verdana"/>
                <a:ea typeface="+mn-ea"/>
                <a:cs typeface="+mn-cs"/>
              </a:rPr>
              <a:t>the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2. stage consists of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 separate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on-die VRs for each core.     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207592" y="2168860"/>
            <a:ext cx="77852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marR="0" lvl="0" indent="-285750" algn="l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/>
                <a:ea typeface="+mn-ea"/>
                <a:cs typeface="+mn-cs"/>
              </a:rPr>
              <a:t>Example for per-core voltage regulation in a Ryzen desktop processor: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4988" y="6444335"/>
            <a:ext cx="607775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LDO: Low Dropout Voltage Regulator (DC/DC converter) </a:t>
            </a:r>
          </a:p>
        </p:txBody>
      </p:sp>
    </p:spTree>
    <p:extLst>
      <p:ext uri="{BB962C8B-B14F-4D97-AF65-F5344CB8AC3E}">
        <p14:creationId xmlns:p14="http://schemas.microsoft.com/office/powerpoint/2010/main" val="2559235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3" grpId="0" animBg="1"/>
      <p:bldP spid="17" grpId="0"/>
      <p:bldP spid="18" grpId="0"/>
      <p:bldP spid="19" grpId="0"/>
      <p:bldP spid="4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498046" y="1988840"/>
            <a:ext cx="8085017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3.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How is p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ower managed at the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platform level? - Overview</a:t>
            </a:r>
          </a:p>
        </p:txBody>
      </p:sp>
      <p:grpSp>
        <p:nvGrpSpPr>
          <p:cNvPr id="2" name="Group 4">
            <a:extLst>
              <a:ext uri="{FF2B5EF4-FFF2-40B4-BE49-F238E27FC236}">
                <a16:creationId xmlns:a16="http://schemas.microsoft.com/office/drawing/2014/main" id="{99CE8A95-3992-1385-EE84-34D73BCCFEAF}"/>
              </a:ext>
            </a:extLst>
          </p:cNvPr>
          <p:cNvGrpSpPr>
            <a:grpSpLocks/>
          </p:cNvGrpSpPr>
          <p:nvPr/>
        </p:nvGrpSpPr>
        <p:grpSpPr bwMode="auto">
          <a:xfrm>
            <a:off x="663063" y="2647517"/>
            <a:ext cx="7920000" cy="473249"/>
            <a:chOff x="697" y="1638"/>
            <a:chExt cx="4450" cy="234"/>
          </a:xfrm>
        </p:grpSpPr>
        <p:sp>
          <p:nvSpPr>
            <p:cNvPr id="3" name="AutoShape 5">
              <a:extLst>
                <a:ext uri="{FF2B5EF4-FFF2-40B4-BE49-F238E27FC236}">
                  <a16:creationId xmlns:a16="http://schemas.microsoft.com/office/drawing/2014/main" id="{00750E12-533E-3F6F-D3E8-2B6D5B660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51" y="1638"/>
              <a:ext cx="4196" cy="231"/>
            </a:xfrm>
            <a:prstGeom prst="roundRect">
              <a:avLst>
                <a:gd name="adj" fmla="val 0"/>
              </a:avLst>
            </a:prstGeom>
            <a:solidFill>
              <a:srgbClr val="0000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eaLnBrk="1" fontAlgn="base" hangingPunct="1">
                <a:spcBef>
                  <a:spcPct val="0"/>
                </a:spcBef>
                <a:spcAft>
                  <a:spcPct val="0"/>
                </a:spcAft>
                <a:buNone/>
              </a:pPr>
              <a:r>
                <a:rPr lang="en-US" altLang="en-US" sz="1900" dirty="0">
                  <a:solidFill>
                    <a:srgbClr val="FFFFFF"/>
                  </a:solidFill>
                  <a:cs typeface="Arial" charset="0"/>
                </a:rPr>
                <a:t>  3</a:t>
              </a:r>
              <a:r>
                <a:rPr lang="en-US" altLang="en-US" sz="1800" dirty="0">
                  <a:solidFill>
                    <a:srgbClr val="FFFFFF"/>
                  </a:solidFill>
                  <a:cs typeface="Arial" charset="0"/>
                </a:rPr>
                <a:t>.1 Overview of how is power managed at the platform level</a:t>
              </a:r>
            </a:p>
          </p:txBody>
        </p:sp>
        <p:sp>
          <p:nvSpPr>
            <p:cNvPr id="4" name="Text Box 6">
              <a:extLst>
                <a:ext uri="{FF2B5EF4-FFF2-40B4-BE49-F238E27FC236}">
                  <a16:creationId xmlns:a16="http://schemas.microsoft.com/office/drawing/2014/main" id="{42FE65FE-CA13-1F74-F7DB-F3796AA84C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7" y="1682"/>
              <a:ext cx="246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Verdana" pitchFamily="34" charset="0"/>
                </a:defRPr>
              </a:lvl1pPr>
              <a:lvl2pPr marL="742950" indent="-285750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Verdana" pitchFamily="34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Verdana" pitchFamily="34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Verdana" pitchFamily="34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Verdana" pitchFamily="34" charset="0"/>
                </a:defRPr>
              </a:lvl9pPr>
            </a:lstStyle>
            <a:p>
              <a:pPr algn="ctr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altLang="en-US" sz="1900">
                  <a:solidFill>
                    <a:srgbClr val="FFFFFF"/>
                  </a:solidFill>
                  <a:cs typeface="Arial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07641645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rgbClr val="182F76"/>
            </a:gs>
            <a:gs pos="100000">
              <a:srgbClr val="3366FF"/>
            </a:gs>
          </a:gsLst>
          <a:lin ang="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AutoShape 3"/>
          <p:cNvSpPr>
            <a:spLocks noChangeArrowheads="1"/>
          </p:cNvSpPr>
          <p:nvPr/>
        </p:nvSpPr>
        <p:spPr bwMode="auto">
          <a:xfrm>
            <a:off x="594829" y="1988840"/>
            <a:ext cx="7937611" cy="504825"/>
          </a:xfrm>
          <a:prstGeom prst="roundRect">
            <a:avLst>
              <a:gd name="adj" fmla="val 0"/>
            </a:avLst>
          </a:prstGeom>
          <a:solidFill>
            <a:srgbClr val="000080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anchor="ctr"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3.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Verdana" pitchFamily="34" charset="0"/>
                <a:ea typeface="+mn-ea"/>
                <a:cs typeface="Arial" charset="0"/>
              </a:rPr>
              <a:t>1 Overview of how is power managed at the platform level </a:t>
            </a:r>
          </a:p>
        </p:txBody>
      </p:sp>
    </p:spTree>
    <p:extLst>
      <p:ext uri="{BB962C8B-B14F-4D97-AF65-F5344CB8AC3E}">
        <p14:creationId xmlns:p14="http://schemas.microsoft.com/office/powerpoint/2010/main" val="710826189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TextBox 145"/>
          <p:cNvSpPr txBox="1"/>
          <p:nvPr/>
        </p:nvSpPr>
        <p:spPr>
          <a:xfrm>
            <a:off x="71500" y="458670"/>
            <a:ext cx="72433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3.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2D2D8A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1 Overview of how is power managed at the platform level</a:t>
            </a:r>
          </a:p>
        </p:txBody>
      </p:sp>
      <p:sp>
        <p:nvSpPr>
          <p:cNvPr id="73" name="Title 1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393700"/>
          </a:xfrm>
        </p:spPr>
        <p:txBody>
          <a:bodyPr/>
          <a:lstStyle/>
          <a:p>
            <a:r>
              <a:rPr lang="en-US" sz="1700" dirty="0"/>
              <a:t>3.1 Overview of how is power managed at the platform level (1)</a:t>
            </a:r>
          </a:p>
        </p:txBody>
      </p:sp>
      <p:sp>
        <p:nvSpPr>
          <p:cNvPr id="3" name="Rounded Rectangle 3">
            <a:extLst>
              <a:ext uri="{FF2B5EF4-FFF2-40B4-BE49-F238E27FC236}">
                <a16:creationId xmlns:a16="http://schemas.microsoft.com/office/drawing/2014/main" id="{8D656B5F-3898-8DDE-0543-05EDEE760413}"/>
              </a:ext>
            </a:extLst>
          </p:cNvPr>
          <p:cNvSpPr/>
          <p:nvPr/>
        </p:nvSpPr>
        <p:spPr bwMode="auto">
          <a:xfrm>
            <a:off x="18510" y="953725"/>
            <a:ext cx="9144000" cy="5868000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0" i="0" u="none" strike="noStrike" cap="none" normalizeH="0" baseline="0" dirty="0">
              <a:ln>
                <a:noFill/>
              </a:ln>
              <a:solidFill>
                <a:srgbClr val="3333CC"/>
              </a:solidFill>
              <a:effectLst/>
              <a:latin typeface="Verdana" pitchFamily="34" charset="0"/>
            </a:endParaRPr>
          </a:p>
        </p:txBody>
      </p:sp>
      <p:sp>
        <p:nvSpPr>
          <p:cNvPr id="4" name="Text Box 6">
            <a:extLst>
              <a:ext uri="{FF2B5EF4-FFF2-40B4-BE49-F238E27FC236}">
                <a16:creationId xmlns:a16="http://schemas.microsoft.com/office/drawing/2014/main" id="{06CC3888-D24A-6D58-8E9F-C42D1DDB0C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2809" y="1618431"/>
            <a:ext cx="2804386" cy="1292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at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the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processor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functional units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the CPU, GPU, etc.)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(Only PM of CPU cores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is discussed)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5" name="Line 7">
            <a:extLst>
              <a:ext uri="{FF2B5EF4-FFF2-40B4-BE49-F238E27FC236}">
                <a16:creationId xmlns:a16="http://schemas.microsoft.com/office/drawing/2014/main" id="{81538A2D-F4C3-9ACD-C5E5-99802CCB335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34641" y="3944280"/>
            <a:ext cx="450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6" name="Line 10">
            <a:extLst>
              <a:ext uri="{FF2B5EF4-FFF2-40B4-BE49-F238E27FC236}">
                <a16:creationId xmlns:a16="http://schemas.microsoft.com/office/drawing/2014/main" id="{D86B3652-B614-F688-AE47-79F024648096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1638662" y="4022823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</a:p>
        </p:txBody>
      </p:sp>
      <p:sp>
        <p:nvSpPr>
          <p:cNvPr id="7" name="Line 12">
            <a:extLst>
              <a:ext uri="{FF2B5EF4-FFF2-40B4-BE49-F238E27FC236}">
                <a16:creationId xmlns:a16="http://schemas.microsoft.com/office/drawing/2014/main" id="{4DD6D5EA-CEFC-C03D-B321-47F11D64E49A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6159535" y="4037853"/>
            <a:ext cx="18288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8" name="Text Box 5">
            <a:extLst>
              <a:ext uri="{FF2B5EF4-FFF2-40B4-BE49-F238E27FC236}">
                <a16:creationId xmlns:a16="http://schemas.microsoft.com/office/drawing/2014/main" id="{C5D774C7-7CD6-E26C-34E1-2937A9805A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570" y="4153791"/>
            <a:ext cx="210506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idle CPU cores</a:t>
            </a:r>
          </a:p>
        </p:txBody>
      </p:sp>
      <p:sp>
        <p:nvSpPr>
          <p:cNvPr id="10" name="Oval 11">
            <a:extLst>
              <a:ext uri="{FF2B5EF4-FFF2-40B4-BE49-F238E27FC236}">
                <a16:creationId xmlns:a16="http://schemas.microsoft.com/office/drawing/2014/main" id="{FAB5F0F2-6737-28CC-6D1E-A61004921F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8690" y="4099041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1" name="Oval 9">
            <a:extLst>
              <a:ext uri="{FF2B5EF4-FFF2-40B4-BE49-F238E27FC236}">
                <a16:creationId xmlns:a16="http://schemas.microsoft.com/office/drawing/2014/main" id="{E458B5B4-84AF-8CCC-D4FF-215D864D40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1680" y="407924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2" name="Text Box 6">
            <a:extLst>
              <a:ext uri="{FF2B5EF4-FFF2-40B4-BE49-F238E27FC236}">
                <a16:creationId xmlns:a16="http://schemas.microsoft.com/office/drawing/2014/main" id="{1D635223-533B-CD43-EAA4-4382BC599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341" y="4796368"/>
            <a:ext cx="2389642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Reducing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idle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CPU cores</a:t>
            </a:r>
          </a:p>
        </p:txBody>
      </p:sp>
      <p:sp>
        <p:nvSpPr>
          <p:cNvPr id="13" name="Line 7">
            <a:extLst>
              <a:ext uri="{FF2B5EF4-FFF2-40B4-BE49-F238E27FC236}">
                <a16:creationId xmlns:a16="http://schemas.microsoft.com/office/drawing/2014/main" id="{FDBE48D3-7289-ED54-AB56-BC2F0B74C2E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236015" y="1412892"/>
            <a:ext cx="4968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4" name="Line 8">
            <a:extLst>
              <a:ext uri="{FF2B5EF4-FFF2-40B4-BE49-F238E27FC236}">
                <a16:creationId xmlns:a16="http://schemas.microsoft.com/office/drawing/2014/main" id="{45CFBEEE-0E90-3B0A-FB8A-A7765DCC2F7A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4737486" y="1339966"/>
            <a:ext cx="144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5" name="Oval 9">
            <a:extLst>
              <a:ext uri="{FF2B5EF4-FFF2-40B4-BE49-F238E27FC236}">
                <a16:creationId xmlns:a16="http://schemas.microsoft.com/office/drawing/2014/main" id="{372108F8-B45D-6ACC-CAD4-319BA76039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13100" y="2378879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6" name="Down Arrow 104">
            <a:extLst>
              <a:ext uri="{FF2B5EF4-FFF2-40B4-BE49-F238E27FC236}">
                <a16:creationId xmlns:a16="http://schemas.microsoft.com/office/drawing/2014/main" id="{F2683945-6822-88FC-C7FD-2A4D3F39F211}"/>
              </a:ext>
            </a:extLst>
          </p:cNvPr>
          <p:cNvSpPr/>
          <p:nvPr/>
        </p:nvSpPr>
        <p:spPr bwMode="auto">
          <a:xfrm>
            <a:off x="1596902" y="5479084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7" name="Text Box 15">
            <a:extLst>
              <a:ext uri="{FF2B5EF4-FFF2-40B4-BE49-F238E27FC236}">
                <a16:creationId xmlns:a16="http://schemas.microsoft.com/office/drawing/2014/main" id="{D9B0220C-3271-B611-0F9D-B0A67FE2F8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20637" y="1019750"/>
            <a:ext cx="635943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Approaches for power management (PM) of computers 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(simplified)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18" name="Text Box 6">
            <a:extLst>
              <a:ext uri="{FF2B5EF4-FFF2-40B4-BE49-F238E27FC236}">
                <a16:creationId xmlns:a16="http://schemas.microsoft.com/office/drawing/2014/main" id="{40B79EDD-B0EB-04BC-F6D5-3F4C115E30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2278" y="4803300"/>
            <a:ext cx="2170786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Reducing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active CPU cores</a:t>
            </a:r>
          </a:p>
        </p:txBody>
      </p:sp>
      <p:sp>
        <p:nvSpPr>
          <p:cNvPr id="19" name="Text Box 7">
            <a:extLst>
              <a:ext uri="{FF2B5EF4-FFF2-40B4-BE49-F238E27FC236}">
                <a16:creationId xmlns:a16="http://schemas.microsoft.com/office/drawing/2014/main" id="{3FA7216A-D5FE-0D79-18E2-1DF6A80E4C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2160" y="4835323"/>
            <a:ext cx="3195355" cy="6924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Utilizing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the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power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</a:t>
            </a:r>
            <a:r>
              <a:rPr lang="hu-HU" altLang="en-US" sz="1300" b="1" dirty="0" err="1">
                <a:solidFill>
                  <a:srgbClr val="000000"/>
                </a:solidFill>
                <a:latin typeface="Verdana" panose="020B0604030504040204" pitchFamily="34" charset="0"/>
              </a:rPr>
              <a:t>headroom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*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of a proc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.</a:t>
            </a: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 package</a:t>
            </a:r>
            <a:endParaRPr lang="en-US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ts val="600"/>
              </a:spcAft>
              <a:buFontTx/>
              <a:buNone/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to raise performance</a:t>
            </a:r>
          </a:p>
        </p:txBody>
      </p:sp>
      <p:sp>
        <p:nvSpPr>
          <p:cNvPr id="20" name="Line 11">
            <a:extLst>
              <a:ext uri="{FF2B5EF4-FFF2-40B4-BE49-F238E27FC236}">
                <a16:creationId xmlns:a16="http://schemas.microsoft.com/office/drawing/2014/main" id="{CEBAAFAB-9125-D98C-07BA-743BFC2C8543}"/>
              </a:ext>
            </a:extLst>
          </p:cNvPr>
          <p:cNvSpPr>
            <a:spLocks noChangeShapeType="1"/>
          </p:cNvSpPr>
          <p:nvPr/>
        </p:nvSpPr>
        <p:spPr bwMode="auto">
          <a:xfrm>
            <a:off x="6241038" y="4488209"/>
            <a:ext cx="1393394" cy="232845"/>
          </a:xfrm>
          <a:prstGeom prst="line">
            <a:avLst/>
          </a:pr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1" name="Text Box 5">
            <a:extLst>
              <a:ext uri="{FF2B5EF4-FFF2-40B4-BE49-F238E27FC236}">
                <a16:creationId xmlns:a16="http://schemas.microsoft.com/office/drawing/2014/main" id="{C6A15091-78A5-7CB3-13E9-2D738DA397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77045" y="4156269"/>
            <a:ext cx="232307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active CPU cores</a:t>
            </a:r>
          </a:p>
        </p:txBody>
      </p:sp>
      <p:sp>
        <p:nvSpPr>
          <p:cNvPr id="22" name="Oval 10">
            <a:extLst>
              <a:ext uri="{FF2B5EF4-FFF2-40B4-BE49-F238E27FC236}">
                <a16:creationId xmlns:a16="http://schemas.microsoft.com/office/drawing/2014/main" id="{F048B040-181F-E7B8-4950-7ABE91D9CD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5882" y="4718610"/>
            <a:ext cx="6985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3" name="Line 9">
            <a:extLst>
              <a:ext uri="{FF2B5EF4-FFF2-40B4-BE49-F238E27FC236}">
                <a16:creationId xmlns:a16="http://schemas.microsoft.com/office/drawing/2014/main" id="{11BB0B02-46E4-A377-C8DA-DCA5A8902936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5294910" y="3774929"/>
            <a:ext cx="232840" cy="1659413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1400" b="1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4" name="Oval 8">
            <a:extLst>
              <a:ext uri="{FF2B5EF4-FFF2-40B4-BE49-F238E27FC236}">
                <a16:creationId xmlns:a16="http://schemas.microsoft.com/office/drawing/2014/main" id="{0559CC1A-0E2F-2B2D-7B81-48547B8D55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472105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fontAlgn="base">
              <a:spcBef>
                <a:spcPct val="0"/>
              </a:spcBef>
              <a:spcAft>
                <a:spcPct val="0"/>
              </a:spcAft>
              <a:buFontTx/>
              <a:buNone/>
            </a:pPr>
            <a:endParaRPr lang="hu-HU" altLang="en-US" sz="14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25" name="Down Arrow 143">
            <a:extLst>
              <a:ext uri="{FF2B5EF4-FFF2-40B4-BE49-F238E27FC236}">
                <a16:creationId xmlns:a16="http://schemas.microsoft.com/office/drawing/2014/main" id="{D842FFFE-0F7E-2575-84B2-2D15A54C2B1F}"/>
              </a:ext>
            </a:extLst>
          </p:cNvPr>
          <p:cNvSpPr/>
          <p:nvPr/>
        </p:nvSpPr>
        <p:spPr bwMode="auto">
          <a:xfrm>
            <a:off x="4571862" y="5503135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6" name="Down Arrow 144">
            <a:extLst>
              <a:ext uri="{FF2B5EF4-FFF2-40B4-BE49-F238E27FC236}">
                <a16:creationId xmlns:a16="http://schemas.microsoft.com/office/drawing/2014/main" id="{E06EEFBD-9878-A089-9AF9-E6C902E87BB0}"/>
              </a:ext>
            </a:extLst>
          </p:cNvPr>
          <p:cNvSpPr/>
          <p:nvPr/>
        </p:nvSpPr>
        <p:spPr bwMode="auto">
          <a:xfrm>
            <a:off x="7625775" y="5532811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27" name="Rounded Rectangle 146">
            <a:extLst>
              <a:ext uri="{FF2B5EF4-FFF2-40B4-BE49-F238E27FC236}">
                <a16:creationId xmlns:a16="http://schemas.microsoft.com/office/drawing/2014/main" id="{CAD1CF1E-7A93-D375-B7D1-9A3183D5A662}"/>
              </a:ext>
            </a:extLst>
          </p:cNvPr>
          <p:cNvSpPr/>
          <p:nvPr/>
        </p:nvSpPr>
        <p:spPr>
          <a:xfrm>
            <a:off x="6424570" y="5893259"/>
            <a:ext cx="2448000" cy="396000"/>
          </a:xfrm>
          <a:prstGeom prst="roundRect">
            <a:avLst/>
          </a:prstGeom>
          <a:solidFill>
            <a:srgbClr val="FF3F3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BBA74AC-6ECE-112D-A0B9-B91043B58144}"/>
              </a:ext>
            </a:extLst>
          </p:cNvPr>
          <p:cNvSpPr txBox="1"/>
          <p:nvPr/>
        </p:nvSpPr>
        <p:spPr>
          <a:xfrm>
            <a:off x="6436455" y="5949158"/>
            <a:ext cx="2446503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>
                <a:latin typeface="+mj-lt"/>
              </a:rPr>
              <a:t>Turbo Boost Technology</a:t>
            </a:r>
            <a:endParaRPr lang="en-US" sz="1300" dirty="0">
              <a:latin typeface="+mj-lt"/>
            </a:endParaRPr>
          </a:p>
        </p:txBody>
      </p:sp>
      <p:sp>
        <p:nvSpPr>
          <p:cNvPr id="29" name="Rounded Rectangle 148">
            <a:extLst>
              <a:ext uri="{FF2B5EF4-FFF2-40B4-BE49-F238E27FC236}">
                <a16:creationId xmlns:a16="http://schemas.microsoft.com/office/drawing/2014/main" id="{6C9A903B-9EB0-4A6A-0D73-F608A228E2E0}"/>
              </a:ext>
            </a:extLst>
          </p:cNvPr>
          <p:cNvSpPr/>
          <p:nvPr/>
        </p:nvSpPr>
        <p:spPr>
          <a:xfrm>
            <a:off x="3623774" y="5899650"/>
            <a:ext cx="2124000" cy="396000"/>
          </a:xfrm>
          <a:prstGeom prst="roundRect">
            <a:avLst/>
          </a:prstGeom>
          <a:solidFill>
            <a:srgbClr val="FFA3A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305EA27-7FEF-1C74-354B-97461C5B544F}"/>
              </a:ext>
            </a:extLst>
          </p:cNvPr>
          <p:cNvSpPr txBox="1"/>
          <p:nvPr/>
        </p:nvSpPr>
        <p:spPr>
          <a:xfrm>
            <a:off x="3736014" y="5959182"/>
            <a:ext cx="1875834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i="1" dirty="0">
                <a:latin typeface="+mj-lt"/>
              </a:rPr>
              <a:t>DVFS/CPPC/AVFS</a:t>
            </a:r>
          </a:p>
        </p:txBody>
      </p:sp>
      <p:sp>
        <p:nvSpPr>
          <p:cNvPr id="31" name="Down Arrow 150">
            <a:extLst>
              <a:ext uri="{FF2B5EF4-FFF2-40B4-BE49-F238E27FC236}">
                <a16:creationId xmlns:a16="http://schemas.microsoft.com/office/drawing/2014/main" id="{84EE4A81-0585-B397-3535-BBAF3777E653}"/>
              </a:ext>
            </a:extLst>
          </p:cNvPr>
          <p:cNvSpPr/>
          <p:nvPr/>
        </p:nvSpPr>
        <p:spPr bwMode="auto">
          <a:xfrm>
            <a:off x="1645245" y="4479719"/>
            <a:ext cx="91440" cy="288000"/>
          </a:xfrm>
          <a:prstGeom prst="downArrow">
            <a:avLst/>
          </a:prstGeom>
          <a:solidFill>
            <a:srgbClr val="FF000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32" name="Rounded Rectangle 151">
            <a:extLst>
              <a:ext uri="{FF2B5EF4-FFF2-40B4-BE49-F238E27FC236}">
                <a16:creationId xmlns:a16="http://schemas.microsoft.com/office/drawing/2014/main" id="{E6A7C908-ACBE-378F-6893-4217D9816933}"/>
              </a:ext>
            </a:extLst>
          </p:cNvPr>
          <p:cNvSpPr/>
          <p:nvPr/>
        </p:nvSpPr>
        <p:spPr>
          <a:xfrm>
            <a:off x="557790" y="5913320"/>
            <a:ext cx="2124000" cy="396000"/>
          </a:xfrm>
          <a:prstGeom prst="roundRect">
            <a:avLst/>
          </a:prstGeom>
          <a:solidFill>
            <a:srgbClr val="8FB4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D5B21021-659A-D0C9-3F9D-7A822184FF07}"/>
              </a:ext>
            </a:extLst>
          </p:cNvPr>
          <p:cNvSpPr txBox="1"/>
          <p:nvPr/>
        </p:nvSpPr>
        <p:spPr>
          <a:xfrm>
            <a:off x="556630" y="5944789"/>
            <a:ext cx="2138727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b="1" dirty="0">
                <a:latin typeface="+mj-lt"/>
              </a:rPr>
              <a:t>C-state management</a:t>
            </a:r>
          </a:p>
        </p:txBody>
      </p:sp>
      <p:sp>
        <p:nvSpPr>
          <p:cNvPr id="34" name="Line 12">
            <a:extLst>
              <a:ext uri="{FF2B5EF4-FFF2-40B4-BE49-F238E27FC236}">
                <a16:creationId xmlns:a16="http://schemas.microsoft.com/office/drawing/2014/main" id="{F207A749-F907-50CD-2BEF-88632261A8A0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4662020" y="3824882"/>
            <a:ext cx="18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35" name="Straight Connector 34">
            <a:extLst>
              <a:ext uri="{FF2B5EF4-FFF2-40B4-BE49-F238E27FC236}">
                <a16:creationId xmlns:a16="http://schemas.microsoft.com/office/drawing/2014/main" id="{3246BD79-E84F-EFFB-E798-377C0791F2A6}"/>
              </a:ext>
            </a:extLst>
          </p:cNvPr>
          <p:cNvCxnSpPr/>
          <p:nvPr/>
        </p:nvCxnSpPr>
        <p:spPr bwMode="auto">
          <a:xfrm flipV="1">
            <a:off x="7227294" y="1408390"/>
            <a:ext cx="1332000" cy="4501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6D1268FD-89D0-B7AB-C61D-4A56FA8E6D88}"/>
              </a:ext>
            </a:extLst>
          </p:cNvPr>
          <p:cNvSpPr txBox="1"/>
          <p:nvPr/>
        </p:nvSpPr>
        <p:spPr>
          <a:xfrm>
            <a:off x="2278515" y="6328330"/>
            <a:ext cx="4656596" cy="49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300" dirty="0">
                <a:latin typeface="+mj-lt"/>
              </a:rPr>
              <a:t>CPPC: Collaborative Processor Performance Control</a:t>
            </a:r>
          </a:p>
          <a:p>
            <a:pPr algn="ctr"/>
            <a:r>
              <a:rPr lang="en-US" sz="1300" dirty="0">
                <a:latin typeface="+mj-lt"/>
              </a:rPr>
              <a:t>(DVFS, CPPC: ACPI-based)</a:t>
            </a:r>
          </a:p>
        </p:txBody>
      </p:sp>
      <p:sp>
        <p:nvSpPr>
          <p:cNvPr id="37" name="Text Box 12">
            <a:extLst>
              <a:ext uri="{FF2B5EF4-FFF2-40B4-BE49-F238E27FC236}">
                <a16:creationId xmlns:a16="http://schemas.microsoft.com/office/drawing/2014/main" id="{E15F6C65-CFBA-8ABE-858C-5C90EB7393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71900" y="3429000"/>
            <a:ext cx="2248093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of CPU cores</a:t>
            </a:r>
          </a:p>
        </p:txBody>
      </p:sp>
      <p:sp>
        <p:nvSpPr>
          <p:cNvPr id="38" name="Text Box 6">
            <a:extLst>
              <a:ext uri="{FF2B5EF4-FFF2-40B4-BE49-F238E27FC236}">
                <a16:creationId xmlns:a16="http://schemas.microsoft.com/office/drawing/2014/main" id="{C5E1E43F-91D3-BF1D-626A-1FCBFCF316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7195" y="1623367"/>
            <a:ext cx="2790310" cy="15183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hu-HU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</a:t>
            </a: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t the platform level</a:t>
            </a:r>
            <a:endParaRPr lang="hu-HU" altLang="en-US" sz="1300" b="1" dirty="0">
              <a:solidFill>
                <a:srgbClr val="000000"/>
              </a:solidFill>
              <a:latin typeface="Verdana" panose="020B0604030504040204" pitchFamily="34" charset="0"/>
            </a:endParaRP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hu-HU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</a:t>
            </a: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PM of platform elements,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other than the processor,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such as memory, 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hard disc etc.)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(Not discussed)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       </a:t>
            </a:r>
          </a:p>
        </p:txBody>
      </p:sp>
      <p:sp>
        <p:nvSpPr>
          <p:cNvPr id="39" name="Line 10">
            <a:extLst>
              <a:ext uri="{FF2B5EF4-FFF2-40B4-BE49-F238E27FC236}">
                <a16:creationId xmlns:a16="http://schemas.microsoft.com/office/drawing/2014/main" id="{E0D9EC1A-C201-CA52-F2A9-0EC331019ACF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7561307" y="1499285"/>
            <a:ext cx="185331" cy="47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6229C4A-1FC7-91C4-64FC-E8CAE6A04E21}"/>
              </a:ext>
            </a:extLst>
          </p:cNvPr>
          <p:cNvSpPr txBox="1"/>
          <p:nvPr/>
        </p:nvSpPr>
        <p:spPr>
          <a:xfrm>
            <a:off x="972414" y="6395693"/>
            <a:ext cx="1304331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(ACPI-based)</a:t>
            </a:r>
          </a:p>
        </p:txBody>
      </p:sp>
      <p:sp>
        <p:nvSpPr>
          <p:cNvPr id="41" name="Oval 9">
            <a:extLst>
              <a:ext uri="{FF2B5EF4-FFF2-40B4-BE49-F238E27FC236}">
                <a16:creationId xmlns:a16="http://schemas.microsoft.com/office/drawing/2014/main" id="{4042D0F9-DECA-127D-7956-AAEA22C644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16451" y="1543983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69B20068-8D19-603D-0C1D-178281615BF0}"/>
              </a:ext>
            </a:extLst>
          </p:cNvPr>
          <p:cNvCxnSpPr/>
          <p:nvPr/>
        </p:nvCxnSpPr>
        <p:spPr bwMode="auto">
          <a:xfrm>
            <a:off x="4226241" y="2805908"/>
            <a:ext cx="0" cy="0"/>
          </a:xfrm>
          <a:prstGeom prst="straightConnector1">
            <a:avLst/>
          </a:prstGeom>
          <a:noFill/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/>
          </a:ln>
          <a:effectLst/>
        </p:spPr>
      </p:cxnSp>
      <p:sp>
        <p:nvSpPr>
          <p:cNvPr id="43" name="Line 10">
            <a:extLst>
              <a:ext uri="{FF2B5EF4-FFF2-40B4-BE49-F238E27FC236}">
                <a16:creationId xmlns:a16="http://schemas.microsoft.com/office/drawing/2014/main" id="{3742CC7B-7473-7E8D-6FD8-5C74B06E55A8}"/>
              </a:ext>
            </a:extLst>
          </p:cNvPr>
          <p:cNvSpPr>
            <a:spLocks noChangeShapeType="1"/>
          </p:cNvSpPr>
          <p:nvPr/>
        </p:nvSpPr>
        <p:spPr bwMode="auto">
          <a:xfrm rot="-5400000" flipH="1">
            <a:off x="2128021" y="1510485"/>
            <a:ext cx="180000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44" name="Straight Connector 43">
            <a:extLst>
              <a:ext uri="{FF2B5EF4-FFF2-40B4-BE49-F238E27FC236}">
                <a16:creationId xmlns:a16="http://schemas.microsoft.com/office/drawing/2014/main" id="{9E6D0125-C7D8-03DA-6C42-4730715CDEFD}"/>
              </a:ext>
            </a:extLst>
          </p:cNvPr>
          <p:cNvCxnSpPr/>
          <p:nvPr/>
        </p:nvCxnSpPr>
        <p:spPr bwMode="auto">
          <a:xfrm flipH="1">
            <a:off x="1145390" y="1410211"/>
            <a:ext cx="1080000" cy="3154"/>
          </a:xfrm>
          <a:prstGeom prst="line">
            <a:avLst/>
          </a:prstGeom>
          <a:noFill/>
          <a:ln w="6350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45" name="Oval 9">
            <a:extLst>
              <a:ext uri="{FF2B5EF4-FFF2-40B4-BE49-F238E27FC236}">
                <a16:creationId xmlns:a16="http://schemas.microsoft.com/office/drawing/2014/main" id="{EE85C05C-0E42-1AFA-6DD3-7788C8FBEC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8514" y="1580464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6" name="Oval 9">
            <a:extLst>
              <a:ext uri="{FF2B5EF4-FFF2-40B4-BE49-F238E27FC236}">
                <a16:creationId xmlns:a16="http://schemas.microsoft.com/office/drawing/2014/main" id="{D9E04F02-579A-F65E-7F7D-26B4C41360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6585" y="2746053"/>
            <a:ext cx="63500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7" name="Line 10">
            <a:extLst>
              <a:ext uri="{FF2B5EF4-FFF2-40B4-BE49-F238E27FC236}">
                <a16:creationId xmlns:a16="http://schemas.microsoft.com/office/drawing/2014/main" id="{28740361-944E-6032-233C-75D0F3D18F48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780863" y="2664576"/>
            <a:ext cx="182880" cy="476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DC22EFF3-C6C0-C30C-5D04-EC9EA61443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9002" y="2750058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49" name="Line 8">
            <a:extLst>
              <a:ext uri="{FF2B5EF4-FFF2-40B4-BE49-F238E27FC236}">
                <a16:creationId xmlns:a16="http://schemas.microsoft.com/office/drawing/2014/main" id="{DD49D415-53D2-2290-D23B-4D950585F994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2141409" y="2672020"/>
            <a:ext cx="18288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0" name="Rounded Rectangle 174">
            <a:extLst>
              <a:ext uri="{FF2B5EF4-FFF2-40B4-BE49-F238E27FC236}">
                <a16:creationId xmlns:a16="http://schemas.microsoft.com/office/drawing/2014/main" id="{985D0ADE-AD37-59C3-AA68-4095AA7FFB0C}"/>
              </a:ext>
            </a:extLst>
          </p:cNvPr>
          <p:cNvSpPr/>
          <p:nvPr/>
        </p:nvSpPr>
        <p:spPr>
          <a:xfrm>
            <a:off x="1583820" y="2889491"/>
            <a:ext cx="1368000" cy="396000"/>
          </a:xfrm>
          <a:prstGeom prst="roundRect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1" name="Text Box 6">
            <a:extLst>
              <a:ext uri="{FF2B5EF4-FFF2-40B4-BE49-F238E27FC236}">
                <a16:creationId xmlns:a16="http://schemas.microsoft.com/office/drawing/2014/main" id="{3B2E85CC-ADE7-22CF-303E-159AE12953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9370" y="2933241"/>
            <a:ext cx="1260000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P</a:t>
            </a:r>
            <a:r>
              <a:rPr kumimoji="0" lang="en-US" altLang="en-US" sz="1300" b="1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ower</a:t>
            </a: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 gating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2" name="Rounded Rectangle 176">
            <a:extLst>
              <a:ext uri="{FF2B5EF4-FFF2-40B4-BE49-F238E27FC236}">
                <a16:creationId xmlns:a16="http://schemas.microsoft.com/office/drawing/2014/main" id="{E4437E4E-D173-53F3-91A5-FF9DFEAACCA7}"/>
              </a:ext>
            </a:extLst>
          </p:cNvPr>
          <p:cNvSpPr/>
          <p:nvPr/>
        </p:nvSpPr>
        <p:spPr>
          <a:xfrm>
            <a:off x="160053" y="2873361"/>
            <a:ext cx="1296000" cy="396000"/>
          </a:xfrm>
          <a:prstGeom prst="roundRect">
            <a:avLst/>
          </a:prstGeom>
          <a:solidFill>
            <a:srgbClr val="D9D9F3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Text Box 12">
            <a:extLst>
              <a:ext uri="{FF2B5EF4-FFF2-40B4-BE49-F238E27FC236}">
                <a16:creationId xmlns:a16="http://schemas.microsoft.com/office/drawing/2014/main" id="{C906E262-FDDE-7D6C-148A-B2F63347D2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505" y="2926733"/>
            <a:ext cx="1340431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Clock gating</a:t>
            </a:r>
          </a:p>
        </p:txBody>
      </p:sp>
      <p:sp>
        <p:nvSpPr>
          <p:cNvPr id="54" name="Line 8">
            <a:extLst>
              <a:ext uri="{FF2B5EF4-FFF2-40B4-BE49-F238E27FC236}">
                <a16:creationId xmlns:a16="http://schemas.microsoft.com/office/drawing/2014/main" id="{19A1EB59-D44A-A074-CE11-D2D516C2621B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2142534" y="2483091"/>
            <a:ext cx="180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55" name="Text Box 12">
            <a:extLst>
              <a:ext uri="{FF2B5EF4-FFF2-40B4-BE49-F238E27FC236}">
                <a16:creationId xmlns:a16="http://schemas.microsoft.com/office/drawing/2014/main" id="{38877493-6248-70EA-BFAE-A1D5367569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6585" y="1615442"/>
            <a:ext cx="2771736" cy="7181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 fontAlgn="base">
              <a:spcBef>
                <a:spcPct val="0"/>
              </a:spcBef>
              <a:spcAft>
                <a:spcPts val="200"/>
              </a:spcAft>
            </a:pPr>
            <a:r>
              <a:rPr lang="en-US" altLang="en-US" sz="1300" b="1" dirty="0">
                <a:solidFill>
                  <a:srgbClr val="000000"/>
                </a:solidFill>
                <a:latin typeface="Verdana" panose="020B0604030504040204" pitchFamily="34" charset="0"/>
              </a:rPr>
              <a:t>PM at the circuit level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(Reducing power consumption</a:t>
            </a:r>
          </a:p>
          <a:p>
            <a:pPr algn="ctr" fontAlgn="base">
              <a:spcBef>
                <a:spcPct val="0"/>
              </a:spcBef>
              <a:spcAft>
                <a:spcPct val="0"/>
              </a:spcAft>
            </a:pPr>
            <a:r>
              <a:rPr lang="en-US" altLang="en-US" sz="1300" dirty="0">
                <a:solidFill>
                  <a:srgbClr val="000000"/>
                </a:solidFill>
                <a:latin typeface="Verdana" panose="020B0604030504040204" pitchFamily="34" charset="0"/>
              </a:rPr>
              <a:t>by appropriate circuit design)</a:t>
            </a:r>
            <a:endParaRPr lang="hu-HU" altLang="en-US" sz="1300" dirty="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cxnSp>
        <p:nvCxnSpPr>
          <p:cNvPr id="56" name="Straight Connector 55">
            <a:extLst>
              <a:ext uri="{FF2B5EF4-FFF2-40B4-BE49-F238E27FC236}">
                <a16:creationId xmlns:a16="http://schemas.microsoft.com/office/drawing/2014/main" id="{2D268DD2-5C48-E182-316B-DB581E271B25}"/>
              </a:ext>
            </a:extLst>
          </p:cNvPr>
          <p:cNvCxnSpPr/>
          <p:nvPr/>
        </p:nvCxnSpPr>
        <p:spPr bwMode="auto">
          <a:xfrm flipV="1">
            <a:off x="874683" y="2575517"/>
            <a:ext cx="2844000" cy="5857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cxnSp>
      <p:sp>
        <p:nvSpPr>
          <p:cNvPr id="57" name="Oval 56">
            <a:extLst>
              <a:ext uri="{FF2B5EF4-FFF2-40B4-BE49-F238E27FC236}">
                <a16:creationId xmlns:a16="http://schemas.microsoft.com/office/drawing/2014/main" id="{C07FE417-8ABC-DC3B-E27A-B71B152D8C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84167" y="2758552"/>
            <a:ext cx="60325" cy="60325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8" name="Line 8">
            <a:extLst>
              <a:ext uri="{FF2B5EF4-FFF2-40B4-BE49-F238E27FC236}">
                <a16:creationId xmlns:a16="http://schemas.microsoft.com/office/drawing/2014/main" id="{D0FFC7C0-0B49-DB52-1932-11174A82DEE7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3626574" y="2680514"/>
            <a:ext cx="18288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3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59" name="Rounded Rectangle 183">
            <a:extLst>
              <a:ext uri="{FF2B5EF4-FFF2-40B4-BE49-F238E27FC236}">
                <a16:creationId xmlns:a16="http://schemas.microsoft.com/office/drawing/2014/main" id="{EF0E4DED-C21F-4EC6-2E1E-978A6136D725}"/>
              </a:ext>
            </a:extLst>
          </p:cNvPr>
          <p:cNvSpPr/>
          <p:nvPr/>
        </p:nvSpPr>
        <p:spPr>
          <a:xfrm>
            <a:off x="3068985" y="2897985"/>
            <a:ext cx="1332000" cy="396000"/>
          </a:xfrm>
          <a:prstGeom prst="roundRect">
            <a:avLst/>
          </a:prstGeom>
          <a:solidFill>
            <a:srgbClr val="00F66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Text Box 6">
            <a:extLst>
              <a:ext uri="{FF2B5EF4-FFF2-40B4-BE49-F238E27FC236}">
                <a16:creationId xmlns:a16="http://schemas.microsoft.com/office/drawing/2014/main" id="{32C1C334-66CF-E9F8-6F51-51A076CD2D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3772" y="2941735"/>
            <a:ext cx="641522" cy="2923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000080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chemeClr val="bg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3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Verdana" panose="020B0604030504040204" pitchFamily="34" charset="0"/>
                <a:ea typeface="+mn-ea"/>
                <a:cs typeface="+mn-cs"/>
              </a:rPr>
              <a:t>FIVR</a:t>
            </a:r>
            <a:endParaRPr kumimoji="0" lang="hu-HU" altLang="en-US" sz="13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Verdana" panose="020B0604030504040204" pitchFamily="34" charset="0"/>
              <a:ea typeface="+mn-ea"/>
              <a:cs typeface="+mn-cs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A2084061-7099-C4DC-4EA0-E194B9BC2590}"/>
              </a:ext>
            </a:extLst>
          </p:cNvPr>
          <p:cNvSpPr txBox="1"/>
          <p:nvPr/>
        </p:nvSpPr>
        <p:spPr>
          <a:xfrm>
            <a:off x="6867255" y="6418340"/>
            <a:ext cx="1657826" cy="2923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300" dirty="0">
                <a:latin typeface="+mj-lt"/>
              </a:rPr>
              <a:t>(* see next slide)</a:t>
            </a:r>
          </a:p>
        </p:txBody>
      </p:sp>
      <p:sp>
        <p:nvSpPr>
          <p:cNvPr id="62" name="Line 10">
            <a:extLst>
              <a:ext uri="{FF2B5EF4-FFF2-40B4-BE49-F238E27FC236}">
                <a16:creationId xmlns:a16="http://schemas.microsoft.com/office/drawing/2014/main" id="{B97CB1F9-7D4E-0891-CBCD-37A08A5940D1}"/>
              </a:ext>
            </a:extLst>
          </p:cNvPr>
          <p:cNvSpPr>
            <a:spLocks noChangeShapeType="1"/>
          </p:cNvSpPr>
          <p:nvPr/>
        </p:nvSpPr>
        <p:spPr bwMode="auto">
          <a:xfrm rot="-5400000" flipH="1" flipV="1">
            <a:off x="4735551" y="1492879"/>
            <a:ext cx="144000" cy="4702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93" name="Oval 9">
            <a:extLst>
              <a:ext uri="{FF2B5EF4-FFF2-40B4-BE49-F238E27FC236}">
                <a16:creationId xmlns:a16="http://schemas.microsoft.com/office/drawing/2014/main" id="{2C0F783F-D9DA-CF9B-300B-61E85859FA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70030" y="1550777"/>
            <a:ext cx="72000" cy="72000"/>
          </a:xfrm>
          <a:prstGeom prst="ellipse">
            <a:avLst/>
          </a:prstGeom>
          <a:solidFill>
            <a:srgbClr val="FFFF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  <p:sp>
        <p:nvSpPr>
          <p:cNvPr id="94" name="Line 8">
            <a:extLst>
              <a:ext uri="{FF2B5EF4-FFF2-40B4-BE49-F238E27FC236}">
                <a16:creationId xmlns:a16="http://schemas.microsoft.com/office/drawing/2014/main" id="{C3FE3F25-3FFA-CB91-4A19-D3E21ADB4CEE}"/>
              </a:ext>
            </a:extLst>
          </p:cNvPr>
          <p:cNvSpPr>
            <a:spLocks noChangeShapeType="1"/>
          </p:cNvSpPr>
          <p:nvPr/>
        </p:nvSpPr>
        <p:spPr bwMode="auto">
          <a:xfrm rot="5400000" flipH="1" flipV="1">
            <a:off x="4509819" y="3050156"/>
            <a:ext cx="576000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1300">
              <a:solidFill>
                <a:srgbClr val="000000"/>
              </a:solidFill>
              <a:latin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231447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9" fill="hold">
                      <p:stCondLst>
                        <p:cond delay="indefinite"/>
                      </p:stCondLst>
                      <p:childTnLst>
                        <p:par>
                          <p:cTn id="130" fill="hold">
                            <p:stCondLst>
                              <p:cond delay="0"/>
                            </p:stCondLst>
                            <p:childTnLst>
                              <p:par>
                                <p:cTn id="1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9" fill="hold">
                      <p:stCondLst>
                        <p:cond delay="indefinite"/>
                      </p:stCondLst>
                      <p:childTnLst>
                        <p:par>
                          <p:cTn id="220" fill="hold">
                            <p:stCondLst>
                              <p:cond delay="0"/>
                            </p:stCondLst>
                            <p:childTnLst>
                              <p:par>
                                <p:cTn id="2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4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9" fill="hold">
                      <p:stCondLst>
                        <p:cond delay="indefinite"/>
                      </p:stCondLst>
                      <p:childTnLst>
                        <p:par>
                          <p:cTn id="250" fill="hold">
                            <p:stCondLst>
                              <p:cond delay="0"/>
                            </p:stCondLst>
                            <p:childTnLst>
                              <p:par>
                                <p:cTn id="2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 animBg="1"/>
      <p:bldP spid="6" grpId="0" animBg="1"/>
      <p:bldP spid="7" grpId="0" animBg="1"/>
      <p:bldP spid="8" grpId="0"/>
      <p:bldP spid="10" grpId="0" animBg="1"/>
      <p:bldP spid="11" grpId="0" animBg="1"/>
      <p:bldP spid="12" grpId="0"/>
      <p:bldP spid="13" grpId="0" animBg="1"/>
      <p:bldP spid="14" grpId="0" animBg="1"/>
      <p:bldP spid="15" grpId="0" animBg="1"/>
      <p:bldP spid="16" grpId="0" animBg="1"/>
      <p:bldP spid="17" grpId="0"/>
      <p:bldP spid="18" grpId="0"/>
      <p:bldP spid="19" grpId="0"/>
      <p:bldP spid="20" grpId="0" animBg="1"/>
      <p:bldP spid="21" grpId="0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/>
      <p:bldP spid="29" grpId="0" animBg="1"/>
      <p:bldP spid="30" grpId="0"/>
      <p:bldP spid="31" grpId="0" animBg="1"/>
      <p:bldP spid="32" grpId="0" animBg="1"/>
      <p:bldP spid="33" grpId="0"/>
      <p:bldP spid="34" grpId="0" animBg="1"/>
      <p:bldP spid="36" grpId="0"/>
      <p:bldP spid="37" grpId="0"/>
      <p:bldP spid="38" grpId="0"/>
      <p:bldP spid="39" grpId="0" animBg="1"/>
      <p:bldP spid="40" grpId="0"/>
      <p:bldP spid="41" grpId="0" animBg="1"/>
      <p:bldP spid="43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/>
      <p:bldP spid="52" grpId="0" animBg="1"/>
      <p:bldP spid="53" grpId="0"/>
      <p:bldP spid="54" grpId="0" animBg="1"/>
      <p:bldP spid="55" grpId="0"/>
      <p:bldP spid="57" grpId="0" animBg="1"/>
      <p:bldP spid="58" grpId="0" animBg="1"/>
      <p:bldP spid="59" grpId="0" animBg="1"/>
      <p:bldP spid="60" grpId="0"/>
      <p:bldP spid="61" grpId="0"/>
      <p:bldP spid="94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3.1 Overview of how is power managed at the platform level (2)</a:t>
            </a:r>
          </a:p>
        </p:txBody>
      </p:sp>
      <p:sp>
        <p:nvSpPr>
          <p:cNvPr id="3" name="Rounded Rectangle 2"/>
          <p:cNvSpPr/>
          <p:nvPr/>
        </p:nvSpPr>
        <p:spPr bwMode="auto">
          <a:xfrm>
            <a:off x="-26495" y="851294"/>
            <a:ext cx="9144000" cy="2442691"/>
          </a:xfrm>
          <a:prstGeom prst="roundRect">
            <a:avLst/>
          </a:prstGeom>
          <a:solidFill>
            <a:srgbClr val="DDEEFF"/>
          </a:solidFill>
          <a:ln w="19050" cap="flat" cmpd="sng" algn="ctr">
            <a:solidFill>
              <a:srgbClr val="86A4A7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400" b="1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Verdana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1500" y="458670"/>
            <a:ext cx="670087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/>
                </a:solidFill>
                <a:latin typeface="+mj-lt"/>
              </a:rPr>
              <a:t>The need for a standard for power managing computers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251520" y="851294"/>
            <a:ext cx="9012852" cy="28623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285750" lvl="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rgbClr val="000000"/>
                </a:solidFill>
                <a:latin typeface="Verdana"/>
              </a:rPr>
              <a:t>Power management of processors, memory, or I/O devices (like HD, SSD, etc.)</a:t>
            </a:r>
          </a:p>
          <a:p>
            <a:pPr lvl="0"/>
            <a:r>
              <a:rPr lang="en-US" sz="1600" dirty="0">
                <a:solidFill>
                  <a:srgbClr val="000000"/>
                </a:solidFill>
                <a:latin typeface="Verdana"/>
              </a:rPr>
              <a:t>      needs typically a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concerted effort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of both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system software 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(like OS, BIOS)</a:t>
            </a:r>
          </a:p>
          <a:p>
            <a:pPr lvl="0">
              <a:spcAft>
                <a:spcPts val="600"/>
              </a:spcAft>
            </a:pPr>
            <a:r>
              <a:rPr lang="en-US" sz="1600" dirty="0">
                <a:solidFill>
                  <a:srgbClr val="0070C0"/>
                </a:solidFill>
                <a:latin typeface="Verdana"/>
              </a:rPr>
              <a:t>      and </a:t>
            </a:r>
            <a:r>
              <a:rPr lang="en-US" sz="1600" dirty="0">
                <a:solidFill>
                  <a:srgbClr val="FF0000"/>
                </a:solidFill>
                <a:latin typeface="Verdana"/>
              </a:rPr>
              <a:t>hardware</a:t>
            </a:r>
            <a:r>
              <a:rPr lang="en-US" sz="1600" dirty="0">
                <a:solidFill>
                  <a:srgbClr val="0070C0"/>
                </a:solidFill>
                <a:latin typeface="Verdana"/>
              </a:rPr>
              <a:t> to accomplish PM actions on devices of various vendors.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Accordingly,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PM standards emerged</a:t>
            </a:r>
            <a:r>
              <a:rPr lang="en-US" sz="1600" dirty="0">
                <a:latin typeface="+mj-lt"/>
              </a:rPr>
              <a:t>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first by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Intel</a:t>
            </a:r>
            <a:r>
              <a:rPr lang="en-US" sz="1600" dirty="0">
                <a:latin typeface="+mj-lt"/>
              </a:rPr>
              <a:t>, targeting PM of processors </a:t>
            </a:r>
          </a:p>
          <a:p>
            <a:pPr>
              <a:spcAft>
                <a:spcPts val="600"/>
              </a:spcAft>
            </a:pPr>
            <a:r>
              <a:rPr lang="en-US" sz="1600" dirty="0">
                <a:latin typeface="+mj-lt"/>
              </a:rPr>
              <a:t>      in the 1990s, then as a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cooperative effort by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Intel and Microsoft.</a:t>
            </a:r>
          </a:p>
          <a:p>
            <a:r>
              <a:rPr lang="en-US" sz="1600" dirty="0">
                <a:latin typeface="+mj-lt"/>
              </a:rPr>
              <a:t>    Finally,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in 1996, </a:t>
            </a:r>
            <a:r>
              <a:rPr lang="en-US" sz="1600" dirty="0">
                <a:latin typeface="+mj-lt"/>
              </a:rPr>
              <a:t>a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group of interested vendors</a:t>
            </a:r>
            <a:r>
              <a:rPr lang="en-US" sz="1600" dirty="0">
                <a:latin typeface="+mj-lt"/>
              </a:rPr>
              <a:t>, including Intel, Microsoft, Compaq,</a:t>
            </a:r>
          </a:p>
          <a:p>
            <a:r>
              <a:rPr lang="en-US" sz="1600" dirty="0">
                <a:latin typeface="+mj-lt"/>
              </a:rPr>
              <a:t>      and others </a:t>
            </a:r>
            <a:r>
              <a:rPr lang="en-US" sz="1600" dirty="0">
                <a:solidFill>
                  <a:srgbClr val="0070C0"/>
                </a:solidFill>
                <a:latin typeface="+mj-lt"/>
              </a:rPr>
              <a:t>adopted the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ACPI (</a:t>
            </a:r>
            <a:r>
              <a:rPr lang="en-US" altLang="en-US" sz="1600" dirty="0">
                <a:solidFill>
                  <a:srgbClr val="FF0000"/>
                </a:solidFill>
                <a:latin typeface="+mj-lt"/>
              </a:rPr>
              <a:t>Advanced Configuration and Power Interface)</a:t>
            </a:r>
          </a:p>
          <a:p>
            <a:r>
              <a:rPr lang="en-US" altLang="en-US" sz="1600" dirty="0">
                <a:solidFill>
                  <a:srgbClr val="FF0000"/>
                </a:solidFill>
                <a:latin typeface="+mj-lt"/>
              </a:rPr>
              <a:t>      </a:t>
            </a:r>
            <a:r>
              <a:rPr lang="en-US" sz="1600" dirty="0">
                <a:solidFill>
                  <a:srgbClr val="FF0000"/>
                </a:solidFill>
                <a:latin typeface="+mj-lt"/>
              </a:rPr>
              <a:t>standard</a:t>
            </a:r>
            <a:r>
              <a:rPr lang="en-US" sz="1600" dirty="0">
                <a:latin typeface="+mj-lt"/>
              </a:rPr>
              <a:t>, that covers both configuration issues (like hot plug) and PM of the</a:t>
            </a:r>
          </a:p>
          <a:p>
            <a:pPr>
              <a:spcAft>
                <a:spcPts val="1200"/>
              </a:spcAft>
            </a:pPr>
            <a:r>
              <a:rPr lang="en-US" sz="1600" dirty="0">
                <a:latin typeface="+mj-lt"/>
              </a:rPr>
              <a:t>      entire platform.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latin typeface="+mj-lt"/>
              </a:rPr>
              <a:t>The following Figure summarizes this evolution.</a:t>
            </a:r>
          </a:p>
        </p:txBody>
      </p:sp>
    </p:spTree>
    <p:extLst>
      <p:ext uri="{BB962C8B-B14F-4D97-AF65-F5344CB8AC3E}">
        <p14:creationId xmlns:p14="http://schemas.microsoft.com/office/powerpoint/2010/main" val="37892212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1700" dirty="0"/>
              <a:t>3.1 Overview of how is power managed at the platform level (3)</a:t>
            </a:r>
          </a:p>
        </p:txBody>
      </p:sp>
      <p:sp>
        <p:nvSpPr>
          <p:cNvPr id="3" name="Text Box 44"/>
          <p:cNvSpPr txBox="1">
            <a:spLocks noChangeArrowheads="1"/>
          </p:cNvSpPr>
          <p:nvPr/>
        </p:nvSpPr>
        <p:spPr bwMode="auto">
          <a:xfrm>
            <a:off x="71500" y="458670"/>
            <a:ext cx="5260927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1pPr>
            <a:lvl2pPr marL="742950" indent="-28575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2pPr>
            <a:lvl3pPr marL="11430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3pPr>
            <a:lvl4pPr marL="16002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4pPr>
            <a:lvl5pPr marL="2057400" indent="-228600"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Verdana" panose="020B0604030504040204" pitchFamily="34" charset="0"/>
              </a:defRPr>
            </a:lvl9pPr>
          </a:lstStyle>
          <a:p>
            <a:r>
              <a:rPr lang="en-US" altLang="en-US" sz="1800" dirty="0">
                <a:solidFill>
                  <a:srgbClr val="333399"/>
                </a:solidFill>
              </a:rPr>
              <a:t>Evolution of power management standards 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137813" y="998730"/>
            <a:ext cx="9023286" cy="5560329"/>
            <a:chOff x="137813" y="1133745"/>
            <a:chExt cx="9023286" cy="5560329"/>
          </a:xfrm>
        </p:grpSpPr>
        <p:sp>
          <p:nvSpPr>
            <p:cNvPr id="6" name="Rectangle 43"/>
            <p:cNvSpPr>
              <a:spLocks noChangeArrowheads="1"/>
            </p:cNvSpPr>
            <p:nvPr/>
          </p:nvSpPr>
          <p:spPr bwMode="auto">
            <a:xfrm>
              <a:off x="1584256" y="2806074"/>
              <a:ext cx="7498080" cy="3888000"/>
            </a:xfrm>
            <a:prstGeom prst="rect">
              <a:avLst/>
            </a:prstGeom>
            <a:solidFill>
              <a:srgbClr val="D1FFE6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algn="ctr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endParaRPr lang="en-US" altLang="en-US" dirty="0">
                <a:solidFill>
                  <a:srgbClr val="000000"/>
                </a:solidFill>
              </a:endParaRPr>
            </a:p>
          </p:txBody>
        </p:sp>
        <p:sp>
          <p:nvSpPr>
            <p:cNvPr id="7" name="Rectangle 3"/>
            <p:cNvSpPr>
              <a:spLocks noChangeArrowheads="1"/>
            </p:cNvSpPr>
            <p:nvPr/>
          </p:nvSpPr>
          <p:spPr bwMode="auto">
            <a:xfrm>
              <a:off x="1592645" y="1133745"/>
              <a:ext cx="7498080" cy="1655763"/>
            </a:xfrm>
            <a:prstGeom prst="rect">
              <a:avLst/>
            </a:prstGeom>
            <a:solidFill>
              <a:srgbClr val="EAEAEA"/>
            </a:solidFill>
            <a:ln w="9525" algn="ctr">
              <a:solidFill>
                <a:schemeClr val="bg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8" name="Text Box 4"/>
            <p:cNvSpPr txBox="1">
              <a:spLocks noChangeArrowheads="1"/>
            </p:cNvSpPr>
            <p:nvPr/>
          </p:nvSpPr>
          <p:spPr bwMode="auto">
            <a:xfrm>
              <a:off x="3646188" y="1219470"/>
              <a:ext cx="2805112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8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algn="ctr"/>
              <a:r>
                <a:rPr lang="en-US" altLang="en-US" sz="1200" b="1" dirty="0">
                  <a:solidFill>
                    <a:srgbClr val="000000"/>
                  </a:solidFill>
                </a:rPr>
                <a:t>Power management standards</a:t>
              </a:r>
              <a:endParaRPr lang="hu-HU" altLang="en-US" sz="1200" b="1" dirty="0">
                <a:solidFill>
                  <a:srgbClr val="000000"/>
                </a:solidFill>
              </a:endParaRPr>
            </a:p>
          </p:txBody>
        </p:sp>
        <p:sp>
          <p:nvSpPr>
            <p:cNvPr id="9" name="Text Box 5"/>
            <p:cNvSpPr txBox="1">
              <a:spLocks noChangeArrowheads="1"/>
            </p:cNvSpPr>
            <p:nvPr/>
          </p:nvSpPr>
          <p:spPr bwMode="auto">
            <a:xfrm>
              <a:off x="3968248" y="2071958"/>
              <a:ext cx="1884362" cy="6397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8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algn="ctr"/>
              <a:r>
                <a:rPr lang="en-US" altLang="en-US" sz="1200" b="1" dirty="0">
                  <a:solidFill>
                    <a:srgbClr val="000000"/>
                  </a:solidFill>
                </a:rPr>
                <a:t>Advanced </a:t>
              </a:r>
            </a:p>
            <a:p>
              <a:pPr algn="ctr"/>
              <a:r>
                <a:rPr lang="en-US" altLang="en-US" sz="1200" b="1" dirty="0">
                  <a:solidFill>
                    <a:srgbClr val="000000"/>
                  </a:solidFill>
                </a:rPr>
                <a:t>Power Management</a:t>
              </a:r>
            </a:p>
            <a:p>
              <a:pPr algn="ctr"/>
              <a:r>
                <a:rPr lang="en-US" altLang="en-US" sz="1200" b="1" dirty="0">
                  <a:solidFill>
                    <a:srgbClr val="000000"/>
                  </a:solidFill>
                </a:rPr>
                <a:t>(APM)</a:t>
              </a:r>
              <a:endParaRPr lang="hu-HU" altLang="en-US" sz="1200" b="1" dirty="0">
                <a:solidFill>
                  <a:srgbClr val="000000"/>
                </a:solidFill>
              </a:endParaRPr>
            </a:p>
          </p:txBody>
        </p:sp>
        <p:sp>
          <p:nvSpPr>
            <p:cNvPr id="10" name="Text Box 6"/>
            <p:cNvSpPr txBox="1">
              <a:spLocks noChangeArrowheads="1"/>
            </p:cNvSpPr>
            <p:nvPr/>
          </p:nvSpPr>
          <p:spPr bwMode="auto">
            <a:xfrm>
              <a:off x="6339435" y="2022745"/>
              <a:ext cx="2254143" cy="72019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8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algn="ctr"/>
              <a:r>
                <a:rPr lang="en-US" altLang="en-US" sz="1200" b="1" dirty="0">
                  <a:solidFill>
                    <a:srgbClr val="000000"/>
                  </a:solidFill>
                </a:rPr>
                <a:t>Advanced Configuration</a:t>
              </a:r>
            </a:p>
            <a:p>
              <a:pPr algn="ctr">
                <a:lnSpc>
                  <a:spcPct val="120000"/>
                </a:lnSpc>
              </a:pPr>
              <a:r>
                <a:rPr lang="en-US" altLang="en-US" sz="1200" b="1" dirty="0">
                  <a:solidFill>
                    <a:srgbClr val="000000"/>
                  </a:solidFill>
                </a:rPr>
                <a:t> and Power Interface</a:t>
              </a:r>
            </a:p>
            <a:p>
              <a:pPr algn="ctr">
                <a:lnSpc>
                  <a:spcPct val="120000"/>
                </a:lnSpc>
              </a:pPr>
              <a:r>
                <a:rPr lang="en-US" altLang="en-US" sz="1200" b="1" dirty="0">
                  <a:solidFill>
                    <a:srgbClr val="000000"/>
                  </a:solidFill>
                </a:rPr>
                <a:t>(ACPI) </a:t>
              </a:r>
              <a:endParaRPr lang="hu-HU" altLang="en-US" sz="1200" b="1" dirty="0">
                <a:solidFill>
                  <a:srgbClr val="000000"/>
                </a:solidFill>
              </a:endParaRPr>
            </a:p>
          </p:txBody>
        </p:sp>
        <p:sp>
          <p:nvSpPr>
            <p:cNvPr id="11" name="Oval 7"/>
            <p:cNvSpPr>
              <a:spLocks noChangeArrowheads="1"/>
            </p:cNvSpPr>
            <p:nvPr/>
          </p:nvSpPr>
          <p:spPr bwMode="auto">
            <a:xfrm>
              <a:off x="4869264" y="1937240"/>
              <a:ext cx="60325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2" name="Line 8"/>
            <p:cNvSpPr>
              <a:spLocks noChangeShapeType="1"/>
            </p:cNvSpPr>
            <p:nvPr/>
          </p:nvSpPr>
          <p:spPr bwMode="auto">
            <a:xfrm rot="16200000" flipH="1" flipV="1">
              <a:off x="3581536" y="634835"/>
              <a:ext cx="373062" cy="2288458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" name="Oval 9"/>
            <p:cNvSpPr>
              <a:spLocks noChangeArrowheads="1"/>
            </p:cNvSpPr>
            <p:nvPr/>
          </p:nvSpPr>
          <p:spPr bwMode="auto">
            <a:xfrm>
              <a:off x="7414913" y="1952895"/>
              <a:ext cx="69850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14" name="Line 10"/>
            <p:cNvSpPr>
              <a:spLocks noChangeShapeType="1"/>
            </p:cNvSpPr>
            <p:nvPr/>
          </p:nvSpPr>
          <p:spPr bwMode="auto">
            <a:xfrm>
              <a:off x="4912296" y="1598872"/>
              <a:ext cx="2513215" cy="35242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" name="Text Box 11"/>
            <p:cNvSpPr txBox="1">
              <a:spLocks noChangeArrowheads="1"/>
            </p:cNvSpPr>
            <p:nvPr/>
          </p:nvSpPr>
          <p:spPr bwMode="auto">
            <a:xfrm>
              <a:off x="4070743" y="3205923"/>
              <a:ext cx="1674812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Intel and Microsoft </a:t>
              </a:r>
            </a:p>
          </p:txBody>
        </p:sp>
        <p:sp>
          <p:nvSpPr>
            <p:cNvPr id="16" name="Text Box 12"/>
            <p:cNvSpPr txBox="1">
              <a:spLocks noChangeArrowheads="1"/>
            </p:cNvSpPr>
            <p:nvPr/>
          </p:nvSpPr>
          <p:spPr bwMode="auto">
            <a:xfrm>
              <a:off x="6208269" y="3201160"/>
              <a:ext cx="2511713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Intel, Microsoft, </a:t>
              </a:r>
            </a:p>
            <a:p>
              <a:pPr algn="ctr">
                <a:spcAft>
                  <a:spcPct val="35000"/>
                </a:spcAft>
              </a:pPr>
              <a:r>
                <a:rPr lang="en-US" altLang="en-US" sz="1200" dirty="0">
                  <a:solidFill>
                    <a:srgbClr val="000000"/>
                  </a:solidFill>
                </a:rPr>
                <a:t>Compaq, Phoenix and Toshiba</a:t>
              </a:r>
            </a:p>
          </p:txBody>
        </p:sp>
        <p:sp>
          <p:nvSpPr>
            <p:cNvPr id="17" name="Text Box 13"/>
            <p:cNvSpPr txBox="1">
              <a:spLocks noChangeArrowheads="1"/>
            </p:cNvSpPr>
            <p:nvPr/>
          </p:nvSpPr>
          <p:spPr bwMode="auto">
            <a:xfrm>
              <a:off x="294975" y="4535907"/>
              <a:ext cx="128753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>
                <a:buFontTx/>
                <a:buChar char="•"/>
              </a:pPr>
              <a:r>
                <a:rPr lang="en-US" altLang="en-US" sz="1200" dirty="0">
                  <a:solidFill>
                    <a:srgbClr val="000000"/>
                  </a:solidFill>
                </a:rPr>
                <a:t> for CPU: </a:t>
              </a:r>
            </a:p>
            <a:p>
              <a:pPr>
                <a:buFontTx/>
                <a:buChar char="•"/>
              </a:pPr>
              <a:r>
                <a:rPr lang="en-US" altLang="en-US" sz="1200" dirty="0">
                  <a:solidFill>
                    <a:srgbClr val="000000"/>
                  </a:solidFill>
                </a:rPr>
                <a:t> for devices: </a:t>
              </a:r>
            </a:p>
          </p:txBody>
        </p:sp>
        <p:sp>
          <p:nvSpPr>
            <p:cNvPr id="18" name="Text Box 14"/>
            <p:cNvSpPr txBox="1">
              <a:spLocks noChangeArrowheads="1"/>
            </p:cNvSpPr>
            <p:nvPr/>
          </p:nvSpPr>
          <p:spPr bwMode="auto">
            <a:xfrm>
              <a:off x="7024435" y="4533818"/>
              <a:ext cx="876778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by </a:t>
              </a:r>
              <a:r>
                <a:rPr lang="en-US" altLang="en-US" sz="1200" dirty="0" err="1">
                  <a:solidFill>
                    <a:srgbClr val="000000"/>
                  </a:solidFill>
                </a:rPr>
                <a:t>OSPM</a:t>
              </a:r>
              <a:endParaRPr lang="en-US" altLang="en-US" sz="1200" dirty="0">
                <a:solidFill>
                  <a:srgbClr val="000000"/>
                </a:solidFill>
              </a:endParaRPr>
            </a:p>
            <a:p>
              <a:r>
                <a:rPr lang="en-US" altLang="en-US" sz="1200" dirty="0">
                  <a:solidFill>
                    <a:srgbClr val="000000"/>
                  </a:solidFill>
                </a:rPr>
                <a:t>by </a:t>
              </a:r>
              <a:r>
                <a:rPr lang="en-US" altLang="en-US" sz="1200" dirty="0" err="1">
                  <a:solidFill>
                    <a:srgbClr val="000000"/>
                  </a:solidFill>
                </a:rPr>
                <a:t>OSPM</a:t>
              </a:r>
              <a:endParaRPr lang="en-US" altLang="en-US" sz="1200" dirty="0">
                <a:solidFill>
                  <a:srgbClr val="000000"/>
                </a:solidFill>
              </a:endParaRPr>
            </a:p>
          </p:txBody>
        </p:sp>
        <p:sp>
          <p:nvSpPr>
            <p:cNvPr id="19" name="Text Box 17"/>
            <p:cNvSpPr txBox="1">
              <a:spLocks noChangeArrowheads="1"/>
            </p:cNvSpPr>
            <p:nvPr/>
          </p:nvSpPr>
          <p:spPr bwMode="auto">
            <a:xfrm>
              <a:off x="6156025" y="5761469"/>
              <a:ext cx="2551113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 err="1">
                  <a:solidFill>
                    <a:srgbClr val="000000"/>
                  </a:solidFill>
                </a:rPr>
                <a:t>430TX</a:t>
              </a:r>
              <a:r>
                <a:rPr lang="en-US" altLang="en-US" sz="1200" dirty="0">
                  <a:solidFill>
                    <a:srgbClr val="000000"/>
                  </a:solidFill>
                </a:rPr>
                <a:t> with </a:t>
              </a:r>
              <a:r>
                <a:rPr lang="en-US" altLang="en-US" sz="1200" dirty="0" err="1">
                  <a:solidFill>
                    <a:srgbClr val="000000"/>
                  </a:solidFill>
                </a:rPr>
                <a:t>PIIX4</a:t>
              </a:r>
              <a:r>
                <a:rPr lang="en-US" altLang="en-US" sz="1200" dirty="0">
                  <a:solidFill>
                    <a:srgbClr val="000000"/>
                  </a:solidFill>
                </a:rPr>
                <a:t> (</a:t>
              </a:r>
              <a:r>
                <a:rPr lang="en-US" altLang="en-US" sz="1200" dirty="0" err="1">
                  <a:solidFill>
                    <a:srgbClr val="000000"/>
                  </a:solidFill>
                </a:rPr>
                <a:t>ACPI</a:t>
              </a:r>
              <a:r>
                <a:rPr lang="en-US" altLang="en-US" sz="1200" dirty="0">
                  <a:solidFill>
                    <a:srgbClr val="000000"/>
                  </a:solidFill>
                </a:rPr>
                <a:t> 1.0)   </a:t>
              </a:r>
            </a:p>
          </p:txBody>
        </p:sp>
        <p:sp>
          <p:nvSpPr>
            <p:cNvPr id="20" name="Text Box 18"/>
            <p:cNvSpPr txBox="1">
              <a:spLocks noChangeArrowheads="1"/>
            </p:cNvSpPr>
            <p:nvPr/>
          </p:nvSpPr>
          <p:spPr bwMode="auto">
            <a:xfrm>
              <a:off x="3646809" y="4533818"/>
              <a:ext cx="2415662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 by OSPM/BIOS</a:t>
              </a:r>
            </a:p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 by BIOS/OSPM/OS handlers</a:t>
              </a:r>
            </a:p>
          </p:txBody>
        </p:sp>
        <p:sp>
          <p:nvSpPr>
            <p:cNvPr id="21" name="Text Box 20"/>
            <p:cNvSpPr txBox="1">
              <a:spLocks noChangeArrowheads="1"/>
            </p:cNvSpPr>
            <p:nvPr/>
          </p:nvSpPr>
          <p:spPr bwMode="auto">
            <a:xfrm>
              <a:off x="160791" y="4099860"/>
              <a:ext cx="1458604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Typ. CPU scaling</a:t>
              </a:r>
            </a:p>
          </p:txBody>
        </p:sp>
        <p:sp>
          <p:nvSpPr>
            <p:cNvPr id="22" name="Text Box 21"/>
            <p:cNvSpPr txBox="1">
              <a:spLocks noChangeArrowheads="1"/>
            </p:cNvSpPr>
            <p:nvPr/>
          </p:nvSpPr>
          <p:spPr bwMode="auto">
            <a:xfrm>
              <a:off x="3678461" y="5669394"/>
              <a:ext cx="2116137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430FX with PIIX</a:t>
              </a:r>
            </a:p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430HX/430VX with PIIX3</a:t>
              </a:r>
            </a:p>
          </p:txBody>
        </p:sp>
        <p:sp>
          <p:nvSpPr>
            <p:cNvPr id="23" name="Text Box 22"/>
            <p:cNvSpPr txBox="1">
              <a:spLocks noChangeArrowheads="1"/>
            </p:cNvSpPr>
            <p:nvPr/>
          </p:nvSpPr>
          <p:spPr bwMode="auto">
            <a:xfrm>
              <a:off x="3769371" y="6164694"/>
              <a:ext cx="2011363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 Windows 95 (08/1995)</a:t>
              </a:r>
            </a:p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 Windows 98 (06/1998)</a:t>
              </a:r>
            </a:p>
          </p:txBody>
        </p:sp>
        <p:sp>
          <p:nvSpPr>
            <p:cNvPr id="24" name="Text Box 23"/>
            <p:cNvSpPr txBox="1">
              <a:spLocks noChangeArrowheads="1"/>
            </p:cNvSpPr>
            <p:nvPr/>
          </p:nvSpPr>
          <p:spPr bwMode="auto">
            <a:xfrm>
              <a:off x="1840626" y="2071958"/>
              <a:ext cx="1563249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000080"/>
                  </a:solidFill>
                </a14:hiddenFill>
              </a:ext>
              <a:ext uri="{91240B29-F687-4F45-9708-019B960494DF}">
                <a14:hiddenLine xmlns:a14="http://schemas.microsoft.com/office/drawing/2010/main" w="9525" algn="ctr">
                  <a:solidFill>
                    <a:schemeClr val="bg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algn="ctr"/>
              <a:r>
                <a:rPr lang="en-US" altLang="en-US" sz="1200" b="1" dirty="0">
                  <a:solidFill>
                    <a:srgbClr val="000000"/>
                  </a:solidFill>
                </a:rPr>
                <a:t>(SL technology)</a:t>
              </a:r>
            </a:p>
            <a:p>
              <a:pPr algn="ctr"/>
              <a:endParaRPr lang="hu-HU" altLang="en-US" sz="1200" b="1" dirty="0">
                <a:solidFill>
                  <a:srgbClr val="000000"/>
                </a:solidFill>
              </a:endParaRPr>
            </a:p>
          </p:txBody>
        </p:sp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139400" y="6164538"/>
              <a:ext cx="1127232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OS support:</a:t>
              </a:r>
            </a:p>
          </p:txBody>
        </p:sp>
        <p:sp>
          <p:nvSpPr>
            <p:cNvPr id="26" name="Rectangle 25"/>
            <p:cNvSpPr>
              <a:spLocks noChangeArrowheads="1"/>
            </p:cNvSpPr>
            <p:nvPr/>
          </p:nvSpPr>
          <p:spPr bwMode="auto">
            <a:xfrm>
              <a:off x="142575" y="5679262"/>
              <a:ext cx="1273175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First Intel’s</a:t>
              </a:r>
            </a:p>
            <a:p>
              <a:r>
                <a:rPr lang="en-US" altLang="en-US" sz="1200" dirty="0">
                  <a:solidFill>
                    <a:srgbClr val="000000"/>
                  </a:solidFill>
                </a:rPr>
                <a:t>chipset supp.:</a:t>
              </a:r>
            </a:p>
          </p:txBody>
        </p:sp>
        <p:sp>
          <p:nvSpPr>
            <p:cNvPr id="27" name="Text Box 26"/>
            <p:cNvSpPr txBox="1">
              <a:spLocks noChangeArrowheads="1"/>
            </p:cNvSpPr>
            <p:nvPr/>
          </p:nvSpPr>
          <p:spPr bwMode="auto">
            <a:xfrm>
              <a:off x="7092650" y="2906983"/>
              <a:ext cx="896399" cy="27699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12/1996 </a:t>
              </a:r>
            </a:p>
          </p:txBody>
        </p:sp>
        <p:sp>
          <p:nvSpPr>
            <p:cNvPr id="28" name="Text Box 27"/>
            <p:cNvSpPr txBox="1">
              <a:spLocks noChangeArrowheads="1"/>
            </p:cNvSpPr>
            <p:nvPr/>
          </p:nvSpPr>
          <p:spPr bwMode="auto">
            <a:xfrm>
              <a:off x="4488255" y="2892695"/>
              <a:ext cx="835025" cy="2746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01/1992</a:t>
              </a:r>
            </a:p>
          </p:txBody>
        </p:sp>
        <p:sp>
          <p:nvSpPr>
            <p:cNvPr id="29" name="Text Box 28"/>
            <p:cNvSpPr txBox="1">
              <a:spLocks noChangeArrowheads="1"/>
            </p:cNvSpPr>
            <p:nvPr/>
          </p:nvSpPr>
          <p:spPr bwMode="auto">
            <a:xfrm>
              <a:off x="2217438" y="2906983"/>
              <a:ext cx="835025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10/1990</a:t>
              </a:r>
            </a:p>
          </p:txBody>
        </p:sp>
        <p:sp>
          <p:nvSpPr>
            <p:cNvPr id="30" name="Text Box 29"/>
            <p:cNvSpPr txBox="1">
              <a:spLocks noChangeArrowheads="1"/>
            </p:cNvSpPr>
            <p:nvPr/>
          </p:nvSpPr>
          <p:spPr bwMode="auto">
            <a:xfrm>
              <a:off x="2196707" y="4540168"/>
              <a:ext cx="846321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 by SMM</a:t>
              </a:r>
            </a:p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 by SMM</a:t>
              </a:r>
            </a:p>
          </p:txBody>
        </p:sp>
        <p:sp>
          <p:nvSpPr>
            <p:cNvPr id="31" name="Text Box 30"/>
            <p:cNvSpPr txBox="1">
              <a:spLocks noChangeArrowheads="1"/>
            </p:cNvSpPr>
            <p:nvPr/>
          </p:nvSpPr>
          <p:spPr bwMode="auto">
            <a:xfrm>
              <a:off x="2353963" y="3202748"/>
              <a:ext cx="536575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Intel</a:t>
              </a:r>
            </a:p>
          </p:txBody>
        </p:sp>
        <p:sp>
          <p:nvSpPr>
            <p:cNvPr id="32" name="Text Box 31"/>
            <p:cNvSpPr txBox="1">
              <a:spLocks noChangeArrowheads="1"/>
            </p:cNvSpPr>
            <p:nvPr/>
          </p:nvSpPr>
          <p:spPr bwMode="auto">
            <a:xfrm>
              <a:off x="1988838" y="6164694"/>
              <a:ext cx="1308100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No OS support</a:t>
              </a:r>
            </a:p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needed</a:t>
              </a:r>
            </a:p>
          </p:txBody>
        </p:sp>
        <p:sp>
          <p:nvSpPr>
            <p:cNvPr id="33" name="Oval 32"/>
            <p:cNvSpPr>
              <a:spLocks noChangeArrowheads="1"/>
            </p:cNvSpPr>
            <p:nvPr/>
          </p:nvSpPr>
          <p:spPr bwMode="auto">
            <a:xfrm>
              <a:off x="2598438" y="1952895"/>
              <a:ext cx="69850" cy="60325"/>
            </a:xfrm>
            <a:prstGeom prst="ellipse">
              <a:avLst/>
            </a:prstGeom>
            <a:solidFill>
              <a:srgbClr val="FFFFFF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endParaRPr lang="en-US" altLang="en-US" dirty="0">
                <a:solidFill>
                  <a:srgbClr val="000000"/>
                </a:solidFill>
              </a:endParaRPr>
            </a:p>
          </p:txBody>
        </p:sp>
        <p:sp>
          <p:nvSpPr>
            <p:cNvPr id="34" name="Line 33"/>
            <p:cNvSpPr>
              <a:spLocks noChangeShapeType="1"/>
            </p:cNvSpPr>
            <p:nvPr/>
          </p:nvSpPr>
          <p:spPr bwMode="auto">
            <a:xfrm>
              <a:off x="4904232" y="1592533"/>
              <a:ext cx="0" cy="360362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 dirty="0">
                <a:solidFill>
                  <a:srgbClr val="000000"/>
                </a:solidFill>
              </a:endParaRPr>
            </a:p>
          </p:txBody>
        </p:sp>
        <p:sp>
          <p:nvSpPr>
            <p:cNvPr id="35" name="Text Box 34"/>
            <p:cNvSpPr txBox="1">
              <a:spLocks noChangeArrowheads="1"/>
            </p:cNvSpPr>
            <p:nvPr/>
          </p:nvSpPr>
          <p:spPr bwMode="auto">
            <a:xfrm>
              <a:off x="1488775" y="4996294"/>
              <a:ext cx="2281238" cy="63976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386SL (embedded)</a:t>
              </a:r>
            </a:p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486SL (embedded)</a:t>
              </a:r>
            </a:p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486 family (since 06/1993)</a:t>
              </a:r>
            </a:p>
          </p:txBody>
        </p:sp>
        <p:sp>
          <p:nvSpPr>
            <p:cNvPr id="36" name="Text Box 35"/>
            <p:cNvSpPr txBox="1">
              <a:spLocks noChangeArrowheads="1"/>
            </p:cNvSpPr>
            <p:nvPr/>
          </p:nvSpPr>
          <p:spPr bwMode="auto">
            <a:xfrm>
              <a:off x="4427679" y="5166157"/>
              <a:ext cx="809625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Pentium</a:t>
              </a:r>
            </a:p>
          </p:txBody>
        </p:sp>
        <p:sp>
          <p:nvSpPr>
            <p:cNvPr id="37" name="Text Box 36"/>
            <p:cNvSpPr txBox="1">
              <a:spLocks noChangeArrowheads="1"/>
            </p:cNvSpPr>
            <p:nvPr/>
          </p:nvSpPr>
          <p:spPr bwMode="auto">
            <a:xfrm>
              <a:off x="6478288" y="5070907"/>
              <a:ext cx="1936750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Pentium M and</a:t>
              </a:r>
            </a:p>
            <a:p>
              <a:pPr algn="ctr"/>
              <a:r>
                <a:rPr lang="en-US" altLang="en-US" sz="1200" dirty="0">
                  <a:solidFill>
                    <a:srgbClr val="000000"/>
                  </a:solidFill>
                </a:rPr>
                <a:t>subsequent processors</a:t>
              </a:r>
            </a:p>
          </p:txBody>
        </p:sp>
        <p:sp>
          <p:nvSpPr>
            <p:cNvPr id="38" name="Text Box 37"/>
            <p:cNvSpPr txBox="1">
              <a:spLocks noChangeArrowheads="1"/>
            </p:cNvSpPr>
            <p:nvPr/>
          </p:nvSpPr>
          <p:spPr bwMode="auto">
            <a:xfrm>
              <a:off x="5917903" y="6162690"/>
              <a:ext cx="3243196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Windows 98 (ACPI 1.0) (06/1998)</a:t>
              </a:r>
            </a:p>
            <a:p>
              <a:r>
                <a:rPr lang="en-US" altLang="en-US" sz="1200" dirty="0">
                  <a:solidFill>
                    <a:srgbClr val="000000"/>
                  </a:solidFill>
                </a:rPr>
                <a:t>Windows XP SP1 (ACPI 2.0) (02/2002)</a:t>
              </a:r>
              <a:endParaRPr lang="en-US" altLang="en-US" dirty="0">
                <a:solidFill>
                  <a:srgbClr val="000000"/>
                </a:solidFill>
              </a:endParaRPr>
            </a:p>
          </p:txBody>
        </p:sp>
        <p:sp>
          <p:nvSpPr>
            <p:cNvPr id="39" name="Text Box 38"/>
            <p:cNvSpPr txBox="1">
              <a:spLocks noChangeArrowheads="1"/>
            </p:cNvSpPr>
            <p:nvPr/>
          </p:nvSpPr>
          <p:spPr bwMode="auto">
            <a:xfrm>
              <a:off x="137813" y="5160049"/>
              <a:ext cx="1435100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First proc. supp.</a:t>
              </a:r>
            </a:p>
          </p:txBody>
        </p:sp>
        <p:sp>
          <p:nvSpPr>
            <p:cNvPr id="40" name="Text Box 39"/>
            <p:cNvSpPr txBox="1">
              <a:spLocks noChangeArrowheads="1"/>
            </p:cNvSpPr>
            <p:nvPr/>
          </p:nvSpPr>
          <p:spPr bwMode="auto">
            <a:xfrm>
              <a:off x="2284113" y="5679146"/>
              <a:ext cx="684212" cy="4572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420EX</a:t>
              </a:r>
            </a:p>
            <a:p>
              <a:r>
                <a:rPr lang="en-US" altLang="en-US" sz="1200" dirty="0">
                  <a:solidFill>
                    <a:srgbClr val="000000"/>
                  </a:solidFill>
                </a:rPr>
                <a:t>420ZX</a:t>
              </a:r>
            </a:p>
          </p:txBody>
        </p:sp>
        <p:sp>
          <p:nvSpPr>
            <p:cNvPr id="41" name="Text Box 41"/>
            <p:cNvSpPr txBox="1">
              <a:spLocks noChangeArrowheads="1"/>
            </p:cNvSpPr>
            <p:nvPr/>
          </p:nvSpPr>
          <p:spPr bwMode="auto">
            <a:xfrm>
              <a:off x="145750" y="2897458"/>
              <a:ext cx="1019175" cy="2746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22225">
                  <a:solidFill>
                    <a:srgbClr val="FF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1pPr>
              <a:lvl2pPr marL="742950" indent="-28575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2pPr>
              <a:lvl3pPr marL="11430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3pPr>
              <a:lvl4pPr marL="16002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4pPr>
              <a:lvl5pPr marL="2057400" indent="-228600"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chemeClr val="tx1"/>
                  </a:solidFill>
                  <a:latin typeface="Verdana" panose="020B0604030504040204" pitchFamily="34" charset="0"/>
                </a:defRPr>
              </a:lvl9pPr>
            </a:lstStyle>
            <a:p>
              <a:r>
                <a:rPr lang="en-US" altLang="en-US" sz="1200" dirty="0">
                  <a:solidFill>
                    <a:srgbClr val="000000"/>
                  </a:solidFill>
                </a:rPr>
                <a:t>Introduced</a:t>
              </a: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153306" y="3167888"/>
              <a:ext cx="726994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hu-HU" sz="1200" dirty="0">
                  <a:solidFill>
                    <a:srgbClr val="000000"/>
                  </a:solidFill>
                  <a:latin typeface="Verdana"/>
                </a:rPr>
                <a:t>Vendor</a:t>
              </a:r>
              <a:endParaRPr lang="en-US" sz="12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3935115" y="3621442"/>
              <a:ext cx="1915909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en-US" sz="1200" dirty="0">
                  <a:solidFill>
                    <a:srgbClr val="000000"/>
                  </a:solidFill>
                  <a:latin typeface="Verdana"/>
                </a:rPr>
                <a:t>Open standard </a:t>
              </a:r>
              <a:r>
                <a:rPr lang="en-US" altLang="en-US" sz="1200" dirty="0" err="1">
                  <a:solidFill>
                    <a:srgbClr val="000000"/>
                  </a:solidFill>
                  <a:latin typeface="Verdana"/>
                </a:rPr>
                <a:t>i.f</a:t>
              </a:r>
              <a:r>
                <a:rPr lang="en-US" altLang="en-US" sz="1200" dirty="0">
                  <a:solidFill>
                    <a:srgbClr val="000000"/>
                  </a:solidFill>
                  <a:latin typeface="Verdana"/>
                </a:rPr>
                <a:t>.</a:t>
              </a:r>
            </a:p>
            <a:p>
              <a:pPr algn="ctr"/>
              <a:r>
                <a:rPr lang="en-US" altLang="en-US" sz="1200" dirty="0">
                  <a:solidFill>
                    <a:srgbClr val="000000"/>
                  </a:solidFill>
                  <a:latin typeface="Verdana"/>
                </a:rPr>
                <a:t>between OS and BIOS</a:t>
              </a:r>
              <a:endParaRPr lang="en-US" sz="16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762673" y="3719691"/>
              <a:ext cx="1946367" cy="27699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200" dirty="0">
                  <a:solidFill>
                    <a:srgbClr val="000000"/>
                  </a:solidFill>
                  <a:latin typeface="Verdana"/>
                </a:rPr>
                <a:t>A set of PM techniques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6579139" y="3648957"/>
              <a:ext cx="178606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en-US" sz="1200" dirty="0">
                  <a:solidFill>
                    <a:srgbClr val="000000"/>
                  </a:solidFill>
                  <a:latin typeface="Verdana"/>
                </a:rPr>
                <a:t>Open standard </a:t>
              </a:r>
              <a:r>
                <a:rPr lang="en-US" altLang="en-US" sz="1200" dirty="0" err="1">
                  <a:solidFill>
                    <a:srgbClr val="000000"/>
                  </a:solidFill>
                  <a:latin typeface="Verdana"/>
                </a:rPr>
                <a:t>i.f</a:t>
              </a:r>
              <a:r>
                <a:rPr lang="en-US" altLang="en-US" sz="1200" dirty="0">
                  <a:solidFill>
                    <a:srgbClr val="000000"/>
                  </a:solidFill>
                  <a:latin typeface="Verdana"/>
                </a:rPr>
                <a:t>.</a:t>
              </a:r>
            </a:p>
            <a:p>
              <a:pPr algn="ctr"/>
              <a:r>
                <a:rPr lang="en-US" altLang="en-US" sz="1200" dirty="0">
                  <a:solidFill>
                    <a:srgbClr val="000000"/>
                  </a:solidFill>
                  <a:latin typeface="Verdana"/>
                </a:rPr>
                <a:t>between OS and </a:t>
              </a:r>
              <a:r>
                <a:rPr lang="en-US" altLang="en-US" sz="1200" dirty="0" err="1">
                  <a:solidFill>
                    <a:srgbClr val="000000"/>
                  </a:solidFill>
                  <a:latin typeface="Verdana"/>
                </a:rPr>
                <a:t>HW</a:t>
              </a:r>
              <a:endParaRPr lang="en-US" sz="1600" dirty="0">
                <a:solidFill>
                  <a:srgbClr val="000000"/>
                </a:solidFill>
                <a:latin typeface="Verdana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6158655" y="4117210"/>
              <a:ext cx="2754665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solidFill>
                    <a:srgbClr val="000000"/>
                  </a:solidFill>
                  <a:latin typeface="Verdana"/>
                </a:rPr>
                <a:t>DVFS</a:t>
              </a:r>
            </a:p>
            <a:p>
              <a:pPr algn="ctr"/>
              <a:r>
                <a:rPr lang="en-US" sz="1200" dirty="0">
                  <a:solidFill>
                    <a:srgbClr val="000000"/>
                  </a:solidFill>
                  <a:latin typeface="Verdana"/>
                </a:rPr>
                <a:t>(Dynamic Voltage and F. Scaling)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3729646" y="4108691"/>
              <a:ext cx="246253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solidFill>
                    <a:srgbClr val="000000"/>
                  </a:solidFill>
                  <a:latin typeface="Verdana"/>
                </a:rPr>
                <a:t>DFS</a:t>
              </a:r>
            </a:p>
            <a:p>
              <a:pPr algn="ctr"/>
              <a:r>
                <a:rPr lang="en-US" sz="1200" dirty="0">
                  <a:solidFill>
                    <a:srgbClr val="000000"/>
                  </a:solidFill>
                  <a:latin typeface="Verdana"/>
                </a:rPr>
                <a:t>(Dynamic Frequency Scaling)</a:t>
              </a: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1556665" y="4100172"/>
              <a:ext cx="2233304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dirty="0">
                  <a:solidFill>
                    <a:srgbClr val="000000"/>
                  </a:solidFill>
                  <a:latin typeface="Verdana"/>
                </a:rPr>
                <a:t>SFS</a:t>
              </a:r>
            </a:p>
            <a:p>
              <a:pPr algn="ctr"/>
              <a:r>
                <a:rPr lang="en-US" sz="1200" dirty="0">
                  <a:solidFill>
                    <a:srgbClr val="000000"/>
                  </a:solidFill>
                  <a:latin typeface="Verdana"/>
                </a:rPr>
                <a:t>(Static Frequency Scaling)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186309" y="4331096"/>
              <a:ext cx="1298753" cy="2590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ts val="1300"/>
                </a:lnSpc>
              </a:pPr>
              <a:r>
                <a:rPr lang="en-US" sz="1200" dirty="0">
                  <a:solidFill>
                    <a:srgbClr val="000000"/>
                  </a:solidFill>
                  <a:latin typeface="Verdana"/>
                </a:rPr>
                <a:t>Done basically</a:t>
              </a:r>
            </a:p>
          </p:txBody>
        </p:sp>
        <p:sp>
          <p:nvSpPr>
            <p:cNvPr id="4" name="Rounded Rectangle 3"/>
            <p:cNvSpPr/>
            <p:nvPr/>
          </p:nvSpPr>
          <p:spPr bwMode="auto">
            <a:xfrm>
              <a:off x="6339435" y="1962520"/>
              <a:ext cx="2254143" cy="790047"/>
            </a:xfrm>
            <a:prstGeom prst="roundRect">
              <a:avLst/>
            </a:prstGeom>
            <a:noFill/>
            <a:ln w="28575" cap="flat" cmpd="sng" algn="ctr">
              <a:solidFill>
                <a:srgbClr val="FF0000"/>
              </a:solidFill>
              <a:prstDash val="sysDash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1400" b="0" i="0" u="none" strike="noStrike" cap="none" normalizeH="0" baseline="0">
                <a:ln>
                  <a:noFill/>
                </a:ln>
                <a:solidFill>
                  <a:srgbClr val="3333CC"/>
                </a:solidFill>
                <a:effectLst/>
                <a:latin typeface="Verdana" pitchFamily="34" charset="0"/>
              </a:endParaRPr>
            </a:p>
          </p:txBody>
        </p:sp>
      </p:grpSp>
      <p:sp>
        <p:nvSpPr>
          <p:cNvPr id="42" name="TextBox 41"/>
          <p:cNvSpPr txBox="1"/>
          <p:nvPr/>
        </p:nvSpPr>
        <p:spPr>
          <a:xfrm>
            <a:off x="1619395" y="6560951"/>
            <a:ext cx="576273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latin typeface="+mj-lt"/>
              </a:rPr>
              <a:t>SMM: System Management Mode (alternative SW runs instead the OR).</a:t>
            </a:r>
          </a:p>
        </p:txBody>
      </p:sp>
    </p:spTree>
    <p:extLst>
      <p:ext uri="{BB962C8B-B14F-4D97-AF65-F5344CB8AC3E}">
        <p14:creationId xmlns:p14="http://schemas.microsoft.com/office/powerpoint/2010/main" val="2016534444"/>
      </p:ext>
    </p:extLst>
  </p:cSld>
  <p:clrMapOvr>
    <a:masterClrMapping/>
  </p:clrMapOvr>
</p:sld>
</file>

<file path=ppt/theme/theme1.xml><?xml version="1.0" encoding="utf-8"?>
<a:theme xmlns:a="http://schemas.openxmlformats.org/drawingml/2006/main" name="3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2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1600" dirty="0" smtClean="0"/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0.xml><?xml version="1.0" encoding="utf-8"?>
<a:theme xmlns:a="http://schemas.openxmlformats.org/drawingml/2006/main" name="7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sz="1600" dirty="0" smtClean="0">
            <a:latin typeface="+mj-lt"/>
          </a:defRPr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1.xml><?xml version="1.0" encoding="utf-8"?>
<a:theme xmlns:a="http://schemas.openxmlformats.org/drawingml/2006/main" name="5_Default Design">
  <a:themeElements>
    <a:clrScheme name="2_Default Design 3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99CCFF"/>
      </a:accent1>
      <a:accent2>
        <a:srgbClr val="CCCCFF"/>
      </a:accent2>
      <a:accent3>
        <a:srgbClr val="FFFFFF"/>
      </a:accent3>
      <a:accent4>
        <a:srgbClr val="000000"/>
      </a:accent4>
      <a:accent5>
        <a:srgbClr val="CAE2FF"/>
      </a:accent5>
      <a:accent6>
        <a:srgbClr val="B9B9E7"/>
      </a:accent6>
      <a:hlink>
        <a:srgbClr val="3333CC"/>
      </a:hlink>
      <a:folHlink>
        <a:srgbClr val="AF67FF"/>
      </a:folHlink>
    </a:clrScheme>
    <a:fontScheme name="2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>
        <a:noFill/>
      </a:spPr>
      <a:bodyPr wrap="square" rtlCol="0">
        <a:spAutoFit/>
      </a:bodyPr>
      <a:lstStyle>
        <a:defPPr>
          <a:defRPr sz="1400" dirty="0" smtClean="0">
            <a:latin typeface="+mj-lt"/>
          </a:defRPr>
        </a:defPPr>
      </a:lstStyle>
    </a:tx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2.xml><?xml version="1.0" encoding="utf-8"?>
<a:theme xmlns:a="http://schemas.openxmlformats.org/drawingml/2006/main" name="9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  <a:txDef>
      <a:spPr>
        <a:noFill/>
      </a:spPr>
      <a:bodyPr wrap="square" rtlCol="0">
        <a:spAutoFit/>
      </a:bodyPr>
      <a:lstStyle>
        <a:defPPr fontAlgn="base">
          <a:defRPr sz="1600" dirty="0" smtClean="0">
            <a:latin typeface="+mj-lt"/>
          </a:defRPr>
        </a:defPPr>
      </a:lstStyle>
    </a:tx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3.xml><?xml version="1.0" encoding="utf-8"?>
<a:theme xmlns:a="http://schemas.openxmlformats.org/drawingml/2006/main" name="12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anose="020B0604030504040204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anose="020B0604030504040204" pitchFamily="34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6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1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txDef>
      <a:spPr>
        <a:noFill/>
      </a:spPr>
      <a:bodyPr wrap="none" rtlCol="0">
        <a:spAutoFit/>
      </a:bodyPr>
      <a:lstStyle>
        <a:defPPr>
          <a:defRPr sz="1400" dirty="0" smtClean="0"/>
        </a:defPPr>
      </a:lstStyle>
    </a:tx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5.xml><?xml version="1.0" encoding="utf-8"?>
<a:theme xmlns:a="http://schemas.openxmlformats.org/drawingml/2006/main" name="8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1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rgbClr val="3333CC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rgbClr val="3333CC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1600" dirty="0" smtClean="0">
            <a:latin typeface="+mj-lt"/>
          </a:defRPr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31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1600" dirty="0" smtClean="0">
            <a:latin typeface="+mj-lt"/>
          </a:defRPr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14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none" rtlCol="0">
        <a:spAutoFit/>
      </a:bodyPr>
      <a:lstStyle>
        <a:defPPr>
          <a:defRPr sz="1600" dirty="0" smtClean="0">
            <a:latin typeface="+mj-lt"/>
          </a:defRPr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13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10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square" rtlCol="0">
        <a:spAutoFit/>
      </a:bodyPr>
      <a:lstStyle>
        <a:defPPr>
          <a:defRPr sz="1600" dirty="0">
            <a:latin typeface="+mj-lt"/>
          </a:defRPr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17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2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8.xml><?xml version="1.0" encoding="utf-8"?>
<a:theme xmlns:a="http://schemas.openxmlformats.org/drawingml/2006/main" name="4_Default Design">
  <a:themeElements>
    <a:clrScheme name="1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Custom 2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</a:defRPr>
        </a:defPPr>
      </a:lstStyle>
    </a:lnDef>
    <a:txDef>
      <a:spPr>
        <a:noFill/>
      </a:spPr>
      <a:bodyPr wrap="none" rtlCol="0">
        <a:spAutoFit/>
      </a:bodyPr>
      <a:lstStyle>
        <a:defPPr>
          <a:defRPr sz="1400" b="1" dirty="0" smtClean="0">
            <a:solidFill>
              <a:schemeClr val="accent6"/>
            </a:solidFill>
          </a:defRPr>
        </a:defPPr>
      </a:lstStyle>
    </a:txDef>
  </a:objectDefaults>
  <a:extraClrSchemeLst>
    <a:extraClrScheme>
      <a:clrScheme name="1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9.xml><?xml version="1.0" encoding="utf-8"?>
<a:theme xmlns:a="http://schemas.openxmlformats.org/drawingml/2006/main" name="2_Default Design">
  <a:themeElements>
    <a:clrScheme name="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2_Default Design">
      <a:majorFont>
        <a:latin typeface="Verdan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5875" cap="flat" cmpd="sng" algn="ctr">
          <a:solidFill>
            <a:srgbClr val="FF0000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rgbClr val="993300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0" tIns="0" rIns="0" bIns="0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altLang="en-US" sz="1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Verdana" pitchFamily="34" charset="0"/>
            <a:cs typeface="Times New Roman" pitchFamily="18" charset="0"/>
          </a:defRPr>
        </a:defPPr>
      </a:lstStyle>
    </a:lnDef>
    <a:txDef>
      <a:spPr>
        <a:noFill/>
      </a:spPr>
      <a:bodyPr wrap="none" rtlCol="0">
        <a:spAutoFit/>
      </a:bodyPr>
      <a:lstStyle>
        <a:defPPr fontAlgn="base">
          <a:defRPr sz="1600" dirty="0" smtClean="0">
            <a:latin typeface="+mj-lt"/>
          </a:defRPr>
        </a:defPPr>
      </a:lstStyle>
    </a:txDef>
  </a:objectDefaults>
  <a:extraClrSchemeLst>
    <a:extraClrScheme>
      <a:clrScheme name="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2_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2_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Override1.xml><?xml version="1.0" encoding="utf-8"?>
<a:themeOverride xmlns:a="http://schemas.openxmlformats.org/drawingml/2006/main">
  <a:clrScheme name="1_Default Design 1">
    <a:dk1>
      <a:srgbClr val="000000"/>
    </a:dk1>
    <a:lt1>
      <a:srgbClr val="FFFFFF"/>
    </a:lt1>
    <a:dk2>
      <a:srgbClr val="000000"/>
    </a:dk2>
    <a:lt2>
      <a:srgbClr val="808080"/>
    </a:lt2>
    <a:accent1>
      <a:srgbClr val="BBE0E3"/>
    </a:accent1>
    <a:accent2>
      <a:srgbClr val="333399"/>
    </a:accent2>
    <a:accent3>
      <a:srgbClr val="FFFFFF"/>
    </a:accent3>
    <a:accent4>
      <a:srgbClr val="000000"/>
    </a:accent4>
    <a:accent5>
      <a:srgbClr val="DAEDEF"/>
    </a:accent5>
    <a:accent6>
      <a:srgbClr val="2D2D8A"/>
    </a:accent6>
    <a:hlink>
      <a:srgbClr val="009999"/>
    </a:hlink>
    <a:folHlink>
      <a:srgbClr val="99CC00"/>
    </a:folHlink>
  </a:clrScheme>
</a:themeOverrid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kumentum" ma:contentTypeID="0x010100F57F55E438109E48B6391729A5612895" ma:contentTypeVersion="11" ma:contentTypeDescription="Új dokumentum létrehozása." ma:contentTypeScope="" ma:versionID="6799ee667cbdf3c801b890cdaf82f340">
  <xsd:schema xmlns:xsd="http://www.w3.org/2001/XMLSchema" xmlns:xs="http://www.w3.org/2001/XMLSchema" xmlns:p="http://schemas.microsoft.com/office/2006/metadata/properties" xmlns:ns3="f743888c-3ec0-442a-bfd6-6c7a23bdab96" targetNamespace="http://schemas.microsoft.com/office/2006/metadata/properties" ma:root="true" ma:fieldsID="1dabecf181e67d368fe81f8b232ae595" ns3:_="">
    <xsd:import namespace="f743888c-3ec0-442a-bfd6-6c7a23bdab96"/>
    <xsd:element name="properties">
      <xsd:complexType>
        <xsd:sequence>
          <xsd:element name="documentManagement">
            <xsd:complexType>
              <xsd:all>
                <xsd:element ref="ns3:MediaServiceMetadata" minOccurs="0"/>
                <xsd:element ref="ns3:MediaServiceFastMetadata" minOccurs="0"/>
                <xsd:element ref="ns3:MediaServiceAutoKeyPoints" minOccurs="0"/>
                <xsd:element ref="ns3:MediaServiceKeyPoints" minOccurs="0"/>
                <xsd:element ref="ns3:MediaServiceDateTaken" minOccurs="0"/>
                <xsd:element ref="ns3:MediaLengthInSeconds" minOccurs="0"/>
                <xsd:element ref="ns3:MediaServiceAutoTags" minOccurs="0"/>
                <xsd:element ref="ns3:MediaServiceGenerationTime" minOccurs="0"/>
                <xsd:element ref="ns3:MediaServiceEventHashCode" minOccurs="0"/>
                <xsd:element ref="ns3:MediaServiceOCR" minOccurs="0"/>
                <xsd:element ref="ns3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743888c-3ec0-442a-bfd6-6c7a23bdab96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3" nillable="true" ma:displayName="Length (seconds)" ma:internalName="MediaLengthInSeconds" ma:readOnly="true">
      <xsd:simpleType>
        <xsd:restriction base="dms:Unknown"/>
      </xsd:simpleType>
    </xsd:element>
    <xsd:element name="MediaServiceAutoTags" ma:index="14" nillable="true" ma:displayName="Tags" ma:internalName="MediaServiceAutoTags" ma:readOnly="true">
      <xsd:simpleType>
        <xsd:restriction base="dms:Text"/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OCR" ma:index="17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Location" ma:index="18" nillable="true" ma:displayName="Location" ma:internalName="MediaServiceLocation" ma:readOnly="tru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Tartalomtípus"/>
        <xsd:element ref="dc:title" minOccurs="0" maxOccurs="1" ma:index="4" ma:displayName="Cím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9F31272F-9438-4AAE-A4B1-21FFEFA4306C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f743888c-3ec0-442a-bfd6-6c7a23bdab96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5862F008-2212-428E-ADF2-F5AF92E6302B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441E1A91-97CE-44AC-8C09-92C9220AC3A1}">
  <ds:schemaRefs>
    <ds:schemaRef ds:uri="http://schemas.microsoft.com/office/2006/documentManagement/types"/>
    <ds:schemaRef ds:uri="http://purl.org/dc/dcmitype/"/>
    <ds:schemaRef ds:uri="http://schemas.microsoft.com/office/2006/metadata/properties"/>
    <ds:schemaRef ds:uri="http://schemas.openxmlformats.org/package/2006/metadata/core-properties"/>
    <ds:schemaRef ds:uri="http://purl.org/dc/terms/"/>
    <ds:schemaRef ds:uri="http://www.w3.org/XML/1998/namespace"/>
    <ds:schemaRef ds:uri="f743888c-3ec0-442a-bfd6-6c7a23bdab96"/>
    <ds:schemaRef ds:uri="http://purl.org/dc/elements/1.1/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504407</TotalTime>
  <Words>39127</Words>
  <Application>Microsoft Office PowerPoint</Application>
  <PresentationFormat>Diavetítés a képernyőre (4:3 oldalarány)</PresentationFormat>
  <Paragraphs>5389</Paragraphs>
  <Slides>358</Slides>
  <Notes>34</Notes>
  <HiddenSlides>0</HiddenSlides>
  <MMClips>0</MMClips>
  <ScaleCrop>false</ScaleCrop>
  <HeadingPairs>
    <vt:vector size="8" baseType="variant">
      <vt:variant>
        <vt:lpstr>Használt betűtípusok</vt:lpstr>
      </vt:variant>
      <vt:variant>
        <vt:i4>13</vt:i4>
      </vt:variant>
      <vt:variant>
        <vt:lpstr>Téma</vt:lpstr>
      </vt:variant>
      <vt:variant>
        <vt:i4>15</vt:i4>
      </vt:variant>
      <vt:variant>
        <vt:lpstr>Beágyazott OLE kiszolgálók</vt:lpstr>
      </vt:variant>
      <vt:variant>
        <vt:i4>1</vt:i4>
      </vt:variant>
      <vt:variant>
        <vt:lpstr>Diacímek</vt:lpstr>
      </vt:variant>
      <vt:variant>
        <vt:i4>358</vt:i4>
      </vt:variant>
    </vt:vector>
  </HeadingPairs>
  <TitlesOfParts>
    <vt:vector size="387" baseType="lpstr">
      <vt:lpstr>Arial</vt:lpstr>
      <vt:lpstr>Arial Black</vt:lpstr>
      <vt:lpstr>Arial Rounded MT Bold</vt:lpstr>
      <vt:lpstr>Arial Unicode MS</vt:lpstr>
      <vt:lpstr>Calibri</vt:lpstr>
      <vt:lpstr>Cambria</vt:lpstr>
      <vt:lpstr>Cambria Math</vt:lpstr>
      <vt:lpstr>inherit</vt:lpstr>
      <vt:lpstr>Inter</vt:lpstr>
      <vt:lpstr>Symbol</vt:lpstr>
      <vt:lpstr>Times New Roman</vt:lpstr>
      <vt:lpstr>Verdana</vt:lpstr>
      <vt:lpstr>Wingdings</vt:lpstr>
      <vt:lpstr>3_Default Design</vt:lpstr>
      <vt:lpstr>1_Default Design</vt:lpstr>
      <vt:lpstr>31_Default Design</vt:lpstr>
      <vt:lpstr>14_Default Design</vt:lpstr>
      <vt:lpstr>13_Default Design</vt:lpstr>
      <vt:lpstr>10_Default Design</vt:lpstr>
      <vt:lpstr>17_Default Design</vt:lpstr>
      <vt:lpstr>4_Default Design</vt:lpstr>
      <vt:lpstr>2_Default Design</vt:lpstr>
      <vt:lpstr>7_Default Design</vt:lpstr>
      <vt:lpstr>5_Default Design</vt:lpstr>
      <vt:lpstr>9_Default Design</vt:lpstr>
      <vt:lpstr>12_Default Design</vt:lpstr>
      <vt:lpstr>6_Default Design</vt:lpstr>
      <vt:lpstr>8_Default Design</vt:lpstr>
      <vt:lpstr>Microsoft Drawing</vt:lpstr>
      <vt:lpstr>PowerPoint-bemutató</vt:lpstr>
      <vt:lpstr>PowerPoint-bemutató</vt:lpstr>
      <vt:lpstr>PowerPoint-bemutató</vt:lpstr>
      <vt:lpstr>1. Significance of power management in processors (1)</vt:lpstr>
      <vt:lpstr>1. Significance of power management in processors (2)</vt:lpstr>
      <vt:lpstr>1. Significance of power management in processors (3)</vt:lpstr>
      <vt:lpstr>1. Significance of power management in processors (4)</vt:lpstr>
      <vt:lpstr>1. Significance of power management in processors (5)</vt:lpstr>
      <vt:lpstr>1. Significance of power management in processors (6)</vt:lpstr>
      <vt:lpstr>1. Significance of power management in processors (7)</vt:lpstr>
      <vt:lpstr>1. Significance of power management in processors (8)</vt:lpstr>
      <vt:lpstr>1. Significance of power management in processors (9)</vt:lpstr>
      <vt:lpstr>1. Significance of power management in processors (10)</vt:lpstr>
      <vt:lpstr>1. Significance of power management in processors (11)</vt:lpstr>
      <vt:lpstr>1. Significance of power management in processors (12)</vt:lpstr>
      <vt:lpstr>1. Significance of power management in processors (13)</vt:lpstr>
      <vt:lpstr>1. Significance of power management in processors (14)</vt:lpstr>
      <vt:lpstr>1. Significance of power management in processors (15)</vt:lpstr>
      <vt:lpstr>1. Significance of power management in processors (16)</vt:lpstr>
      <vt:lpstr>1. Significance of power management in processors (17)</vt:lpstr>
      <vt:lpstr>1. Significance of power management in processors (18)</vt:lpstr>
      <vt:lpstr>1. Significance of power management in processors (19)</vt:lpstr>
      <vt:lpstr>1. Significance of power management in processors (20)</vt:lpstr>
      <vt:lpstr>1. Significance of power management in processors (21)</vt:lpstr>
      <vt:lpstr>1. Significance of power management in processors (22)</vt:lpstr>
      <vt:lpstr>1. Significance of power management in processors (23)</vt:lpstr>
      <vt:lpstr>1. Significance of power management in processors (24)</vt:lpstr>
      <vt:lpstr>1. Significance of power management in processors (25)</vt:lpstr>
      <vt:lpstr>1. Significance of power management in processors (26)</vt:lpstr>
      <vt:lpstr>1. Significance of power management in processors (27)</vt:lpstr>
      <vt:lpstr>1. Significance of power management in processors (28)</vt:lpstr>
      <vt:lpstr>1. Significance of power management in processors (29)</vt:lpstr>
      <vt:lpstr>1. Significance of power management in processors (30)</vt:lpstr>
      <vt:lpstr>1. Significance of power management in processors (31)</vt:lpstr>
      <vt:lpstr>1. Significance of power management in processors (32)</vt:lpstr>
      <vt:lpstr>1. Significance of power management in processors (33)</vt:lpstr>
      <vt:lpstr>1. Significance of power management in processors (34)</vt:lpstr>
      <vt:lpstr>1. Significance of power management in processors (35)</vt:lpstr>
      <vt:lpstr>1. Significance of power management in processors (36)</vt:lpstr>
      <vt:lpstr>1. Significance of power management in processors (37)</vt:lpstr>
      <vt:lpstr>1. Significance of power management in processors (38)</vt:lpstr>
      <vt:lpstr>PowerPoint-bemutató</vt:lpstr>
      <vt:lpstr>PowerPoint-bemutató</vt:lpstr>
      <vt:lpstr>2.1 Clock gating (1)</vt:lpstr>
      <vt:lpstr>2.1 Clock gating (2)</vt:lpstr>
      <vt:lpstr>2.1 Clock gating (3)</vt:lpstr>
      <vt:lpstr>PowerPoint-bemutató</vt:lpstr>
      <vt:lpstr>2.2 Power gating (1)</vt:lpstr>
      <vt:lpstr>2.2 Power gating (2)</vt:lpstr>
      <vt:lpstr>2.2 Power gating (3)</vt:lpstr>
      <vt:lpstr>2.2 Power gating (4)</vt:lpstr>
      <vt:lpstr>2.2 Power gating (5)</vt:lpstr>
      <vt:lpstr>2.2 Power gating (6)</vt:lpstr>
      <vt:lpstr>2.2 Power gating (7)</vt:lpstr>
      <vt:lpstr>2.2 Power gating (8)</vt:lpstr>
      <vt:lpstr>2.2 Power gating (9)</vt:lpstr>
      <vt:lpstr>2.2 Power gating (10)</vt:lpstr>
      <vt:lpstr>2.2 Power gating (11)</vt:lpstr>
      <vt:lpstr>2.2 Power gating (12)</vt:lpstr>
      <vt:lpstr>2.2 Power gating (13)</vt:lpstr>
      <vt:lpstr>2.2 Power gating (14)</vt:lpstr>
      <vt:lpstr>2.2 Power gating (15)</vt:lpstr>
      <vt:lpstr>PowerPoint-bemutató</vt:lpstr>
      <vt:lpstr>2.3 Integrated Voltage Regulators (FIVRs) (1)</vt:lpstr>
      <vt:lpstr>PowerPoint-bemutató</vt:lpstr>
      <vt:lpstr>2.3.1 Introduction to FIVRs (1)</vt:lpstr>
      <vt:lpstr>2.3.1 Introduction to FIVRs (2)</vt:lpstr>
      <vt:lpstr>2.3.1 Introduction to FIVRs (3)</vt:lpstr>
      <vt:lpstr>2.3.1 Introduction to FIVRs (4)</vt:lpstr>
      <vt:lpstr>PowerPoint-bemutató</vt:lpstr>
      <vt:lpstr>2.3.2 Implementation of FIVR (1)</vt:lpstr>
      <vt:lpstr>2.3.2 Implementation of FIVR (2)</vt:lpstr>
      <vt:lpstr>2.3.2 Implementation of FIVR (3)</vt:lpstr>
      <vt:lpstr>2.3.2 Implementation of FIVR (4)</vt:lpstr>
      <vt:lpstr>2.3.2 Implementation of FIVR (5)</vt:lpstr>
      <vt:lpstr>2.3.2 Implementation of FIVR (6)</vt:lpstr>
      <vt:lpstr>2.3.2 Implementation of FIVR (7)</vt:lpstr>
      <vt:lpstr>PowerPoint-bemutató</vt:lpstr>
      <vt:lpstr>2.3.3 Assessment and use of FIVRs (1)</vt:lpstr>
      <vt:lpstr>2.3.3 Assessment and use of FIVRs (2)</vt:lpstr>
      <vt:lpstr>2.3.3 Assessment and use of FIVRs (3)</vt:lpstr>
      <vt:lpstr>2.3.3 Assessment and use of FIVRs (4)</vt:lpstr>
      <vt:lpstr>2.3.3 Assessment and use of FIVRs (5)</vt:lpstr>
      <vt:lpstr>2.3.3 Assessment and use of FIVRs (6)</vt:lpstr>
      <vt:lpstr>2.3.3 Assessment and use of FIVRs (7)</vt:lpstr>
      <vt:lpstr>2.3.3 Assessment and use of FIVRs (8)</vt:lpstr>
      <vt:lpstr>2.3.3 Assessment and use of FIVRs (9)</vt:lpstr>
      <vt:lpstr>2.3.3 Assessment and use of FIVRs (10)</vt:lpstr>
      <vt:lpstr>2.3.3 Assessment and use of FIVRs (11)</vt:lpstr>
      <vt:lpstr>2.3.3 Assessment and use of FIVRs (12)</vt:lpstr>
      <vt:lpstr>2.3.3 Assessment and use of FIVRs (13)</vt:lpstr>
      <vt:lpstr>2.3.3 Assessment and use of FIVRs (14)</vt:lpstr>
      <vt:lpstr>2.3.3 Assessment and use of FIVRs (15)</vt:lpstr>
      <vt:lpstr>2.3.3 Assessment and use of FIVRs (16)</vt:lpstr>
      <vt:lpstr>PowerPoint-bemutató</vt:lpstr>
      <vt:lpstr>PowerPoint-bemutató</vt:lpstr>
      <vt:lpstr>3.1 Overview of how is power managed at the platform level (1)</vt:lpstr>
      <vt:lpstr>3.1 Overview of how is power managed at the platform level (2)</vt:lpstr>
      <vt:lpstr>3.1 Overview of how is power managed at the platform level (3)</vt:lpstr>
      <vt:lpstr>3.1 Overview of how is power managed at the platform level (4)</vt:lpstr>
      <vt:lpstr>3.1 Overview of how is power managed at the platform level (5)</vt:lpstr>
      <vt:lpstr>3.1 Overview of how is power managed at the platform level (6)</vt:lpstr>
      <vt:lpstr>3.1 Overview of how is power managed at the platform level (7)</vt:lpstr>
      <vt:lpstr>3.1 Overview of how is power managed at the platform level (8)</vt:lpstr>
      <vt:lpstr>3.1 Overview of how is power managed at the platform level (9)</vt:lpstr>
      <vt:lpstr>3.1 Overview of how is power managed at the platform level (10)</vt:lpstr>
      <vt:lpstr>3.1 Overview of how is power managed at the platform level (11)</vt:lpstr>
      <vt:lpstr>3.1 Overview of how is power managed at the platform level (12)</vt:lpstr>
      <vt:lpstr>PowerPoint-bemutató</vt:lpstr>
      <vt:lpstr>4. Reducing power consumption of idle CPU cores (1)</vt:lpstr>
      <vt:lpstr>4. Reducing power consumption of idle CPU cores (2)</vt:lpstr>
      <vt:lpstr>4.1 Introduction to the ACPI C-states (1)</vt:lpstr>
      <vt:lpstr>PowerPoint-bemutató</vt:lpstr>
      <vt:lpstr>4.1 Introduction to the ACPI C-states (2)</vt:lpstr>
      <vt:lpstr>4.1 Introduction to the ACPI C-states (3)</vt:lpstr>
      <vt:lpstr>4.1 Introduction to the ACPI C-states (4)</vt:lpstr>
      <vt:lpstr>4.1 Introduction to the ACPI C-states (5)</vt:lpstr>
      <vt:lpstr>4.1 Introduction to the ACPI C-states (6)</vt:lpstr>
      <vt:lpstr>4.1 Introduction to the ACPI C-states (7)</vt:lpstr>
      <vt:lpstr>4.1 Introduction to the ACPI C-states (8)</vt:lpstr>
      <vt:lpstr>4.1 Introduction to the ACPI C-states (9)</vt:lpstr>
      <vt:lpstr>PowerPoint-bemutató</vt:lpstr>
      <vt:lpstr>PowerPoint-bemutató</vt:lpstr>
      <vt:lpstr>PowerPoint-bemutató</vt:lpstr>
      <vt:lpstr>5.1 Overview (1)</vt:lpstr>
      <vt:lpstr>5.1 Overview (2)</vt:lpstr>
      <vt:lpstr>PowerPoint-bemutató</vt:lpstr>
      <vt:lpstr>5.2 DVFS (Dynamic Voltage and Frequency Scaling (1)</vt:lpstr>
      <vt:lpstr>5.2 DVFS (Dynamic Voltage and Frequency Scaling (2)</vt:lpstr>
      <vt:lpstr>5.2 DVFS (Dynamic Voltage and Frequency Scaling (3)</vt:lpstr>
      <vt:lpstr>5.2 DVFS (Dynamic Voltage and Frequency Scaling (4)</vt:lpstr>
      <vt:lpstr>5.2 DVFS (Dynamic Voltage and Frequency Scaling (5)</vt:lpstr>
      <vt:lpstr>5.2 DVFS (Dynamic Voltage and Frequency Scaling (6)</vt:lpstr>
      <vt:lpstr>5.2 DVFS (Dynamic Voltage and Frequency Scaling (7)</vt:lpstr>
      <vt:lpstr>5.2 DVFS (Dynamic Voltage and Frequency Scaling (8)</vt:lpstr>
      <vt:lpstr>5.2 DVFS (Dynamic Voltage and Frequency Scaling (9)</vt:lpstr>
      <vt:lpstr>5.2 DVFS (Dynamic Voltage and Frequency Scaling (10)</vt:lpstr>
      <vt:lpstr>5.2 DVFS (Dynamic Voltage and Frequency Scaling (11)</vt:lpstr>
      <vt:lpstr>5.2 DVFS (Dynamic Voltage and Frequency Scaling (12)</vt:lpstr>
      <vt:lpstr>5.2 DVFS (Dynamic Voltage and Frequency Scaling (13)</vt:lpstr>
      <vt:lpstr>5.2 DVFS (Dynamic Voltage and Frequency Scaling (14)</vt:lpstr>
      <vt:lpstr>5.2 DVFS (Dynamic Voltage and Frequency Scaling (15)</vt:lpstr>
      <vt:lpstr>5.2 DVFS (Dynamic Voltage and Frequency Scaling (16)</vt:lpstr>
      <vt:lpstr>5.2 DVFS (Dynamic Voltage and Frequency Scaling (17)</vt:lpstr>
      <vt:lpstr>5.2 DVFS (Dynamic Voltage and Frequency Scaling (18)</vt:lpstr>
      <vt:lpstr>5.2 DVFS (Dynamic Voltage and Frequency Scaling (19)</vt:lpstr>
      <vt:lpstr>5.2 DVFS (Dynamic Voltage and Frequency Scaling (20)</vt:lpstr>
      <vt:lpstr>5.2 DVFS (Dynamic Voltage and Frequency Scaling (21)</vt:lpstr>
      <vt:lpstr>5.2 DVFS (Dynamic Voltage and Frequency Scaling (22)</vt:lpstr>
      <vt:lpstr>5.2 DVFS (Dynamic Voltage and Frequency Scaling (23)</vt:lpstr>
      <vt:lpstr>5.2 DVFS (Dynamic Voltage and Frequency Scaling (24)</vt:lpstr>
      <vt:lpstr>5.2 DVFS (Dynamic Voltage and Frequency Scaling (25)</vt:lpstr>
      <vt:lpstr>5.2 DVFS (Dynamic Voltage and Frequency Scaling (26)</vt:lpstr>
      <vt:lpstr>PowerPoint-bemutató</vt:lpstr>
      <vt:lpstr>5.3 CPPC (Collaborative Processor Performance Control) (1)</vt:lpstr>
      <vt:lpstr>5.3 CPPC (Collaborative Processor Performance Control) (2)</vt:lpstr>
      <vt:lpstr>5.3 CPPC (Collaborative Processor Performance Control) (3)</vt:lpstr>
      <vt:lpstr>5.3 CPPC (Collaborative Processor Performance Control) (4)</vt:lpstr>
      <vt:lpstr>5.3 CPPC (Collaborative Processor Performance Control) (5)</vt:lpstr>
      <vt:lpstr>5.3 CPPC (Collaborative Processor Performance Control) (7)</vt:lpstr>
      <vt:lpstr>5.3 CPPC (Collaborative Processor Performance Control) (8)</vt:lpstr>
      <vt:lpstr>5.3 CPPC (Collaborative Processor Performance Control) (6)</vt:lpstr>
      <vt:lpstr>5.3 CPPC (Collaborative Processor Performance Control) (9)</vt:lpstr>
      <vt:lpstr>5.3 CPPC (Collaborative Processor Performance Control) (10)</vt:lpstr>
      <vt:lpstr>5.3 CPPC (Collaborative Processor Performance Control) (11)</vt:lpstr>
      <vt:lpstr>5.3 CPPC (Collaborative Processor Performance Control) (12)</vt:lpstr>
      <vt:lpstr>5.3 CPPC (Collaborative Processor Performance Control) (13)</vt:lpstr>
      <vt:lpstr>5.3 CPPC (Collaborative Processor Performance Control) (14)</vt:lpstr>
      <vt:lpstr>5.3 CPPC (Collaborative Processor Performance Control) (15)</vt:lpstr>
      <vt:lpstr>5.3 CPPC (Collaborative Processor Performance Control) (16)</vt:lpstr>
      <vt:lpstr>5.3 CPPC (Collaborative Processor Performance Control) (17)</vt:lpstr>
      <vt:lpstr>5.3 CPPC (Collaborative Processor Performance Control) (18)</vt:lpstr>
      <vt:lpstr>5.3 CPPC (Collaborative Processor Performance Control) (19)</vt:lpstr>
      <vt:lpstr>5.3 CPPC (Collaborative Processor Performance Control) (20)</vt:lpstr>
      <vt:lpstr>PowerPoint-bemutató</vt:lpstr>
      <vt:lpstr>PowerPoint-bemutató</vt:lpstr>
      <vt:lpstr>6. Utilizing the power headroom of processor packages to raise performance</vt:lpstr>
      <vt:lpstr>PowerPoint-bemutató</vt:lpstr>
      <vt:lpstr>6.1 Introduction (1)</vt:lpstr>
      <vt:lpstr>PowerPoint-bemutató</vt:lpstr>
      <vt:lpstr>6.2 Intel’s Turbo Boost technologies (1)</vt:lpstr>
      <vt:lpstr>6.2 Intel’s Turbo Boost technologies (2)</vt:lpstr>
      <vt:lpstr>6.2 Intel’s Turbo Boost technologies (3)</vt:lpstr>
      <vt:lpstr>6.2 Intel’s Turbo Boost technologies (4)</vt:lpstr>
      <vt:lpstr>PowerPoint-bemutató</vt:lpstr>
      <vt:lpstr>6.2.1 Intel’s 1. gen. Turbo Boost technology (1)</vt:lpstr>
      <vt:lpstr>6.2.1 Intel’s 1. gen. Turbo Boost technology (2)</vt:lpstr>
      <vt:lpstr>6.2.1 Intel’s 1. gen. Turbo Boost technology (3)</vt:lpstr>
      <vt:lpstr>6.2.1 Intel’s 1. gen. Turbo Boost technology (4)</vt:lpstr>
      <vt:lpstr>6.2.1 Intel’s 1. gen. Turbo Boost technology (5)</vt:lpstr>
      <vt:lpstr>6.2.1 Intel’s 1. gen. Turbo Boost technology (6)</vt:lpstr>
      <vt:lpstr>6.2.1 Intel’s 1. gen. Turbo Boost technology (7)</vt:lpstr>
      <vt:lpstr>6.2.1 Intel’s 1. gen. Turbo Boost technology (8)</vt:lpstr>
      <vt:lpstr>6.2.1 Intel’s 1. gen. Turbo Boost technology (9)</vt:lpstr>
      <vt:lpstr>6.2.1 Intel’s 1. gen. Turbo Boost technology (10)</vt:lpstr>
      <vt:lpstr>PowerPoint-bemutató</vt:lpstr>
      <vt:lpstr>PowerPoint-bemutató</vt:lpstr>
      <vt:lpstr>6.2.1 Intel’s 1. gen. Turbo Boost technology (13)</vt:lpstr>
      <vt:lpstr>6.2.1 Intel’s 1. gen. Turbo Boost technology (14)</vt:lpstr>
      <vt:lpstr>PowerPoint-bemutató</vt:lpstr>
      <vt:lpstr>6.2.2 Intel’s 2. gen. Turbo Boost technology (1)</vt:lpstr>
      <vt:lpstr>6.2.2 Intel’s 2. gen. Turbo Boost technology (2)</vt:lpstr>
      <vt:lpstr>PowerPoint-bemutató</vt:lpstr>
      <vt:lpstr>6.2.2 Intel’s 2. gen. Turbo Boost technology (4)</vt:lpstr>
      <vt:lpstr>6.2.2 Intel’s 2. gen. Turbo Boost technology (5)</vt:lpstr>
      <vt:lpstr>6.2.2 Intel’s 2. gen. Turbo Boost technology (6)</vt:lpstr>
      <vt:lpstr>6.2.2 Intel’s 2. gen. Turbo Boost technology (7)</vt:lpstr>
      <vt:lpstr>6.2.2 Intel’s 2. gen. Turbo Boost technology (8)</vt:lpstr>
      <vt:lpstr>6.2.2 Intel’s 2. gen. Turbo Boost technology (9)</vt:lpstr>
      <vt:lpstr>6.2.2 Intel’s 2. gen. Turbo Boost technology (10)</vt:lpstr>
      <vt:lpstr>6.2.2 Intel’s 2. gen. Turbo Boost technology (11)</vt:lpstr>
      <vt:lpstr>PowerPoint-bemutató</vt:lpstr>
      <vt:lpstr>6.2.2 Intel’s 2. gen. Turbo Boost technology (13)</vt:lpstr>
      <vt:lpstr>PowerPoint-bemutató</vt:lpstr>
      <vt:lpstr>6.2.2 Intel’s 2. gen. Turbo Boost technology (15)</vt:lpstr>
      <vt:lpstr>6.2.2 Intel’s 2. gen. Turbo Boost technology (16)</vt:lpstr>
      <vt:lpstr>PowerPoint-bemutató</vt:lpstr>
      <vt:lpstr>6.2.3 Intel’s 3. gen. Turbo Boost technology (1)</vt:lpstr>
      <vt:lpstr>6.2.3 Intel’s 3. gen. Turbo Boost technology (2)</vt:lpstr>
      <vt:lpstr>6.2.3 Intel’s 3. gen. Turbo Boost technology (3)</vt:lpstr>
      <vt:lpstr>6.2.3 Intel’s 3. gen. Turbo Boost technology (4)</vt:lpstr>
      <vt:lpstr>6.2.3 Intel’s 3. gen. Turbo Boost technology (5)</vt:lpstr>
      <vt:lpstr>PowerPoint-bemutató</vt:lpstr>
      <vt:lpstr>6.2.4 Turbo Boost technology under CPPC (1) </vt:lpstr>
      <vt:lpstr>6.2.4 Turbo Boost technology under CPPC (2) </vt:lpstr>
      <vt:lpstr>PowerPoint-bemutató</vt:lpstr>
      <vt:lpstr>PowerPoint-bemutató</vt:lpstr>
      <vt:lpstr>4.2 Overview of ACPI-compliant C-state management in Intel’s mobile lines (1)</vt:lpstr>
      <vt:lpstr>4.2 Overview of ACPI-compliant C-state management in Intel’s mobile lines (2)</vt:lpstr>
      <vt:lpstr>4.2 Overview of ACPI-compliant C-state management in Intel’s mobile lines (3)</vt:lpstr>
      <vt:lpstr>4.2 Overview of ACPI-compliant C-state management in Intel’s mobile lines (4)</vt:lpstr>
      <vt:lpstr>4.2 Overview of ACPI-compliant C-state management in Intel’s mobile lines (5)</vt:lpstr>
      <vt:lpstr>4.2 Overview of ACPI-compliant C-state management in Intel’s mobile lines (6)</vt:lpstr>
      <vt:lpstr>4.2 Overview of ACPI-compliant C-state management in Intel’s mobile lines (7)</vt:lpstr>
      <vt:lpstr>PowerPoint-bemutató</vt:lpstr>
      <vt:lpstr>4.3 PCU-based C-state management in Intel's mobile lines (1)</vt:lpstr>
      <vt:lpstr>4.3 PCU-based C-state management in Intel's mobile lines (2)</vt:lpstr>
      <vt:lpstr>4.3 PCU-based C-state management in Intel's mobile lines (3)</vt:lpstr>
      <vt:lpstr>4.3 PCU-based C-state management in Intel's mobile lines (4)</vt:lpstr>
      <vt:lpstr>4.3 PCU-based C-state management in Intel's mobile lines (5)</vt:lpstr>
      <vt:lpstr>4.3 PCU-based C-state management in Intel's mobile lines (6)</vt:lpstr>
      <vt:lpstr>4.3 PCU-based C-state management in Intel's mobile lines (7)</vt:lpstr>
      <vt:lpstr>4.3 PCU-based C-state management in Intel's mobile lines (8)</vt:lpstr>
      <vt:lpstr>4.3 PCU-based C-state management in Intel's mobile lines (9)</vt:lpstr>
      <vt:lpstr>4.3 PCU-based C-state management in Intel's mobile lines (10)</vt:lpstr>
      <vt:lpstr>4.3 PCU-based C-state management in Intel's mobile lines (11)</vt:lpstr>
      <vt:lpstr>4.3 PCU-based C-state management in Intel's mobile lines (12)</vt:lpstr>
      <vt:lpstr>4.3 PCU-based C-state management in Intel's mobile lines (13)</vt:lpstr>
      <vt:lpstr>4.3 PCU-based C-state management in Intel's mobile lines (14)</vt:lpstr>
      <vt:lpstr>4.3 PCU-based C-state management in Intel's mobile lines (15)</vt:lpstr>
      <vt:lpstr>4.3 PCU-based C-state management in Intel's mobile lines (16)</vt:lpstr>
      <vt:lpstr>4.3 PCU-based C-state management in Intel's mobile lines (17)</vt:lpstr>
      <vt:lpstr>4.3 PCU-based C-state management in Intel's mobile lines (18)</vt:lpstr>
      <vt:lpstr>4.3 PCU-based C-state management in Intel's mobile lines (19)</vt:lpstr>
      <vt:lpstr>4.3 PCU-based C-state management in Intel's mobile lines (20)</vt:lpstr>
      <vt:lpstr>4.3 PCU-based C-state management in Intel's mobile lines (21)</vt:lpstr>
      <vt:lpstr>4.3 PCU-based C-state management in Intel's mobile lines (22)</vt:lpstr>
      <vt:lpstr>4.3 PCU-based C-state management in Intel's mobile lines (23)</vt:lpstr>
      <vt:lpstr>4.3 PCU-based C-state management in Intel's mobile lines (24)</vt:lpstr>
      <vt:lpstr>PowerPoint-bemutató</vt:lpstr>
      <vt:lpstr>4.4 Evolution of C-state management in Intel's mobile lines (1)</vt:lpstr>
      <vt:lpstr>4.4 Evolution of C-state management in Intel's mobile lines (2)</vt:lpstr>
      <vt:lpstr>PowerPoint-bemutató</vt:lpstr>
      <vt:lpstr>5.4 AVFS (Adaptive Voltage or Frequency Scaling) (1)</vt:lpstr>
      <vt:lpstr>5.4 AVFS (Adaptive Voltage or Frequency Scaling) (2)</vt:lpstr>
      <vt:lpstr>5.4 AVFS (Adaptive Voltage or Frequency Scaling) (3)</vt:lpstr>
      <vt:lpstr>5.4 AVFS (Adaptive Voltage or Frequency Scaling) (4)</vt:lpstr>
      <vt:lpstr>5.4 AVFS (Adaptive Voltage or Frequency Scaling) (5)</vt:lpstr>
      <vt:lpstr>5.4 AVFS (Adaptive Voltage or Frequency Scaling) (6)</vt:lpstr>
      <vt:lpstr>5.4 AVFS (Adaptive Voltage or Frequency Scaling) (7)</vt:lpstr>
      <vt:lpstr>5.4 AVFS (Adaptive Voltage or Frequency Scaling) (8)</vt:lpstr>
      <vt:lpstr>5.4 AVFS (Adaptive Voltage or Frequency Scaling) (9)</vt:lpstr>
      <vt:lpstr>5.4 AVFS (Adaptive Voltage or Frequency Scaling) (10)</vt:lpstr>
      <vt:lpstr>5.4 AVFS (Adaptive Voltage or Frequency Scaling) (11)</vt:lpstr>
      <vt:lpstr>5.4 AVFS (Adaptive Voltage or Frequency Scaling) (12)</vt:lpstr>
      <vt:lpstr>5.4 AVFS (Adaptive Voltage or Frequency Scaling) (13)</vt:lpstr>
      <vt:lpstr>5.4 AVFS (Adaptive Voltage or Frequency Scaling) (14)</vt:lpstr>
      <vt:lpstr>5.4 AVFS (Adaptive Voltage or Frequency Scaling) (15)</vt:lpstr>
      <vt:lpstr>5.4 AVFS (Adaptive Voltage or Frequency Scaling) (16)</vt:lpstr>
      <vt:lpstr>5.4 AVFS (Adaptive Voltage or Frequency Scaling) (17)</vt:lpstr>
      <vt:lpstr>5.4 AVFS (Adaptive Voltage or Frequency Scaling) (18)</vt:lpstr>
      <vt:lpstr>5.4 AVFS (Adaptive Voltage or Frequency Scaling) (19)</vt:lpstr>
      <vt:lpstr>5.4 AVFS (Adaptive Voltage or Frequency Scaling) (20)</vt:lpstr>
      <vt:lpstr>5.4 AVFS (Adaptive Voltage or Frequency Scaling) (21)</vt:lpstr>
      <vt:lpstr>5.4 AVFS (Adaptive Voltage or Frequency Scaling) (22)</vt:lpstr>
      <vt:lpstr>5.4 AVFS (Adaptive Voltage or Frequency Scaling) (23)</vt:lpstr>
      <vt:lpstr>5.4 AVFS (Adaptive Voltage or Frequency Scaling) (24)</vt:lpstr>
      <vt:lpstr>5.4 AVFS (Adaptive Voltage or Frequency Scaling) (25)</vt:lpstr>
      <vt:lpstr>5.4 AVFS (Adaptive Voltage or Frequency Scaling) (26)</vt:lpstr>
      <vt:lpstr>5.4 AVFS (Adaptive Voltage or Frequency Scaling) (28)</vt:lpstr>
      <vt:lpstr>PowerPoint-bemutató</vt:lpstr>
      <vt:lpstr>6.3 AMD’s Turbo Core technologies</vt:lpstr>
      <vt:lpstr>PowerPoint-bemutató</vt:lpstr>
      <vt:lpstr>6.3.1 A MD’s Turbo Core technologies (1)</vt:lpstr>
      <vt:lpstr>6.3.1 A MD’s Turbo Core technologies (2)</vt:lpstr>
      <vt:lpstr>6.3.1 A MD’s Turbo Core technologies (3)</vt:lpstr>
      <vt:lpstr>6.3.1 A MD’s Turbo Core technologies (4)</vt:lpstr>
      <vt:lpstr>6.3.1 A MD’s Turbo Core technologies (5)</vt:lpstr>
      <vt:lpstr>6.3.1 A MD’s Turbo Core technologies (6)</vt:lpstr>
      <vt:lpstr>6.3.1 A MD’s Turbo Core technologies (7)</vt:lpstr>
      <vt:lpstr>6.3.1 A MD’s Turbo Core technologies (8)</vt:lpstr>
      <vt:lpstr>6.3.1 A MD’s Turbo Core technologies (9)</vt:lpstr>
      <vt:lpstr>6.3.1 A MD’s Turbo Core technologies (10)</vt:lpstr>
      <vt:lpstr>PowerPoint-bemutató</vt:lpstr>
      <vt:lpstr>6.3.2 AMD’s 2. gen. Turbo Core technology (1)</vt:lpstr>
      <vt:lpstr>6.3.2 AMD’s 2. gen. Turbo Core technology (2)</vt:lpstr>
      <vt:lpstr>6.3.2 AMD’s 2. gen. Turbo Core technology (3)</vt:lpstr>
      <vt:lpstr>6.3.2 AMD’s 2. gen. Turbo Core technology (4)</vt:lpstr>
      <vt:lpstr>6.3.2 AMD’s 2. gen. Turbo Core technology (5)</vt:lpstr>
      <vt:lpstr>6.3.2 AMD’s 2. gen. Turbo Core technology (6)</vt:lpstr>
      <vt:lpstr>PowerPoint-bemutató</vt:lpstr>
      <vt:lpstr>6.3.3 A MD’s STAPM (Skin Temperature Aware Power Management) (1)</vt:lpstr>
      <vt:lpstr>6.3.3 A MD’s STAPM (Skin Temperature Aware Power Management) (2)</vt:lpstr>
      <vt:lpstr>6.3.3 A MD’s STAPM (Skin Temperature Aware Power Management) (3)</vt:lpstr>
      <vt:lpstr>6.3.3 A MD’s STAPM (Skin Temperature Aware Power Management) (4)</vt:lpstr>
      <vt:lpstr>6.3.3 A MD’s STAPM (Skin Temperature Aware Power Management) (5)</vt:lpstr>
      <vt:lpstr>6.3.3 A MD’s STAPM (Skin Temperature Aware Power Management) (6)</vt:lpstr>
      <vt:lpstr>PowerPoint-bemutató</vt:lpstr>
      <vt:lpstr>6.3.4 AMD’s Precision Boost technology (1)</vt:lpstr>
      <vt:lpstr>6.3.4 AMD’s Precision Boost technology (2)</vt:lpstr>
      <vt:lpstr>6.3.4 AMD’s Precision Boost technology (3)</vt:lpstr>
      <vt:lpstr>6.3.4 AMD’s Precision Boost technology (4)</vt:lpstr>
      <vt:lpstr>6.3.4 AMD’s Precision Boost technology (5)</vt:lpstr>
      <vt:lpstr>6.3.4 AMD’s Precision Boost technology (6)</vt:lpstr>
      <vt:lpstr>6.3.4 AMD’s Precision Boost technology (7)</vt:lpstr>
      <vt:lpstr>6.3.4 AMD’s Precision Boost technology (8)</vt:lpstr>
      <vt:lpstr>6.3.4 AMD’s Precision Boost technology (9)</vt:lpstr>
      <vt:lpstr>6.3.4 AMD’s Precision Boost technology (10)</vt:lpstr>
      <vt:lpstr>PowerPoint-bemutató</vt:lpstr>
      <vt:lpstr>6.3.5 AMD’s Precision Boost 2 technology (1)</vt:lpstr>
      <vt:lpstr>6.3.5 AMD’s Precision Boost 2 technology (2)</vt:lpstr>
      <vt:lpstr>6.3.5 AMD’s Precision Boost 2 technology (3)</vt:lpstr>
      <vt:lpstr>6.3.5 AMD’s Precision Boost 2 technology (4)</vt:lpstr>
      <vt:lpstr>6.3.5 AMD’s Precision Boost 2 technology (5)</vt:lpstr>
      <vt:lpstr>6.3.5 AMD’s Precision Boost 2 technology (6)</vt:lpstr>
      <vt:lpstr>6.3.5 AMD’s Precision Boost 2 technology (7)</vt:lpstr>
      <vt:lpstr>6.3.5 AMD’s Precision Boost 2 technology (8)</vt:lpstr>
      <vt:lpstr>6.3.5 AMD’s Precision Boost 2 technology (9)</vt:lpstr>
      <vt:lpstr>6.3.5 AMD’s Precision Boost 2 technology (10)</vt:lpstr>
      <vt:lpstr>6.3.5 AMD’s Precision Boost 2 technology (11)</vt:lpstr>
      <vt:lpstr>6.3.5 AMD’s Precision Boost 2 technology (12)</vt:lpstr>
      <vt:lpstr>6.3.5 AMD’s Precision Boost 2 technology (13)</vt:lpstr>
      <vt:lpstr>6.3.5 AMD’s Precision Boost 2 technology (14)</vt:lpstr>
      <vt:lpstr>6.3.5 AMD’s Precision Boost 2 technology (15)</vt:lpstr>
      <vt:lpstr>6.3.5 AMD’s Precision Boost 2 technology (16)</vt:lpstr>
      <vt:lpstr>PowerPoint-bemutató</vt:lpstr>
      <vt:lpstr>7. References (1)</vt:lpstr>
      <vt:lpstr>7. References (2)</vt:lpstr>
      <vt:lpstr>7. References (3)</vt:lpstr>
      <vt:lpstr>7. References (4)</vt:lpstr>
      <vt:lpstr>7. References (5)</vt:lpstr>
      <vt:lpstr>7. References (6)</vt:lpstr>
      <vt:lpstr>7. References (7)</vt:lpstr>
      <vt:lpstr>7. References (8)</vt:lpstr>
      <vt:lpstr>7. References (9)</vt:lpstr>
      <vt:lpstr>7. References (10)</vt:lpstr>
      <vt:lpstr>7. References (11)</vt:lpstr>
      <vt:lpstr>7. References (12)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Sima Dezső</dc:creator>
  <cp:lastModifiedBy>NIK</cp:lastModifiedBy>
  <cp:revision>5121</cp:revision>
  <cp:lastPrinted>2023-11-13T08:38:04Z</cp:lastPrinted>
  <dcterms:created xsi:type="dcterms:W3CDTF">2014-10-25T02:34:30Z</dcterms:created>
  <dcterms:modified xsi:type="dcterms:W3CDTF">2023-11-29T06:45:44Z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0x010100F57F55E438109E48B6391729A5612895</vt:lpwstr>
  </property>
</Properties>
</file>