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2.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3.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4.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60" r:id="rId4"/>
    <p:sldMasterId id="2147483698" r:id="rId5"/>
    <p:sldMasterId id="2147483710" r:id="rId6"/>
    <p:sldMasterId id="2147483722" r:id="rId7"/>
    <p:sldMasterId id="2147483734" r:id="rId8"/>
    <p:sldMasterId id="2147483773" r:id="rId9"/>
    <p:sldMasterId id="2147483786" r:id="rId10"/>
    <p:sldMasterId id="2147483799" r:id="rId11"/>
    <p:sldMasterId id="2147483811" r:id="rId12"/>
    <p:sldMasterId id="2147483824" r:id="rId13"/>
    <p:sldMasterId id="2147483836" r:id="rId14"/>
    <p:sldMasterId id="2147483880" r:id="rId15"/>
    <p:sldMasterId id="2147483923" r:id="rId16"/>
    <p:sldMasterId id="2147483936" r:id="rId17"/>
    <p:sldMasterId id="2147483950" r:id="rId18"/>
  </p:sldMasterIdLst>
  <p:notesMasterIdLst>
    <p:notesMasterId r:id="rId356"/>
  </p:notesMasterIdLst>
  <p:handoutMasterIdLst>
    <p:handoutMasterId r:id="rId357"/>
  </p:handoutMasterIdLst>
  <p:sldIdLst>
    <p:sldId id="3486" r:id="rId19"/>
    <p:sldId id="3487" r:id="rId20"/>
    <p:sldId id="3488" r:id="rId21"/>
    <p:sldId id="3489" r:id="rId22"/>
    <p:sldId id="3490" r:id="rId23"/>
    <p:sldId id="3491" r:id="rId24"/>
    <p:sldId id="3492" r:id="rId25"/>
    <p:sldId id="3493" r:id="rId26"/>
    <p:sldId id="3494" r:id="rId27"/>
    <p:sldId id="3495" r:id="rId28"/>
    <p:sldId id="3496" r:id="rId29"/>
    <p:sldId id="3497" r:id="rId30"/>
    <p:sldId id="3498" r:id="rId31"/>
    <p:sldId id="3499" r:id="rId32"/>
    <p:sldId id="3500" r:id="rId33"/>
    <p:sldId id="3501" r:id="rId34"/>
    <p:sldId id="3502" r:id="rId35"/>
    <p:sldId id="3943" r:id="rId36"/>
    <p:sldId id="3504" r:id="rId37"/>
    <p:sldId id="3505" r:id="rId38"/>
    <p:sldId id="3506" r:id="rId39"/>
    <p:sldId id="3507" r:id="rId40"/>
    <p:sldId id="3508" r:id="rId41"/>
    <p:sldId id="3509" r:id="rId42"/>
    <p:sldId id="3510" r:id="rId43"/>
    <p:sldId id="3511" r:id="rId44"/>
    <p:sldId id="3512" r:id="rId45"/>
    <p:sldId id="3513" r:id="rId46"/>
    <p:sldId id="3514" r:id="rId47"/>
    <p:sldId id="3515" r:id="rId48"/>
    <p:sldId id="3516" r:id="rId49"/>
    <p:sldId id="3517" r:id="rId50"/>
    <p:sldId id="3518" r:id="rId51"/>
    <p:sldId id="3519" r:id="rId52"/>
    <p:sldId id="3520" r:id="rId53"/>
    <p:sldId id="3521" r:id="rId54"/>
    <p:sldId id="3522" r:id="rId55"/>
    <p:sldId id="3523" r:id="rId56"/>
    <p:sldId id="3524" r:id="rId57"/>
    <p:sldId id="3927" r:id="rId58"/>
    <p:sldId id="3587" r:id="rId59"/>
    <p:sldId id="3970" r:id="rId60"/>
    <p:sldId id="3971" r:id="rId61"/>
    <p:sldId id="3972" r:id="rId62"/>
    <p:sldId id="3975" r:id="rId63"/>
    <p:sldId id="3983" r:id="rId64"/>
    <p:sldId id="3976" r:id="rId65"/>
    <p:sldId id="3977" r:id="rId66"/>
    <p:sldId id="3978" r:id="rId67"/>
    <p:sldId id="3986" r:id="rId68"/>
    <p:sldId id="4016" r:id="rId69"/>
    <p:sldId id="3525" r:id="rId70"/>
    <p:sldId id="3965" r:id="rId71"/>
    <p:sldId id="3982" r:id="rId72"/>
    <p:sldId id="3991" r:id="rId73"/>
    <p:sldId id="3992" r:id="rId74"/>
    <p:sldId id="3969" r:id="rId75"/>
    <p:sldId id="3526" r:id="rId76"/>
    <p:sldId id="3989" r:id="rId77"/>
    <p:sldId id="3994" r:id="rId78"/>
    <p:sldId id="3987" r:id="rId79"/>
    <p:sldId id="3951" r:id="rId80"/>
    <p:sldId id="3995" r:id="rId81"/>
    <p:sldId id="3551" r:id="rId82"/>
    <p:sldId id="3552" r:id="rId83"/>
    <p:sldId id="3553" r:id="rId84"/>
    <p:sldId id="3554" r:id="rId85"/>
    <p:sldId id="3555" r:id="rId86"/>
    <p:sldId id="3556" r:id="rId87"/>
    <p:sldId id="3581" r:id="rId88"/>
    <p:sldId id="3425" r:id="rId89"/>
    <p:sldId id="2543" r:id="rId90"/>
    <p:sldId id="3570" r:id="rId91"/>
    <p:sldId id="3426" r:id="rId92"/>
    <p:sldId id="932" r:id="rId93"/>
    <p:sldId id="933" r:id="rId94"/>
    <p:sldId id="2548" r:id="rId95"/>
    <p:sldId id="2546" r:id="rId96"/>
    <p:sldId id="2814" r:id="rId97"/>
    <p:sldId id="1156" r:id="rId98"/>
    <p:sldId id="3359" r:id="rId99"/>
    <p:sldId id="2231" r:id="rId100"/>
    <p:sldId id="2547" r:id="rId101"/>
    <p:sldId id="1289" r:id="rId102"/>
    <p:sldId id="1290" r:id="rId103"/>
    <p:sldId id="1286" r:id="rId104"/>
    <p:sldId id="1287" r:id="rId105"/>
    <p:sldId id="2194" r:id="rId106"/>
    <p:sldId id="2195" r:id="rId107"/>
    <p:sldId id="2196" r:id="rId108"/>
    <p:sldId id="2549" r:id="rId109"/>
    <p:sldId id="2550" r:id="rId110"/>
    <p:sldId id="2590" r:id="rId111"/>
    <p:sldId id="2197" r:id="rId112"/>
    <p:sldId id="2198" r:id="rId113"/>
    <p:sldId id="2199" r:id="rId114"/>
    <p:sldId id="2200" r:id="rId115"/>
    <p:sldId id="3403" r:id="rId116"/>
    <p:sldId id="3393" r:id="rId117"/>
    <p:sldId id="3427" r:id="rId118"/>
    <p:sldId id="3388" r:id="rId119"/>
    <p:sldId id="3302" r:id="rId120"/>
    <p:sldId id="3365" r:id="rId121"/>
    <p:sldId id="3370" r:id="rId122"/>
    <p:sldId id="3428" r:id="rId123"/>
    <p:sldId id="3371" r:id="rId124"/>
    <p:sldId id="3350" r:id="rId125"/>
    <p:sldId id="3392" r:id="rId126"/>
    <p:sldId id="3429" r:id="rId127"/>
    <p:sldId id="3372" r:id="rId128"/>
    <p:sldId id="3318" r:id="rId129"/>
    <p:sldId id="3932" r:id="rId130"/>
    <p:sldId id="3306" r:id="rId131"/>
    <p:sldId id="3321" r:id="rId132"/>
    <p:sldId id="3369" r:id="rId133"/>
    <p:sldId id="3418" r:id="rId134"/>
    <p:sldId id="3419" r:id="rId135"/>
    <p:sldId id="3114" r:id="rId136"/>
    <p:sldId id="3361" r:id="rId137"/>
    <p:sldId id="3256" r:id="rId138"/>
    <p:sldId id="3430" r:id="rId139"/>
    <p:sldId id="3373" r:id="rId140"/>
    <p:sldId id="3324" r:id="rId141"/>
    <p:sldId id="3366" r:id="rId142"/>
    <p:sldId id="3367" r:id="rId143"/>
    <p:sldId id="3325" r:id="rId144"/>
    <p:sldId id="3327" r:id="rId145"/>
    <p:sldId id="3328" r:id="rId146"/>
    <p:sldId id="3329" r:id="rId147"/>
    <p:sldId id="3330" r:id="rId148"/>
    <p:sldId id="3332" r:id="rId149"/>
    <p:sldId id="3333" r:id="rId150"/>
    <p:sldId id="3334" r:id="rId151"/>
    <p:sldId id="3335" r:id="rId152"/>
    <p:sldId id="3336" r:id="rId153"/>
    <p:sldId id="3337" r:id="rId154"/>
    <p:sldId id="3338" r:id="rId155"/>
    <p:sldId id="3339" r:id="rId156"/>
    <p:sldId id="3394" r:id="rId157"/>
    <p:sldId id="3389" r:id="rId158"/>
    <p:sldId id="3340" r:id="rId159"/>
    <p:sldId id="3382" r:id="rId160"/>
    <p:sldId id="3400" r:id="rId161"/>
    <p:sldId id="3368" r:id="rId162"/>
    <p:sldId id="3395" r:id="rId163"/>
    <p:sldId id="3396" r:id="rId164"/>
    <p:sldId id="3414" r:id="rId165"/>
    <p:sldId id="3169" r:id="rId166"/>
    <p:sldId id="3170" r:id="rId167"/>
    <p:sldId id="3172" r:id="rId168"/>
    <p:sldId id="3174" r:id="rId169"/>
    <p:sldId id="3175" r:id="rId170"/>
    <p:sldId id="3173" r:id="rId171"/>
    <p:sldId id="3176" r:id="rId172"/>
    <p:sldId id="3177" r:id="rId173"/>
    <p:sldId id="3178" r:id="rId174"/>
    <p:sldId id="3182" r:id="rId175"/>
    <p:sldId id="2249" r:id="rId176"/>
    <p:sldId id="3480" r:id="rId177"/>
    <p:sldId id="3399" r:id="rId178"/>
    <p:sldId id="3183" r:id="rId179"/>
    <p:sldId id="3184" r:id="rId180"/>
    <p:sldId id="3412" r:id="rId181"/>
    <p:sldId id="3270" r:id="rId182"/>
    <p:sldId id="3479" r:id="rId183"/>
    <p:sldId id="3413" r:id="rId184"/>
    <p:sldId id="3272" r:id="rId185"/>
    <p:sldId id="3959" r:id="rId186"/>
    <p:sldId id="3192" r:id="rId187"/>
    <p:sldId id="3193" r:id="rId188"/>
    <p:sldId id="3194" r:id="rId189"/>
    <p:sldId id="3195" r:id="rId190"/>
    <p:sldId id="3196" r:id="rId191"/>
    <p:sldId id="3197" r:id="rId192"/>
    <p:sldId id="3198" r:id="rId193"/>
    <p:sldId id="3199" r:id="rId194"/>
    <p:sldId id="3200" r:id="rId195"/>
    <p:sldId id="3201" r:id="rId196"/>
    <p:sldId id="3276" r:id="rId197"/>
    <p:sldId id="3274" r:id="rId198"/>
    <p:sldId id="3205" r:id="rId199"/>
    <p:sldId id="3441" r:id="rId200"/>
    <p:sldId id="3435" r:id="rId201"/>
    <p:sldId id="3448" r:id="rId202"/>
    <p:sldId id="3446" r:id="rId203"/>
    <p:sldId id="3473" r:id="rId204"/>
    <p:sldId id="3589" r:id="rId205"/>
    <p:sldId id="3447" r:id="rId206"/>
    <p:sldId id="3468" r:id="rId207"/>
    <p:sldId id="3342" r:id="rId208"/>
    <p:sldId id="3433" r:id="rId209"/>
    <p:sldId id="3449" r:id="rId210"/>
    <p:sldId id="3561" r:id="rId211"/>
    <p:sldId id="3456" r:id="rId212"/>
    <p:sldId id="3616" r:id="rId213"/>
    <p:sldId id="3935" r:id="rId214"/>
    <p:sldId id="3937" r:id="rId215"/>
    <p:sldId id="3938" r:id="rId216"/>
    <p:sldId id="3431" r:id="rId217"/>
    <p:sldId id="3437" r:id="rId218"/>
    <p:sldId id="3438" r:id="rId219"/>
    <p:sldId id="3477" r:id="rId220"/>
    <p:sldId id="3478" r:id="rId221"/>
    <p:sldId id="3961" r:id="rId222"/>
    <p:sldId id="3962" r:id="rId223"/>
    <p:sldId id="3960" r:id="rId224"/>
    <p:sldId id="3476" r:id="rId225"/>
    <p:sldId id="3964" r:id="rId226"/>
    <p:sldId id="3444" r:id="rId227"/>
    <p:sldId id="3331" r:id="rId228"/>
    <p:sldId id="3445" r:id="rId229"/>
    <p:sldId id="3442" r:id="rId230"/>
    <p:sldId id="3304" r:id="rId231"/>
    <p:sldId id="3409" r:id="rId232"/>
    <p:sldId id="3565" r:id="rId233"/>
    <p:sldId id="3567" r:id="rId234"/>
    <p:sldId id="3958" r:id="rId235"/>
    <p:sldId id="3954" r:id="rId236"/>
    <p:sldId id="4015" r:id="rId237"/>
    <p:sldId id="3956" r:id="rId238"/>
    <p:sldId id="3955" r:id="rId239"/>
    <p:sldId id="3924" r:id="rId240"/>
    <p:sldId id="3957" r:id="rId241"/>
    <p:sldId id="3945" r:id="rId242"/>
    <p:sldId id="3998" r:id="rId243"/>
    <p:sldId id="4000" r:id="rId244"/>
    <p:sldId id="4001" r:id="rId245"/>
    <p:sldId id="4002" r:id="rId246"/>
    <p:sldId id="4003" r:id="rId247"/>
    <p:sldId id="4004" r:id="rId248"/>
    <p:sldId id="4005" r:id="rId249"/>
    <p:sldId id="3946" r:id="rId250"/>
    <p:sldId id="4006" r:id="rId251"/>
    <p:sldId id="4007" r:id="rId252"/>
    <p:sldId id="4008" r:id="rId253"/>
    <p:sldId id="4009" r:id="rId254"/>
    <p:sldId id="4010" r:id="rId255"/>
    <p:sldId id="4011" r:id="rId256"/>
    <p:sldId id="3569" r:id="rId257"/>
    <p:sldId id="4014" r:id="rId258"/>
    <p:sldId id="4012" r:id="rId259"/>
    <p:sldId id="3207" r:id="rId260"/>
    <p:sldId id="3208" r:id="rId261"/>
    <p:sldId id="3209" r:id="rId262"/>
    <p:sldId id="2649" r:id="rId263"/>
    <p:sldId id="2650" r:id="rId264"/>
    <p:sldId id="2651" r:id="rId265"/>
    <p:sldId id="2652" r:id="rId266"/>
    <p:sldId id="2653" r:id="rId267"/>
    <p:sldId id="2654" r:id="rId268"/>
    <p:sldId id="2655" r:id="rId269"/>
    <p:sldId id="2656" r:id="rId270"/>
    <p:sldId id="2657" r:id="rId271"/>
    <p:sldId id="2658" r:id="rId272"/>
    <p:sldId id="2659" r:id="rId273"/>
    <p:sldId id="2660" r:id="rId274"/>
    <p:sldId id="3996" r:id="rId275"/>
    <p:sldId id="2980" r:id="rId276"/>
    <p:sldId id="3424" r:id="rId277"/>
    <p:sldId id="2989" r:id="rId278"/>
    <p:sldId id="2983" r:id="rId279"/>
    <p:sldId id="3560" r:id="rId280"/>
    <p:sldId id="2982" r:id="rId281"/>
    <p:sldId id="2756" r:id="rId282"/>
    <p:sldId id="2757" r:id="rId283"/>
    <p:sldId id="2758" r:id="rId284"/>
    <p:sldId id="3262" r:id="rId285"/>
    <p:sldId id="2761" r:id="rId286"/>
    <p:sldId id="2762" r:id="rId287"/>
    <p:sldId id="3261" r:id="rId288"/>
    <p:sldId id="2763" r:id="rId289"/>
    <p:sldId id="2992" r:id="rId290"/>
    <p:sldId id="2764" r:id="rId291"/>
    <p:sldId id="2753" r:id="rId292"/>
    <p:sldId id="2765" r:id="rId293"/>
    <p:sldId id="2766" r:id="rId294"/>
    <p:sldId id="3558" r:id="rId295"/>
    <p:sldId id="3952" r:id="rId296"/>
    <p:sldId id="3467" r:id="rId297"/>
    <p:sldId id="3483" r:id="rId298"/>
    <p:sldId id="3305" r:id="rId299"/>
    <p:sldId id="3457" r:id="rId300"/>
    <p:sldId id="3470" r:id="rId301"/>
    <p:sldId id="3462" r:id="rId302"/>
    <p:sldId id="3463" r:id="rId303"/>
    <p:sldId id="3310" r:id="rId304"/>
    <p:sldId id="3349" r:id="rId305"/>
    <p:sldId id="3347" r:id="rId306"/>
    <p:sldId id="3464" r:id="rId307"/>
    <p:sldId id="3465" r:id="rId308"/>
    <p:sldId id="3466" r:id="rId309"/>
    <p:sldId id="3315" r:id="rId310"/>
    <p:sldId id="3355" r:id="rId311"/>
    <p:sldId id="3351" r:id="rId312"/>
    <p:sldId id="3354" r:id="rId313"/>
    <p:sldId id="3363" r:id="rId314"/>
    <p:sldId id="3455" r:id="rId315"/>
    <p:sldId id="3936" r:id="rId316"/>
    <p:sldId id="3909" r:id="rId317"/>
    <p:sldId id="3912" r:id="rId318"/>
    <p:sldId id="3906" r:id="rId319"/>
    <p:sldId id="3904" r:id="rId320"/>
    <p:sldId id="3913" r:id="rId321"/>
    <p:sldId id="3907" r:id="rId322"/>
    <p:sldId id="3905" r:id="rId323"/>
    <p:sldId id="328" r:id="rId324"/>
    <p:sldId id="326" r:id="rId325"/>
    <p:sldId id="329" r:id="rId326"/>
    <p:sldId id="304" r:id="rId327"/>
    <p:sldId id="3892" r:id="rId328"/>
    <p:sldId id="3916" r:id="rId329"/>
    <p:sldId id="3914" r:id="rId330"/>
    <p:sldId id="3618" r:id="rId331"/>
    <p:sldId id="3620" r:id="rId332"/>
    <p:sldId id="3621" r:id="rId333"/>
    <p:sldId id="3623" r:id="rId334"/>
    <p:sldId id="3624" r:id="rId335"/>
    <p:sldId id="298" r:id="rId336"/>
    <p:sldId id="3921" r:id="rId337"/>
    <p:sldId id="305" r:id="rId338"/>
    <p:sldId id="3919" r:id="rId339"/>
    <p:sldId id="3898" r:id="rId340"/>
    <p:sldId id="3625" r:id="rId341"/>
    <p:sldId id="3915" r:id="rId342"/>
    <p:sldId id="3917" r:id="rId343"/>
    <p:sldId id="1647" r:id="rId344"/>
    <p:sldId id="3918" r:id="rId345"/>
    <p:sldId id="1726" r:id="rId346"/>
    <p:sldId id="3897" r:id="rId347"/>
    <p:sldId id="290" r:id="rId348"/>
    <p:sldId id="3910" r:id="rId349"/>
    <p:sldId id="3893" r:id="rId350"/>
    <p:sldId id="3895" r:id="rId351"/>
    <p:sldId id="3614" r:id="rId352"/>
    <p:sldId id="3609" r:id="rId353"/>
    <p:sldId id="3896" r:id="rId354"/>
    <p:sldId id="3607" r:id="rId355"/>
  </p:sldIdLst>
  <p:sldSz cx="9144000" cy="6858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867" userDrawn="1">
          <p15:clr>
            <a:srgbClr val="A4A3A4"/>
          </p15:clr>
        </p15:guide>
        <p15:guide id="5" pos="2268" userDrawn="1">
          <p15:clr>
            <a:srgbClr val="A4A3A4"/>
          </p15:clr>
        </p15:guide>
        <p15:guide id="6" pos="4286" userDrawn="1">
          <p15:clr>
            <a:srgbClr val="A4A3A4"/>
          </p15:clr>
        </p15:guide>
        <p15:guide id="7" pos="3742" userDrawn="1">
          <p15:clr>
            <a:srgbClr val="A4A3A4"/>
          </p15:clr>
        </p15:guide>
        <p15:guide id="8" pos="4468" userDrawn="1">
          <p15:clr>
            <a:srgbClr val="A4A3A4"/>
          </p15:clr>
        </p15:guide>
        <p15:guide id="9" orient="horz" pos="278" userDrawn="1">
          <p15:clr>
            <a:srgbClr val="A4A3A4"/>
          </p15:clr>
        </p15:guide>
        <p15:guide id="10" orient="horz" pos="2273" userDrawn="1">
          <p15:clr>
            <a:srgbClr val="A4A3A4"/>
          </p15:clr>
        </p15:guide>
        <p15:guide id="11" pos="5602" userDrawn="1">
          <p15:clr>
            <a:srgbClr val="A4A3A4"/>
          </p15:clr>
        </p15:guide>
        <p15:guide id="13" orient="horz" pos="3952" userDrawn="1">
          <p15:clr>
            <a:srgbClr val="A4A3A4"/>
          </p15:clr>
        </p15:guide>
        <p15:guide id="14" pos="45" userDrawn="1">
          <p15:clr>
            <a:srgbClr val="A4A3A4"/>
          </p15:clr>
        </p15:guide>
        <p15:guide id="15" pos="68" userDrawn="1">
          <p15:clr>
            <a:srgbClr val="A4A3A4"/>
          </p15:clr>
        </p15:guide>
        <p15:guide id="16" pos="3084" userDrawn="1">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F2FF"/>
    <a:srgbClr val="86A4A7"/>
    <a:srgbClr val="E1F4FF"/>
    <a:srgbClr val="0066FF"/>
    <a:srgbClr val="15C2FF"/>
    <a:srgbClr val="B6C8CA"/>
    <a:srgbClr val="F2F2F2"/>
    <a:srgbClr val="7F7F7F"/>
    <a:srgbClr val="DBEEFF"/>
    <a:srgbClr val="DFEF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BC57151-B18F-4E11-9256-7F91957A2F18}" v="2613" dt="2024-12-11T05:06:15.26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3302" autoAdjust="0"/>
    <p:restoredTop sz="90756" autoAdjust="0"/>
  </p:normalViewPr>
  <p:slideViewPr>
    <p:cSldViewPr snapToGrid="0">
      <p:cViewPr varScale="1">
        <p:scale>
          <a:sx n="111" d="100"/>
          <a:sy n="111" d="100"/>
        </p:scale>
        <p:origin x="1518" y="114"/>
      </p:cViewPr>
      <p:guideLst>
        <p:guide orient="horz" pos="867"/>
        <p:guide pos="2268"/>
        <p:guide pos="4286"/>
        <p:guide pos="3742"/>
        <p:guide pos="4468"/>
        <p:guide orient="horz" pos="278"/>
        <p:guide orient="horz" pos="2273"/>
        <p:guide pos="5602"/>
        <p:guide orient="horz" pos="3952"/>
        <p:guide pos="45"/>
        <p:guide pos="68"/>
        <p:guide pos="3084"/>
      </p:guideLst>
    </p:cSldViewPr>
  </p:slideViewPr>
  <p:notesTextViewPr>
    <p:cViewPr>
      <p:scale>
        <a:sx n="1" d="1"/>
        <a:sy n="1" d="1"/>
      </p:scale>
      <p:origin x="0" y="0"/>
    </p:cViewPr>
  </p:notesTextViewPr>
  <p:sorterViewPr>
    <p:cViewPr>
      <p:scale>
        <a:sx n="100" d="100"/>
        <a:sy n="100" d="100"/>
      </p:scale>
      <p:origin x="0" y="-64164"/>
    </p:cViewPr>
  </p:sorterViewPr>
  <p:notesViewPr>
    <p:cSldViewPr snapToGrid="0">
      <p:cViewPr>
        <p:scale>
          <a:sx n="1" d="2"/>
          <a:sy n="1" d="2"/>
        </p:scale>
        <p:origin x="2720" y="-172"/>
      </p:cViewPr>
      <p:guideLst>
        <p:guide orient="horz" pos="3127"/>
        <p:guide pos="2141"/>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99" Type="http://schemas.openxmlformats.org/officeDocument/2006/relationships/slide" Target="slides/slide281.xml"/><Relationship Id="rId21" Type="http://schemas.openxmlformats.org/officeDocument/2006/relationships/slide" Target="slides/slide3.xml"/><Relationship Id="rId63" Type="http://schemas.openxmlformats.org/officeDocument/2006/relationships/slide" Target="slides/slide45.xml"/><Relationship Id="rId159" Type="http://schemas.openxmlformats.org/officeDocument/2006/relationships/slide" Target="slides/slide141.xml"/><Relationship Id="rId324" Type="http://schemas.openxmlformats.org/officeDocument/2006/relationships/slide" Target="slides/slide306.xml"/><Relationship Id="rId170" Type="http://schemas.openxmlformats.org/officeDocument/2006/relationships/slide" Target="slides/slide152.xml"/><Relationship Id="rId226" Type="http://schemas.openxmlformats.org/officeDocument/2006/relationships/slide" Target="slides/slide208.xml"/><Relationship Id="rId268" Type="http://schemas.openxmlformats.org/officeDocument/2006/relationships/slide" Target="slides/slide250.xml"/><Relationship Id="rId32" Type="http://schemas.openxmlformats.org/officeDocument/2006/relationships/slide" Target="slides/slide14.xml"/><Relationship Id="rId74" Type="http://schemas.openxmlformats.org/officeDocument/2006/relationships/slide" Target="slides/slide56.xml"/><Relationship Id="rId128" Type="http://schemas.openxmlformats.org/officeDocument/2006/relationships/slide" Target="slides/slide110.xml"/><Relationship Id="rId335" Type="http://schemas.openxmlformats.org/officeDocument/2006/relationships/slide" Target="slides/slide317.xml"/><Relationship Id="rId5" Type="http://schemas.openxmlformats.org/officeDocument/2006/relationships/slideMaster" Target="slideMasters/slideMaster2.xml"/><Relationship Id="rId181" Type="http://schemas.openxmlformats.org/officeDocument/2006/relationships/slide" Target="slides/slide163.xml"/><Relationship Id="rId237" Type="http://schemas.openxmlformats.org/officeDocument/2006/relationships/slide" Target="slides/slide219.xml"/><Relationship Id="rId279" Type="http://schemas.openxmlformats.org/officeDocument/2006/relationships/slide" Target="slides/slide261.xml"/><Relationship Id="rId43" Type="http://schemas.openxmlformats.org/officeDocument/2006/relationships/slide" Target="slides/slide25.xml"/><Relationship Id="rId139" Type="http://schemas.openxmlformats.org/officeDocument/2006/relationships/slide" Target="slides/slide121.xml"/><Relationship Id="rId290" Type="http://schemas.openxmlformats.org/officeDocument/2006/relationships/slide" Target="slides/slide272.xml"/><Relationship Id="rId304" Type="http://schemas.openxmlformats.org/officeDocument/2006/relationships/slide" Target="slides/slide286.xml"/><Relationship Id="rId346" Type="http://schemas.openxmlformats.org/officeDocument/2006/relationships/slide" Target="slides/slide328.xml"/><Relationship Id="rId85" Type="http://schemas.openxmlformats.org/officeDocument/2006/relationships/slide" Target="slides/slide67.xml"/><Relationship Id="rId150" Type="http://schemas.openxmlformats.org/officeDocument/2006/relationships/slide" Target="slides/slide132.xml"/><Relationship Id="rId192" Type="http://schemas.openxmlformats.org/officeDocument/2006/relationships/slide" Target="slides/slide174.xml"/><Relationship Id="rId206" Type="http://schemas.openxmlformats.org/officeDocument/2006/relationships/slide" Target="slides/slide188.xml"/><Relationship Id="rId248" Type="http://schemas.openxmlformats.org/officeDocument/2006/relationships/slide" Target="slides/slide230.xml"/><Relationship Id="rId12" Type="http://schemas.openxmlformats.org/officeDocument/2006/relationships/slideMaster" Target="slideMasters/slideMaster9.xml"/><Relationship Id="rId108" Type="http://schemas.openxmlformats.org/officeDocument/2006/relationships/slide" Target="slides/slide90.xml"/><Relationship Id="rId315" Type="http://schemas.openxmlformats.org/officeDocument/2006/relationships/slide" Target="slides/slide297.xml"/><Relationship Id="rId357" Type="http://schemas.openxmlformats.org/officeDocument/2006/relationships/handoutMaster" Target="handoutMasters/handoutMaster1.xml"/><Relationship Id="rId54" Type="http://schemas.openxmlformats.org/officeDocument/2006/relationships/slide" Target="slides/slide36.xml"/><Relationship Id="rId96" Type="http://schemas.openxmlformats.org/officeDocument/2006/relationships/slide" Target="slides/slide78.xml"/><Relationship Id="rId161" Type="http://schemas.openxmlformats.org/officeDocument/2006/relationships/slide" Target="slides/slide143.xml"/><Relationship Id="rId217" Type="http://schemas.openxmlformats.org/officeDocument/2006/relationships/slide" Target="slides/slide199.xml"/><Relationship Id="rId259" Type="http://schemas.openxmlformats.org/officeDocument/2006/relationships/slide" Target="slides/slide241.xml"/><Relationship Id="rId23" Type="http://schemas.openxmlformats.org/officeDocument/2006/relationships/slide" Target="slides/slide5.xml"/><Relationship Id="rId119" Type="http://schemas.openxmlformats.org/officeDocument/2006/relationships/slide" Target="slides/slide101.xml"/><Relationship Id="rId270" Type="http://schemas.openxmlformats.org/officeDocument/2006/relationships/slide" Target="slides/slide252.xml"/><Relationship Id="rId326" Type="http://schemas.openxmlformats.org/officeDocument/2006/relationships/slide" Target="slides/slide308.xml"/><Relationship Id="rId65" Type="http://schemas.openxmlformats.org/officeDocument/2006/relationships/slide" Target="slides/slide47.xml"/><Relationship Id="rId130" Type="http://schemas.openxmlformats.org/officeDocument/2006/relationships/slide" Target="slides/slide112.xml"/><Relationship Id="rId172" Type="http://schemas.openxmlformats.org/officeDocument/2006/relationships/slide" Target="slides/slide154.xml"/><Relationship Id="rId228" Type="http://schemas.openxmlformats.org/officeDocument/2006/relationships/slide" Target="slides/slide210.xml"/><Relationship Id="rId281" Type="http://schemas.openxmlformats.org/officeDocument/2006/relationships/slide" Target="slides/slide263.xml"/><Relationship Id="rId337" Type="http://schemas.openxmlformats.org/officeDocument/2006/relationships/slide" Target="slides/slide319.xml"/><Relationship Id="rId34" Type="http://schemas.openxmlformats.org/officeDocument/2006/relationships/slide" Target="slides/slide16.xml"/><Relationship Id="rId76" Type="http://schemas.openxmlformats.org/officeDocument/2006/relationships/slide" Target="slides/slide58.xml"/><Relationship Id="rId141" Type="http://schemas.openxmlformats.org/officeDocument/2006/relationships/slide" Target="slides/slide123.xml"/><Relationship Id="rId7" Type="http://schemas.openxmlformats.org/officeDocument/2006/relationships/slideMaster" Target="slideMasters/slideMaster4.xml"/><Relationship Id="rId183" Type="http://schemas.openxmlformats.org/officeDocument/2006/relationships/slide" Target="slides/slide165.xml"/><Relationship Id="rId239" Type="http://schemas.openxmlformats.org/officeDocument/2006/relationships/slide" Target="slides/slide221.xml"/><Relationship Id="rId250" Type="http://schemas.openxmlformats.org/officeDocument/2006/relationships/slide" Target="slides/slide232.xml"/><Relationship Id="rId292" Type="http://schemas.openxmlformats.org/officeDocument/2006/relationships/slide" Target="slides/slide274.xml"/><Relationship Id="rId306" Type="http://schemas.openxmlformats.org/officeDocument/2006/relationships/slide" Target="slides/slide288.xml"/><Relationship Id="rId45" Type="http://schemas.openxmlformats.org/officeDocument/2006/relationships/slide" Target="slides/slide27.xml"/><Relationship Id="rId87" Type="http://schemas.openxmlformats.org/officeDocument/2006/relationships/slide" Target="slides/slide69.xml"/><Relationship Id="rId110" Type="http://schemas.openxmlformats.org/officeDocument/2006/relationships/slide" Target="slides/slide92.xml"/><Relationship Id="rId348" Type="http://schemas.openxmlformats.org/officeDocument/2006/relationships/slide" Target="slides/slide330.xml"/><Relationship Id="rId152" Type="http://schemas.openxmlformats.org/officeDocument/2006/relationships/slide" Target="slides/slide134.xml"/><Relationship Id="rId194" Type="http://schemas.openxmlformats.org/officeDocument/2006/relationships/slide" Target="slides/slide176.xml"/><Relationship Id="rId208" Type="http://schemas.openxmlformats.org/officeDocument/2006/relationships/slide" Target="slides/slide190.xml"/><Relationship Id="rId261" Type="http://schemas.openxmlformats.org/officeDocument/2006/relationships/slide" Target="slides/slide243.xml"/><Relationship Id="rId14" Type="http://schemas.openxmlformats.org/officeDocument/2006/relationships/slideMaster" Target="slideMasters/slideMaster11.xml"/><Relationship Id="rId56" Type="http://schemas.openxmlformats.org/officeDocument/2006/relationships/slide" Target="slides/slide38.xml"/><Relationship Id="rId317" Type="http://schemas.openxmlformats.org/officeDocument/2006/relationships/slide" Target="slides/slide299.xml"/><Relationship Id="rId359" Type="http://schemas.openxmlformats.org/officeDocument/2006/relationships/viewProps" Target="viewProps.xml"/><Relationship Id="rId98" Type="http://schemas.openxmlformats.org/officeDocument/2006/relationships/slide" Target="slides/slide80.xml"/><Relationship Id="rId121" Type="http://schemas.openxmlformats.org/officeDocument/2006/relationships/slide" Target="slides/slide103.xml"/><Relationship Id="rId163" Type="http://schemas.openxmlformats.org/officeDocument/2006/relationships/slide" Target="slides/slide145.xml"/><Relationship Id="rId219" Type="http://schemas.openxmlformats.org/officeDocument/2006/relationships/slide" Target="slides/slide201.xml"/><Relationship Id="rId230" Type="http://schemas.openxmlformats.org/officeDocument/2006/relationships/slide" Target="slides/slide212.xml"/><Relationship Id="rId25" Type="http://schemas.openxmlformats.org/officeDocument/2006/relationships/slide" Target="slides/slide7.xml"/><Relationship Id="rId67" Type="http://schemas.openxmlformats.org/officeDocument/2006/relationships/slide" Target="slides/slide49.xml"/><Relationship Id="rId272" Type="http://schemas.openxmlformats.org/officeDocument/2006/relationships/slide" Target="slides/slide254.xml"/><Relationship Id="rId328" Type="http://schemas.openxmlformats.org/officeDocument/2006/relationships/slide" Target="slides/slide310.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360" Type="http://schemas.openxmlformats.org/officeDocument/2006/relationships/theme" Target="theme/theme1.xml"/><Relationship Id="rId220" Type="http://schemas.openxmlformats.org/officeDocument/2006/relationships/slide" Target="slides/slide202.xml"/><Relationship Id="rId241" Type="http://schemas.openxmlformats.org/officeDocument/2006/relationships/slide" Target="slides/slide223.xml"/><Relationship Id="rId15" Type="http://schemas.openxmlformats.org/officeDocument/2006/relationships/slideMaster" Target="slideMasters/slideMaster12.xml"/><Relationship Id="rId36" Type="http://schemas.openxmlformats.org/officeDocument/2006/relationships/slide" Target="slides/slide18.xml"/><Relationship Id="rId57" Type="http://schemas.openxmlformats.org/officeDocument/2006/relationships/slide" Target="slides/slide39.xml"/><Relationship Id="rId262" Type="http://schemas.openxmlformats.org/officeDocument/2006/relationships/slide" Target="slides/slide244.xml"/><Relationship Id="rId283" Type="http://schemas.openxmlformats.org/officeDocument/2006/relationships/slide" Target="slides/slide265.xml"/><Relationship Id="rId318" Type="http://schemas.openxmlformats.org/officeDocument/2006/relationships/slide" Target="slides/slide300.xml"/><Relationship Id="rId339" Type="http://schemas.openxmlformats.org/officeDocument/2006/relationships/slide" Target="slides/slide321.xml"/><Relationship Id="rId78" Type="http://schemas.openxmlformats.org/officeDocument/2006/relationships/slide" Target="slides/slide60.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64" Type="http://schemas.openxmlformats.org/officeDocument/2006/relationships/slide" Target="slides/slide146.xml"/><Relationship Id="rId185" Type="http://schemas.openxmlformats.org/officeDocument/2006/relationships/slide" Target="slides/slide167.xml"/><Relationship Id="rId350" Type="http://schemas.openxmlformats.org/officeDocument/2006/relationships/slide" Target="slides/slide332.xml"/><Relationship Id="rId9" Type="http://schemas.openxmlformats.org/officeDocument/2006/relationships/slideMaster" Target="slideMasters/slideMaster6.xml"/><Relationship Id="rId210" Type="http://schemas.openxmlformats.org/officeDocument/2006/relationships/slide" Target="slides/slide192.xml"/><Relationship Id="rId26" Type="http://schemas.openxmlformats.org/officeDocument/2006/relationships/slide" Target="slides/slide8.xml"/><Relationship Id="rId231" Type="http://schemas.openxmlformats.org/officeDocument/2006/relationships/slide" Target="slides/slide213.xml"/><Relationship Id="rId252" Type="http://schemas.openxmlformats.org/officeDocument/2006/relationships/slide" Target="slides/slide234.xml"/><Relationship Id="rId273" Type="http://schemas.openxmlformats.org/officeDocument/2006/relationships/slide" Target="slides/slide255.xml"/><Relationship Id="rId294" Type="http://schemas.openxmlformats.org/officeDocument/2006/relationships/slide" Target="slides/slide276.xml"/><Relationship Id="rId308" Type="http://schemas.openxmlformats.org/officeDocument/2006/relationships/slide" Target="slides/slide290.xml"/><Relationship Id="rId329" Type="http://schemas.openxmlformats.org/officeDocument/2006/relationships/slide" Target="slides/slide311.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340" Type="http://schemas.openxmlformats.org/officeDocument/2006/relationships/slide" Target="slides/slide322.xml"/><Relationship Id="rId361" Type="http://schemas.openxmlformats.org/officeDocument/2006/relationships/tableStyles" Target="tableStyles.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3.xml"/><Relationship Id="rId221" Type="http://schemas.openxmlformats.org/officeDocument/2006/relationships/slide" Target="slides/slide203.xml"/><Relationship Id="rId242" Type="http://schemas.openxmlformats.org/officeDocument/2006/relationships/slide" Target="slides/slide224.xml"/><Relationship Id="rId263" Type="http://schemas.openxmlformats.org/officeDocument/2006/relationships/slide" Target="slides/slide245.xml"/><Relationship Id="rId284" Type="http://schemas.openxmlformats.org/officeDocument/2006/relationships/slide" Target="slides/slide266.xml"/><Relationship Id="rId319" Type="http://schemas.openxmlformats.org/officeDocument/2006/relationships/slide" Target="slides/slide301.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330" Type="http://schemas.openxmlformats.org/officeDocument/2006/relationships/slide" Target="slides/slide312.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351" Type="http://schemas.openxmlformats.org/officeDocument/2006/relationships/slide" Target="slides/slide333.xml"/><Relationship Id="rId211" Type="http://schemas.openxmlformats.org/officeDocument/2006/relationships/slide" Target="slides/slide193.xml"/><Relationship Id="rId232" Type="http://schemas.openxmlformats.org/officeDocument/2006/relationships/slide" Target="slides/slide214.xml"/><Relationship Id="rId253" Type="http://schemas.openxmlformats.org/officeDocument/2006/relationships/slide" Target="slides/slide235.xml"/><Relationship Id="rId274" Type="http://schemas.openxmlformats.org/officeDocument/2006/relationships/slide" Target="slides/slide256.xml"/><Relationship Id="rId295" Type="http://schemas.openxmlformats.org/officeDocument/2006/relationships/slide" Target="slides/slide277.xml"/><Relationship Id="rId309" Type="http://schemas.openxmlformats.org/officeDocument/2006/relationships/slide" Target="slides/slide291.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320" Type="http://schemas.openxmlformats.org/officeDocument/2006/relationships/slide" Target="slides/slide302.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341" Type="http://schemas.openxmlformats.org/officeDocument/2006/relationships/slide" Target="slides/slide323.xml"/><Relationship Id="rId362" Type="http://schemas.microsoft.com/office/2015/10/relationships/revisionInfo" Target="revisionInfo.xml"/><Relationship Id="rId201" Type="http://schemas.openxmlformats.org/officeDocument/2006/relationships/slide" Target="slides/slide183.xml"/><Relationship Id="rId222" Type="http://schemas.openxmlformats.org/officeDocument/2006/relationships/slide" Target="slides/slide204.xml"/><Relationship Id="rId243" Type="http://schemas.openxmlformats.org/officeDocument/2006/relationships/slide" Target="slides/slide225.xml"/><Relationship Id="rId264" Type="http://schemas.openxmlformats.org/officeDocument/2006/relationships/slide" Target="slides/slide246.xml"/><Relationship Id="rId285" Type="http://schemas.openxmlformats.org/officeDocument/2006/relationships/slide" Target="slides/slide267.xml"/><Relationship Id="rId17" Type="http://schemas.openxmlformats.org/officeDocument/2006/relationships/slideMaster" Target="slideMasters/slideMaster14.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310" Type="http://schemas.openxmlformats.org/officeDocument/2006/relationships/slide" Target="slides/slide292.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331" Type="http://schemas.openxmlformats.org/officeDocument/2006/relationships/slide" Target="slides/slide313.xml"/><Relationship Id="rId352" Type="http://schemas.openxmlformats.org/officeDocument/2006/relationships/slide" Target="slides/slide334.xml"/><Relationship Id="rId1" Type="http://schemas.openxmlformats.org/officeDocument/2006/relationships/customXml" Target="../customXml/item1.xml"/><Relationship Id="rId212" Type="http://schemas.openxmlformats.org/officeDocument/2006/relationships/slide" Target="slides/slide194.xml"/><Relationship Id="rId233" Type="http://schemas.openxmlformats.org/officeDocument/2006/relationships/slide" Target="slides/slide215.xml"/><Relationship Id="rId254" Type="http://schemas.openxmlformats.org/officeDocument/2006/relationships/slide" Target="slides/slide236.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275" Type="http://schemas.openxmlformats.org/officeDocument/2006/relationships/slide" Target="slides/slide257.xml"/><Relationship Id="rId296" Type="http://schemas.openxmlformats.org/officeDocument/2006/relationships/slide" Target="slides/slide278.xml"/><Relationship Id="rId300" Type="http://schemas.openxmlformats.org/officeDocument/2006/relationships/slide" Target="slides/slide282.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321" Type="http://schemas.openxmlformats.org/officeDocument/2006/relationships/slide" Target="slides/slide303.xml"/><Relationship Id="rId342" Type="http://schemas.openxmlformats.org/officeDocument/2006/relationships/slide" Target="slides/slide324.xml"/><Relationship Id="rId202" Type="http://schemas.openxmlformats.org/officeDocument/2006/relationships/slide" Target="slides/slide184.xml"/><Relationship Id="rId223" Type="http://schemas.openxmlformats.org/officeDocument/2006/relationships/slide" Target="slides/slide205.xml"/><Relationship Id="rId244" Type="http://schemas.openxmlformats.org/officeDocument/2006/relationships/slide" Target="slides/slide226.xml"/><Relationship Id="rId18" Type="http://schemas.openxmlformats.org/officeDocument/2006/relationships/slideMaster" Target="slideMasters/slideMaster15.xml"/><Relationship Id="rId39" Type="http://schemas.openxmlformats.org/officeDocument/2006/relationships/slide" Target="slides/slide21.xml"/><Relationship Id="rId265" Type="http://schemas.openxmlformats.org/officeDocument/2006/relationships/slide" Target="slides/slide247.xml"/><Relationship Id="rId286" Type="http://schemas.openxmlformats.org/officeDocument/2006/relationships/slide" Target="slides/slide268.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311" Type="http://schemas.openxmlformats.org/officeDocument/2006/relationships/slide" Target="slides/slide293.xml"/><Relationship Id="rId332" Type="http://schemas.openxmlformats.org/officeDocument/2006/relationships/slide" Target="slides/slide314.xml"/><Relationship Id="rId353" Type="http://schemas.openxmlformats.org/officeDocument/2006/relationships/slide" Target="slides/slide335.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slide" Target="slides/slide216.xml"/><Relationship Id="rId2" Type="http://schemas.openxmlformats.org/officeDocument/2006/relationships/customXml" Target="../customXml/item2.xml"/><Relationship Id="rId29" Type="http://schemas.openxmlformats.org/officeDocument/2006/relationships/slide" Target="slides/slide11.xml"/><Relationship Id="rId255" Type="http://schemas.openxmlformats.org/officeDocument/2006/relationships/slide" Target="slides/slide237.xml"/><Relationship Id="rId276" Type="http://schemas.openxmlformats.org/officeDocument/2006/relationships/slide" Target="slides/slide258.xml"/><Relationship Id="rId297" Type="http://schemas.openxmlformats.org/officeDocument/2006/relationships/slide" Target="slides/slide279.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301" Type="http://schemas.openxmlformats.org/officeDocument/2006/relationships/slide" Target="slides/slide283.xml"/><Relationship Id="rId322" Type="http://schemas.openxmlformats.org/officeDocument/2006/relationships/slide" Target="slides/slide304.xml"/><Relationship Id="rId343" Type="http://schemas.openxmlformats.org/officeDocument/2006/relationships/slide" Target="slides/slide325.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245" Type="http://schemas.openxmlformats.org/officeDocument/2006/relationships/slide" Target="slides/slide227.xml"/><Relationship Id="rId266" Type="http://schemas.openxmlformats.org/officeDocument/2006/relationships/slide" Target="slides/slide248.xml"/><Relationship Id="rId287" Type="http://schemas.openxmlformats.org/officeDocument/2006/relationships/slide" Target="slides/slide269.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312" Type="http://schemas.openxmlformats.org/officeDocument/2006/relationships/slide" Target="slides/slide294.xml"/><Relationship Id="rId333" Type="http://schemas.openxmlformats.org/officeDocument/2006/relationships/slide" Target="slides/slide315.xml"/><Relationship Id="rId354" Type="http://schemas.openxmlformats.org/officeDocument/2006/relationships/slide" Target="slides/slide336.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customXml" Target="../customXml/item3.xml"/><Relationship Id="rId214" Type="http://schemas.openxmlformats.org/officeDocument/2006/relationships/slide" Target="slides/slide196.xml"/><Relationship Id="rId235" Type="http://schemas.openxmlformats.org/officeDocument/2006/relationships/slide" Target="slides/slide217.xml"/><Relationship Id="rId256" Type="http://schemas.openxmlformats.org/officeDocument/2006/relationships/slide" Target="slides/slide238.xml"/><Relationship Id="rId277" Type="http://schemas.openxmlformats.org/officeDocument/2006/relationships/slide" Target="slides/slide259.xml"/><Relationship Id="rId298" Type="http://schemas.openxmlformats.org/officeDocument/2006/relationships/slide" Target="slides/slide280.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302" Type="http://schemas.openxmlformats.org/officeDocument/2006/relationships/slide" Target="slides/slide284.xml"/><Relationship Id="rId323" Type="http://schemas.openxmlformats.org/officeDocument/2006/relationships/slide" Target="slides/slide305.xml"/><Relationship Id="rId344" Type="http://schemas.openxmlformats.org/officeDocument/2006/relationships/slide" Target="slides/slide326.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 Id="rId190" Type="http://schemas.openxmlformats.org/officeDocument/2006/relationships/slide" Target="slides/slide172.xml"/><Relationship Id="rId204" Type="http://schemas.openxmlformats.org/officeDocument/2006/relationships/slide" Target="slides/slide186.xml"/><Relationship Id="rId225" Type="http://schemas.openxmlformats.org/officeDocument/2006/relationships/slide" Target="slides/slide207.xml"/><Relationship Id="rId246" Type="http://schemas.openxmlformats.org/officeDocument/2006/relationships/slide" Target="slides/slide228.xml"/><Relationship Id="rId267" Type="http://schemas.openxmlformats.org/officeDocument/2006/relationships/slide" Target="slides/slide249.xml"/><Relationship Id="rId288" Type="http://schemas.openxmlformats.org/officeDocument/2006/relationships/slide" Target="slides/slide270.xml"/><Relationship Id="rId106" Type="http://schemas.openxmlformats.org/officeDocument/2006/relationships/slide" Target="slides/slide88.xml"/><Relationship Id="rId127" Type="http://schemas.openxmlformats.org/officeDocument/2006/relationships/slide" Target="slides/slide109.xml"/><Relationship Id="rId313" Type="http://schemas.openxmlformats.org/officeDocument/2006/relationships/slide" Target="slides/slide295.xml"/><Relationship Id="rId10" Type="http://schemas.openxmlformats.org/officeDocument/2006/relationships/slideMaster" Target="slideMasters/slideMaster7.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94" Type="http://schemas.openxmlformats.org/officeDocument/2006/relationships/slide" Target="slides/slide76.xml"/><Relationship Id="rId148" Type="http://schemas.openxmlformats.org/officeDocument/2006/relationships/slide" Target="slides/slide130.xml"/><Relationship Id="rId169" Type="http://schemas.openxmlformats.org/officeDocument/2006/relationships/slide" Target="slides/slide151.xml"/><Relationship Id="rId334" Type="http://schemas.openxmlformats.org/officeDocument/2006/relationships/slide" Target="slides/slide316.xml"/><Relationship Id="rId355" Type="http://schemas.openxmlformats.org/officeDocument/2006/relationships/slide" Target="slides/slide337.xml"/><Relationship Id="rId4" Type="http://schemas.openxmlformats.org/officeDocument/2006/relationships/slideMaster" Target="slideMasters/slideMaster1.xml"/><Relationship Id="rId180" Type="http://schemas.openxmlformats.org/officeDocument/2006/relationships/slide" Target="slides/slide162.xml"/><Relationship Id="rId215" Type="http://schemas.openxmlformats.org/officeDocument/2006/relationships/slide" Target="slides/slide197.xml"/><Relationship Id="rId236" Type="http://schemas.openxmlformats.org/officeDocument/2006/relationships/slide" Target="slides/slide218.xml"/><Relationship Id="rId257" Type="http://schemas.openxmlformats.org/officeDocument/2006/relationships/slide" Target="slides/slide239.xml"/><Relationship Id="rId278" Type="http://schemas.openxmlformats.org/officeDocument/2006/relationships/slide" Target="slides/slide260.xml"/><Relationship Id="rId303" Type="http://schemas.openxmlformats.org/officeDocument/2006/relationships/slide" Target="slides/slide285.xml"/><Relationship Id="rId42" Type="http://schemas.openxmlformats.org/officeDocument/2006/relationships/slide" Target="slides/slide24.xml"/><Relationship Id="rId84" Type="http://schemas.openxmlformats.org/officeDocument/2006/relationships/slide" Target="slides/slide66.xml"/><Relationship Id="rId138" Type="http://schemas.openxmlformats.org/officeDocument/2006/relationships/slide" Target="slides/slide120.xml"/><Relationship Id="rId345" Type="http://schemas.openxmlformats.org/officeDocument/2006/relationships/slide" Target="slides/slide327.xml"/><Relationship Id="rId191" Type="http://schemas.openxmlformats.org/officeDocument/2006/relationships/slide" Target="slides/slide173.xml"/><Relationship Id="rId205" Type="http://schemas.openxmlformats.org/officeDocument/2006/relationships/slide" Target="slides/slide187.xml"/><Relationship Id="rId247" Type="http://schemas.openxmlformats.org/officeDocument/2006/relationships/slide" Target="slides/slide229.xml"/><Relationship Id="rId107" Type="http://schemas.openxmlformats.org/officeDocument/2006/relationships/slide" Target="slides/slide89.xml"/><Relationship Id="rId289" Type="http://schemas.openxmlformats.org/officeDocument/2006/relationships/slide" Target="slides/slide271.xml"/><Relationship Id="rId11" Type="http://schemas.openxmlformats.org/officeDocument/2006/relationships/slideMaster" Target="slideMasters/slideMaster8.xml"/><Relationship Id="rId53" Type="http://schemas.openxmlformats.org/officeDocument/2006/relationships/slide" Target="slides/slide35.xml"/><Relationship Id="rId149" Type="http://schemas.openxmlformats.org/officeDocument/2006/relationships/slide" Target="slides/slide131.xml"/><Relationship Id="rId314" Type="http://schemas.openxmlformats.org/officeDocument/2006/relationships/slide" Target="slides/slide296.xml"/><Relationship Id="rId356" Type="http://schemas.openxmlformats.org/officeDocument/2006/relationships/notesMaster" Target="notesMasters/notesMaster1.xml"/><Relationship Id="rId95" Type="http://schemas.openxmlformats.org/officeDocument/2006/relationships/slide" Target="slides/slide77.xml"/><Relationship Id="rId160" Type="http://schemas.openxmlformats.org/officeDocument/2006/relationships/slide" Target="slides/slide142.xml"/><Relationship Id="rId216" Type="http://schemas.openxmlformats.org/officeDocument/2006/relationships/slide" Target="slides/slide198.xml"/><Relationship Id="rId258" Type="http://schemas.openxmlformats.org/officeDocument/2006/relationships/slide" Target="slides/slide240.xml"/><Relationship Id="rId22" Type="http://schemas.openxmlformats.org/officeDocument/2006/relationships/slide" Target="slides/slide4.xml"/><Relationship Id="rId64" Type="http://schemas.openxmlformats.org/officeDocument/2006/relationships/slide" Target="slides/slide46.xml"/><Relationship Id="rId118" Type="http://schemas.openxmlformats.org/officeDocument/2006/relationships/slide" Target="slides/slide100.xml"/><Relationship Id="rId325" Type="http://schemas.openxmlformats.org/officeDocument/2006/relationships/slide" Target="slides/slide307.xml"/><Relationship Id="rId171" Type="http://schemas.openxmlformats.org/officeDocument/2006/relationships/slide" Target="slides/slide153.xml"/><Relationship Id="rId227" Type="http://schemas.openxmlformats.org/officeDocument/2006/relationships/slide" Target="slides/slide209.xml"/><Relationship Id="rId269" Type="http://schemas.openxmlformats.org/officeDocument/2006/relationships/slide" Target="slides/slide251.xml"/><Relationship Id="rId33" Type="http://schemas.openxmlformats.org/officeDocument/2006/relationships/slide" Target="slides/slide15.xml"/><Relationship Id="rId129" Type="http://schemas.openxmlformats.org/officeDocument/2006/relationships/slide" Target="slides/slide111.xml"/><Relationship Id="rId280" Type="http://schemas.openxmlformats.org/officeDocument/2006/relationships/slide" Target="slides/slide262.xml"/><Relationship Id="rId336" Type="http://schemas.openxmlformats.org/officeDocument/2006/relationships/slide" Target="slides/slide318.xml"/><Relationship Id="rId75" Type="http://schemas.openxmlformats.org/officeDocument/2006/relationships/slide" Target="slides/slide57.xml"/><Relationship Id="rId140" Type="http://schemas.openxmlformats.org/officeDocument/2006/relationships/slide" Target="slides/slide122.xml"/><Relationship Id="rId182" Type="http://schemas.openxmlformats.org/officeDocument/2006/relationships/slide" Target="slides/slide164.xml"/><Relationship Id="rId6" Type="http://schemas.openxmlformats.org/officeDocument/2006/relationships/slideMaster" Target="slideMasters/slideMaster3.xml"/><Relationship Id="rId238" Type="http://schemas.openxmlformats.org/officeDocument/2006/relationships/slide" Target="slides/slide220.xml"/><Relationship Id="rId291" Type="http://schemas.openxmlformats.org/officeDocument/2006/relationships/slide" Target="slides/slide273.xml"/><Relationship Id="rId305" Type="http://schemas.openxmlformats.org/officeDocument/2006/relationships/slide" Target="slides/slide287.xml"/><Relationship Id="rId347" Type="http://schemas.openxmlformats.org/officeDocument/2006/relationships/slide" Target="slides/slide329.xml"/><Relationship Id="rId44" Type="http://schemas.openxmlformats.org/officeDocument/2006/relationships/slide" Target="slides/slide26.xml"/><Relationship Id="rId86" Type="http://schemas.openxmlformats.org/officeDocument/2006/relationships/slide" Target="slides/slide68.xml"/><Relationship Id="rId151" Type="http://schemas.openxmlformats.org/officeDocument/2006/relationships/slide" Target="slides/slide133.xml"/><Relationship Id="rId193" Type="http://schemas.openxmlformats.org/officeDocument/2006/relationships/slide" Target="slides/slide175.xml"/><Relationship Id="rId207" Type="http://schemas.openxmlformats.org/officeDocument/2006/relationships/slide" Target="slides/slide189.xml"/><Relationship Id="rId249" Type="http://schemas.openxmlformats.org/officeDocument/2006/relationships/slide" Target="slides/slide231.xml"/><Relationship Id="rId13" Type="http://schemas.openxmlformats.org/officeDocument/2006/relationships/slideMaster" Target="slideMasters/slideMaster10.xml"/><Relationship Id="rId109" Type="http://schemas.openxmlformats.org/officeDocument/2006/relationships/slide" Target="slides/slide91.xml"/><Relationship Id="rId260" Type="http://schemas.openxmlformats.org/officeDocument/2006/relationships/slide" Target="slides/slide242.xml"/><Relationship Id="rId316" Type="http://schemas.openxmlformats.org/officeDocument/2006/relationships/slide" Target="slides/slide298.xml"/><Relationship Id="rId55" Type="http://schemas.openxmlformats.org/officeDocument/2006/relationships/slide" Target="slides/slide37.xml"/><Relationship Id="rId97" Type="http://schemas.openxmlformats.org/officeDocument/2006/relationships/slide" Target="slides/slide79.xml"/><Relationship Id="rId120" Type="http://schemas.openxmlformats.org/officeDocument/2006/relationships/slide" Target="slides/slide102.xml"/><Relationship Id="rId358" Type="http://schemas.openxmlformats.org/officeDocument/2006/relationships/presProps" Target="presProps.xml"/><Relationship Id="rId162" Type="http://schemas.openxmlformats.org/officeDocument/2006/relationships/slide" Target="slides/slide144.xml"/><Relationship Id="rId218" Type="http://schemas.openxmlformats.org/officeDocument/2006/relationships/slide" Target="slides/slide200.xml"/><Relationship Id="rId271" Type="http://schemas.openxmlformats.org/officeDocument/2006/relationships/slide" Target="slides/slide253.xml"/><Relationship Id="rId24" Type="http://schemas.openxmlformats.org/officeDocument/2006/relationships/slide" Target="slides/slide6.xml"/><Relationship Id="rId66" Type="http://schemas.openxmlformats.org/officeDocument/2006/relationships/slide" Target="slides/slide48.xml"/><Relationship Id="rId131" Type="http://schemas.openxmlformats.org/officeDocument/2006/relationships/slide" Target="slides/slide113.xml"/><Relationship Id="rId327" Type="http://schemas.openxmlformats.org/officeDocument/2006/relationships/slide" Target="slides/slide309.xml"/><Relationship Id="rId173" Type="http://schemas.openxmlformats.org/officeDocument/2006/relationships/slide" Target="slides/slide155.xml"/><Relationship Id="rId229" Type="http://schemas.openxmlformats.org/officeDocument/2006/relationships/slide" Target="slides/slide211.xml"/><Relationship Id="rId240" Type="http://schemas.openxmlformats.org/officeDocument/2006/relationships/slide" Target="slides/slide222.xml"/><Relationship Id="rId35" Type="http://schemas.openxmlformats.org/officeDocument/2006/relationships/slide" Target="slides/slide17.xml"/><Relationship Id="rId77" Type="http://schemas.openxmlformats.org/officeDocument/2006/relationships/slide" Target="slides/slide59.xml"/><Relationship Id="rId100" Type="http://schemas.openxmlformats.org/officeDocument/2006/relationships/slide" Target="slides/slide82.xml"/><Relationship Id="rId282" Type="http://schemas.openxmlformats.org/officeDocument/2006/relationships/slide" Target="slides/slide264.xml"/><Relationship Id="rId338" Type="http://schemas.openxmlformats.org/officeDocument/2006/relationships/slide" Target="slides/slide320.xml"/><Relationship Id="rId8" Type="http://schemas.openxmlformats.org/officeDocument/2006/relationships/slideMaster" Target="slideMasters/slideMaster5.xml"/><Relationship Id="rId142" Type="http://schemas.openxmlformats.org/officeDocument/2006/relationships/slide" Target="slides/slide124.xml"/><Relationship Id="rId184" Type="http://schemas.openxmlformats.org/officeDocument/2006/relationships/slide" Target="slides/slide166.xml"/><Relationship Id="rId251" Type="http://schemas.openxmlformats.org/officeDocument/2006/relationships/slide" Target="slides/slide233.xml"/><Relationship Id="rId46" Type="http://schemas.openxmlformats.org/officeDocument/2006/relationships/slide" Target="slides/slide28.xml"/><Relationship Id="rId293" Type="http://schemas.openxmlformats.org/officeDocument/2006/relationships/slide" Target="slides/slide275.xml"/><Relationship Id="rId307" Type="http://schemas.openxmlformats.org/officeDocument/2006/relationships/slide" Target="slides/slide289.xml"/><Relationship Id="rId349" Type="http://schemas.openxmlformats.org/officeDocument/2006/relationships/slide" Target="slides/slide33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28888EB3-65EB-42C8-8B9C-D869ACD2BACD}" type="datetimeFigureOut">
              <a:rPr lang="en-GB" smtClean="0"/>
              <a:t>11/12/2024</a:t>
            </a:fld>
            <a:endParaRPr lang="en-GB"/>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6D765779-4725-4FE8-AEC0-603A992EC7F5}" type="slidenum">
              <a:rPr lang="en-GB" smtClean="0"/>
              <a:t>‹#›</a:t>
            </a:fld>
            <a:endParaRPr lang="en-GB"/>
          </a:p>
        </p:txBody>
      </p:sp>
    </p:spTree>
    <p:extLst>
      <p:ext uri="{BB962C8B-B14F-4D97-AF65-F5344CB8AC3E}">
        <p14:creationId xmlns:p14="http://schemas.microsoft.com/office/powerpoint/2010/main" val="2591816726"/>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6"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9" y="11"/>
            <a:ext cx="2945659" cy="49633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51" y="11"/>
            <a:ext cx="2945659" cy="496333"/>
          </a:xfrm>
          <a:prstGeom prst="rect">
            <a:avLst/>
          </a:prstGeom>
        </p:spPr>
        <p:txBody>
          <a:bodyPr vert="horz" lIns="91440" tIns="45720" rIns="91440" bIns="45720" rtlCol="0"/>
          <a:lstStyle>
            <a:lvl1pPr algn="r">
              <a:defRPr sz="1200"/>
            </a:lvl1pPr>
          </a:lstStyle>
          <a:p>
            <a:fld id="{6940B343-904A-4A98-B355-DF0C26D1A24D}" type="datetimeFigureOut">
              <a:rPr lang="en-US" smtClean="0"/>
              <a:t>12/11/2024</a:t>
            </a:fld>
            <a:endParaRPr lang="en-US"/>
          </a:p>
        </p:txBody>
      </p:sp>
      <p:sp>
        <p:nvSpPr>
          <p:cNvPr id="4" name="Slide Image Placeholder 3"/>
          <p:cNvSpPr>
            <a:spLocks noGrp="1" noRot="1" noChangeAspect="1"/>
          </p:cNvSpPr>
          <p:nvPr>
            <p:ph type="sldImg" idx="2"/>
          </p:nvPr>
        </p:nvSpPr>
        <p:spPr>
          <a:xfrm>
            <a:off x="914400" y="744538"/>
            <a:ext cx="4968875" cy="3725862"/>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768" y="4715160"/>
            <a:ext cx="5438140" cy="446698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9" y="9428593"/>
            <a:ext cx="2945659" cy="49633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51" y="9428593"/>
            <a:ext cx="2945659" cy="496333"/>
          </a:xfrm>
          <a:prstGeom prst="rect">
            <a:avLst/>
          </a:prstGeom>
        </p:spPr>
        <p:txBody>
          <a:bodyPr vert="horz" lIns="91440" tIns="45720" rIns="91440" bIns="45720" rtlCol="0" anchor="b"/>
          <a:lstStyle>
            <a:lvl1pPr algn="r">
              <a:defRPr sz="1200"/>
            </a:lvl1pPr>
          </a:lstStyle>
          <a:p>
            <a:fld id="{4E9CD7CB-071C-4FF2-A716-D644C6C96EB9}" type="slidenum">
              <a:rPr lang="en-US" smtClean="0"/>
              <a:t>‹#›</a:t>
            </a:fld>
            <a:endParaRPr lang="en-US"/>
          </a:p>
        </p:txBody>
      </p:sp>
    </p:spTree>
    <p:extLst>
      <p:ext uri="{BB962C8B-B14F-4D97-AF65-F5344CB8AC3E}">
        <p14:creationId xmlns:p14="http://schemas.microsoft.com/office/powerpoint/2010/main" val="3240354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p:spPr>
        <p:txBody>
          <a:bodyPr/>
          <a:lstStyle>
            <a:lvl1pPr defTabSz="919163" eaLnBrk="0" hangingPunct="0">
              <a:spcBef>
                <a:spcPct val="30000"/>
              </a:spcBef>
              <a:defRPr sz="1200">
                <a:solidFill>
                  <a:schemeClr val="tx1"/>
                </a:solidFill>
                <a:latin typeface="Arial" pitchFamily="34" charset="0"/>
              </a:defRPr>
            </a:lvl1pPr>
            <a:lvl2pPr marL="742950" indent="-285750" defTabSz="919163" eaLnBrk="0" hangingPunct="0">
              <a:spcBef>
                <a:spcPct val="30000"/>
              </a:spcBef>
              <a:defRPr sz="1200">
                <a:solidFill>
                  <a:schemeClr val="tx1"/>
                </a:solidFill>
                <a:latin typeface="Arial" pitchFamily="34" charset="0"/>
              </a:defRPr>
            </a:lvl2pPr>
            <a:lvl3pPr marL="1143000" indent="-228600" defTabSz="919163" eaLnBrk="0" hangingPunct="0">
              <a:spcBef>
                <a:spcPct val="30000"/>
              </a:spcBef>
              <a:defRPr sz="1200">
                <a:solidFill>
                  <a:schemeClr val="tx1"/>
                </a:solidFill>
                <a:latin typeface="Arial" pitchFamily="34" charset="0"/>
              </a:defRPr>
            </a:lvl3pPr>
            <a:lvl4pPr marL="1600200" indent="-228600" defTabSz="919163" eaLnBrk="0" hangingPunct="0">
              <a:spcBef>
                <a:spcPct val="30000"/>
              </a:spcBef>
              <a:defRPr sz="1200">
                <a:solidFill>
                  <a:schemeClr val="tx1"/>
                </a:solidFill>
                <a:latin typeface="Arial" pitchFamily="34" charset="0"/>
              </a:defRPr>
            </a:lvl4pPr>
            <a:lvl5pPr marL="2057400" indent="-228600" defTabSz="919163" eaLnBrk="0" hangingPunct="0">
              <a:spcBef>
                <a:spcPct val="30000"/>
              </a:spcBef>
              <a:defRPr sz="1200">
                <a:solidFill>
                  <a:schemeClr val="tx1"/>
                </a:solidFill>
                <a:latin typeface="Arial" pitchFamily="34" charset="0"/>
              </a:defRPr>
            </a:lvl5pPr>
            <a:lvl6pPr marL="2514600" indent="-228600" defTabSz="919163" eaLnBrk="0" fontAlgn="base" hangingPunct="0">
              <a:spcBef>
                <a:spcPct val="30000"/>
              </a:spcBef>
              <a:spcAft>
                <a:spcPct val="0"/>
              </a:spcAft>
              <a:defRPr sz="1200">
                <a:solidFill>
                  <a:schemeClr val="tx1"/>
                </a:solidFill>
                <a:latin typeface="Arial" pitchFamily="34" charset="0"/>
              </a:defRPr>
            </a:lvl6pPr>
            <a:lvl7pPr marL="2971800" indent="-228600" defTabSz="919163" eaLnBrk="0" fontAlgn="base" hangingPunct="0">
              <a:spcBef>
                <a:spcPct val="30000"/>
              </a:spcBef>
              <a:spcAft>
                <a:spcPct val="0"/>
              </a:spcAft>
              <a:defRPr sz="1200">
                <a:solidFill>
                  <a:schemeClr val="tx1"/>
                </a:solidFill>
                <a:latin typeface="Arial" pitchFamily="34" charset="0"/>
              </a:defRPr>
            </a:lvl7pPr>
            <a:lvl8pPr marL="3429000" indent="-228600" defTabSz="919163" eaLnBrk="0" fontAlgn="base" hangingPunct="0">
              <a:spcBef>
                <a:spcPct val="30000"/>
              </a:spcBef>
              <a:spcAft>
                <a:spcPct val="0"/>
              </a:spcAft>
              <a:defRPr sz="1200">
                <a:solidFill>
                  <a:schemeClr val="tx1"/>
                </a:solidFill>
                <a:latin typeface="Arial" pitchFamily="34" charset="0"/>
              </a:defRPr>
            </a:lvl8pPr>
            <a:lvl9pPr marL="3886200" indent="-228600" defTabSz="919163" eaLnBrk="0" fontAlgn="base" hangingPunct="0">
              <a:spcBef>
                <a:spcPct val="30000"/>
              </a:spcBef>
              <a:spcAft>
                <a:spcPct val="0"/>
              </a:spcAft>
              <a:defRPr sz="1200">
                <a:solidFill>
                  <a:schemeClr val="tx1"/>
                </a:solidFill>
                <a:latin typeface="Arial" pitchFamily="34" charset="0"/>
              </a:defRPr>
            </a:lvl9pPr>
          </a:lstStyle>
          <a:p>
            <a:pPr marL="0" marR="0" lvl="0" indent="0" algn="r" defTabSz="919163" rtl="0" eaLnBrk="1" fontAlgn="auto" latinLnBrk="0" hangingPunct="1">
              <a:lnSpc>
                <a:spcPct val="100000"/>
              </a:lnSpc>
              <a:spcBef>
                <a:spcPct val="0"/>
              </a:spcBef>
              <a:spcAft>
                <a:spcPts val="0"/>
              </a:spcAft>
              <a:buClrTx/>
              <a:buSzTx/>
              <a:buFontTx/>
              <a:buNone/>
              <a:tabLst/>
              <a:defRPr/>
            </a:pPr>
            <a:fld id="{C56BCE4B-AE99-45F1-B466-937507E2AA93}" type="slidenum">
              <a:rPr kumimoji="0" lang="hu-HU" altLang="en-US" sz="1200" b="0" i="0" u="none" strike="noStrike" kern="1200" cap="none" spc="0" normalizeH="0" baseline="0" noProof="0" smtClean="0">
                <a:ln>
                  <a:noFill/>
                </a:ln>
                <a:solidFill>
                  <a:srgbClr val="000000"/>
                </a:solidFill>
                <a:effectLst/>
                <a:uLnTx/>
                <a:uFillTx/>
                <a:latin typeface="Arial" pitchFamily="34" charset="0"/>
                <a:ea typeface="+mn-ea"/>
                <a:cs typeface="+mn-cs"/>
              </a:rPr>
              <a:pPr marL="0" marR="0" lvl="0" indent="0" algn="r" defTabSz="919163" rtl="0" eaLnBrk="1" fontAlgn="auto" latinLnBrk="0" hangingPunct="1">
                <a:lnSpc>
                  <a:spcPct val="100000"/>
                </a:lnSpc>
                <a:spcBef>
                  <a:spcPct val="0"/>
                </a:spcBef>
                <a:spcAft>
                  <a:spcPts val="0"/>
                </a:spcAft>
                <a:buClrTx/>
                <a:buSzTx/>
                <a:buFontTx/>
                <a:buNone/>
                <a:tabLst/>
                <a:defRPr/>
              </a:pPr>
              <a:t>5</a:t>
            </a:fld>
            <a:endParaRPr kumimoji="0" lang="hu-HU"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310275" name="Rectangle 7"/>
          <p:cNvSpPr txBox="1">
            <a:spLocks noGrp="1" noChangeArrowheads="1"/>
          </p:cNvSpPr>
          <p:nvPr/>
        </p:nvSpPr>
        <p:spPr bwMode="auto">
          <a:xfrm>
            <a:off x="5225323" y="6596075"/>
            <a:ext cx="3997605" cy="345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82" tIns="46191" rIns="92382" bIns="46191" anchor="b"/>
          <a:lstStyle>
            <a:lvl1pPr defTabSz="923925" eaLnBrk="0" hangingPunct="0">
              <a:spcBef>
                <a:spcPct val="30000"/>
              </a:spcBef>
              <a:defRPr sz="1200">
                <a:solidFill>
                  <a:schemeClr val="tx1"/>
                </a:solidFill>
                <a:latin typeface="Arial" pitchFamily="34" charset="0"/>
              </a:defRPr>
            </a:lvl1pPr>
            <a:lvl2pPr marL="742950" indent="-285750" defTabSz="923925" eaLnBrk="0" hangingPunct="0">
              <a:spcBef>
                <a:spcPct val="30000"/>
              </a:spcBef>
              <a:defRPr sz="1200">
                <a:solidFill>
                  <a:schemeClr val="tx1"/>
                </a:solidFill>
                <a:latin typeface="Arial" pitchFamily="34" charset="0"/>
              </a:defRPr>
            </a:lvl2pPr>
            <a:lvl3pPr marL="1143000" indent="-228600" defTabSz="923925" eaLnBrk="0" hangingPunct="0">
              <a:spcBef>
                <a:spcPct val="30000"/>
              </a:spcBef>
              <a:defRPr sz="1200">
                <a:solidFill>
                  <a:schemeClr val="tx1"/>
                </a:solidFill>
                <a:latin typeface="Arial" pitchFamily="34" charset="0"/>
              </a:defRPr>
            </a:lvl3pPr>
            <a:lvl4pPr marL="1600200" indent="-228600" defTabSz="923925" eaLnBrk="0" hangingPunct="0">
              <a:spcBef>
                <a:spcPct val="30000"/>
              </a:spcBef>
              <a:defRPr sz="1200">
                <a:solidFill>
                  <a:schemeClr val="tx1"/>
                </a:solidFill>
                <a:latin typeface="Arial" pitchFamily="34" charset="0"/>
              </a:defRPr>
            </a:lvl4pPr>
            <a:lvl5pPr marL="2057400" indent="-228600" defTabSz="923925" eaLnBrk="0" hangingPunct="0">
              <a:spcBef>
                <a:spcPct val="30000"/>
              </a:spcBef>
              <a:defRPr sz="1200">
                <a:solidFill>
                  <a:schemeClr val="tx1"/>
                </a:solidFill>
                <a:latin typeface="Arial" pitchFamily="34" charset="0"/>
              </a:defRPr>
            </a:lvl5pPr>
            <a:lvl6pPr marL="2514600" indent="-228600" defTabSz="923925" eaLnBrk="0" fontAlgn="base" hangingPunct="0">
              <a:spcBef>
                <a:spcPct val="30000"/>
              </a:spcBef>
              <a:spcAft>
                <a:spcPct val="0"/>
              </a:spcAft>
              <a:defRPr sz="1200">
                <a:solidFill>
                  <a:schemeClr val="tx1"/>
                </a:solidFill>
                <a:latin typeface="Arial" pitchFamily="34" charset="0"/>
              </a:defRPr>
            </a:lvl6pPr>
            <a:lvl7pPr marL="2971800" indent="-228600" defTabSz="923925" eaLnBrk="0" fontAlgn="base" hangingPunct="0">
              <a:spcBef>
                <a:spcPct val="30000"/>
              </a:spcBef>
              <a:spcAft>
                <a:spcPct val="0"/>
              </a:spcAft>
              <a:defRPr sz="1200">
                <a:solidFill>
                  <a:schemeClr val="tx1"/>
                </a:solidFill>
                <a:latin typeface="Arial" pitchFamily="34" charset="0"/>
              </a:defRPr>
            </a:lvl7pPr>
            <a:lvl8pPr marL="3429000" indent="-228600" defTabSz="923925" eaLnBrk="0" fontAlgn="base" hangingPunct="0">
              <a:spcBef>
                <a:spcPct val="30000"/>
              </a:spcBef>
              <a:spcAft>
                <a:spcPct val="0"/>
              </a:spcAft>
              <a:defRPr sz="1200">
                <a:solidFill>
                  <a:schemeClr val="tx1"/>
                </a:solidFill>
                <a:latin typeface="Arial" pitchFamily="34" charset="0"/>
              </a:defRPr>
            </a:lvl8pPr>
            <a:lvl9pPr marL="3886200" indent="-228600" defTabSz="923925" eaLnBrk="0" fontAlgn="base" hangingPunct="0">
              <a:spcBef>
                <a:spcPct val="30000"/>
              </a:spcBef>
              <a:spcAft>
                <a:spcPct val="0"/>
              </a:spcAft>
              <a:defRPr sz="1200">
                <a:solidFill>
                  <a:schemeClr val="tx1"/>
                </a:solidFill>
                <a:latin typeface="Arial" pitchFamily="34" charset="0"/>
              </a:defRPr>
            </a:lvl9pPr>
          </a:lstStyle>
          <a:p>
            <a:pPr marL="0" marR="0" lvl="0" indent="0" algn="r" defTabSz="923925" rtl="0" eaLnBrk="1" fontAlgn="base" latinLnBrk="0" hangingPunct="1">
              <a:lnSpc>
                <a:spcPct val="100000"/>
              </a:lnSpc>
              <a:spcBef>
                <a:spcPct val="0"/>
              </a:spcBef>
              <a:spcAft>
                <a:spcPct val="0"/>
              </a:spcAft>
              <a:buClrTx/>
              <a:buSzTx/>
              <a:buFontTx/>
              <a:buNone/>
              <a:tabLst/>
              <a:defRPr/>
            </a:pPr>
            <a:fld id="{E3310B93-56F9-47C1-A5DE-C70526C3C11F}"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Times New Roman" pitchFamily="18" charset="0"/>
              </a:rPr>
              <a:pPr marL="0" marR="0" lvl="0" indent="0" algn="r" defTabSz="923925" rtl="0" eaLnBrk="1" fontAlgn="base" latinLnBrk="0" hangingPunct="1">
                <a:lnSpc>
                  <a:spcPct val="100000"/>
                </a:lnSpc>
                <a:spcBef>
                  <a:spcPct val="0"/>
                </a:spcBef>
                <a:spcAft>
                  <a:spcPct val="0"/>
                </a:spcAft>
                <a:buClrTx/>
                <a:buSzTx/>
                <a:buFontTx/>
                <a:buNone/>
                <a:tabLst/>
                <a:defRPr/>
              </a:pPr>
              <a:t>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Times New Roman" pitchFamily="18" charset="0"/>
            </a:endParaRPr>
          </a:p>
        </p:txBody>
      </p:sp>
      <p:sp>
        <p:nvSpPr>
          <p:cNvPr id="310276" name="Rectangle 2"/>
          <p:cNvSpPr>
            <a:spLocks noGrp="1" noRot="1" noChangeAspect="1" noChangeArrowheads="1" noTextEdit="1"/>
          </p:cNvSpPr>
          <p:nvPr>
            <p:ph type="sldImg"/>
          </p:nvPr>
        </p:nvSpPr>
        <p:spPr>
          <a:xfrm>
            <a:off x="2881313" y="522288"/>
            <a:ext cx="3470275" cy="2601912"/>
          </a:xfrm>
          <a:ln/>
        </p:spPr>
      </p:sp>
      <p:sp>
        <p:nvSpPr>
          <p:cNvPr id="310277" name="Rectangle 3"/>
          <p:cNvSpPr>
            <a:spLocks noGrp="1" noChangeArrowheads="1"/>
          </p:cNvSpPr>
          <p:nvPr>
            <p:ph type="body" idx="1"/>
          </p:nvPr>
        </p:nvSpPr>
        <p:spPr>
          <a:xfrm>
            <a:off x="921180" y="3297248"/>
            <a:ext cx="7382148" cy="3124289"/>
          </a:xfrm>
          <a:noFill/>
        </p:spPr>
        <p:txBody>
          <a:bodyPr lIns="92382" tIns="46191" rIns="92382" bIns="46191"/>
          <a:lstStyle/>
          <a:p>
            <a:pPr eaLnBrk="1" hangingPunct="1"/>
            <a:endParaRPr lang="hu-HU" altLang="en-US">
              <a:latin typeface="Arial" pitchFamily="34" charset="0"/>
            </a:endParaRPr>
          </a:p>
        </p:txBody>
      </p:sp>
    </p:spTree>
    <p:extLst>
      <p:ext uri="{BB962C8B-B14F-4D97-AF65-F5344CB8AC3E}">
        <p14:creationId xmlns:p14="http://schemas.microsoft.com/office/powerpoint/2010/main" val="25980888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33BB2B-256E-A986-C1EA-5C7259A41139}"/>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7C7D38F9-0DE4-D033-F298-F91974304C24}"/>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EFD8C4FD-4256-A9E8-E678-304E4DE1455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BB42C97A-D831-55EE-57D1-9C05F145D385}"/>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2901445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2005684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74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8052726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A54A04-C6F6-6486-8AAA-472E977ECCC6}"/>
            </a:ext>
          </a:extLst>
        </p:cNvPr>
        <p:cNvGrpSpPr/>
        <p:nvPr/>
      </p:nvGrpSpPr>
      <p:grpSpPr>
        <a:xfrm>
          <a:off x="0" y="0"/>
          <a:ext cx="0" cy="0"/>
          <a:chOff x="0" y="0"/>
          <a:chExt cx="0" cy="0"/>
        </a:xfrm>
      </p:grpSpPr>
      <p:sp>
        <p:nvSpPr>
          <p:cNvPr id="2" name="Diakép helye 1">
            <a:extLst>
              <a:ext uri="{FF2B5EF4-FFF2-40B4-BE49-F238E27FC236}">
                <a16:creationId xmlns:a16="http://schemas.microsoft.com/office/drawing/2014/main" id="{B199944D-1268-EC4E-774C-7A1FCC975C62}"/>
              </a:ext>
            </a:extLst>
          </p:cNvPr>
          <p:cNvSpPr>
            <a:spLocks noGrp="1" noRot="1" noChangeAspect="1"/>
          </p:cNvSpPr>
          <p:nvPr>
            <p:ph type="sldImg"/>
          </p:nvPr>
        </p:nvSpPr>
        <p:spPr/>
      </p:sp>
      <p:sp>
        <p:nvSpPr>
          <p:cNvPr id="3" name="Jegyzetek helye 2">
            <a:extLst>
              <a:ext uri="{FF2B5EF4-FFF2-40B4-BE49-F238E27FC236}">
                <a16:creationId xmlns:a16="http://schemas.microsoft.com/office/drawing/2014/main" id="{8EDC6067-0848-051A-67A5-9D8C0689F956}"/>
              </a:ext>
            </a:extLst>
          </p:cNvPr>
          <p:cNvSpPr>
            <a:spLocks noGrp="1"/>
          </p:cNvSpPr>
          <p:nvPr>
            <p:ph type="body" idx="1"/>
          </p:nvPr>
        </p:nvSpPr>
        <p:spPr/>
        <p:txBody>
          <a:bodyPr/>
          <a:lstStyle/>
          <a:p>
            <a:endParaRPr lang="en-US"/>
          </a:p>
        </p:txBody>
      </p:sp>
      <p:sp>
        <p:nvSpPr>
          <p:cNvPr id="4" name="Dia számának helye 3">
            <a:extLst>
              <a:ext uri="{FF2B5EF4-FFF2-40B4-BE49-F238E27FC236}">
                <a16:creationId xmlns:a16="http://schemas.microsoft.com/office/drawing/2014/main" id="{EEB7D458-5786-ED52-10F2-29005132C8BE}"/>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6411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A6D345-2FC1-A979-6AC8-172728767545}"/>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8E8002F4-43B8-F155-E178-13B393947091}"/>
              </a:ext>
            </a:extLst>
          </p:cNvPr>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E1E84D-6531-4626-9B29-0C156F10B46F}" type="slidenum">
              <a:rPr kumimoji="0" lang="en-GB" alt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GB" alt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31426" name="Rectangle 2">
            <a:extLst>
              <a:ext uri="{FF2B5EF4-FFF2-40B4-BE49-F238E27FC236}">
                <a16:creationId xmlns:a16="http://schemas.microsoft.com/office/drawing/2014/main" id="{BF9AFDAF-6950-DD24-5262-07DEC739E73E}"/>
              </a:ext>
            </a:extLst>
          </p:cNvPr>
          <p:cNvSpPr>
            <a:spLocks noGrp="1" noRot="1" noChangeAspect="1" noChangeArrowheads="1" noTextEdit="1"/>
          </p:cNvSpPr>
          <p:nvPr>
            <p:ph type="sldImg"/>
          </p:nvPr>
        </p:nvSpPr>
        <p:spPr>
          <a:xfrm>
            <a:off x="903288" y="763588"/>
            <a:ext cx="4986337" cy="3738562"/>
          </a:xfrm>
          <a:ln/>
        </p:spPr>
      </p:sp>
      <p:sp>
        <p:nvSpPr>
          <p:cNvPr id="231427" name="Rectangle 3">
            <a:extLst>
              <a:ext uri="{FF2B5EF4-FFF2-40B4-BE49-F238E27FC236}">
                <a16:creationId xmlns:a16="http://schemas.microsoft.com/office/drawing/2014/main" id="{E4AA740D-26BF-4B0A-AD4D-F4128FCBE6E7}"/>
              </a:ext>
            </a:extLst>
          </p:cNvPr>
          <p:cNvSpPr>
            <a:spLocks noGrp="1" noChangeArrowheads="1"/>
          </p:cNvSpPr>
          <p:nvPr>
            <p:ph type="body" idx="1"/>
          </p:nvPr>
        </p:nvSpPr>
        <p:spPr>
          <a:xfrm>
            <a:off x="725415" y="4906457"/>
            <a:ext cx="5291801" cy="3917228"/>
          </a:xfrm>
        </p:spPr>
        <p:txBody>
          <a:bodyPr/>
          <a:lstStyle/>
          <a:p>
            <a:r>
              <a:rPr lang="en-US" altLang="en-US"/>
              <a:t>Versions mostly refer to the instruction set that the ARM core executes. </a:t>
            </a:r>
          </a:p>
          <a:p>
            <a:endParaRPr lang="en-US" altLang="en-US"/>
          </a:p>
          <a:p>
            <a:r>
              <a:rPr lang="en-US" altLang="en-US"/>
              <a:t>The ARM7, which is still the most often used core in a low-power design, executes the version 4T instruction set. Architectural extensions were added for version 5TE to include DSP instructions, such as 16-bit signed MLA instructions, saturation arithmetic, etc. The ARM926EJ-S and ARM1026EJ-S cores are examples of Version 5 architectures. Version 6 added instructions for doing byte manipulations and graphics algorithms more efficiently. The ARM11 family implemented the Version 6 architecture. Version 7 architectures (which include the Cortex family of cores, such as the Cortex A8, Cortex M3 and Cortex R4) extended the functionality by adding things such as Thumb2, low-power features, and more security.</a:t>
            </a:r>
          </a:p>
        </p:txBody>
      </p:sp>
    </p:spTree>
    <p:extLst>
      <p:ext uri="{BB962C8B-B14F-4D97-AF65-F5344CB8AC3E}">
        <p14:creationId xmlns:p14="http://schemas.microsoft.com/office/powerpoint/2010/main" val="6924211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88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4112" cy="3724275"/>
          </a:xfrm>
          <a:ln/>
        </p:spPr>
      </p:sp>
      <p:sp>
        <p:nvSpPr>
          <p:cNvPr id="102404" name="Rectangle 3"/>
          <p:cNvSpPr>
            <a:spLocks noGrp="1" noChangeArrowheads="1"/>
          </p:cNvSpPr>
          <p:nvPr>
            <p:ph type="body" idx="1"/>
          </p:nvPr>
        </p:nvSpPr>
        <p:spPr>
          <a:xfrm>
            <a:off x="680084" y="4716049"/>
            <a:ext cx="5435911" cy="4469814"/>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9405770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99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99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0149105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100</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5239903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105</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19810504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109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109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923725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4814497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121</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121</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20188764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124</a:t>
            </a:fld>
            <a:endParaRPr lang="en-US"/>
          </a:p>
        </p:txBody>
      </p:sp>
    </p:spTree>
    <p:extLst>
      <p:ext uri="{BB962C8B-B14F-4D97-AF65-F5344CB8AC3E}">
        <p14:creationId xmlns:p14="http://schemas.microsoft.com/office/powerpoint/2010/main" val="37924108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139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139</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8362371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143</a:t>
            </a:fld>
            <a:endParaRPr lang="en-US"/>
          </a:p>
        </p:txBody>
      </p:sp>
    </p:spTree>
    <p:extLst>
      <p:ext uri="{BB962C8B-B14F-4D97-AF65-F5344CB8AC3E}">
        <p14:creationId xmlns:p14="http://schemas.microsoft.com/office/powerpoint/2010/main" val="40721484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146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146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7235362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725569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25966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160</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162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40113462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213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7287" cy="3724275"/>
          </a:xfrm>
          <a:ln/>
        </p:spPr>
      </p:sp>
      <p:sp>
        <p:nvSpPr>
          <p:cNvPr id="102404" name="Rectangle 3"/>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2153649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528905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214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897869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224</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E0085B-3976-2C7E-08BB-CDBE0FE3D4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01EE6D-53A5-10B2-6AFB-9E4CD036BD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4B9670-78E2-132F-88B4-29DE5CFA746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02E38D-7F53-E4C9-11B4-24FFC17E5373}"/>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59219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0F577D-2A26-0C8F-7FA7-1AB2808D5BC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E7EC0DC-31A2-76DC-E4A6-8F0FF97A31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04B48E1-0332-B95B-71DC-A8B7DBD2F30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552DC38-668D-D562-FB78-337D1380590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03960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232</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7287" cy="3724275"/>
          </a:xfrm>
          <a:ln/>
        </p:spPr>
      </p:sp>
      <p:sp>
        <p:nvSpPr>
          <p:cNvPr id="102404" name="Rectangle 3"/>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9445493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9960164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0711433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6759455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0518375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47858313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6297149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62051272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5226029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7932293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57497710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AD8B4-F9DD-3256-BE40-C973CC48F90F}"/>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3C78F7F2-CAE6-A225-2F8B-C91F0B6A569B}"/>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257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76711E53-2AC6-B4DC-FE38-60DCE383A76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CD792820-51EA-B9EF-EDD3-5DE0E7866489}"/>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5512653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AFB00-F8EF-3AA1-C389-032CA8C42C69}"/>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E5C65D44-CE29-85B0-65EE-106056CAC2D0}"/>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258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69843FE8-0ED4-B1CD-1B48-ECAAF6CD173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DC49CCE1-74EE-F9B8-3AC9-D59390B9D4FC}"/>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0037134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8138B5-1725-6C3E-FE2E-BC51FCBD84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C3D350-942D-EB4B-AAAA-8627E8D49B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F813F1E-3F84-8A46-C486-36C195175D2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A9462A5-E1D9-761C-74F4-7D66703ABF8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31634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384526-CAD6-6D12-87B5-BC4D65B685C3}"/>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C9B64D63-433D-44D1-7C28-6BF9D201A9D3}"/>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278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FE40154B-E06C-9A0B-6CA8-7C13D3A6EDC6}"/>
              </a:ext>
            </a:extLst>
          </p:cNvPr>
          <p:cNvSpPr>
            <a:spLocks noGrp="1" noRot="1" noChangeAspect="1" noChangeArrowheads="1" noTextEdit="1"/>
          </p:cNvSpPr>
          <p:nvPr>
            <p:ph type="sldImg"/>
          </p:nvPr>
        </p:nvSpPr>
        <p:spPr>
          <a:xfrm>
            <a:off x="919163" y="744538"/>
            <a:ext cx="4967287" cy="3724275"/>
          </a:xfrm>
          <a:ln/>
        </p:spPr>
      </p:sp>
      <p:sp>
        <p:nvSpPr>
          <p:cNvPr id="102404" name="Rectangle 3">
            <a:extLst>
              <a:ext uri="{FF2B5EF4-FFF2-40B4-BE49-F238E27FC236}">
                <a16:creationId xmlns:a16="http://schemas.microsoft.com/office/drawing/2014/main" id="{84019835-F63C-A7A8-D319-C6A594035970}"/>
              </a:ext>
            </a:extLst>
          </p:cNvPr>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31392860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298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3290519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206810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790D69-5118-4FC1-BAFD-4260CAD2D70E}" type="slidenum">
              <a:rPr kumimoji="0" lang="en-US" alt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alt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40995" name="Rectangle 2"/>
          <p:cNvSpPr>
            <a:spLocks noGrp="1" noRot="1" noChangeAspect="1" noChangeArrowheads="1" noTextEdit="1"/>
          </p:cNvSpPr>
          <p:nvPr>
            <p:ph type="sldImg"/>
          </p:nvPr>
        </p:nvSpPr>
        <p:spPr bwMode="auto">
          <a:xfrm>
            <a:off x="673100" y="811213"/>
            <a:ext cx="5386388" cy="40401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6" name="Rectangle 3"/>
          <p:cNvSpPr>
            <a:spLocks noGrp="1" noChangeArrowheads="1"/>
          </p:cNvSpPr>
          <p:nvPr>
            <p:ph type="body" idx="1"/>
          </p:nvPr>
        </p:nvSpPr>
        <p:spPr bwMode="auto">
          <a:xfrm>
            <a:off x="674738" y="5122049"/>
            <a:ext cx="5388416" cy="485164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hu-HU" altLang="en-US"/>
          </a:p>
        </p:txBody>
      </p:sp>
    </p:spTree>
    <p:extLst>
      <p:ext uri="{BB962C8B-B14F-4D97-AF65-F5344CB8AC3E}">
        <p14:creationId xmlns:p14="http://schemas.microsoft.com/office/powerpoint/2010/main" val="2975773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232D9E-AA19-1FB6-58F9-A4A123CA2B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BCAC59-E598-A0B1-65CD-B29D8EF26E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DB03C7C-3967-6D69-974F-D603F6E3903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377E43D-D366-9DB3-2101-6D2891557B4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178157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4BD78B-A047-99A7-D96A-D430A90FDD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8706FB-B4D0-1D1F-97A0-A142FD0F9F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D08C950-11A6-89AA-0629-7C7CDCF7469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B83E8A2-DF7E-22E0-DFD2-1E877D605281}"/>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658492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98035A-219F-A1B8-6DF9-B96C499F38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D326A0-9562-1063-B39C-9D2B0CC144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A70396-EAC5-A713-1ED9-8B7CBF7BF6D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FE850B5-3C8A-84F1-2DD8-D244C1CF49EE}"/>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07513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D78ED5-EF24-D578-5BFE-EDF701E6919E}"/>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EA96458F-DB3B-9D89-7E4A-E6CDB93DD8E5}"/>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81E8050D-3427-A688-83CF-08BF5C9C8B7D}"/>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73785621-B115-742A-FDC1-3533FBB1B2EB}"/>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0936537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B79A414-E239-4197-9C72-BE7E2F0B399D}" type="slidenum">
              <a:rPr lang="en-US"/>
              <a:pPr>
                <a:defRPr/>
              </a:pPr>
              <a:t>‹#›</a:t>
            </a:fld>
            <a:endParaRPr lang="en-US"/>
          </a:p>
        </p:txBody>
      </p:sp>
    </p:spTree>
    <p:extLst>
      <p:ext uri="{BB962C8B-B14F-4D97-AF65-F5344CB8AC3E}">
        <p14:creationId xmlns:p14="http://schemas.microsoft.com/office/powerpoint/2010/main" val="54988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a:xfrm>
            <a:off x="443060" y="1564848"/>
            <a:ext cx="8243739" cy="4561315"/>
          </a:xfrm>
          <a:prstGeom prst="rect">
            <a:avLst/>
          </a:prstGeo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F286BB-3F6F-42E1-A81B-B1512385034D}" type="slidenum">
              <a:rPr lang="en-US"/>
              <a:pPr>
                <a:defRPr/>
              </a:pPr>
              <a:t>‹#›</a:t>
            </a:fld>
            <a:endParaRPr lang="en-US"/>
          </a:p>
        </p:txBody>
      </p:sp>
    </p:spTree>
    <p:extLst>
      <p:ext uri="{BB962C8B-B14F-4D97-AF65-F5344CB8AC3E}">
        <p14:creationId xmlns:p14="http://schemas.microsoft.com/office/powerpoint/2010/main" val="253926868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4324308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15512800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8346747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03842037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185703471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27242455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88720524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1162579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36800088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13360981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a:prstGeom prst="rect">
            <a:avLst/>
          </a:prstGeo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8D7AB8CC-E3BB-4996-AEFA-356CB70AC9E5}" type="slidenum">
              <a:rPr lang="en-US"/>
              <a:pPr>
                <a:defRPr/>
              </a:pPr>
              <a:t>‹#›</a:t>
            </a:fld>
            <a:endParaRPr lang="en-US"/>
          </a:p>
        </p:txBody>
      </p:sp>
    </p:spTree>
    <p:extLst>
      <p:ext uri="{BB962C8B-B14F-4D97-AF65-F5344CB8AC3E}">
        <p14:creationId xmlns:p14="http://schemas.microsoft.com/office/powerpoint/2010/main" val="239432105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20928182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37148096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16780550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185511346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2910334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29056077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23265098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en-US"/>
              <a:t>Click to edit Master title style</a:t>
            </a:r>
            <a:endParaRPr lang="hu-HU"/>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69611181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Tartalom helye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7543115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hu-HU"/>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4798682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hu-HU"/>
              <a:t>Mintacím szerkesztése</a:t>
            </a:r>
          </a:p>
        </p:txBody>
      </p:sp>
      <p:sp>
        <p:nvSpPr>
          <p:cNvPr id="3" name="Táblázat helye 2"/>
          <p:cNvSpPr>
            <a:spLocks noGrp="1"/>
          </p:cNvSpPr>
          <p:nvPr>
            <p:ph type="tbl" idx="1"/>
          </p:nvPr>
        </p:nvSpPr>
        <p:spPr>
          <a:xfrm>
            <a:off x="457200" y="1600200"/>
            <a:ext cx="8229600" cy="4525963"/>
          </a:xfrm>
          <a:prstGeom prst="rect">
            <a:avLst/>
          </a:prstGeom>
        </p:spPr>
        <p:txBody>
          <a:bodyPr/>
          <a:lstStyle/>
          <a:p>
            <a:pPr lvl="0"/>
            <a:endParaRPr lang="hu-HU" noProof="0"/>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4BBE1E43-4B64-4081-B5EC-220B08B76C4B}" type="slidenum">
              <a:rPr lang="en-US"/>
              <a:pPr>
                <a:defRPr/>
              </a:pPr>
              <a:t>‹#›</a:t>
            </a:fld>
            <a:endParaRPr lang="en-US"/>
          </a:p>
        </p:txBody>
      </p:sp>
    </p:spTree>
    <p:extLst>
      <p:ext uri="{BB962C8B-B14F-4D97-AF65-F5344CB8AC3E}">
        <p14:creationId xmlns:p14="http://schemas.microsoft.com/office/powerpoint/2010/main" val="22678484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34117568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en-US"/>
              <a:t>Click to edit Master title style</a:t>
            </a:r>
            <a:endParaRPr lang="hu-HU"/>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2334634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400605543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42335165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hu-HU"/>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66012755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hu-HU"/>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21172102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Függőleges szöveg helye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9747418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en-US"/>
              <a:t>Click to edit Master title style</a:t>
            </a:r>
            <a:endParaRPr lang="hu-HU"/>
          </a:p>
        </p:txBody>
      </p:sp>
      <p:sp>
        <p:nvSpPr>
          <p:cNvPr id="3" name="Függőleges szöveg helye 2"/>
          <p:cNvSpPr>
            <a:spLocks noGrp="1"/>
          </p:cNvSpPr>
          <p:nvPr>
            <p:ph type="body" orient="vert" idx="1"/>
          </p:nvPr>
        </p:nvSpPr>
        <p:spPr>
          <a:xfrm>
            <a:off x="0" y="0"/>
            <a:ext cx="6705600" cy="612616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72125636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en-US"/>
              <a:t>Click to edit Master title style</a:t>
            </a:r>
            <a:endParaRPr lang="hu-HU"/>
          </a:p>
        </p:txBody>
      </p:sp>
      <p:sp>
        <p:nvSpPr>
          <p:cNvPr id="3" name="Táblázat helye 2"/>
          <p:cNvSpPr>
            <a:spLocks noGrp="1"/>
          </p:cNvSpPr>
          <p:nvPr>
            <p:ph type="tbl" idx="1"/>
          </p:nvPr>
        </p:nvSpPr>
        <p:spPr>
          <a:xfrm>
            <a:off x="457200" y="1600200"/>
            <a:ext cx="8229600" cy="4525963"/>
          </a:xfrm>
        </p:spPr>
        <p:txBody>
          <a:bodyPr/>
          <a:lstStyle/>
          <a:p>
            <a:pPr lvl="0"/>
            <a:r>
              <a:rPr lang="en-US" noProof="0"/>
              <a:t>Click icon to add table</a:t>
            </a:r>
            <a:endParaRPr lang="hu-HU"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76770820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F62071-DB06-4AA1-83C1-2DED61C5B4CA}" type="slidenum">
              <a:rPr lang="en-US"/>
              <a:pPr>
                <a:defRPr/>
              </a:pPr>
              <a:t>‹#›</a:t>
            </a:fld>
            <a:endParaRPr lang="en-US"/>
          </a:p>
        </p:txBody>
      </p:sp>
    </p:spTree>
    <p:extLst>
      <p:ext uri="{BB962C8B-B14F-4D97-AF65-F5344CB8AC3E}">
        <p14:creationId xmlns:p14="http://schemas.microsoft.com/office/powerpoint/2010/main" val="1451686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71127634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6414725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1045440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45555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408469263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2304054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700"/>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2389905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423650161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27246214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336701081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1921965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43405383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413813192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29040824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296656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F62071-DB06-4AA1-83C1-2DED61C5B4CA}" type="slidenum">
              <a:rPr lang="en-US"/>
              <a:pPr>
                <a:defRPr/>
              </a:pPr>
              <a:t>‹#›</a:t>
            </a:fld>
            <a:endParaRPr lang="en-US"/>
          </a:p>
        </p:txBody>
      </p:sp>
    </p:spTree>
    <p:extLst>
      <p:ext uri="{BB962C8B-B14F-4D97-AF65-F5344CB8AC3E}">
        <p14:creationId xmlns:p14="http://schemas.microsoft.com/office/powerpoint/2010/main" val="112489012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B79A414-E239-4197-9C72-BE7E2F0B399D}" type="slidenum">
              <a:rPr lang="en-US"/>
              <a:pPr>
                <a:defRPr/>
              </a:pPr>
              <a:t>‹#›</a:t>
            </a:fld>
            <a:endParaRPr lang="en-US"/>
          </a:p>
        </p:txBody>
      </p:sp>
    </p:spTree>
    <p:extLst>
      <p:ext uri="{BB962C8B-B14F-4D97-AF65-F5344CB8AC3E}">
        <p14:creationId xmlns:p14="http://schemas.microsoft.com/office/powerpoint/2010/main" val="30475545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40BE07-A114-4229-A434-81848DB190DA}" type="slidenum">
              <a:rPr lang="en-US"/>
              <a:pPr>
                <a:defRPr/>
              </a:pPr>
              <a:t>‹#›</a:t>
            </a:fld>
            <a:endParaRPr lang="en-US"/>
          </a:p>
        </p:txBody>
      </p:sp>
    </p:spTree>
    <p:extLst>
      <p:ext uri="{BB962C8B-B14F-4D97-AF65-F5344CB8AC3E}">
        <p14:creationId xmlns:p14="http://schemas.microsoft.com/office/powerpoint/2010/main" val="29389225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93FAE26-13E2-4ED6-8BE1-7D8B1014A297}" type="slidenum">
              <a:rPr lang="en-US"/>
              <a:pPr>
                <a:defRPr/>
              </a:pPr>
              <a:t>‹#›</a:t>
            </a:fld>
            <a:endParaRPr lang="en-US"/>
          </a:p>
        </p:txBody>
      </p:sp>
    </p:spTree>
    <p:extLst>
      <p:ext uri="{BB962C8B-B14F-4D97-AF65-F5344CB8AC3E}">
        <p14:creationId xmlns:p14="http://schemas.microsoft.com/office/powerpoint/2010/main" val="7100556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FEAFF025-74C9-4082-A1D8-BF8069E86C6E}" type="slidenum">
              <a:rPr lang="en-US"/>
              <a:pPr>
                <a:defRPr/>
              </a:pPr>
              <a:t>‹#›</a:t>
            </a:fld>
            <a:endParaRPr lang="en-US"/>
          </a:p>
        </p:txBody>
      </p:sp>
    </p:spTree>
    <p:extLst>
      <p:ext uri="{BB962C8B-B14F-4D97-AF65-F5344CB8AC3E}">
        <p14:creationId xmlns:p14="http://schemas.microsoft.com/office/powerpoint/2010/main" val="7896393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125382A-3DF0-4797-BE0F-445E10A4FB45}" type="slidenum">
              <a:rPr lang="en-US"/>
              <a:pPr>
                <a:defRPr/>
              </a:pPr>
              <a:t>‹#›</a:t>
            </a:fld>
            <a:endParaRPr lang="en-US"/>
          </a:p>
        </p:txBody>
      </p:sp>
    </p:spTree>
    <p:extLst>
      <p:ext uri="{BB962C8B-B14F-4D97-AF65-F5344CB8AC3E}">
        <p14:creationId xmlns:p14="http://schemas.microsoft.com/office/powerpoint/2010/main" val="27937890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1B349859-308B-44EF-A27B-55BF25424D66}" type="slidenum">
              <a:rPr lang="en-US"/>
              <a:pPr>
                <a:defRPr/>
              </a:pPr>
              <a:t>‹#›</a:t>
            </a:fld>
            <a:endParaRPr lang="en-US"/>
          </a:p>
        </p:txBody>
      </p:sp>
    </p:spTree>
    <p:extLst>
      <p:ext uri="{BB962C8B-B14F-4D97-AF65-F5344CB8AC3E}">
        <p14:creationId xmlns:p14="http://schemas.microsoft.com/office/powerpoint/2010/main" val="31421762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2942415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68BD18B-46BE-49D5-8E30-1AECAEBD1CD7}" type="slidenum">
              <a:rPr lang="en-US"/>
              <a:pPr>
                <a:defRPr/>
              </a:pPr>
              <a:t>‹#›</a:t>
            </a:fld>
            <a:endParaRPr lang="en-US"/>
          </a:p>
        </p:txBody>
      </p:sp>
    </p:spTree>
    <p:extLst>
      <p:ext uri="{BB962C8B-B14F-4D97-AF65-F5344CB8AC3E}">
        <p14:creationId xmlns:p14="http://schemas.microsoft.com/office/powerpoint/2010/main" val="37830019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79B6EA3-FDDD-438E-9163-541F1F5CE217}" type="slidenum">
              <a:rPr lang="en-US"/>
              <a:pPr>
                <a:defRPr/>
              </a:pPr>
              <a:t>‹#›</a:t>
            </a:fld>
            <a:endParaRPr lang="en-US"/>
          </a:p>
        </p:txBody>
      </p:sp>
    </p:spTree>
    <p:extLst>
      <p:ext uri="{BB962C8B-B14F-4D97-AF65-F5344CB8AC3E}">
        <p14:creationId xmlns:p14="http://schemas.microsoft.com/office/powerpoint/2010/main" val="88758554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A4A9BE35-29C3-4B97-839D-9DE43E662838}" type="slidenum">
              <a:rPr lang="en-US"/>
              <a:pPr>
                <a:defRPr/>
              </a:pPr>
              <a:t>‹#›</a:t>
            </a:fld>
            <a:endParaRPr lang="en-US"/>
          </a:p>
        </p:txBody>
      </p:sp>
    </p:spTree>
    <p:extLst>
      <p:ext uri="{BB962C8B-B14F-4D97-AF65-F5344CB8AC3E}">
        <p14:creationId xmlns:p14="http://schemas.microsoft.com/office/powerpoint/2010/main" val="127996953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F286BB-3F6F-42E1-A81B-B1512385034D}" type="slidenum">
              <a:rPr lang="en-US"/>
              <a:pPr>
                <a:defRPr/>
              </a:pPr>
              <a:t>‹#›</a:t>
            </a:fld>
            <a:endParaRPr lang="en-US"/>
          </a:p>
        </p:txBody>
      </p:sp>
    </p:spTree>
    <p:extLst>
      <p:ext uri="{BB962C8B-B14F-4D97-AF65-F5344CB8AC3E}">
        <p14:creationId xmlns:p14="http://schemas.microsoft.com/office/powerpoint/2010/main" val="326975689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8D7AB8CC-E3BB-4996-AEFA-356CB70AC9E5}" type="slidenum">
              <a:rPr lang="en-US"/>
              <a:pPr>
                <a:defRPr/>
              </a:pPr>
              <a:t>‹#›</a:t>
            </a:fld>
            <a:endParaRPr lang="en-US"/>
          </a:p>
        </p:txBody>
      </p:sp>
    </p:spTree>
    <p:extLst>
      <p:ext uri="{BB962C8B-B14F-4D97-AF65-F5344CB8AC3E}">
        <p14:creationId xmlns:p14="http://schemas.microsoft.com/office/powerpoint/2010/main" val="17444299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hu-HU"/>
              <a:t>Mintacím szerkesztése</a:t>
            </a:r>
          </a:p>
        </p:txBody>
      </p:sp>
      <p:sp>
        <p:nvSpPr>
          <p:cNvPr id="3" name="Táblázat helye 2"/>
          <p:cNvSpPr>
            <a:spLocks noGrp="1"/>
          </p:cNvSpPr>
          <p:nvPr>
            <p:ph type="tbl" idx="1"/>
          </p:nvPr>
        </p:nvSpPr>
        <p:spPr>
          <a:xfrm>
            <a:off x="457200" y="1600200"/>
            <a:ext cx="8229600" cy="4525963"/>
          </a:xfrm>
        </p:spPr>
        <p:txBody>
          <a:bodyPr/>
          <a:lstStyle/>
          <a:p>
            <a:pPr lvl="0"/>
            <a:endParaRPr lang="hu-HU"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4BBE1E43-4B64-4081-B5EC-220B08B76C4B}" type="slidenum">
              <a:rPr lang="en-US"/>
              <a:pPr>
                <a:defRPr/>
              </a:pPr>
              <a:t>‹#›</a:t>
            </a:fld>
            <a:endParaRPr lang="en-US"/>
          </a:p>
        </p:txBody>
      </p:sp>
    </p:spTree>
    <p:extLst>
      <p:ext uri="{BB962C8B-B14F-4D97-AF65-F5344CB8AC3E}">
        <p14:creationId xmlns:p14="http://schemas.microsoft.com/office/powerpoint/2010/main" val="76812101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014010-7D04-460C-83FC-3A7611F4E78C}"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1073958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AC37957-C16B-47EF-8A9F-692B49F4B6C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0236680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1362490-2C48-40A6-A110-3AD1FF49267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29076484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DBAA26-B39C-46AB-A1AC-B59107E2FD37}"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4867732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75531320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35D9449-B38A-4A0A-87EC-20F10DE7109F}"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21735693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D63F40F-7EEA-4792-AE7F-68DB37DC9FC2}"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32567490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5CB3F3C-562B-47BC-8B39-8F1AE524824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87910320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C5DA180-57BD-4B41-8A1C-923958312AFA}"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202449272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7C58FA-81D0-4FA0-BCD2-07BED6374529}"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8659115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C0A376-3A21-4A30-B0A7-0C9CFE122B7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40181522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AD66EC-0FC4-44FB-B6E1-2D3AF79354B9}"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53073934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BA62CD-57D9-4141-810A-22A4778647D3}"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8344802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30467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19662373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74874070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374222453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344619466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18244422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369922526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28281"/>
            <a:ext cx="9144000" cy="393700"/>
          </a:xfrm>
          <a:solidFill>
            <a:srgbClr val="0066FF"/>
          </a:solidFill>
        </p:spPr>
        <p:txBody>
          <a:bodyPr/>
          <a:lstStyle/>
          <a:p>
            <a:r>
              <a:rPr lang="en-US"/>
              <a:t>Click to edit Master title style</a:t>
            </a:r>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415351789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154178841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305703042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104408001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229480619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25964908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4668427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33695151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2053091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a:xfrm>
            <a:off x="443060" y="1564848"/>
            <a:ext cx="8243739" cy="4561315"/>
          </a:xfrm>
          <a:prstGeom prst="rect">
            <a:avLst/>
          </a:prstGeom>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40BE07-A114-4229-A434-81848DB190DA}" type="slidenum">
              <a:rPr lang="en-US"/>
              <a:pPr>
                <a:defRPr/>
              </a:pPr>
              <a:t>‹#›</a:t>
            </a:fld>
            <a:endParaRPr lang="en-US"/>
          </a:p>
        </p:txBody>
      </p:sp>
    </p:spTree>
    <p:extLst>
      <p:ext uri="{BB962C8B-B14F-4D97-AF65-F5344CB8AC3E}">
        <p14:creationId xmlns:p14="http://schemas.microsoft.com/office/powerpoint/2010/main" val="13134835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7327657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20088470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25265198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21216706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065705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1D51F-ADCE-40D0-BF27-B62BBC751D18}" type="slidenum">
              <a:rPr lang="en-US"/>
              <a:pPr>
                <a:defRPr/>
              </a:pPr>
              <a:t>‹#›</a:t>
            </a:fld>
            <a:endParaRPr lang="en-US"/>
          </a:p>
        </p:txBody>
      </p:sp>
    </p:spTree>
    <p:extLst>
      <p:ext uri="{BB962C8B-B14F-4D97-AF65-F5344CB8AC3E}">
        <p14:creationId xmlns:p14="http://schemas.microsoft.com/office/powerpoint/2010/main" val="39402230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BCA839-D65F-49C3-B927-07529CBB903B}" type="slidenum">
              <a:rPr lang="en-US"/>
              <a:pPr>
                <a:defRPr/>
              </a:pPr>
              <a:t>‹#›</a:t>
            </a:fld>
            <a:endParaRPr lang="en-US"/>
          </a:p>
        </p:txBody>
      </p:sp>
    </p:spTree>
    <p:extLst>
      <p:ext uri="{BB962C8B-B14F-4D97-AF65-F5344CB8AC3E}">
        <p14:creationId xmlns:p14="http://schemas.microsoft.com/office/powerpoint/2010/main" val="4547386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2FE3E9-C92A-4242-92B7-350C8CB7180D}" type="slidenum">
              <a:rPr lang="en-US"/>
              <a:pPr>
                <a:defRPr/>
              </a:pPr>
              <a:t>‹#›</a:t>
            </a:fld>
            <a:endParaRPr lang="en-US"/>
          </a:p>
        </p:txBody>
      </p:sp>
    </p:spTree>
    <p:extLst>
      <p:ext uri="{BB962C8B-B14F-4D97-AF65-F5344CB8AC3E}">
        <p14:creationId xmlns:p14="http://schemas.microsoft.com/office/powerpoint/2010/main" val="41489040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319421-57B0-4F97-A410-959DF2CEE37F}" type="slidenum">
              <a:rPr lang="en-US"/>
              <a:pPr>
                <a:defRPr/>
              </a:pPr>
              <a:t>‹#›</a:t>
            </a:fld>
            <a:endParaRPr lang="en-US"/>
          </a:p>
        </p:txBody>
      </p:sp>
    </p:spTree>
    <p:extLst>
      <p:ext uri="{BB962C8B-B14F-4D97-AF65-F5344CB8AC3E}">
        <p14:creationId xmlns:p14="http://schemas.microsoft.com/office/powerpoint/2010/main" val="285226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24FFF02-553D-4335-84BF-A37B591A2B59}" type="slidenum">
              <a:rPr lang="en-US"/>
              <a:pPr>
                <a:defRPr/>
              </a:pPr>
              <a:t>‹#›</a:t>
            </a:fld>
            <a:endParaRPr lang="en-US"/>
          </a:p>
        </p:txBody>
      </p:sp>
    </p:spTree>
    <p:extLst>
      <p:ext uri="{BB962C8B-B14F-4D97-AF65-F5344CB8AC3E}">
        <p14:creationId xmlns:p14="http://schemas.microsoft.com/office/powerpoint/2010/main" val="5692438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93FAE26-13E2-4ED6-8BE1-7D8B1014A297}" type="slidenum">
              <a:rPr lang="en-US"/>
              <a:pPr>
                <a:defRPr/>
              </a:pPr>
              <a:t>‹#›</a:t>
            </a:fld>
            <a:endParaRPr lang="en-US"/>
          </a:p>
        </p:txBody>
      </p:sp>
    </p:spTree>
    <p:extLst>
      <p:ext uri="{BB962C8B-B14F-4D97-AF65-F5344CB8AC3E}">
        <p14:creationId xmlns:p14="http://schemas.microsoft.com/office/powerpoint/2010/main" val="23714886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15BD3FF-4C3D-40E9-9463-C0480A7E0CDD}" type="slidenum">
              <a:rPr lang="en-US"/>
              <a:pPr>
                <a:defRPr/>
              </a:pPr>
              <a:t>‹#›</a:t>
            </a:fld>
            <a:endParaRPr lang="en-US"/>
          </a:p>
        </p:txBody>
      </p:sp>
    </p:spTree>
    <p:extLst>
      <p:ext uri="{BB962C8B-B14F-4D97-AF65-F5344CB8AC3E}">
        <p14:creationId xmlns:p14="http://schemas.microsoft.com/office/powerpoint/2010/main" val="13546271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5769A7D-2158-4551-AD13-E06D85D6E8F3}" type="slidenum">
              <a:rPr lang="en-US"/>
              <a:pPr>
                <a:defRPr/>
              </a:pPr>
              <a:t>‹#›</a:t>
            </a:fld>
            <a:endParaRPr lang="en-US"/>
          </a:p>
        </p:txBody>
      </p:sp>
    </p:spTree>
    <p:extLst>
      <p:ext uri="{BB962C8B-B14F-4D97-AF65-F5344CB8AC3E}">
        <p14:creationId xmlns:p14="http://schemas.microsoft.com/office/powerpoint/2010/main" val="37185821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E673D5-793F-43D4-8703-70E88EA357A8}" type="slidenum">
              <a:rPr lang="en-US"/>
              <a:pPr>
                <a:defRPr/>
              </a:pPr>
              <a:t>‹#›</a:t>
            </a:fld>
            <a:endParaRPr lang="en-US"/>
          </a:p>
        </p:txBody>
      </p:sp>
    </p:spTree>
    <p:extLst>
      <p:ext uri="{BB962C8B-B14F-4D97-AF65-F5344CB8AC3E}">
        <p14:creationId xmlns:p14="http://schemas.microsoft.com/office/powerpoint/2010/main" val="14373473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AA6271-18CB-480A-B7E6-D52BEA90940C}" type="slidenum">
              <a:rPr lang="en-US"/>
              <a:pPr>
                <a:defRPr/>
              </a:pPr>
              <a:t>‹#›</a:t>
            </a:fld>
            <a:endParaRPr lang="en-US"/>
          </a:p>
        </p:txBody>
      </p:sp>
    </p:spTree>
    <p:extLst>
      <p:ext uri="{BB962C8B-B14F-4D97-AF65-F5344CB8AC3E}">
        <p14:creationId xmlns:p14="http://schemas.microsoft.com/office/powerpoint/2010/main" val="29416001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B70887-6531-4CA4-879B-0D93167E29F4}" type="slidenum">
              <a:rPr lang="en-US"/>
              <a:pPr>
                <a:defRPr/>
              </a:pPr>
              <a:t>‹#›</a:t>
            </a:fld>
            <a:endParaRPr lang="en-US"/>
          </a:p>
        </p:txBody>
      </p:sp>
    </p:spTree>
    <p:extLst>
      <p:ext uri="{BB962C8B-B14F-4D97-AF65-F5344CB8AC3E}">
        <p14:creationId xmlns:p14="http://schemas.microsoft.com/office/powerpoint/2010/main" val="36712859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629400" y="277813"/>
            <a:ext cx="2057400" cy="5853112"/>
          </a:xfrm>
        </p:spPr>
        <p:txBody>
          <a:bodyPr vert="eaVert"/>
          <a:lstStyle/>
          <a:p>
            <a:r>
              <a:rPr lang="hu-HU"/>
              <a:t>Mintacím szerkesztése</a:t>
            </a:r>
          </a:p>
        </p:txBody>
      </p:sp>
      <p:sp>
        <p:nvSpPr>
          <p:cNvPr id="3" name="Függőleges szöveg helye 2"/>
          <p:cNvSpPr>
            <a:spLocks noGrp="1"/>
          </p:cNvSpPr>
          <p:nvPr>
            <p:ph type="body" orient="vert" idx="1"/>
          </p:nvPr>
        </p:nvSpPr>
        <p:spPr>
          <a:xfrm>
            <a:off x="457200" y="277813"/>
            <a:ext cx="6019800" cy="5853112"/>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02138E-9B43-42EF-A5F3-8A7D4C6E8F5F}" type="slidenum">
              <a:rPr lang="en-US"/>
              <a:pPr>
                <a:defRPr/>
              </a:pPr>
              <a:t>‹#›</a:t>
            </a:fld>
            <a:endParaRPr lang="en-US"/>
          </a:p>
        </p:txBody>
      </p:sp>
    </p:spTree>
    <p:extLst>
      <p:ext uri="{BB962C8B-B14F-4D97-AF65-F5344CB8AC3E}">
        <p14:creationId xmlns:p14="http://schemas.microsoft.com/office/powerpoint/2010/main" val="360479055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2F7B11C3-7C78-4312-A770-E2334E118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5834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6B3F2D18-9BB3-49AA-A2D5-F6BD04AF9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416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837321BF-3E83-417C-93F9-0C67297C2D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034856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25EF012B-4587-4302-9498-F93ADBBFD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27341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FEAFF025-74C9-4082-A1D8-BF8069E86C6E}" type="slidenum">
              <a:rPr lang="en-US"/>
              <a:pPr>
                <a:defRPr/>
              </a:pPr>
              <a:t>‹#›</a:t>
            </a:fld>
            <a:endParaRPr lang="en-US"/>
          </a:p>
        </p:txBody>
      </p:sp>
    </p:spTree>
    <p:extLst>
      <p:ext uri="{BB962C8B-B14F-4D97-AF65-F5344CB8AC3E}">
        <p14:creationId xmlns:p14="http://schemas.microsoft.com/office/powerpoint/2010/main" val="2360314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8"/>
          <p:cNvSpPr>
            <a:spLocks noGrp="1"/>
          </p:cNvSpPr>
          <p:nvPr>
            <p:ph type="sldNum" sz="quarter" idx="12"/>
          </p:nvPr>
        </p:nvSpPr>
        <p:spPr/>
        <p:txBody>
          <a:bodyPr/>
          <a:lstStyle>
            <a:lvl1pPr>
              <a:defRPr smtClean="0"/>
            </a:lvl1pPr>
          </a:lstStyle>
          <a:p>
            <a:pPr>
              <a:defRPr/>
            </a:pPr>
            <a:fld id="{7AE6B654-A3FB-4B3D-AA96-32D239D0E7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8909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4"/>
          <p:cNvSpPr>
            <a:spLocks noGrp="1"/>
          </p:cNvSpPr>
          <p:nvPr>
            <p:ph type="sldNum" sz="quarter" idx="12"/>
          </p:nvPr>
        </p:nvSpPr>
        <p:spPr/>
        <p:txBody>
          <a:bodyPr/>
          <a:lstStyle>
            <a:lvl1pPr>
              <a:defRPr smtClean="0"/>
            </a:lvl1pPr>
          </a:lstStyle>
          <a:p>
            <a:pPr>
              <a:defRPr/>
            </a:pPr>
            <a:fld id="{D92B4165-F4F0-4859-8375-4E8F3F74AB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3364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3"/>
          <p:cNvSpPr>
            <a:spLocks noGrp="1"/>
          </p:cNvSpPr>
          <p:nvPr>
            <p:ph type="sldNum" sz="quarter" idx="12"/>
          </p:nvPr>
        </p:nvSpPr>
        <p:spPr/>
        <p:txBody>
          <a:bodyPr/>
          <a:lstStyle>
            <a:lvl1pPr>
              <a:defRPr smtClean="0"/>
            </a:lvl1pPr>
          </a:lstStyle>
          <a:p>
            <a:pPr>
              <a:defRPr/>
            </a:pPr>
            <a:fld id="{4ACEEFCC-73C6-4E34-BA98-06816966ED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768278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421EA548-8986-4F63-9E9A-7C9AB425F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17534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4002BCDA-CD3D-459A-B5F6-7253ED4651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53372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9B4CE1C6-BAA7-44E9-A2FC-6C64E395E5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24808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250FA391-E49C-4445-B1C9-8D082153F1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8249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41454B-1DF7-4995-BAB1-9D8D4FBAA46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4286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49723A-2E45-4C38-89CE-36A10C7730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3574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429ED4-A99D-4E17-ADDA-7EC4DA76A5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529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125382A-3DF0-4797-BE0F-445E10A4FB45}" type="slidenum">
              <a:rPr lang="en-US"/>
              <a:pPr>
                <a:defRPr/>
              </a:pPr>
              <a:t>‹#›</a:t>
            </a:fld>
            <a:endParaRPr lang="en-US"/>
          </a:p>
        </p:txBody>
      </p:sp>
    </p:spTree>
    <p:extLst>
      <p:ext uri="{BB962C8B-B14F-4D97-AF65-F5344CB8AC3E}">
        <p14:creationId xmlns:p14="http://schemas.microsoft.com/office/powerpoint/2010/main" val="27529729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5AC92BE-7D6A-4101-8426-A6D61ED95D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60356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B9139C2-0B52-4ADA-A3FC-6F01CC26A1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321643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40B01DA-37FA-4FE9-B751-638C3CF0AD4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552960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603A073-6AC8-430E-B890-27568C1287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211414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9201025-725D-45D6-8CFF-C2C1EAC451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6003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032F07-A476-436C-AD2F-FA09FA4D6D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91038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D72844-1DC8-4DD9-8F80-4234FDCD7B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805455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BE8714-C9BB-4AB2-BDDA-E2039D9FAF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761325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42100587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2682459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lvl1pPr>
              <a:defRPr>
                <a:solidFill>
                  <a:srgbClr val="0880F8"/>
                </a:solidFill>
              </a:defRPr>
            </a:lvl1pPr>
          </a:lstStyle>
          <a:p>
            <a:r>
              <a:rPr lang="hu-HU"/>
              <a:t>Mintacím szerkesztése</a:t>
            </a:r>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1B349859-308B-44EF-A27B-55BF25424D66}" type="slidenum">
              <a:rPr lang="en-US"/>
              <a:pPr>
                <a:defRPr/>
              </a:pPr>
              <a:t>‹#›</a:t>
            </a:fld>
            <a:endParaRPr lang="en-US"/>
          </a:p>
        </p:txBody>
      </p:sp>
    </p:spTree>
    <p:extLst>
      <p:ext uri="{BB962C8B-B14F-4D97-AF65-F5344CB8AC3E}">
        <p14:creationId xmlns:p14="http://schemas.microsoft.com/office/powerpoint/2010/main" val="167422928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1111526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28393851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35722003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32983896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37746254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4692911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271020857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28790457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6764132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cSld name="Tartalom">
    <p:spTree>
      <p:nvGrpSpPr>
        <p:cNvPr id="1" name=""/>
        <p:cNvGrpSpPr/>
        <p:nvPr/>
      </p:nvGrpSpPr>
      <p:grpSpPr>
        <a:xfrm>
          <a:off x="0" y="0"/>
          <a:ext cx="0" cy="0"/>
          <a:chOff x="0" y="0"/>
          <a:chExt cx="0" cy="0"/>
        </a:xfrm>
      </p:grpSpPr>
      <p:sp>
        <p:nvSpPr>
          <p:cNvPr id="2" name="Tartalom helye 1"/>
          <p:cNvSpPr>
            <a:spLocks noGrp="1"/>
          </p:cNvSpPr>
          <p:nvPr>
            <p:ph/>
          </p:nvPr>
        </p:nvSpPr>
        <p:spPr>
          <a:xfrm>
            <a:off x="685800" y="609600"/>
            <a:ext cx="7772400" cy="5486400"/>
          </a:xfrm>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3" name="Rectangle 4"/>
          <p:cNvSpPr>
            <a:spLocks noGrp="1" noChangeArrowheads="1"/>
          </p:cNvSpPr>
          <p:nvPr>
            <p:ph type="dt" sz="half" idx="10"/>
          </p:nvPr>
        </p:nvSpPr>
        <p:spPr>
          <a:ln/>
        </p:spPr>
        <p:txBody>
          <a:bodyPr/>
          <a:lstStyle>
            <a:lvl1pPr>
              <a:defRPr/>
            </a:lvl1pPr>
          </a:lstStyle>
          <a:p>
            <a:pPr>
              <a:defRPr/>
            </a:pPr>
            <a:endParaRPr lang="hu-HU"/>
          </a:p>
        </p:txBody>
      </p:sp>
      <p:sp>
        <p:nvSpPr>
          <p:cNvPr id="4" name="Rectangle 5"/>
          <p:cNvSpPr>
            <a:spLocks noGrp="1" noChangeArrowheads="1"/>
          </p:cNvSpPr>
          <p:nvPr>
            <p:ph type="ftr" sz="quarter" idx="11"/>
          </p:nvPr>
        </p:nvSpPr>
        <p:spPr>
          <a:ln/>
        </p:spPr>
        <p:txBody>
          <a:bodyPr/>
          <a:lstStyle>
            <a:lvl1pPr>
              <a:defRPr/>
            </a:lvl1pPr>
          </a:lstStyle>
          <a:p>
            <a:pPr>
              <a:defRPr/>
            </a:pPr>
            <a:endParaRPr lang="hu-HU"/>
          </a:p>
        </p:txBody>
      </p:sp>
      <p:sp>
        <p:nvSpPr>
          <p:cNvPr id="5" name="Rectangle 6"/>
          <p:cNvSpPr>
            <a:spLocks noGrp="1" noChangeArrowheads="1"/>
          </p:cNvSpPr>
          <p:nvPr>
            <p:ph type="sldNum" sz="quarter" idx="12"/>
          </p:nvPr>
        </p:nvSpPr>
        <p:spPr>
          <a:ln/>
        </p:spPr>
        <p:txBody>
          <a:bodyPr/>
          <a:lstStyle>
            <a:lvl1pPr>
              <a:defRPr/>
            </a:lvl1pPr>
          </a:lstStyle>
          <a:p>
            <a:pPr>
              <a:defRPr/>
            </a:pPr>
            <a:fld id="{04DCF26C-C76E-496E-AC35-2D61D05776BF}" type="slidenum">
              <a:rPr lang="hu-HU"/>
              <a:pPr>
                <a:defRPr/>
              </a:pPr>
              <a:t>‹#›</a:t>
            </a:fld>
            <a:endParaRPr lang="hu-HU"/>
          </a:p>
        </p:txBody>
      </p:sp>
    </p:spTree>
    <p:extLst>
      <p:ext uri="{BB962C8B-B14F-4D97-AF65-F5344CB8AC3E}">
        <p14:creationId xmlns:p14="http://schemas.microsoft.com/office/powerpoint/2010/main" val="36132409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68BD18B-46BE-49D5-8E30-1AECAEBD1CD7}" type="slidenum">
              <a:rPr lang="en-US"/>
              <a:pPr>
                <a:defRPr/>
              </a:pPr>
              <a:t>‹#›</a:t>
            </a:fld>
            <a:endParaRPr lang="en-US"/>
          </a:p>
        </p:txBody>
      </p:sp>
    </p:spTree>
    <p:extLst>
      <p:ext uri="{BB962C8B-B14F-4D97-AF65-F5344CB8AC3E}">
        <p14:creationId xmlns:p14="http://schemas.microsoft.com/office/powerpoint/2010/main" val="25264971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_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0966495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39255096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274256383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30760600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796428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30913672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32945018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83912145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17359625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12746859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79B6EA3-FDDD-438E-9163-541F1F5CE217}" type="slidenum">
              <a:rPr lang="en-US"/>
              <a:pPr>
                <a:defRPr/>
              </a:pPr>
              <a:t>‹#›</a:t>
            </a:fld>
            <a:endParaRPr lang="en-US"/>
          </a:p>
        </p:txBody>
      </p:sp>
    </p:spTree>
    <p:extLst>
      <p:ext uri="{BB962C8B-B14F-4D97-AF65-F5344CB8AC3E}">
        <p14:creationId xmlns:p14="http://schemas.microsoft.com/office/powerpoint/2010/main" val="39867591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364013768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39332925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14076290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4837556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45120521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6076554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0653372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3105890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170150562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4712677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A4A9BE35-29C3-4B97-839D-9DE43E662838}" type="slidenum">
              <a:rPr lang="en-US"/>
              <a:pPr>
                <a:defRPr/>
              </a:pPr>
              <a:t>‹#›</a:t>
            </a:fld>
            <a:endParaRPr lang="en-US"/>
          </a:p>
        </p:txBody>
      </p:sp>
    </p:spTree>
    <p:extLst>
      <p:ext uri="{BB962C8B-B14F-4D97-AF65-F5344CB8AC3E}">
        <p14:creationId xmlns:p14="http://schemas.microsoft.com/office/powerpoint/2010/main" val="120681028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5540132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339260528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0154525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14809851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99305312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19515311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54697550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89432394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80169346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18321736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5" Type="http://schemas.openxmlformats.org/officeDocument/2006/relationships/theme" Target="../theme/theme12.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theme" Target="../theme/theme13.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slideLayout" Target="../slideLayouts/slideLayout168.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slideLayout" Target="../slideLayouts/slideLayout167.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15.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28280"/>
            <a:ext cx="9144000" cy="393700"/>
          </a:xfrm>
          <a:prstGeom prst="rect">
            <a:avLst/>
          </a:prstGeom>
          <a:solidFill>
            <a:srgbClr val="0066FF"/>
          </a:solidFill>
          <a:ln>
            <a:noFill/>
          </a:ln>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086F7CB5-7D1B-420E-9AC6-03B292490CE1}"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24666037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3938094619"/>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 id="2147483864"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001688277"/>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Lst>
  <p:txStyles>
    <p:titleStyle>
      <a:lvl1pPr algn="ctr" rtl="0" eaLnBrk="1" fontAlgn="base" hangingPunct="1">
        <a:spcBef>
          <a:spcPct val="0"/>
        </a:spcBef>
        <a:spcAft>
          <a:spcPct val="0"/>
        </a:spcAft>
        <a:defRPr>
          <a:solidFill>
            <a:schemeClr val="bg1"/>
          </a:solidFill>
          <a:latin typeface="+mj-lt"/>
          <a:ea typeface="+mj-ea"/>
          <a:cs typeface="+mj-cs"/>
        </a:defRPr>
      </a:lvl1pPr>
      <a:lvl2pPr algn="ctr" rtl="0" eaLnBrk="1" fontAlgn="base" hangingPunct="1">
        <a:spcBef>
          <a:spcPct val="0"/>
        </a:spcBef>
        <a:spcAft>
          <a:spcPct val="0"/>
        </a:spcAft>
        <a:defRPr>
          <a:solidFill>
            <a:schemeClr val="bg1"/>
          </a:solidFill>
          <a:latin typeface="Verdana" pitchFamily="34" charset="0"/>
        </a:defRPr>
      </a:lvl2pPr>
      <a:lvl3pPr algn="ctr" rtl="0" eaLnBrk="1" fontAlgn="base" hangingPunct="1">
        <a:spcBef>
          <a:spcPct val="0"/>
        </a:spcBef>
        <a:spcAft>
          <a:spcPct val="0"/>
        </a:spcAft>
        <a:defRPr>
          <a:solidFill>
            <a:schemeClr val="bg1"/>
          </a:solidFill>
          <a:latin typeface="Verdana" pitchFamily="34" charset="0"/>
        </a:defRPr>
      </a:lvl3pPr>
      <a:lvl4pPr algn="ctr" rtl="0" eaLnBrk="1" fontAlgn="base" hangingPunct="1">
        <a:spcBef>
          <a:spcPct val="0"/>
        </a:spcBef>
        <a:spcAft>
          <a:spcPct val="0"/>
        </a:spcAft>
        <a:defRPr>
          <a:solidFill>
            <a:schemeClr val="bg1"/>
          </a:solidFill>
          <a:latin typeface="Verdana" pitchFamily="34" charset="0"/>
        </a:defRPr>
      </a:lvl4pPr>
      <a:lvl5pPr algn="ctr" rtl="0" eaLnBrk="1" fontAlgn="base" hangingPunct="1">
        <a:spcBef>
          <a:spcPct val="0"/>
        </a:spcBef>
        <a:spcAft>
          <a:spcPct val="0"/>
        </a:spcAft>
        <a:defRPr>
          <a:solidFill>
            <a:schemeClr val="bg1"/>
          </a:solidFill>
          <a:latin typeface="Verdana" pitchFamily="34" charset="0"/>
        </a:defRPr>
      </a:lvl5pPr>
      <a:lvl6pPr marL="457200" algn="ctr" rtl="0" eaLnBrk="1" fontAlgn="base" hangingPunct="1">
        <a:spcBef>
          <a:spcPct val="0"/>
        </a:spcBef>
        <a:spcAft>
          <a:spcPct val="0"/>
        </a:spcAft>
        <a:defRPr>
          <a:solidFill>
            <a:schemeClr val="bg1"/>
          </a:solidFill>
          <a:latin typeface="Verdana" pitchFamily="34" charset="0"/>
        </a:defRPr>
      </a:lvl6pPr>
      <a:lvl7pPr marL="914400" algn="ctr" rtl="0" eaLnBrk="1" fontAlgn="base" hangingPunct="1">
        <a:spcBef>
          <a:spcPct val="0"/>
        </a:spcBef>
        <a:spcAft>
          <a:spcPct val="0"/>
        </a:spcAft>
        <a:defRPr>
          <a:solidFill>
            <a:schemeClr val="bg1"/>
          </a:solidFill>
          <a:latin typeface="Verdana" pitchFamily="34" charset="0"/>
        </a:defRPr>
      </a:lvl7pPr>
      <a:lvl8pPr marL="1371600" algn="ctr" rtl="0" eaLnBrk="1" fontAlgn="base" hangingPunct="1">
        <a:spcBef>
          <a:spcPct val="0"/>
        </a:spcBef>
        <a:spcAft>
          <a:spcPct val="0"/>
        </a:spcAft>
        <a:defRPr>
          <a:solidFill>
            <a:schemeClr val="bg1"/>
          </a:solidFill>
          <a:latin typeface="Verdana" pitchFamily="34" charset="0"/>
        </a:defRPr>
      </a:lvl8pPr>
      <a:lvl9pPr marL="1828800" algn="ctr" rtl="0" eaLnBrk="1" fontAlgn="base" hangingPunct="1">
        <a:spcBef>
          <a:spcPct val="0"/>
        </a:spcBef>
        <a:spcAft>
          <a:spcPct val="0"/>
        </a:spcAft>
        <a:defRPr>
          <a:solidFill>
            <a:schemeClr val="bg1"/>
          </a:solidFill>
          <a:latin typeface="Verdana" pitchFamily="34"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defRPr>
      </a:lvl2pPr>
      <a:lvl3pPr marL="1143000" indent="-228600" algn="l" rtl="0" eaLnBrk="1" fontAlgn="base" hangingPunct="1">
        <a:spcBef>
          <a:spcPct val="20000"/>
        </a:spcBef>
        <a:spcAft>
          <a:spcPct val="0"/>
        </a:spcAft>
        <a:buChar char="•"/>
        <a:defRPr sz="2400">
          <a:solidFill>
            <a:schemeClr val="tx1"/>
          </a:solidFill>
          <a:latin typeface="+mn-lt"/>
        </a:defRPr>
      </a:lvl3pPr>
      <a:lvl4pPr marL="1600200" indent="-228600" algn="l" rtl="0" eaLnBrk="1" fontAlgn="base" hangingPunct="1">
        <a:spcBef>
          <a:spcPct val="20000"/>
        </a:spcBef>
        <a:spcAft>
          <a:spcPct val="0"/>
        </a:spcAft>
        <a:buChar char="–"/>
        <a:defRPr sz="2000">
          <a:solidFill>
            <a:schemeClr val="tx1"/>
          </a:solidFill>
          <a:latin typeface="+mn-lt"/>
        </a:defRPr>
      </a:lvl4pPr>
      <a:lvl5pPr marL="2057400" indent="-228600" algn="l" rtl="0" eaLnBrk="1" fontAlgn="base" hangingPunct="1">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3948165888"/>
      </p:ext>
    </p:extLst>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 id="2147483892" r:id="rId12"/>
    <p:sldLayoutId id="2147483893" r:id="rId13"/>
    <p:sldLayoutId id="2147483894" r:id="rId14"/>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086F7CB5-7D1B-420E-9AC6-03B292490CE1}"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054801795"/>
      </p:ext>
    </p:extLst>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 id="2147483935"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latin typeface="+mn-lt"/>
              </a:defRPr>
            </a:lvl1pPr>
          </a:lstStyle>
          <a:p>
            <a:pPr defTabSz="457200" fontAlgn="base">
              <a:spcBef>
                <a:spcPct val="0"/>
              </a:spcBef>
              <a:spcAft>
                <a:spcPct val="0"/>
              </a:spcAft>
              <a:defRPr/>
            </a:pPr>
            <a:endParaRPr lang="en-US" altLang="en-US" sz="1400">
              <a:solidFill>
                <a:srgbClr val="000000"/>
              </a:solidFill>
              <a:cs typeface="Times New Roman" pitchFamily="18" charset="0"/>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a:latin typeface="+mn-lt"/>
              </a:defRPr>
            </a:lvl1pPr>
          </a:lstStyle>
          <a:p>
            <a:pPr defTabSz="457200" fontAlgn="base">
              <a:spcBef>
                <a:spcPct val="0"/>
              </a:spcBef>
              <a:spcAft>
                <a:spcPct val="0"/>
              </a:spcAft>
              <a:defRPr/>
            </a:pPr>
            <a:endParaRPr lang="en-US" altLang="en-US" sz="1400">
              <a:solidFill>
                <a:srgbClr val="000000"/>
              </a:solidFill>
              <a:cs typeface="Times New Roman" pitchFamily="18" charset="0"/>
            </a:endParaRPr>
          </a:p>
        </p:txBody>
      </p:sp>
      <p:sp>
        <p:nvSpPr>
          <p:cNvPr id="83974"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chemeClr val="bg1"/>
                </a:solidFill>
                <a:latin typeface="+mn-lt"/>
              </a:defRPr>
            </a:lvl1pPr>
          </a:lstStyle>
          <a:p>
            <a:pPr defTabSz="457200" fontAlgn="base">
              <a:spcBef>
                <a:spcPct val="0"/>
              </a:spcBef>
              <a:spcAft>
                <a:spcPct val="0"/>
              </a:spcAft>
              <a:defRPr/>
            </a:pPr>
            <a:fld id="{CF4EBC40-5D11-414E-958E-8FFB8B8F5D2A}" type="slidenum">
              <a:rPr lang="en-US" altLang="en-US" sz="1400">
                <a:solidFill>
                  <a:srgbClr val="FFFFFF"/>
                </a:solidFill>
                <a:cs typeface="Times New Roman" pitchFamily="18" charset="0"/>
              </a:rPr>
              <a:pPr defTabSz="457200" fontAlgn="base">
                <a:spcBef>
                  <a:spcPct val="0"/>
                </a:spcBef>
                <a:spcAft>
                  <a:spcPct val="0"/>
                </a:spcAft>
                <a:defRPr/>
              </a:pPr>
              <a:t>‹#›</a:t>
            </a:fld>
            <a:endParaRPr lang="en-US" altLang="en-US" sz="1400">
              <a:solidFill>
                <a:srgbClr val="FFFFFF"/>
              </a:solidFill>
              <a:cs typeface="Times New Roman" pitchFamily="18" charset="0"/>
            </a:endParaRPr>
          </a:p>
        </p:txBody>
      </p:sp>
    </p:spTree>
    <p:extLst>
      <p:ext uri="{BB962C8B-B14F-4D97-AF65-F5344CB8AC3E}">
        <p14:creationId xmlns:p14="http://schemas.microsoft.com/office/powerpoint/2010/main" val="4288795318"/>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 id="2147483948" r:id="rId12"/>
    <p:sldLayoutId id="2147483949" r:id="rId13"/>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331555307"/>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1345554816"/>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850"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8948" name="Rectangle 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000000"/>
                </a:solidFill>
              </a:defRPr>
            </a:lvl1pPr>
          </a:lstStyle>
          <a:p>
            <a:pPr fontAlgn="base">
              <a:spcBef>
                <a:spcPct val="0"/>
              </a:spcBef>
              <a:spcAft>
                <a:spcPct val="0"/>
              </a:spcAft>
              <a:defRPr/>
            </a:pPr>
            <a:endParaRPr lang="en-US"/>
          </a:p>
        </p:txBody>
      </p:sp>
      <p:sp>
        <p:nvSpPr>
          <p:cNvPr id="338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000000"/>
                </a:solidFill>
              </a:defRPr>
            </a:lvl1pPr>
          </a:lstStyle>
          <a:p>
            <a:pPr fontAlgn="base">
              <a:spcBef>
                <a:spcPct val="0"/>
              </a:spcBef>
              <a:spcAft>
                <a:spcPct val="0"/>
              </a:spcAft>
              <a:defRPr/>
            </a:pPr>
            <a:endParaRPr lang="en-US"/>
          </a:p>
        </p:txBody>
      </p:sp>
      <p:sp>
        <p:nvSpPr>
          <p:cNvPr id="338950" name="Rectangle 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000000"/>
                </a:solidFill>
              </a:defRPr>
            </a:lvl1pPr>
          </a:lstStyle>
          <a:p>
            <a:pPr fontAlgn="base">
              <a:spcBef>
                <a:spcPct val="0"/>
              </a:spcBef>
              <a:spcAft>
                <a:spcPct val="0"/>
              </a:spcAft>
              <a:defRPr/>
            </a:pPr>
            <a:fld id="{6D314CC6-81AB-4E13-9F33-5E08E66EF554}"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776696066"/>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sz="4400">
          <a:solidFill>
            <a:schemeClr val="bg1"/>
          </a:solidFill>
          <a:latin typeface="+mj-lt"/>
          <a:ea typeface="+mj-ea"/>
          <a:cs typeface="+mj-cs"/>
        </a:defRPr>
      </a:lvl1pPr>
      <a:lvl2pPr algn="l" rtl="0" eaLnBrk="0" fontAlgn="base" hangingPunct="0">
        <a:spcBef>
          <a:spcPct val="0"/>
        </a:spcBef>
        <a:spcAft>
          <a:spcPct val="0"/>
        </a:spcAft>
        <a:defRPr sz="4400">
          <a:solidFill>
            <a:schemeClr val="bg1"/>
          </a:solidFill>
          <a:latin typeface="Garamond" pitchFamily="18" charset="0"/>
        </a:defRPr>
      </a:lvl2pPr>
      <a:lvl3pPr algn="l" rtl="0" eaLnBrk="0" fontAlgn="base" hangingPunct="0">
        <a:spcBef>
          <a:spcPct val="0"/>
        </a:spcBef>
        <a:spcAft>
          <a:spcPct val="0"/>
        </a:spcAft>
        <a:defRPr sz="4400">
          <a:solidFill>
            <a:schemeClr val="bg1"/>
          </a:solidFill>
          <a:latin typeface="Garamond" pitchFamily="18" charset="0"/>
        </a:defRPr>
      </a:lvl3pPr>
      <a:lvl4pPr algn="l" rtl="0" eaLnBrk="0" fontAlgn="base" hangingPunct="0">
        <a:spcBef>
          <a:spcPct val="0"/>
        </a:spcBef>
        <a:spcAft>
          <a:spcPct val="0"/>
        </a:spcAft>
        <a:defRPr sz="4400">
          <a:solidFill>
            <a:schemeClr val="bg1"/>
          </a:solidFill>
          <a:latin typeface="Garamond" pitchFamily="18" charset="0"/>
        </a:defRPr>
      </a:lvl4pPr>
      <a:lvl5pPr algn="l" rtl="0" eaLnBrk="0" fontAlgn="base" hangingPunct="0">
        <a:spcBef>
          <a:spcPct val="0"/>
        </a:spcBef>
        <a:spcAft>
          <a:spcPct val="0"/>
        </a:spcAft>
        <a:defRPr sz="4400">
          <a:solidFill>
            <a:schemeClr val="bg1"/>
          </a:solidFill>
          <a:latin typeface="Garamond" pitchFamily="18" charset="0"/>
        </a:defRPr>
      </a:lvl5pPr>
      <a:lvl6pPr marL="457200" algn="l" rtl="0" fontAlgn="base">
        <a:spcBef>
          <a:spcPct val="0"/>
        </a:spcBef>
        <a:spcAft>
          <a:spcPct val="0"/>
        </a:spcAft>
        <a:defRPr sz="4400">
          <a:solidFill>
            <a:schemeClr val="bg1"/>
          </a:solidFill>
          <a:latin typeface="Garamond" pitchFamily="18" charset="0"/>
        </a:defRPr>
      </a:lvl6pPr>
      <a:lvl7pPr marL="914400" algn="l" rtl="0" fontAlgn="base">
        <a:spcBef>
          <a:spcPct val="0"/>
        </a:spcBef>
        <a:spcAft>
          <a:spcPct val="0"/>
        </a:spcAft>
        <a:defRPr sz="4400">
          <a:solidFill>
            <a:schemeClr val="bg1"/>
          </a:solidFill>
          <a:latin typeface="Garamond" pitchFamily="18" charset="0"/>
        </a:defRPr>
      </a:lvl7pPr>
      <a:lvl8pPr marL="1371600" algn="l" rtl="0" fontAlgn="base">
        <a:spcBef>
          <a:spcPct val="0"/>
        </a:spcBef>
        <a:spcAft>
          <a:spcPct val="0"/>
        </a:spcAft>
        <a:defRPr sz="4400">
          <a:solidFill>
            <a:schemeClr val="bg1"/>
          </a:solidFill>
          <a:latin typeface="Garamond" pitchFamily="18" charset="0"/>
        </a:defRPr>
      </a:lvl8pPr>
      <a:lvl9pPr marL="1828800" algn="l" rtl="0" fontAlgn="base">
        <a:spcBef>
          <a:spcPct val="0"/>
        </a:spcBef>
        <a:spcAft>
          <a:spcPct val="0"/>
        </a:spcAft>
        <a:defRPr sz="4400">
          <a:solidFill>
            <a:schemeClr val="bg1"/>
          </a:solidFill>
          <a:latin typeface="Garamond" pitchFamily="18"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p"/>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n"/>
        <a:defRPr sz="2400">
          <a:solidFill>
            <a:schemeClr val="tx1"/>
          </a:solidFill>
          <a:latin typeface="+mn-lt"/>
        </a:defRPr>
      </a:lvl2pPr>
      <a:lvl3pPr marL="1143000" indent="-228600" algn="l" rtl="0" eaLnBrk="0" fontAlgn="base" hangingPunct="0">
        <a:spcBef>
          <a:spcPct val="20000"/>
        </a:spcBef>
        <a:spcAft>
          <a:spcPct val="0"/>
        </a:spcAft>
        <a:buClr>
          <a:schemeClr val="accent1"/>
        </a:buClr>
        <a:buSzPct val="65000"/>
        <a:buFont typeface="Wingdings" pitchFamily="2" charset="2"/>
        <a:buChar char="p"/>
        <a:defRPr sz="2000">
          <a:solidFill>
            <a:schemeClr val="tx1"/>
          </a:solidFill>
          <a:latin typeface="+mn-lt"/>
        </a:defRPr>
      </a:lvl3pPr>
      <a:lvl4pPr marL="16002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6674" name="Rectangle 2"/>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56675" name="Rectangle 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8948" name="Rectangle 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a:lvl1pPr>
          </a:lstStyle>
          <a:p>
            <a:pPr fontAlgn="base">
              <a:spcBef>
                <a:spcPct val="0"/>
              </a:spcBef>
              <a:spcAft>
                <a:spcPct val="0"/>
              </a:spcAft>
              <a:defRPr/>
            </a:pPr>
            <a:endParaRPr lang="en-US">
              <a:solidFill>
                <a:srgbClr val="000000"/>
              </a:solidFill>
            </a:endParaRPr>
          </a:p>
        </p:txBody>
      </p:sp>
      <p:sp>
        <p:nvSpPr>
          <p:cNvPr id="338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vl1pPr>
          </a:lstStyle>
          <a:p>
            <a:pPr fontAlgn="base">
              <a:spcBef>
                <a:spcPct val="0"/>
              </a:spcBef>
              <a:spcAft>
                <a:spcPct val="0"/>
              </a:spcAft>
              <a:defRPr/>
            </a:pPr>
            <a:endParaRPr lang="en-US">
              <a:solidFill>
                <a:srgbClr val="000000"/>
              </a:solidFill>
            </a:endParaRPr>
          </a:p>
        </p:txBody>
      </p:sp>
      <p:sp>
        <p:nvSpPr>
          <p:cNvPr id="338950" name="Rectangle 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fontAlgn="base">
              <a:spcBef>
                <a:spcPct val="0"/>
              </a:spcBef>
              <a:spcAft>
                <a:spcPct val="0"/>
              </a:spcAft>
              <a:defRPr/>
            </a:pPr>
            <a:fld id="{A0F5CF37-D3AB-4160-B42C-2A6D35D2A530}"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848653687"/>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Lst>
  <p:txStyles>
    <p:titleStyle>
      <a:lvl1pPr algn="l" rtl="0" fontAlgn="base">
        <a:spcBef>
          <a:spcPct val="0"/>
        </a:spcBef>
        <a:spcAft>
          <a:spcPct val="0"/>
        </a:spcAft>
        <a:defRPr sz="4400">
          <a:solidFill>
            <a:schemeClr val="bg1"/>
          </a:solidFill>
          <a:latin typeface="+mj-lt"/>
          <a:ea typeface="+mj-ea"/>
          <a:cs typeface="+mj-cs"/>
        </a:defRPr>
      </a:lvl1pPr>
      <a:lvl2pPr algn="l" rtl="0" fontAlgn="base">
        <a:spcBef>
          <a:spcPct val="0"/>
        </a:spcBef>
        <a:spcAft>
          <a:spcPct val="0"/>
        </a:spcAft>
        <a:defRPr sz="4400">
          <a:solidFill>
            <a:schemeClr val="bg1"/>
          </a:solidFill>
          <a:latin typeface="Garamond" pitchFamily="18" charset="0"/>
        </a:defRPr>
      </a:lvl2pPr>
      <a:lvl3pPr algn="l" rtl="0" fontAlgn="base">
        <a:spcBef>
          <a:spcPct val="0"/>
        </a:spcBef>
        <a:spcAft>
          <a:spcPct val="0"/>
        </a:spcAft>
        <a:defRPr sz="4400">
          <a:solidFill>
            <a:schemeClr val="bg1"/>
          </a:solidFill>
          <a:latin typeface="Garamond" pitchFamily="18" charset="0"/>
        </a:defRPr>
      </a:lvl3pPr>
      <a:lvl4pPr algn="l" rtl="0" fontAlgn="base">
        <a:spcBef>
          <a:spcPct val="0"/>
        </a:spcBef>
        <a:spcAft>
          <a:spcPct val="0"/>
        </a:spcAft>
        <a:defRPr sz="4400">
          <a:solidFill>
            <a:schemeClr val="bg1"/>
          </a:solidFill>
          <a:latin typeface="Garamond" pitchFamily="18" charset="0"/>
        </a:defRPr>
      </a:lvl4pPr>
      <a:lvl5pPr algn="l" rtl="0" fontAlgn="base">
        <a:spcBef>
          <a:spcPct val="0"/>
        </a:spcBef>
        <a:spcAft>
          <a:spcPct val="0"/>
        </a:spcAft>
        <a:defRPr sz="4400">
          <a:solidFill>
            <a:schemeClr val="bg1"/>
          </a:solidFill>
          <a:latin typeface="Garamond" pitchFamily="18" charset="0"/>
        </a:defRPr>
      </a:lvl5pPr>
      <a:lvl6pPr marL="457200" algn="l" rtl="0" fontAlgn="base">
        <a:spcBef>
          <a:spcPct val="0"/>
        </a:spcBef>
        <a:spcAft>
          <a:spcPct val="0"/>
        </a:spcAft>
        <a:defRPr sz="4400">
          <a:solidFill>
            <a:schemeClr val="bg1"/>
          </a:solidFill>
          <a:latin typeface="Garamond" pitchFamily="18" charset="0"/>
        </a:defRPr>
      </a:lvl6pPr>
      <a:lvl7pPr marL="914400" algn="l" rtl="0" fontAlgn="base">
        <a:spcBef>
          <a:spcPct val="0"/>
        </a:spcBef>
        <a:spcAft>
          <a:spcPct val="0"/>
        </a:spcAft>
        <a:defRPr sz="4400">
          <a:solidFill>
            <a:schemeClr val="bg1"/>
          </a:solidFill>
          <a:latin typeface="Garamond" pitchFamily="18" charset="0"/>
        </a:defRPr>
      </a:lvl7pPr>
      <a:lvl8pPr marL="1371600" algn="l" rtl="0" fontAlgn="base">
        <a:spcBef>
          <a:spcPct val="0"/>
        </a:spcBef>
        <a:spcAft>
          <a:spcPct val="0"/>
        </a:spcAft>
        <a:defRPr sz="4400">
          <a:solidFill>
            <a:schemeClr val="bg1"/>
          </a:solidFill>
          <a:latin typeface="Garamond" pitchFamily="18" charset="0"/>
        </a:defRPr>
      </a:lvl8pPr>
      <a:lvl9pPr marL="1828800" algn="l" rtl="0" fontAlgn="base">
        <a:spcBef>
          <a:spcPct val="0"/>
        </a:spcBef>
        <a:spcAft>
          <a:spcPct val="0"/>
        </a:spcAft>
        <a:defRPr sz="4400">
          <a:solidFill>
            <a:schemeClr val="bg1"/>
          </a:solidFill>
          <a:latin typeface="Garamond" pitchFamily="18" charset="0"/>
        </a:defRPr>
      </a:lvl9pPr>
    </p:titleStyle>
    <p:bodyStyle>
      <a:lvl1pPr marL="342900" indent="-342900" algn="l" rtl="0" fontAlgn="base">
        <a:spcBef>
          <a:spcPct val="20000"/>
        </a:spcBef>
        <a:spcAft>
          <a:spcPct val="0"/>
        </a:spcAft>
        <a:buClr>
          <a:schemeClr val="bg2"/>
        </a:buClr>
        <a:buSzPct val="75000"/>
        <a:buFont typeface="Wingdings" pitchFamily="2" charset="2"/>
        <a:buChar char="p"/>
        <a:defRPr sz="2800">
          <a:solidFill>
            <a:schemeClr val="tx1"/>
          </a:solidFill>
          <a:latin typeface="+mn-lt"/>
          <a:ea typeface="+mn-ea"/>
          <a:cs typeface="+mn-cs"/>
        </a:defRPr>
      </a:lvl1pPr>
      <a:lvl2pPr marL="742950" indent="-285750" algn="l" rtl="0" fontAlgn="base">
        <a:spcBef>
          <a:spcPct val="20000"/>
        </a:spcBef>
        <a:spcAft>
          <a:spcPct val="0"/>
        </a:spcAft>
        <a:buClr>
          <a:schemeClr val="tx2"/>
        </a:buClr>
        <a:buSzPct val="75000"/>
        <a:buFont typeface="Wingdings" pitchFamily="2" charset="2"/>
        <a:buChar char="n"/>
        <a:defRPr sz="2400">
          <a:solidFill>
            <a:schemeClr val="tx1"/>
          </a:solidFill>
          <a:latin typeface="+mn-lt"/>
        </a:defRPr>
      </a:lvl2pPr>
      <a:lvl3pPr marL="1143000" indent="-228600" algn="l" rtl="0" fontAlgn="base">
        <a:spcBef>
          <a:spcPct val="20000"/>
        </a:spcBef>
        <a:spcAft>
          <a:spcPct val="0"/>
        </a:spcAft>
        <a:buClr>
          <a:schemeClr val="accent1"/>
        </a:buClr>
        <a:buSzPct val="65000"/>
        <a:buFont typeface="Wingdings" pitchFamily="2" charset="2"/>
        <a:buChar char="p"/>
        <a:defRPr sz="2000">
          <a:solidFill>
            <a:schemeClr val="tx1"/>
          </a:solidFill>
          <a:latin typeface="+mn-lt"/>
        </a:defRPr>
      </a:lvl3pPr>
      <a:lvl4pPr marL="1600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4pPr>
      <a:lvl5pPr marL="20574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a:solidFill>
                  <a:schemeClr val="tx1"/>
                </a:solidFill>
                <a:latin typeface="+mn-lt"/>
                <a:cs typeface="+mn-cs"/>
              </a:defRPr>
            </a:lvl1pPr>
          </a:lstStyle>
          <a:p>
            <a:pPr fontAlgn="base">
              <a:spcBef>
                <a:spcPct val="0"/>
              </a:spcBef>
              <a:spcAft>
                <a:spcPct val="0"/>
              </a:spcAft>
              <a:defRPr/>
            </a:pPr>
            <a:endParaRPr lang="en-US" sz="1400">
              <a:solidFill>
                <a:srgbClr val="000000"/>
              </a:solidFill>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a:solidFill>
                  <a:schemeClr val="tx1"/>
                </a:solidFill>
                <a:latin typeface="+mn-lt"/>
                <a:cs typeface="+mn-cs"/>
              </a:defRPr>
            </a:lvl1pPr>
          </a:lstStyle>
          <a:p>
            <a:pPr fontAlgn="base">
              <a:spcBef>
                <a:spcPct val="0"/>
              </a:spcBef>
              <a:spcAft>
                <a:spcPct val="0"/>
              </a:spcAft>
              <a:defRPr/>
            </a:pPr>
            <a:endParaRPr lang="en-US" sz="1400">
              <a:solidFill>
                <a:srgbClr val="000000"/>
              </a:solidFill>
            </a:endParaRPr>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a:solidFill>
                  <a:schemeClr val="bg1"/>
                </a:solidFill>
                <a:latin typeface="+mn-lt"/>
                <a:cs typeface="+mn-cs"/>
              </a:defRPr>
            </a:lvl1pPr>
          </a:lstStyle>
          <a:p>
            <a:pPr fontAlgn="base">
              <a:spcBef>
                <a:spcPct val="0"/>
              </a:spcBef>
              <a:spcAft>
                <a:spcPct val="0"/>
              </a:spcAft>
              <a:defRPr/>
            </a:pPr>
            <a:fld id="{5B19A15A-9FCA-4B07-BEC3-4A718672D2E8}" type="slidenum">
              <a:rPr lang="en-US" sz="1400">
                <a:solidFill>
                  <a:srgbClr val="FFFFFF"/>
                </a:solidFill>
              </a:rPr>
              <a:pPr fontAlgn="base">
                <a:spcBef>
                  <a:spcPct val="0"/>
                </a:spcBef>
                <a:spcAft>
                  <a:spcPct val="0"/>
                </a:spcAft>
                <a:defRPr/>
              </a:pPr>
              <a:t>‹#›</a:t>
            </a:fld>
            <a:endParaRPr lang="en-US" sz="1400">
              <a:solidFill>
                <a:srgbClr val="FFFFFF"/>
              </a:solidFill>
            </a:endParaRPr>
          </a:p>
        </p:txBody>
      </p:sp>
    </p:spTree>
    <p:extLst>
      <p:ext uri="{BB962C8B-B14F-4D97-AF65-F5344CB8AC3E}">
        <p14:creationId xmlns:p14="http://schemas.microsoft.com/office/powerpoint/2010/main" val="2942819218"/>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1400077441"/>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865" r:id="rId13"/>
  </p:sldLayoutIdLst>
  <p:txStyles>
    <p:titleStyle>
      <a:lvl1pPr algn="ctr" rtl="0" eaLnBrk="0" fontAlgn="base" hangingPunct="0">
        <a:spcBef>
          <a:spcPct val="0"/>
        </a:spcBef>
        <a:spcAft>
          <a:spcPct val="0"/>
        </a:spcAft>
        <a:defRPr sz="1900">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099098660"/>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4167702273"/>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2952330626"/>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7.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8.xml"/></Relationships>
</file>

<file path=ppt/slides/_rels/slide1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8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hyperlink" Target="http://community.arm.com/servlet/JiveServlet/showImage/38-1507-2885/blogentry-107443-025420200+1375802671_thumb.png" TargetMode="External"/><Relationship Id="rId1" Type="http://schemas.openxmlformats.org/officeDocument/2006/relationships/slideLayout" Target="../slideLayouts/slideLayout88.xml"/></Relationships>
</file>

<file path=ppt/slides/_rels/slide13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8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88.xml"/></Relationships>
</file>

<file path=ppt/slides/_rels/slide1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88.xml"/></Relationships>
</file>

<file path=ppt/slides/_rels/slide1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8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3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84.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9.xml"/></Relationships>
</file>

<file path=ppt/slides/_rels/slide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8.xml"/></Relationships>
</file>

<file path=ppt/slides/_rels/slide15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9.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99.xml"/><Relationship Id="rId4" Type="http://schemas.openxmlformats.org/officeDocument/2006/relationships/image" Target="../media/image36.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99.xml"/><Relationship Id="rId4" Type="http://schemas.openxmlformats.org/officeDocument/2006/relationships/image" Target="../media/image36.png"/></Relationships>
</file>

<file path=ppt/slides/_rels/slide15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99.xml"/></Relationships>
</file>

<file path=ppt/slides/_rels/slide15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9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9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9.xml"/></Relationships>
</file>

<file path=ppt/slides/_rels/slide1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9.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6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jpeg"/><Relationship Id="rId1" Type="http://schemas.openxmlformats.org/officeDocument/2006/relationships/slideLayout" Target="../slideLayouts/slideLayout9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10.xml"/></Relationships>
</file>

<file path=ppt/slides/_rels/slide16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0.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1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10.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10.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1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1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83.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10.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8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2" Type="http://schemas.openxmlformats.org/officeDocument/2006/relationships/image" Target="../media/image54.jpg"/><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5.xml"/></Relationships>
</file>

<file path=ppt/slides/_rels/slide19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35.xml"/></Relationships>
</file>

<file path=ppt/slides/_rels/slide19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8.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2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10.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110.xml"/><Relationship Id="rId4" Type="http://schemas.openxmlformats.org/officeDocument/2006/relationships/image" Target="../media/image36.pn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10.xml"/><Relationship Id="rId4" Type="http://schemas.openxmlformats.org/officeDocument/2006/relationships/image" Target="../media/image36.png"/></Relationships>
</file>

<file path=ppt/slides/_rels/slide2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10.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3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10.xml"/></Relationships>
</file>

<file path=ppt/slides/_rels/slide2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0.xml"/></Relationships>
</file>

<file path=ppt/slides/_rels/slide23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10.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3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10.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4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10.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4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11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9.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9.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0.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Layout" Target="../slideLayouts/slideLayout14.xml"/></Relationships>
</file>

<file path=ppt/slides/_rels/slide26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4.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8.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4.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27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1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8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9.png"/><Relationship Id="rId1" Type="http://schemas.openxmlformats.org/officeDocument/2006/relationships/slideLayout" Target="../slideLayouts/slideLayout110.xml"/><Relationship Id="rId5" Type="http://schemas.openxmlformats.org/officeDocument/2006/relationships/image" Target="../media/image770.png"/><Relationship Id="rId4" Type="http://schemas.openxmlformats.org/officeDocument/2006/relationships/image" Target="../media/image760.png"/></Relationships>
</file>

<file path=ppt/slides/_rels/slide28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10.xml"/></Relationships>
</file>

<file path=ppt/slides/_rels/slide28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10.xml"/></Relationships>
</file>

<file path=ppt/slides/_rels/slide28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10.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8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10.xml"/></Relationships>
</file>

<file path=ppt/slides/_rels/slide289.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29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10.xml"/></Relationships>
</file>

<file path=ppt/slides/_rels/slide291.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10.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9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10.xml"/></Relationships>
</file>

<file path=ppt/slides/_rels/slide29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10.xml"/></Relationships>
</file>

<file path=ppt/slides/_rels/slide29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10.xml"/></Relationships>
</file>

<file path=ppt/slides/_rels/slide29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10.xml"/></Relationships>
</file>

<file path=ppt/slides/_rels/slide29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30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8.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4.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8.xml"/></Relationships>
</file>

<file path=ppt/slides/_rels/slide305.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8.xml"/></Relationships>
</file>

<file path=ppt/slides/_rels/slide306.xml.rels><?xml version="1.0" encoding="UTF-8" standalone="yes"?>
<Relationships xmlns="http://schemas.openxmlformats.org/package/2006/relationships"><Relationship Id="rId2" Type="http://schemas.openxmlformats.org/officeDocument/2006/relationships/image" Target="../media/image84.wmf"/><Relationship Id="rId1" Type="http://schemas.openxmlformats.org/officeDocument/2006/relationships/slideLayout" Target="../slideLayouts/slideLayout145.xml"/></Relationships>
</file>

<file path=ppt/slides/_rels/slide30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145.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49.xml"/></Relationships>
</file>

<file path=ppt/slides/_rels/slide309.xml.rels><?xml version="1.0" encoding="UTF-8" standalone="yes"?>
<Relationships xmlns="http://schemas.openxmlformats.org/package/2006/relationships"><Relationship Id="rId2" Type="http://schemas.openxmlformats.org/officeDocument/2006/relationships/image" Target="../media/image86.jpg"/><Relationship Id="rId1" Type="http://schemas.openxmlformats.org/officeDocument/2006/relationships/slideLayout" Target="../slideLayouts/slideLayout145.xml"/></Relationships>
</file>

<file path=ppt/slides/_rels/slide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6.xml"/></Relationships>
</file>

<file path=ppt/slides/_rels/slide31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45.xml"/></Relationships>
</file>

<file path=ppt/slides/_rels/slide311.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45.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8.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8.xml"/></Relationships>
</file>

<file path=ppt/slides/_rels/slide31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0.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24.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4.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61.xml"/></Relationships>
</file>

<file path=ppt/slides/_rels/slide32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6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328.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35.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3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35.xml"/></Relationships>
</file>

<file path=ppt/slides/_rels/slide332.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35.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3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5.xml"/></Relationships>
</file>

<file path=ppt/slides/_rels/slide335.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35.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37.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3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image" Target="../media/image13.gif"/><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6.xml"/></Relationships>
</file>

<file path=ppt/slides/_rels/slide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8.xml"/></Relationships>
</file>

<file path=ppt/slides/_rels/slide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8.xml"/></Relationships>
</file>

<file path=ppt/slides/_rels/slide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70.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7.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33FF"/>
            </a:gs>
          </a:gsLst>
          <a:lin ang="0" scaled="1"/>
        </a:gradFill>
        <a:effectLst/>
      </p:bgPr>
    </p:bg>
    <p:spTree>
      <p:nvGrpSpPr>
        <p:cNvPr id="1" name=""/>
        <p:cNvGrpSpPr/>
        <p:nvPr/>
      </p:nvGrpSpPr>
      <p:grpSpPr>
        <a:xfrm>
          <a:off x="0" y="0"/>
          <a:ext cx="0" cy="0"/>
          <a:chOff x="0" y="0"/>
          <a:chExt cx="0" cy="0"/>
        </a:xfrm>
      </p:grpSpPr>
      <p:sp>
        <p:nvSpPr>
          <p:cNvPr id="157698" name="Rectangle 4"/>
          <p:cNvSpPr>
            <a:spLocks noChangeArrowheads="1"/>
          </p:cNvSpPr>
          <p:nvPr/>
        </p:nvSpPr>
        <p:spPr bwMode="auto">
          <a:xfrm>
            <a:off x="1371600" y="3486150"/>
            <a:ext cx="64008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342900" marR="0" lvl="0" indent="-342900" algn="ctr" defTabSz="914400" rtl="0" eaLnBrk="1" fontAlgn="base" latinLnBrk="0" hangingPunct="1">
              <a:lnSpc>
                <a:spcPct val="100000"/>
              </a:lnSpc>
              <a:spcBef>
                <a:spcPct val="20000"/>
              </a:spcBef>
              <a:spcAft>
                <a:spcPct val="0"/>
              </a:spcAft>
              <a:buClr>
                <a:srgbClr val="666600"/>
              </a:buClr>
              <a:buSzPct val="75000"/>
              <a:buFont typeface="Wingdings" pitchFamily="2" charset="2"/>
              <a:buNone/>
              <a:tabLst/>
              <a:defRPr/>
            </a:pPr>
            <a:r>
              <a:rPr kumimoji="0" lang="en-US" altLang="en-US" sz="3600" b="0" i="0" u="none" strike="noStrike" kern="1200" cap="none" spc="0" normalizeH="0" baseline="0" noProof="0" dirty="0">
                <a:ln>
                  <a:noFill/>
                </a:ln>
                <a:solidFill>
                  <a:srgbClr val="FFFFFF"/>
                </a:solidFill>
                <a:effectLst/>
                <a:uLnTx/>
                <a:uFillTx/>
                <a:latin typeface="Verdana" pitchFamily="34" charset="0"/>
                <a:ea typeface="+mn-ea"/>
                <a:cs typeface="+mn-cs"/>
              </a:rPr>
              <a:t>Dezső Sima</a:t>
            </a:r>
            <a:endParaRPr kumimoji="0" lang="en-US" altLang="en-US" sz="2800" b="0"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157699" name="Text Box 5"/>
          <p:cNvSpPr txBox="1">
            <a:spLocks noChangeArrowheads="1"/>
          </p:cNvSpPr>
          <p:nvPr/>
        </p:nvSpPr>
        <p:spPr bwMode="auto">
          <a:xfrm>
            <a:off x="6635750" y="6230938"/>
            <a:ext cx="20040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 Dezső Sima 202</a:t>
            </a:r>
            <a:r>
              <a:rPr kumimoji="0" lang="hu-HU" altLang="en-US" sz="1400" b="0" i="0" u="none" strike="noStrike" kern="1200" cap="none" spc="0" normalizeH="0" baseline="0" noProof="0" dirty="0">
                <a:ln>
                  <a:noFill/>
                </a:ln>
                <a:solidFill>
                  <a:srgbClr val="FFFFFF"/>
                </a:solidFill>
                <a:effectLst/>
                <a:uLnTx/>
                <a:uFillTx/>
                <a:latin typeface="Verdana" pitchFamily="34" charset="0"/>
                <a:ea typeface="+mn-ea"/>
                <a:cs typeface="+mn-cs"/>
              </a:rPr>
              <a:t>4</a:t>
            </a:r>
            <a:endPar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157700" name="Text Box 7"/>
          <p:cNvSpPr txBox="1">
            <a:spLocks noChangeArrowheads="1"/>
          </p:cNvSpPr>
          <p:nvPr/>
        </p:nvSpPr>
        <p:spPr bwMode="auto">
          <a:xfrm>
            <a:off x="4172388" y="6218238"/>
            <a:ext cx="8611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(v10</a:t>
            </a:r>
            <a:r>
              <a:rPr kumimoji="0" lang="hu-HU" altLang="en-US" sz="1400" b="0" i="0" u="none" strike="noStrike" kern="1200" cap="none" spc="0" normalizeH="0" baseline="0" noProof="0" dirty="0">
                <a:ln>
                  <a:noFill/>
                </a:ln>
                <a:solidFill>
                  <a:srgbClr val="FFFFFF"/>
                </a:solidFill>
                <a:effectLst/>
                <a:uLnTx/>
                <a:uFillTx/>
                <a:latin typeface="Verdana" pitchFamily="34" charset="0"/>
                <a:ea typeface="+mn-ea"/>
                <a:cs typeface="+mn-cs"/>
              </a:rPr>
              <a:t>.</a:t>
            </a: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1)</a:t>
            </a:r>
          </a:p>
        </p:txBody>
      </p:sp>
      <p:sp>
        <p:nvSpPr>
          <p:cNvPr id="157702" name="Text Box 6"/>
          <p:cNvSpPr txBox="1">
            <a:spLocks noChangeArrowheads="1"/>
          </p:cNvSpPr>
          <p:nvPr/>
        </p:nvSpPr>
        <p:spPr bwMode="auto">
          <a:xfrm>
            <a:off x="620262" y="1976643"/>
            <a:ext cx="7909858" cy="1200329"/>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40" tIns="45720" rIns="91440" bIns="45720" anchor="t">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0000"/>
                </a:solidFill>
                <a:effectLst/>
                <a:uLnTx/>
                <a:uFillTx/>
                <a:latin typeface="Verdana"/>
                <a:ea typeface="+mn-ea"/>
                <a:cs typeface="+mn-cs"/>
              </a:rPr>
              <a:t>The ARM ISA and ARM CPU cores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0000"/>
                </a:solidFill>
                <a:effectLst/>
                <a:uLnTx/>
                <a:uFillTx/>
                <a:latin typeface="Verdana"/>
                <a:ea typeface="+mn-ea"/>
                <a:cs typeface="+mn-cs"/>
              </a:rPr>
              <a:t> Lecture</a:t>
            </a:r>
          </a:p>
        </p:txBody>
      </p:sp>
      <p:sp>
        <p:nvSpPr>
          <p:cNvPr id="157703" name="Text Box 7"/>
          <p:cNvSpPr txBox="1">
            <a:spLocks noChangeArrowheads="1"/>
          </p:cNvSpPr>
          <p:nvPr/>
        </p:nvSpPr>
        <p:spPr bwMode="auto">
          <a:xfrm>
            <a:off x="2981268" y="5421313"/>
            <a:ext cx="3197350" cy="523220"/>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Verdana"/>
                <a:ea typeface="+mn-ea"/>
                <a:cs typeface="+mn-cs"/>
              </a:rPr>
              <a:t>November  2024</a:t>
            </a:r>
          </a:p>
        </p:txBody>
      </p:sp>
    </p:spTree>
    <p:extLst>
      <p:ext uri="{BB962C8B-B14F-4D97-AF65-F5344CB8AC3E}">
        <p14:creationId xmlns:p14="http://schemas.microsoft.com/office/powerpoint/2010/main" val="34296173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4773" r="9641" b="8388"/>
          <a:stretch/>
        </p:blipFill>
        <p:spPr>
          <a:xfrm>
            <a:off x="-18510" y="1313765"/>
            <a:ext cx="9129939" cy="4230470"/>
          </a:xfrm>
          <a:prstGeom prst="rect">
            <a:avLst/>
          </a:prstGeom>
        </p:spPr>
      </p:pic>
      <p:sp>
        <p:nvSpPr>
          <p:cNvPr id="5" name="TextBox 4"/>
          <p:cNvSpPr txBox="1"/>
          <p:nvPr/>
        </p:nvSpPr>
        <p:spPr>
          <a:xfrm>
            <a:off x="75792" y="448527"/>
            <a:ext cx="8510600"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3: Armv8.2-based SoC design with Cortex-A75/A55 CPUs and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CCI-550 interconnect (2017)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kumimoji="0" lang="hu-HU" sz="1800" b="0" i="0" u="none" strike="noStrike" kern="1200" cap="none" spc="-20" normalizeH="0" baseline="0" noProof="0" dirty="0">
                <a:ln>
                  <a:noFill/>
                </a:ln>
                <a:solidFill>
                  <a:srgbClr val="000000"/>
                </a:solidFill>
                <a:effectLst/>
                <a:uLnTx/>
                <a:uFillTx/>
                <a:latin typeface="Verdana"/>
                <a:ea typeface="+mn-ea"/>
                <a:cs typeface="+mn-cs"/>
              </a:rPr>
              <a:t>5</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89611" y="5666763"/>
            <a:ext cx="8018542"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CCI-550:  Cache Coherent interconnect         </a:t>
            </a:r>
            <a:r>
              <a:rPr kumimoji="0" lang="en-US" sz="1500" b="0" i="0" u="none" strike="noStrike" kern="1200" cap="none" spc="0" normalizeH="0" baseline="0" noProof="0" dirty="0" err="1">
                <a:ln>
                  <a:noFill/>
                </a:ln>
                <a:solidFill>
                  <a:srgbClr val="000000"/>
                </a:solidFill>
                <a:effectLst/>
                <a:uLnTx/>
                <a:uFillTx/>
                <a:latin typeface="Verdana"/>
                <a:ea typeface="+mn-ea"/>
                <a:cs typeface="+mn-cs"/>
              </a:rPr>
              <a:t>CoreSight</a:t>
            </a:r>
            <a:r>
              <a:rPr kumimoji="0" lang="en-US" sz="1500" b="0" i="0" u="none" strike="noStrike" kern="1200" cap="none" spc="0" normalizeH="0" baseline="0" noProof="0" dirty="0">
                <a:ln>
                  <a:noFill/>
                </a:ln>
                <a:solidFill>
                  <a:srgbClr val="000000"/>
                </a:solidFill>
                <a:effectLst/>
                <a:uLnTx/>
                <a:uFillTx/>
                <a:latin typeface="Verdana"/>
                <a:ea typeface="+mn-ea"/>
                <a:cs typeface="+mn-cs"/>
              </a:rPr>
              <a:t>: for debug and trace</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MMU-500: Memory Management Unit (responsible for virtualization and caching)</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NIC-450:  Network Interconnect (interface converter)</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GIC-600:  General Interrupt Controller </a:t>
            </a:r>
          </a:p>
        </p:txBody>
      </p:sp>
      <p:sp>
        <p:nvSpPr>
          <p:cNvPr id="4" name="TextBox 3"/>
          <p:cNvSpPr txBox="1"/>
          <p:nvPr/>
        </p:nvSpPr>
        <p:spPr>
          <a:xfrm>
            <a:off x="4436985" y="6444335"/>
            <a:ext cx="320510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Verdana"/>
                <a:ea typeface="+mn-ea"/>
                <a:cs typeface="+mn-cs"/>
              </a:rPr>
              <a:t>SCP: System Control Processor</a:t>
            </a:r>
          </a:p>
        </p:txBody>
      </p:sp>
      <p:sp>
        <p:nvSpPr>
          <p:cNvPr id="9"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(4)</a:t>
            </a:r>
            <a:endParaRPr lang="en-US" sz="1700">
              <a:solidFill>
                <a:srgbClr val="FFFFFF"/>
              </a:solidFill>
            </a:endParaRPr>
          </a:p>
        </p:txBody>
      </p:sp>
    </p:spTree>
    <p:extLst>
      <p:ext uri="{BB962C8B-B14F-4D97-AF65-F5344CB8AC3E}">
        <p14:creationId xmlns:p14="http://schemas.microsoft.com/office/powerpoint/2010/main" val="364548041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2000" kern="1200" dirty="0">
                <a:solidFill>
                  <a:srgbClr val="FFFFFF"/>
                </a:solidFill>
              </a:rPr>
              <a:t>3.3.1 Overview of Armv7-based 32-bit CPU designs</a:t>
            </a:r>
            <a:endPar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endParaRPr>
          </a:p>
        </p:txBody>
      </p:sp>
    </p:spTree>
    <p:extLst>
      <p:ext uri="{BB962C8B-B14F-4D97-AF65-F5344CB8AC3E}">
        <p14:creationId xmlns:p14="http://schemas.microsoft.com/office/powerpoint/2010/main" val="255061135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p:spPr>
        <p:txBody>
          <a:bodyPr/>
          <a:lstStyle/>
          <a:p>
            <a:r>
              <a:rPr lang="en-US" sz="1700" kern="1200" dirty="0">
                <a:solidFill>
                  <a:srgbClr val="FFFFFF"/>
                </a:solidFill>
              </a:rPr>
              <a:t>3.3.1 Overview of Armv7-based 32-bit CPU designs (1)</a:t>
            </a:r>
            <a:endParaRPr lang="hu-HU" sz="1700" kern="1200" dirty="0">
              <a:solidFill>
                <a:srgbClr val="FFFFFF"/>
              </a:solidFill>
            </a:endParaRPr>
          </a:p>
        </p:txBody>
      </p:sp>
      <p:sp>
        <p:nvSpPr>
          <p:cNvPr id="43" name="TextBox 42"/>
          <p:cNvSpPr txBox="1"/>
          <p:nvPr/>
        </p:nvSpPr>
        <p:spPr>
          <a:xfrm>
            <a:off x="75052" y="449378"/>
            <a:ext cx="73569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3.3.1 Overview of </a:t>
            </a:r>
            <a:r>
              <a:rPr lang="en-US" dirty="0">
                <a:solidFill>
                  <a:schemeClr val="accent6"/>
                </a:solidFill>
              </a:rPr>
              <a:t>Armv7-based 32-bit Cortex-A CPU designs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03FFF422-B2FD-C0DD-72BA-D1D9307CEAEF}"/>
              </a:ext>
            </a:extLst>
          </p:cNvPr>
          <p:cNvSpPr txBox="1"/>
          <p:nvPr/>
        </p:nvSpPr>
        <p:spPr>
          <a:xfrm>
            <a:off x="646279" y="3341574"/>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a:t>
            </a:r>
            <a:r>
              <a:rPr lang="en-US" sz="1300" dirty="0">
                <a:solidFill>
                  <a:srgbClr val="000000"/>
                </a:solidFill>
                <a:latin typeface="Verdana"/>
              </a:rPr>
              <a:t>3</a:t>
            </a:r>
            <a:r>
              <a:rPr kumimoji="0" lang="en-US" sz="13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15" name="Right Brace 14">
            <a:extLst>
              <a:ext uri="{FF2B5EF4-FFF2-40B4-BE49-F238E27FC236}">
                <a16:creationId xmlns:a16="http://schemas.microsoft.com/office/drawing/2014/main" id="{173F3DEE-9401-0109-7AD4-AB3785BEFA9B}"/>
              </a:ext>
            </a:extLst>
          </p:cNvPr>
          <p:cNvSpPr/>
          <p:nvPr/>
        </p:nvSpPr>
        <p:spPr bwMode="auto">
          <a:xfrm rot="5400000">
            <a:off x="5527020" y="22878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F32F2276-1AD4-7EF4-0C01-A8BC40CFEA4E}"/>
              </a:ext>
            </a:extLst>
          </p:cNvPr>
          <p:cNvSpPr txBox="1"/>
          <p:nvPr/>
        </p:nvSpPr>
        <p:spPr>
          <a:xfrm>
            <a:off x="5067055"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25" name="Right Brace 24">
            <a:extLst>
              <a:ext uri="{FF2B5EF4-FFF2-40B4-BE49-F238E27FC236}">
                <a16:creationId xmlns:a16="http://schemas.microsoft.com/office/drawing/2014/main" id="{6558F85B-AD93-60C3-EB33-026A11D996E2}"/>
              </a:ext>
            </a:extLst>
          </p:cNvPr>
          <p:cNvSpPr/>
          <p:nvPr/>
        </p:nvSpPr>
        <p:spPr bwMode="auto">
          <a:xfrm rot="5400000">
            <a:off x="7912035" y="2197812"/>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6083AE1B-6295-1B62-6024-7652843A5E74}"/>
              </a:ext>
            </a:extLst>
          </p:cNvPr>
          <p:cNvSpPr txBox="1"/>
          <p:nvPr/>
        </p:nvSpPr>
        <p:spPr>
          <a:xfrm>
            <a:off x="7452320"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0" name="TextBox 29">
            <a:extLst>
              <a:ext uri="{FF2B5EF4-FFF2-40B4-BE49-F238E27FC236}">
                <a16:creationId xmlns:a16="http://schemas.microsoft.com/office/drawing/2014/main" id="{29DF5D42-3A6C-A924-4C49-30A9C18B33EB}"/>
              </a:ext>
            </a:extLst>
          </p:cNvPr>
          <p:cNvSpPr txBox="1"/>
          <p:nvPr/>
        </p:nvSpPr>
        <p:spPr>
          <a:xfrm>
            <a:off x="728064" y="2813712"/>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4" name="TextBox 43">
            <a:extLst>
              <a:ext uri="{FF2B5EF4-FFF2-40B4-BE49-F238E27FC236}">
                <a16:creationId xmlns:a16="http://schemas.microsoft.com/office/drawing/2014/main" id="{E20B6BF8-FCE5-6803-88D1-E17AA0BE387D}"/>
              </a:ext>
            </a:extLst>
          </p:cNvPr>
          <p:cNvSpPr txBox="1"/>
          <p:nvPr/>
        </p:nvSpPr>
        <p:spPr>
          <a:xfrm>
            <a:off x="268179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5" name="TextBox 44">
            <a:extLst>
              <a:ext uri="{FF2B5EF4-FFF2-40B4-BE49-F238E27FC236}">
                <a16:creationId xmlns:a16="http://schemas.microsoft.com/office/drawing/2014/main" id="{4CA78E93-4E9F-066F-35DE-3300BF2191D6}"/>
              </a:ext>
            </a:extLst>
          </p:cNvPr>
          <p:cNvSpPr txBox="1"/>
          <p:nvPr/>
        </p:nvSpPr>
        <p:spPr>
          <a:xfrm>
            <a:off x="484203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6" name="TextBox 45">
            <a:extLst>
              <a:ext uri="{FF2B5EF4-FFF2-40B4-BE49-F238E27FC236}">
                <a16:creationId xmlns:a16="http://schemas.microsoft.com/office/drawing/2014/main" id="{70B8454B-F8AA-C0CC-6B3C-60B38AB4339D}"/>
              </a:ext>
            </a:extLst>
          </p:cNvPr>
          <p:cNvSpPr txBox="1"/>
          <p:nvPr/>
        </p:nvSpPr>
        <p:spPr>
          <a:xfrm>
            <a:off x="6957265" y="2813712"/>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a:extLst>
              <a:ext uri="{FF2B5EF4-FFF2-40B4-BE49-F238E27FC236}">
                <a16:creationId xmlns:a16="http://schemas.microsoft.com/office/drawing/2014/main" id="{74CB32AD-BD7F-8A35-DDBC-3CA2F40E9045}"/>
              </a:ext>
            </a:extLst>
          </p:cNvPr>
          <p:cNvSpPr txBox="1"/>
          <p:nvPr/>
        </p:nvSpPr>
        <p:spPr>
          <a:xfrm>
            <a:off x="129510" y="2602733"/>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8" name="Right Brace 47">
            <a:extLst>
              <a:ext uri="{FF2B5EF4-FFF2-40B4-BE49-F238E27FC236}">
                <a16:creationId xmlns:a16="http://schemas.microsoft.com/office/drawing/2014/main" id="{586F1BF7-A5EF-0AD6-C8D8-99B27FE694DF}"/>
              </a:ext>
            </a:extLst>
          </p:cNvPr>
          <p:cNvSpPr/>
          <p:nvPr/>
        </p:nvSpPr>
        <p:spPr bwMode="auto">
          <a:xfrm rot="5400000">
            <a:off x="1133504" y="2455072"/>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9" name="Right Brace 48">
            <a:extLst>
              <a:ext uri="{FF2B5EF4-FFF2-40B4-BE49-F238E27FC236}">
                <a16:creationId xmlns:a16="http://schemas.microsoft.com/office/drawing/2014/main" id="{4AC37F3D-81BC-1A59-B9DF-361192224660}"/>
              </a:ext>
            </a:extLst>
          </p:cNvPr>
          <p:cNvSpPr/>
          <p:nvPr/>
        </p:nvSpPr>
        <p:spPr bwMode="auto">
          <a:xfrm rot="5400000">
            <a:off x="3372410" y="2298328"/>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a:extLst>
              <a:ext uri="{FF2B5EF4-FFF2-40B4-BE49-F238E27FC236}">
                <a16:creationId xmlns:a16="http://schemas.microsoft.com/office/drawing/2014/main" id="{D48B1D52-D2D4-7493-146D-2740D1EC348A}"/>
              </a:ext>
            </a:extLst>
          </p:cNvPr>
          <p:cNvSpPr txBox="1"/>
          <p:nvPr/>
        </p:nvSpPr>
        <p:spPr>
          <a:xfrm>
            <a:off x="2920719" y="3336672"/>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1" name="Rectangle: Rounded Corners 50">
            <a:extLst>
              <a:ext uri="{FF2B5EF4-FFF2-40B4-BE49-F238E27FC236}">
                <a16:creationId xmlns:a16="http://schemas.microsoft.com/office/drawing/2014/main" id="{08E0427F-9B6A-183C-EDD2-363833620844}"/>
              </a:ext>
            </a:extLst>
          </p:cNvPr>
          <p:cNvSpPr/>
          <p:nvPr/>
        </p:nvSpPr>
        <p:spPr bwMode="auto">
          <a:xfrm>
            <a:off x="-10160" y="1142157"/>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2" name="Text Box 7">
            <a:extLst>
              <a:ext uri="{FF2B5EF4-FFF2-40B4-BE49-F238E27FC236}">
                <a16:creationId xmlns:a16="http://schemas.microsoft.com/office/drawing/2014/main" id="{43E762F3-8837-6E7B-42CB-5630D7DC039E}"/>
              </a:ext>
            </a:extLst>
          </p:cNvPr>
          <p:cNvSpPr txBox="1">
            <a:spLocks noChangeArrowheads="1"/>
          </p:cNvSpPr>
          <p:nvPr/>
        </p:nvSpPr>
        <p:spPr bwMode="auto">
          <a:xfrm>
            <a:off x="10160" y="1975562"/>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a:t>
            </a:r>
            <a:r>
              <a:rPr kumimoji="0" lang="en-US" altLang="en-US" sz="1300" b="1" i="0" u="none" strike="noStrike" kern="1200" cap="none" spc="0" normalizeH="0" noProof="0" dirty="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Armv7-A ISA</a:t>
            </a:r>
          </a:p>
        </p:txBody>
      </p:sp>
      <p:sp>
        <p:nvSpPr>
          <p:cNvPr id="53" name="Text Box 16">
            <a:extLst>
              <a:ext uri="{FF2B5EF4-FFF2-40B4-BE49-F238E27FC236}">
                <a16:creationId xmlns:a16="http://schemas.microsoft.com/office/drawing/2014/main" id="{290AF45D-A711-4392-971B-DBDE73E580D1}"/>
              </a:ext>
            </a:extLst>
          </p:cNvPr>
          <p:cNvSpPr txBox="1">
            <a:spLocks noChangeArrowheads="1"/>
          </p:cNvSpPr>
          <p:nvPr/>
        </p:nvSpPr>
        <p:spPr bwMode="auto">
          <a:xfrm>
            <a:off x="3919358" y="1251471"/>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4" name="Text Box 7">
            <a:extLst>
              <a:ext uri="{FF2B5EF4-FFF2-40B4-BE49-F238E27FC236}">
                <a16:creationId xmlns:a16="http://schemas.microsoft.com/office/drawing/2014/main" id="{CBEC5839-9625-DF6D-94B2-259AE55621B6}"/>
              </a:ext>
            </a:extLst>
          </p:cNvPr>
          <p:cNvSpPr txBox="1">
            <a:spLocks noChangeArrowheads="1"/>
          </p:cNvSpPr>
          <p:nvPr/>
        </p:nvSpPr>
        <p:spPr bwMode="auto">
          <a:xfrm>
            <a:off x="2518596" y="1974026"/>
            <a:ext cx="20235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5" name="Text Box 7">
            <a:extLst>
              <a:ext uri="{FF2B5EF4-FFF2-40B4-BE49-F238E27FC236}">
                <a16:creationId xmlns:a16="http://schemas.microsoft.com/office/drawing/2014/main" id="{C5FC598B-A2A5-A9AB-3E4E-F32094A0D394}"/>
              </a:ext>
            </a:extLst>
          </p:cNvPr>
          <p:cNvSpPr txBox="1">
            <a:spLocks noChangeArrowheads="1"/>
          </p:cNvSpPr>
          <p:nvPr/>
        </p:nvSpPr>
        <p:spPr bwMode="auto">
          <a:xfrm>
            <a:off x="4724400" y="1973751"/>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6" name="Right Arrow 17">
            <a:extLst>
              <a:ext uri="{FF2B5EF4-FFF2-40B4-BE49-F238E27FC236}">
                <a16:creationId xmlns:a16="http://schemas.microsoft.com/office/drawing/2014/main" id="{133FC292-5646-2663-F212-9B0465A208F6}"/>
              </a:ext>
            </a:extLst>
          </p:cNvPr>
          <p:cNvSpPr/>
          <p:nvPr/>
        </p:nvSpPr>
        <p:spPr bwMode="auto">
          <a:xfrm>
            <a:off x="2481375" y="206246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Text Box 7">
            <a:extLst>
              <a:ext uri="{FF2B5EF4-FFF2-40B4-BE49-F238E27FC236}">
                <a16:creationId xmlns:a16="http://schemas.microsoft.com/office/drawing/2014/main" id="{B0F383E9-51D3-B3A6-1590-9BCAB74B45E3}"/>
              </a:ext>
            </a:extLst>
          </p:cNvPr>
          <p:cNvSpPr txBox="1">
            <a:spLocks noChangeArrowheads="1"/>
          </p:cNvSpPr>
          <p:nvPr/>
        </p:nvSpPr>
        <p:spPr bwMode="auto">
          <a:xfrm>
            <a:off x="6883959" y="1975562"/>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58" name="Right Arrow 35">
            <a:extLst>
              <a:ext uri="{FF2B5EF4-FFF2-40B4-BE49-F238E27FC236}">
                <a16:creationId xmlns:a16="http://schemas.microsoft.com/office/drawing/2014/main" id="{E0268AC0-A456-05C3-C5EE-2B63FF635594}"/>
              </a:ext>
            </a:extLst>
          </p:cNvPr>
          <p:cNvSpPr/>
          <p:nvPr/>
        </p:nvSpPr>
        <p:spPr bwMode="auto">
          <a:xfrm>
            <a:off x="456241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ight Arrow 36">
            <a:extLst>
              <a:ext uri="{FF2B5EF4-FFF2-40B4-BE49-F238E27FC236}">
                <a16:creationId xmlns:a16="http://schemas.microsoft.com/office/drawing/2014/main" id="{E6079AD2-E574-25C2-4BDE-08FE942BEC24}"/>
              </a:ext>
            </a:extLst>
          </p:cNvPr>
          <p:cNvSpPr/>
          <p:nvPr/>
        </p:nvSpPr>
        <p:spPr bwMode="auto">
          <a:xfrm>
            <a:off x="681266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1" name="Straight Connector 60">
            <a:extLst>
              <a:ext uri="{FF2B5EF4-FFF2-40B4-BE49-F238E27FC236}">
                <a16:creationId xmlns:a16="http://schemas.microsoft.com/office/drawing/2014/main" id="{1054593E-2AE2-9DB1-9DF0-140D69F415F7}"/>
              </a:ext>
            </a:extLst>
          </p:cNvPr>
          <p:cNvCxnSpPr>
            <a:cxnSpLocks/>
            <a:endCxn id="68" idx="6"/>
          </p:cNvCxnSpPr>
          <p:nvPr/>
        </p:nvCxnSpPr>
        <p:spPr>
          <a:xfrm flipH="1">
            <a:off x="1358754" y="1602904"/>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8F580DD9-0CB5-77F9-73E7-5A8C1BCFDAA7}"/>
              </a:ext>
            </a:extLst>
          </p:cNvPr>
          <p:cNvCxnSpPr>
            <a:cxnSpLocks/>
            <a:endCxn id="65" idx="1"/>
          </p:cNvCxnSpPr>
          <p:nvPr/>
        </p:nvCxnSpPr>
        <p:spPr>
          <a:xfrm>
            <a:off x="4668431" y="1601085"/>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13">
            <a:extLst>
              <a:ext uri="{FF2B5EF4-FFF2-40B4-BE49-F238E27FC236}">
                <a16:creationId xmlns:a16="http://schemas.microsoft.com/office/drawing/2014/main" id="{FF9C1AC1-965C-7B13-0807-30136798104D}"/>
              </a:ext>
            </a:extLst>
          </p:cNvPr>
          <p:cNvSpPr>
            <a:spLocks noChangeArrowheads="1"/>
          </p:cNvSpPr>
          <p:nvPr/>
        </p:nvSpPr>
        <p:spPr bwMode="auto">
          <a:xfrm>
            <a:off x="3512959" y="1883170"/>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4" name="Straight Connector 63">
            <a:extLst>
              <a:ext uri="{FF2B5EF4-FFF2-40B4-BE49-F238E27FC236}">
                <a16:creationId xmlns:a16="http://schemas.microsoft.com/office/drawing/2014/main" id="{F81DE5CE-BC22-E57A-FD66-AEB7F8F2440C}"/>
              </a:ext>
            </a:extLst>
          </p:cNvPr>
          <p:cNvCxnSpPr>
            <a:cxnSpLocks/>
            <a:endCxn id="63" idx="7"/>
          </p:cNvCxnSpPr>
          <p:nvPr/>
        </p:nvCxnSpPr>
        <p:spPr bwMode="auto">
          <a:xfrm flipH="1">
            <a:off x="3574415" y="1601085"/>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Oval 13">
            <a:extLst>
              <a:ext uri="{FF2B5EF4-FFF2-40B4-BE49-F238E27FC236}">
                <a16:creationId xmlns:a16="http://schemas.microsoft.com/office/drawing/2014/main" id="{32475868-E077-1B36-D67D-2D625F08940E}"/>
              </a:ext>
            </a:extLst>
          </p:cNvPr>
          <p:cNvSpPr>
            <a:spLocks noChangeArrowheads="1"/>
          </p:cNvSpPr>
          <p:nvPr/>
        </p:nvSpPr>
        <p:spPr bwMode="auto">
          <a:xfrm>
            <a:off x="5706082" y="187849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6" name="Straight Connector 65">
            <a:extLst>
              <a:ext uri="{FF2B5EF4-FFF2-40B4-BE49-F238E27FC236}">
                <a16:creationId xmlns:a16="http://schemas.microsoft.com/office/drawing/2014/main" id="{8622AD57-9571-C8B9-304F-0BF495855855}"/>
              </a:ext>
            </a:extLst>
          </p:cNvPr>
          <p:cNvCxnSpPr>
            <a:cxnSpLocks/>
            <a:endCxn id="67" idx="2"/>
          </p:cNvCxnSpPr>
          <p:nvPr/>
        </p:nvCxnSpPr>
        <p:spPr>
          <a:xfrm>
            <a:off x="4668431" y="1602701"/>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Oval 13">
            <a:extLst>
              <a:ext uri="{FF2B5EF4-FFF2-40B4-BE49-F238E27FC236}">
                <a16:creationId xmlns:a16="http://schemas.microsoft.com/office/drawing/2014/main" id="{D7E078AA-FEF6-A49C-5A49-B2464FFA8B18}"/>
              </a:ext>
            </a:extLst>
          </p:cNvPr>
          <p:cNvSpPr>
            <a:spLocks noChangeArrowheads="1"/>
          </p:cNvSpPr>
          <p:nvPr/>
        </p:nvSpPr>
        <p:spPr bwMode="auto">
          <a:xfrm>
            <a:off x="8017024" y="1869997"/>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8" name="Oval 13">
            <a:extLst>
              <a:ext uri="{FF2B5EF4-FFF2-40B4-BE49-F238E27FC236}">
                <a16:creationId xmlns:a16="http://schemas.microsoft.com/office/drawing/2014/main" id="{7578BE11-2D02-2DBF-E09B-FD7B9E61C498}"/>
              </a:ext>
            </a:extLst>
          </p:cNvPr>
          <p:cNvSpPr>
            <a:spLocks noChangeArrowheads="1"/>
          </p:cNvSpPr>
          <p:nvPr/>
        </p:nvSpPr>
        <p:spPr bwMode="auto">
          <a:xfrm>
            <a:off x="1285888" y="1892863"/>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 name="Rectangle: Rounded Corners 2">
            <a:extLst>
              <a:ext uri="{FF2B5EF4-FFF2-40B4-BE49-F238E27FC236}">
                <a16:creationId xmlns:a16="http://schemas.microsoft.com/office/drawing/2014/main" id="{D9BBD940-42F9-EB29-2EF3-D4063801C464}"/>
              </a:ext>
            </a:extLst>
          </p:cNvPr>
          <p:cNvSpPr/>
          <p:nvPr/>
        </p:nvSpPr>
        <p:spPr bwMode="auto">
          <a:xfrm>
            <a:off x="0" y="1543859"/>
            <a:ext cx="2539513" cy="2376500"/>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22507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le 1"/>
          <p:cNvSpPr>
            <a:spLocks noGrp="1"/>
          </p:cNvSpPr>
          <p:nvPr>
            <p:ph type="title"/>
          </p:nvPr>
        </p:nvSpPr>
        <p:spPr>
          <a:xfrm>
            <a:off x="0" y="-392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3.3.1 Overview of Armv7-based 32-bit CPU designs (2)</a:t>
            </a:r>
          </a:p>
        </p:txBody>
      </p:sp>
      <p:sp>
        <p:nvSpPr>
          <p:cNvPr id="65" name="Felfelé nyíl 5"/>
          <p:cNvSpPr/>
          <p:nvPr/>
        </p:nvSpPr>
        <p:spPr>
          <a:xfrm rot="3780000">
            <a:off x="3861727" y="-1298806"/>
            <a:ext cx="1944000" cy="9280151"/>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7699 w 1455600"/>
              <a:gd name="connsiteY6" fmla="*/ 1590895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4180 w 1455600"/>
              <a:gd name="connsiteY3" fmla="*/ 1389351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4180 w 1253081"/>
              <a:gd name="connsiteY3" fmla="*/ 1389351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1029 w 1253081"/>
              <a:gd name="connsiteY3" fmla="*/ 1369410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250526 h 6901041"/>
              <a:gd name="connsiteX1" fmla="*/ 554192 w 1253081"/>
              <a:gd name="connsiteY1" fmla="*/ 0 h 6901041"/>
              <a:gd name="connsiteX2" fmla="*/ 1253081 w 1253081"/>
              <a:gd name="connsiteY2" fmla="*/ 1246822 h 6901041"/>
              <a:gd name="connsiteX3" fmla="*/ 1031029 w 1253081"/>
              <a:gd name="connsiteY3" fmla="*/ 1240290 h 6901041"/>
              <a:gd name="connsiteX4" fmla="*/ 1039633 w 1253081"/>
              <a:gd name="connsiteY4" fmla="*/ 6901041 h 6901041"/>
              <a:gd name="connsiteX5" fmla="*/ 207699 w 1253081"/>
              <a:gd name="connsiteY5" fmla="*/ 6901041 h 6901041"/>
              <a:gd name="connsiteX6" fmla="*/ 204316 w 1253081"/>
              <a:gd name="connsiteY6" fmla="*/ 1247632 h 6901041"/>
              <a:gd name="connsiteX7" fmla="*/ 0 w 1253081"/>
              <a:gd name="connsiteY7" fmla="*/ 1250526 h 690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081" h="6901041">
                <a:moveTo>
                  <a:pt x="0" y="1250526"/>
                </a:moveTo>
                <a:lnTo>
                  <a:pt x="554192" y="0"/>
                </a:lnTo>
                <a:lnTo>
                  <a:pt x="1253081" y="1246822"/>
                </a:lnTo>
                <a:lnTo>
                  <a:pt x="1031029" y="1240290"/>
                </a:lnTo>
                <a:cubicBezTo>
                  <a:pt x="1032847" y="3120560"/>
                  <a:pt x="1037815" y="5020771"/>
                  <a:pt x="1039633" y="6901041"/>
                </a:cubicBezTo>
                <a:lnTo>
                  <a:pt x="207699" y="6901041"/>
                </a:lnTo>
                <a:cubicBezTo>
                  <a:pt x="206571" y="5016571"/>
                  <a:pt x="205444" y="3132102"/>
                  <a:pt x="204316" y="1247632"/>
                </a:cubicBezTo>
                <a:lnTo>
                  <a:pt x="0" y="1250526"/>
                </a:lnTo>
                <a:close/>
              </a:path>
            </a:pathLst>
          </a:custGeom>
          <a:gradFill flip="none" rotWithShape="1">
            <a:gsLst>
              <a:gs pos="100000">
                <a:srgbClr val="FFEFD1">
                  <a:alpha val="10000"/>
                </a:srgbClr>
              </a:gs>
              <a:gs pos="64999">
                <a:srgbClr val="F0EBD5"/>
              </a:gs>
              <a:gs pos="0">
                <a:srgbClr val="D1C39F"/>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2" name="TextBox 91"/>
          <p:cNvSpPr txBox="1"/>
          <p:nvPr/>
        </p:nvSpPr>
        <p:spPr>
          <a:xfrm>
            <a:off x="71499" y="442852"/>
            <a:ext cx="92260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Armv7-A ISA-based 32-bit Cortex-A CPUs (based on [</a:t>
            </a:r>
            <a:r>
              <a:rPr lang="hu-HU" dirty="0">
                <a:solidFill>
                  <a:srgbClr val="2D2D8A"/>
                </a:solidFill>
                <a:latin typeface="Verdana"/>
              </a:rPr>
              <a:t>36</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23" name="Group 22"/>
          <p:cNvGrpSpPr/>
          <p:nvPr/>
        </p:nvGrpSpPr>
        <p:grpSpPr>
          <a:xfrm>
            <a:off x="-80501" y="915757"/>
            <a:ext cx="9126151" cy="5852769"/>
            <a:chOff x="10939" y="998730"/>
            <a:chExt cx="9126151" cy="5852769"/>
          </a:xfrm>
        </p:grpSpPr>
        <p:sp>
          <p:nvSpPr>
            <p:cNvPr id="6" name="Felfelé nyíl 5"/>
            <p:cNvSpPr/>
            <p:nvPr/>
          </p:nvSpPr>
          <p:spPr>
            <a:xfrm rot="5122871">
              <a:off x="3842326" y="1311465"/>
              <a:ext cx="1800000" cy="8515116"/>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7393 w 1465294"/>
                <a:gd name="connsiteY6" fmla="*/ 1590895 h 7030161"/>
                <a:gd name="connsiteX7" fmla="*/ 0 w 1465294"/>
                <a:gd name="connsiteY7" fmla="*/ 138982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1557 w 1465294"/>
                <a:gd name="connsiteY6" fmla="*/ 1383089 h 7030161"/>
                <a:gd name="connsiteX7" fmla="*/ 0 w 1465294"/>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49327 w 1282087"/>
                <a:gd name="connsiteY3" fmla="*/ 1590895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37227 w 1282087"/>
                <a:gd name="connsiteY3" fmla="*/ 1382088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275304 h 6915640"/>
                <a:gd name="connsiteX1" fmla="*/ 554225 w 1282087"/>
                <a:gd name="connsiteY1" fmla="*/ 0 h 6915640"/>
                <a:gd name="connsiteX2" fmla="*/ 1282087 w 1282087"/>
                <a:gd name="connsiteY2" fmla="*/ 1253210 h 6915640"/>
                <a:gd name="connsiteX3" fmla="*/ 1037227 w 1282087"/>
                <a:gd name="connsiteY3" fmla="*/ 1267567 h 6915640"/>
                <a:gd name="connsiteX4" fmla="*/ 1049327 w 1282087"/>
                <a:gd name="connsiteY4" fmla="*/ 6915640 h 6915640"/>
                <a:gd name="connsiteX5" fmla="*/ 217393 w 1282087"/>
                <a:gd name="connsiteY5" fmla="*/ 6915640 h 6915640"/>
                <a:gd name="connsiteX6" fmla="*/ 211557 w 1282087"/>
                <a:gd name="connsiteY6" fmla="*/ 1268568 h 6915640"/>
                <a:gd name="connsiteX7" fmla="*/ 0 w 1282087"/>
                <a:gd name="connsiteY7" fmla="*/ 1275304 h 691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087" h="6915640">
                  <a:moveTo>
                    <a:pt x="0" y="1275304"/>
                  </a:moveTo>
                  <a:lnTo>
                    <a:pt x="554225" y="0"/>
                  </a:lnTo>
                  <a:lnTo>
                    <a:pt x="1282087" y="1253210"/>
                  </a:lnTo>
                  <a:lnTo>
                    <a:pt x="1037227" y="1267567"/>
                  </a:lnTo>
                  <a:cubicBezTo>
                    <a:pt x="1041260" y="3150258"/>
                    <a:pt x="1045294" y="5032949"/>
                    <a:pt x="1049327" y="6915640"/>
                  </a:cubicBezTo>
                  <a:lnTo>
                    <a:pt x="217393" y="6915640"/>
                  </a:lnTo>
                  <a:cubicBezTo>
                    <a:pt x="215448" y="5033283"/>
                    <a:pt x="213502" y="3150925"/>
                    <a:pt x="211557" y="1268568"/>
                  </a:cubicBezTo>
                  <a:lnTo>
                    <a:pt x="0" y="1275304"/>
                  </a:lnTo>
                  <a:close/>
                </a:path>
              </a:pathLst>
            </a:custGeom>
            <a:solidFill>
              <a:srgbClr val="C3F3D9"/>
            </a:soli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64" name="Felfelé nyíl 5"/>
            <p:cNvSpPr/>
            <p:nvPr/>
          </p:nvSpPr>
          <p:spPr>
            <a:xfrm rot="4500000">
              <a:off x="3882483" y="131443"/>
              <a:ext cx="1728000" cy="8781214"/>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7066 w 1434967"/>
                <a:gd name="connsiteY6" fmla="*/ 1590895 h 7030161"/>
                <a:gd name="connsiteX7" fmla="*/ 0 w 1434967"/>
                <a:gd name="connsiteY7" fmla="*/ 140112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9789 w 1434967"/>
                <a:gd name="connsiteY6" fmla="*/ 1410311 h 7030161"/>
                <a:gd name="connsiteX7" fmla="*/ 0 w 1434967"/>
                <a:gd name="connsiteY7" fmla="*/ 1401125 h 7030161"/>
                <a:gd name="connsiteX0" fmla="*/ 0 w 1447184"/>
                <a:gd name="connsiteY0" fmla="*/ 1437966 h 7030161"/>
                <a:gd name="connsiteX1" fmla="*/ 547708 w 1447184"/>
                <a:gd name="connsiteY1" fmla="*/ 0 h 7030161"/>
                <a:gd name="connsiteX2" fmla="*/ 1447184 w 1447184"/>
                <a:gd name="connsiteY2" fmla="*/ 1590895 h 7030161"/>
                <a:gd name="connsiteX3" fmla="*/ 1031217 w 1447184"/>
                <a:gd name="connsiteY3" fmla="*/ 1590895 h 7030161"/>
                <a:gd name="connsiteX4" fmla="*/ 1031217 w 1447184"/>
                <a:gd name="connsiteY4" fmla="*/ 7030161 h 7030161"/>
                <a:gd name="connsiteX5" fmla="*/ 199283 w 1447184"/>
                <a:gd name="connsiteY5" fmla="*/ 7030161 h 7030161"/>
                <a:gd name="connsiteX6" fmla="*/ 202006 w 1447184"/>
                <a:gd name="connsiteY6" fmla="*/ 1410311 h 7030161"/>
                <a:gd name="connsiteX7" fmla="*/ 0 w 1447184"/>
                <a:gd name="connsiteY7" fmla="*/ 1437966 h 7030161"/>
                <a:gd name="connsiteX0" fmla="*/ 0 w 1443216"/>
                <a:gd name="connsiteY0" fmla="*/ 1412740 h 7030161"/>
                <a:gd name="connsiteX1" fmla="*/ 543740 w 1443216"/>
                <a:gd name="connsiteY1" fmla="*/ 0 h 7030161"/>
                <a:gd name="connsiteX2" fmla="*/ 1443216 w 1443216"/>
                <a:gd name="connsiteY2" fmla="*/ 1590895 h 7030161"/>
                <a:gd name="connsiteX3" fmla="*/ 1027249 w 1443216"/>
                <a:gd name="connsiteY3" fmla="*/ 1590895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443216"/>
                <a:gd name="connsiteY0" fmla="*/ 1412740 h 7030161"/>
                <a:gd name="connsiteX1" fmla="*/ 543740 w 1443216"/>
                <a:gd name="connsiteY1" fmla="*/ 0 h 7030161"/>
                <a:gd name="connsiteX2" fmla="*/ 1443216 w 1443216"/>
                <a:gd name="connsiteY2" fmla="*/ 1590895 h 7030161"/>
                <a:gd name="connsiteX3" fmla="*/ 1029662 w 1443216"/>
                <a:gd name="connsiteY3" fmla="*/ 1371473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9662 w 1255049"/>
                <a:gd name="connsiteY3" fmla="*/ 1371473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5693 w 1255049"/>
                <a:gd name="connsiteY3" fmla="*/ 1396700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38242"/>
                <a:gd name="connsiteY0" fmla="*/ 1412740 h 7030161"/>
                <a:gd name="connsiteX1" fmla="*/ 543740 w 1238242"/>
                <a:gd name="connsiteY1" fmla="*/ 0 h 7030161"/>
                <a:gd name="connsiteX2" fmla="*/ 1238242 w 1238242"/>
                <a:gd name="connsiteY2" fmla="*/ 1383653 h 7030161"/>
                <a:gd name="connsiteX3" fmla="*/ 1025693 w 1238242"/>
                <a:gd name="connsiteY3" fmla="*/ 1396700 h 7030161"/>
                <a:gd name="connsiteX4" fmla="*/ 1027249 w 1238242"/>
                <a:gd name="connsiteY4" fmla="*/ 7030161 h 7030161"/>
                <a:gd name="connsiteX5" fmla="*/ 195315 w 1238242"/>
                <a:gd name="connsiteY5" fmla="*/ 7030161 h 7030161"/>
                <a:gd name="connsiteX6" fmla="*/ 198038 w 1238242"/>
                <a:gd name="connsiteY6" fmla="*/ 1410311 h 7030161"/>
                <a:gd name="connsiteX7" fmla="*/ 0 w 1238242"/>
                <a:gd name="connsiteY7" fmla="*/ 1412740 h 7030161"/>
                <a:gd name="connsiteX0" fmla="*/ 0 w 1238242"/>
                <a:gd name="connsiteY0" fmla="*/ 1278300 h 6895721"/>
                <a:gd name="connsiteX1" fmla="*/ 535434 w 1238242"/>
                <a:gd name="connsiteY1" fmla="*/ 0 h 6895721"/>
                <a:gd name="connsiteX2" fmla="*/ 1238242 w 1238242"/>
                <a:gd name="connsiteY2" fmla="*/ 1249213 h 6895721"/>
                <a:gd name="connsiteX3" fmla="*/ 1025693 w 1238242"/>
                <a:gd name="connsiteY3" fmla="*/ 1262260 h 6895721"/>
                <a:gd name="connsiteX4" fmla="*/ 1027249 w 1238242"/>
                <a:gd name="connsiteY4" fmla="*/ 6895721 h 6895721"/>
                <a:gd name="connsiteX5" fmla="*/ 195315 w 1238242"/>
                <a:gd name="connsiteY5" fmla="*/ 6895721 h 6895721"/>
                <a:gd name="connsiteX6" fmla="*/ 198038 w 1238242"/>
                <a:gd name="connsiteY6" fmla="*/ 1275871 h 6895721"/>
                <a:gd name="connsiteX7" fmla="*/ 0 w 1238242"/>
                <a:gd name="connsiteY7" fmla="*/ 1278300 h 689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42" h="6895721">
                  <a:moveTo>
                    <a:pt x="0" y="1278300"/>
                  </a:moveTo>
                  <a:lnTo>
                    <a:pt x="535434" y="0"/>
                  </a:lnTo>
                  <a:lnTo>
                    <a:pt x="1238242" y="1249213"/>
                  </a:lnTo>
                  <a:lnTo>
                    <a:pt x="1025693" y="1262260"/>
                  </a:lnTo>
                  <a:cubicBezTo>
                    <a:pt x="1024889" y="3148489"/>
                    <a:pt x="1028053" y="5009492"/>
                    <a:pt x="1027249" y="6895721"/>
                  </a:cubicBezTo>
                  <a:lnTo>
                    <a:pt x="195315" y="6895721"/>
                  </a:lnTo>
                  <a:cubicBezTo>
                    <a:pt x="196223" y="5022438"/>
                    <a:pt x="197130" y="3149154"/>
                    <a:pt x="198038" y="1275871"/>
                  </a:cubicBezTo>
                  <a:lnTo>
                    <a:pt x="0" y="1278300"/>
                  </a:lnTo>
                  <a:close/>
                </a:path>
              </a:pathLst>
            </a:custGeom>
            <a:gradFill flip="none" rotWithShape="1">
              <a:gsLst>
                <a:gs pos="0">
                  <a:srgbClr val="E6E6E6">
                    <a:alpha val="10000"/>
                  </a:srgbClr>
                </a:gs>
                <a:gs pos="16000">
                  <a:srgbClr val="E6E6E6"/>
                </a:gs>
                <a:gs pos="100000">
                  <a:srgbClr val="E6E6E6"/>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2" name="Téglalap 11"/>
            <p:cNvSpPr/>
            <p:nvPr/>
          </p:nvSpPr>
          <p:spPr>
            <a:xfrm>
              <a:off x="400113" y="6235460"/>
              <a:ext cx="3415317" cy="616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3" name="Egyenes összekötő nyíllal 2"/>
            <p:cNvCxnSpPr/>
            <p:nvPr/>
          </p:nvCxnSpPr>
          <p:spPr>
            <a:xfrm flipV="1">
              <a:off x="322725" y="6521620"/>
              <a:ext cx="8681437" cy="309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 name="Egyenes összekötő 4"/>
            <p:cNvCxnSpPr/>
            <p:nvPr/>
          </p:nvCxnSpPr>
          <p:spPr>
            <a:xfrm>
              <a:off x="3809573" y="6465273"/>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Egyenes összekötő 13"/>
            <p:cNvCxnSpPr/>
            <p:nvPr/>
          </p:nvCxnSpPr>
          <p:spPr>
            <a:xfrm>
              <a:off x="153804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Egyenes összekötő 15"/>
            <p:cNvCxnSpPr/>
            <p:nvPr/>
          </p:nvCxnSpPr>
          <p:spPr>
            <a:xfrm>
              <a:off x="5321154" y="6468988"/>
              <a:ext cx="0" cy="1126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1" name="Szövegdoboz 16"/>
            <p:cNvSpPr txBox="1">
              <a:spLocks noChangeArrowheads="1"/>
            </p:cNvSpPr>
            <p:nvPr/>
          </p:nvSpPr>
          <p:spPr bwMode="auto">
            <a:xfrm>
              <a:off x="5475781"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2012</a:t>
              </a:r>
            </a:p>
          </p:txBody>
        </p:sp>
        <p:sp>
          <p:nvSpPr>
            <p:cNvPr id="2062" name="Szövegdoboz 17"/>
            <p:cNvSpPr txBox="1">
              <a:spLocks noChangeArrowheads="1"/>
            </p:cNvSpPr>
            <p:nvPr/>
          </p:nvSpPr>
          <p:spPr bwMode="auto">
            <a:xfrm>
              <a:off x="6219090"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2013</a:t>
              </a:r>
            </a:p>
          </p:txBody>
        </p:sp>
        <p:sp>
          <p:nvSpPr>
            <p:cNvPr id="2063" name="Szövegdoboz 36"/>
            <p:cNvSpPr txBox="1">
              <a:spLocks noChangeArrowheads="1"/>
            </p:cNvSpPr>
            <p:nvPr/>
          </p:nvSpPr>
          <p:spPr bwMode="auto">
            <a:xfrm rot="21260574">
              <a:off x="3239380" y="5431237"/>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10/2009</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72" name="Szövegdoboz 1"/>
            <p:cNvSpPr txBox="1">
              <a:spLocks noChangeArrowheads="1"/>
            </p:cNvSpPr>
            <p:nvPr/>
          </p:nvSpPr>
          <p:spPr bwMode="auto">
            <a:xfrm rot="19974219">
              <a:off x="1520538" y="3961153"/>
              <a:ext cx="1999200"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DAB99E"/>
                  </a:solidFill>
                  <a:effectLst/>
                  <a:uLnTx/>
                  <a:uFillTx/>
                  <a:latin typeface="Calibri" pitchFamily="34" charset="0"/>
                  <a:ea typeface="+mn-ea"/>
                  <a:cs typeface="+mn-cs"/>
                </a:rPr>
                <a:t>High Performance</a:t>
              </a:r>
            </a:p>
          </p:txBody>
        </p:sp>
        <p:sp>
          <p:nvSpPr>
            <p:cNvPr id="2073" name="Szövegdoboz 21"/>
            <p:cNvSpPr txBox="1">
              <a:spLocks noChangeArrowheads="1"/>
            </p:cNvSpPr>
            <p:nvPr/>
          </p:nvSpPr>
          <p:spPr bwMode="auto">
            <a:xfrm rot="20700000">
              <a:off x="3595989" y="4402132"/>
              <a:ext cx="1403507"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C1BFC1"/>
                  </a:solidFill>
                  <a:effectLst/>
                  <a:uLnTx/>
                  <a:uFillTx/>
                  <a:latin typeface="Calibri" pitchFamily="34" charset="0"/>
                  <a:ea typeface="+mn-ea"/>
                  <a:cs typeface="+mn-cs"/>
                </a:rPr>
                <a:t>Mainstream</a:t>
              </a:r>
            </a:p>
          </p:txBody>
        </p:sp>
        <p:sp>
          <p:nvSpPr>
            <p:cNvPr id="2074" name="Szövegdoboz 22"/>
            <p:cNvSpPr txBox="1">
              <a:spLocks noChangeArrowheads="1"/>
            </p:cNvSpPr>
            <p:nvPr/>
          </p:nvSpPr>
          <p:spPr bwMode="auto">
            <a:xfrm rot="21275732">
              <a:off x="1826309" y="5731641"/>
              <a:ext cx="1506035"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9AB5E4"/>
                  </a:solidFill>
                  <a:effectLst/>
                  <a:uLnTx/>
                  <a:uFillTx/>
                  <a:latin typeface="Calibri" pitchFamily="34" charset="0"/>
                  <a:ea typeface="+mn-ea"/>
                  <a:cs typeface="+mn-cs"/>
                </a:rPr>
                <a:t>Low power</a:t>
              </a:r>
              <a:endParaRPr kumimoji="0" lang="hu-HU" altLang="en-US" sz="2000" b="1" i="0" u="none" strike="noStrike" kern="1200" cap="none" spc="0" normalizeH="0" baseline="0" noProof="0" dirty="0">
                <a:ln>
                  <a:noFill/>
                </a:ln>
                <a:solidFill>
                  <a:srgbClr val="9AB5E4"/>
                </a:solidFill>
                <a:effectLst/>
                <a:uLnTx/>
                <a:uFillTx/>
                <a:latin typeface="Calibri" pitchFamily="34" charset="0"/>
                <a:ea typeface="+mn-ea"/>
                <a:cs typeface="+mn-cs"/>
              </a:endParaRPr>
            </a:p>
          </p:txBody>
        </p:sp>
        <p:sp>
          <p:nvSpPr>
            <p:cNvPr id="4" name="Lekerekített téglalap 3"/>
            <p:cNvSpPr/>
            <p:nvPr/>
          </p:nvSpPr>
          <p:spPr>
            <a:xfrm>
              <a:off x="4228195" y="380371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5" name="Lekerekített téglalap 24"/>
            <p:cNvSpPr/>
            <p:nvPr/>
          </p:nvSpPr>
          <p:spPr>
            <a:xfrm>
              <a:off x="2141591" y="469152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Lekerekített téglalap 25"/>
            <p:cNvSpPr/>
            <p:nvPr/>
          </p:nvSpPr>
          <p:spPr>
            <a:xfrm>
              <a:off x="504376" y="5098959"/>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200" b="0" i="0" u="none" strike="noStrike" kern="1200" cap="none" spc="0" normalizeH="0" baseline="0" noProof="0">
                <a:ln>
                  <a:noFill/>
                </a:ln>
                <a:solidFill>
                  <a:prstClr val="white"/>
                </a:solidFill>
                <a:effectLst/>
                <a:uLnTx/>
                <a:uFillTx/>
                <a:latin typeface="Verdana"/>
                <a:ea typeface="+mn-ea"/>
                <a:cs typeface="+mn-cs"/>
              </a:endParaRPr>
            </a:p>
          </p:txBody>
        </p:sp>
        <p:sp>
          <p:nvSpPr>
            <p:cNvPr id="27" name="Lekerekített téglalap 26"/>
            <p:cNvSpPr/>
            <p:nvPr/>
          </p:nvSpPr>
          <p:spPr>
            <a:xfrm>
              <a:off x="3581771" y="5354773"/>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8" name="Lekerekített téglalap 27"/>
            <p:cNvSpPr/>
            <p:nvPr/>
          </p:nvSpPr>
          <p:spPr>
            <a:xfrm>
              <a:off x="5112457" y="5204626"/>
              <a:ext cx="157240" cy="140416"/>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9" name="Lekerekített téglalap 28"/>
            <p:cNvSpPr/>
            <p:nvPr/>
          </p:nvSpPr>
          <p:spPr>
            <a:xfrm>
              <a:off x="5788872" y="314417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Lekerekített téglalap 30"/>
            <p:cNvSpPr/>
            <p:nvPr/>
          </p:nvSpPr>
          <p:spPr>
            <a:xfrm>
              <a:off x="5851775" y="488651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9" name="Egyenes összekötő nyíllal 8"/>
            <p:cNvCxnSpPr/>
            <p:nvPr/>
          </p:nvCxnSpPr>
          <p:spPr>
            <a:xfrm flipV="1">
              <a:off x="331508" y="998730"/>
              <a:ext cx="5280" cy="5516629"/>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Téglalap 10"/>
            <p:cNvSpPr/>
            <p:nvPr/>
          </p:nvSpPr>
          <p:spPr>
            <a:xfrm>
              <a:off x="593877" y="2123855"/>
              <a:ext cx="1483845" cy="312280"/>
            </a:xfrm>
            <a:prstGeom prst="rect">
              <a:avLst/>
            </a:prstGeom>
            <a:gradFill>
              <a:gsLst>
                <a:gs pos="0">
                  <a:schemeClr val="dk1">
                    <a:tint val="50000"/>
                    <a:satMod val="300000"/>
                    <a:alpha val="34000"/>
                  </a:schemeClr>
                </a:gs>
                <a:gs pos="100000">
                  <a:schemeClr val="dk1">
                    <a:tint val="15000"/>
                    <a:satMod val="350000"/>
                  </a:schemeClr>
                </a:gs>
              </a:gsLst>
            </a:gradFill>
            <a:ln>
              <a:noFill/>
            </a:ln>
          </p:spPr>
          <p:style>
            <a:lnRef idx="1">
              <a:schemeClr val="dk1"/>
            </a:lnRef>
            <a:fillRef idx="2">
              <a:schemeClr val="dk1"/>
            </a:fillRef>
            <a:effectRef idx="1">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black"/>
                </a:solidFill>
                <a:effectLst/>
                <a:uLnTx/>
                <a:uFillTx/>
                <a:latin typeface="Verdana"/>
                <a:ea typeface="+mn-ea"/>
                <a:cs typeface="+mn-cs"/>
              </a:endParaRPr>
            </a:p>
          </p:txBody>
        </p:sp>
        <p:sp>
          <p:nvSpPr>
            <p:cNvPr id="38" name="Lekerekített téglalap 37"/>
            <p:cNvSpPr/>
            <p:nvPr/>
          </p:nvSpPr>
          <p:spPr>
            <a:xfrm>
              <a:off x="776457" y="221386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109" name="Szövegdoboz 40"/>
            <p:cNvSpPr txBox="1">
              <a:spLocks noChangeArrowheads="1"/>
            </p:cNvSpPr>
            <p:nvPr/>
          </p:nvSpPr>
          <p:spPr bwMode="auto">
            <a:xfrm>
              <a:off x="960991" y="2168860"/>
              <a:ext cx="911110" cy="215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hu-HU" sz="1200" b="0" i="0" u="none" strike="noStrike" kern="1200" cap="none" spc="0" normalizeH="0" baseline="0" noProof="0" dirty="0">
                  <a:ln>
                    <a:noFill/>
                  </a:ln>
                  <a:solidFill>
                    <a:srgbClr val="000000"/>
                  </a:solidFill>
                  <a:effectLst/>
                  <a:uLnTx/>
                  <a:uFillTx/>
                  <a:latin typeface="Verdana" pitchFamily="34" charset="0"/>
                  <a:ea typeface="+mn-ea"/>
                  <a:cs typeface="+mn-cs"/>
                </a:rPr>
                <a:t>Announced</a:t>
              </a:r>
              <a:endParaRPr kumimoji="0" lang="hu-HU" alt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2" name="Egyenes összekötő 41"/>
            <p:cNvCxnSpPr/>
            <p:nvPr/>
          </p:nvCxnSpPr>
          <p:spPr>
            <a:xfrm rot="5400000">
              <a:off x="337014" y="5787037"/>
              <a:ext cx="0" cy="12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Egyenes összekötő 42"/>
            <p:cNvCxnSpPr/>
            <p:nvPr/>
          </p:nvCxnSpPr>
          <p:spPr>
            <a:xfrm rot="5400000">
              <a:off x="332246" y="509632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Egyenes összekötő 43"/>
            <p:cNvCxnSpPr/>
            <p:nvPr/>
          </p:nvCxnSpPr>
          <p:spPr>
            <a:xfrm rot="5400000">
              <a:off x="334708" y="441853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Egyenes összekötő 44"/>
            <p:cNvCxnSpPr/>
            <p:nvPr/>
          </p:nvCxnSpPr>
          <p:spPr>
            <a:xfrm rot="5400000">
              <a:off x="332246" y="371483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Egyenes összekötő 45"/>
            <p:cNvCxnSpPr/>
            <p:nvPr/>
          </p:nvCxnSpPr>
          <p:spPr>
            <a:xfrm rot="5400000">
              <a:off x="332246" y="307781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Szövegdoboz 46"/>
            <p:cNvSpPr txBox="1"/>
            <p:nvPr/>
          </p:nvSpPr>
          <p:spPr>
            <a:xfrm>
              <a:off x="48978" y="571003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1</a:t>
              </a:r>
            </a:p>
          </p:txBody>
        </p:sp>
        <p:sp>
          <p:nvSpPr>
            <p:cNvPr id="48" name="Szövegdoboz 47"/>
            <p:cNvSpPr txBox="1"/>
            <p:nvPr/>
          </p:nvSpPr>
          <p:spPr>
            <a:xfrm>
              <a:off x="38468" y="504486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2</a:t>
              </a:r>
            </a:p>
          </p:txBody>
        </p:sp>
        <p:sp>
          <p:nvSpPr>
            <p:cNvPr id="49" name="Szövegdoboz 48"/>
            <p:cNvSpPr txBox="1"/>
            <p:nvPr/>
          </p:nvSpPr>
          <p:spPr>
            <a:xfrm>
              <a:off x="27958" y="4328750"/>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3</a:t>
              </a:r>
            </a:p>
          </p:txBody>
        </p:sp>
        <p:sp>
          <p:nvSpPr>
            <p:cNvPr id="50" name="Szövegdoboz 49"/>
            <p:cNvSpPr txBox="1"/>
            <p:nvPr/>
          </p:nvSpPr>
          <p:spPr>
            <a:xfrm>
              <a:off x="10939" y="364732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4</a:t>
              </a:r>
            </a:p>
          </p:txBody>
        </p:sp>
        <p:sp>
          <p:nvSpPr>
            <p:cNvPr id="52" name="Szövegdoboz 51"/>
            <p:cNvSpPr txBox="1"/>
            <p:nvPr/>
          </p:nvSpPr>
          <p:spPr>
            <a:xfrm>
              <a:off x="38468" y="3002878"/>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5</a:t>
              </a:r>
            </a:p>
          </p:txBody>
        </p:sp>
        <p:cxnSp>
          <p:nvCxnSpPr>
            <p:cNvPr id="55" name="Egyenes összekötő 54"/>
            <p:cNvCxnSpPr/>
            <p:nvPr/>
          </p:nvCxnSpPr>
          <p:spPr>
            <a:xfrm>
              <a:off x="4565364"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Egyenes összekötő 55"/>
            <p:cNvCxnSpPr/>
            <p:nvPr/>
          </p:nvCxnSpPr>
          <p:spPr>
            <a:xfrm>
              <a:off x="305378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Egyenes összekötő 56"/>
            <p:cNvCxnSpPr/>
            <p:nvPr/>
          </p:nvCxnSpPr>
          <p:spPr>
            <a:xfrm>
              <a:off x="606030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Egyenes összekötő 57"/>
            <p:cNvCxnSpPr/>
            <p:nvPr/>
          </p:nvCxnSpPr>
          <p:spPr>
            <a:xfrm>
              <a:off x="228967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Egyenes összekötő 58"/>
            <p:cNvCxnSpPr/>
            <p:nvPr/>
          </p:nvCxnSpPr>
          <p:spPr>
            <a:xfrm>
              <a:off x="791959"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29" name="Szövegdoboz 60"/>
            <p:cNvSpPr txBox="1">
              <a:spLocks noChangeArrowheads="1"/>
            </p:cNvSpPr>
            <p:nvPr/>
          </p:nvSpPr>
          <p:spPr bwMode="auto">
            <a:xfrm>
              <a:off x="959067" y="6585398"/>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2006</a:t>
              </a:r>
            </a:p>
          </p:txBody>
        </p:sp>
        <p:sp>
          <p:nvSpPr>
            <p:cNvPr id="2130" name="Szövegdoboz 61"/>
            <p:cNvSpPr txBox="1">
              <a:spLocks noChangeArrowheads="1"/>
            </p:cNvSpPr>
            <p:nvPr/>
          </p:nvSpPr>
          <p:spPr bwMode="auto">
            <a:xfrm>
              <a:off x="1703763"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2007</a:t>
              </a:r>
            </a:p>
          </p:txBody>
        </p:sp>
        <p:sp>
          <p:nvSpPr>
            <p:cNvPr id="2131" name="Szövegdoboz 62"/>
            <p:cNvSpPr txBox="1">
              <a:spLocks noChangeArrowheads="1"/>
            </p:cNvSpPr>
            <p:nvPr/>
          </p:nvSpPr>
          <p:spPr bwMode="auto">
            <a:xfrm>
              <a:off x="246232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2008</a:t>
              </a:r>
            </a:p>
          </p:txBody>
        </p:sp>
        <p:sp>
          <p:nvSpPr>
            <p:cNvPr id="2132" name="Szövegdoboz 65"/>
            <p:cNvSpPr txBox="1">
              <a:spLocks noChangeArrowheads="1"/>
            </p:cNvSpPr>
            <p:nvPr/>
          </p:nvSpPr>
          <p:spPr bwMode="auto">
            <a:xfrm>
              <a:off x="3215344"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2009</a:t>
              </a:r>
            </a:p>
          </p:txBody>
        </p:sp>
        <p:sp>
          <p:nvSpPr>
            <p:cNvPr id="2133" name="Szövegdoboz 66"/>
            <p:cNvSpPr txBox="1">
              <a:spLocks noChangeArrowheads="1"/>
            </p:cNvSpPr>
            <p:nvPr/>
          </p:nvSpPr>
          <p:spPr bwMode="auto">
            <a:xfrm>
              <a:off x="3972521" y="6582921"/>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2010</a:t>
              </a:r>
            </a:p>
          </p:txBody>
        </p:sp>
        <p:sp>
          <p:nvSpPr>
            <p:cNvPr id="2134" name="Szövegdoboz 67"/>
            <p:cNvSpPr txBox="1">
              <a:spLocks noChangeArrowheads="1"/>
            </p:cNvSpPr>
            <p:nvPr/>
          </p:nvSpPr>
          <p:spPr bwMode="auto">
            <a:xfrm>
              <a:off x="472553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2011</a:t>
              </a:r>
            </a:p>
          </p:txBody>
        </p:sp>
        <p:sp>
          <p:nvSpPr>
            <p:cNvPr id="73" name="Szövegdoboz 36"/>
            <p:cNvSpPr txBox="1">
              <a:spLocks noChangeArrowheads="1"/>
            </p:cNvSpPr>
            <p:nvPr/>
          </p:nvSpPr>
          <p:spPr bwMode="auto">
            <a:xfrm rot="21346355">
              <a:off x="4805071" y="5285156"/>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Szövegdoboz 36"/>
            <p:cNvSpPr txBox="1">
              <a:spLocks noChangeArrowheads="1"/>
            </p:cNvSpPr>
            <p:nvPr/>
          </p:nvSpPr>
          <p:spPr bwMode="auto">
            <a:xfrm rot="21309605">
              <a:off x="5664172" y="49575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53</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5" name="Szövegdoboz 36"/>
            <p:cNvSpPr txBox="1">
              <a:spLocks noChangeArrowheads="1"/>
            </p:cNvSpPr>
            <p:nvPr/>
          </p:nvSpPr>
          <p:spPr bwMode="auto">
            <a:xfrm rot="20700000">
              <a:off x="427344" y="519415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10/2005</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65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7" name="Szövegdoboz 36"/>
            <p:cNvSpPr txBox="1">
              <a:spLocks noChangeArrowheads="1"/>
            </p:cNvSpPr>
            <p:nvPr/>
          </p:nvSpPr>
          <p:spPr bwMode="auto">
            <a:xfrm rot="20700000">
              <a:off x="1859239" y="483411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10/2007</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9</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8" name="Szövegdoboz 36"/>
            <p:cNvSpPr txBox="1">
              <a:spLocks noChangeArrowheads="1"/>
            </p:cNvSpPr>
            <p:nvPr/>
          </p:nvSpPr>
          <p:spPr bwMode="auto">
            <a:xfrm rot="20025295">
              <a:off x="3492708" y="3137577"/>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9/2010</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5</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32/28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9" name="Szövegdoboz 36"/>
            <p:cNvSpPr txBox="1">
              <a:spLocks noChangeArrowheads="1"/>
            </p:cNvSpPr>
            <p:nvPr/>
          </p:nvSpPr>
          <p:spPr bwMode="auto">
            <a:xfrm rot="19980000">
              <a:off x="5153515" y="2442028"/>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Szövegdoboz 17"/>
            <p:cNvSpPr txBox="1">
              <a:spLocks noChangeArrowheads="1"/>
            </p:cNvSpPr>
            <p:nvPr/>
          </p:nvSpPr>
          <p:spPr bwMode="auto">
            <a:xfrm>
              <a:off x="6958331" y="6586455"/>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a:t>
              </a:r>
              <a:r>
                <a:rPr kumimoji="0" lang="en-US" altLang="hu-HU" sz="105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8" name="Egyenes összekötő 56"/>
            <p:cNvCxnSpPr/>
            <p:nvPr/>
          </p:nvCxnSpPr>
          <p:spPr>
            <a:xfrm>
              <a:off x="6799543" y="6474999"/>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Lekerekített téglalap 68"/>
            <p:cNvSpPr/>
            <p:nvPr/>
          </p:nvSpPr>
          <p:spPr>
            <a:xfrm>
              <a:off x="6766081" y="41262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0" name="Szövegdoboz 36"/>
            <p:cNvSpPr txBox="1">
              <a:spLocks noChangeArrowheads="1"/>
            </p:cNvSpPr>
            <p:nvPr/>
          </p:nvSpPr>
          <p:spPr bwMode="auto">
            <a:xfrm rot="20700000">
              <a:off x="6315864" y="3321935"/>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Cortex-A17</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72" name="Egyenes összekötő 71"/>
            <p:cNvCxnSpPr/>
            <p:nvPr/>
          </p:nvCxnSpPr>
          <p:spPr>
            <a:xfrm rot="5400000">
              <a:off x="337243" y="237796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rot="5400000">
              <a:off x="337243" y="1737175"/>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Szövegdoboz 81"/>
            <p:cNvSpPr txBox="1"/>
            <p:nvPr/>
          </p:nvSpPr>
          <p:spPr>
            <a:xfrm>
              <a:off x="42168" y="2310459"/>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6</a:t>
              </a:r>
            </a:p>
          </p:txBody>
        </p:sp>
        <p:sp>
          <p:nvSpPr>
            <p:cNvPr id="83" name="Szövegdoboz 82"/>
            <p:cNvSpPr txBox="1"/>
            <p:nvPr/>
          </p:nvSpPr>
          <p:spPr>
            <a:xfrm>
              <a:off x="44600" y="1655502"/>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7</a:t>
              </a:r>
            </a:p>
          </p:txBody>
        </p:sp>
        <p:sp>
          <p:nvSpPr>
            <p:cNvPr id="85" name="Szövegdoboz 84"/>
            <p:cNvSpPr txBox="1"/>
            <p:nvPr/>
          </p:nvSpPr>
          <p:spPr>
            <a:xfrm>
              <a:off x="445265" y="1040882"/>
              <a:ext cx="903763" cy="22982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DMIPS/MHz</a:t>
              </a:r>
            </a:p>
          </p:txBody>
        </p:sp>
        <p:cxnSp>
          <p:nvCxnSpPr>
            <p:cNvPr id="87" name="Egyenes összekötő 86"/>
            <p:cNvCxnSpPr/>
            <p:nvPr/>
          </p:nvCxnSpPr>
          <p:spPr>
            <a:xfrm>
              <a:off x="6801607" y="647464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Szövegdoboz 17"/>
            <p:cNvSpPr txBox="1">
              <a:spLocks noChangeArrowheads="1"/>
            </p:cNvSpPr>
            <p:nvPr/>
          </p:nvSpPr>
          <p:spPr bwMode="auto">
            <a:xfrm>
              <a:off x="7653377" y="6585917"/>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2015</a:t>
              </a:r>
            </a:p>
          </p:txBody>
        </p:sp>
        <p:cxnSp>
          <p:nvCxnSpPr>
            <p:cNvPr id="89" name="Egyenes összekötő 56"/>
            <p:cNvCxnSpPr/>
            <p:nvPr/>
          </p:nvCxnSpPr>
          <p:spPr>
            <a:xfrm>
              <a:off x="7540847" y="647446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ekerekített téglalap 70"/>
            <p:cNvSpPr/>
            <p:nvPr/>
          </p:nvSpPr>
          <p:spPr>
            <a:xfrm>
              <a:off x="7423247" y="1936444"/>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6" name="Szövegdoboz 36"/>
            <p:cNvSpPr txBox="1">
              <a:spLocks noChangeArrowheads="1"/>
            </p:cNvSpPr>
            <p:nvPr/>
          </p:nvSpPr>
          <p:spPr bwMode="auto">
            <a:xfrm rot="19980000">
              <a:off x="6435603" y="1946973"/>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1" name="Egyenes összekötő 56"/>
            <p:cNvCxnSpPr/>
            <p:nvPr/>
          </p:nvCxnSpPr>
          <p:spPr>
            <a:xfrm>
              <a:off x="8191156" y="646526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Lekerekített téglalap 30"/>
            <p:cNvSpPr/>
            <p:nvPr/>
          </p:nvSpPr>
          <p:spPr>
            <a:xfrm>
              <a:off x="8050649" y="5064347"/>
              <a:ext cx="157240" cy="138735"/>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1" name="Szövegdoboz 36"/>
            <p:cNvSpPr txBox="1">
              <a:spLocks noChangeArrowheads="1"/>
            </p:cNvSpPr>
            <p:nvPr/>
          </p:nvSpPr>
          <p:spPr bwMode="auto">
            <a:xfrm rot="21434806">
              <a:off x="6993929" y="4870099"/>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11</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Cortex-A35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16/14</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6" name="Egyenes összekötő 79"/>
            <p:cNvCxnSpPr/>
            <p:nvPr/>
          </p:nvCxnSpPr>
          <p:spPr>
            <a:xfrm rot="5400000">
              <a:off x="340759" y="1085406"/>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Szövegdoboz 82"/>
            <p:cNvSpPr txBox="1"/>
            <p:nvPr/>
          </p:nvSpPr>
          <p:spPr>
            <a:xfrm>
              <a:off x="31942" y="102629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8</a:t>
              </a:r>
            </a:p>
          </p:txBody>
        </p:sp>
        <p:cxnSp>
          <p:nvCxnSpPr>
            <p:cNvPr id="96" name="Egyenes összekötő 56"/>
            <p:cNvCxnSpPr/>
            <p:nvPr/>
          </p:nvCxnSpPr>
          <p:spPr>
            <a:xfrm>
              <a:off x="8842511" y="646769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Szövegdoboz 17"/>
            <p:cNvSpPr txBox="1">
              <a:spLocks noChangeArrowheads="1"/>
            </p:cNvSpPr>
            <p:nvPr/>
          </p:nvSpPr>
          <p:spPr bwMode="auto">
            <a:xfrm>
              <a:off x="8271894" y="6583030"/>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2016</a:t>
              </a:r>
            </a:p>
          </p:txBody>
        </p:sp>
        <p:sp>
          <p:nvSpPr>
            <p:cNvPr id="97" name="Lekerekített téglalap 70"/>
            <p:cNvSpPr/>
            <p:nvPr/>
          </p:nvSpPr>
          <p:spPr>
            <a:xfrm>
              <a:off x="8478469" y="131144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9" name="Szövegdoboz 36"/>
            <p:cNvSpPr txBox="1">
              <a:spLocks noChangeArrowheads="1"/>
            </p:cNvSpPr>
            <p:nvPr/>
          </p:nvSpPr>
          <p:spPr bwMode="auto">
            <a:xfrm rot="19980000">
              <a:off x="7550558" y="132157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4" name="Lekerekített téglalap 68"/>
            <p:cNvSpPr/>
            <p:nvPr/>
          </p:nvSpPr>
          <p:spPr>
            <a:xfrm>
              <a:off x="6347010" y="44137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00" name="Szövegdoboz 36"/>
            <p:cNvSpPr txBox="1">
              <a:spLocks noChangeArrowheads="1"/>
            </p:cNvSpPr>
            <p:nvPr/>
          </p:nvSpPr>
          <p:spPr bwMode="auto">
            <a:xfrm rot="20700000">
              <a:off x="5654536" y="377192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0" name="Straight Connector 9"/>
            <p:cNvCxnSpPr/>
            <p:nvPr/>
          </p:nvCxnSpPr>
          <p:spPr bwMode="auto">
            <a:xfrm>
              <a:off x="5739165" y="3834045"/>
              <a:ext cx="1008000" cy="587048"/>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flipH="1">
              <a:off x="6165443" y="3654025"/>
              <a:ext cx="158787" cy="1008000"/>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p:cNvCxnSpPr/>
            <p:nvPr/>
          </p:nvCxnSpPr>
          <p:spPr bwMode="auto">
            <a:xfrm>
              <a:off x="4465575" y="1873843"/>
              <a:ext cx="1674868" cy="4513606"/>
            </a:xfrm>
            <a:prstGeom prst="line">
              <a:avLst/>
            </a:prstGeom>
            <a:noFill/>
            <a:ln w="19050" cap="flat" cmpd="sng" algn="ctr">
              <a:solidFill>
                <a:srgbClr val="FF0000"/>
              </a:solidFill>
              <a:prstDash val="solid"/>
              <a:round/>
              <a:headEnd type="none" w="med" len="med"/>
              <a:tailEnd type="none" w="med" len="med"/>
            </a:ln>
            <a:effectLst/>
          </p:spPr>
        </p:cxnSp>
        <p:sp>
          <p:nvSpPr>
            <p:cNvPr id="19" name="TextBox 18"/>
            <p:cNvSpPr txBox="1"/>
            <p:nvPr/>
          </p:nvSpPr>
          <p:spPr>
            <a:xfrm>
              <a:off x="3469415" y="2170478"/>
              <a:ext cx="9196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Armv7-A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(32-bit)</a:t>
              </a:r>
            </a:p>
          </p:txBody>
        </p:sp>
        <p:sp>
          <p:nvSpPr>
            <p:cNvPr id="93" name="TextBox 92"/>
            <p:cNvSpPr txBox="1"/>
            <p:nvPr/>
          </p:nvSpPr>
          <p:spPr>
            <a:xfrm>
              <a:off x="4684583" y="1636345"/>
              <a:ext cx="108632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Armv8.0-A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(64-bit)</a:t>
              </a:r>
            </a:p>
          </p:txBody>
        </p:sp>
        <p:sp>
          <p:nvSpPr>
            <p:cNvPr id="2" name="TextBox 1"/>
            <p:cNvSpPr txBox="1"/>
            <p:nvPr/>
          </p:nvSpPr>
          <p:spPr>
            <a:xfrm>
              <a:off x="418065" y="1268760"/>
              <a:ext cx="417005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(Dhrystone MIPS: relative performance of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DEC VAX 11/780 minicomputer)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40" normalizeH="0" baseline="0" noProof="0" dirty="0">
                  <a:ln>
                    <a:noFill/>
                  </a:ln>
                  <a:solidFill>
                    <a:srgbClr val="000000"/>
                  </a:solidFill>
                  <a:effectLst/>
                  <a:uLnTx/>
                  <a:uFillTx/>
                  <a:latin typeface="Verdana"/>
                  <a:ea typeface="+mn-ea"/>
                  <a:cs typeface="+mn-cs"/>
                </a:rPr>
                <a:t>(Dhrystone: synthetic benchmark for syst. </a:t>
              </a:r>
              <a:r>
                <a:rPr kumimoji="0" lang="en-GB" sz="1200" b="0" i="0" u="none" strike="noStrike" kern="1200" cap="none" spc="-40" normalizeH="0" baseline="0" noProof="0" dirty="0" err="1">
                  <a:ln>
                    <a:noFill/>
                  </a:ln>
                  <a:solidFill>
                    <a:srgbClr val="000000"/>
                  </a:solidFill>
                  <a:effectLst/>
                  <a:uLnTx/>
                  <a:uFillTx/>
                  <a:latin typeface="Verdana"/>
                  <a:ea typeface="+mn-ea"/>
                  <a:cs typeface="+mn-cs"/>
                </a:rPr>
                <a:t>progr</a:t>
              </a:r>
              <a:r>
                <a:rPr kumimoji="0" lang="en-GB" sz="1200" b="0" i="0" u="none" strike="noStrike" kern="1200" cap="none" spc="-40" normalizeH="0" baseline="0" noProof="0" dirty="0">
                  <a:ln>
                    <a:noFill/>
                  </a:ln>
                  <a:solidFill>
                    <a:srgbClr val="000000"/>
                  </a:solidFill>
                  <a:effectLst/>
                  <a:uLnTx/>
                  <a:uFillTx/>
                  <a:latin typeface="Verdana"/>
                  <a:ea typeface="+mn-ea"/>
                  <a:cs typeface="+mn-cs"/>
                </a:rPr>
                <a:t>.)</a:t>
              </a:r>
            </a:p>
          </p:txBody>
        </p:sp>
      </p:grpSp>
      <p:sp>
        <p:nvSpPr>
          <p:cNvPr id="7" name="Oval 6">
            <a:extLst>
              <a:ext uri="{FF2B5EF4-FFF2-40B4-BE49-F238E27FC236}">
                <a16:creationId xmlns:a16="http://schemas.microsoft.com/office/drawing/2014/main" id="{95DEB3DD-8315-0B6B-D740-1E12C1EF4C61}"/>
              </a:ext>
            </a:extLst>
          </p:cNvPr>
          <p:cNvSpPr/>
          <p:nvPr/>
        </p:nvSpPr>
        <p:spPr bwMode="auto">
          <a:xfrm rot="20627167">
            <a:off x="164051" y="2885643"/>
            <a:ext cx="5215644" cy="3997653"/>
          </a:xfrm>
          <a:prstGeom prst="ellipse">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06678863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433706786"/>
              </p:ext>
            </p:extLst>
          </p:nvPr>
        </p:nvGraphicFramePr>
        <p:xfrm>
          <a:off x="37170" y="1253749"/>
          <a:ext cx="9062718" cy="3628923"/>
        </p:xfrm>
        <a:graphic>
          <a:graphicData uri="http://schemas.openxmlformats.org/drawingml/2006/table">
            <a:tbl>
              <a:tblPr/>
              <a:tblGrid>
                <a:gridCol w="1082398">
                  <a:extLst>
                    <a:ext uri="{9D8B030D-6E8A-4147-A177-3AD203B41FA5}">
                      <a16:colId xmlns:a16="http://schemas.microsoft.com/office/drawing/2014/main" val="20000"/>
                    </a:ext>
                  </a:extLst>
                </a:gridCol>
                <a:gridCol w="1071522">
                  <a:extLst>
                    <a:ext uri="{9D8B030D-6E8A-4147-A177-3AD203B41FA5}">
                      <a16:colId xmlns:a16="http://schemas.microsoft.com/office/drawing/2014/main" val="1140450964"/>
                    </a:ext>
                  </a:extLst>
                </a:gridCol>
                <a:gridCol w="1168400">
                  <a:extLst>
                    <a:ext uri="{9D8B030D-6E8A-4147-A177-3AD203B41FA5}">
                      <a16:colId xmlns:a16="http://schemas.microsoft.com/office/drawing/2014/main" val="1532198706"/>
                    </a:ext>
                  </a:extLst>
                </a:gridCol>
                <a:gridCol w="1107440">
                  <a:extLst>
                    <a:ext uri="{9D8B030D-6E8A-4147-A177-3AD203B41FA5}">
                      <a16:colId xmlns:a16="http://schemas.microsoft.com/office/drawing/2014/main" val="2144594736"/>
                    </a:ext>
                  </a:extLst>
                </a:gridCol>
                <a:gridCol w="985520">
                  <a:extLst>
                    <a:ext uri="{9D8B030D-6E8A-4147-A177-3AD203B41FA5}">
                      <a16:colId xmlns:a16="http://schemas.microsoft.com/office/drawing/2014/main" val="2042979552"/>
                    </a:ext>
                  </a:extLst>
                </a:gridCol>
                <a:gridCol w="1148080">
                  <a:extLst>
                    <a:ext uri="{9D8B030D-6E8A-4147-A177-3AD203B41FA5}">
                      <a16:colId xmlns:a16="http://schemas.microsoft.com/office/drawing/2014/main" val="20003"/>
                    </a:ext>
                  </a:extLst>
                </a:gridCol>
                <a:gridCol w="1249680">
                  <a:extLst>
                    <a:ext uri="{9D8B030D-6E8A-4147-A177-3AD203B41FA5}">
                      <a16:colId xmlns:a16="http://schemas.microsoft.com/office/drawing/2014/main" val="20006"/>
                    </a:ext>
                  </a:extLst>
                </a:gridCol>
                <a:gridCol w="1249678">
                  <a:extLst>
                    <a:ext uri="{9D8B030D-6E8A-4147-A177-3AD203B41FA5}">
                      <a16:colId xmlns:a16="http://schemas.microsoft.com/office/drawing/2014/main" val="3205092982"/>
                    </a:ext>
                  </a:extLst>
                </a:gridCol>
              </a:tblGrid>
              <a:tr h="505506">
                <a:tc>
                  <a:txBody>
                    <a:bodyPr/>
                    <a:lstStyle/>
                    <a:p>
                      <a:pPr algn="ctr"/>
                      <a:r>
                        <a:rPr lang="en-US" sz="1300" b="1" dirty="0">
                          <a:solidFill>
                            <a:schemeClr val="bg1"/>
                          </a:solidFill>
                        </a:rPr>
                        <a:t>CPU Core</a:t>
                      </a:r>
                    </a:p>
                  </a:txBody>
                  <a:tcPr marL="49736" marR="49736" marT="24868" marB="24868" anchor="ctr">
                    <a:lnL>
                      <a:noFill/>
                    </a:lnL>
                    <a:lnR>
                      <a:noFill/>
                    </a:lnR>
                    <a:lnT>
                      <a:noFill/>
                    </a:lnT>
                    <a:lnB>
                      <a:noFill/>
                    </a:lnB>
                    <a:solidFill>
                      <a:srgbClr val="0070C0"/>
                    </a:solidFill>
                  </a:tcPr>
                </a:tc>
                <a:tc>
                  <a:txBody>
                    <a:bodyPr/>
                    <a:lstStyle/>
                    <a:p>
                      <a:pPr algn="ctr"/>
                      <a:r>
                        <a:rPr lang="en-US" sz="1300" b="1" spc="-60" baseline="0" dirty="0">
                          <a:solidFill>
                            <a:schemeClr val="bg1"/>
                          </a:solidFill>
                        </a:rPr>
                        <a:t>Announced</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Available</a:t>
                      </a:r>
                      <a:br>
                        <a:rPr lang="en-US" sz="1300" b="1" dirty="0">
                          <a:solidFill>
                            <a:schemeClr val="bg1"/>
                          </a:solidFill>
                        </a:rPr>
                      </a:br>
                      <a:r>
                        <a:rPr lang="en-US" sz="1300" b="1" dirty="0">
                          <a:solidFill>
                            <a:schemeClr val="bg1"/>
                          </a:solidFill>
                        </a:rPr>
                        <a:t>in devices</a:t>
                      </a:r>
                    </a:p>
                  </a:txBody>
                  <a:tcPr marL="49736" marR="49736" marT="24868" marB="24868" anchor="ctr">
                    <a:lnL>
                      <a:noFill/>
                    </a:lnL>
                    <a:lnR>
                      <a:noFill/>
                    </a:lnR>
                    <a:lnT>
                      <a:noFill/>
                    </a:lnT>
                    <a:lnB>
                      <a:noFill/>
                    </a:lnB>
                    <a:solidFill>
                      <a:srgbClr val="0070C0"/>
                    </a:solidFill>
                  </a:tcPr>
                </a:tc>
                <a:tc>
                  <a:txBody>
                    <a:bodyPr/>
                    <a:lstStyle/>
                    <a:p>
                      <a:pPr algn="ctr"/>
                      <a:r>
                        <a:rPr lang="en-US" sz="1300" b="1" spc="0" baseline="0" dirty="0">
                          <a:solidFill>
                            <a:schemeClr val="bg1"/>
                          </a:solidFill>
                        </a:rPr>
                        <a:t>Target</a:t>
                      </a:r>
                    </a:p>
                    <a:p>
                      <a:pPr algn="ctr"/>
                      <a:r>
                        <a:rPr lang="en-US" sz="1300" b="1" spc="0" baseline="0" dirty="0">
                          <a:solidFill>
                            <a:schemeClr val="bg1"/>
                          </a:solidFill>
                        </a:rPr>
                        <a:t>category</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L2</a:t>
                      </a:r>
                    </a:p>
                    <a:p>
                      <a:pPr algn="ctr"/>
                      <a:r>
                        <a:rPr lang="en-US" sz="1300" b="1" dirty="0">
                          <a:solidFill>
                            <a:schemeClr val="bg1"/>
                          </a:solidFill>
                        </a:rPr>
                        <a:t>cache</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Multicore</a:t>
                      </a:r>
                    </a:p>
                    <a:p>
                      <a:pPr algn="ctr"/>
                      <a:r>
                        <a:rPr lang="en-US" sz="1300" b="1" dirty="0">
                          <a:solidFill>
                            <a:schemeClr val="bg1"/>
                          </a:solidFill>
                        </a:rPr>
                        <a:t>support</a:t>
                      </a:r>
                    </a:p>
                    <a:p>
                      <a:pPr algn="ctr"/>
                      <a:r>
                        <a:rPr lang="en-US" sz="1300" b="1" dirty="0">
                          <a:solidFill>
                            <a:schemeClr val="bg1"/>
                          </a:solidFill>
                        </a:rPr>
                        <a:t>(</a:t>
                      </a:r>
                      <a:r>
                        <a:rPr lang="en-US" sz="1300" b="1" dirty="0" err="1">
                          <a:solidFill>
                            <a:schemeClr val="bg1"/>
                          </a:solidFill>
                        </a:rPr>
                        <a:t>MPCore</a:t>
                      </a:r>
                      <a:r>
                        <a:rPr lang="en-US" sz="1300" b="1" dirty="0">
                          <a:solidFill>
                            <a:schemeClr val="bg1"/>
                          </a:solidFill>
                        </a:rPr>
                        <a:t>)</a:t>
                      </a:r>
                    </a:p>
                  </a:txBody>
                  <a:tcPr marL="49736" marR="49736" marT="24868" marB="24868" anchor="ctr">
                    <a:lnL>
                      <a:noFill/>
                    </a:lnL>
                    <a:lnR>
                      <a:noFill/>
                    </a:lnR>
                    <a:lnT>
                      <a:noFill/>
                    </a:lnT>
                    <a:lnB>
                      <a:noFill/>
                    </a:lnB>
                    <a:solidFill>
                      <a:srgbClr val="0070C0"/>
                    </a:solidFill>
                  </a:tcPr>
                </a:tc>
                <a:tc>
                  <a:txBody>
                    <a:bodyPr/>
                    <a:lstStyle/>
                    <a:p>
                      <a:pPr algn="ctr"/>
                      <a:r>
                        <a:rPr lang="en-US" sz="1300" b="1" dirty="0" err="1">
                          <a:solidFill>
                            <a:schemeClr val="bg1"/>
                          </a:solidFill>
                        </a:rPr>
                        <a:t>big.LITTLE</a:t>
                      </a:r>
                      <a:endParaRPr lang="en-US" sz="1300" b="1" dirty="0">
                        <a:solidFill>
                          <a:schemeClr val="bg1"/>
                        </a:solidFill>
                      </a:endParaRPr>
                    </a:p>
                    <a:p>
                      <a:pPr algn="ctr"/>
                      <a:r>
                        <a:rPr lang="en-US" sz="1300" b="1" dirty="0">
                          <a:solidFill>
                            <a:schemeClr val="bg1"/>
                          </a:solidFill>
                        </a:rPr>
                        <a:t>support</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Efficiency</a:t>
                      </a:r>
                    </a:p>
                    <a:p>
                      <a:pPr marL="285750" indent="-285750" algn="ctr">
                        <a:buFont typeface="Arial" panose="020B0604020202020204" pitchFamily="34" charset="0"/>
                        <a:buChar char="•"/>
                      </a:pPr>
                      <a:r>
                        <a:rPr lang="en-US" sz="1300" b="1" dirty="0">
                          <a:solidFill>
                            <a:schemeClr val="bg1"/>
                          </a:solidFill>
                        </a:rPr>
                        <a:t>DMIPS/MHZ</a:t>
                      </a:r>
                    </a:p>
                  </a:txBody>
                  <a:tcPr marL="49736" marR="49736" marT="24868" marB="24868" anchor="ctr">
                    <a:lnL>
                      <a:noFill/>
                    </a:lnL>
                    <a:lnR>
                      <a:noFill/>
                    </a:lnR>
                    <a:lnT>
                      <a:noFill/>
                    </a:lnT>
                    <a:lnB>
                      <a:noFill/>
                    </a:lnB>
                    <a:solidFill>
                      <a:srgbClr val="0070C0"/>
                    </a:solidFill>
                  </a:tcPr>
                </a:tc>
                <a:extLst>
                  <a:ext uri="{0D108BD9-81ED-4DB2-BD59-A6C34878D82A}">
                    <a16:rowId xmlns:a16="http://schemas.microsoft.com/office/drawing/2014/main" val="10000"/>
                  </a:ext>
                </a:extLst>
              </a:tr>
              <a:tr h="461135">
                <a:tc>
                  <a:txBody>
                    <a:bodyPr/>
                    <a:lstStyle/>
                    <a:p>
                      <a:pPr algn="ctr"/>
                      <a:r>
                        <a:rPr lang="en-US" sz="1300" b="1" spc="-60" baseline="0" dirty="0"/>
                        <a:t>Cortex-A8</a:t>
                      </a:r>
                    </a:p>
                  </a:txBody>
                  <a:tcPr marL="49736" marR="49736" marT="24868" marB="24868" anchor="ctr">
                    <a:lnL>
                      <a:noFill/>
                    </a:lnL>
                    <a:lnR>
                      <a:noFill/>
                    </a:lnR>
                    <a:lnT>
                      <a:noFill/>
                    </a:lnT>
                    <a:lnB>
                      <a:noFill/>
                    </a:lnB>
                    <a:solidFill>
                      <a:srgbClr val="D1F3FF"/>
                    </a:solidFill>
                  </a:tcPr>
                </a:tc>
                <a:tc>
                  <a:txBody>
                    <a:bodyPr/>
                    <a:lstStyle/>
                    <a:p>
                      <a:pPr algn="ctr"/>
                      <a:r>
                        <a:rPr lang="en-US" sz="1300" dirty="0"/>
                        <a:t>2005</a:t>
                      </a:r>
                    </a:p>
                  </a:txBody>
                  <a:tcPr marL="49736" marR="49736" marT="24868" marB="24868" anchor="ctr">
                    <a:lnL>
                      <a:noFill/>
                    </a:lnL>
                    <a:lnR>
                      <a:noFill/>
                    </a:lnR>
                    <a:lnT>
                      <a:noFill/>
                    </a:lnT>
                    <a:lnB>
                      <a:noFill/>
                    </a:lnB>
                    <a:solidFill>
                      <a:srgbClr val="D1F3FF"/>
                    </a:solidFill>
                  </a:tcPr>
                </a:tc>
                <a:tc>
                  <a:txBody>
                    <a:bodyPr/>
                    <a:lstStyle/>
                    <a:p>
                      <a:pPr algn="ctr"/>
                      <a:r>
                        <a:rPr lang="en-US" sz="1300" dirty="0"/>
                        <a:t>2009</a:t>
                      </a:r>
                    </a:p>
                  </a:txBody>
                  <a:tcPr marL="49736" marR="49736" marT="24868" marB="24868" anchor="ctr">
                    <a:lnL>
                      <a:noFill/>
                    </a:lnL>
                    <a:lnR>
                      <a:noFill/>
                    </a:lnR>
                    <a:lnT>
                      <a:noFill/>
                    </a:lnT>
                    <a:lnB>
                      <a:noFill/>
                    </a:lnB>
                    <a:solidFill>
                      <a:srgbClr val="D1F3FF"/>
                    </a:solidFill>
                  </a:tcPr>
                </a:tc>
                <a:tc>
                  <a:txBody>
                    <a:bodyPr/>
                    <a:lstStyle/>
                    <a:p>
                      <a:pPr algn="ctr"/>
                      <a:r>
                        <a:rPr lang="en-US" sz="1300" spc="0" baseline="0" dirty="0"/>
                        <a:t>Mainstream</a:t>
                      </a:r>
                    </a:p>
                  </a:txBody>
                  <a:tcPr marL="49736" marR="49736" marT="24868" marB="24868" anchor="ctr">
                    <a:lnL>
                      <a:noFill/>
                    </a:lnL>
                    <a:lnR>
                      <a:noFill/>
                    </a:lnR>
                    <a:lnT>
                      <a:noFill/>
                    </a:lnT>
                    <a:lnB>
                      <a:noFill/>
                    </a:lnB>
                    <a:solidFill>
                      <a:srgbClr val="D1F3FF"/>
                    </a:solidFill>
                  </a:tcPr>
                </a:tc>
                <a:tc>
                  <a:txBody>
                    <a:bodyPr/>
                    <a:lstStyle/>
                    <a:p>
                      <a:pPr algn="ctr"/>
                      <a:r>
                        <a:rPr lang="en-US" sz="1300" dirty="0"/>
                        <a:t>Optional</a:t>
                      </a:r>
                    </a:p>
                  </a:txBody>
                  <a:tcPr marL="49736" marR="49736" marT="24868" marB="24868" anchor="ctr">
                    <a:lnL>
                      <a:noFill/>
                    </a:lnL>
                    <a:lnR>
                      <a:noFill/>
                    </a:lnR>
                    <a:lnT>
                      <a:noFill/>
                    </a:lnT>
                    <a:lnB>
                      <a:noFill/>
                    </a:lnB>
                    <a:solidFill>
                      <a:srgbClr val="D1F3FF"/>
                    </a:solidFill>
                  </a:tcPr>
                </a:tc>
                <a:tc>
                  <a:txBody>
                    <a:bodyPr/>
                    <a:lstStyle/>
                    <a:p>
                      <a:pPr algn="ctr"/>
                      <a:r>
                        <a:rPr lang="en-US" sz="1300" dirty="0"/>
                        <a:t>No</a:t>
                      </a:r>
                    </a:p>
                  </a:txBody>
                  <a:tcPr marL="49736" marR="49736" marT="24868" marB="24868" anchor="ctr">
                    <a:lnL>
                      <a:noFill/>
                    </a:lnL>
                    <a:lnR>
                      <a:noFill/>
                    </a:lnR>
                    <a:lnT>
                      <a:noFill/>
                    </a:lnT>
                    <a:lnB>
                      <a:noFill/>
                    </a:lnB>
                    <a:solidFill>
                      <a:srgbClr val="D1F3FF"/>
                    </a:solidFill>
                  </a:tcPr>
                </a:tc>
                <a:tc>
                  <a:txBody>
                    <a:bodyPr/>
                    <a:lstStyle/>
                    <a:p>
                      <a:pPr algn="ctr"/>
                      <a:r>
                        <a:rPr lang="en-US" sz="1300" dirty="0"/>
                        <a:t>--</a:t>
                      </a:r>
                    </a:p>
                  </a:txBody>
                  <a:tcPr marL="49736" marR="49736" marT="24868" marB="24868" anchor="ctr">
                    <a:lnL>
                      <a:noFill/>
                    </a:lnL>
                    <a:lnR>
                      <a:noFill/>
                    </a:lnR>
                    <a:lnT>
                      <a:noFill/>
                    </a:lnT>
                    <a:lnB>
                      <a:noFill/>
                    </a:lnB>
                    <a:solidFill>
                      <a:srgbClr val="D1F3FF"/>
                    </a:solidFill>
                  </a:tcPr>
                </a:tc>
                <a:tc>
                  <a:txBody>
                    <a:bodyPr/>
                    <a:lstStyle/>
                    <a:p>
                      <a:pPr algn="ctr"/>
                      <a:r>
                        <a:rPr lang="en-US" sz="1300" dirty="0"/>
                        <a:t>2,0</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815698234"/>
                  </a:ext>
                </a:extLst>
              </a:tr>
              <a:tr h="407935">
                <a:tc>
                  <a:txBody>
                    <a:bodyPr/>
                    <a:lstStyle/>
                    <a:p>
                      <a:pPr algn="ctr"/>
                      <a:r>
                        <a:rPr lang="en-US" sz="1300" b="1" spc="-60" baseline="0" dirty="0"/>
                        <a:t>Cortex-A9</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2007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2010</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spc="0" baseline="0" dirty="0"/>
                        <a:t>Mainstream</a:t>
                      </a:r>
                    </a:p>
                  </a:txBody>
                  <a:tcPr marL="49736" marR="49736" marT="24868" marB="24868" anchor="ctr">
                    <a:lnL>
                      <a:noFill/>
                    </a:lnL>
                    <a:lnR>
                      <a:noFill/>
                    </a:lnR>
                    <a:lnT>
                      <a:noFill/>
                    </a:lnT>
                    <a:lnB>
                      <a:noFill/>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Optional</a:t>
                      </a:r>
                    </a:p>
                  </a:txBody>
                  <a:tcPr marL="49736" marR="49736" marT="24868" marB="24868" anchor="ctr">
                    <a:lnL>
                      <a:noFill/>
                    </a:lnL>
                    <a:lnR>
                      <a:noFill/>
                    </a:lnR>
                    <a:lnT>
                      <a:noFill/>
                    </a:lnT>
                    <a:lnB>
                      <a:noFill/>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2,5 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3920510765"/>
                  </a:ext>
                </a:extLst>
              </a:tr>
              <a:tr h="407935">
                <a:tc>
                  <a:txBody>
                    <a:bodyPr/>
                    <a:lstStyle/>
                    <a:p>
                      <a:pPr algn="ctr"/>
                      <a:r>
                        <a:rPr lang="en-US" sz="1300" b="1" spc="-60" baseline="0" dirty="0"/>
                        <a:t>Cortex-A5</a:t>
                      </a:r>
                    </a:p>
                  </a:txBody>
                  <a:tcPr marL="49736" marR="49736" marT="24868" marB="24868" anchor="ctr">
                    <a:lnL>
                      <a:noFill/>
                    </a:lnL>
                    <a:lnR>
                      <a:noFill/>
                    </a:lnR>
                    <a:lnT>
                      <a:noFill/>
                    </a:lnT>
                    <a:lnB>
                      <a:noFill/>
                    </a:lnB>
                    <a:solidFill>
                      <a:srgbClr val="D1F3FF"/>
                    </a:solidFill>
                  </a:tcPr>
                </a:tc>
                <a:tc>
                  <a:txBody>
                    <a:bodyPr/>
                    <a:lstStyle/>
                    <a:p>
                      <a:pPr algn="ctr"/>
                      <a:r>
                        <a:rPr lang="en-US" sz="1300" dirty="0"/>
                        <a:t>2009</a:t>
                      </a:r>
                    </a:p>
                  </a:txBody>
                  <a:tcPr marL="49736" marR="49736" marT="24868" marB="24868" anchor="ctr">
                    <a:lnL>
                      <a:noFill/>
                    </a:lnL>
                    <a:lnR>
                      <a:noFill/>
                    </a:lnR>
                    <a:lnT>
                      <a:noFill/>
                    </a:lnT>
                    <a:lnB>
                      <a:noFill/>
                    </a:lnB>
                    <a:solidFill>
                      <a:srgbClr val="D1F3FF"/>
                    </a:solidFill>
                  </a:tcPr>
                </a:tc>
                <a:tc>
                  <a:txBody>
                    <a:bodyPr/>
                    <a:lstStyle/>
                    <a:p>
                      <a:pPr algn="ctr"/>
                      <a:r>
                        <a:rPr lang="en-US" sz="1300" dirty="0"/>
                        <a:t>2011</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Low power</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algn="ctr"/>
                      <a:r>
                        <a:rPr lang="en-US" sz="1300" dirty="0"/>
                        <a:t>No L2</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a:t>
                      </a:r>
                    </a:p>
                  </a:txBody>
                  <a:tcPr marL="49736" marR="49736" marT="24868" marB="24868" anchor="ctr">
                    <a:lnL>
                      <a:noFill/>
                    </a:lnL>
                    <a:lnR>
                      <a:noFill/>
                    </a:lnR>
                    <a:lnT>
                      <a:noFill/>
                    </a:lnT>
                    <a:lnB>
                      <a:noFill/>
                    </a:lnB>
                    <a:solidFill>
                      <a:srgbClr val="D1F3FF"/>
                    </a:solidFill>
                  </a:tcPr>
                </a:tc>
                <a:tc>
                  <a:txBody>
                    <a:bodyPr/>
                    <a:lstStyle/>
                    <a:p>
                      <a:pPr algn="ctr"/>
                      <a:r>
                        <a:rPr lang="en-US" sz="1300" dirty="0"/>
                        <a:t>1,6 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607698758"/>
                  </a:ext>
                </a:extLst>
              </a:tr>
              <a:tr h="407935">
                <a:tc>
                  <a:txBody>
                    <a:bodyPr/>
                    <a:lstStyle/>
                    <a:p>
                      <a:pPr algn="ctr"/>
                      <a:r>
                        <a:rPr lang="en-US" sz="1300" b="1" spc="-60" baseline="0" dirty="0"/>
                        <a:t>Cortex-A15</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2010</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Q2/2013</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spc="0" baseline="0" dirty="0"/>
                        <a:t>High-end</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Mandatory</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 (with A7)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4,0 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2516150077"/>
                  </a:ext>
                </a:extLst>
              </a:tr>
              <a:tr h="407935">
                <a:tc>
                  <a:txBody>
                    <a:bodyPr/>
                    <a:lstStyle/>
                    <a:p>
                      <a:pPr algn="ctr"/>
                      <a:r>
                        <a:rPr lang="en-US" sz="1300" b="1" spc="-60" baseline="0" dirty="0"/>
                        <a:t>Cortex-A7</a:t>
                      </a:r>
                    </a:p>
                  </a:txBody>
                  <a:tcPr marL="49736" marR="49736" marT="24868" marB="24868" anchor="ctr">
                    <a:lnL>
                      <a:noFill/>
                    </a:lnL>
                    <a:lnR>
                      <a:noFill/>
                    </a:lnR>
                    <a:lnT>
                      <a:noFill/>
                    </a:lnT>
                    <a:lnB>
                      <a:noFill/>
                    </a:lnB>
                    <a:solidFill>
                      <a:srgbClr val="D1F3FF"/>
                    </a:solidFill>
                  </a:tcPr>
                </a:tc>
                <a:tc>
                  <a:txBody>
                    <a:bodyPr/>
                    <a:lstStyle/>
                    <a:p>
                      <a:pPr algn="ctr"/>
                      <a:r>
                        <a:rPr lang="en-US" sz="1300" dirty="0"/>
                        <a:t>2011</a:t>
                      </a:r>
                    </a:p>
                  </a:txBody>
                  <a:tcPr marL="49736" marR="49736" marT="24868" marB="24868" anchor="ctr">
                    <a:lnL>
                      <a:noFill/>
                    </a:lnL>
                    <a:lnR>
                      <a:noFill/>
                    </a:lnR>
                    <a:lnT>
                      <a:noFill/>
                    </a:lnT>
                    <a:lnB>
                      <a:noFill/>
                    </a:lnB>
                    <a:solidFill>
                      <a:srgbClr val="D1F3FF"/>
                    </a:solidFill>
                  </a:tcPr>
                </a:tc>
                <a:tc>
                  <a:txBody>
                    <a:bodyPr/>
                    <a:lstStyle/>
                    <a:p>
                      <a:pPr algn="ctr"/>
                      <a:r>
                        <a:rPr lang="en-US" sz="1300" dirty="0"/>
                        <a:t>2012</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Low power</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Optional</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Yes (A15/A17)</a:t>
                      </a:r>
                    </a:p>
                  </a:txBody>
                  <a:tcPr marL="49736" marR="49736" marT="24868" marB="24868" anchor="ctr">
                    <a:lnL>
                      <a:noFill/>
                    </a:lnL>
                    <a:lnR>
                      <a:noFill/>
                    </a:lnR>
                    <a:lnT>
                      <a:noFill/>
                    </a:lnT>
                    <a:lnB>
                      <a:noFill/>
                    </a:lnB>
                    <a:solidFill>
                      <a:srgbClr val="D1F3FF"/>
                    </a:solidFill>
                  </a:tcPr>
                </a:tc>
                <a:tc>
                  <a:txBody>
                    <a:bodyPr/>
                    <a:lstStyle/>
                    <a:p>
                      <a:pPr algn="ctr"/>
                      <a:r>
                        <a:rPr lang="en-US" sz="1300" dirty="0"/>
                        <a:t>1,9 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57605559"/>
                  </a:ext>
                </a:extLst>
              </a:tr>
              <a:tr h="407935">
                <a:tc>
                  <a:txBody>
                    <a:bodyPr/>
                    <a:lstStyle/>
                    <a:p>
                      <a:pPr algn="ctr"/>
                      <a:r>
                        <a:rPr lang="hu-HU" sz="1300" b="1" spc="-60" baseline="0" dirty="0"/>
                        <a:t>(</a:t>
                      </a:r>
                      <a:r>
                        <a:rPr lang="en-US" sz="1300" b="1" spc="-60" baseline="0" dirty="0"/>
                        <a:t>Cortex-A12)</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2013</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withdrawn</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300" spc="0" baseline="0" dirty="0" err="1"/>
                        <a:t>Mainstream</a:t>
                      </a:r>
                      <a:endParaRPr lang="en-US" sz="1300" spc="0" baseline="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3,0 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1901304860"/>
                  </a:ext>
                </a:extLst>
              </a:tr>
              <a:tr h="407935">
                <a:tc>
                  <a:txBody>
                    <a:bodyPr/>
                    <a:lstStyle/>
                    <a:p>
                      <a:pPr algn="ctr"/>
                      <a:r>
                        <a:rPr lang="en-US" sz="1300" b="1" spc="-60" baseline="0" dirty="0"/>
                        <a:t>Cortex-A17</a:t>
                      </a:r>
                    </a:p>
                  </a:txBody>
                  <a:tcPr marL="49736" marR="49736" marT="24868" marB="24868" anchor="ctr">
                    <a:lnL>
                      <a:noFill/>
                    </a:lnL>
                    <a:lnR>
                      <a:noFill/>
                    </a:lnR>
                    <a:lnT>
                      <a:noFill/>
                    </a:lnT>
                    <a:lnB>
                      <a:noFill/>
                    </a:lnB>
                    <a:solidFill>
                      <a:srgbClr val="D1F3FF"/>
                    </a:solidFill>
                  </a:tcPr>
                </a:tc>
                <a:tc>
                  <a:txBody>
                    <a:bodyPr/>
                    <a:lstStyle/>
                    <a:p>
                      <a:pPr algn="ctr"/>
                      <a:r>
                        <a:rPr lang="en-US" sz="1300" dirty="0"/>
                        <a:t>2014</a:t>
                      </a:r>
                    </a:p>
                  </a:txBody>
                  <a:tcPr marL="49736" marR="49736" marT="24868" marB="24868" anchor="ctr">
                    <a:lnL>
                      <a:noFill/>
                    </a:lnL>
                    <a:lnR>
                      <a:noFill/>
                    </a:lnR>
                    <a:lnT>
                      <a:noFill/>
                    </a:lnT>
                    <a:lnB>
                      <a:noFill/>
                    </a:lnB>
                    <a:solidFill>
                      <a:srgbClr val="D1F3FF"/>
                    </a:solidFill>
                  </a:tcPr>
                </a:tc>
                <a:tc>
                  <a:txBody>
                    <a:bodyPr/>
                    <a:lstStyle/>
                    <a:p>
                      <a:pPr algn="ctr"/>
                      <a:r>
                        <a:rPr lang="en-US" sz="1300" dirty="0"/>
                        <a:t>2015</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Mainstream</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algn="ctr"/>
                      <a:r>
                        <a:rPr lang="en-US" sz="1300" dirty="0"/>
                        <a:t>Mandatory</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Yes (with A7)</a:t>
                      </a:r>
                    </a:p>
                  </a:txBody>
                  <a:tcPr marL="49736" marR="49736" marT="24868" marB="24868" anchor="ctr">
                    <a:lnL>
                      <a:noFill/>
                    </a:lnL>
                    <a:lnR>
                      <a:noFill/>
                    </a:lnR>
                    <a:lnT>
                      <a:noFill/>
                    </a:lnT>
                    <a:lnB>
                      <a:noFill/>
                    </a:lnB>
                    <a:solidFill>
                      <a:srgbClr val="D1F3FF"/>
                    </a:solidFill>
                  </a:tcPr>
                </a:tc>
                <a:tc>
                  <a:txBody>
                    <a:bodyPr/>
                    <a:lstStyle/>
                    <a:p>
                      <a:pPr algn="ctr"/>
                      <a:r>
                        <a:rPr lang="en-US" sz="1300" dirty="0"/>
                        <a:t>4,0 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2421751561"/>
                  </a:ext>
                </a:extLst>
              </a:tr>
            </a:tbl>
          </a:graphicData>
        </a:graphic>
      </p:graphicFrame>
      <p:sp>
        <p:nvSpPr>
          <p:cNvPr id="3" name="TextBox 2"/>
          <p:cNvSpPr txBox="1"/>
          <p:nvPr/>
        </p:nvSpPr>
        <p:spPr>
          <a:xfrm>
            <a:off x="69667" y="444017"/>
            <a:ext cx="93116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Main features of Armv7 ISA-based Cortex-A CPUs </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r>
              <a:rPr lang="hu-HU" spc="-50" dirty="0">
                <a:solidFill>
                  <a:srgbClr val="000000"/>
                </a:solidFill>
                <a:latin typeface="Verdana"/>
              </a:rPr>
              <a:t>37</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5" name="Title 1"/>
          <p:cNvSpPr txBox="1">
            <a:spLocks/>
          </p:cNvSpPr>
          <p:nvPr/>
        </p:nvSpPr>
        <p:spPr bwMode="auto">
          <a:xfrm>
            <a:off x="0" y="-3702"/>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700" kern="1200" dirty="0">
                <a:solidFill>
                  <a:srgbClr val="FFFFFF"/>
                </a:solidFill>
              </a:rPr>
              <a:t>3.3.1 Overview of Armv7-based 32-bit CPU designs (3)</a:t>
            </a:r>
            <a:endParaRPr kumimoji="0" lang="en-US" sz="1700" b="0" i="0" u="none" strike="noStrike" kern="1200" cap="none" spc="0" normalizeH="0" baseline="0" noProof="0" dirty="0">
              <a:ln>
                <a:noFill/>
              </a:ln>
              <a:solidFill>
                <a:srgbClr val="FFFFFF"/>
              </a:solidFill>
              <a:effectLst/>
              <a:uLnTx/>
              <a:uFillTx/>
              <a:latin typeface="Verdana"/>
              <a:ea typeface="+mj-ea"/>
              <a:cs typeface="+mj-cs"/>
            </a:endParaRPr>
          </a:p>
        </p:txBody>
      </p:sp>
      <p:sp>
        <p:nvSpPr>
          <p:cNvPr id="2" name="TextBox 1">
            <a:extLst>
              <a:ext uri="{FF2B5EF4-FFF2-40B4-BE49-F238E27FC236}">
                <a16:creationId xmlns:a16="http://schemas.microsoft.com/office/drawing/2014/main" id="{99C11DEF-7AF6-0326-9EEE-CADD690A9A86}"/>
              </a:ext>
            </a:extLst>
          </p:cNvPr>
          <p:cNvSpPr txBox="1"/>
          <p:nvPr/>
        </p:nvSpPr>
        <p:spPr>
          <a:xfrm>
            <a:off x="107950" y="5223641"/>
            <a:ext cx="8731878" cy="1231106"/>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dirty="0"/>
              <a:t>Note that </a:t>
            </a:r>
            <a:r>
              <a:rPr lang="en-US" sz="1600" dirty="0">
                <a:solidFill>
                  <a:srgbClr val="0070C0"/>
                </a:solidFill>
              </a:rPr>
              <a:t>initially</a:t>
            </a:r>
            <a:r>
              <a:rPr lang="en-US" sz="1600" dirty="0"/>
              <a:t>, Armv7-based Cortex-A CPUs had an </a:t>
            </a:r>
            <a:r>
              <a:rPr lang="en-US" sz="1600" dirty="0">
                <a:solidFill>
                  <a:srgbClr val="0070C0"/>
                </a:solidFill>
              </a:rPr>
              <a:t>optional L2 cache</a:t>
            </a:r>
            <a:r>
              <a:rPr lang="en-US" sz="1600" dirty="0"/>
              <a:t>.</a:t>
            </a:r>
          </a:p>
          <a:p>
            <a:r>
              <a:rPr lang="en-US" sz="1600" dirty="0"/>
              <a:t>    The L2 cache became </a:t>
            </a:r>
            <a:r>
              <a:rPr lang="en-US" sz="1600" dirty="0">
                <a:solidFill>
                  <a:srgbClr val="0070C0"/>
                </a:solidFill>
              </a:rPr>
              <a:t>mandatory in the big cores </a:t>
            </a:r>
            <a:r>
              <a:rPr lang="en-US" sz="1600" dirty="0"/>
              <a:t>of </a:t>
            </a:r>
            <a:r>
              <a:rPr lang="en-US" sz="1600" dirty="0" err="1"/>
              <a:t>big.little</a:t>
            </a:r>
            <a:r>
              <a:rPr lang="en-US" sz="1600" dirty="0"/>
              <a:t> </a:t>
            </a:r>
            <a:r>
              <a:rPr lang="en-US" sz="1600" dirty="0" err="1"/>
              <a:t>architetures</a:t>
            </a:r>
            <a:r>
              <a:rPr lang="en-US" sz="1600" dirty="0"/>
              <a:t>, while</a:t>
            </a:r>
          </a:p>
          <a:p>
            <a:pPr>
              <a:spcAft>
                <a:spcPts val="600"/>
              </a:spcAft>
            </a:pPr>
            <a:r>
              <a:rPr lang="en-US" sz="1600" dirty="0"/>
              <a:t>       the low-power (high-efficiency) </a:t>
            </a:r>
            <a:r>
              <a:rPr lang="en-US" sz="1600" dirty="0">
                <a:solidFill>
                  <a:srgbClr val="0070C0"/>
                </a:solidFill>
              </a:rPr>
              <a:t>A5 CPU core did not include an L2 cache</a:t>
            </a:r>
            <a:r>
              <a:rPr lang="en-US" sz="1600" dirty="0"/>
              <a:t>.</a:t>
            </a:r>
          </a:p>
          <a:p>
            <a:pPr marL="285750" indent="-285750">
              <a:buFont typeface="Arial" panose="020B0604020202020204" pitchFamily="34" charset="0"/>
              <a:buChar char="•"/>
            </a:pPr>
            <a:r>
              <a:rPr lang="en-US" sz="1600" dirty="0"/>
              <a:t>Other features will be discussed later.</a:t>
            </a:r>
            <a:endParaRPr lang="hu-HU" sz="1600" dirty="0"/>
          </a:p>
        </p:txBody>
      </p:sp>
    </p:spTree>
    <p:extLst>
      <p:ext uri="{BB962C8B-B14F-4D97-AF65-F5344CB8AC3E}">
        <p14:creationId xmlns:p14="http://schemas.microsoft.com/office/powerpoint/2010/main" val="3294710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720"/>
            <a:ext cx="9144000" cy="393700"/>
          </a:xfrm>
        </p:spPr>
        <p:txBody>
          <a:bodyPr/>
          <a:lstStyle/>
          <a:p>
            <a:r>
              <a:rPr lang="en-US" sz="1700" kern="1200" dirty="0">
                <a:solidFill>
                  <a:srgbClr val="FFFFFF"/>
                </a:solidFill>
              </a:rPr>
              <a:t>3.3.1 Overview of Armv7-based 32-bit CPU designs (4)</a:t>
            </a:r>
            <a:endParaRPr lang="en-US" sz="1700" dirty="0"/>
          </a:p>
        </p:txBody>
      </p:sp>
      <p:sp>
        <p:nvSpPr>
          <p:cNvPr id="27" name="TextBox 26"/>
          <p:cNvSpPr txBox="1"/>
          <p:nvPr/>
        </p:nvSpPr>
        <p:spPr>
          <a:xfrm>
            <a:off x="75522" y="445462"/>
            <a:ext cx="8365303" cy="369332"/>
          </a:xfrm>
          <a:prstGeom prst="rect">
            <a:avLst/>
          </a:prstGeom>
          <a:noFill/>
        </p:spPr>
        <p:txBody>
          <a:bodyPr wrap="none" rtlCol="0">
            <a:spAutoFit/>
          </a:bodyPr>
          <a:lstStyle/>
          <a:p>
            <a:r>
              <a:rPr lang="en-US" dirty="0">
                <a:solidFill>
                  <a:schemeClr val="accent6"/>
                </a:solidFill>
              </a:rPr>
              <a:t>Evolution of the CPU designs in Armv7-based 32-bit mobile processors</a:t>
            </a:r>
          </a:p>
        </p:txBody>
      </p:sp>
      <p:sp>
        <p:nvSpPr>
          <p:cNvPr id="8" name="Rectangle: Rounded Corners 7">
            <a:extLst>
              <a:ext uri="{FF2B5EF4-FFF2-40B4-BE49-F238E27FC236}">
                <a16:creationId xmlns:a16="http://schemas.microsoft.com/office/drawing/2014/main" id="{2309C410-3DA9-B6CB-FC43-E36BF2E4C778}"/>
              </a:ext>
            </a:extLst>
          </p:cNvPr>
          <p:cNvSpPr/>
          <p:nvPr/>
        </p:nvSpPr>
        <p:spPr bwMode="auto">
          <a:xfrm>
            <a:off x="-19731" y="1280384"/>
            <a:ext cx="9144000" cy="3749040"/>
          </a:xfrm>
          <a:prstGeom prst="roundRect">
            <a:avLst/>
          </a:prstGeom>
          <a:solidFill>
            <a:srgbClr val="DDF2FF"/>
          </a:solidFill>
          <a:ln w="2857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5" name="Text Box 5">
            <a:extLst>
              <a:ext uri="{FF2B5EF4-FFF2-40B4-BE49-F238E27FC236}">
                <a16:creationId xmlns:a16="http://schemas.microsoft.com/office/drawing/2014/main" id="{ECE6F58A-F885-E8CE-41D5-B1B745083423}"/>
              </a:ext>
            </a:extLst>
          </p:cNvPr>
          <p:cNvSpPr txBox="1">
            <a:spLocks noChangeArrowheads="1"/>
          </p:cNvSpPr>
          <p:nvPr/>
        </p:nvSpPr>
        <p:spPr bwMode="auto">
          <a:xfrm>
            <a:off x="3414256" y="2109831"/>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6">
            <a:extLst>
              <a:ext uri="{FF2B5EF4-FFF2-40B4-BE49-F238E27FC236}">
                <a16:creationId xmlns:a16="http://schemas.microsoft.com/office/drawing/2014/main" id="{02D8912B-BA71-B34C-72B3-FFCBF334131A}"/>
              </a:ext>
            </a:extLst>
          </p:cNvPr>
          <p:cNvSpPr txBox="1">
            <a:spLocks noChangeArrowheads="1"/>
          </p:cNvSpPr>
          <p:nvPr/>
        </p:nvSpPr>
        <p:spPr bwMode="auto">
          <a:xfrm>
            <a:off x="6954532" y="2109831"/>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7" name="Text Box 5">
            <a:extLst>
              <a:ext uri="{FF2B5EF4-FFF2-40B4-BE49-F238E27FC236}">
                <a16:creationId xmlns:a16="http://schemas.microsoft.com/office/drawing/2014/main" id="{2B8A3FE7-1B1D-24DC-BB5E-C80D142ABA9F}"/>
              </a:ext>
            </a:extLst>
          </p:cNvPr>
          <p:cNvSpPr txBox="1">
            <a:spLocks noChangeArrowheads="1"/>
          </p:cNvSpPr>
          <p:nvPr/>
        </p:nvSpPr>
        <p:spPr bwMode="auto">
          <a:xfrm>
            <a:off x="1124040" y="2109831"/>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21" name="Line 9">
            <a:extLst>
              <a:ext uri="{FF2B5EF4-FFF2-40B4-BE49-F238E27FC236}">
                <a16:creationId xmlns:a16="http://schemas.microsoft.com/office/drawing/2014/main" id="{53B30A79-4EEE-76AB-A469-0A4BDF078812}"/>
              </a:ext>
            </a:extLst>
          </p:cNvPr>
          <p:cNvSpPr>
            <a:spLocks noChangeShapeType="1"/>
          </p:cNvSpPr>
          <p:nvPr/>
        </p:nvSpPr>
        <p:spPr bwMode="auto">
          <a:xfrm flipH="1">
            <a:off x="4569237" y="1617752"/>
            <a:ext cx="3361" cy="2105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2" name="Text Box 13">
            <a:extLst>
              <a:ext uri="{FF2B5EF4-FFF2-40B4-BE49-F238E27FC236}">
                <a16:creationId xmlns:a16="http://schemas.microsoft.com/office/drawing/2014/main" id="{16E2577F-93A0-BFC4-B4B2-51A530A0344F}"/>
              </a:ext>
            </a:extLst>
          </p:cNvPr>
          <p:cNvSpPr txBox="1">
            <a:spLocks noChangeArrowheads="1"/>
          </p:cNvSpPr>
          <p:nvPr/>
        </p:nvSpPr>
        <p:spPr bwMode="auto">
          <a:xfrm>
            <a:off x="1912299" y="1390023"/>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23" name="Straight Connector 22">
            <a:extLst>
              <a:ext uri="{FF2B5EF4-FFF2-40B4-BE49-F238E27FC236}">
                <a16:creationId xmlns:a16="http://schemas.microsoft.com/office/drawing/2014/main" id="{0EAD5D4D-8CD6-259F-6510-9696DFEE0268}"/>
              </a:ext>
            </a:extLst>
          </p:cNvPr>
          <p:cNvCxnSpPr>
            <a:cxnSpLocks/>
            <a:stCxn id="89" idx="0"/>
            <a:endCxn id="26" idx="6"/>
          </p:cNvCxnSpPr>
          <p:nvPr/>
        </p:nvCxnSpPr>
        <p:spPr>
          <a:xfrm flipH="1">
            <a:off x="1724097" y="1828314"/>
            <a:ext cx="2843273" cy="2376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5267B6E-862C-E948-823B-A542620CE4DA}"/>
              </a:ext>
            </a:extLst>
          </p:cNvPr>
          <p:cNvCxnSpPr>
            <a:endCxn id="30" idx="7"/>
          </p:cNvCxnSpPr>
          <p:nvPr/>
        </p:nvCxnSpPr>
        <p:spPr>
          <a:xfrm>
            <a:off x="4554586" y="1829564"/>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val 13">
            <a:extLst>
              <a:ext uri="{FF2B5EF4-FFF2-40B4-BE49-F238E27FC236}">
                <a16:creationId xmlns:a16="http://schemas.microsoft.com/office/drawing/2014/main" id="{8E92B0BD-7153-DD49-FD52-B2C41CBAE3C0}"/>
              </a:ext>
            </a:extLst>
          </p:cNvPr>
          <p:cNvSpPr>
            <a:spLocks noChangeArrowheads="1"/>
          </p:cNvSpPr>
          <p:nvPr/>
        </p:nvSpPr>
        <p:spPr bwMode="auto">
          <a:xfrm>
            <a:off x="1652097" y="202997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29">
            <a:extLst>
              <a:ext uri="{FF2B5EF4-FFF2-40B4-BE49-F238E27FC236}">
                <a16:creationId xmlns:a16="http://schemas.microsoft.com/office/drawing/2014/main" id="{8F1DB0A4-C378-20CD-F561-C5EEA060868E}"/>
              </a:ext>
            </a:extLst>
          </p:cNvPr>
          <p:cNvSpPr>
            <a:spLocks noChangeArrowheads="1"/>
          </p:cNvSpPr>
          <p:nvPr/>
        </p:nvSpPr>
        <p:spPr bwMode="auto">
          <a:xfrm>
            <a:off x="7454974" y="203783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Right Arrow 17">
            <a:extLst>
              <a:ext uri="{FF2B5EF4-FFF2-40B4-BE49-F238E27FC236}">
                <a16:creationId xmlns:a16="http://schemas.microsoft.com/office/drawing/2014/main" id="{1E60117F-D62B-F756-6C20-D22735A25918}"/>
              </a:ext>
            </a:extLst>
          </p:cNvPr>
          <p:cNvSpPr/>
          <p:nvPr/>
        </p:nvSpPr>
        <p:spPr bwMode="auto">
          <a:xfrm>
            <a:off x="2729655" y="2166220"/>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8" name="Right Arrow 18">
            <a:extLst>
              <a:ext uri="{FF2B5EF4-FFF2-40B4-BE49-F238E27FC236}">
                <a16:creationId xmlns:a16="http://schemas.microsoft.com/office/drawing/2014/main" id="{9428DD81-5B92-4977-4BD1-274A2153EACC}"/>
              </a:ext>
            </a:extLst>
          </p:cNvPr>
          <p:cNvSpPr/>
          <p:nvPr/>
        </p:nvSpPr>
        <p:spPr bwMode="auto">
          <a:xfrm>
            <a:off x="6061138" y="217719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9" name="Rectangle 38">
            <a:extLst>
              <a:ext uri="{FF2B5EF4-FFF2-40B4-BE49-F238E27FC236}">
                <a16:creationId xmlns:a16="http://schemas.microsoft.com/office/drawing/2014/main" id="{26C792CA-756D-FDFE-5EFA-B2F7653C2CE8}"/>
              </a:ext>
            </a:extLst>
          </p:cNvPr>
          <p:cNvSpPr/>
          <p:nvPr/>
        </p:nvSpPr>
        <p:spPr bwMode="auto">
          <a:xfrm>
            <a:off x="7030292" y="2940046"/>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1C7CEDCB-701B-3BD6-7447-646264ACAD8E}"/>
              </a:ext>
            </a:extLst>
          </p:cNvPr>
          <p:cNvSpPr/>
          <p:nvPr/>
        </p:nvSpPr>
        <p:spPr bwMode="auto">
          <a:xfrm>
            <a:off x="6744769" y="294004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F2091539-439C-5D12-1A7F-24E2C4BF9EFA}"/>
              </a:ext>
            </a:extLst>
          </p:cNvPr>
          <p:cNvSpPr/>
          <p:nvPr/>
        </p:nvSpPr>
        <p:spPr bwMode="auto">
          <a:xfrm>
            <a:off x="7940162" y="284730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ectangle 58">
            <a:extLst>
              <a:ext uri="{FF2B5EF4-FFF2-40B4-BE49-F238E27FC236}">
                <a16:creationId xmlns:a16="http://schemas.microsoft.com/office/drawing/2014/main" id="{1621080F-AF39-6C7F-BD49-047C3F577AF4}"/>
              </a:ext>
            </a:extLst>
          </p:cNvPr>
          <p:cNvSpPr/>
          <p:nvPr/>
        </p:nvSpPr>
        <p:spPr bwMode="auto">
          <a:xfrm>
            <a:off x="7554179" y="284730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C088D88C-6744-8397-93C2-12C0828CE092}"/>
              </a:ext>
            </a:extLst>
          </p:cNvPr>
          <p:cNvSpPr/>
          <p:nvPr/>
        </p:nvSpPr>
        <p:spPr bwMode="auto">
          <a:xfrm>
            <a:off x="7023756" y="318708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Rectangle 60">
            <a:extLst>
              <a:ext uri="{FF2B5EF4-FFF2-40B4-BE49-F238E27FC236}">
                <a16:creationId xmlns:a16="http://schemas.microsoft.com/office/drawing/2014/main" id="{9A66DCDF-5819-A994-AE4A-8ACEBD9593BC}"/>
              </a:ext>
            </a:extLst>
          </p:cNvPr>
          <p:cNvSpPr/>
          <p:nvPr/>
        </p:nvSpPr>
        <p:spPr bwMode="auto">
          <a:xfrm>
            <a:off x="6738233" y="318708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6" name="Rectangle 65">
            <a:extLst>
              <a:ext uri="{FF2B5EF4-FFF2-40B4-BE49-F238E27FC236}">
                <a16:creationId xmlns:a16="http://schemas.microsoft.com/office/drawing/2014/main" id="{BF7AC419-3E36-970B-E5E2-78E160944EA6}"/>
              </a:ext>
            </a:extLst>
          </p:cNvPr>
          <p:cNvSpPr/>
          <p:nvPr/>
        </p:nvSpPr>
        <p:spPr bwMode="auto">
          <a:xfrm>
            <a:off x="7940162" y="317785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9BE90FFF-AAE2-EF8E-F6BF-7E898927F711}"/>
              </a:ext>
            </a:extLst>
          </p:cNvPr>
          <p:cNvSpPr/>
          <p:nvPr/>
        </p:nvSpPr>
        <p:spPr bwMode="auto">
          <a:xfrm>
            <a:off x="7554179" y="317785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E66C23EB-74E4-DE45-5A86-EB5D0D036F7F}"/>
              </a:ext>
            </a:extLst>
          </p:cNvPr>
          <p:cNvSpPr/>
          <p:nvPr/>
        </p:nvSpPr>
        <p:spPr bwMode="auto">
          <a:xfrm>
            <a:off x="6626530" y="3921139"/>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ounded Rectangle 40">
            <a:extLst>
              <a:ext uri="{FF2B5EF4-FFF2-40B4-BE49-F238E27FC236}">
                <a16:creationId xmlns:a16="http://schemas.microsoft.com/office/drawing/2014/main" id="{248D80E3-43D0-B427-4DBE-E3E164D302C5}"/>
              </a:ext>
            </a:extLst>
          </p:cNvPr>
          <p:cNvSpPr/>
          <p:nvPr/>
        </p:nvSpPr>
        <p:spPr bwMode="auto">
          <a:xfrm>
            <a:off x="6648273" y="2873937"/>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ounded Rectangle 41">
            <a:extLst>
              <a:ext uri="{FF2B5EF4-FFF2-40B4-BE49-F238E27FC236}">
                <a16:creationId xmlns:a16="http://schemas.microsoft.com/office/drawing/2014/main" id="{725DE270-D1FF-62DE-7F60-4867B3C9EA41}"/>
              </a:ext>
            </a:extLst>
          </p:cNvPr>
          <p:cNvSpPr/>
          <p:nvPr/>
        </p:nvSpPr>
        <p:spPr bwMode="auto">
          <a:xfrm>
            <a:off x="7461648" y="2808688"/>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5" name="Up-Down Arrow 42">
            <a:extLst>
              <a:ext uri="{FF2B5EF4-FFF2-40B4-BE49-F238E27FC236}">
                <a16:creationId xmlns:a16="http://schemas.microsoft.com/office/drawing/2014/main" id="{E711D0B2-DD46-4334-C357-B67A2C857D10}"/>
              </a:ext>
            </a:extLst>
          </p:cNvPr>
          <p:cNvSpPr/>
          <p:nvPr/>
        </p:nvSpPr>
        <p:spPr bwMode="auto">
          <a:xfrm>
            <a:off x="6971509" y="3480479"/>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Up-Down Arrow 43">
            <a:extLst>
              <a:ext uri="{FF2B5EF4-FFF2-40B4-BE49-F238E27FC236}">
                <a16:creationId xmlns:a16="http://schemas.microsoft.com/office/drawing/2014/main" id="{3C419F0E-4FB6-7FCB-92E3-9B2152ED4130}"/>
              </a:ext>
            </a:extLst>
          </p:cNvPr>
          <p:cNvSpPr/>
          <p:nvPr/>
        </p:nvSpPr>
        <p:spPr bwMode="auto">
          <a:xfrm>
            <a:off x="7882366" y="3551726"/>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BC7558B7-664F-913C-091A-8059A0CB7F1B}"/>
              </a:ext>
            </a:extLst>
          </p:cNvPr>
          <p:cNvSpPr txBox="1"/>
          <p:nvPr/>
        </p:nvSpPr>
        <p:spPr>
          <a:xfrm>
            <a:off x="6711579" y="3800230"/>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78" name="Rectangle 77">
            <a:extLst>
              <a:ext uri="{FF2B5EF4-FFF2-40B4-BE49-F238E27FC236}">
                <a16:creationId xmlns:a16="http://schemas.microsoft.com/office/drawing/2014/main" id="{2AB9CCC9-DDCC-5EBA-E4EC-17EC151C8157}"/>
              </a:ext>
            </a:extLst>
          </p:cNvPr>
          <p:cNvSpPr/>
          <p:nvPr/>
        </p:nvSpPr>
        <p:spPr bwMode="auto">
          <a:xfrm>
            <a:off x="4552269" y="294329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ectangle 78">
            <a:extLst>
              <a:ext uri="{FF2B5EF4-FFF2-40B4-BE49-F238E27FC236}">
                <a16:creationId xmlns:a16="http://schemas.microsoft.com/office/drawing/2014/main" id="{290E5B25-72B6-81F7-3503-8544177CCC14}"/>
              </a:ext>
            </a:extLst>
          </p:cNvPr>
          <p:cNvSpPr/>
          <p:nvPr/>
        </p:nvSpPr>
        <p:spPr bwMode="auto">
          <a:xfrm>
            <a:off x="4252684" y="2943292"/>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ectangle 79">
            <a:extLst>
              <a:ext uri="{FF2B5EF4-FFF2-40B4-BE49-F238E27FC236}">
                <a16:creationId xmlns:a16="http://schemas.microsoft.com/office/drawing/2014/main" id="{E2BE3334-0E9B-11AF-D455-298AE1E52DC0}"/>
              </a:ext>
            </a:extLst>
          </p:cNvPr>
          <p:cNvSpPr/>
          <p:nvPr/>
        </p:nvSpPr>
        <p:spPr bwMode="auto">
          <a:xfrm>
            <a:off x="4545733" y="319033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Rectangle 80">
            <a:extLst>
              <a:ext uri="{FF2B5EF4-FFF2-40B4-BE49-F238E27FC236}">
                <a16:creationId xmlns:a16="http://schemas.microsoft.com/office/drawing/2014/main" id="{E4248FE6-481B-DDF7-7A70-8142950969E0}"/>
              </a:ext>
            </a:extLst>
          </p:cNvPr>
          <p:cNvSpPr/>
          <p:nvPr/>
        </p:nvSpPr>
        <p:spPr bwMode="auto">
          <a:xfrm>
            <a:off x="4246148" y="319033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Rounded Rectangle 49">
            <a:extLst>
              <a:ext uri="{FF2B5EF4-FFF2-40B4-BE49-F238E27FC236}">
                <a16:creationId xmlns:a16="http://schemas.microsoft.com/office/drawing/2014/main" id="{D185AD35-CBFE-514C-F4CA-DA5AF6925818}"/>
              </a:ext>
            </a:extLst>
          </p:cNvPr>
          <p:cNvSpPr/>
          <p:nvPr/>
        </p:nvSpPr>
        <p:spPr bwMode="auto">
          <a:xfrm>
            <a:off x="4156188" y="2877183"/>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50">
            <a:extLst>
              <a:ext uri="{FF2B5EF4-FFF2-40B4-BE49-F238E27FC236}">
                <a16:creationId xmlns:a16="http://schemas.microsoft.com/office/drawing/2014/main" id="{DBC2E05C-B667-9461-634F-8DE8CD1F9D1E}"/>
              </a:ext>
            </a:extLst>
          </p:cNvPr>
          <p:cNvSpPr/>
          <p:nvPr/>
        </p:nvSpPr>
        <p:spPr bwMode="auto">
          <a:xfrm>
            <a:off x="4483861" y="3491420"/>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84" name="Group 83">
            <a:extLst>
              <a:ext uri="{FF2B5EF4-FFF2-40B4-BE49-F238E27FC236}">
                <a16:creationId xmlns:a16="http://schemas.microsoft.com/office/drawing/2014/main" id="{0F2CF836-3986-28BA-C82F-72A8E493187E}"/>
              </a:ext>
            </a:extLst>
          </p:cNvPr>
          <p:cNvGrpSpPr/>
          <p:nvPr/>
        </p:nvGrpSpPr>
        <p:grpSpPr>
          <a:xfrm>
            <a:off x="1517709" y="3063302"/>
            <a:ext cx="265363" cy="446216"/>
            <a:chOff x="588600" y="4407768"/>
            <a:chExt cx="265363" cy="446216"/>
          </a:xfrm>
        </p:grpSpPr>
        <p:sp>
          <p:nvSpPr>
            <p:cNvPr id="85" name="Rectangle 84">
              <a:extLst>
                <a:ext uri="{FF2B5EF4-FFF2-40B4-BE49-F238E27FC236}">
                  <a16:creationId xmlns:a16="http://schemas.microsoft.com/office/drawing/2014/main" id="{01A77B06-9CB8-D481-FCE0-CB17EBA1CE1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Up-Down Arrow 53">
              <a:extLst>
                <a:ext uri="{FF2B5EF4-FFF2-40B4-BE49-F238E27FC236}">
                  <a16:creationId xmlns:a16="http://schemas.microsoft.com/office/drawing/2014/main" id="{42AD6397-B078-F21A-5806-A06FAFE36258}"/>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87" name="Rectangle 86">
            <a:extLst>
              <a:ext uri="{FF2B5EF4-FFF2-40B4-BE49-F238E27FC236}">
                <a16:creationId xmlns:a16="http://schemas.microsoft.com/office/drawing/2014/main" id="{613F4BBC-EE96-5F9D-DFBE-FA090F877562}"/>
              </a:ext>
            </a:extLst>
          </p:cNvPr>
          <p:cNvSpPr/>
          <p:nvPr/>
        </p:nvSpPr>
        <p:spPr bwMode="auto">
          <a:xfrm>
            <a:off x="3713241" y="3917724"/>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8" name="TextBox 87">
            <a:extLst>
              <a:ext uri="{FF2B5EF4-FFF2-40B4-BE49-F238E27FC236}">
                <a16:creationId xmlns:a16="http://schemas.microsoft.com/office/drawing/2014/main" id="{D0A8DE24-7AD5-A746-C860-528A3B922442}"/>
              </a:ext>
            </a:extLst>
          </p:cNvPr>
          <p:cNvSpPr txBox="1"/>
          <p:nvPr/>
        </p:nvSpPr>
        <p:spPr>
          <a:xfrm>
            <a:off x="3711665" y="3806440"/>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9" name="Line 9">
            <a:extLst>
              <a:ext uri="{FF2B5EF4-FFF2-40B4-BE49-F238E27FC236}">
                <a16:creationId xmlns:a16="http://schemas.microsoft.com/office/drawing/2014/main" id="{CC1E8861-1D19-8AC9-2C60-7E8EB05107A3}"/>
              </a:ext>
            </a:extLst>
          </p:cNvPr>
          <p:cNvSpPr>
            <a:spLocks noChangeShapeType="1"/>
          </p:cNvSpPr>
          <p:nvPr/>
        </p:nvSpPr>
        <p:spPr bwMode="auto">
          <a:xfrm>
            <a:off x="4567370" y="1828314"/>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0" name="TextBox 89">
            <a:extLst>
              <a:ext uri="{FF2B5EF4-FFF2-40B4-BE49-F238E27FC236}">
                <a16:creationId xmlns:a16="http://schemas.microsoft.com/office/drawing/2014/main" id="{4F2CA8E5-A5ED-DE4C-4F58-CC03F616619D}"/>
              </a:ext>
            </a:extLst>
          </p:cNvPr>
          <p:cNvSpPr txBox="1"/>
          <p:nvPr/>
        </p:nvSpPr>
        <p:spPr>
          <a:xfrm>
            <a:off x="3725110" y="4591067"/>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91" name="TextBox 90">
            <a:extLst>
              <a:ext uri="{FF2B5EF4-FFF2-40B4-BE49-F238E27FC236}">
                <a16:creationId xmlns:a16="http://schemas.microsoft.com/office/drawing/2014/main" id="{767A5535-0286-6F7B-BC90-267706BF1E6B}"/>
              </a:ext>
            </a:extLst>
          </p:cNvPr>
          <p:cNvSpPr txBox="1"/>
          <p:nvPr/>
        </p:nvSpPr>
        <p:spPr>
          <a:xfrm>
            <a:off x="6756301" y="458857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92" name="TextBox 91">
            <a:extLst>
              <a:ext uri="{FF2B5EF4-FFF2-40B4-BE49-F238E27FC236}">
                <a16:creationId xmlns:a16="http://schemas.microsoft.com/office/drawing/2014/main" id="{08B6C0E3-8AAC-9883-F092-88CABEFCD2FC}"/>
              </a:ext>
            </a:extLst>
          </p:cNvPr>
          <p:cNvSpPr txBox="1"/>
          <p:nvPr/>
        </p:nvSpPr>
        <p:spPr>
          <a:xfrm>
            <a:off x="864468" y="4588348"/>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93" name="TextBox 92">
            <a:extLst>
              <a:ext uri="{FF2B5EF4-FFF2-40B4-BE49-F238E27FC236}">
                <a16:creationId xmlns:a16="http://schemas.microsoft.com/office/drawing/2014/main" id="{19B6B247-24F1-2C6C-E2F6-FD8E901CB1D0}"/>
              </a:ext>
            </a:extLst>
          </p:cNvPr>
          <p:cNvSpPr txBox="1"/>
          <p:nvPr/>
        </p:nvSpPr>
        <p:spPr>
          <a:xfrm>
            <a:off x="3863383" y="4244964"/>
            <a:ext cx="1327608" cy="292388"/>
          </a:xfrm>
          <a:prstGeom prst="rect">
            <a:avLst/>
          </a:prstGeom>
          <a:noFill/>
        </p:spPr>
        <p:txBody>
          <a:bodyPr wrap="none" rtlCol="0">
            <a:spAutoFit/>
          </a:bodyPr>
          <a:lstStyle/>
          <a:p>
            <a:r>
              <a:rPr lang="en-US" sz="1300" i="1" dirty="0"/>
              <a:t>Cortex-A5/A9</a:t>
            </a:r>
          </a:p>
        </p:txBody>
      </p:sp>
      <p:sp>
        <p:nvSpPr>
          <p:cNvPr id="94" name="TextBox 93">
            <a:extLst>
              <a:ext uri="{FF2B5EF4-FFF2-40B4-BE49-F238E27FC236}">
                <a16:creationId xmlns:a16="http://schemas.microsoft.com/office/drawing/2014/main" id="{C014A80C-C70A-10F2-82D7-FFD5B6B138CB}"/>
              </a:ext>
            </a:extLst>
          </p:cNvPr>
          <p:cNvSpPr txBox="1"/>
          <p:nvPr/>
        </p:nvSpPr>
        <p:spPr>
          <a:xfrm>
            <a:off x="6567041" y="4291486"/>
            <a:ext cx="1834156" cy="292388"/>
          </a:xfrm>
          <a:prstGeom prst="rect">
            <a:avLst/>
          </a:prstGeom>
          <a:noFill/>
        </p:spPr>
        <p:txBody>
          <a:bodyPr wrap="none" rtlCol="0">
            <a:spAutoFit/>
          </a:bodyPr>
          <a:lstStyle/>
          <a:p>
            <a:r>
              <a:rPr lang="en-US" sz="1300" i="1" dirty="0"/>
              <a:t>Cortex-A7/A15/A17</a:t>
            </a:r>
          </a:p>
        </p:txBody>
      </p:sp>
      <p:sp>
        <p:nvSpPr>
          <p:cNvPr id="95" name="TextBox 94">
            <a:extLst>
              <a:ext uri="{FF2B5EF4-FFF2-40B4-BE49-F238E27FC236}">
                <a16:creationId xmlns:a16="http://schemas.microsoft.com/office/drawing/2014/main" id="{383DF3BF-04DA-D154-200D-D4B392B24169}"/>
              </a:ext>
            </a:extLst>
          </p:cNvPr>
          <p:cNvSpPr txBox="1"/>
          <p:nvPr/>
        </p:nvSpPr>
        <p:spPr>
          <a:xfrm>
            <a:off x="1086049" y="4272234"/>
            <a:ext cx="1032655" cy="292388"/>
          </a:xfrm>
          <a:prstGeom prst="rect">
            <a:avLst/>
          </a:prstGeom>
          <a:noFill/>
        </p:spPr>
        <p:txBody>
          <a:bodyPr wrap="none" rtlCol="0">
            <a:spAutoFit/>
          </a:bodyPr>
          <a:lstStyle/>
          <a:p>
            <a:r>
              <a:rPr lang="en-US" sz="1300" i="1" dirty="0"/>
              <a:t>Cortex-A8</a:t>
            </a:r>
          </a:p>
        </p:txBody>
      </p:sp>
      <p:sp>
        <p:nvSpPr>
          <p:cNvPr id="96" name="TextBox 95">
            <a:extLst>
              <a:ext uri="{FF2B5EF4-FFF2-40B4-BE49-F238E27FC236}">
                <a16:creationId xmlns:a16="http://schemas.microsoft.com/office/drawing/2014/main" id="{42BF9AF7-41A4-A5E8-113E-7DC220E39B59}"/>
              </a:ext>
            </a:extLst>
          </p:cNvPr>
          <p:cNvSpPr txBox="1"/>
          <p:nvPr/>
        </p:nvSpPr>
        <p:spPr>
          <a:xfrm>
            <a:off x="173637" y="3934360"/>
            <a:ext cx="1848326" cy="292388"/>
          </a:xfrm>
          <a:prstGeom prst="rect">
            <a:avLst/>
          </a:prstGeom>
          <a:noFill/>
        </p:spPr>
        <p:txBody>
          <a:bodyPr wrap="none" rtlCol="0">
            <a:spAutoFit/>
          </a:bodyPr>
          <a:lstStyle/>
          <a:p>
            <a:r>
              <a:rPr lang="en-US" sz="1300" i="1" dirty="0"/>
              <a:t>Typical Armv7 CPUs</a:t>
            </a:r>
          </a:p>
        </p:txBody>
      </p:sp>
      <p:sp>
        <p:nvSpPr>
          <p:cNvPr id="9" name="Oval 8">
            <a:extLst>
              <a:ext uri="{FF2B5EF4-FFF2-40B4-BE49-F238E27FC236}">
                <a16:creationId xmlns:a16="http://schemas.microsoft.com/office/drawing/2014/main" id="{DF24FA80-3C0C-499C-0B49-E7A1EEB2B7BC}"/>
              </a:ext>
            </a:extLst>
          </p:cNvPr>
          <p:cNvSpPr>
            <a:spLocks noChangeArrowheads="1"/>
          </p:cNvSpPr>
          <p:nvPr/>
        </p:nvSpPr>
        <p:spPr bwMode="auto">
          <a:xfrm>
            <a:off x="4526034" y="202072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727A0B16-1185-4B72-54B2-0A43959A3383}"/>
              </a:ext>
            </a:extLst>
          </p:cNvPr>
          <p:cNvSpPr txBox="1"/>
          <p:nvPr/>
        </p:nvSpPr>
        <p:spPr>
          <a:xfrm>
            <a:off x="1124602" y="5171103"/>
            <a:ext cx="774571" cy="292388"/>
          </a:xfrm>
          <a:prstGeom prst="rect">
            <a:avLst/>
          </a:prstGeom>
          <a:noFill/>
        </p:spPr>
        <p:txBody>
          <a:bodyPr wrap="none" rtlCol="0">
            <a:spAutoFit/>
          </a:bodyPr>
          <a:lstStyle/>
          <a:p>
            <a:r>
              <a:rPr lang="en-US" sz="1300" i="1" dirty="0"/>
              <a:t>(3.3.2)</a:t>
            </a:r>
            <a:endParaRPr lang="hu-HU" sz="1300" i="1" dirty="0"/>
          </a:p>
        </p:txBody>
      </p:sp>
      <p:sp>
        <p:nvSpPr>
          <p:cNvPr id="4" name="TextBox 3">
            <a:extLst>
              <a:ext uri="{FF2B5EF4-FFF2-40B4-BE49-F238E27FC236}">
                <a16:creationId xmlns:a16="http://schemas.microsoft.com/office/drawing/2014/main" id="{AE40AED7-7838-FD2D-D136-CECC8B7E86FE}"/>
              </a:ext>
            </a:extLst>
          </p:cNvPr>
          <p:cNvSpPr txBox="1"/>
          <p:nvPr/>
        </p:nvSpPr>
        <p:spPr>
          <a:xfrm>
            <a:off x="4083256" y="5176361"/>
            <a:ext cx="774571" cy="292388"/>
          </a:xfrm>
          <a:prstGeom prst="rect">
            <a:avLst/>
          </a:prstGeom>
          <a:noFill/>
        </p:spPr>
        <p:txBody>
          <a:bodyPr wrap="none" rtlCol="0">
            <a:spAutoFit/>
          </a:bodyPr>
          <a:lstStyle/>
          <a:p>
            <a:r>
              <a:rPr lang="en-US" sz="1300" i="1" dirty="0"/>
              <a:t>(3.3.3)</a:t>
            </a:r>
            <a:endParaRPr lang="hu-HU" sz="1300" i="1" dirty="0"/>
          </a:p>
        </p:txBody>
      </p:sp>
      <p:sp>
        <p:nvSpPr>
          <p:cNvPr id="5" name="TextBox 4">
            <a:extLst>
              <a:ext uri="{FF2B5EF4-FFF2-40B4-BE49-F238E27FC236}">
                <a16:creationId xmlns:a16="http://schemas.microsoft.com/office/drawing/2014/main" id="{3F76D5CB-5E2D-B475-8DA1-2B1D8B7BE7B9}"/>
              </a:ext>
            </a:extLst>
          </p:cNvPr>
          <p:cNvSpPr txBox="1"/>
          <p:nvPr/>
        </p:nvSpPr>
        <p:spPr>
          <a:xfrm>
            <a:off x="7062930" y="5202640"/>
            <a:ext cx="774571" cy="292388"/>
          </a:xfrm>
          <a:prstGeom prst="rect">
            <a:avLst/>
          </a:prstGeom>
          <a:noFill/>
        </p:spPr>
        <p:txBody>
          <a:bodyPr wrap="none" rtlCol="0">
            <a:spAutoFit/>
          </a:bodyPr>
          <a:lstStyle/>
          <a:p>
            <a:r>
              <a:rPr lang="en-US" sz="1300" i="1" dirty="0"/>
              <a:t>(3.3.4)</a:t>
            </a:r>
            <a:endParaRPr lang="hu-HU" sz="1300" i="1" dirty="0"/>
          </a:p>
        </p:txBody>
      </p:sp>
      <p:sp>
        <p:nvSpPr>
          <p:cNvPr id="7" name="Rectangle: Rounded Corners 6">
            <a:extLst>
              <a:ext uri="{FF2B5EF4-FFF2-40B4-BE49-F238E27FC236}">
                <a16:creationId xmlns:a16="http://schemas.microsoft.com/office/drawing/2014/main" id="{2DE30C3C-2A5C-5CA1-F334-DE634A76D0DB}"/>
              </a:ext>
            </a:extLst>
          </p:cNvPr>
          <p:cNvSpPr/>
          <p:nvPr/>
        </p:nvSpPr>
        <p:spPr bwMode="auto">
          <a:xfrm>
            <a:off x="0" y="5619066"/>
            <a:ext cx="9144000" cy="589091"/>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 name="TextBox 5">
            <a:extLst>
              <a:ext uri="{FF2B5EF4-FFF2-40B4-BE49-F238E27FC236}">
                <a16:creationId xmlns:a16="http://schemas.microsoft.com/office/drawing/2014/main" id="{0A80FF0B-1762-B946-E317-E5BE1EE96101}"/>
              </a:ext>
            </a:extLst>
          </p:cNvPr>
          <p:cNvSpPr txBox="1"/>
          <p:nvPr/>
        </p:nvSpPr>
        <p:spPr>
          <a:xfrm>
            <a:off x="173637" y="5633550"/>
            <a:ext cx="9111982" cy="584775"/>
          </a:xfrm>
          <a:prstGeom prst="rect">
            <a:avLst/>
          </a:prstGeom>
          <a:noFill/>
        </p:spPr>
        <p:txBody>
          <a:bodyPr wrap="none" rtlCol="0">
            <a:spAutoFit/>
          </a:bodyPr>
          <a:lstStyle/>
          <a:p>
            <a:r>
              <a:rPr lang="en-US" sz="1600" dirty="0">
                <a:solidFill>
                  <a:srgbClr val="0070C0"/>
                </a:solidFill>
              </a:rPr>
              <a:t>As seen above, over time, single-core Armv7-based 32-bit CPUs advanced to</a:t>
            </a:r>
          </a:p>
          <a:p>
            <a:r>
              <a:rPr lang="en-US" sz="1600" dirty="0">
                <a:solidFill>
                  <a:srgbClr val="0070C0"/>
                </a:solidFill>
              </a:rPr>
              <a:t>  </a:t>
            </a:r>
            <a:r>
              <a:rPr lang="en-US" sz="1600" dirty="0"/>
              <a:t> </a:t>
            </a:r>
            <a:r>
              <a:rPr lang="en-US" sz="1600" spc="-40" dirty="0">
                <a:solidFill>
                  <a:srgbClr val="0070C0"/>
                </a:solidFill>
              </a:rPr>
              <a:t>symmetrical multicores </a:t>
            </a:r>
            <a:r>
              <a:rPr lang="en-US" sz="1600" spc="-40" dirty="0"/>
              <a:t>and then to </a:t>
            </a:r>
            <a:r>
              <a:rPr lang="en-US" sz="1600" spc="-40" dirty="0" err="1">
                <a:solidFill>
                  <a:srgbClr val="0070C0"/>
                </a:solidFill>
              </a:rPr>
              <a:t>big.little</a:t>
            </a:r>
            <a:r>
              <a:rPr lang="en-US" sz="1600" spc="-40" dirty="0">
                <a:solidFill>
                  <a:srgbClr val="0070C0"/>
                </a:solidFill>
              </a:rPr>
              <a:t> </a:t>
            </a:r>
            <a:r>
              <a:rPr lang="en-US" sz="1600" spc="-40" dirty="0"/>
              <a:t>designs, as will be discussed subsequently</a:t>
            </a:r>
            <a:r>
              <a:rPr lang="en-US" sz="1600" spc="-40" dirty="0">
                <a:solidFill>
                  <a:srgbClr val="0070C0"/>
                </a:solidFill>
              </a:rPr>
              <a:t>.</a:t>
            </a:r>
            <a:r>
              <a:rPr lang="en-US" sz="1600" spc="-40" dirty="0"/>
              <a:t> </a:t>
            </a:r>
            <a:endParaRPr lang="hu-HU" sz="1600" spc="-40" dirty="0"/>
          </a:p>
        </p:txBody>
      </p:sp>
    </p:spTree>
    <p:extLst>
      <p:ext uri="{BB962C8B-B14F-4D97-AF65-F5344CB8AC3E}">
        <p14:creationId xmlns:p14="http://schemas.microsoft.com/office/powerpoint/2010/main" val="2449750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500" fill="hold"/>
                                        <p:tgtEl>
                                          <p:spTgt spid="26"/>
                                        </p:tgtEl>
                                        <p:attrNameLst>
                                          <p:attrName>ppt_x</p:attrName>
                                        </p:attrNameLst>
                                      </p:cBhvr>
                                      <p:tavLst>
                                        <p:tav tm="0">
                                          <p:val>
                                            <p:strVal val="#ppt_x"/>
                                          </p:val>
                                        </p:tav>
                                        <p:tav tm="100000">
                                          <p:val>
                                            <p:strVal val="#ppt_x"/>
                                          </p:val>
                                        </p:tav>
                                      </p:tavLst>
                                    </p:anim>
                                    <p:anim calcmode="lin" valueType="num">
                                      <p:cBhvr additive="base">
                                        <p:cTn id="22" dur="500" fill="hold"/>
                                        <p:tgtEl>
                                          <p:spTgt spid="2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 calcmode="lin" valueType="num">
                                      <p:cBhvr additive="base">
                                        <p:cTn id="29" dur="500" fill="hold"/>
                                        <p:tgtEl>
                                          <p:spTgt spid="84"/>
                                        </p:tgtEl>
                                        <p:attrNameLst>
                                          <p:attrName>ppt_x</p:attrName>
                                        </p:attrNameLst>
                                      </p:cBhvr>
                                      <p:tavLst>
                                        <p:tav tm="0">
                                          <p:val>
                                            <p:strVal val="#ppt_x"/>
                                          </p:val>
                                        </p:tav>
                                        <p:tav tm="100000">
                                          <p:val>
                                            <p:strVal val="#ppt_x"/>
                                          </p:val>
                                        </p:tav>
                                      </p:tavLst>
                                    </p:anim>
                                    <p:anim calcmode="lin" valueType="num">
                                      <p:cBhvr additive="base">
                                        <p:cTn id="30" dur="500" fill="hold"/>
                                        <p:tgtEl>
                                          <p:spTgt spid="8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2"/>
                                        </p:tgtEl>
                                        <p:attrNameLst>
                                          <p:attrName>style.visibility</p:attrName>
                                        </p:attrNameLst>
                                      </p:cBhvr>
                                      <p:to>
                                        <p:strVal val="visible"/>
                                      </p:to>
                                    </p:set>
                                    <p:anim calcmode="lin" valueType="num">
                                      <p:cBhvr additive="base">
                                        <p:cTn id="33" dur="500" fill="hold"/>
                                        <p:tgtEl>
                                          <p:spTgt spid="92"/>
                                        </p:tgtEl>
                                        <p:attrNameLst>
                                          <p:attrName>ppt_x</p:attrName>
                                        </p:attrNameLst>
                                      </p:cBhvr>
                                      <p:tavLst>
                                        <p:tav tm="0">
                                          <p:val>
                                            <p:strVal val="#ppt_x"/>
                                          </p:val>
                                        </p:tav>
                                        <p:tav tm="100000">
                                          <p:val>
                                            <p:strVal val="#ppt_x"/>
                                          </p:val>
                                        </p:tav>
                                      </p:tavLst>
                                    </p:anim>
                                    <p:anim calcmode="lin" valueType="num">
                                      <p:cBhvr additive="base">
                                        <p:cTn id="34" dur="500" fill="hold"/>
                                        <p:tgtEl>
                                          <p:spTgt spid="9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5"/>
                                        </p:tgtEl>
                                        <p:attrNameLst>
                                          <p:attrName>style.visibility</p:attrName>
                                        </p:attrNameLst>
                                      </p:cBhvr>
                                      <p:to>
                                        <p:strVal val="visible"/>
                                      </p:to>
                                    </p:set>
                                    <p:anim calcmode="lin" valueType="num">
                                      <p:cBhvr additive="base">
                                        <p:cTn id="37" dur="500" fill="hold"/>
                                        <p:tgtEl>
                                          <p:spTgt spid="95"/>
                                        </p:tgtEl>
                                        <p:attrNameLst>
                                          <p:attrName>ppt_x</p:attrName>
                                        </p:attrNameLst>
                                      </p:cBhvr>
                                      <p:tavLst>
                                        <p:tav tm="0">
                                          <p:val>
                                            <p:strVal val="#ppt_x"/>
                                          </p:val>
                                        </p:tav>
                                        <p:tav tm="100000">
                                          <p:val>
                                            <p:strVal val="#ppt_x"/>
                                          </p:val>
                                        </p:tav>
                                      </p:tavLst>
                                    </p:anim>
                                    <p:anim calcmode="lin" valueType="num">
                                      <p:cBhvr additive="base">
                                        <p:cTn id="38" dur="500" fill="hold"/>
                                        <p:tgtEl>
                                          <p:spTgt spid="95"/>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96"/>
                                        </p:tgtEl>
                                        <p:attrNameLst>
                                          <p:attrName>style.visibility</p:attrName>
                                        </p:attrNameLst>
                                      </p:cBhvr>
                                      <p:to>
                                        <p:strVal val="visible"/>
                                      </p:to>
                                    </p:set>
                                    <p:anim calcmode="lin" valueType="num">
                                      <p:cBhvr additive="base">
                                        <p:cTn id="41" dur="500" fill="hold"/>
                                        <p:tgtEl>
                                          <p:spTgt spid="96"/>
                                        </p:tgtEl>
                                        <p:attrNameLst>
                                          <p:attrName>ppt_x</p:attrName>
                                        </p:attrNameLst>
                                      </p:cBhvr>
                                      <p:tavLst>
                                        <p:tav tm="0">
                                          <p:val>
                                            <p:strVal val="#ppt_x"/>
                                          </p:val>
                                        </p:tav>
                                        <p:tav tm="100000">
                                          <p:val>
                                            <p:strVal val="#ppt_x"/>
                                          </p:val>
                                        </p:tav>
                                      </p:tavLst>
                                    </p:anim>
                                    <p:anim calcmode="lin" valueType="num">
                                      <p:cBhvr additive="base">
                                        <p:cTn id="42"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ppt_x"/>
                                          </p:val>
                                        </p:tav>
                                        <p:tav tm="100000">
                                          <p:val>
                                            <p:strVal val="#ppt_x"/>
                                          </p:val>
                                        </p:tav>
                                      </p:tavLst>
                                    </p:anim>
                                    <p:anim calcmode="lin" valueType="num">
                                      <p:cBhvr additive="base">
                                        <p:cTn id="48" dur="500" fill="hold"/>
                                        <p:tgtEl>
                                          <p:spTgt spid="1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ppt_x"/>
                                          </p:val>
                                        </p:tav>
                                        <p:tav tm="100000">
                                          <p:val>
                                            <p:strVal val="#ppt_x"/>
                                          </p:val>
                                        </p:tav>
                                      </p:tavLst>
                                    </p:anim>
                                    <p:anim calcmode="lin" valueType="num">
                                      <p:cBhvr additive="base">
                                        <p:cTn id="52" dur="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8"/>
                                        </p:tgtEl>
                                        <p:attrNameLst>
                                          <p:attrName>style.visibility</p:attrName>
                                        </p:attrNameLst>
                                      </p:cBhvr>
                                      <p:to>
                                        <p:strVal val="visible"/>
                                      </p:to>
                                    </p:set>
                                    <p:anim calcmode="lin" valueType="num">
                                      <p:cBhvr additive="base">
                                        <p:cTn id="55" dur="500" fill="hold"/>
                                        <p:tgtEl>
                                          <p:spTgt spid="78"/>
                                        </p:tgtEl>
                                        <p:attrNameLst>
                                          <p:attrName>ppt_x</p:attrName>
                                        </p:attrNameLst>
                                      </p:cBhvr>
                                      <p:tavLst>
                                        <p:tav tm="0">
                                          <p:val>
                                            <p:strVal val="#ppt_x"/>
                                          </p:val>
                                        </p:tav>
                                        <p:tav tm="100000">
                                          <p:val>
                                            <p:strVal val="#ppt_x"/>
                                          </p:val>
                                        </p:tav>
                                      </p:tavLst>
                                    </p:anim>
                                    <p:anim calcmode="lin" valueType="num">
                                      <p:cBhvr additive="base">
                                        <p:cTn id="56" dur="500" fill="hold"/>
                                        <p:tgtEl>
                                          <p:spTgt spid="7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79"/>
                                        </p:tgtEl>
                                        <p:attrNameLst>
                                          <p:attrName>style.visibility</p:attrName>
                                        </p:attrNameLst>
                                      </p:cBhvr>
                                      <p:to>
                                        <p:strVal val="visible"/>
                                      </p:to>
                                    </p:set>
                                    <p:anim calcmode="lin" valueType="num">
                                      <p:cBhvr additive="base">
                                        <p:cTn id="59" dur="500" fill="hold"/>
                                        <p:tgtEl>
                                          <p:spTgt spid="79"/>
                                        </p:tgtEl>
                                        <p:attrNameLst>
                                          <p:attrName>ppt_x</p:attrName>
                                        </p:attrNameLst>
                                      </p:cBhvr>
                                      <p:tavLst>
                                        <p:tav tm="0">
                                          <p:val>
                                            <p:strVal val="#ppt_x"/>
                                          </p:val>
                                        </p:tav>
                                        <p:tav tm="100000">
                                          <p:val>
                                            <p:strVal val="#ppt_x"/>
                                          </p:val>
                                        </p:tav>
                                      </p:tavLst>
                                    </p:anim>
                                    <p:anim calcmode="lin" valueType="num">
                                      <p:cBhvr additive="base">
                                        <p:cTn id="60" dur="500" fill="hold"/>
                                        <p:tgtEl>
                                          <p:spTgt spid="7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80"/>
                                        </p:tgtEl>
                                        <p:attrNameLst>
                                          <p:attrName>style.visibility</p:attrName>
                                        </p:attrNameLst>
                                      </p:cBhvr>
                                      <p:to>
                                        <p:strVal val="visible"/>
                                      </p:to>
                                    </p:set>
                                    <p:anim calcmode="lin" valueType="num">
                                      <p:cBhvr additive="base">
                                        <p:cTn id="63" dur="500" fill="hold"/>
                                        <p:tgtEl>
                                          <p:spTgt spid="80"/>
                                        </p:tgtEl>
                                        <p:attrNameLst>
                                          <p:attrName>ppt_x</p:attrName>
                                        </p:attrNameLst>
                                      </p:cBhvr>
                                      <p:tavLst>
                                        <p:tav tm="0">
                                          <p:val>
                                            <p:strVal val="#ppt_x"/>
                                          </p:val>
                                        </p:tav>
                                        <p:tav tm="100000">
                                          <p:val>
                                            <p:strVal val="#ppt_x"/>
                                          </p:val>
                                        </p:tav>
                                      </p:tavLst>
                                    </p:anim>
                                    <p:anim calcmode="lin" valueType="num">
                                      <p:cBhvr additive="base">
                                        <p:cTn id="64" dur="500" fill="hold"/>
                                        <p:tgtEl>
                                          <p:spTgt spid="8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anim calcmode="lin" valueType="num">
                                      <p:cBhvr additive="base">
                                        <p:cTn id="67" dur="500" fill="hold"/>
                                        <p:tgtEl>
                                          <p:spTgt spid="81"/>
                                        </p:tgtEl>
                                        <p:attrNameLst>
                                          <p:attrName>ppt_x</p:attrName>
                                        </p:attrNameLst>
                                      </p:cBhvr>
                                      <p:tavLst>
                                        <p:tav tm="0">
                                          <p:val>
                                            <p:strVal val="#ppt_x"/>
                                          </p:val>
                                        </p:tav>
                                        <p:tav tm="100000">
                                          <p:val>
                                            <p:strVal val="#ppt_x"/>
                                          </p:val>
                                        </p:tav>
                                      </p:tavLst>
                                    </p:anim>
                                    <p:anim calcmode="lin" valueType="num">
                                      <p:cBhvr additive="base">
                                        <p:cTn id="68" dur="500" fill="hold"/>
                                        <p:tgtEl>
                                          <p:spTgt spid="8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82"/>
                                        </p:tgtEl>
                                        <p:attrNameLst>
                                          <p:attrName>style.visibility</p:attrName>
                                        </p:attrNameLst>
                                      </p:cBhvr>
                                      <p:to>
                                        <p:strVal val="visible"/>
                                      </p:to>
                                    </p:set>
                                    <p:anim calcmode="lin" valueType="num">
                                      <p:cBhvr additive="base">
                                        <p:cTn id="71" dur="500" fill="hold"/>
                                        <p:tgtEl>
                                          <p:spTgt spid="82"/>
                                        </p:tgtEl>
                                        <p:attrNameLst>
                                          <p:attrName>ppt_x</p:attrName>
                                        </p:attrNameLst>
                                      </p:cBhvr>
                                      <p:tavLst>
                                        <p:tav tm="0">
                                          <p:val>
                                            <p:strVal val="#ppt_x"/>
                                          </p:val>
                                        </p:tav>
                                        <p:tav tm="100000">
                                          <p:val>
                                            <p:strVal val="#ppt_x"/>
                                          </p:val>
                                        </p:tav>
                                      </p:tavLst>
                                    </p:anim>
                                    <p:anim calcmode="lin" valueType="num">
                                      <p:cBhvr additive="base">
                                        <p:cTn id="72" dur="500" fill="hold"/>
                                        <p:tgtEl>
                                          <p:spTgt spid="8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83"/>
                                        </p:tgtEl>
                                        <p:attrNameLst>
                                          <p:attrName>style.visibility</p:attrName>
                                        </p:attrNameLst>
                                      </p:cBhvr>
                                      <p:to>
                                        <p:strVal val="visible"/>
                                      </p:to>
                                    </p:set>
                                    <p:anim calcmode="lin" valueType="num">
                                      <p:cBhvr additive="base">
                                        <p:cTn id="75" dur="500" fill="hold"/>
                                        <p:tgtEl>
                                          <p:spTgt spid="83"/>
                                        </p:tgtEl>
                                        <p:attrNameLst>
                                          <p:attrName>ppt_x</p:attrName>
                                        </p:attrNameLst>
                                      </p:cBhvr>
                                      <p:tavLst>
                                        <p:tav tm="0">
                                          <p:val>
                                            <p:strVal val="#ppt_x"/>
                                          </p:val>
                                        </p:tav>
                                        <p:tav tm="100000">
                                          <p:val>
                                            <p:strVal val="#ppt_x"/>
                                          </p:val>
                                        </p:tav>
                                      </p:tavLst>
                                    </p:anim>
                                    <p:anim calcmode="lin" valueType="num">
                                      <p:cBhvr additive="base">
                                        <p:cTn id="76" dur="500" fill="hold"/>
                                        <p:tgtEl>
                                          <p:spTgt spid="8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 calcmode="lin" valueType="num">
                                      <p:cBhvr additive="base">
                                        <p:cTn id="79" dur="500" fill="hold"/>
                                        <p:tgtEl>
                                          <p:spTgt spid="87"/>
                                        </p:tgtEl>
                                        <p:attrNameLst>
                                          <p:attrName>ppt_x</p:attrName>
                                        </p:attrNameLst>
                                      </p:cBhvr>
                                      <p:tavLst>
                                        <p:tav tm="0">
                                          <p:val>
                                            <p:strVal val="#ppt_x"/>
                                          </p:val>
                                        </p:tav>
                                        <p:tav tm="100000">
                                          <p:val>
                                            <p:strVal val="#ppt_x"/>
                                          </p:val>
                                        </p:tav>
                                      </p:tavLst>
                                    </p:anim>
                                    <p:anim calcmode="lin" valueType="num">
                                      <p:cBhvr additive="base">
                                        <p:cTn id="80" dur="500" fill="hold"/>
                                        <p:tgtEl>
                                          <p:spTgt spid="87"/>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88"/>
                                        </p:tgtEl>
                                        <p:attrNameLst>
                                          <p:attrName>style.visibility</p:attrName>
                                        </p:attrNameLst>
                                      </p:cBhvr>
                                      <p:to>
                                        <p:strVal val="visible"/>
                                      </p:to>
                                    </p:set>
                                    <p:anim calcmode="lin" valueType="num">
                                      <p:cBhvr additive="base">
                                        <p:cTn id="83" dur="500" fill="hold"/>
                                        <p:tgtEl>
                                          <p:spTgt spid="88"/>
                                        </p:tgtEl>
                                        <p:attrNameLst>
                                          <p:attrName>ppt_x</p:attrName>
                                        </p:attrNameLst>
                                      </p:cBhvr>
                                      <p:tavLst>
                                        <p:tav tm="0">
                                          <p:val>
                                            <p:strVal val="#ppt_x"/>
                                          </p:val>
                                        </p:tav>
                                        <p:tav tm="100000">
                                          <p:val>
                                            <p:strVal val="#ppt_x"/>
                                          </p:val>
                                        </p:tav>
                                      </p:tavLst>
                                    </p:anim>
                                    <p:anim calcmode="lin" valueType="num">
                                      <p:cBhvr additive="base">
                                        <p:cTn id="84" dur="500" fill="hold"/>
                                        <p:tgtEl>
                                          <p:spTgt spid="88"/>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89"/>
                                        </p:tgtEl>
                                        <p:attrNameLst>
                                          <p:attrName>style.visibility</p:attrName>
                                        </p:attrNameLst>
                                      </p:cBhvr>
                                      <p:to>
                                        <p:strVal val="visible"/>
                                      </p:to>
                                    </p:set>
                                    <p:anim calcmode="lin" valueType="num">
                                      <p:cBhvr additive="base">
                                        <p:cTn id="87" dur="500" fill="hold"/>
                                        <p:tgtEl>
                                          <p:spTgt spid="89"/>
                                        </p:tgtEl>
                                        <p:attrNameLst>
                                          <p:attrName>ppt_x</p:attrName>
                                        </p:attrNameLst>
                                      </p:cBhvr>
                                      <p:tavLst>
                                        <p:tav tm="0">
                                          <p:val>
                                            <p:strVal val="#ppt_x"/>
                                          </p:val>
                                        </p:tav>
                                        <p:tav tm="100000">
                                          <p:val>
                                            <p:strVal val="#ppt_x"/>
                                          </p:val>
                                        </p:tav>
                                      </p:tavLst>
                                    </p:anim>
                                    <p:anim calcmode="lin" valueType="num">
                                      <p:cBhvr additive="base">
                                        <p:cTn id="88" dur="500" fill="hold"/>
                                        <p:tgtEl>
                                          <p:spTgt spid="89"/>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ppt_x"/>
                                          </p:val>
                                        </p:tav>
                                        <p:tav tm="100000">
                                          <p:val>
                                            <p:strVal val="#ppt_x"/>
                                          </p:val>
                                        </p:tav>
                                      </p:tavLst>
                                    </p:anim>
                                    <p:anim calcmode="lin" valueType="num">
                                      <p:cBhvr additive="base">
                                        <p:cTn id="92" dur="500" fill="hold"/>
                                        <p:tgtEl>
                                          <p:spTgt spid="90"/>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93"/>
                                        </p:tgtEl>
                                        <p:attrNameLst>
                                          <p:attrName>style.visibility</p:attrName>
                                        </p:attrNameLst>
                                      </p:cBhvr>
                                      <p:to>
                                        <p:strVal val="visible"/>
                                      </p:to>
                                    </p:set>
                                    <p:anim calcmode="lin" valueType="num">
                                      <p:cBhvr additive="base">
                                        <p:cTn id="95" dur="500" fill="hold"/>
                                        <p:tgtEl>
                                          <p:spTgt spid="93"/>
                                        </p:tgtEl>
                                        <p:attrNameLst>
                                          <p:attrName>ppt_x</p:attrName>
                                        </p:attrNameLst>
                                      </p:cBhvr>
                                      <p:tavLst>
                                        <p:tav tm="0">
                                          <p:val>
                                            <p:strVal val="#ppt_x"/>
                                          </p:val>
                                        </p:tav>
                                        <p:tav tm="100000">
                                          <p:val>
                                            <p:strVal val="#ppt_x"/>
                                          </p:val>
                                        </p:tav>
                                      </p:tavLst>
                                    </p:anim>
                                    <p:anim calcmode="lin" valueType="num">
                                      <p:cBhvr additive="base">
                                        <p:cTn id="96" dur="500" fill="hold"/>
                                        <p:tgtEl>
                                          <p:spTgt spid="9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9"/>
                                        </p:tgtEl>
                                        <p:attrNameLst>
                                          <p:attrName>style.visibility</p:attrName>
                                        </p:attrNameLst>
                                      </p:cBhvr>
                                      <p:to>
                                        <p:strVal val="visible"/>
                                      </p:to>
                                    </p:set>
                                    <p:anim calcmode="lin" valueType="num">
                                      <p:cBhvr additive="base">
                                        <p:cTn id="99" dur="500" fill="hold"/>
                                        <p:tgtEl>
                                          <p:spTgt spid="9"/>
                                        </p:tgtEl>
                                        <p:attrNameLst>
                                          <p:attrName>ppt_x</p:attrName>
                                        </p:attrNameLst>
                                      </p:cBhvr>
                                      <p:tavLst>
                                        <p:tav tm="0">
                                          <p:val>
                                            <p:strVal val="#ppt_x"/>
                                          </p:val>
                                        </p:tav>
                                        <p:tav tm="100000">
                                          <p:val>
                                            <p:strVal val="#ppt_x"/>
                                          </p:val>
                                        </p:tav>
                                      </p:tavLst>
                                    </p:anim>
                                    <p:anim calcmode="lin" valueType="num">
                                      <p:cBhvr additive="base">
                                        <p:cTn id="10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6"/>
                                        </p:tgtEl>
                                        <p:attrNameLst>
                                          <p:attrName>style.visibility</p:attrName>
                                        </p:attrNameLst>
                                      </p:cBhvr>
                                      <p:to>
                                        <p:strVal val="visible"/>
                                      </p:to>
                                    </p:set>
                                    <p:anim calcmode="lin" valueType="num">
                                      <p:cBhvr additive="base">
                                        <p:cTn id="105" dur="500" fill="hold"/>
                                        <p:tgtEl>
                                          <p:spTgt spid="16"/>
                                        </p:tgtEl>
                                        <p:attrNameLst>
                                          <p:attrName>ppt_x</p:attrName>
                                        </p:attrNameLst>
                                      </p:cBhvr>
                                      <p:tavLst>
                                        <p:tav tm="0">
                                          <p:val>
                                            <p:strVal val="#ppt_x"/>
                                          </p:val>
                                        </p:tav>
                                        <p:tav tm="100000">
                                          <p:val>
                                            <p:strVal val="#ppt_x"/>
                                          </p:val>
                                        </p:tav>
                                      </p:tavLst>
                                    </p:anim>
                                    <p:anim calcmode="lin" valueType="num">
                                      <p:cBhvr additive="base">
                                        <p:cTn id="106" dur="500" fill="hold"/>
                                        <p:tgtEl>
                                          <p:spTgt spid="16"/>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additive="base">
                                        <p:cTn id="109" dur="500" fill="hold"/>
                                        <p:tgtEl>
                                          <p:spTgt spid="30"/>
                                        </p:tgtEl>
                                        <p:attrNameLst>
                                          <p:attrName>ppt_x</p:attrName>
                                        </p:attrNameLst>
                                      </p:cBhvr>
                                      <p:tavLst>
                                        <p:tav tm="0">
                                          <p:val>
                                            <p:strVal val="#ppt_x"/>
                                          </p:val>
                                        </p:tav>
                                        <p:tav tm="100000">
                                          <p:val>
                                            <p:strVal val="#ppt_x"/>
                                          </p:val>
                                        </p:tav>
                                      </p:tavLst>
                                    </p:anim>
                                    <p:anim calcmode="lin" valueType="num">
                                      <p:cBhvr additive="base">
                                        <p:cTn id="110" dur="500" fill="hold"/>
                                        <p:tgtEl>
                                          <p:spTgt spid="3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8"/>
                                        </p:tgtEl>
                                        <p:attrNameLst>
                                          <p:attrName>style.visibility</p:attrName>
                                        </p:attrNameLst>
                                      </p:cBhvr>
                                      <p:to>
                                        <p:strVal val="visible"/>
                                      </p:to>
                                    </p:set>
                                    <p:anim calcmode="lin" valueType="num">
                                      <p:cBhvr additive="base">
                                        <p:cTn id="113" dur="500" fill="hold"/>
                                        <p:tgtEl>
                                          <p:spTgt spid="38"/>
                                        </p:tgtEl>
                                        <p:attrNameLst>
                                          <p:attrName>ppt_x</p:attrName>
                                        </p:attrNameLst>
                                      </p:cBhvr>
                                      <p:tavLst>
                                        <p:tav tm="0">
                                          <p:val>
                                            <p:strVal val="#ppt_x"/>
                                          </p:val>
                                        </p:tav>
                                        <p:tav tm="100000">
                                          <p:val>
                                            <p:strVal val="#ppt_x"/>
                                          </p:val>
                                        </p:tav>
                                      </p:tavLst>
                                    </p:anim>
                                    <p:anim calcmode="lin" valueType="num">
                                      <p:cBhvr additive="base">
                                        <p:cTn id="114" dur="500" fill="hold"/>
                                        <p:tgtEl>
                                          <p:spTgt spid="38"/>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500" fill="hold"/>
                                        <p:tgtEl>
                                          <p:spTgt spid="39"/>
                                        </p:tgtEl>
                                        <p:attrNameLst>
                                          <p:attrName>ppt_x</p:attrName>
                                        </p:attrNameLst>
                                      </p:cBhvr>
                                      <p:tavLst>
                                        <p:tav tm="0">
                                          <p:val>
                                            <p:strVal val="#ppt_x"/>
                                          </p:val>
                                        </p:tav>
                                        <p:tav tm="100000">
                                          <p:val>
                                            <p:strVal val="#ppt_x"/>
                                          </p:val>
                                        </p:tav>
                                      </p:tavLst>
                                    </p:anim>
                                    <p:anim calcmode="lin" valueType="num">
                                      <p:cBhvr additive="base">
                                        <p:cTn id="118" dur="500" fill="hold"/>
                                        <p:tgtEl>
                                          <p:spTgt spid="39"/>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55"/>
                                        </p:tgtEl>
                                        <p:attrNameLst>
                                          <p:attrName>style.visibility</p:attrName>
                                        </p:attrNameLst>
                                      </p:cBhvr>
                                      <p:to>
                                        <p:strVal val="visible"/>
                                      </p:to>
                                    </p:set>
                                    <p:anim calcmode="lin" valueType="num">
                                      <p:cBhvr additive="base">
                                        <p:cTn id="121" dur="500" fill="hold"/>
                                        <p:tgtEl>
                                          <p:spTgt spid="55"/>
                                        </p:tgtEl>
                                        <p:attrNameLst>
                                          <p:attrName>ppt_x</p:attrName>
                                        </p:attrNameLst>
                                      </p:cBhvr>
                                      <p:tavLst>
                                        <p:tav tm="0">
                                          <p:val>
                                            <p:strVal val="#ppt_x"/>
                                          </p:val>
                                        </p:tav>
                                        <p:tav tm="100000">
                                          <p:val>
                                            <p:strVal val="#ppt_x"/>
                                          </p:val>
                                        </p:tav>
                                      </p:tavLst>
                                    </p:anim>
                                    <p:anim calcmode="lin" valueType="num">
                                      <p:cBhvr additive="base">
                                        <p:cTn id="122" dur="500" fill="hold"/>
                                        <p:tgtEl>
                                          <p:spTgt spid="5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 calcmode="lin" valueType="num">
                                      <p:cBhvr additive="base">
                                        <p:cTn id="125" dur="500" fill="hold"/>
                                        <p:tgtEl>
                                          <p:spTgt spid="58"/>
                                        </p:tgtEl>
                                        <p:attrNameLst>
                                          <p:attrName>ppt_x</p:attrName>
                                        </p:attrNameLst>
                                      </p:cBhvr>
                                      <p:tavLst>
                                        <p:tav tm="0">
                                          <p:val>
                                            <p:strVal val="#ppt_x"/>
                                          </p:val>
                                        </p:tav>
                                        <p:tav tm="100000">
                                          <p:val>
                                            <p:strVal val="#ppt_x"/>
                                          </p:val>
                                        </p:tav>
                                      </p:tavLst>
                                    </p:anim>
                                    <p:anim calcmode="lin" valueType="num">
                                      <p:cBhvr additive="base">
                                        <p:cTn id="126" dur="500" fill="hold"/>
                                        <p:tgtEl>
                                          <p:spTgt spid="58"/>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59"/>
                                        </p:tgtEl>
                                        <p:attrNameLst>
                                          <p:attrName>style.visibility</p:attrName>
                                        </p:attrNameLst>
                                      </p:cBhvr>
                                      <p:to>
                                        <p:strVal val="visible"/>
                                      </p:to>
                                    </p:set>
                                    <p:anim calcmode="lin" valueType="num">
                                      <p:cBhvr additive="base">
                                        <p:cTn id="129" dur="500" fill="hold"/>
                                        <p:tgtEl>
                                          <p:spTgt spid="59"/>
                                        </p:tgtEl>
                                        <p:attrNameLst>
                                          <p:attrName>ppt_x</p:attrName>
                                        </p:attrNameLst>
                                      </p:cBhvr>
                                      <p:tavLst>
                                        <p:tav tm="0">
                                          <p:val>
                                            <p:strVal val="#ppt_x"/>
                                          </p:val>
                                        </p:tav>
                                        <p:tav tm="100000">
                                          <p:val>
                                            <p:strVal val="#ppt_x"/>
                                          </p:val>
                                        </p:tav>
                                      </p:tavLst>
                                    </p:anim>
                                    <p:anim calcmode="lin" valueType="num">
                                      <p:cBhvr additive="base">
                                        <p:cTn id="130" dur="500" fill="hold"/>
                                        <p:tgtEl>
                                          <p:spTgt spid="59"/>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60"/>
                                        </p:tgtEl>
                                        <p:attrNameLst>
                                          <p:attrName>style.visibility</p:attrName>
                                        </p:attrNameLst>
                                      </p:cBhvr>
                                      <p:to>
                                        <p:strVal val="visible"/>
                                      </p:to>
                                    </p:set>
                                    <p:anim calcmode="lin" valueType="num">
                                      <p:cBhvr additive="base">
                                        <p:cTn id="133" dur="500" fill="hold"/>
                                        <p:tgtEl>
                                          <p:spTgt spid="60"/>
                                        </p:tgtEl>
                                        <p:attrNameLst>
                                          <p:attrName>ppt_x</p:attrName>
                                        </p:attrNameLst>
                                      </p:cBhvr>
                                      <p:tavLst>
                                        <p:tav tm="0">
                                          <p:val>
                                            <p:strVal val="#ppt_x"/>
                                          </p:val>
                                        </p:tav>
                                        <p:tav tm="100000">
                                          <p:val>
                                            <p:strVal val="#ppt_x"/>
                                          </p:val>
                                        </p:tav>
                                      </p:tavLst>
                                    </p:anim>
                                    <p:anim calcmode="lin" valueType="num">
                                      <p:cBhvr additive="base">
                                        <p:cTn id="134" dur="500" fill="hold"/>
                                        <p:tgtEl>
                                          <p:spTgt spid="60"/>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additive="base">
                                        <p:cTn id="137" dur="500" fill="hold"/>
                                        <p:tgtEl>
                                          <p:spTgt spid="61"/>
                                        </p:tgtEl>
                                        <p:attrNameLst>
                                          <p:attrName>ppt_x</p:attrName>
                                        </p:attrNameLst>
                                      </p:cBhvr>
                                      <p:tavLst>
                                        <p:tav tm="0">
                                          <p:val>
                                            <p:strVal val="#ppt_x"/>
                                          </p:val>
                                        </p:tav>
                                        <p:tav tm="100000">
                                          <p:val>
                                            <p:strVal val="#ppt_x"/>
                                          </p:val>
                                        </p:tav>
                                      </p:tavLst>
                                    </p:anim>
                                    <p:anim calcmode="lin" valueType="num">
                                      <p:cBhvr additive="base">
                                        <p:cTn id="138" dur="500" fill="hold"/>
                                        <p:tgtEl>
                                          <p:spTgt spid="61"/>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66"/>
                                        </p:tgtEl>
                                        <p:attrNameLst>
                                          <p:attrName>style.visibility</p:attrName>
                                        </p:attrNameLst>
                                      </p:cBhvr>
                                      <p:to>
                                        <p:strVal val="visible"/>
                                      </p:to>
                                    </p:set>
                                    <p:anim calcmode="lin" valueType="num">
                                      <p:cBhvr additive="base">
                                        <p:cTn id="141" dur="500" fill="hold"/>
                                        <p:tgtEl>
                                          <p:spTgt spid="66"/>
                                        </p:tgtEl>
                                        <p:attrNameLst>
                                          <p:attrName>ppt_x</p:attrName>
                                        </p:attrNameLst>
                                      </p:cBhvr>
                                      <p:tavLst>
                                        <p:tav tm="0">
                                          <p:val>
                                            <p:strVal val="#ppt_x"/>
                                          </p:val>
                                        </p:tav>
                                        <p:tav tm="100000">
                                          <p:val>
                                            <p:strVal val="#ppt_x"/>
                                          </p:val>
                                        </p:tav>
                                      </p:tavLst>
                                    </p:anim>
                                    <p:anim calcmode="lin" valueType="num">
                                      <p:cBhvr additive="base">
                                        <p:cTn id="142" dur="500" fill="hold"/>
                                        <p:tgtEl>
                                          <p:spTgt spid="66"/>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71"/>
                                        </p:tgtEl>
                                        <p:attrNameLst>
                                          <p:attrName>style.visibility</p:attrName>
                                        </p:attrNameLst>
                                      </p:cBhvr>
                                      <p:to>
                                        <p:strVal val="visible"/>
                                      </p:to>
                                    </p:set>
                                    <p:anim calcmode="lin" valueType="num">
                                      <p:cBhvr additive="base">
                                        <p:cTn id="145" dur="500" fill="hold"/>
                                        <p:tgtEl>
                                          <p:spTgt spid="71"/>
                                        </p:tgtEl>
                                        <p:attrNameLst>
                                          <p:attrName>ppt_x</p:attrName>
                                        </p:attrNameLst>
                                      </p:cBhvr>
                                      <p:tavLst>
                                        <p:tav tm="0">
                                          <p:val>
                                            <p:strVal val="#ppt_x"/>
                                          </p:val>
                                        </p:tav>
                                        <p:tav tm="100000">
                                          <p:val>
                                            <p:strVal val="#ppt_x"/>
                                          </p:val>
                                        </p:tav>
                                      </p:tavLst>
                                    </p:anim>
                                    <p:anim calcmode="lin" valueType="num">
                                      <p:cBhvr additive="base">
                                        <p:cTn id="146" dur="500" fill="hold"/>
                                        <p:tgtEl>
                                          <p:spTgt spid="7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72"/>
                                        </p:tgtEl>
                                        <p:attrNameLst>
                                          <p:attrName>style.visibility</p:attrName>
                                        </p:attrNameLst>
                                      </p:cBhvr>
                                      <p:to>
                                        <p:strVal val="visible"/>
                                      </p:to>
                                    </p:set>
                                    <p:anim calcmode="lin" valueType="num">
                                      <p:cBhvr additive="base">
                                        <p:cTn id="149" dur="500" fill="hold"/>
                                        <p:tgtEl>
                                          <p:spTgt spid="72"/>
                                        </p:tgtEl>
                                        <p:attrNameLst>
                                          <p:attrName>ppt_x</p:attrName>
                                        </p:attrNameLst>
                                      </p:cBhvr>
                                      <p:tavLst>
                                        <p:tav tm="0">
                                          <p:val>
                                            <p:strVal val="#ppt_x"/>
                                          </p:val>
                                        </p:tav>
                                        <p:tav tm="100000">
                                          <p:val>
                                            <p:strVal val="#ppt_x"/>
                                          </p:val>
                                        </p:tav>
                                      </p:tavLst>
                                    </p:anim>
                                    <p:anim calcmode="lin" valueType="num">
                                      <p:cBhvr additive="base">
                                        <p:cTn id="150" dur="500" fill="hold"/>
                                        <p:tgtEl>
                                          <p:spTgt spid="7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73"/>
                                        </p:tgtEl>
                                        <p:attrNameLst>
                                          <p:attrName>style.visibility</p:attrName>
                                        </p:attrNameLst>
                                      </p:cBhvr>
                                      <p:to>
                                        <p:strVal val="visible"/>
                                      </p:to>
                                    </p:set>
                                    <p:anim calcmode="lin" valueType="num">
                                      <p:cBhvr additive="base">
                                        <p:cTn id="153" dur="500" fill="hold"/>
                                        <p:tgtEl>
                                          <p:spTgt spid="73"/>
                                        </p:tgtEl>
                                        <p:attrNameLst>
                                          <p:attrName>ppt_x</p:attrName>
                                        </p:attrNameLst>
                                      </p:cBhvr>
                                      <p:tavLst>
                                        <p:tav tm="0">
                                          <p:val>
                                            <p:strVal val="#ppt_x"/>
                                          </p:val>
                                        </p:tav>
                                        <p:tav tm="100000">
                                          <p:val>
                                            <p:strVal val="#ppt_x"/>
                                          </p:val>
                                        </p:tav>
                                      </p:tavLst>
                                    </p:anim>
                                    <p:anim calcmode="lin" valueType="num">
                                      <p:cBhvr additive="base">
                                        <p:cTn id="154" dur="500" fill="hold"/>
                                        <p:tgtEl>
                                          <p:spTgt spid="73"/>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74"/>
                                        </p:tgtEl>
                                        <p:attrNameLst>
                                          <p:attrName>style.visibility</p:attrName>
                                        </p:attrNameLst>
                                      </p:cBhvr>
                                      <p:to>
                                        <p:strVal val="visible"/>
                                      </p:to>
                                    </p:set>
                                    <p:anim calcmode="lin" valueType="num">
                                      <p:cBhvr additive="base">
                                        <p:cTn id="157" dur="500" fill="hold"/>
                                        <p:tgtEl>
                                          <p:spTgt spid="74"/>
                                        </p:tgtEl>
                                        <p:attrNameLst>
                                          <p:attrName>ppt_x</p:attrName>
                                        </p:attrNameLst>
                                      </p:cBhvr>
                                      <p:tavLst>
                                        <p:tav tm="0">
                                          <p:val>
                                            <p:strVal val="#ppt_x"/>
                                          </p:val>
                                        </p:tav>
                                        <p:tav tm="100000">
                                          <p:val>
                                            <p:strVal val="#ppt_x"/>
                                          </p:val>
                                        </p:tav>
                                      </p:tavLst>
                                    </p:anim>
                                    <p:anim calcmode="lin" valueType="num">
                                      <p:cBhvr additive="base">
                                        <p:cTn id="158" dur="500" fill="hold"/>
                                        <p:tgtEl>
                                          <p:spTgt spid="74"/>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75"/>
                                        </p:tgtEl>
                                        <p:attrNameLst>
                                          <p:attrName>style.visibility</p:attrName>
                                        </p:attrNameLst>
                                      </p:cBhvr>
                                      <p:to>
                                        <p:strVal val="visible"/>
                                      </p:to>
                                    </p:set>
                                    <p:anim calcmode="lin" valueType="num">
                                      <p:cBhvr additive="base">
                                        <p:cTn id="161" dur="500" fill="hold"/>
                                        <p:tgtEl>
                                          <p:spTgt spid="75"/>
                                        </p:tgtEl>
                                        <p:attrNameLst>
                                          <p:attrName>ppt_x</p:attrName>
                                        </p:attrNameLst>
                                      </p:cBhvr>
                                      <p:tavLst>
                                        <p:tav tm="0">
                                          <p:val>
                                            <p:strVal val="#ppt_x"/>
                                          </p:val>
                                        </p:tav>
                                        <p:tav tm="100000">
                                          <p:val>
                                            <p:strVal val="#ppt_x"/>
                                          </p:val>
                                        </p:tav>
                                      </p:tavLst>
                                    </p:anim>
                                    <p:anim calcmode="lin" valueType="num">
                                      <p:cBhvr additive="base">
                                        <p:cTn id="162" dur="500" fill="hold"/>
                                        <p:tgtEl>
                                          <p:spTgt spid="75"/>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76"/>
                                        </p:tgtEl>
                                        <p:attrNameLst>
                                          <p:attrName>style.visibility</p:attrName>
                                        </p:attrNameLst>
                                      </p:cBhvr>
                                      <p:to>
                                        <p:strVal val="visible"/>
                                      </p:to>
                                    </p:set>
                                    <p:anim calcmode="lin" valueType="num">
                                      <p:cBhvr additive="base">
                                        <p:cTn id="165" dur="500" fill="hold"/>
                                        <p:tgtEl>
                                          <p:spTgt spid="76"/>
                                        </p:tgtEl>
                                        <p:attrNameLst>
                                          <p:attrName>ppt_x</p:attrName>
                                        </p:attrNameLst>
                                      </p:cBhvr>
                                      <p:tavLst>
                                        <p:tav tm="0">
                                          <p:val>
                                            <p:strVal val="#ppt_x"/>
                                          </p:val>
                                        </p:tav>
                                        <p:tav tm="100000">
                                          <p:val>
                                            <p:strVal val="#ppt_x"/>
                                          </p:val>
                                        </p:tav>
                                      </p:tavLst>
                                    </p:anim>
                                    <p:anim calcmode="lin" valueType="num">
                                      <p:cBhvr additive="base">
                                        <p:cTn id="166" dur="500" fill="hold"/>
                                        <p:tgtEl>
                                          <p:spTgt spid="76"/>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77"/>
                                        </p:tgtEl>
                                        <p:attrNameLst>
                                          <p:attrName>style.visibility</p:attrName>
                                        </p:attrNameLst>
                                      </p:cBhvr>
                                      <p:to>
                                        <p:strVal val="visible"/>
                                      </p:to>
                                    </p:set>
                                    <p:anim calcmode="lin" valueType="num">
                                      <p:cBhvr additive="base">
                                        <p:cTn id="169" dur="500" fill="hold"/>
                                        <p:tgtEl>
                                          <p:spTgt spid="77"/>
                                        </p:tgtEl>
                                        <p:attrNameLst>
                                          <p:attrName>ppt_x</p:attrName>
                                        </p:attrNameLst>
                                      </p:cBhvr>
                                      <p:tavLst>
                                        <p:tav tm="0">
                                          <p:val>
                                            <p:strVal val="#ppt_x"/>
                                          </p:val>
                                        </p:tav>
                                        <p:tav tm="100000">
                                          <p:val>
                                            <p:strVal val="#ppt_x"/>
                                          </p:val>
                                        </p:tav>
                                      </p:tavLst>
                                    </p:anim>
                                    <p:anim calcmode="lin" valueType="num">
                                      <p:cBhvr additive="base">
                                        <p:cTn id="170" dur="500" fill="hold"/>
                                        <p:tgtEl>
                                          <p:spTgt spid="77"/>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91"/>
                                        </p:tgtEl>
                                        <p:attrNameLst>
                                          <p:attrName>style.visibility</p:attrName>
                                        </p:attrNameLst>
                                      </p:cBhvr>
                                      <p:to>
                                        <p:strVal val="visible"/>
                                      </p:to>
                                    </p:set>
                                    <p:anim calcmode="lin" valueType="num">
                                      <p:cBhvr additive="base">
                                        <p:cTn id="173" dur="500" fill="hold"/>
                                        <p:tgtEl>
                                          <p:spTgt spid="91"/>
                                        </p:tgtEl>
                                        <p:attrNameLst>
                                          <p:attrName>ppt_x</p:attrName>
                                        </p:attrNameLst>
                                      </p:cBhvr>
                                      <p:tavLst>
                                        <p:tav tm="0">
                                          <p:val>
                                            <p:strVal val="#ppt_x"/>
                                          </p:val>
                                        </p:tav>
                                        <p:tav tm="100000">
                                          <p:val>
                                            <p:strVal val="#ppt_x"/>
                                          </p:val>
                                        </p:tav>
                                      </p:tavLst>
                                    </p:anim>
                                    <p:anim calcmode="lin" valueType="num">
                                      <p:cBhvr additive="base">
                                        <p:cTn id="174" dur="500" fill="hold"/>
                                        <p:tgtEl>
                                          <p:spTgt spid="91"/>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94"/>
                                        </p:tgtEl>
                                        <p:attrNameLst>
                                          <p:attrName>style.visibility</p:attrName>
                                        </p:attrNameLst>
                                      </p:cBhvr>
                                      <p:to>
                                        <p:strVal val="visible"/>
                                      </p:to>
                                    </p:set>
                                    <p:anim calcmode="lin" valueType="num">
                                      <p:cBhvr additive="base">
                                        <p:cTn id="177" dur="500" fill="hold"/>
                                        <p:tgtEl>
                                          <p:spTgt spid="94"/>
                                        </p:tgtEl>
                                        <p:attrNameLst>
                                          <p:attrName>ppt_x</p:attrName>
                                        </p:attrNameLst>
                                      </p:cBhvr>
                                      <p:tavLst>
                                        <p:tav tm="0">
                                          <p:val>
                                            <p:strVal val="#ppt_x"/>
                                          </p:val>
                                        </p:tav>
                                        <p:tav tm="100000">
                                          <p:val>
                                            <p:strVal val="#ppt_x"/>
                                          </p:val>
                                        </p:tav>
                                      </p:tavLst>
                                    </p:anim>
                                    <p:anim calcmode="lin" valueType="num">
                                      <p:cBhvr additive="base">
                                        <p:cTn id="178" dur="500" fill="hold"/>
                                        <p:tgtEl>
                                          <p:spTgt spid="94"/>
                                        </p:tgtEl>
                                        <p:attrNameLst>
                                          <p:attrName>ppt_y</p:attrName>
                                        </p:attrNameLst>
                                      </p:cBhvr>
                                      <p:tavLst>
                                        <p:tav tm="0">
                                          <p:val>
                                            <p:strVal val="1+#ppt_h/2"/>
                                          </p:val>
                                        </p:tav>
                                        <p:tav tm="100000">
                                          <p:val>
                                            <p:strVal val="#ppt_y"/>
                                          </p:val>
                                        </p:tav>
                                      </p:tavLst>
                                    </p:anim>
                                  </p:childTnLst>
                                </p:cTn>
                              </p:par>
                              <p:par>
                                <p:cTn id="179" presetID="2" presetClass="entr" presetSubtype="4" fill="hold" nodeType="withEffect">
                                  <p:stCondLst>
                                    <p:cond delay="0"/>
                                  </p:stCondLst>
                                  <p:childTnLst>
                                    <p:set>
                                      <p:cBhvr>
                                        <p:cTn id="180" dur="1" fill="hold">
                                          <p:stCondLst>
                                            <p:cond delay="0"/>
                                          </p:stCondLst>
                                        </p:cTn>
                                        <p:tgtEl>
                                          <p:spTgt spid="24"/>
                                        </p:tgtEl>
                                        <p:attrNameLst>
                                          <p:attrName>style.visibility</p:attrName>
                                        </p:attrNameLst>
                                      </p:cBhvr>
                                      <p:to>
                                        <p:strVal val="visible"/>
                                      </p:to>
                                    </p:set>
                                    <p:anim calcmode="lin" valueType="num">
                                      <p:cBhvr additive="base">
                                        <p:cTn id="181" dur="500" fill="hold"/>
                                        <p:tgtEl>
                                          <p:spTgt spid="24"/>
                                        </p:tgtEl>
                                        <p:attrNameLst>
                                          <p:attrName>ppt_x</p:attrName>
                                        </p:attrNameLst>
                                      </p:cBhvr>
                                      <p:tavLst>
                                        <p:tav tm="0">
                                          <p:val>
                                            <p:strVal val="#ppt_x"/>
                                          </p:val>
                                        </p:tav>
                                        <p:tav tm="100000">
                                          <p:val>
                                            <p:strVal val="#ppt_x"/>
                                          </p:val>
                                        </p:tav>
                                      </p:tavLst>
                                    </p:anim>
                                    <p:anim calcmode="lin" valueType="num">
                                      <p:cBhvr additive="base">
                                        <p:cTn id="18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8"/>
                                        </p:tgtEl>
                                        <p:attrNameLst>
                                          <p:attrName>style.visibility</p:attrName>
                                        </p:attrNameLst>
                                      </p:cBhvr>
                                      <p:to>
                                        <p:strVal val="visible"/>
                                      </p:to>
                                    </p:set>
                                    <p:anim calcmode="lin" valueType="num">
                                      <p:cBhvr additive="base">
                                        <p:cTn id="187" dur="500" fill="hold"/>
                                        <p:tgtEl>
                                          <p:spTgt spid="8"/>
                                        </p:tgtEl>
                                        <p:attrNameLst>
                                          <p:attrName>ppt_x</p:attrName>
                                        </p:attrNameLst>
                                      </p:cBhvr>
                                      <p:tavLst>
                                        <p:tav tm="0">
                                          <p:val>
                                            <p:strVal val="#ppt_x"/>
                                          </p:val>
                                        </p:tav>
                                        <p:tav tm="100000">
                                          <p:val>
                                            <p:strVal val="#ppt_x"/>
                                          </p:val>
                                        </p:tav>
                                      </p:tavLst>
                                    </p:anim>
                                    <p:anim calcmode="lin" valueType="num">
                                      <p:cBhvr additive="base">
                                        <p:cTn id="18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grpId="0" nodeType="clickEffect">
                                  <p:stCondLst>
                                    <p:cond delay="0"/>
                                  </p:stCondLst>
                                  <p:childTnLst>
                                    <p:set>
                                      <p:cBhvr>
                                        <p:cTn id="192" dur="1" fill="hold">
                                          <p:stCondLst>
                                            <p:cond delay="0"/>
                                          </p:stCondLst>
                                        </p:cTn>
                                        <p:tgtEl>
                                          <p:spTgt spid="3"/>
                                        </p:tgtEl>
                                        <p:attrNameLst>
                                          <p:attrName>style.visibility</p:attrName>
                                        </p:attrNameLst>
                                      </p:cBhvr>
                                      <p:to>
                                        <p:strVal val="visible"/>
                                      </p:to>
                                    </p:set>
                                    <p:anim calcmode="lin" valueType="num">
                                      <p:cBhvr additive="base">
                                        <p:cTn id="193" dur="500" fill="hold"/>
                                        <p:tgtEl>
                                          <p:spTgt spid="3"/>
                                        </p:tgtEl>
                                        <p:attrNameLst>
                                          <p:attrName>ppt_x</p:attrName>
                                        </p:attrNameLst>
                                      </p:cBhvr>
                                      <p:tavLst>
                                        <p:tav tm="0">
                                          <p:val>
                                            <p:strVal val="#ppt_x"/>
                                          </p:val>
                                        </p:tav>
                                        <p:tav tm="100000">
                                          <p:val>
                                            <p:strVal val="#ppt_x"/>
                                          </p:val>
                                        </p:tav>
                                      </p:tavLst>
                                    </p:anim>
                                    <p:anim calcmode="lin" valueType="num">
                                      <p:cBhvr additive="base">
                                        <p:cTn id="194" dur="500" fill="hold"/>
                                        <p:tgtEl>
                                          <p:spTgt spid="3"/>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
                                        </p:tgtEl>
                                        <p:attrNameLst>
                                          <p:attrName>style.visibility</p:attrName>
                                        </p:attrNameLst>
                                      </p:cBhvr>
                                      <p:to>
                                        <p:strVal val="visible"/>
                                      </p:to>
                                    </p:set>
                                    <p:anim calcmode="lin" valueType="num">
                                      <p:cBhvr additive="base">
                                        <p:cTn id="197" dur="500" fill="hold"/>
                                        <p:tgtEl>
                                          <p:spTgt spid="4"/>
                                        </p:tgtEl>
                                        <p:attrNameLst>
                                          <p:attrName>ppt_x</p:attrName>
                                        </p:attrNameLst>
                                      </p:cBhvr>
                                      <p:tavLst>
                                        <p:tav tm="0">
                                          <p:val>
                                            <p:strVal val="#ppt_x"/>
                                          </p:val>
                                        </p:tav>
                                        <p:tav tm="100000">
                                          <p:val>
                                            <p:strVal val="#ppt_x"/>
                                          </p:val>
                                        </p:tav>
                                      </p:tavLst>
                                    </p:anim>
                                    <p:anim calcmode="lin" valueType="num">
                                      <p:cBhvr additive="base">
                                        <p:cTn id="198" dur="500" fill="hold"/>
                                        <p:tgtEl>
                                          <p:spTgt spid="4"/>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5"/>
                                        </p:tgtEl>
                                        <p:attrNameLst>
                                          <p:attrName>style.visibility</p:attrName>
                                        </p:attrNameLst>
                                      </p:cBhvr>
                                      <p:to>
                                        <p:strVal val="visible"/>
                                      </p:to>
                                    </p:set>
                                    <p:anim calcmode="lin" valueType="num">
                                      <p:cBhvr additive="base">
                                        <p:cTn id="201" dur="500" fill="hold"/>
                                        <p:tgtEl>
                                          <p:spTgt spid="5"/>
                                        </p:tgtEl>
                                        <p:attrNameLst>
                                          <p:attrName>ppt_x</p:attrName>
                                        </p:attrNameLst>
                                      </p:cBhvr>
                                      <p:tavLst>
                                        <p:tav tm="0">
                                          <p:val>
                                            <p:strVal val="#ppt_x"/>
                                          </p:val>
                                        </p:tav>
                                        <p:tav tm="100000">
                                          <p:val>
                                            <p:strVal val="#ppt_x"/>
                                          </p:val>
                                        </p:tav>
                                      </p:tavLst>
                                    </p:anim>
                                    <p:anim calcmode="lin" valueType="num">
                                      <p:cBhvr additive="base">
                                        <p:cTn id="20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grpId="0" nodeType="clickEffect">
                                  <p:stCondLst>
                                    <p:cond delay="0"/>
                                  </p:stCondLst>
                                  <p:childTnLst>
                                    <p:set>
                                      <p:cBhvr>
                                        <p:cTn id="206" dur="1" fill="hold">
                                          <p:stCondLst>
                                            <p:cond delay="0"/>
                                          </p:stCondLst>
                                        </p:cTn>
                                        <p:tgtEl>
                                          <p:spTgt spid="7"/>
                                        </p:tgtEl>
                                        <p:attrNameLst>
                                          <p:attrName>style.visibility</p:attrName>
                                        </p:attrNameLst>
                                      </p:cBhvr>
                                      <p:to>
                                        <p:strVal val="visible"/>
                                      </p:to>
                                    </p:set>
                                    <p:anim calcmode="lin" valueType="num">
                                      <p:cBhvr additive="base">
                                        <p:cTn id="207" dur="500" fill="hold"/>
                                        <p:tgtEl>
                                          <p:spTgt spid="7"/>
                                        </p:tgtEl>
                                        <p:attrNameLst>
                                          <p:attrName>ppt_x</p:attrName>
                                        </p:attrNameLst>
                                      </p:cBhvr>
                                      <p:tavLst>
                                        <p:tav tm="0">
                                          <p:val>
                                            <p:strVal val="#ppt_x"/>
                                          </p:val>
                                        </p:tav>
                                        <p:tav tm="100000">
                                          <p:val>
                                            <p:strVal val="#ppt_x"/>
                                          </p:val>
                                        </p:tav>
                                      </p:tavLst>
                                    </p:anim>
                                    <p:anim calcmode="lin" valueType="num">
                                      <p:cBhvr additive="base">
                                        <p:cTn id="208" dur="500" fill="hold"/>
                                        <p:tgtEl>
                                          <p:spTgt spid="7"/>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
                                        </p:tgtEl>
                                        <p:attrNameLst>
                                          <p:attrName>style.visibility</p:attrName>
                                        </p:attrNameLst>
                                      </p:cBhvr>
                                      <p:to>
                                        <p:strVal val="visible"/>
                                      </p:to>
                                    </p:set>
                                    <p:anim calcmode="lin" valueType="num">
                                      <p:cBhvr additive="base">
                                        <p:cTn id="211" dur="500" fill="hold"/>
                                        <p:tgtEl>
                                          <p:spTgt spid="6"/>
                                        </p:tgtEl>
                                        <p:attrNameLst>
                                          <p:attrName>ppt_x</p:attrName>
                                        </p:attrNameLst>
                                      </p:cBhvr>
                                      <p:tavLst>
                                        <p:tav tm="0">
                                          <p:val>
                                            <p:strVal val="#ppt_x"/>
                                          </p:val>
                                        </p:tav>
                                        <p:tav tm="100000">
                                          <p:val>
                                            <p:strVal val="#ppt_x"/>
                                          </p:val>
                                        </p:tav>
                                      </p:tavLst>
                                    </p:anim>
                                    <p:anim calcmode="lin" valueType="num">
                                      <p:cBhvr additive="base">
                                        <p:cTn id="2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5" grpId="0"/>
      <p:bldP spid="16" grpId="0"/>
      <p:bldP spid="17" grpId="0"/>
      <p:bldP spid="21" grpId="0" animBg="1"/>
      <p:bldP spid="26" grpId="0" animBg="1"/>
      <p:bldP spid="30" grpId="0" animBg="1"/>
      <p:bldP spid="31" grpId="0" animBg="1"/>
      <p:bldP spid="38" grpId="0" animBg="1"/>
      <p:bldP spid="39" grpId="0" animBg="1"/>
      <p:bldP spid="55" grpId="0" animBg="1"/>
      <p:bldP spid="58" grpId="0" animBg="1"/>
      <p:bldP spid="59" grpId="0" animBg="1"/>
      <p:bldP spid="60" grpId="0" animBg="1"/>
      <p:bldP spid="61" grpId="0" animBg="1"/>
      <p:bldP spid="66" grpId="0" animBg="1"/>
      <p:bldP spid="71" grpId="0" animBg="1"/>
      <p:bldP spid="72" grpId="0" animBg="1"/>
      <p:bldP spid="73" grpId="0" animBg="1"/>
      <p:bldP spid="74" grpId="0" animBg="1"/>
      <p:bldP spid="75" grpId="0" animBg="1"/>
      <p:bldP spid="76" grpId="0" animBg="1"/>
      <p:bldP spid="77" grpId="0"/>
      <p:bldP spid="78" grpId="0" animBg="1"/>
      <p:bldP spid="79" grpId="0" animBg="1"/>
      <p:bldP spid="80" grpId="0" animBg="1"/>
      <p:bldP spid="81" grpId="0" animBg="1"/>
      <p:bldP spid="82" grpId="0" animBg="1"/>
      <p:bldP spid="83" grpId="0" animBg="1"/>
      <p:bldP spid="87" grpId="0" animBg="1"/>
      <p:bldP spid="88" grpId="0"/>
      <p:bldP spid="89" grpId="0" animBg="1"/>
      <p:bldP spid="90" grpId="0"/>
      <p:bldP spid="91" grpId="0"/>
      <p:bldP spid="92" grpId="0"/>
      <p:bldP spid="93" grpId="0"/>
      <p:bldP spid="94" grpId="0"/>
      <p:bldP spid="95" grpId="0"/>
      <p:bldP spid="96" grpId="0"/>
      <p:bldP spid="9" grpId="0" animBg="1"/>
      <p:bldP spid="3" grpId="0"/>
      <p:bldP spid="4" grpId="0"/>
      <p:bldP spid="5" grpId="0"/>
      <p:bldP spid="7" grpId="0" animBg="1"/>
      <p:bldP spid="6"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40" normalizeH="0" noProof="0" dirty="0">
                <a:ln>
                  <a:noFill/>
                </a:ln>
                <a:solidFill>
                  <a:srgbClr val="FFFFFF"/>
                </a:solidFill>
                <a:effectLst/>
                <a:uLnTx/>
                <a:uFillTx/>
                <a:latin typeface="Verdana" pitchFamily="34" charset="0"/>
                <a:ea typeface="+mn-ea"/>
                <a:cs typeface="Arial" charset="0"/>
              </a:rPr>
              <a:t>3.3.2 Armv7-based 32-bit single-core CPUs</a:t>
            </a:r>
          </a:p>
        </p:txBody>
      </p:sp>
    </p:spTree>
    <p:extLst>
      <p:ext uri="{BB962C8B-B14F-4D97-AF65-F5344CB8AC3E}">
        <p14:creationId xmlns:p14="http://schemas.microsoft.com/office/powerpoint/2010/main" val="406094829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a:xfrm>
            <a:off x="0" y="-3810"/>
            <a:ext cx="9144000" cy="393700"/>
          </a:xfrm>
        </p:spPr>
        <p:txBody>
          <a:bodyPr/>
          <a:lstStyle/>
          <a:p>
            <a:r>
              <a:rPr lang="en-US" dirty="0"/>
              <a:t>3.3.2 Armv7-based 32-bit single-core CPUs (1)</a:t>
            </a:r>
            <a:endParaRPr lang="hu-HU" dirty="0"/>
          </a:p>
        </p:txBody>
      </p:sp>
      <p:sp>
        <p:nvSpPr>
          <p:cNvPr id="16" name="TextBox 15">
            <a:extLst>
              <a:ext uri="{FF2B5EF4-FFF2-40B4-BE49-F238E27FC236}">
                <a16:creationId xmlns:a16="http://schemas.microsoft.com/office/drawing/2014/main" id="{1900AC6E-AA29-138C-281F-425B4F79D8AE}"/>
              </a:ext>
            </a:extLst>
          </p:cNvPr>
          <p:cNvSpPr txBox="1"/>
          <p:nvPr/>
        </p:nvSpPr>
        <p:spPr>
          <a:xfrm>
            <a:off x="75523" y="451948"/>
            <a:ext cx="5235087" cy="369332"/>
          </a:xfrm>
          <a:prstGeom prst="rect">
            <a:avLst/>
          </a:prstGeom>
          <a:noFill/>
        </p:spPr>
        <p:txBody>
          <a:bodyPr wrap="none" rtlCol="0">
            <a:spAutoFit/>
          </a:bodyPr>
          <a:lstStyle/>
          <a:p>
            <a:r>
              <a:rPr lang="en-US" dirty="0">
                <a:solidFill>
                  <a:schemeClr val="accent6"/>
                </a:solidFill>
              </a:rPr>
              <a:t>3.3.2 Armv7-based 32-bit single-core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490265" y="1771218"/>
            <a:ext cx="2196000" cy="2871902"/>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4" name="Text Box 5">
            <a:extLst>
              <a:ext uri="{FF2B5EF4-FFF2-40B4-BE49-F238E27FC236}">
                <a16:creationId xmlns:a16="http://schemas.microsoft.com/office/drawing/2014/main" id="{29C4E8F4-1B76-6539-D640-5C7F115437AF}"/>
              </a:ext>
            </a:extLst>
          </p:cNvPr>
          <p:cNvSpPr txBox="1">
            <a:spLocks noChangeArrowheads="1"/>
          </p:cNvSpPr>
          <p:nvPr/>
        </p:nvSpPr>
        <p:spPr bwMode="auto">
          <a:xfrm>
            <a:off x="3414256" y="1828964"/>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6">
            <a:extLst>
              <a:ext uri="{FF2B5EF4-FFF2-40B4-BE49-F238E27FC236}">
                <a16:creationId xmlns:a16="http://schemas.microsoft.com/office/drawing/2014/main" id="{DD2DEA89-E3E6-7D5E-2511-1879A6D2890C}"/>
              </a:ext>
            </a:extLst>
          </p:cNvPr>
          <p:cNvSpPr txBox="1">
            <a:spLocks noChangeArrowheads="1"/>
          </p:cNvSpPr>
          <p:nvPr/>
        </p:nvSpPr>
        <p:spPr bwMode="auto">
          <a:xfrm>
            <a:off x="6954532" y="1828964"/>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Text Box 5">
            <a:extLst>
              <a:ext uri="{FF2B5EF4-FFF2-40B4-BE49-F238E27FC236}">
                <a16:creationId xmlns:a16="http://schemas.microsoft.com/office/drawing/2014/main" id="{5662E569-7F8A-9926-C460-9A4DE7798DF7}"/>
              </a:ext>
            </a:extLst>
          </p:cNvPr>
          <p:cNvSpPr txBox="1">
            <a:spLocks noChangeArrowheads="1"/>
          </p:cNvSpPr>
          <p:nvPr/>
        </p:nvSpPr>
        <p:spPr bwMode="auto">
          <a:xfrm>
            <a:off x="1124040" y="182896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7" name="Line 9">
            <a:extLst>
              <a:ext uri="{FF2B5EF4-FFF2-40B4-BE49-F238E27FC236}">
                <a16:creationId xmlns:a16="http://schemas.microsoft.com/office/drawing/2014/main" id="{5DA46A22-2011-7E63-58FB-9CABAEA59AC3}"/>
              </a:ext>
            </a:extLst>
          </p:cNvPr>
          <p:cNvSpPr>
            <a:spLocks noChangeShapeType="1"/>
          </p:cNvSpPr>
          <p:nvPr/>
        </p:nvSpPr>
        <p:spPr bwMode="auto">
          <a:xfrm flipH="1">
            <a:off x="4569237" y="1336885"/>
            <a:ext cx="3361" cy="2105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639B774E-7706-DE87-C22C-93647DA0C42E}"/>
              </a:ext>
            </a:extLst>
          </p:cNvPr>
          <p:cNvSpPr txBox="1">
            <a:spLocks noChangeArrowheads="1"/>
          </p:cNvSpPr>
          <p:nvPr/>
        </p:nvSpPr>
        <p:spPr bwMode="auto">
          <a:xfrm>
            <a:off x="1912299" y="1109156"/>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B098586B-96FF-F52E-E495-5F860C21F26C}"/>
              </a:ext>
            </a:extLst>
          </p:cNvPr>
          <p:cNvCxnSpPr>
            <a:cxnSpLocks/>
            <a:stCxn id="41" idx="0"/>
            <a:endCxn id="11" idx="6"/>
          </p:cNvCxnSpPr>
          <p:nvPr/>
        </p:nvCxnSpPr>
        <p:spPr>
          <a:xfrm flipH="1">
            <a:off x="1724097" y="1547447"/>
            <a:ext cx="2843273" cy="2376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1FC26B2-B289-F852-DD64-44308F5472A2}"/>
              </a:ext>
            </a:extLst>
          </p:cNvPr>
          <p:cNvCxnSpPr>
            <a:endCxn id="12" idx="7"/>
          </p:cNvCxnSpPr>
          <p:nvPr/>
        </p:nvCxnSpPr>
        <p:spPr>
          <a:xfrm>
            <a:off x="4554586" y="1548697"/>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a:extLst>
              <a:ext uri="{FF2B5EF4-FFF2-40B4-BE49-F238E27FC236}">
                <a16:creationId xmlns:a16="http://schemas.microsoft.com/office/drawing/2014/main" id="{E3DCE61C-4F3E-B5C0-294E-0265BBCABA8C}"/>
              </a:ext>
            </a:extLst>
          </p:cNvPr>
          <p:cNvSpPr>
            <a:spLocks noChangeArrowheads="1"/>
          </p:cNvSpPr>
          <p:nvPr/>
        </p:nvSpPr>
        <p:spPr bwMode="auto">
          <a:xfrm>
            <a:off x="1652097" y="174911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1">
            <a:extLst>
              <a:ext uri="{FF2B5EF4-FFF2-40B4-BE49-F238E27FC236}">
                <a16:creationId xmlns:a16="http://schemas.microsoft.com/office/drawing/2014/main" id="{970C4CCE-BA25-6DE0-C250-EFB83B88BAAD}"/>
              </a:ext>
            </a:extLst>
          </p:cNvPr>
          <p:cNvSpPr>
            <a:spLocks noChangeArrowheads="1"/>
          </p:cNvSpPr>
          <p:nvPr/>
        </p:nvSpPr>
        <p:spPr bwMode="auto">
          <a:xfrm>
            <a:off x="7454974" y="1756964"/>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Right Arrow 17">
            <a:extLst>
              <a:ext uri="{FF2B5EF4-FFF2-40B4-BE49-F238E27FC236}">
                <a16:creationId xmlns:a16="http://schemas.microsoft.com/office/drawing/2014/main" id="{B4313560-ED16-34C8-2695-569ADEFFD971}"/>
              </a:ext>
            </a:extLst>
          </p:cNvPr>
          <p:cNvSpPr/>
          <p:nvPr/>
        </p:nvSpPr>
        <p:spPr bwMode="auto">
          <a:xfrm>
            <a:off x="2729655" y="1885353"/>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8">
            <a:extLst>
              <a:ext uri="{FF2B5EF4-FFF2-40B4-BE49-F238E27FC236}">
                <a16:creationId xmlns:a16="http://schemas.microsoft.com/office/drawing/2014/main" id="{E812FC25-F64B-D3F1-949B-27FD24343DF5}"/>
              </a:ext>
            </a:extLst>
          </p:cNvPr>
          <p:cNvSpPr/>
          <p:nvPr/>
        </p:nvSpPr>
        <p:spPr bwMode="auto">
          <a:xfrm>
            <a:off x="6061138" y="1896327"/>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ectangle 14">
            <a:extLst>
              <a:ext uri="{FF2B5EF4-FFF2-40B4-BE49-F238E27FC236}">
                <a16:creationId xmlns:a16="http://schemas.microsoft.com/office/drawing/2014/main" id="{C5EA8D7E-78FC-945D-8597-307E810A8331}"/>
              </a:ext>
            </a:extLst>
          </p:cNvPr>
          <p:cNvSpPr/>
          <p:nvPr/>
        </p:nvSpPr>
        <p:spPr bwMode="auto">
          <a:xfrm>
            <a:off x="7030292" y="265917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Rectangle 16">
            <a:extLst>
              <a:ext uri="{FF2B5EF4-FFF2-40B4-BE49-F238E27FC236}">
                <a16:creationId xmlns:a16="http://schemas.microsoft.com/office/drawing/2014/main" id="{30698F5F-C44F-AB1A-1AD9-7373DE2E031E}"/>
              </a:ext>
            </a:extLst>
          </p:cNvPr>
          <p:cNvSpPr/>
          <p:nvPr/>
        </p:nvSpPr>
        <p:spPr bwMode="auto">
          <a:xfrm>
            <a:off x="6744769" y="265918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27D7AE50-3E5B-1F13-1F89-AEB5DF7DD14E}"/>
              </a:ext>
            </a:extLst>
          </p:cNvPr>
          <p:cNvSpPr/>
          <p:nvPr/>
        </p:nvSpPr>
        <p:spPr bwMode="auto">
          <a:xfrm>
            <a:off x="7940162" y="256644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7AC49CFF-0D42-1F15-26D7-1E15290504CC}"/>
              </a:ext>
            </a:extLst>
          </p:cNvPr>
          <p:cNvSpPr/>
          <p:nvPr/>
        </p:nvSpPr>
        <p:spPr bwMode="auto">
          <a:xfrm>
            <a:off x="7554179" y="256644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D39E0048-BCA4-1F75-9B63-617E13CDE5F4}"/>
              </a:ext>
            </a:extLst>
          </p:cNvPr>
          <p:cNvSpPr/>
          <p:nvPr/>
        </p:nvSpPr>
        <p:spPr bwMode="auto">
          <a:xfrm>
            <a:off x="7023756" y="290621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FB7DBDE5-E9CA-061F-434C-017918CD4B25}"/>
              </a:ext>
            </a:extLst>
          </p:cNvPr>
          <p:cNvSpPr/>
          <p:nvPr/>
        </p:nvSpPr>
        <p:spPr bwMode="auto">
          <a:xfrm>
            <a:off x="6738233" y="290621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6A9D42F7-2FD3-483F-EECE-5A7F7B716ED1}"/>
              </a:ext>
            </a:extLst>
          </p:cNvPr>
          <p:cNvSpPr/>
          <p:nvPr/>
        </p:nvSpPr>
        <p:spPr bwMode="auto">
          <a:xfrm>
            <a:off x="7940162" y="289699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4C4EC6F4-941D-FB6B-F39C-24C671CB9CA9}"/>
              </a:ext>
            </a:extLst>
          </p:cNvPr>
          <p:cNvSpPr/>
          <p:nvPr/>
        </p:nvSpPr>
        <p:spPr bwMode="auto">
          <a:xfrm>
            <a:off x="7554179" y="289699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2A2BD6F3-917F-E379-A6FB-8A18DCFD80B7}"/>
              </a:ext>
            </a:extLst>
          </p:cNvPr>
          <p:cNvSpPr/>
          <p:nvPr/>
        </p:nvSpPr>
        <p:spPr bwMode="auto">
          <a:xfrm>
            <a:off x="6626530" y="36402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ounded Rectangle 40">
            <a:extLst>
              <a:ext uri="{FF2B5EF4-FFF2-40B4-BE49-F238E27FC236}">
                <a16:creationId xmlns:a16="http://schemas.microsoft.com/office/drawing/2014/main" id="{3F6FDAE5-5FE3-28C4-C9AE-267D3D16A271}"/>
              </a:ext>
            </a:extLst>
          </p:cNvPr>
          <p:cNvSpPr/>
          <p:nvPr/>
        </p:nvSpPr>
        <p:spPr bwMode="auto">
          <a:xfrm>
            <a:off x="6648273" y="259307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1">
            <a:extLst>
              <a:ext uri="{FF2B5EF4-FFF2-40B4-BE49-F238E27FC236}">
                <a16:creationId xmlns:a16="http://schemas.microsoft.com/office/drawing/2014/main" id="{F20721B4-A830-9D9F-29A4-4D058E6A43CC}"/>
              </a:ext>
            </a:extLst>
          </p:cNvPr>
          <p:cNvSpPr/>
          <p:nvPr/>
        </p:nvSpPr>
        <p:spPr bwMode="auto">
          <a:xfrm>
            <a:off x="7461648" y="252782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Up-Down Arrow 42">
            <a:extLst>
              <a:ext uri="{FF2B5EF4-FFF2-40B4-BE49-F238E27FC236}">
                <a16:creationId xmlns:a16="http://schemas.microsoft.com/office/drawing/2014/main" id="{EC7E8C0A-84DB-8F70-BCE1-FF0158D62E9A}"/>
              </a:ext>
            </a:extLst>
          </p:cNvPr>
          <p:cNvSpPr/>
          <p:nvPr/>
        </p:nvSpPr>
        <p:spPr bwMode="auto">
          <a:xfrm>
            <a:off x="6971509" y="3199612"/>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3">
            <a:extLst>
              <a:ext uri="{FF2B5EF4-FFF2-40B4-BE49-F238E27FC236}">
                <a16:creationId xmlns:a16="http://schemas.microsoft.com/office/drawing/2014/main" id="{F0E456BD-82E3-760B-C215-F07EAB58CB24}"/>
              </a:ext>
            </a:extLst>
          </p:cNvPr>
          <p:cNvSpPr/>
          <p:nvPr/>
        </p:nvSpPr>
        <p:spPr bwMode="auto">
          <a:xfrm>
            <a:off x="7882366" y="3270859"/>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A180ADFF-4A5A-93B3-B0B1-76CF06D5AAF8}"/>
              </a:ext>
            </a:extLst>
          </p:cNvPr>
          <p:cNvSpPr txBox="1"/>
          <p:nvPr/>
        </p:nvSpPr>
        <p:spPr>
          <a:xfrm>
            <a:off x="6711579" y="35614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0" name="Rectangle 29">
            <a:extLst>
              <a:ext uri="{FF2B5EF4-FFF2-40B4-BE49-F238E27FC236}">
                <a16:creationId xmlns:a16="http://schemas.microsoft.com/office/drawing/2014/main" id="{34E2E4BA-5C91-3AFB-EDEE-953D43B4AE66}"/>
              </a:ext>
            </a:extLst>
          </p:cNvPr>
          <p:cNvSpPr/>
          <p:nvPr/>
        </p:nvSpPr>
        <p:spPr bwMode="auto">
          <a:xfrm>
            <a:off x="4552269" y="266242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30">
            <a:extLst>
              <a:ext uri="{FF2B5EF4-FFF2-40B4-BE49-F238E27FC236}">
                <a16:creationId xmlns:a16="http://schemas.microsoft.com/office/drawing/2014/main" id="{09283ABB-0C81-30FC-6972-54DC8E6646A1}"/>
              </a:ext>
            </a:extLst>
          </p:cNvPr>
          <p:cNvSpPr/>
          <p:nvPr/>
        </p:nvSpPr>
        <p:spPr bwMode="auto">
          <a:xfrm>
            <a:off x="4252684" y="266242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A4B4C768-E714-6203-4DED-ED37A8DB4151}"/>
              </a:ext>
            </a:extLst>
          </p:cNvPr>
          <p:cNvSpPr/>
          <p:nvPr/>
        </p:nvSpPr>
        <p:spPr bwMode="auto">
          <a:xfrm>
            <a:off x="4545733" y="290946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239A0E9D-DF05-EA36-7D91-58CBE2F30018}"/>
              </a:ext>
            </a:extLst>
          </p:cNvPr>
          <p:cNvSpPr/>
          <p:nvPr/>
        </p:nvSpPr>
        <p:spPr bwMode="auto">
          <a:xfrm>
            <a:off x="4246148" y="290946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ounded Rectangle 49">
            <a:extLst>
              <a:ext uri="{FF2B5EF4-FFF2-40B4-BE49-F238E27FC236}">
                <a16:creationId xmlns:a16="http://schemas.microsoft.com/office/drawing/2014/main" id="{CBDC51BA-E68A-7E55-1CD1-017AEFBA0374}"/>
              </a:ext>
            </a:extLst>
          </p:cNvPr>
          <p:cNvSpPr/>
          <p:nvPr/>
        </p:nvSpPr>
        <p:spPr bwMode="auto">
          <a:xfrm>
            <a:off x="4156188" y="259631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Up-Down Arrow 50">
            <a:extLst>
              <a:ext uri="{FF2B5EF4-FFF2-40B4-BE49-F238E27FC236}">
                <a16:creationId xmlns:a16="http://schemas.microsoft.com/office/drawing/2014/main" id="{96650C33-C7FA-D085-4906-179C7A98E1A6}"/>
              </a:ext>
            </a:extLst>
          </p:cNvPr>
          <p:cNvSpPr/>
          <p:nvPr/>
        </p:nvSpPr>
        <p:spPr bwMode="auto">
          <a:xfrm>
            <a:off x="4483861" y="3210553"/>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6" name="Group 35">
            <a:extLst>
              <a:ext uri="{FF2B5EF4-FFF2-40B4-BE49-F238E27FC236}">
                <a16:creationId xmlns:a16="http://schemas.microsoft.com/office/drawing/2014/main" id="{29D5126F-BAC5-D2B6-4C22-9F14A62E4ECC}"/>
              </a:ext>
            </a:extLst>
          </p:cNvPr>
          <p:cNvGrpSpPr/>
          <p:nvPr/>
        </p:nvGrpSpPr>
        <p:grpSpPr>
          <a:xfrm>
            <a:off x="1517709" y="2782435"/>
            <a:ext cx="265363" cy="446216"/>
            <a:chOff x="588600" y="4407768"/>
            <a:chExt cx="265363" cy="446216"/>
          </a:xfrm>
        </p:grpSpPr>
        <p:sp>
          <p:nvSpPr>
            <p:cNvPr id="37" name="Rectangle 36">
              <a:extLst>
                <a:ext uri="{FF2B5EF4-FFF2-40B4-BE49-F238E27FC236}">
                  <a16:creationId xmlns:a16="http://schemas.microsoft.com/office/drawing/2014/main" id="{E958FE8A-A6E6-5528-38FA-DAE195263FFB}"/>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Up-Down Arrow 53">
              <a:extLst>
                <a:ext uri="{FF2B5EF4-FFF2-40B4-BE49-F238E27FC236}">
                  <a16:creationId xmlns:a16="http://schemas.microsoft.com/office/drawing/2014/main" id="{959375C6-FA54-4B59-B773-D0857793E85D}"/>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39" name="Rectangle 38">
            <a:extLst>
              <a:ext uri="{FF2B5EF4-FFF2-40B4-BE49-F238E27FC236}">
                <a16:creationId xmlns:a16="http://schemas.microsoft.com/office/drawing/2014/main" id="{8FB4C78D-89D8-241D-4C38-DFD669B336B7}"/>
              </a:ext>
            </a:extLst>
          </p:cNvPr>
          <p:cNvSpPr/>
          <p:nvPr/>
        </p:nvSpPr>
        <p:spPr bwMode="auto">
          <a:xfrm>
            <a:off x="3713241" y="363685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TextBox 39">
            <a:extLst>
              <a:ext uri="{FF2B5EF4-FFF2-40B4-BE49-F238E27FC236}">
                <a16:creationId xmlns:a16="http://schemas.microsoft.com/office/drawing/2014/main" id="{D6FF5D60-AD43-61D8-C8F2-45C1B2C8F684}"/>
              </a:ext>
            </a:extLst>
          </p:cNvPr>
          <p:cNvSpPr txBox="1"/>
          <p:nvPr/>
        </p:nvSpPr>
        <p:spPr>
          <a:xfrm>
            <a:off x="3711665" y="35571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1" name="Line 9">
            <a:extLst>
              <a:ext uri="{FF2B5EF4-FFF2-40B4-BE49-F238E27FC236}">
                <a16:creationId xmlns:a16="http://schemas.microsoft.com/office/drawing/2014/main" id="{0DEF4D38-D2B0-A9BC-0D88-F2DD18EC2417}"/>
              </a:ext>
            </a:extLst>
          </p:cNvPr>
          <p:cNvSpPr>
            <a:spLocks noChangeShapeType="1"/>
          </p:cNvSpPr>
          <p:nvPr/>
        </p:nvSpPr>
        <p:spPr bwMode="auto">
          <a:xfrm>
            <a:off x="4567370" y="1547447"/>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B8DA01D3-6710-98B1-383A-346FFFA52AFB}"/>
              </a:ext>
            </a:extLst>
          </p:cNvPr>
          <p:cNvSpPr txBox="1"/>
          <p:nvPr/>
        </p:nvSpPr>
        <p:spPr>
          <a:xfrm>
            <a:off x="3704091" y="4310200"/>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3" name="TextBox 42">
            <a:extLst>
              <a:ext uri="{FF2B5EF4-FFF2-40B4-BE49-F238E27FC236}">
                <a16:creationId xmlns:a16="http://schemas.microsoft.com/office/drawing/2014/main" id="{15AE7C4D-2818-4D28-826F-1D7B5C1AA7F6}"/>
              </a:ext>
            </a:extLst>
          </p:cNvPr>
          <p:cNvSpPr txBox="1"/>
          <p:nvPr/>
        </p:nvSpPr>
        <p:spPr>
          <a:xfrm>
            <a:off x="6756301" y="4307704"/>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4" name="TextBox 43">
            <a:extLst>
              <a:ext uri="{FF2B5EF4-FFF2-40B4-BE49-F238E27FC236}">
                <a16:creationId xmlns:a16="http://schemas.microsoft.com/office/drawing/2014/main" id="{0FA99676-718C-964F-FB52-2679D6FA80D3}"/>
              </a:ext>
            </a:extLst>
          </p:cNvPr>
          <p:cNvSpPr txBox="1"/>
          <p:nvPr/>
        </p:nvSpPr>
        <p:spPr>
          <a:xfrm>
            <a:off x="864468" y="430748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5" name="TextBox 44">
            <a:extLst>
              <a:ext uri="{FF2B5EF4-FFF2-40B4-BE49-F238E27FC236}">
                <a16:creationId xmlns:a16="http://schemas.microsoft.com/office/drawing/2014/main" id="{D19873C0-1DC6-7412-6D44-423D62E3FE08}"/>
              </a:ext>
            </a:extLst>
          </p:cNvPr>
          <p:cNvSpPr txBox="1"/>
          <p:nvPr/>
        </p:nvSpPr>
        <p:spPr>
          <a:xfrm>
            <a:off x="3831855" y="3964097"/>
            <a:ext cx="1327608" cy="292388"/>
          </a:xfrm>
          <a:prstGeom prst="rect">
            <a:avLst/>
          </a:prstGeom>
          <a:noFill/>
        </p:spPr>
        <p:txBody>
          <a:bodyPr wrap="none" rtlCol="0">
            <a:spAutoFit/>
          </a:bodyPr>
          <a:lstStyle/>
          <a:p>
            <a:r>
              <a:rPr lang="en-US" sz="1300" i="1" dirty="0"/>
              <a:t>Cortex-A5/A9</a:t>
            </a:r>
          </a:p>
        </p:txBody>
      </p:sp>
      <p:sp>
        <p:nvSpPr>
          <p:cNvPr id="46" name="TextBox 45">
            <a:extLst>
              <a:ext uri="{FF2B5EF4-FFF2-40B4-BE49-F238E27FC236}">
                <a16:creationId xmlns:a16="http://schemas.microsoft.com/office/drawing/2014/main" id="{CDEC031B-D786-12EC-EDC2-2F8D805069FA}"/>
              </a:ext>
            </a:extLst>
          </p:cNvPr>
          <p:cNvSpPr txBox="1"/>
          <p:nvPr/>
        </p:nvSpPr>
        <p:spPr>
          <a:xfrm>
            <a:off x="6598574" y="4010619"/>
            <a:ext cx="1834156" cy="292388"/>
          </a:xfrm>
          <a:prstGeom prst="rect">
            <a:avLst/>
          </a:prstGeom>
          <a:noFill/>
        </p:spPr>
        <p:txBody>
          <a:bodyPr wrap="none" rtlCol="0">
            <a:spAutoFit/>
          </a:bodyPr>
          <a:lstStyle/>
          <a:p>
            <a:r>
              <a:rPr lang="en-US" sz="1300" i="1" dirty="0"/>
              <a:t>Cortex-A7/A15/A17</a:t>
            </a:r>
          </a:p>
        </p:txBody>
      </p:sp>
      <p:sp>
        <p:nvSpPr>
          <p:cNvPr id="47" name="TextBox 46">
            <a:extLst>
              <a:ext uri="{FF2B5EF4-FFF2-40B4-BE49-F238E27FC236}">
                <a16:creationId xmlns:a16="http://schemas.microsoft.com/office/drawing/2014/main" id="{97D5999C-5640-1BDC-CC19-D81D0815B50D}"/>
              </a:ext>
            </a:extLst>
          </p:cNvPr>
          <p:cNvSpPr txBox="1"/>
          <p:nvPr/>
        </p:nvSpPr>
        <p:spPr>
          <a:xfrm>
            <a:off x="1086049" y="3991367"/>
            <a:ext cx="1032655" cy="292388"/>
          </a:xfrm>
          <a:prstGeom prst="rect">
            <a:avLst/>
          </a:prstGeom>
          <a:noFill/>
        </p:spPr>
        <p:txBody>
          <a:bodyPr wrap="none" rtlCol="0">
            <a:spAutoFit/>
          </a:bodyPr>
          <a:lstStyle/>
          <a:p>
            <a:r>
              <a:rPr lang="en-US" sz="1300" i="1" dirty="0"/>
              <a:t>Cortex-A8</a:t>
            </a:r>
          </a:p>
        </p:txBody>
      </p:sp>
      <p:sp>
        <p:nvSpPr>
          <p:cNvPr id="48" name="TextBox 47">
            <a:extLst>
              <a:ext uri="{FF2B5EF4-FFF2-40B4-BE49-F238E27FC236}">
                <a16:creationId xmlns:a16="http://schemas.microsoft.com/office/drawing/2014/main" id="{A889901C-76CC-F239-70E4-8AB593A30E7D}"/>
              </a:ext>
            </a:extLst>
          </p:cNvPr>
          <p:cNvSpPr txBox="1"/>
          <p:nvPr/>
        </p:nvSpPr>
        <p:spPr>
          <a:xfrm>
            <a:off x="173637" y="3603798"/>
            <a:ext cx="1848326" cy="292388"/>
          </a:xfrm>
          <a:prstGeom prst="rect">
            <a:avLst/>
          </a:prstGeom>
          <a:noFill/>
        </p:spPr>
        <p:txBody>
          <a:bodyPr wrap="none" rtlCol="0">
            <a:spAutoFit/>
          </a:bodyPr>
          <a:lstStyle/>
          <a:p>
            <a:r>
              <a:rPr lang="en-US" sz="1300" i="1" dirty="0"/>
              <a:t>Typical Armv7 CPUs</a:t>
            </a:r>
          </a:p>
        </p:txBody>
      </p:sp>
      <p:sp>
        <p:nvSpPr>
          <p:cNvPr id="49" name="Oval 48">
            <a:extLst>
              <a:ext uri="{FF2B5EF4-FFF2-40B4-BE49-F238E27FC236}">
                <a16:creationId xmlns:a16="http://schemas.microsoft.com/office/drawing/2014/main" id="{E57E94C9-27A3-D257-9FE7-81012F20C5D6}"/>
              </a:ext>
            </a:extLst>
          </p:cNvPr>
          <p:cNvSpPr>
            <a:spLocks noChangeArrowheads="1"/>
          </p:cNvSpPr>
          <p:nvPr/>
        </p:nvSpPr>
        <p:spPr bwMode="auto">
          <a:xfrm>
            <a:off x="4526034" y="17398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08644844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3.3.2 Armv7-based 32-bit single-core CPUs (2)</a:t>
            </a:r>
          </a:p>
        </p:txBody>
      </p:sp>
      <p:sp>
        <p:nvSpPr>
          <p:cNvPr id="53" name="TextBox 52">
            <a:extLst>
              <a:ext uri="{FF2B5EF4-FFF2-40B4-BE49-F238E27FC236}">
                <a16:creationId xmlns:a16="http://schemas.microsoft.com/office/drawing/2014/main" id="{B06A1E41-AD74-B8B6-4580-A631D9A16E3E}"/>
              </a:ext>
            </a:extLst>
          </p:cNvPr>
          <p:cNvSpPr txBox="1"/>
          <p:nvPr/>
        </p:nvSpPr>
        <p:spPr>
          <a:xfrm>
            <a:off x="75431" y="438753"/>
            <a:ext cx="8449880"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CPUs in single core mobile processors -1</a:t>
            </a:r>
            <a:endParaRPr lang="hu-HU" baseline="30000" dirty="0">
              <a:solidFill>
                <a:schemeClr val="accent6"/>
              </a:solidFill>
              <a:latin typeface="Verdana" pitchFamily="34" charset="0"/>
            </a:endParaRPr>
          </a:p>
        </p:txBody>
      </p:sp>
      <p:sp>
        <p:nvSpPr>
          <p:cNvPr id="19" name="Text Box 5">
            <a:extLst>
              <a:ext uri="{FF2B5EF4-FFF2-40B4-BE49-F238E27FC236}">
                <a16:creationId xmlns:a16="http://schemas.microsoft.com/office/drawing/2014/main" id="{F7E77502-054A-72A1-49CA-A4EEBBBA8C1B}"/>
              </a:ext>
            </a:extLst>
          </p:cNvPr>
          <p:cNvSpPr txBox="1">
            <a:spLocks noChangeArrowheads="1"/>
          </p:cNvSpPr>
          <p:nvPr/>
        </p:nvSpPr>
        <p:spPr bwMode="auto">
          <a:xfrm>
            <a:off x="4402121" y="1625764"/>
            <a:ext cx="141577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multicores</a:t>
            </a:r>
          </a:p>
        </p:txBody>
      </p:sp>
      <p:sp>
        <p:nvSpPr>
          <p:cNvPr id="20" name="Text Box 6">
            <a:extLst>
              <a:ext uri="{FF2B5EF4-FFF2-40B4-BE49-F238E27FC236}">
                <a16:creationId xmlns:a16="http://schemas.microsoft.com/office/drawing/2014/main" id="{ECFE6C12-89D3-87B2-1E0A-3DF025CB6A57}"/>
              </a:ext>
            </a:extLst>
          </p:cNvPr>
          <p:cNvSpPr txBox="1">
            <a:spLocks noChangeArrowheads="1"/>
          </p:cNvSpPr>
          <p:nvPr/>
        </p:nvSpPr>
        <p:spPr bwMode="auto">
          <a:xfrm>
            <a:off x="6988789" y="162576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bit 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5">
            <a:extLst>
              <a:ext uri="{FF2B5EF4-FFF2-40B4-BE49-F238E27FC236}">
                <a16:creationId xmlns:a16="http://schemas.microsoft.com/office/drawing/2014/main" id="{45B7F49D-A4D5-1AEA-C5C5-AB02228E4EDC}"/>
              </a:ext>
            </a:extLst>
          </p:cNvPr>
          <p:cNvSpPr txBox="1">
            <a:spLocks noChangeArrowheads="1"/>
          </p:cNvSpPr>
          <p:nvPr/>
        </p:nvSpPr>
        <p:spPr bwMode="auto">
          <a:xfrm>
            <a:off x="1900996"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grpSp>
        <p:nvGrpSpPr>
          <p:cNvPr id="22" name="Group 21">
            <a:extLst>
              <a:ext uri="{FF2B5EF4-FFF2-40B4-BE49-F238E27FC236}">
                <a16:creationId xmlns:a16="http://schemas.microsoft.com/office/drawing/2014/main" id="{1199DE11-7C31-6AC8-F39C-C7251156148A}"/>
              </a:ext>
            </a:extLst>
          </p:cNvPr>
          <p:cNvGrpSpPr/>
          <p:nvPr/>
        </p:nvGrpSpPr>
        <p:grpSpPr>
          <a:xfrm>
            <a:off x="2482524" y="905956"/>
            <a:ext cx="5276500" cy="719808"/>
            <a:chOff x="1818632" y="1245279"/>
            <a:chExt cx="5276500" cy="719808"/>
          </a:xfrm>
        </p:grpSpPr>
        <p:sp>
          <p:nvSpPr>
            <p:cNvPr id="23" name="Line 9">
              <a:extLst>
                <a:ext uri="{FF2B5EF4-FFF2-40B4-BE49-F238E27FC236}">
                  <a16:creationId xmlns:a16="http://schemas.microsoft.com/office/drawing/2014/main" id="{17AC6CAC-372F-A996-1F81-B00B4205C0B5}"/>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4" name="Text Box 13">
              <a:extLst>
                <a:ext uri="{FF2B5EF4-FFF2-40B4-BE49-F238E27FC236}">
                  <a16:creationId xmlns:a16="http://schemas.microsoft.com/office/drawing/2014/main" id="{642906AE-0A07-F772-3A6C-F6A7EFCAE285}"/>
                </a:ext>
              </a:extLst>
            </p:cNvPr>
            <p:cNvSpPr txBox="1">
              <a:spLocks noChangeArrowheads="1"/>
            </p:cNvSpPr>
            <p:nvPr/>
          </p:nvSpPr>
          <p:spPr bwMode="auto">
            <a:xfrm>
              <a:off x="1820931" y="1245279"/>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25" name="Straight Connector 24">
              <a:extLst>
                <a:ext uri="{FF2B5EF4-FFF2-40B4-BE49-F238E27FC236}">
                  <a16:creationId xmlns:a16="http://schemas.microsoft.com/office/drawing/2014/main" id="{E0D1DF25-1462-1F1C-7F58-7E8F12EF4490}"/>
                </a:ext>
              </a:extLst>
            </p:cNvPr>
            <p:cNvCxnSpPr>
              <a:stCxn id="23" idx="1"/>
              <a:endCxn id="27"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4FA6EA9-E989-EC53-D7AD-44E06CF9C741}"/>
                </a:ext>
              </a:extLst>
            </p:cNvPr>
            <p:cNvCxnSpPr>
              <a:cxnSpLocks/>
              <a:endCxn id="28"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Oval 13">
              <a:extLst>
                <a:ext uri="{FF2B5EF4-FFF2-40B4-BE49-F238E27FC236}">
                  <a16:creationId xmlns:a16="http://schemas.microsoft.com/office/drawing/2014/main" id="{2F0C2F1D-DAC2-6534-9478-25708839C72F}"/>
                </a:ext>
              </a:extLst>
            </p:cNvPr>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Oval 27">
              <a:extLst>
                <a:ext uri="{FF2B5EF4-FFF2-40B4-BE49-F238E27FC236}">
                  <a16:creationId xmlns:a16="http://schemas.microsoft.com/office/drawing/2014/main" id="{89BDD61C-58DE-AC5D-E768-196F47F8BE05}"/>
                </a:ext>
              </a:extLst>
            </p:cNvPr>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29" name="Right Arrow 13">
            <a:extLst>
              <a:ext uri="{FF2B5EF4-FFF2-40B4-BE49-F238E27FC236}">
                <a16:creationId xmlns:a16="http://schemas.microsoft.com/office/drawing/2014/main" id="{53C6E279-DCF5-9096-F334-C79E81E0630B}"/>
              </a:ext>
            </a:extLst>
          </p:cNvPr>
          <p:cNvSpPr/>
          <p:nvPr/>
        </p:nvSpPr>
        <p:spPr bwMode="auto">
          <a:xfrm>
            <a:off x="365692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0" name="Right Arrow 14">
            <a:extLst>
              <a:ext uri="{FF2B5EF4-FFF2-40B4-BE49-F238E27FC236}">
                <a16:creationId xmlns:a16="http://schemas.microsoft.com/office/drawing/2014/main" id="{45D8DC41-0BB8-D522-41C3-D55B52DFFE26}"/>
              </a:ext>
            </a:extLst>
          </p:cNvPr>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1" name="Line 9">
            <a:extLst>
              <a:ext uri="{FF2B5EF4-FFF2-40B4-BE49-F238E27FC236}">
                <a16:creationId xmlns:a16="http://schemas.microsoft.com/office/drawing/2014/main" id="{B98177AD-D4A3-3C0E-99CE-4FBFBFF7F017}"/>
              </a:ext>
            </a:extLst>
          </p:cNvPr>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2" name="Oval 31">
            <a:extLst>
              <a:ext uri="{FF2B5EF4-FFF2-40B4-BE49-F238E27FC236}">
                <a16:creationId xmlns:a16="http://schemas.microsoft.com/office/drawing/2014/main" id="{3BA97F12-0437-71D0-36C5-339B38BD12F6}"/>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3" name="Rectangle 32">
            <a:extLst>
              <a:ext uri="{FF2B5EF4-FFF2-40B4-BE49-F238E27FC236}">
                <a16:creationId xmlns:a16="http://schemas.microsoft.com/office/drawing/2014/main" id="{B2A6C3FA-529F-6D78-FAFF-0BFE4892AD7A}"/>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4" name="TextBox 33">
            <a:extLst>
              <a:ext uri="{FF2B5EF4-FFF2-40B4-BE49-F238E27FC236}">
                <a16:creationId xmlns:a16="http://schemas.microsoft.com/office/drawing/2014/main" id="{EB9110C0-CAA6-6C86-90D5-4FC6750267F4}"/>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35" name="TextBox 34">
            <a:extLst>
              <a:ext uri="{FF2B5EF4-FFF2-40B4-BE49-F238E27FC236}">
                <a16:creationId xmlns:a16="http://schemas.microsoft.com/office/drawing/2014/main" id="{AA4409FA-61D6-BBB4-459E-7F351D3D291E}"/>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6" name="TextBox 35">
            <a:extLst>
              <a:ext uri="{FF2B5EF4-FFF2-40B4-BE49-F238E27FC236}">
                <a16:creationId xmlns:a16="http://schemas.microsoft.com/office/drawing/2014/main" id="{3A2C5AE9-CFB5-28C2-0CB2-FF1DED752320}"/>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37" name="TextBox 36">
            <a:extLst>
              <a:ext uri="{FF2B5EF4-FFF2-40B4-BE49-F238E27FC236}">
                <a16:creationId xmlns:a16="http://schemas.microsoft.com/office/drawing/2014/main" id="{FEE7DD7B-00BA-F767-5209-AA7BF31D3172}"/>
              </a:ext>
            </a:extLst>
          </p:cNvPr>
          <p:cNvSpPr txBox="1"/>
          <p:nvPr/>
        </p:nvSpPr>
        <p:spPr>
          <a:xfrm>
            <a:off x="229349" y="3560388"/>
            <a:ext cx="919611"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38" name="TextBox 37">
            <a:extLst>
              <a:ext uri="{FF2B5EF4-FFF2-40B4-BE49-F238E27FC236}">
                <a16:creationId xmlns:a16="http://schemas.microsoft.com/office/drawing/2014/main" id="{709E5CDF-D104-CA53-E8EB-A3CDF67A5494}"/>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endParaRPr kumimoji="0" lang="en-US" sz="1300" b="0" i="0" u="none" strike="noStrike" kern="1200" cap="none" spc="0" normalizeH="0" baseline="0" noProof="0" dirty="0">
              <a:ln>
                <a:noFill/>
              </a:ln>
              <a:effectLst/>
              <a:uLnTx/>
              <a:uFillTx/>
              <a:latin typeface="Verdana"/>
              <a:ea typeface="+mn-ea"/>
              <a:cs typeface="+mn-cs"/>
            </a:endParaRPr>
          </a:p>
        </p:txBody>
      </p:sp>
      <p:sp>
        <p:nvSpPr>
          <p:cNvPr id="39" name="Rectangle 38">
            <a:extLst>
              <a:ext uri="{FF2B5EF4-FFF2-40B4-BE49-F238E27FC236}">
                <a16:creationId xmlns:a16="http://schemas.microsoft.com/office/drawing/2014/main" id="{F85D8F07-B883-9BFA-C28D-40466D6BA3B4}"/>
              </a:ext>
            </a:extLst>
          </p:cNvPr>
          <p:cNvSpPr/>
          <p:nvPr/>
        </p:nvSpPr>
        <p:spPr bwMode="auto">
          <a:xfrm>
            <a:off x="6399" y="4125048"/>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40" name="TextBox 39">
            <a:extLst>
              <a:ext uri="{FF2B5EF4-FFF2-40B4-BE49-F238E27FC236}">
                <a16:creationId xmlns:a16="http://schemas.microsoft.com/office/drawing/2014/main" id="{1A4FA3D0-6D7E-63F6-B2A3-73C2D1FFDAD5}"/>
              </a:ext>
            </a:extLst>
          </p:cNvPr>
          <p:cNvSpPr txBox="1"/>
          <p:nvPr/>
        </p:nvSpPr>
        <p:spPr>
          <a:xfrm>
            <a:off x="4525847"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1" name="TextBox 40">
            <a:extLst>
              <a:ext uri="{FF2B5EF4-FFF2-40B4-BE49-F238E27FC236}">
                <a16:creationId xmlns:a16="http://schemas.microsoft.com/office/drawing/2014/main" id="{DC4926EA-0098-0313-E0FE-6EECF644168B}"/>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42" name="TextBox 41">
            <a:extLst>
              <a:ext uri="{FF2B5EF4-FFF2-40B4-BE49-F238E27FC236}">
                <a16:creationId xmlns:a16="http://schemas.microsoft.com/office/drawing/2014/main" id="{8C29CAB0-B847-E4C4-5800-CCF1C0034463}"/>
              </a:ext>
            </a:extLst>
          </p:cNvPr>
          <p:cNvSpPr txBox="1"/>
          <p:nvPr/>
        </p:nvSpPr>
        <p:spPr>
          <a:xfrm>
            <a:off x="4159490" y="4715340"/>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E7BEA149-54C2-CDA6-2844-A784D98EC850}"/>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44" name="TextBox 43">
            <a:extLst>
              <a:ext uri="{FF2B5EF4-FFF2-40B4-BE49-F238E27FC236}">
                <a16:creationId xmlns:a16="http://schemas.microsoft.com/office/drawing/2014/main" id="{F7891F00-559A-B2FE-68E4-BCA91110BD25}"/>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5" name="Right Arrow 22">
            <a:extLst>
              <a:ext uri="{FF2B5EF4-FFF2-40B4-BE49-F238E27FC236}">
                <a16:creationId xmlns:a16="http://schemas.microsoft.com/office/drawing/2014/main" id="{6BD71F15-956D-9B21-BB6C-C9B77C4E3F8F}"/>
              </a:ext>
            </a:extLst>
          </p:cNvPr>
          <p:cNvSpPr/>
          <p:nvPr/>
        </p:nvSpPr>
        <p:spPr bwMode="auto">
          <a:xfrm>
            <a:off x="6196646" y="4832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46" name="TextBox 45">
            <a:extLst>
              <a:ext uri="{FF2B5EF4-FFF2-40B4-BE49-F238E27FC236}">
                <a16:creationId xmlns:a16="http://schemas.microsoft.com/office/drawing/2014/main" id="{454BBFD4-7F05-BB34-D9B5-6762E037A91A}"/>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47" name="TextBox 46">
            <a:extLst>
              <a:ext uri="{FF2B5EF4-FFF2-40B4-BE49-F238E27FC236}">
                <a16:creationId xmlns:a16="http://schemas.microsoft.com/office/drawing/2014/main" id="{B1AAE42F-31B7-C77B-79A4-BD7A52545BBB}"/>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48" name="Right Arrow 27">
            <a:extLst>
              <a:ext uri="{FF2B5EF4-FFF2-40B4-BE49-F238E27FC236}">
                <a16:creationId xmlns:a16="http://schemas.microsoft.com/office/drawing/2014/main" id="{E5AD928C-89F3-9E12-2A22-55CEA01B0AC7}"/>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49" name="TextBox 48">
            <a:extLst>
              <a:ext uri="{FF2B5EF4-FFF2-40B4-BE49-F238E27FC236}">
                <a16:creationId xmlns:a16="http://schemas.microsoft.com/office/drawing/2014/main" id="{FE85B8C2-E5CF-1C70-2733-BC72BBFBF4BD}"/>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50" name="TextBox 49">
            <a:extLst>
              <a:ext uri="{FF2B5EF4-FFF2-40B4-BE49-F238E27FC236}">
                <a16:creationId xmlns:a16="http://schemas.microsoft.com/office/drawing/2014/main" id="{6B25F9D0-261E-D720-209D-896FB1718638}"/>
              </a:ext>
            </a:extLst>
          </p:cNvPr>
          <p:cNvSpPr txBox="1"/>
          <p:nvPr/>
        </p:nvSpPr>
        <p:spPr>
          <a:xfrm>
            <a:off x="6844050" y="5804225"/>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51" name="TextBox 50">
            <a:extLst>
              <a:ext uri="{FF2B5EF4-FFF2-40B4-BE49-F238E27FC236}">
                <a16:creationId xmlns:a16="http://schemas.microsoft.com/office/drawing/2014/main" id="{9016B2C2-5ABC-F3F4-F5F5-B547524FEFB9}"/>
              </a:ext>
            </a:extLst>
          </p:cNvPr>
          <p:cNvSpPr txBox="1"/>
          <p:nvPr/>
        </p:nvSpPr>
        <p:spPr>
          <a:xfrm>
            <a:off x="4240061" y="5794693"/>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2" name="Right Arrow 32">
            <a:extLst>
              <a:ext uri="{FF2B5EF4-FFF2-40B4-BE49-F238E27FC236}">
                <a16:creationId xmlns:a16="http://schemas.microsoft.com/office/drawing/2014/main" id="{40C52071-689B-283A-D64C-B9C315392D8E}"/>
              </a:ext>
            </a:extLst>
          </p:cNvPr>
          <p:cNvSpPr/>
          <p:nvPr/>
        </p:nvSpPr>
        <p:spPr bwMode="auto">
          <a:xfrm>
            <a:off x="6210797" y="591238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55" name="TextBox 54">
            <a:extLst>
              <a:ext uri="{FF2B5EF4-FFF2-40B4-BE49-F238E27FC236}">
                <a16:creationId xmlns:a16="http://schemas.microsoft.com/office/drawing/2014/main" id="{BF846336-7410-00F4-DD7A-103935B658F2}"/>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6" name="TextBox 55">
            <a:extLst>
              <a:ext uri="{FF2B5EF4-FFF2-40B4-BE49-F238E27FC236}">
                <a16:creationId xmlns:a16="http://schemas.microsoft.com/office/drawing/2014/main" id="{A9E9869B-05EE-BD3F-A42E-3B3BC8B7B26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57" name="Right Arrow 35">
            <a:extLst>
              <a:ext uri="{FF2B5EF4-FFF2-40B4-BE49-F238E27FC236}">
                <a16:creationId xmlns:a16="http://schemas.microsoft.com/office/drawing/2014/main" id="{3F53670A-EC98-9478-A76F-C02DB512A5E2}"/>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58" name="Right Arrow 36">
            <a:extLst>
              <a:ext uri="{FF2B5EF4-FFF2-40B4-BE49-F238E27FC236}">
                <a16:creationId xmlns:a16="http://schemas.microsoft.com/office/drawing/2014/main" id="{4FDD0836-F867-BCE8-F26C-EA34C074F977}"/>
              </a:ext>
            </a:extLst>
          </p:cNvPr>
          <p:cNvSpPr/>
          <p:nvPr/>
        </p:nvSpPr>
        <p:spPr bwMode="auto">
          <a:xfrm>
            <a:off x="8794791" y="59277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4" name="Right Arrow 37">
            <a:extLst>
              <a:ext uri="{FF2B5EF4-FFF2-40B4-BE49-F238E27FC236}">
                <a16:creationId xmlns:a16="http://schemas.microsoft.com/office/drawing/2014/main" id="{D148744E-1304-B667-09B5-B51B98F1B73A}"/>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0" name="TextBox 119">
            <a:extLst>
              <a:ext uri="{FF2B5EF4-FFF2-40B4-BE49-F238E27FC236}">
                <a16:creationId xmlns:a16="http://schemas.microsoft.com/office/drawing/2014/main" id="{DA18DDF9-21F8-6E4F-4280-7AB58CC3BAEC}"/>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121" name="Right Arrow 44">
            <a:extLst>
              <a:ext uri="{FF2B5EF4-FFF2-40B4-BE49-F238E27FC236}">
                <a16:creationId xmlns:a16="http://schemas.microsoft.com/office/drawing/2014/main" id="{9329606B-C7F6-D99C-D647-5DE6CBC2E465}"/>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122" name="TextBox 121">
            <a:extLst>
              <a:ext uri="{FF2B5EF4-FFF2-40B4-BE49-F238E27FC236}">
                <a16:creationId xmlns:a16="http://schemas.microsoft.com/office/drawing/2014/main" id="{F89BEA6E-4A26-4D11-F08B-795C79E449D1}"/>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123" name="TextBox 122">
            <a:extLst>
              <a:ext uri="{FF2B5EF4-FFF2-40B4-BE49-F238E27FC236}">
                <a16:creationId xmlns:a16="http://schemas.microsoft.com/office/drawing/2014/main" id="{3C8D8F2F-64AA-BBB3-372C-1928DC611DD8}"/>
              </a:ext>
            </a:extLst>
          </p:cNvPr>
          <p:cNvSpPr txBox="1"/>
          <p:nvPr/>
        </p:nvSpPr>
        <p:spPr>
          <a:xfrm>
            <a:off x="134641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4" name="TextBox 123">
            <a:extLst>
              <a:ext uri="{FF2B5EF4-FFF2-40B4-BE49-F238E27FC236}">
                <a16:creationId xmlns:a16="http://schemas.microsoft.com/office/drawing/2014/main" id="{8F4F9B27-D665-E25A-6160-8B64C856E187}"/>
              </a:ext>
            </a:extLst>
          </p:cNvPr>
          <p:cNvSpPr txBox="1"/>
          <p:nvPr/>
        </p:nvSpPr>
        <p:spPr>
          <a:xfrm>
            <a:off x="1578835" y="4720589"/>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125" name="Right Arrow 22">
            <a:extLst>
              <a:ext uri="{FF2B5EF4-FFF2-40B4-BE49-F238E27FC236}">
                <a16:creationId xmlns:a16="http://schemas.microsoft.com/office/drawing/2014/main" id="{9C85918F-9EAA-1DF3-8E71-A4EB2AFB07A9}"/>
              </a:ext>
            </a:extLst>
          </p:cNvPr>
          <p:cNvSpPr/>
          <p:nvPr/>
        </p:nvSpPr>
        <p:spPr bwMode="auto">
          <a:xfrm>
            <a:off x="3712243" y="4829403"/>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6" name="Right Arrow 27">
            <a:extLst>
              <a:ext uri="{FF2B5EF4-FFF2-40B4-BE49-F238E27FC236}">
                <a16:creationId xmlns:a16="http://schemas.microsoft.com/office/drawing/2014/main" id="{61F16766-D660-3985-DF8B-41D60702281F}"/>
              </a:ext>
            </a:extLst>
          </p:cNvPr>
          <p:cNvSpPr/>
          <p:nvPr/>
        </p:nvSpPr>
        <p:spPr bwMode="auto">
          <a:xfrm>
            <a:off x="3708754"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7" name="Right Arrow 32">
            <a:extLst>
              <a:ext uri="{FF2B5EF4-FFF2-40B4-BE49-F238E27FC236}">
                <a16:creationId xmlns:a16="http://schemas.microsoft.com/office/drawing/2014/main" id="{B75E5F86-64FF-7897-969B-9FD6257F7957}"/>
              </a:ext>
            </a:extLst>
          </p:cNvPr>
          <p:cNvSpPr/>
          <p:nvPr/>
        </p:nvSpPr>
        <p:spPr bwMode="auto">
          <a:xfrm>
            <a:off x="3711437" y="59506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8" name="Right Arrow 35">
            <a:extLst>
              <a:ext uri="{FF2B5EF4-FFF2-40B4-BE49-F238E27FC236}">
                <a16:creationId xmlns:a16="http://schemas.microsoft.com/office/drawing/2014/main" id="{BE2C695D-2568-45FA-B7EB-B69291928933}"/>
              </a:ext>
            </a:extLst>
          </p:cNvPr>
          <p:cNvSpPr/>
          <p:nvPr/>
        </p:nvSpPr>
        <p:spPr bwMode="auto">
          <a:xfrm>
            <a:off x="3714830" y="63294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9" name="Right Arrow 44">
            <a:extLst>
              <a:ext uri="{FF2B5EF4-FFF2-40B4-BE49-F238E27FC236}">
                <a16:creationId xmlns:a16="http://schemas.microsoft.com/office/drawing/2014/main" id="{F86109FF-E8CA-9CC8-7E40-EF5E36DE43CC}"/>
              </a:ext>
            </a:extLst>
          </p:cNvPr>
          <p:cNvSpPr/>
          <p:nvPr/>
        </p:nvSpPr>
        <p:spPr bwMode="auto">
          <a:xfrm>
            <a:off x="370081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130" name="Rectangle 129">
            <a:extLst>
              <a:ext uri="{FF2B5EF4-FFF2-40B4-BE49-F238E27FC236}">
                <a16:creationId xmlns:a16="http://schemas.microsoft.com/office/drawing/2014/main" id="{27A9118C-F6D3-5C46-2BDD-69A7206C3293}"/>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1" name="Rectangle 130">
            <a:extLst>
              <a:ext uri="{FF2B5EF4-FFF2-40B4-BE49-F238E27FC236}">
                <a16:creationId xmlns:a16="http://schemas.microsoft.com/office/drawing/2014/main" id="{107DE149-D8E6-ABF3-1DEE-304DDF5921A2}"/>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2" name="Rectangle 131">
            <a:extLst>
              <a:ext uri="{FF2B5EF4-FFF2-40B4-BE49-F238E27FC236}">
                <a16:creationId xmlns:a16="http://schemas.microsoft.com/office/drawing/2014/main" id="{C47BABA5-8AAE-1904-AA5E-7E643CECE68B}"/>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3" name="Rectangle 132">
            <a:extLst>
              <a:ext uri="{FF2B5EF4-FFF2-40B4-BE49-F238E27FC236}">
                <a16:creationId xmlns:a16="http://schemas.microsoft.com/office/drawing/2014/main" id="{D8AF6504-A889-28BB-60E5-69C946489372}"/>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4" name="Rectangle 133">
            <a:extLst>
              <a:ext uri="{FF2B5EF4-FFF2-40B4-BE49-F238E27FC236}">
                <a16:creationId xmlns:a16="http://schemas.microsoft.com/office/drawing/2014/main" id="{1F796DCD-9D35-0D7A-C6DC-C18DA3BD6B3D}"/>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5" name="Rectangle 134">
            <a:extLst>
              <a:ext uri="{FF2B5EF4-FFF2-40B4-BE49-F238E27FC236}">
                <a16:creationId xmlns:a16="http://schemas.microsoft.com/office/drawing/2014/main" id="{BF46F03B-8C36-CD2E-C144-6A7525C4A594}"/>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6" name="Rectangle 135">
            <a:extLst>
              <a:ext uri="{FF2B5EF4-FFF2-40B4-BE49-F238E27FC236}">
                <a16:creationId xmlns:a16="http://schemas.microsoft.com/office/drawing/2014/main" id="{A13D4D02-93F7-76EA-73EC-B7CC80B51FA3}"/>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7" name="Rectangle 136">
            <a:extLst>
              <a:ext uri="{FF2B5EF4-FFF2-40B4-BE49-F238E27FC236}">
                <a16:creationId xmlns:a16="http://schemas.microsoft.com/office/drawing/2014/main" id="{9DB83466-0D8D-08DC-E23D-7A51A6E102CE}"/>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8" name="Rectangle 137">
            <a:extLst>
              <a:ext uri="{FF2B5EF4-FFF2-40B4-BE49-F238E27FC236}">
                <a16:creationId xmlns:a16="http://schemas.microsoft.com/office/drawing/2014/main" id="{6D0A1996-E0ED-E24E-8965-3B68B54DE310}"/>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9" name="Rounded Rectangle 25">
            <a:extLst>
              <a:ext uri="{FF2B5EF4-FFF2-40B4-BE49-F238E27FC236}">
                <a16:creationId xmlns:a16="http://schemas.microsoft.com/office/drawing/2014/main" id="{3C4AA47D-AFD6-0B29-8FE4-28B8FE12BED8}"/>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0" name="Rounded Rectangle 26">
            <a:extLst>
              <a:ext uri="{FF2B5EF4-FFF2-40B4-BE49-F238E27FC236}">
                <a16:creationId xmlns:a16="http://schemas.microsoft.com/office/drawing/2014/main" id="{A9F4D8DC-9E71-D1B1-2497-4D0954A9B2FC}"/>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1" name="Up-Down Arrow 27">
            <a:extLst>
              <a:ext uri="{FF2B5EF4-FFF2-40B4-BE49-F238E27FC236}">
                <a16:creationId xmlns:a16="http://schemas.microsoft.com/office/drawing/2014/main" id="{ED16FEAA-E639-EA2E-5EA8-A2AA1EAD17D0}"/>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2" name="Up-Down Arrow 28">
            <a:extLst>
              <a:ext uri="{FF2B5EF4-FFF2-40B4-BE49-F238E27FC236}">
                <a16:creationId xmlns:a16="http://schemas.microsoft.com/office/drawing/2014/main" id="{047999EE-B49C-82B0-11DC-77E4FCD70FDA}"/>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3" name="TextBox 142">
            <a:extLst>
              <a:ext uri="{FF2B5EF4-FFF2-40B4-BE49-F238E27FC236}">
                <a16:creationId xmlns:a16="http://schemas.microsoft.com/office/drawing/2014/main" id="{87B05FC6-7BC8-7A67-7BAE-9884B110E4AF}"/>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44" name="Rectangle 143">
            <a:extLst>
              <a:ext uri="{FF2B5EF4-FFF2-40B4-BE49-F238E27FC236}">
                <a16:creationId xmlns:a16="http://schemas.microsoft.com/office/drawing/2014/main" id="{3CA215D5-F4D7-833C-DE2A-8AD3ECE78AC6}"/>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5" name="Rectangle 144">
            <a:extLst>
              <a:ext uri="{FF2B5EF4-FFF2-40B4-BE49-F238E27FC236}">
                <a16:creationId xmlns:a16="http://schemas.microsoft.com/office/drawing/2014/main" id="{33711509-EDD3-9779-0475-D3E1B79C446B}"/>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6" name="Rectangle 145">
            <a:extLst>
              <a:ext uri="{FF2B5EF4-FFF2-40B4-BE49-F238E27FC236}">
                <a16:creationId xmlns:a16="http://schemas.microsoft.com/office/drawing/2014/main" id="{19FE218B-4580-9773-75B0-3174E471BE59}"/>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7" name="Rectangle 146">
            <a:extLst>
              <a:ext uri="{FF2B5EF4-FFF2-40B4-BE49-F238E27FC236}">
                <a16:creationId xmlns:a16="http://schemas.microsoft.com/office/drawing/2014/main" id="{956D2ADA-4997-9F3F-33FB-D1FD5963A0D6}"/>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8" name="Rounded Rectangle 34">
            <a:extLst>
              <a:ext uri="{FF2B5EF4-FFF2-40B4-BE49-F238E27FC236}">
                <a16:creationId xmlns:a16="http://schemas.microsoft.com/office/drawing/2014/main" id="{514F25CA-5C8E-FA92-23A3-AE1700967A3D}"/>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9" name="Up-Down Arrow 35">
            <a:extLst>
              <a:ext uri="{FF2B5EF4-FFF2-40B4-BE49-F238E27FC236}">
                <a16:creationId xmlns:a16="http://schemas.microsoft.com/office/drawing/2014/main" id="{E8E8B21F-C1C4-AA11-250C-786E5D2725FB}"/>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50" name="Group 149">
            <a:extLst>
              <a:ext uri="{FF2B5EF4-FFF2-40B4-BE49-F238E27FC236}">
                <a16:creationId xmlns:a16="http://schemas.microsoft.com/office/drawing/2014/main" id="{81ED4508-3386-496E-1A88-CB6E9DDE313B}"/>
              </a:ext>
            </a:extLst>
          </p:cNvPr>
          <p:cNvGrpSpPr/>
          <p:nvPr/>
        </p:nvGrpSpPr>
        <p:grpSpPr>
          <a:xfrm>
            <a:off x="2391469" y="2406515"/>
            <a:ext cx="265363" cy="502856"/>
            <a:chOff x="588600" y="4407768"/>
            <a:chExt cx="265363" cy="502856"/>
          </a:xfrm>
        </p:grpSpPr>
        <p:sp>
          <p:nvSpPr>
            <p:cNvPr id="151" name="Rectangle 150">
              <a:extLst>
                <a:ext uri="{FF2B5EF4-FFF2-40B4-BE49-F238E27FC236}">
                  <a16:creationId xmlns:a16="http://schemas.microsoft.com/office/drawing/2014/main" id="{F1B56E25-B154-D630-FEE2-CA9576C233BA}"/>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2" name="Up-Down Arrow 38">
              <a:extLst>
                <a:ext uri="{FF2B5EF4-FFF2-40B4-BE49-F238E27FC236}">
                  <a16:creationId xmlns:a16="http://schemas.microsoft.com/office/drawing/2014/main" id="{A60B2184-6E0A-DF4F-BB55-C3645D78769B}"/>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53" name="Rectangle 152">
            <a:extLst>
              <a:ext uri="{FF2B5EF4-FFF2-40B4-BE49-F238E27FC236}">
                <a16:creationId xmlns:a16="http://schemas.microsoft.com/office/drawing/2014/main" id="{A7B50FBE-9D99-93B8-DC0B-A47E7240873B}"/>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TextBox 153">
            <a:extLst>
              <a:ext uri="{FF2B5EF4-FFF2-40B4-BE49-F238E27FC236}">
                <a16:creationId xmlns:a16="http://schemas.microsoft.com/office/drawing/2014/main" id="{A4963C34-C10D-FE51-3BA2-055B7D5CEC1B}"/>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55" name="TextBox 154">
            <a:extLst>
              <a:ext uri="{FF2B5EF4-FFF2-40B4-BE49-F238E27FC236}">
                <a16:creationId xmlns:a16="http://schemas.microsoft.com/office/drawing/2014/main" id="{4BBD8E1C-6972-DD8A-C63F-7973479398F2}"/>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56" name="Right Arrow 36">
            <a:extLst>
              <a:ext uri="{FF2B5EF4-FFF2-40B4-BE49-F238E27FC236}">
                <a16:creationId xmlns:a16="http://schemas.microsoft.com/office/drawing/2014/main" id="{E59BD3E4-E8A3-D59B-A7E5-B1F3678CE590}"/>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8" name="Rectangle: Rounded Corners 157">
            <a:extLst>
              <a:ext uri="{FF2B5EF4-FFF2-40B4-BE49-F238E27FC236}">
                <a16:creationId xmlns:a16="http://schemas.microsoft.com/office/drawing/2014/main" id="{1D294F9E-FA2A-33B1-FE31-BD817AA06C50}"/>
              </a:ext>
            </a:extLst>
          </p:cNvPr>
          <p:cNvSpPr/>
          <p:nvPr/>
        </p:nvSpPr>
        <p:spPr bwMode="auto">
          <a:xfrm>
            <a:off x="1327538" y="1551567"/>
            <a:ext cx="2474427" cy="5256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93234081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098C1-3ED8-94D5-F582-C48F30247736}"/>
              </a:ext>
            </a:extLst>
          </p:cNvPr>
          <p:cNvSpPr>
            <a:spLocks noGrp="1"/>
          </p:cNvSpPr>
          <p:nvPr>
            <p:ph type="title"/>
          </p:nvPr>
        </p:nvSpPr>
        <p:spPr/>
        <p:txBody>
          <a:bodyPr/>
          <a:lstStyle/>
          <a:p>
            <a:r>
              <a:rPr lang="en-US" dirty="0"/>
              <a:t>3.3.2 Armv7-based 32-bit single-core CPUs (3)</a:t>
            </a:r>
            <a:endParaRPr lang="hu-HU" dirty="0"/>
          </a:p>
        </p:txBody>
      </p:sp>
      <p:sp>
        <p:nvSpPr>
          <p:cNvPr id="3" name="TextBox 2">
            <a:extLst>
              <a:ext uri="{FF2B5EF4-FFF2-40B4-BE49-F238E27FC236}">
                <a16:creationId xmlns:a16="http://schemas.microsoft.com/office/drawing/2014/main" id="{44E29D75-041B-06F6-F3A1-02FC33D42516}"/>
              </a:ext>
            </a:extLst>
          </p:cNvPr>
          <p:cNvSpPr txBox="1"/>
          <p:nvPr/>
        </p:nvSpPr>
        <p:spPr>
          <a:xfrm>
            <a:off x="75520" y="445239"/>
            <a:ext cx="8449880"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CPUs in single core mobile processors -2</a:t>
            </a:r>
            <a:endParaRPr lang="hu-HU" baseline="30000" dirty="0">
              <a:solidFill>
                <a:schemeClr val="accent6"/>
              </a:solidFill>
              <a:latin typeface="Verdana" pitchFamily="34" charset="0"/>
            </a:endParaRPr>
          </a:p>
        </p:txBody>
      </p:sp>
      <p:sp>
        <p:nvSpPr>
          <p:cNvPr id="4" name="TextBox 3">
            <a:extLst>
              <a:ext uri="{FF2B5EF4-FFF2-40B4-BE49-F238E27FC236}">
                <a16:creationId xmlns:a16="http://schemas.microsoft.com/office/drawing/2014/main" id="{2A9E98FC-A351-0E14-B293-45A4A18AB090}"/>
              </a:ext>
            </a:extLst>
          </p:cNvPr>
          <p:cNvSpPr txBox="1"/>
          <p:nvPr/>
        </p:nvSpPr>
        <p:spPr>
          <a:xfrm>
            <a:off x="75520" y="791588"/>
            <a:ext cx="8856662" cy="907941"/>
          </a:xfrm>
          <a:prstGeom prst="rect">
            <a:avLst/>
          </a:prstGeom>
          <a:noFill/>
        </p:spPr>
        <p:txBody>
          <a:bodyPr wrap="square" rtlCol="0">
            <a:spAutoFit/>
          </a:bodyPr>
          <a:lstStyle/>
          <a:p>
            <a:r>
              <a:rPr lang="en-US" sz="1600" dirty="0"/>
              <a:t>As the precious Figure shows, </a:t>
            </a:r>
            <a:r>
              <a:rPr lang="en-US" sz="1600" dirty="0">
                <a:solidFill>
                  <a:srgbClr val="0070C0"/>
                </a:solidFill>
              </a:rPr>
              <a:t>Armv7-based single-core processors emerged</a:t>
            </a:r>
            <a:r>
              <a:rPr lang="en-US" sz="1600" dirty="0"/>
              <a:t> </a:t>
            </a:r>
          </a:p>
          <a:p>
            <a:pPr>
              <a:spcAft>
                <a:spcPts val="600"/>
              </a:spcAft>
            </a:pPr>
            <a:r>
              <a:rPr lang="en-US" sz="1600" dirty="0"/>
              <a:t>  between </a:t>
            </a:r>
            <a:r>
              <a:rPr lang="en-US" sz="1600" dirty="0">
                <a:solidFill>
                  <a:srgbClr val="0070C0"/>
                </a:solidFill>
              </a:rPr>
              <a:t>2007 and 2012 </a:t>
            </a:r>
            <a:r>
              <a:rPr lang="en-US" sz="1600" dirty="0"/>
              <a:t>and were mostly built on the </a:t>
            </a:r>
            <a:r>
              <a:rPr lang="en-US" sz="1600" dirty="0">
                <a:solidFill>
                  <a:srgbClr val="0070C0"/>
                </a:solidFill>
              </a:rPr>
              <a:t>Cortex-A8 </a:t>
            </a:r>
            <a:r>
              <a:rPr lang="en-US" sz="1600" dirty="0"/>
              <a:t>core.</a:t>
            </a:r>
          </a:p>
          <a:p>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L2 cache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an </a:t>
            </a:r>
            <a:r>
              <a:rPr kumimoji="0" lang="en-US" sz="1600" b="0" i="0" u="none" strike="noStrike" kern="1200" cap="none" spc="0" normalizeH="0" baseline="0" noProof="0" dirty="0">
                <a:ln>
                  <a:noFill/>
                </a:ln>
                <a:solidFill>
                  <a:srgbClr val="0070C0"/>
                </a:solidFill>
                <a:effectLst/>
                <a:uLnTx/>
                <a:uFillTx/>
                <a:latin typeface="Verdana"/>
                <a:ea typeface="+mn-ea"/>
                <a:cs typeface="+mn-cs"/>
              </a:rPr>
              <a:t>optional </a:t>
            </a:r>
            <a:r>
              <a:rPr kumimoji="0" lang="en-US" sz="1600" b="0" i="0" u="none" strike="noStrike" kern="1200" cap="none" spc="0" normalizeH="0" baseline="0" noProof="0" dirty="0">
                <a:ln>
                  <a:noFill/>
                </a:ln>
                <a:solidFill>
                  <a:srgbClr val="000000"/>
                </a:solidFill>
                <a:effectLst/>
                <a:uLnTx/>
                <a:uFillTx/>
                <a:latin typeface="Verdana"/>
                <a:ea typeface="+mn-ea"/>
                <a:cs typeface="+mn-cs"/>
              </a:rPr>
              <a:t>feature yet.</a:t>
            </a:r>
            <a:endParaRPr lang="hu-HU" sz="1600" dirty="0"/>
          </a:p>
        </p:txBody>
      </p:sp>
    </p:spTree>
    <p:extLst>
      <p:ext uri="{BB962C8B-B14F-4D97-AF65-F5344CB8AC3E}">
        <p14:creationId xmlns:p14="http://schemas.microsoft.com/office/powerpoint/2010/main" val="335919919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40" normalizeH="0" baseline="0" noProof="0" dirty="0">
                <a:ln>
                  <a:noFill/>
                </a:ln>
                <a:solidFill>
                  <a:srgbClr val="FFFFFF"/>
                </a:solidFill>
                <a:effectLst/>
                <a:uLnTx/>
                <a:uFillTx/>
                <a:latin typeface="Verdana" pitchFamily="34" charset="0"/>
                <a:ea typeface="+mn-ea"/>
                <a:cs typeface="Arial" charset="0"/>
              </a:rPr>
              <a:t>3.3.3 Armv7-based 32-bit symmetrical multicore CPUs</a:t>
            </a:r>
          </a:p>
        </p:txBody>
      </p:sp>
    </p:spTree>
    <p:extLst>
      <p:ext uri="{BB962C8B-B14F-4D97-AF65-F5344CB8AC3E}">
        <p14:creationId xmlns:p14="http://schemas.microsoft.com/office/powerpoint/2010/main" val="32995273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2634" y="440668"/>
            <a:ext cx="34836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business model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6</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5</a:t>
            </a:r>
            <a:r>
              <a:rPr lang="hu-HU" sz="1700">
                <a:solidFill>
                  <a:srgbClr val="FFFFFF"/>
                </a:solidFill>
              </a:rPr>
              <a:t>)</a:t>
            </a:r>
            <a:endParaRPr lang="en-US" sz="1700">
              <a:solidFill>
                <a:srgbClr val="FFFFFF"/>
              </a:solidFill>
            </a:endParaRPr>
          </a:p>
        </p:txBody>
      </p:sp>
      <p:pic>
        <p:nvPicPr>
          <p:cNvPr id="8" name="Picture 7"/>
          <p:cNvPicPr>
            <a:picLocks noChangeAspect="1"/>
          </p:cNvPicPr>
          <p:nvPr/>
        </p:nvPicPr>
        <p:blipFill rotWithShape="1">
          <a:blip r:embed="rId2"/>
          <a:srcRect t="34616"/>
          <a:stretch/>
        </p:blipFill>
        <p:spPr>
          <a:xfrm>
            <a:off x="621181" y="2394418"/>
            <a:ext cx="7416204" cy="3060340"/>
          </a:xfrm>
          <a:prstGeom prst="rect">
            <a:avLst/>
          </a:prstGeom>
        </p:spPr>
      </p:pic>
      <p:sp>
        <p:nvSpPr>
          <p:cNvPr id="9" name="Rounded Rectangle 8"/>
          <p:cNvSpPr/>
          <p:nvPr/>
        </p:nvSpPr>
        <p:spPr bwMode="auto">
          <a:xfrm>
            <a:off x="7245" y="881153"/>
            <a:ext cx="9117012" cy="1188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 name="TextBox 2"/>
          <p:cNvSpPr txBox="1"/>
          <p:nvPr/>
        </p:nvSpPr>
        <p:spPr>
          <a:xfrm>
            <a:off x="90502" y="889929"/>
            <a:ext cx="9297033"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50" normalizeH="0" noProof="0" dirty="0">
                <a:ln>
                  <a:noFill/>
                </a:ln>
                <a:solidFill>
                  <a:srgbClr val="0070C0"/>
                </a:solidFill>
                <a:effectLst/>
                <a:uLnTx/>
                <a:uFillTx/>
                <a:latin typeface="Verdana"/>
                <a:ea typeface="+mn-ea"/>
                <a:cs typeface="+mn-cs"/>
              </a:rPr>
              <a:t>ARM</a:t>
            </a:r>
            <a:r>
              <a:rPr kumimoji="0" lang="en-US" sz="1600" b="0" i="0" u="none" strike="noStrike" kern="1200" cap="none" spc="-50" normalizeH="0" noProof="0" dirty="0">
                <a:ln>
                  <a:noFill/>
                </a:ln>
                <a:solidFill>
                  <a:srgbClr val="000000"/>
                </a:solidFill>
                <a:effectLst/>
                <a:uLnTx/>
                <a:uFillTx/>
                <a:latin typeface="Verdana"/>
                <a:ea typeface="+mn-ea"/>
                <a:cs typeface="+mn-cs"/>
              </a:rPr>
              <a:t> </a:t>
            </a:r>
            <a:r>
              <a:rPr kumimoji="0" lang="hu-HU" sz="1600" b="0" i="0" u="none" strike="noStrike" kern="1200" cap="none" spc="-50" normalizeH="0" noProof="0" dirty="0" err="1">
                <a:ln>
                  <a:noFill/>
                </a:ln>
                <a:solidFill>
                  <a:srgbClr val="FF0000"/>
                </a:solidFill>
                <a:effectLst/>
                <a:uLnTx/>
                <a:uFillTx/>
                <a:latin typeface="Verdana"/>
                <a:ea typeface="+mn-ea"/>
                <a:cs typeface="+mn-cs"/>
              </a:rPr>
              <a:t>owns</a:t>
            </a:r>
            <a:r>
              <a:rPr kumimoji="0" lang="en-US" sz="1600" b="0" i="0" u="none" strike="noStrike" kern="1200" cap="none" spc="-50" normalizeH="0" noProof="0" dirty="0">
                <a:ln>
                  <a:noFill/>
                </a:ln>
                <a:solidFill>
                  <a:srgbClr val="FF0000"/>
                </a:solidFill>
                <a:effectLst/>
                <a:uLnTx/>
                <a:uFillTx/>
                <a:latin typeface="Verdana"/>
                <a:ea typeface="+mn-ea"/>
                <a:cs typeface="+mn-cs"/>
              </a:rPr>
              <a:t> and licenses the Arm ISA</a:t>
            </a:r>
            <a:r>
              <a:rPr kumimoji="0" lang="en-US" sz="1600" b="0" i="0" u="none" strike="noStrike" kern="1200" cap="none" spc="-50" normalizeH="0" noProof="0" dirty="0">
                <a:ln>
                  <a:noFill/>
                </a:ln>
                <a:solidFill>
                  <a:srgbClr val="000000"/>
                </a:solidFill>
                <a:effectLst/>
                <a:uLnTx/>
                <a:uFillTx/>
                <a:latin typeface="Verdana"/>
                <a:ea typeface="+mn-ea"/>
                <a:cs typeface="+mn-cs"/>
              </a:rPr>
              <a:t>, </a:t>
            </a:r>
            <a:r>
              <a:rPr kumimoji="0" lang="en-US" sz="1600" b="0" i="0" u="none" strike="noStrike" kern="1200" cap="none" spc="-50" normalizeH="0" noProof="0" dirty="0">
                <a:ln>
                  <a:noFill/>
                </a:ln>
                <a:solidFill>
                  <a:srgbClr val="FF0000"/>
                </a:solidFill>
                <a:effectLst/>
                <a:uLnTx/>
                <a:uFillTx/>
                <a:latin typeface="Verdana"/>
                <a:ea typeface="+mn-ea"/>
                <a:cs typeface="+mn-cs"/>
              </a:rPr>
              <a:t>de</a:t>
            </a:r>
            <a:r>
              <a:rPr kumimoji="0" lang="hu-HU" sz="1600" b="0" i="0" u="none" strike="noStrike" kern="1200" cap="none" spc="-50" normalizeH="0" noProof="0" dirty="0" err="1">
                <a:ln>
                  <a:noFill/>
                </a:ln>
                <a:solidFill>
                  <a:srgbClr val="FF0000"/>
                </a:solidFill>
                <a:effectLst/>
                <a:uLnTx/>
                <a:uFillTx/>
                <a:latin typeface="Verdana"/>
                <a:ea typeface="+mn-ea"/>
                <a:cs typeface="+mn-cs"/>
              </a:rPr>
              <a:t>signs</a:t>
            </a:r>
            <a:r>
              <a:rPr kumimoji="0" lang="en-US" sz="1600" b="0" i="0" u="none" strike="noStrike" kern="1200" cap="none" spc="-50" normalizeH="0" noProof="0" dirty="0">
                <a:ln>
                  <a:noFill/>
                </a:ln>
                <a:solidFill>
                  <a:srgbClr val="FF0000"/>
                </a:solidFill>
                <a:effectLst/>
                <a:uLnTx/>
                <a:uFillTx/>
                <a:latin typeface="Verdana"/>
                <a:ea typeface="+mn-ea"/>
                <a:cs typeface="+mn-cs"/>
              </a:rPr>
              <a:t> functional units</a:t>
            </a:r>
            <a:r>
              <a:rPr kumimoji="0" lang="en-US" sz="1600" b="0" i="0" u="none" strike="noStrike" kern="1200" cap="none" spc="-50" normalizeH="0" noProof="0" dirty="0">
                <a:ln>
                  <a:noFill/>
                </a:ln>
                <a:solidFill>
                  <a:srgbClr val="000000"/>
                </a:solidFill>
                <a:effectLst/>
                <a:uLnTx/>
                <a:uFillTx/>
                <a:latin typeface="Verdana"/>
                <a:ea typeface="+mn-ea"/>
                <a:cs typeface="+mn-cs"/>
              </a:rPr>
              <a:t>, and </a:t>
            </a:r>
            <a:r>
              <a:rPr kumimoji="0" lang="en-US" sz="1600" b="0" i="0" u="none" strike="noStrike" kern="1200" cap="none" spc="-50" normalizeH="0" noProof="0" dirty="0">
                <a:ln>
                  <a:noFill/>
                </a:ln>
                <a:solidFill>
                  <a:srgbClr val="FF0000"/>
                </a:solidFill>
                <a:effectLst/>
                <a:uLnTx/>
                <a:uFillTx/>
                <a:latin typeface="Verdana"/>
                <a:ea typeface="+mn-ea"/>
                <a:cs typeface="+mn-cs"/>
              </a:rPr>
              <a:t>licenses</a:t>
            </a:r>
            <a:r>
              <a:rPr kumimoji="0" lang="en-US" sz="1600" b="0" i="0" u="none" strike="noStrike" kern="1200" cap="none" spc="-50" normalizeH="0" noProof="0" dirty="0">
                <a:ln>
                  <a:noFill/>
                </a:ln>
                <a:solidFill>
                  <a:srgbClr val="000000"/>
                </a:solidFill>
                <a:effectLst/>
                <a:uLnTx/>
                <a:uFillTx/>
                <a:latin typeface="Verdana"/>
                <a:ea typeface="+mn-ea"/>
                <a:cs typeface="+mn-cs"/>
              </a:rPr>
              <a:t> those designs</a:t>
            </a:r>
          </a:p>
          <a:p>
            <a:pPr marR="0" lvl="0" algn="l" defTabSz="914400" rtl="0" eaLnBrk="1" fontAlgn="auto" latinLnBrk="0" hangingPunct="1">
              <a:lnSpc>
                <a:spcPct val="100000"/>
              </a:lnSpc>
              <a:spcBef>
                <a:spcPts val="0"/>
              </a:spcBef>
              <a:spcAft>
                <a:spcPts val="600"/>
              </a:spcAft>
              <a:buClrTx/>
              <a:buSzTx/>
              <a:tabLst/>
              <a:defRPr/>
            </a:pPr>
            <a:r>
              <a:rPr lang="en-US" sz="1600" spc="-50" dirty="0">
                <a:solidFill>
                  <a:srgbClr val="000000"/>
                </a:solidFill>
                <a:latin typeface="Verdana"/>
              </a:rPr>
              <a:t>     </a:t>
            </a:r>
            <a:r>
              <a:rPr kumimoji="0" lang="hu-HU" sz="1600" b="0" i="0" u="none" strike="noStrike" kern="1200" cap="none" spc="-5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000000"/>
                </a:solidFill>
                <a:effectLst/>
                <a:uLnTx/>
                <a:uFillTx/>
                <a:latin typeface="Verdana"/>
                <a:ea typeface="+mn-ea"/>
                <a:cs typeface="+mn-cs"/>
              </a:rPr>
              <a:t>to</a:t>
            </a:r>
            <a:r>
              <a:rPr lang="en-US" sz="1600" spc="-30" dirty="0">
                <a:solidFill>
                  <a:srgbClr val="000000"/>
                </a:solidFill>
                <a:latin typeface="Verdana"/>
              </a:rPr>
              <a:t> </a:t>
            </a:r>
            <a:r>
              <a:rPr kumimoji="0" lang="en-US" sz="1600" b="0" i="0" u="none" strike="noStrike" kern="1200" cap="none" spc="-30" normalizeH="0" noProof="0" dirty="0">
                <a:ln>
                  <a:noFill/>
                </a:ln>
                <a:solidFill>
                  <a:srgbClr val="000000"/>
                </a:solidFill>
                <a:effectLst/>
                <a:uLnTx/>
                <a:uFillTx/>
                <a:latin typeface="Verdana"/>
                <a:ea typeface="+mn-ea"/>
                <a:cs typeface="+mn-cs"/>
              </a:rPr>
              <a:t>semiconductor </a:t>
            </a:r>
            <a:r>
              <a:rPr kumimoji="0" lang="en-US" sz="1600" b="0" i="0" u="none" strike="noStrike" kern="1200" cap="none" spc="0" normalizeH="0" baseline="0" noProof="0" dirty="0">
                <a:ln>
                  <a:noFill/>
                </a:ln>
                <a:solidFill>
                  <a:srgbClr val="000000"/>
                </a:solidFill>
                <a:effectLst/>
                <a:uLnTx/>
                <a:uFillTx/>
                <a:latin typeface="Verdana"/>
                <a:ea typeface="+mn-ea"/>
                <a:cs typeface="+mn-cs"/>
              </a:rPr>
              <a:t>companies.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ARM receives an </a:t>
            </a:r>
            <a:r>
              <a:rPr kumimoji="0" lang="hu-HU" sz="1600" b="0" i="0" u="none" strike="noStrike" kern="1200" cap="none" spc="-70" normalizeH="0" baseline="0" noProof="0" dirty="0" err="1">
                <a:ln>
                  <a:noFill/>
                </a:ln>
                <a:solidFill>
                  <a:srgbClr val="000000"/>
                </a:solidFill>
                <a:effectLst/>
                <a:uLnTx/>
                <a:uFillTx/>
                <a:latin typeface="Verdana"/>
                <a:ea typeface="+mn-ea"/>
                <a:cs typeface="+mn-cs"/>
              </a:rPr>
              <a:t>initial</a:t>
            </a:r>
            <a:r>
              <a:rPr kumimoji="0" lang="hu-HU"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70C0"/>
                </a:solidFill>
                <a:effectLst/>
                <a:uLnTx/>
                <a:uFillTx/>
                <a:latin typeface="Verdana"/>
                <a:ea typeface="+mn-ea"/>
                <a:cs typeface="+mn-cs"/>
              </a:rPr>
              <a:t>license fee </a:t>
            </a:r>
            <a:r>
              <a:rPr kumimoji="0" lang="en-US" sz="1600" b="0" i="0" u="none" strike="noStrike" kern="1200" cap="none" spc="-70" normalizeH="0" baseline="0" noProof="0" dirty="0">
                <a:ln>
                  <a:noFill/>
                </a:ln>
                <a:solidFill>
                  <a:srgbClr val="000000"/>
                </a:solidFill>
                <a:effectLst/>
                <a:uLnTx/>
                <a:uFillTx/>
                <a:latin typeface="Verdana"/>
                <a:ea typeface="+mn-ea"/>
                <a:cs typeface="+mn-cs"/>
              </a:rPr>
              <a:t>and, </a:t>
            </a:r>
            <a:r>
              <a:rPr kumimoji="0" lang="hu-HU" sz="1600" b="0" i="0" u="none" strike="noStrike" kern="1200" cap="none" spc="-70" normalizeH="0" baseline="0" noProof="0" dirty="0" err="1">
                <a:ln>
                  <a:noFill/>
                </a:ln>
                <a:solidFill>
                  <a:srgbClr val="000000"/>
                </a:solidFill>
                <a:effectLst/>
                <a:uLnTx/>
                <a:uFillTx/>
                <a:latin typeface="Verdana"/>
                <a:ea typeface="+mn-ea"/>
                <a:cs typeface="+mn-cs"/>
              </a:rPr>
              <a:t>later</a:t>
            </a:r>
            <a:r>
              <a:rPr kumimoji="0" lang="hu-HU" sz="1600" b="0" i="0" u="none" strike="noStrike" kern="1200" cap="none" spc="-70" normalizeH="0" baseline="0" noProof="0" dirty="0">
                <a:ln>
                  <a:noFill/>
                </a:ln>
                <a:solidFill>
                  <a:srgbClr val="000000"/>
                </a:solidFill>
                <a:effectLst/>
                <a:uLnTx/>
                <a:uFillTx/>
                <a:latin typeface="Verdana"/>
                <a:ea typeface="+mn-ea"/>
                <a:cs typeface="+mn-cs"/>
              </a:rPr>
              <a:t>,</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err="1">
                <a:ln>
                  <a:noFill/>
                </a:ln>
                <a:solidFill>
                  <a:srgbClr val="000000"/>
                </a:solidFill>
                <a:effectLst/>
                <a:uLnTx/>
                <a:uFillTx/>
                <a:latin typeface="Verdana"/>
                <a:ea typeface="+mn-ea"/>
                <a:cs typeface="+mn-cs"/>
              </a:rPr>
              <a:t>collcts</a:t>
            </a:r>
            <a:r>
              <a:rPr kumimoji="0" lang="en-US" sz="1600" b="0" i="0" u="none" strike="noStrike" kern="1200" cap="none" spc="-70" normalizeH="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a </a:t>
            </a:r>
            <a:r>
              <a:rPr kumimoji="0" lang="en-US" sz="1600" b="0" i="0" u="none" strike="noStrike" kern="1200" cap="none" spc="-70" normalizeH="0" baseline="0" noProof="0" dirty="0">
                <a:ln>
                  <a:noFill/>
                </a:ln>
                <a:solidFill>
                  <a:srgbClr val="0070C0"/>
                </a:solidFill>
                <a:effectLst/>
                <a:uLnTx/>
                <a:uFillTx/>
                <a:latin typeface="Verdana"/>
                <a:ea typeface="+mn-ea"/>
                <a:cs typeface="+mn-cs"/>
              </a:rPr>
              <a:t>royalty</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lang="hu-HU" sz="1600" spc="-70" dirty="0" err="1">
                <a:solidFill>
                  <a:srgbClr val="000000"/>
                </a:solidFill>
                <a:latin typeface="Verdana"/>
              </a:rPr>
              <a:t>for</a:t>
            </a:r>
            <a:r>
              <a:rPr kumimoji="0" lang="en-US" sz="1600" b="0" i="0" u="none" strike="noStrike" kern="1200" cap="none" spc="-70" normalizeH="0" baseline="0" noProof="0" dirty="0">
                <a:ln>
                  <a:noFill/>
                </a:ln>
                <a:solidFill>
                  <a:srgbClr val="000000"/>
                </a:solidFill>
                <a:effectLst/>
                <a:uLnTx/>
                <a:uFillTx/>
                <a:latin typeface="Verdana"/>
                <a:ea typeface="+mn-ea"/>
                <a:cs typeface="+mn-cs"/>
              </a:rPr>
              <a:t> every chip contain</a:t>
            </a:r>
            <a:r>
              <a:rPr kumimoji="0" lang="hu-HU" sz="1600" b="0" i="0" u="none" strike="noStrike" kern="1200" cap="none" spc="-70" normalizeH="0" baseline="0" noProof="0" dirty="0">
                <a:ln>
                  <a:noFill/>
                </a:ln>
                <a:solidFill>
                  <a:srgbClr val="000000"/>
                </a:solidFill>
                <a:effectLst/>
                <a:uLnTx/>
                <a:uFillTx/>
                <a:latin typeface="Verdana"/>
                <a:ea typeface="+mn-ea"/>
                <a:cs typeface="+mn-cs"/>
              </a:rPr>
              <a:t>ing </a:t>
            </a:r>
            <a:r>
              <a:rPr kumimoji="0" lang="en-US" sz="1600" b="0" i="0" u="none" strike="noStrike" kern="1200" cap="none" spc="-50" normalizeH="0" baseline="0" noProof="0" dirty="0">
                <a:ln>
                  <a:noFill/>
                </a:ln>
                <a:solidFill>
                  <a:srgbClr val="000000"/>
                </a:solidFill>
                <a:effectLst/>
                <a:uLnTx/>
                <a:uFillTx/>
                <a:latin typeface="Verdana"/>
                <a:ea typeface="+mn-ea"/>
                <a:cs typeface="+mn-cs"/>
              </a:rPr>
              <a:t>its</a:t>
            </a:r>
            <a:endParaRPr kumimoji="0" lang="hu-HU" sz="1600" b="0" i="0" u="none" strike="noStrike" kern="1200" cap="none" spc="-5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0"/>
              </a:spcAft>
              <a:buClrTx/>
              <a:buSzTx/>
              <a:tabLst/>
              <a:defRPr/>
            </a:pPr>
            <a:r>
              <a:rPr lang="hu-HU" sz="1600" spc="-50" dirty="0">
                <a:solidFill>
                  <a:srgbClr val="000000"/>
                </a:solidFill>
                <a:latin typeface="Verdana"/>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 technology.</a:t>
            </a:r>
          </a:p>
        </p:txBody>
      </p:sp>
      <p:sp>
        <p:nvSpPr>
          <p:cNvPr id="12" name="Rounded Rectangle 11"/>
          <p:cNvSpPr/>
          <p:nvPr/>
        </p:nvSpPr>
        <p:spPr bwMode="auto">
          <a:xfrm>
            <a:off x="21026" y="5704751"/>
            <a:ext cx="9124257" cy="584775"/>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Box 12"/>
          <p:cNvSpPr txBox="1"/>
          <p:nvPr/>
        </p:nvSpPr>
        <p:spPr>
          <a:xfrm>
            <a:off x="71438" y="5704751"/>
            <a:ext cx="9064789"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Semiconductor partners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manufacture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sell chips to OEMs (Original Equipment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20" normalizeH="0" noProof="0" dirty="0">
                <a:ln>
                  <a:noFill/>
                </a:ln>
                <a:solidFill>
                  <a:srgbClr val="000000"/>
                </a:solidFill>
                <a:effectLst/>
                <a:uLnTx/>
                <a:uFillTx/>
                <a:latin typeface="Verdana"/>
                <a:ea typeface="+mn-ea"/>
                <a:cs typeface="+mn-cs"/>
              </a:rPr>
              <a:t>Manufacturers)</a:t>
            </a:r>
            <a:r>
              <a:rPr kumimoji="0" lang="hu-HU" sz="1600" b="0" i="0" u="none" strike="noStrike" kern="1200" cap="none" spc="-20" normalizeH="0" noProof="0" dirty="0">
                <a:ln>
                  <a:noFill/>
                </a:ln>
                <a:solidFill>
                  <a:srgbClr val="000000"/>
                </a:solidFill>
                <a:effectLst/>
                <a:uLnTx/>
                <a:uFillTx/>
                <a:latin typeface="Verdana"/>
                <a:ea typeface="+mn-ea"/>
                <a:cs typeface="+mn-cs"/>
              </a:rPr>
              <a:t>,</a:t>
            </a:r>
            <a:r>
              <a:rPr kumimoji="0" lang="en-US" sz="1600" b="0" i="0" u="none" strike="noStrike" kern="1200" cap="none" spc="-20" normalizeH="0" noProof="0" dirty="0">
                <a:ln>
                  <a:noFill/>
                </a:ln>
                <a:solidFill>
                  <a:srgbClr val="000000"/>
                </a:solidFill>
                <a:effectLst/>
                <a:uLnTx/>
                <a:uFillTx/>
                <a:latin typeface="Verdana"/>
                <a:ea typeface="+mn-ea"/>
                <a:cs typeface="+mn-cs"/>
              </a:rPr>
              <a:t> while OEMs provide feedback to A</a:t>
            </a:r>
            <a:r>
              <a:rPr kumimoji="0" lang="hu-HU" sz="1600" b="0" i="0" u="none" strike="noStrike" kern="1200" cap="none" spc="-20" normalizeH="0" noProof="0" dirty="0">
                <a:ln>
                  <a:noFill/>
                </a:ln>
                <a:solidFill>
                  <a:srgbClr val="000000"/>
                </a:solidFill>
                <a:effectLst/>
                <a:uLnTx/>
                <a:uFillTx/>
                <a:latin typeface="Verdana"/>
                <a:ea typeface="+mn-ea"/>
                <a:cs typeface="+mn-cs"/>
              </a:rPr>
              <a:t>RM</a:t>
            </a:r>
            <a:r>
              <a:rPr kumimoji="0" lang="en-US" sz="1600" b="0" i="0" u="none" strike="noStrike" kern="1200" cap="none" spc="-20" normalizeH="0" noProof="0" dirty="0">
                <a:ln>
                  <a:noFill/>
                </a:ln>
                <a:solidFill>
                  <a:srgbClr val="000000"/>
                </a:solidFill>
                <a:effectLst/>
                <a:uLnTx/>
                <a:uFillTx/>
                <a:latin typeface="Verdana"/>
                <a:ea typeface="+mn-ea"/>
                <a:cs typeface="+mn-cs"/>
              </a:rPr>
              <a:t> for new design </a:t>
            </a:r>
            <a:r>
              <a:rPr kumimoji="0" lang="hu-HU" sz="1600" b="0" i="0" u="none" strike="noStrike" kern="1200" cap="none" spc="-20" normalizeH="0" noProof="0" dirty="0" err="1">
                <a:ln>
                  <a:noFill/>
                </a:ln>
                <a:solidFill>
                  <a:srgbClr val="000000"/>
                </a:solidFill>
                <a:effectLst/>
                <a:uLnTx/>
                <a:uFillTx/>
                <a:latin typeface="Verdana"/>
                <a:ea typeface="+mn-ea"/>
                <a:cs typeface="+mn-cs"/>
              </a:rPr>
              <a:t>requirements</a:t>
            </a:r>
            <a:r>
              <a:rPr kumimoji="0" lang="hu-HU" sz="1600" b="0" i="0" u="none" strike="noStrike" kern="1200" cap="none" spc="-20" normalizeH="0" noProof="0" dirty="0">
                <a:ln>
                  <a:noFill/>
                </a:ln>
                <a:solidFill>
                  <a:srgbClr val="000000"/>
                </a:solidFill>
                <a:effectLst/>
                <a:uLnTx/>
                <a:uFillTx/>
                <a:latin typeface="Verdana"/>
                <a:ea typeface="+mn-ea"/>
                <a:cs typeface="+mn-cs"/>
              </a:rPr>
              <a:t>.</a:t>
            </a:r>
            <a:endParaRPr kumimoji="0" lang="en-US" sz="1600" b="0" i="0" u="none" strike="noStrike" kern="1200" cap="none" spc="-20" normalizeH="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87988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additive="base">
                                        <p:cTn id="2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 calcmode="lin" valueType="num">
                                      <p:cBhvr additive="base">
                                        <p:cTn id="3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
                                            <p:txEl>
                                              <p:pRg st="1" end="1"/>
                                            </p:txEl>
                                          </p:spTgt>
                                        </p:tgtEl>
                                        <p:attrNameLst>
                                          <p:attrName>style.visibility</p:attrName>
                                        </p:attrNameLst>
                                      </p:cBhvr>
                                      <p:to>
                                        <p:strVal val="visible"/>
                                      </p:to>
                                    </p:set>
                                    <p:anim calcmode="lin" valueType="num">
                                      <p:cBhvr additive="base">
                                        <p:cTn id="35"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ppt_x"/>
                                          </p:val>
                                        </p:tav>
                                        <p:tav tm="100000">
                                          <p:val>
                                            <p:strVal val="#ppt_x"/>
                                          </p:val>
                                        </p:tav>
                                      </p:tavLst>
                                    </p:anim>
                                    <p:anim calcmode="lin" valueType="num">
                                      <p:cBhvr additive="base">
                                        <p:cTn id="4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a:xfrm>
            <a:off x="-8467" y="-11347"/>
            <a:ext cx="9144000" cy="393700"/>
          </a:xfrm>
        </p:spPr>
        <p:txBody>
          <a:bodyPr/>
          <a:lstStyle/>
          <a:p>
            <a:r>
              <a:rPr lang="en-US" sz="1700" dirty="0"/>
              <a:t>3.3.3 Armv7-based 32-bit symmetrical multicore CPUs (1)</a:t>
            </a:r>
            <a:endParaRPr lang="hu-HU" sz="1700" dirty="0"/>
          </a:p>
        </p:txBody>
      </p:sp>
      <p:sp>
        <p:nvSpPr>
          <p:cNvPr id="3" name="Text Box 5">
            <a:extLst>
              <a:ext uri="{FF2B5EF4-FFF2-40B4-BE49-F238E27FC236}">
                <a16:creationId xmlns:a16="http://schemas.microsoft.com/office/drawing/2014/main" id="{B1D43B65-6989-ACFD-E713-E1DAE4C61D0B}"/>
              </a:ext>
            </a:extLst>
          </p:cNvPr>
          <p:cNvSpPr txBox="1">
            <a:spLocks noChangeArrowheads="1"/>
          </p:cNvSpPr>
          <p:nvPr/>
        </p:nvSpPr>
        <p:spPr bwMode="auto">
          <a:xfrm>
            <a:off x="3280041" y="1834166"/>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6">
            <a:extLst>
              <a:ext uri="{FF2B5EF4-FFF2-40B4-BE49-F238E27FC236}">
                <a16:creationId xmlns:a16="http://schemas.microsoft.com/office/drawing/2014/main" id="{92677EB5-D231-9131-F2B7-0F6BDE9A3BFF}"/>
              </a:ext>
            </a:extLst>
          </p:cNvPr>
          <p:cNvSpPr txBox="1">
            <a:spLocks noChangeArrowheads="1"/>
          </p:cNvSpPr>
          <p:nvPr/>
        </p:nvSpPr>
        <p:spPr bwMode="auto">
          <a:xfrm>
            <a:off x="6771652" y="1834166"/>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a:extLst>
              <a:ext uri="{FF2B5EF4-FFF2-40B4-BE49-F238E27FC236}">
                <a16:creationId xmlns:a16="http://schemas.microsoft.com/office/drawing/2014/main" id="{42773D72-7207-E490-5A32-A4B471D89F5C}"/>
              </a:ext>
            </a:extLst>
          </p:cNvPr>
          <p:cNvSpPr txBox="1">
            <a:spLocks noChangeArrowheads="1"/>
          </p:cNvSpPr>
          <p:nvPr/>
        </p:nvSpPr>
        <p:spPr bwMode="auto">
          <a:xfrm>
            <a:off x="788760" y="1834166"/>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a:extLst>
              <a:ext uri="{FF2B5EF4-FFF2-40B4-BE49-F238E27FC236}">
                <a16:creationId xmlns:a16="http://schemas.microsoft.com/office/drawing/2014/main" id="{3CE30689-795E-47F2-C9F8-F1560152DD6C}"/>
              </a:ext>
            </a:extLst>
          </p:cNvPr>
          <p:cNvGrpSpPr/>
          <p:nvPr/>
        </p:nvGrpSpPr>
        <p:grpSpPr>
          <a:xfrm>
            <a:off x="1469217" y="1114358"/>
            <a:ext cx="5874877" cy="719808"/>
            <a:chOff x="1563048" y="1245279"/>
            <a:chExt cx="5874877" cy="719808"/>
          </a:xfrm>
        </p:grpSpPr>
        <p:sp>
          <p:nvSpPr>
            <p:cNvPr id="7" name="Line 9">
              <a:extLst>
                <a:ext uri="{FF2B5EF4-FFF2-40B4-BE49-F238E27FC236}">
                  <a16:creationId xmlns:a16="http://schemas.microsoft.com/office/drawing/2014/main" id="{D7B86956-AB6F-8B3C-8E43-0AF4C1376EEF}"/>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5E4F7172-5C2A-2880-FAB3-7BE4029124F3}"/>
                </a:ext>
              </a:extLst>
            </p:cNvPr>
            <p:cNvSpPr txBox="1">
              <a:spLocks noChangeArrowheads="1"/>
            </p:cNvSpPr>
            <p:nvPr/>
          </p:nvSpPr>
          <p:spPr bwMode="auto">
            <a:xfrm>
              <a:off x="1802761" y="1245279"/>
              <a:ext cx="533190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3801DECF-7AC4-6B59-29A2-35996DD929CF}"/>
                </a:ext>
              </a:extLst>
            </p:cNvPr>
            <p:cNvCxnSpPr>
              <a:stCxn id="7" idx="1"/>
              <a:endCxn id="12" idx="7"/>
            </p:cNvCxnSpPr>
            <p:nvPr/>
          </p:nvCxnSpPr>
          <p:spPr>
            <a:xfrm flipH="1">
              <a:off x="1624504" y="1684820"/>
              <a:ext cx="2841032"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1280B41-BC00-E70A-AEBB-631437113655}"/>
                </a:ext>
              </a:extLst>
            </p:cNvPr>
            <p:cNvCxnSpPr>
              <a:endCxn id="13" idx="7"/>
            </p:cNvCxnSpPr>
            <p:nvPr/>
          </p:nvCxnSpPr>
          <p:spPr>
            <a:xfrm>
              <a:off x="4465537" y="1684820"/>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7947868D-BAE2-D363-E6FE-2721FCFA09E3}"/>
                </a:ext>
              </a:extLst>
            </p:cNvPr>
            <p:cNvSpPr>
              <a:spLocks noChangeArrowheads="1"/>
            </p:cNvSpPr>
            <p:nvPr/>
          </p:nvSpPr>
          <p:spPr bwMode="auto">
            <a:xfrm>
              <a:off x="4436985" y="187598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a:extLst>
                <a:ext uri="{FF2B5EF4-FFF2-40B4-BE49-F238E27FC236}">
                  <a16:creationId xmlns:a16="http://schemas.microsoft.com/office/drawing/2014/main" id="{2D7B8DB9-D093-7ED3-7B37-1ED85276DE67}"/>
                </a:ext>
              </a:extLst>
            </p:cNvPr>
            <p:cNvSpPr>
              <a:spLocks noChangeArrowheads="1"/>
            </p:cNvSpPr>
            <p:nvPr/>
          </p:nvSpPr>
          <p:spPr bwMode="auto">
            <a:xfrm>
              <a:off x="1563048"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2">
              <a:extLst>
                <a:ext uri="{FF2B5EF4-FFF2-40B4-BE49-F238E27FC236}">
                  <a16:creationId xmlns:a16="http://schemas.microsoft.com/office/drawing/2014/main" id="{72C67BCD-A40C-A382-5465-DD45F94C7348}"/>
                </a:ext>
              </a:extLst>
            </p:cNvPr>
            <p:cNvSpPr>
              <a:spLocks noChangeArrowheads="1"/>
            </p:cNvSpPr>
            <p:nvPr/>
          </p:nvSpPr>
          <p:spPr bwMode="auto">
            <a:xfrm>
              <a:off x="736592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grpSp>
      <p:sp>
        <p:nvSpPr>
          <p:cNvPr id="14" name="Right Arrow 17">
            <a:extLst>
              <a:ext uri="{FF2B5EF4-FFF2-40B4-BE49-F238E27FC236}">
                <a16:creationId xmlns:a16="http://schemas.microsoft.com/office/drawing/2014/main" id="{287811EB-2EE0-45D1-0EB5-76D8914641E0}"/>
              </a:ext>
            </a:extLst>
          </p:cNvPr>
          <p:cNvSpPr/>
          <p:nvPr/>
        </p:nvSpPr>
        <p:spPr bwMode="auto">
          <a:xfrm>
            <a:off x="2546775" y="1890555"/>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8">
            <a:extLst>
              <a:ext uri="{FF2B5EF4-FFF2-40B4-BE49-F238E27FC236}">
                <a16:creationId xmlns:a16="http://schemas.microsoft.com/office/drawing/2014/main" id="{BE9AFEC3-2732-3437-1EC9-C8DFF3CABD0D}"/>
              </a:ext>
            </a:extLst>
          </p:cNvPr>
          <p:cNvSpPr/>
          <p:nvPr/>
        </p:nvSpPr>
        <p:spPr bwMode="auto">
          <a:xfrm>
            <a:off x="5878258" y="1901529"/>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1900AC6E-AA29-138C-281F-425B4F79D8AE}"/>
              </a:ext>
            </a:extLst>
          </p:cNvPr>
          <p:cNvSpPr txBox="1"/>
          <p:nvPr/>
        </p:nvSpPr>
        <p:spPr>
          <a:xfrm>
            <a:off x="75520" y="445462"/>
            <a:ext cx="6544740" cy="369332"/>
          </a:xfrm>
          <a:prstGeom prst="rect">
            <a:avLst/>
          </a:prstGeom>
          <a:noFill/>
        </p:spPr>
        <p:txBody>
          <a:bodyPr wrap="none" rtlCol="0">
            <a:spAutoFit/>
          </a:bodyPr>
          <a:lstStyle/>
          <a:p>
            <a:r>
              <a:rPr lang="en-US" dirty="0">
                <a:solidFill>
                  <a:schemeClr val="accent6"/>
                </a:solidFill>
              </a:rPr>
              <a:t>3.3.3 Armv7-based 32-bit symmetrical multicore CPUs</a:t>
            </a:r>
          </a:p>
        </p:txBody>
      </p:sp>
      <p:sp>
        <p:nvSpPr>
          <p:cNvPr id="17" name="Rectangle 16">
            <a:extLst>
              <a:ext uri="{FF2B5EF4-FFF2-40B4-BE49-F238E27FC236}">
                <a16:creationId xmlns:a16="http://schemas.microsoft.com/office/drawing/2014/main" id="{C9FD8B02-2DE8-09FF-4ACC-D91A808E753A}"/>
              </a:ext>
            </a:extLst>
          </p:cNvPr>
          <p:cNvSpPr/>
          <p:nvPr/>
        </p:nvSpPr>
        <p:spPr bwMode="auto">
          <a:xfrm>
            <a:off x="6847412" y="2664381"/>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77C1DD11-5986-A5BF-FEC1-AECD3CC84EA4}"/>
              </a:ext>
            </a:extLst>
          </p:cNvPr>
          <p:cNvSpPr/>
          <p:nvPr/>
        </p:nvSpPr>
        <p:spPr bwMode="auto">
          <a:xfrm>
            <a:off x="6561889" y="2664382"/>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61A8AD5A-30EB-8B32-2577-17E9703FB6FF}"/>
              </a:ext>
            </a:extLst>
          </p:cNvPr>
          <p:cNvSpPr/>
          <p:nvPr/>
        </p:nvSpPr>
        <p:spPr bwMode="auto">
          <a:xfrm>
            <a:off x="7757282" y="257164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C1A59EE1-BCE8-7A43-50CC-12A811B9E2DC}"/>
              </a:ext>
            </a:extLst>
          </p:cNvPr>
          <p:cNvSpPr/>
          <p:nvPr/>
        </p:nvSpPr>
        <p:spPr bwMode="auto">
          <a:xfrm>
            <a:off x="7371299" y="257164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BCC70DF5-C7C6-6BF5-41FA-2B1111BF8DAE}"/>
              </a:ext>
            </a:extLst>
          </p:cNvPr>
          <p:cNvSpPr/>
          <p:nvPr/>
        </p:nvSpPr>
        <p:spPr bwMode="auto">
          <a:xfrm>
            <a:off x="6840876" y="29114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15C6D4E8-ACF5-97EB-091C-0736D0B735FB}"/>
              </a:ext>
            </a:extLst>
          </p:cNvPr>
          <p:cNvSpPr/>
          <p:nvPr/>
        </p:nvSpPr>
        <p:spPr bwMode="auto">
          <a:xfrm>
            <a:off x="6555353" y="29114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AD913F1-491D-52E5-3344-46DE6B30071D}"/>
              </a:ext>
            </a:extLst>
          </p:cNvPr>
          <p:cNvSpPr/>
          <p:nvPr/>
        </p:nvSpPr>
        <p:spPr bwMode="auto">
          <a:xfrm>
            <a:off x="7757282" y="290219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CC5D1337-DB1D-3E21-2288-F72A9599B624}"/>
              </a:ext>
            </a:extLst>
          </p:cNvPr>
          <p:cNvSpPr/>
          <p:nvPr/>
        </p:nvSpPr>
        <p:spPr bwMode="auto">
          <a:xfrm>
            <a:off x="7371299" y="290219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24">
            <a:extLst>
              <a:ext uri="{FF2B5EF4-FFF2-40B4-BE49-F238E27FC236}">
                <a16:creationId xmlns:a16="http://schemas.microsoft.com/office/drawing/2014/main" id="{5F8AC69F-F270-2DF5-83EA-62A958CA4217}"/>
              </a:ext>
            </a:extLst>
          </p:cNvPr>
          <p:cNvSpPr/>
          <p:nvPr/>
        </p:nvSpPr>
        <p:spPr bwMode="auto">
          <a:xfrm>
            <a:off x="6443650" y="3645474"/>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0">
            <a:extLst>
              <a:ext uri="{FF2B5EF4-FFF2-40B4-BE49-F238E27FC236}">
                <a16:creationId xmlns:a16="http://schemas.microsoft.com/office/drawing/2014/main" id="{194331AA-A67E-7FEB-DE7F-6ED12F6096B5}"/>
              </a:ext>
            </a:extLst>
          </p:cNvPr>
          <p:cNvSpPr/>
          <p:nvPr/>
        </p:nvSpPr>
        <p:spPr bwMode="auto">
          <a:xfrm>
            <a:off x="6465393" y="2598272"/>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ounded Rectangle 41">
            <a:extLst>
              <a:ext uri="{FF2B5EF4-FFF2-40B4-BE49-F238E27FC236}">
                <a16:creationId xmlns:a16="http://schemas.microsoft.com/office/drawing/2014/main" id="{5316ADBD-1F30-BF80-2634-30EB19FE15CE}"/>
              </a:ext>
            </a:extLst>
          </p:cNvPr>
          <p:cNvSpPr/>
          <p:nvPr/>
        </p:nvSpPr>
        <p:spPr bwMode="auto">
          <a:xfrm>
            <a:off x="7278768" y="2533023"/>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2">
            <a:extLst>
              <a:ext uri="{FF2B5EF4-FFF2-40B4-BE49-F238E27FC236}">
                <a16:creationId xmlns:a16="http://schemas.microsoft.com/office/drawing/2014/main" id="{FBCAFB4B-B677-F858-A973-7C2D7C7CBAD8}"/>
              </a:ext>
            </a:extLst>
          </p:cNvPr>
          <p:cNvSpPr/>
          <p:nvPr/>
        </p:nvSpPr>
        <p:spPr bwMode="auto">
          <a:xfrm>
            <a:off x="6788629" y="3204814"/>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Up-Down Arrow 43">
            <a:extLst>
              <a:ext uri="{FF2B5EF4-FFF2-40B4-BE49-F238E27FC236}">
                <a16:creationId xmlns:a16="http://schemas.microsoft.com/office/drawing/2014/main" id="{949662BA-F446-7370-1107-F968E03ED5E0}"/>
              </a:ext>
            </a:extLst>
          </p:cNvPr>
          <p:cNvSpPr/>
          <p:nvPr/>
        </p:nvSpPr>
        <p:spPr bwMode="auto">
          <a:xfrm>
            <a:off x="7699486" y="3276061"/>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AF220B73-C349-3355-DB67-B3DED3108ECC}"/>
              </a:ext>
            </a:extLst>
          </p:cNvPr>
          <p:cNvSpPr txBox="1"/>
          <p:nvPr/>
        </p:nvSpPr>
        <p:spPr>
          <a:xfrm>
            <a:off x="6528699" y="356660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1" name="Rectangle 30">
            <a:extLst>
              <a:ext uri="{FF2B5EF4-FFF2-40B4-BE49-F238E27FC236}">
                <a16:creationId xmlns:a16="http://schemas.microsoft.com/office/drawing/2014/main" id="{2782D305-9C1C-5695-01D0-6FD19C9B90FF}"/>
              </a:ext>
            </a:extLst>
          </p:cNvPr>
          <p:cNvSpPr/>
          <p:nvPr/>
        </p:nvSpPr>
        <p:spPr bwMode="auto">
          <a:xfrm>
            <a:off x="4460829" y="266762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D996655A-F9F8-8490-B747-920738C94BF1}"/>
              </a:ext>
            </a:extLst>
          </p:cNvPr>
          <p:cNvSpPr/>
          <p:nvPr/>
        </p:nvSpPr>
        <p:spPr bwMode="auto">
          <a:xfrm>
            <a:off x="4161244" y="266762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02BF1499-0E6F-431A-DF42-E4F01AF7E5A0}"/>
              </a:ext>
            </a:extLst>
          </p:cNvPr>
          <p:cNvSpPr/>
          <p:nvPr/>
        </p:nvSpPr>
        <p:spPr bwMode="auto">
          <a:xfrm>
            <a:off x="4454293" y="29146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66F2F822-8481-F880-5634-54253FE16637}"/>
              </a:ext>
            </a:extLst>
          </p:cNvPr>
          <p:cNvSpPr/>
          <p:nvPr/>
        </p:nvSpPr>
        <p:spPr bwMode="auto">
          <a:xfrm>
            <a:off x="4154708" y="29146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ounded Rectangle 49">
            <a:extLst>
              <a:ext uri="{FF2B5EF4-FFF2-40B4-BE49-F238E27FC236}">
                <a16:creationId xmlns:a16="http://schemas.microsoft.com/office/drawing/2014/main" id="{23C25A34-2F0D-4CCF-E28B-F8673DBED7A4}"/>
              </a:ext>
            </a:extLst>
          </p:cNvPr>
          <p:cNvSpPr/>
          <p:nvPr/>
        </p:nvSpPr>
        <p:spPr bwMode="auto">
          <a:xfrm>
            <a:off x="4064748" y="2601518"/>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Up-Down Arrow 50">
            <a:extLst>
              <a:ext uri="{FF2B5EF4-FFF2-40B4-BE49-F238E27FC236}">
                <a16:creationId xmlns:a16="http://schemas.microsoft.com/office/drawing/2014/main" id="{FEF2614A-6AC5-26A1-28E1-BBFC96759E6E}"/>
              </a:ext>
            </a:extLst>
          </p:cNvPr>
          <p:cNvSpPr/>
          <p:nvPr/>
        </p:nvSpPr>
        <p:spPr bwMode="auto">
          <a:xfrm>
            <a:off x="4392421" y="3215755"/>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7" name="Group 36">
            <a:extLst>
              <a:ext uri="{FF2B5EF4-FFF2-40B4-BE49-F238E27FC236}">
                <a16:creationId xmlns:a16="http://schemas.microsoft.com/office/drawing/2014/main" id="{197D23B9-87AA-6BBA-D6CE-9F1D0C9552E9}"/>
              </a:ext>
            </a:extLst>
          </p:cNvPr>
          <p:cNvGrpSpPr/>
          <p:nvPr/>
        </p:nvGrpSpPr>
        <p:grpSpPr>
          <a:xfrm>
            <a:off x="1233229" y="2787637"/>
            <a:ext cx="265363" cy="446216"/>
            <a:chOff x="588600" y="4407768"/>
            <a:chExt cx="265363" cy="446216"/>
          </a:xfrm>
        </p:grpSpPr>
        <p:sp>
          <p:nvSpPr>
            <p:cNvPr id="38" name="Rectangle 37">
              <a:extLst>
                <a:ext uri="{FF2B5EF4-FFF2-40B4-BE49-F238E27FC236}">
                  <a16:creationId xmlns:a16="http://schemas.microsoft.com/office/drawing/2014/main" id="{73AA698E-518E-F78B-F68C-E299BB47143D}"/>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Up-Down Arrow 53">
              <a:extLst>
                <a:ext uri="{FF2B5EF4-FFF2-40B4-BE49-F238E27FC236}">
                  <a16:creationId xmlns:a16="http://schemas.microsoft.com/office/drawing/2014/main" id="{119C8258-E257-9A41-9BB3-352470B26E11}"/>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Rectangle 39">
            <a:extLst>
              <a:ext uri="{FF2B5EF4-FFF2-40B4-BE49-F238E27FC236}">
                <a16:creationId xmlns:a16="http://schemas.microsoft.com/office/drawing/2014/main" id="{58A582CE-8312-4591-BC07-7914E95DA196}"/>
              </a:ext>
            </a:extLst>
          </p:cNvPr>
          <p:cNvSpPr/>
          <p:nvPr/>
        </p:nvSpPr>
        <p:spPr bwMode="auto">
          <a:xfrm>
            <a:off x="3692921" y="3642059"/>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a:extLst>
              <a:ext uri="{FF2B5EF4-FFF2-40B4-BE49-F238E27FC236}">
                <a16:creationId xmlns:a16="http://schemas.microsoft.com/office/drawing/2014/main" id="{2BB9B2F5-63F8-E68E-A49B-A68655631913}"/>
              </a:ext>
            </a:extLst>
          </p:cNvPr>
          <p:cNvSpPr txBox="1"/>
          <p:nvPr/>
        </p:nvSpPr>
        <p:spPr>
          <a:xfrm>
            <a:off x="3691345" y="357281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2" name="Line 9">
            <a:extLst>
              <a:ext uri="{FF2B5EF4-FFF2-40B4-BE49-F238E27FC236}">
                <a16:creationId xmlns:a16="http://schemas.microsoft.com/office/drawing/2014/main" id="{DB1F6C99-810A-09E0-8D79-5F23FA506F46}"/>
              </a:ext>
            </a:extLst>
          </p:cNvPr>
          <p:cNvSpPr>
            <a:spLocks noChangeShapeType="1"/>
          </p:cNvSpPr>
          <p:nvPr/>
        </p:nvSpPr>
        <p:spPr bwMode="auto">
          <a:xfrm flipH="1">
            <a:off x="4376136" y="157090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0514B9D7-DBE1-A5DE-F47E-180077D7C964}"/>
              </a:ext>
            </a:extLst>
          </p:cNvPr>
          <p:cNvSpPr txBox="1"/>
          <p:nvPr/>
        </p:nvSpPr>
        <p:spPr>
          <a:xfrm>
            <a:off x="3683771" y="4315402"/>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4" name="TextBox 43">
            <a:extLst>
              <a:ext uri="{FF2B5EF4-FFF2-40B4-BE49-F238E27FC236}">
                <a16:creationId xmlns:a16="http://schemas.microsoft.com/office/drawing/2014/main" id="{87056739-CAB8-2A01-9FD7-77DD8ACF35F7}"/>
              </a:ext>
            </a:extLst>
          </p:cNvPr>
          <p:cNvSpPr txBox="1"/>
          <p:nvPr/>
        </p:nvSpPr>
        <p:spPr>
          <a:xfrm>
            <a:off x="6573421" y="4312906"/>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5" name="TextBox 44">
            <a:extLst>
              <a:ext uri="{FF2B5EF4-FFF2-40B4-BE49-F238E27FC236}">
                <a16:creationId xmlns:a16="http://schemas.microsoft.com/office/drawing/2014/main" id="{06141320-B0EF-BD5F-80FC-31727A69D068}"/>
              </a:ext>
            </a:extLst>
          </p:cNvPr>
          <p:cNvSpPr txBox="1"/>
          <p:nvPr/>
        </p:nvSpPr>
        <p:spPr>
          <a:xfrm>
            <a:off x="610468" y="4312683"/>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6" name="TextBox 45">
            <a:extLst>
              <a:ext uri="{FF2B5EF4-FFF2-40B4-BE49-F238E27FC236}">
                <a16:creationId xmlns:a16="http://schemas.microsoft.com/office/drawing/2014/main" id="{8E0438E5-9845-A71F-179E-11584D64D716}"/>
              </a:ext>
            </a:extLst>
          </p:cNvPr>
          <p:cNvSpPr txBox="1"/>
          <p:nvPr/>
        </p:nvSpPr>
        <p:spPr>
          <a:xfrm>
            <a:off x="3769492" y="3969299"/>
            <a:ext cx="1327608" cy="292388"/>
          </a:xfrm>
          <a:prstGeom prst="rect">
            <a:avLst/>
          </a:prstGeom>
          <a:noFill/>
        </p:spPr>
        <p:txBody>
          <a:bodyPr wrap="none" rtlCol="0">
            <a:spAutoFit/>
          </a:bodyPr>
          <a:lstStyle/>
          <a:p>
            <a:r>
              <a:rPr lang="en-US" sz="1300" i="1" dirty="0"/>
              <a:t>Cortex-A5/A9</a:t>
            </a:r>
          </a:p>
        </p:txBody>
      </p:sp>
      <p:sp>
        <p:nvSpPr>
          <p:cNvPr id="47" name="TextBox 46">
            <a:extLst>
              <a:ext uri="{FF2B5EF4-FFF2-40B4-BE49-F238E27FC236}">
                <a16:creationId xmlns:a16="http://schemas.microsoft.com/office/drawing/2014/main" id="{F527DE99-5622-8F49-473F-9204E042E226}"/>
              </a:ext>
            </a:extLst>
          </p:cNvPr>
          <p:cNvSpPr txBox="1"/>
          <p:nvPr/>
        </p:nvSpPr>
        <p:spPr>
          <a:xfrm>
            <a:off x="6352634" y="4015821"/>
            <a:ext cx="1834156" cy="292388"/>
          </a:xfrm>
          <a:prstGeom prst="rect">
            <a:avLst/>
          </a:prstGeom>
          <a:noFill/>
        </p:spPr>
        <p:txBody>
          <a:bodyPr wrap="none" rtlCol="0">
            <a:spAutoFit/>
          </a:bodyPr>
          <a:lstStyle/>
          <a:p>
            <a:r>
              <a:rPr lang="en-US" sz="1300" i="1" dirty="0"/>
              <a:t>Cortex-A7/A15/A17</a:t>
            </a:r>
          </a:p>
        </p:txBody>
      </p:sp>
      <p:sp>
        <p:nvSpPr>
          <p:cNvPr id="48" name="TextBox 47">
            <a:extLst>
              <a:ext uri="{FF2B5EF4-FFF2-40B4-BE49-F238E27FC236}">
                <a16:creationId xmlns:a16="http://schemas.microsoft.com/office/drawing/2014/main" id="{3E819993-CEF8-B756-3F61-7ACB29F0801E}"/>
              </a:ext>
            </a:extLst>
          </p:cNvPr>
          <p:cNvSpPr txBox="1"/>
          <p:nvPr/>
        </p:nvSpPr>
        <p:spPr>
          <a:xfrm>
            <a:off x="801569" y="3996569"/>
            <a:ext cx="1032655" cy="292388"/>
          </a:xfrm>
          <a:prstGeom prst="rect">
            <a:avLst/>
          </a:prstGeom>
          <a:noFill/>
        </p:spPr>
        <p:txBody>
          <a:bodyPr wrap="none" rtlCol="0">
            <a:spAutoFit/>
          </a:bodyPr>
          <a:lstStyle/>
          <a:p>
            <a:r>
              <a:rPr lang="en-US" sz="1300" i="1" dirty="0"/>
              <a:t>Cortex-A8</a:t>
            </a:r>
          </a:p>
        </p:txBody>
      </p:sp>
      <p:sp>
        <p:nvSpPr>
          <p:cNvPr id="49" name="TextBox 48">
            <a:extLst>
              <a:ext uri="{FF2B5EF4-FFF2-40B4-BE49-F238E27FC236}">
                <a16:creationId xmlns:a16="http://schemas.microsoft.com/office/drawing/2014/main" id="{CDD18419-13CE-ADA6-3C16-F24260E8AFED}"/>
              </a:ext>
            </a:extLst>
          </p:cNvPr>
          <p:cNvSpPr txBox="1"/>
          <p:nvPr/>
        </p:nvSpPr>
        <p:spPr>
          <a:xfrm>
            <a:off x="88366" y="3738207"/>
            <a:ext cx="1848326" cy="292388"/>
          </a:xfrm>
          <a:prstGeom prst="rect">
            <a:avLst/>
          </a:prstGeom>
          <a:noFill/>
        </p:spPr>
        <p:txBody>
          <a:bodyPr wrap="none" rtlCol="0">
            <a:spAutoFit/>
          </a:bodyPr>
          <a:lstStyle/>
          <a:p>
            <a:r>
              <a:rPr lang="en-US" sz="1300" i="1" dirty="0"/>
              <a:t>Typical Armv7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3193659" y="1573220"/>
            <a:ext cx="2412000" cy="306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67471297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(2)</a:t>
            </a:r>
          </a:p>
        </p:txBody>
      </p:sp>
      <p:sp>
        <p:nvSpPr>
          <p:cNvPr id="2" name="Rounded Rectangle 1"/>
          <p:cNvSpPr/>
          <p:nvPr/>
        </p:nvSpPr>
        <p:spPr bwMode="auto">
          <a:xfrm>
            <a:off x="1335" y="823890"/>
            <a:ext cx="9143173" cy="696898"/>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75060" y="834161"/>
            <a:ext cx="849610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Their goal is to raise performance </a:t>
            </a:r>
            <a:r>
              <a:rPr kumimoji="0" lang="en-US" sz="1600" b="0" i="0" u="none" strike="noStrike" kern="1200" cap="none" spc="0" normalizeH="0" baseline="0" noProof="0" dirty="0">
                <a:ln>
                  <a:noFill/>
                </a:ln>
                <a:solidFill>
                  <a:srgbClr val="0070C0"/>
                </a:solidFill>
                <a:effectLst/>
                <a:uLnTx/>
                <a:uFillTx/>
                <a:latin typeface="Verdana"/>
                <a:ea typeface="+mn-ea"/>
                <a:cs typeface="+mn-cs"/>
              </a:rPr>
              <a:t>by utilizing multiple CPU cores for execution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increasing reliability by using multiple cores).</a:t>
            </a:r>
          </a:p>
        </p:txBody>
      </p:sp>
      <p:sp>
        <p:nvSpPr>
          <p:cNvPr id="8" name="Rectangle 7"/>
          <p:cNvSpPr/>
          <p:nvPr/>
        </p:nvSpPr>
        <p:spPr>
          <a:xfrm>
            <a:off x="79508" y="454558"/>
            <a:ext cx="60664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Aim of introducing symmetrical multicores</a:t>
            </a:r>
          </a:p>
        </p:txBody>
      </p:sp>
    </p:spTree>
    <p:extLst>
      <p:ext uri="{BB962C8B-B14F-4D97-AF65-F5344CB8AC3E}">
        <p14:creationId xmlns:p14="http://schemas.microsoft.com/office/powerpoint/2010/main" val="1814563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EB7426-BD3A-F019-B1E0-CD4ADAE16A61}"/>
              </a:ext>
            </a:extLst>
          </p:cNvPr>
          <p:cNvSpPr>
            <a:spLocks noGrp="1"/>
          </p:cNvSpPr>
          <p:nvPr>
            <p:ph type="title"/>
          </p:nvPr>
        </p:nvSpPr>
        <p:spPr/>
        <p:txBody>
          <a:bodyPr/>
          <a:lstStyle/>
          <a:p>
            <a:r>
              <a:rPr lang="en-US" sz="1700" dirty="0"/>
              <a:t>3.3.3 Armv7-based 32-bit symmetrical multicore CPUs (3)</a:t>
            </a:r>
            <a:endParaRPr lang="hu-HU" sz="1700" dirty="0"/>
          </a:p>
        </p:txBody>
      </p:sp>
      <p:sp>
        <p:nvSpPr>
          <p:cNvPr id="3" name="Text Box 5">
            <a:extLst>
              <a:ext uri="{FF2B5EF4-FFF2-40B4-BE49-F238E27FC236}">
                <a16:creationId xmlns:a16="http://schemas.microsoft.com/office/drawing/2014/main" id="{5CB6EC95-1ABC-33E7-3658-8B1329D5F249}"/>
              </a:ext>
            </a:extLst>
          </p:cNvPr>
          <p:cNvSpPr txBox="1">
            <a:spLocks noChangeArrowheads="1"/>
          </p:cNvSpPr>
          <p:nvPr/>
        </p:nvSpPr>
        <p:spPr bwMode="auto">
          <a:xfrm>
            <a:off x="4861131" y="1615776"/>
            <a:ext cx="27879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lvl="0" algn="ctr" eaLnBrk="1" fontAlgn="base" hangingPunct="1">
              <a:spcBef>
                <a:spcPct val="0"/>
              </a:spcBef>
              <a:spcAft>
                <a:spcPct val="0"/>
              </a:spcAft>
              <a:defRPr/>
            </a:pPr>
            <a:r>
              <a:rPr lang="en-US" sz="1300" b="1" dirty="0">
                <a:solidFill>
                  <a:srgbClr val="000000"/>
                </a:solidFill>
              </a:rPr>
              <a:t>Symmetrical multicores</a:t>
            </a:r>
          </a:p>
          <a:p>
            <a:pPr lvl="0" algn="ctr" eaLnBrk="1" fontAlgn="base" hangingPunct="1">
              <a:spcBef>
                <a:spcPct val="0"/>
              </a:spcBef>
              <a:spcAft>
                <a:spcPct val="0"/>
              </a:spcAft>
              <a:defRPr/>
            </a:pPr>
            <a:r>
              <a:rPr lang="en-US" sz="1300" b="1" dirty="0">
                <a:solidFill>
                  <a:srgbClr val="000000"/>
                </a:solidFill>
              </a:rPr>
              <a:t>built up of individual cores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5">
            <a:extLst>
              <a:ext uri="{FF2B5EF4-FFF2-40B4-BE49-F238E27FC236}">
                <a16:creationId xmlns:a16="http://schemas.microsoft.com/office/drawing/2014/main" id="{72F423CC-D16E-E214-820C-C6B4FD706918}"/>
              </a:ext>
            </a:extLst>
          </p:cNvPr>
          <p:cNvSpPr txBox="1">
            <a:spLocks noChangeArrowheads="1"/>
          </p:cNvSpPr>
          <p:nvPr/>
        </p:nvSpPr>
        <p:spPr bwMode="auto">
          <a:xfrm>
            <a:off x="615049" y="1567511"/>
            <a:ext cx="276785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multicores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built up of core blocks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 name="Straight Connector 4">
            <a:extLst>
              <a:ext uri="{FF2B5EF4-FFF2-40B4-BE49-F238E27FC236}">
                <a16:creationId xmlns:a16="http://schemas.microsoft.com/office/drawing/2014/main" id="{68C5D764-2D8C-64D4-1889-3D3B3598DE41}"/>
              </a:ext>
            </a:extLst>
          </p:cNvPr>
          <p:cNvCxnSpPr>
            <a:cxnSpLocks/>
            <a:endCxn id="9" idx="6"/>
          </p:cNvCxnSpPr>
          <p:nvPr/>
        </p:nvCxnSpPr>
        <p:spPr>
          <a:xfrm flipH="1">
            <a:off x="2066422" y="1292695"/>
            <a:ext cx="2088000" cy="2158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8B5FF30-C81C-B22A-402A-F003F409D615}"/>
              </a:ext>
            </a:extLst>
          </p:cNvPr>
          <p:cNvCxnSpPr>
            <a:cxnSpLocks/>
          </p:cNvCxnSpPr>
          <p:nvPr/>
        </p:nvCxnSpPr>
        <p:spPr>
          <a:xfrm>
            <a:off x="4147883" y="1292632"/>
            <a:ext cx="2088000" cy="247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val 13">
            <a:extLst>
              <a:ext uri="{FF2B5EF4-FFF2-40B4-BE49-F238E27FC236}">
                <a16:creationId xmlns:a16="http://schemas.microsoft.com/office/drawing/2014/main" id="{A62310A3-75AF-A4C3-E736-1486D4E174D6}"/>
              </a:ext>
            </a:extLst>
          </p:cNvPr>
          <p:cNvSpPr>
            <a:spLocks noChangeArrowheads="1"/>
          </p:cNvSpPr>
          <p:nvPr/>
        </p:nvSpPr>
        <p:spPr bwMode="auto">
          <a:xfrm>
            <a:off x="6195945" y="1506969"/>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 name="Oval 13">
            <a:extLst>
              <a:ext uri="{FF2B5EF4-FFF2-40B4-BE49-F238E27FC236}">
                <a16:creationId xmlns:a16="http://schemas.microsoft.com/office/drawing/2014/main" id="{D5913B56-8551-4816-E565-5E8D5607ADB1}"/>
              </a:ext>
            </a:extLst>
          </p:cNvPr>
          <p:cNvSpPr>
            <a:spLocks noChangeArrowheads="1"/>
          </p:cNvSpPr>
          <p:nvPr/>
        </p:nvSpPr>
        <p:spPr bwMode="auto">
          <a:xfrm>
            <a:off x="6171470" y="1509126"/>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 name="Oval 13">
            <a:extLst>
              <a:ext uri="{FF2B5EF4-FFF2-40B4-BE49-F238E27FC236}">
                <a16:creationId xmlns:a16="http://schemas.microsoft.com/office/drawing/2014/main" id="{895D7C76-C665-4278-E098-C8D69AA69A98}"/>
              </a:ext>
            </a:extLst>
          </p:cNvPr>
          <p:cNvSpPr>
            <a:spLocks noChangeArrowheads="1"/>
          </p:cNvSpPr>
          <p:nvPr/>
        </p:nvSpPr>
        <p:spPr bwMode="auto">
          <a:xfrm>
            <a:off x="1994422" y="147254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 name="AutoShape 35">
            <a:extLst>
              <a:ext uri="{FF2B5EF4-FFF2-40B4-BE49-F238E27FC236}">
                <a16:creationId xmlns:a16="http://schemas.microsoft.com/office/drawing/2014/main" id="{0E808585-519F-838F-7EE6-367AC1866417}"/>
              </a:ext>
            </a:extLst>
          </p:cNvPr>
          <p:cNvSpPr>
            <a:spLocks noChangeArrowheads="1"/>
          </p:cNvSpPr>
          <p:nvPr/>
        </p:nvSpPr>
        <p:spPr bwMode="auto">
          <a:xfrm>
            <a:off x="4111570" y="1767038"/>
            <a:ext cx="324000" cy="90000"/>
          </a:xfrm>
          <a:prstGeom prst="rightArrow">
            <a:avLst>
              <a:gd name="adj1" fmla="val 50000"/>
              <a:gd name="adj2" fmla="val 129911"/>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Arial" charset="0"/>
            </a:endParaRPr>
          </a:p>
        </p:txBody>
      </p:sp>
      <p:grpSp>
        <p:nvGrpSpPr>
          <p:cNvPr id="11" name="Group 10">
            <a:extLst>
              <a:ext uri="{FF2B5EF4-FFF2-40B4-BE49-F238E27FC236}">
                <a16:creationId xmlns:a16="http://schemas.microsoft.com/office/drawing/2014/main" id="{CBB01735-DA69-8171-BCBD-4B6872B2F9DD}"/>
              </a:ext>
            </a:extLst>
          </p:cNvPr>
          <p:cNvGrpSpPr/>
          <p:nvPr/>
        </p:nvGrpSpPr>
        <p:grpSpPr>
          <a:xfrm>
            <a:off x="142541" y="3472155"/>
            <a:ext cx="3819859" cy="1347538"/>
            <a:chOff x="1419947" y="1586330"/>
            <a:chExt cx="6011811" cy="1752853"/>
          </a:xfrm>
        </p:grpSpPr>
        <p:sp>
          <p:nvSpPr>
            <p:cNvPr id="12" name="Rectangle 11">
              <a:extLst>
                <a:ext uri="{FF2B5EF4-FFF2-40B4-BE49-F238E27FC236}">
                  <a16:creationId xmlns:a16="http://schemas.microsoft.com/office/drawing/2014/main" id="{96E207EF-5B5E-D6FC-1DB1-ACE2F162337E}"/>
                </a:ext>
              </a:extLst>
            </p:cNvPr>
            <p:cNvSpPr/>
            <p:nvPr/>
          </p:nvSpPr>
          <p:spPr bwMode="auto">
            <a:xfrm>
              <a:off x="1424354" y="1595381"/>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13" name="Straight Connector 12">
              <a:extLst>
                <a:ext uri="{FF2B5EF4-FFF2-40B4-BE49-F238E27FC236}">
                  <a16:creationId xmlns:a16="http://schemas.microsoft.com/office/drawing/2014/main" id="{A3C6D545-8D96-ABCA-F76B-368EA2B7C88D}"/>
                </a:ext>
              </a:extLst>
            </p:cNvPr>
            <p:cNvCxnSpPr/>
            <p:nvPr/>
          </p:nvCxnSpPr>
          <p:spPr bwMode="auto">
            <a:xfrm>
              <a:off x="1419947" y="2308406"/>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Connector 13">
              <a:extLst>
                <a:ext uri="{FF2B5EF4-FFF2-40B4-BE49-F238E27FC236}">
                  <a16:creationId xmlns:a16="http://schemas.microsoft.com/office/drawing/2014/main" id="{6F8E85AF-3D4E-A7DC-8B29-7EB9DDDFDBFB}"/>
                </a:ext>
              </a:extLst>
            </p:cNvPr>
            <p:cNvCxnSpPr/>
            <p:nvPr/>
          </p:nvCxnSpPr>
          <p:spPr bwMode="auto">
            <a:xfrm>
              <a:off x="2099289" y="1586330"/>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Connector 14">
              <a:extLst>
                <a:ext uri="{FF2B5EF4-FFF2-40B4-BE49-F238E27FC236}">
                  <a16:creationId xmlns:a16="http://schemas.microsoft.com/office/drawing/2014/main" id="{BD02D64A-2187-4D16-DC89-8557E53B3CEE}"/>
                </a:ext>
              </a:extLst>
            </p:cNvPr>
            <p:cNvCxnSpPr/>
            <p:nvPr/>
          </p:nvCxnSpPr>
          <p:spPr bwMode="auto">
            <a:xfrm>
              <a:off x="2816830" y="1590124"/>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Straight Connector 15">
              <a:extLst>
                <a:ext uri="{FF2B5EF4-FFF2-40B4-BE49-F238E27FC236}">
                  <a16:creationId xmlns:a16="http://schemas.microsoft.com/office/drawing/2014/main" id="{8BEBD385-607C-01BF-B709-5CF70B606E33}"/>
                </a:ext>
              </a:extLst>
            </p:cNvPr>
            <p:cNvCxnSpPr/>
            <p:nvPr/>
          </p:nvCxnSpPr>
          <p:spPr bwMode="auto">
            <a:xfrm>
              <a:off x="3571902" y="159391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 name="TextBox 16">
              <a:extLst>
                <a:ext uri="{FF2B5EF4-FFF2-40B4-BE49-F238E27FC236}">
                  <a16:creationId xmlns:a16="http://schemas.microsoft.com/office/drawing/2014/main" id="{651A1ABA-4B2F-49EC-FE95-32375E1EF5D5}"/>
                </a:ext>
              </a:extLst>
            </p:cNvPr>
            <p:cNvSpPr txBox="1"/>
            <p:nvPr/>
          </p:nvSpPr>
          <p:spPr>
            <a:xfrm>
              <a:off x="1583419" y="1780092"/>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FC0CA63F-B3FC-C172-11BA-E44F5FDFBE49}"/>
                </a:ext>
              </a:extLst>
            </p:cNvPr>
            <p:cNvSpPr txBox="1"/>
            <p:nvPr/>
          </p:nvSpPr>
          <p:spPr>
            <a:xfrm>
              <a:off x="2273402" y="1780272"/>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9" name="TextBox 18">
              <a:extLst>
                <a:ext uri="{FF2B5EF4-FFF2-40B4-BE49-F238E27FC236}">
                  <a16:creationId xmlns:a16="http://schemas.microsoft.com/office/drawing/2014/main" id="{49E1995C-19A6-FAC7-8FB2-E9EE9CF3102B}"/>
                </a:ext>
              </a:extLst>
            </p:cNvPr>
            <p:cNvSpPr txBox="1"/>
            <p:nvPr/>
          </p:nvSpPr>
          <p:spPr>
            <a:xfrm>
              <a:off x="3016981" y="1780356"/>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0" name="TextBox 19">
              <a:extLst>
                <a:ext uri="{FF2B5EF4-FFF2-40B4-BE49-F238E27FC236}">
                  <a16:creationId xmlns:a16="http://schemas.microsoft.com/office/drawing/2014/main" id="{47CE93DC-20EC-DD7D-D1E8-555CD58E7974}"/>
                </a:ext>
              </a:extLst>
            </p:cNvPr>
            <p:cNvSpPr txBox="1"/>
            <p:nvPr/>
          </p:nvSpPr>
          <p:spPr>
            <a:xfrm>
              <a:off x="3727809" y="1778718"/>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1" name="Rectangle 20">
              <a:extLst>
                <a:ext uri="{FF2B5EF4-FFF2-40B4-BE49-F238E27FC236}">
                  <a16:creationId xmlns:a16="http://schemas.microsoft.com/office/drawing/2014/main" id="{0FF9396A-691F-E618-E740-2C587EC88438}"/>
                </a:ext>
              </a:extLst>
            </p:cNvPr>
            <p:cNvSpPr/>
            <p:nvPr/>
          </p:nvSpPr>
          <p:spPr bwMode="auto">
            <a:xfrm>
              <a:off x="1430457" y="2308406"/>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2" name="TextBox 21">
              <a:extLst>
                <a:ext uri="{FF2B5EF4-FFF2-40B4-BE49-F238E27FC236}">
                  <a16:creationId xmlns:a16="http://schemas.microsoft.com/office/drawing/2014/main" id="{08596540-6AF2-028C-63D7-F57F06D0F7B2}"/>
                </a:ext>
              </a:extLst>
            </p:cNvPr>
            <p:cNvSpPr txBox="1"/>
            <p:nvPr/>
          </p:nvSpPr>
          <p:spPr>
            <a:xfrm>
              <a:off x="1597935" y="2294334"/>
              <a:ext cx="2661226"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23" name="Up-Down Arrow 82">
              <a:extLst>
                <a:ext uri="{FF2B5EF4-FFF2-40B4-BE49-F238E27FC236}">
                  <a16:creationId xmlns:a16="http://schemas.microsoft.com/office/drawing/2014/main" id="{ED68D588-2DBE-219A-A108-C5C5E541FBF6}"/>
                </a:ext>
              </a:extLst>
            </p:cNvPr>
            <p:cNvSpPr/>
            <p:nvPr/>
          </p:nvSpPr>
          <p:spPr bwMode="auto">
            <a:xfrm>
              <a:off x="2746296" y="2657494"/>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4" name="Rounded Rectangle 83">
              <a:extLst>
                <a:ext uri="{FF2B5EF4-FFF2-40B4-BE49-F238E27FC236}">
                  <a16:creationId xmlns:a16="http://schemas.microsoft.com/office/drawing/2014/main" id="{7836BAC6-B7C3-BB42-44F1-0E7D9BCFD03A}"/>
                </a:ext>
              </a:extLst>
            </p:cNvPr>
            <p:cNvSpPr/>
            <p:nvPr/>
          </p:nvSpPr>
          <p:spPr bwMode="auto">
            <a:xfrm>
              <a:off x="1423154" y="2953861"/>
              <a:ext cx="5898291" cy="385322"/>
            </a:xfrm>
            <a:prstGeom prst="roundRect">
              <a:avLst/>
            </a:prstGeom>
            <a:solidFill>
              <a:srgbClr val="FFFF9F"/>
            </a:solidFill>
            <a:ln w="15875" cap="flat" cmpd="sng" algn="ctr">
              <a:solidFill>
                <a:schemeClr val="tx1"/>
              </a:solidFill>
              <a:prstDash val="sys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5" name="TextBox 24">
              <a:extLst>
                <a:ext uri="{FF2B5EF4-FFF2-40B4-BE49-F238E27FC236}">
                  <a16:creationId xmlns:a16="http://schemas.microsoft.com/office/drawing/2014/main" id="{874D50C8-0093-DE39-42AA-10701D547FD3}"/>
                </a:ext>
              </a:extLst>
            </p:cNvPr>
            <p:cNvSpPr txBox="1"/>
            <p:nvPr/>
          </p:nvSpPr>
          <p:spPr>
            <a:xfrm>
              <a:off x="2448907" y="2982763"/>
              <a:ext cx="537013" cy="338506"/>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Crossbar)</a:t>
              </a:r>
            </a:p>
          </p:txBody>
        </p:sp>
        <p:sp>
          <p:nvSpPr>
            <p:cNvPr id="26" name="Rectangle 25">
              <a:extLst>
                <a:ext uri="{FF2B5EF4-FFF2-40B4-BE49-F238E27FC236}">
                  <a16:creationId xmlns:a16="http://schemas.microsoft.com/office/drawing/2014/main" id="{F62CB7FA-7B75-B57C-B462-0C818625F826}"/>
                </a:ext>
              </a:extLst>
            </p:cNvPr>
            <p:cNvSpPr/>
            <p:nvPr/>
          </p:nvSpPr>
          <p:spPr bwMode="auto">
            <a:xfrm>
              <a:off x="4446070" y="1600639"/>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27" name="Straight Connector 26">
              <a:extLst>
                <a:ext uri="{FF2B5EF4-FFF2-40B4-BE49-F238E27FC236}">
                  <a16:creationId xmlns:a16="http://schemas.microsoft.com/office/drawing/2014/main" id="{6FEF60D9-B051-2B28-BE08-B4D8DC2D8631}"/>
                </a:ext>
              </a:extLst>
            </p:cNvPr>
            <p:cNvCxnSpPr/>
            <p:nvPr/>
          </p:nvCxnSpPr>
          <p:spPr bwMode="auto">
            <a:xfrm>
              <a:off x="4441663" y="2313664"/>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a:extLst>
                <a:ext uri="{FF2B5EF4-FFF2-40B4-BE49-F238E27FC236}">
                  <a16:creationId xmlns:a16="http://schemas.microsoft.com/office/drawing/2014/main" id="{D8C3FFF3-5673-4505-D67B-A4C6E941AE7D}"/>
                </a:ext>
              </a:extLst>
            </p:cNvPr>
            <p:cNvCxnSpPr/>
            <p:nvPr/>
          </p:nvCxnSpPr>
          <p:spPr bwMode="auto">
            <a:xfrm>
              <a:off x="5121005" y="159158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Straight Connector 28">
              <a:extLst>
                <a:ext uri="{FF2B5EF4-FFF2-40B4-BE49-F238E27FC236}">
                  <a16:creationId xmlns:a16="http://schemas.microsoft.com/office/drawing/2014/main" id="{A382E326-5294-9915-7A2C-5045354F433F}"/>
                </a:ext>
              </a:extLst>
            </p:cNvPr>
            <p:cNvCxnSpPr/>
            <p:nvPr/>
          </p:nvCxnSpPr>
          <p:spPr bwMode="auto">
            <a:xfrm>
              <a:off x="5838546" y="1595382"/>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Straight Connector 29">
              <a:extLst>
                <a:ext uri="{FF2B5EF4-FFF2-40B4-BE49-F238E27FC236}">
                  <a16:creationId xmlns:a16="http://schemas.microsoft.com/office/drawing/2014/main" id="{4356360D-8A40-3A79-63DA-0F909DD72EDD}"/>
                </a:ext>
              </a:extLst>
            </p:cNvPr>
            <p:cNvCxnSpPr/>
            <p:nvPr/>
          </p:nvCxnSpPr>
          <p:spPr bwMode="auto">
            <a:xfrm>
              <a:off x="6593618" y="1599176"/>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TextBox 30">
              <a:extLst>
                <a:ext uri="{FF2B5EF4-FFF2-40B4-BE49-F238E27FC236}">
                  <a16:creationId xmlns:a16="http://schemas.microsoft.com/office/drawing/2014/main" id="{6E774DD6-702D-1FAF-C97E-19FA2E7C0ED7}"/>
                </a:ext>
              </a:extLst>
            </p:cNvPr>
            <p:cNvSpPr txBox="1"/>
            <p:nvPr/>
          </p:nvSpPr>
          <p:spPr>
            <a:xfrm>
              <a:off x="4594542" y="1778288"/>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2015E66C-F56A-490D-207E-43BA41023F57}"/>
                </a:ext>
              </a:extLst>
            </p:cNvPr>
            <p:cNvSpPr txBox="1"/>
            <p:nvPr/>
          </p:nvSpPr>
          <p:spPr>
            <a:xfrm>
              <a:off x="5295118" y="1778469"/>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3" name="TextBox 32">
              <a:extLst>
                <a:ext uri="{FF2B5EF4-FFF2-40B4-BE49-F238E27FC236}">
                  <a16:creationId xmlns:a16="http://schemas.microsoft.com/office/drawing/2014/main" id="{A9C3164D-0B2C-2EAE-E937-180E6A4A0903}"/>
                </a:ext>
              </a:extLst>
            </p:cNvPr>
            <p:cNvSpPr txBox="1"/>
            <p:nvPr/>
          </p:nvSpPr>
          <p:spPr>
            <a:xfrm>
              <a:off x="6042228" y="1778552"/>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4" name="TextBox 33">
              <a:extLst>
                <a:ext uri="{FF2B5EF4-FFF2-40B4-BE49-F238E27FC236}">
                  <a16:creationId xmlns:a16="http://schemas.microsoft.com/office/drawing/2014/main" id="{4E02E33F-EC8F-844D-35DC-6C9B009086C5}"/>
                </a:ext>
              </a:extLst>
            </p:cNvPr>
            <p:cNvSpPr txBox="1"/>
            <p:nvPr/>
          </p:nvSpPr>
          <p:spPr>
            <a:xfrm>
              <a:off x="6756587" y="1780444"/>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5" name="Rectangle 34">
              <a:extLst>
                <a:ext uri="{FF2B5EF4-FFF2-40B4-BE49-F238E27FC236}">
                  <a16:creationId xmlns:a16="http://schemas.microsoft.com/office/drawing/2014/main" id="{B51DD116-65A2-9CEF-9A42-00A8DFC7003B}"/>
                </a:ext>
              </a:extLst>
            </p:cNvPr>
            <p:cNvSpPr/>
            <p:nvPr/>
          </p:nvSpPr>
          <p:spPr bwMode="auto">
            <a:xfrm>
              <a:off x="4452173" y="2313664"/>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6" name="TextBox 35">
              <a:extLst>
                <a:ext uri="{FF2B5EF4-FFF2-40B4-BE49-F238E27FC236}">
                  <a16:creationId xmlns:a16="http://schemas.microsoft.com/office/drawing/2014/main" id="{5A3C76C6-4830-F524-5F47-FAB039D85BC1}"/>
                </a:ext>
              </a:extLst>
            </p:cNvPr>
            <p:cNvSpPr txBox="1"/>
            <p:nvPr/>
          </p:nvSpPr>
          <p:spPr>
            <a:xfrm>
              <a:off x="4568821" y="2299592"/>
              <a:ext cx="2687149"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37" name="Up-Down Arrow 96">
              <a:extLst>
                <a:ext uri="{FF2B5EF4-FFF2-40B4-BE49-F238E27FC236}">
                  <a16:creationId xmlns:a16="http://schemas.microsoft.com/office/drawing/2014/main" id="{7837BD16-7D76-CEB4-DAF6-AD70A5BE7B4D}"/>
                </a:ext>
              </a:extLst>
            </p:cNvPr>
            <p:cNvSpPr/>
            <p:nvPr/>
          </p:nvSpPr>
          <p:spPr bwMode="auto">
            <a:xfrm>
              <a:off x="5768012" y="2662752"/>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pic>
        <p:nvPicPr>
          <p:cNvPr id="38" name="Picture 2" descr="https://fuse.wikichip.org/wp-content/uploads/2020/04/comet-lake-ring-explination-1.png">
            <a:extLst>
              <a:ext uri="{FF2B5EF4-FFF2-40B4-BE49-F238E27FC236}">
                <a16:creationId xmlns:a16="http://schemas.microsoft.com/office/drawing/2014/main" id="{DF436161-6787-3B39-1B22-063EF36D31A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587"/>
          <a:stretch/>
        </p:blipFill>
        <p:spPr bwMode="auto">
          <a:xfrm>
            <a:off x="4158394" y="3289736"/>
            <a:ext cx="4836498" cy="1769297"/>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a:extLst>
              <a:ext uri="{FF2B5EF4-FFF2-40B4-BE49-F238E27FC236}">
                <a16:creationId xmlns:a16="http://schemas.microsoft.com/office/drawing/2014/main" id="{3543BE21-C257-97FE-9E82-CF5480753E99}"/>
              </a:ext>
            </a:extLst>
          </p:cNvPr>
          <p:cNvSpPr txBox="1"/>
          <p:nvPr/>
        </p:nvSpPr>
        <p:spPr>
          <a:xfrm>
            <a:off x="76420" y="441438"/>
            <a:ext cx="6564169" cy="646331"/>
          </a:xfrm>
          <a:prstGeom prst="rect">
            <a:avLst/>
          </a:prstGeom>
          <a:noFill/>
        </p:spPr>
        <p:txBody>
          <a:bodyPr wrap="none" rtlCol="0">
            <a:spAutoFit/>
          </a:bodyPr>
          <a:lstStyle/>
          <a:p>
            <a:r>
              <a:rPr lang="en-US" dirty="0">
                <a:solidFill>
                  <a:schemeClr val="accent6"/>
                </a:solidFill>
              </a:rPr>
              <a:t>Implementation alternatives of symmetrical multicores</a:t>
            </a:r>
          </a:p>
          <a:p>
            <a:r>
              <a:rPr lang="en-US" dirty="0">
                <a:solidFill>
                  <a:schemeClr val="accent6"/>
                </a:solidFill>
              </a:rPr>
              <a:t>  (regarding the use of core blocks)</a:t>
            </a:r>
            <a:endParaRPr lang="hu-HU" dirty="0">
              <a:solidFill>
                <a:schemeClr val="accent6"/>
              </a:solidFill>
            </a:endParaRPr>
          </a:p>
        </p:txBody>
      </p:sp>
      <p:sp>
        <p:nvSpPr>
          <p:cNvPr id="40" name="TextBox 39">
            <a:extLst>
              <a:ext uri="{FF2B5EF4-FFF2-40B4-BE49-F238E27FC236}">
                <a16:creationId xmlns:a16="http://schemas.microsoft.com/office/drawing/2014/main" id="{8BA83CC1-EC68-4333-3A7C-DC5A829379D7}"/>
              </a:ext>
            </a:extLst>
          </p:cNvPr>
          <p:cNvSpPr txBox="1"/>
          <p:nvPr/>
        </p:nvSpPr>
        <p:spPr>
          <a:xfrm>
            <a:off x="105106" y="2102070"/>
            <a:ext cx="3930866" cy="892552"/>
          </a:xfrm>
          <a:prstGeom prst="rect">
            <a:avLst/>
          </a:prstGeom>
          <a:noFill/>
        </p:spPr>
        <p:txBody>
          <a:bodyPr wrap="square" rtlCol="0">
            <a:spAutoFit/>
          </a:bodyPr>
          <a:lstStyle/>
          <a:p>
            <a:pPr algn="ctr"/>
            <a:r>
              <a:rPr lang="en-US" sz="1300" dirty="0"/>
              <a:t>Cores are grouped into core blocks,</a:t>
            </a:r>
          </a:p>
          <a:p>
            <a:pPr algn="ctr"/>
            <a:r>
              <a:rPr lang="en-US" sz="1300" dirty="0"/>
              <a:t>each with shared L2 or L3 caches, and </a:t>
            </a:r>
          </a:p>
          <a:p>
            <a:pPr algn="ctr"/>
            <a:r>
              <a:rPr lang="en-US" sz="1300" dirty="0"/>
              <a:t>each core block is linked to the </a:t>
            </a:r>
          </a:p>
          <a:p>
            <a:pPr algn="ctr"/>
            <a:r>
              <a:rPr lang="en-US" sz="1300" dirty="0"/>
              <a:t>Interconnection network via separate links.</a:t>
            </a:r>
          </a:p>
        </p:txBody>
      </p:sp>
      <p:sp>
        <p:nvSpPr>
          <p:cNvPr id="41" name="TextBox 40">
            <a:extLst>
              <a:ext uri="{FF2B5EF4-FFF2-40B4-BE49-F238E27FC236}">
                <a16:creationId xmlns:a16="http://schemas.microsoft.com/office/drawing/2014/main" id="{39264ADE-00E4-0E6D-511C-BB731DC51722}"/>
              </a:ext>
            </a:extLst>
          </p:cNvPr>
          <p:cNvSpPr txBox="1"/>
          <p:nvPr/>
        </p:nvSpPr>
        <p:spPr>
          <a:xfrm>
            <a:off x="4503672" y="2170386"/>
            <a:ext cx="4535222" cy="892552"/>
          </a:xfrm>
          <a:prstGeom prst="rect">
            <a:avLst/>
          </a:prstGeom>
          <a:noFill/>
        </p:spPr>
        <p:txBody>
          <a:bodyPr wrap="square" rtlCol="0">
            <a:spAutoFit/>
          </a:bodyPr>
          <a:lstStyle/>
          <a:p>
            <a:pPr algn="ctr"/>
            <a:r>
              <a:rPr lang="en-US" sz="1300" dirty="0"/>
              <a:t>Cores with or without shared L2 or l3 caches </a:t>
            </a:r>
          </a:p>
          <a:p>
            <a:pPr algn="ctr"/>
            <a:r>
              <a:rPr lang="en-US" sz="1300" dirty="0"/>
              <a:t>are treated as individual units and</a:t>
            </a:r>
          </a:p>
          <a:p>
            <a:pPr algn="ctr"/>
            <a:r>
              <a:rPr lang="en-US" sz="1300" dirty="0"/>
              <a:t>each core is linked to the</a:t>
            </a:r>
          </a:p>
          <a:p>
            <a:pPr algn="ctr"/>
            <a:r>
              <a:rPr lang="en-US" sz="1300" dirty="0"/>
              <a:t> Interconnection network via private links.</a:t>
            </a:r>
          </a:p>
        </p:txBody>
      </p:sp>
      <p:sp>
        <p:nvSpPr>
          <p:cNvPr id="42" name="TextBox 41">
            <a:extLst>
              <a:ext uri="{FF2B5EF4-FFF2-40B4-BE49-F238E27FC236}">
                <a16:creationId xmlns:a16="http://schemas.microsoft.com/office/drawing/2014/main" id="{2342F375-43B9-B23C-7000-187A4686E7AD}"/>
              </a:ext>
            </a:extLst>
          </p:cNvPr>
          <p:cNvSpPr txBox="1"/>
          <p:nvPr/>
        </p:nvSpPr>
        <p:spPr>
          <a:xfrm>
            <a:off x="1166733" y="5062039"/>
            <a:ext cx="1685077" cy="292388"/>
          </a:xfrm>
          <a:prstGeom prst="rect">
            <a:avLst/>
          </a:prstGeom>
          <a:noFill/>
        </p:spPr>
        <p:txBody>
          <a:bodyPr wrap="none" rtlCol="0">
            <a:spAutoFit/>
          </a:bodyPr>
          <a:lstStyle/>
          <a:p>
            <a:r>
              <a:rPr lang="en-US" sz="1300" b="1" dirty="0"/>
              <a:t>ARM’s approach</a:t>
            </a:r>
            <a:endParaRPr lang="hu-HU" sz="1300" b="1" dirty="0"/>
          </a:p>
        </p:txBody>
      </p:sp>
      <p:sp>
        <p:nvSpPr>
          <p:cNvPr id="43" name="TextBox 42">
            <a:extLst>
              <a:ext uri="{FF2B5EF4-FFF2-40B4-BE49-F238E27FC236}">
                <a16:creationId xmlns:a16="http://schemas.microsoft.com/office/drawing/2014/main" id="{DA8DC86D-26AD-90E7-8C38-FC1BBBE0D883}"/>
              </a:ext>
            </a:extLst>
          </p:cNvPr>
          <p:cNvSpPr txBox="1"/>
          <p:nvPr/>
        </p:nvSpPr>
        <p:spPr>
          <a:xfrm>
            <a:off x="5628262" y="5054618"/>
            <a:ext cx="1720343" cy="292388"/>
          </a:xfrm>
          <a:prstGeom prst="rect">
            <a:avLst/>
          </a:prstGeom>
          <a:noFill/>
        </p:spPr>
        <p:txBody>
          <a:bodyPr wrap="none" rtlCol="0">
            <a:spAutoFit/>
          </a:bodyPr>
          <a:lstStyle/>
          <a:p>
            <a:r>
              <a:rPr lang="en-US" sz="1300" b="1" dirty="0"/>
              <a:t>Intel’s approach</a:t>
            </a:r>
            <a:endParaRPr lang="hu-HU" sz="1300" b="1" dirty="0"/>
          </a:p>
        </p:txBody>
      </p:sp>
      <p:sp>
        <p:nvSpPr>
          <p:cNvPr id="44" name="TextBox 43">
            <a:extLst>
              <a:ext uri="{FF2B5EF4-FFF2-40B4-BE49-F238E27FC236}">
                <a16:creationId xmlns:a16="http://schemas.microsoft.com/office/drawing/2014/main" id="{C201AE20-6861-3182-386F-8214C31DFC86}"/>
              </a:ext>
            </a:extLst>
          </p:cNvPr>
          <p:cNvSpPr txBox="1"/>
          <p:nvPr/>
        </p:nvSpPr>
        <p:spPr>
          <a:xfrm>
            <a:off x="89991" y="5528441"/>
            <a:ext cx="987771" cy="292388"/>
          </a:xfrm>
          <a:prstGeom prst="rect">
            <a:avLst/>
          </a:prstGeom>
          <a:noFill/>
        </p:spPr>
        <p:txBody>
          <a:bodyPr wrap="none" rtlCol="0">
            <a:spAutoFit/>
          </a:bodyPr>
          <a:lstStyle/>
          <a:p>
            <a:r>
              <a:rPr lang="en-US" sz="1300" i="1" dirty="0"/>
              <a:t>Examples</a:t>
            </a:r>
            <a:endParaRPr lang="hu-HU" sz="1300" i="1" dirty="0"/>
          </a:p>
        </p:txBody>
      </p:sp>
      <p:sp>
        <p:nvSpPr>
          <p:cNvPr id="45" name="TextBox 44">
            <a:extLst>
              <a:ext uri="{FF2B5EF4-FFF2-40B4-BE49-F238E27FC236}">
                <a16:creationId xmlns:a16="http://schemas.microsoft.com/office/drawing/2014/main" id="{26414759-03E4-14C8-C93B-7ED5CE6CBFF1}"/>
              </a:ext>
            </a:extLst>
          </p:cNvPr>
          <p:cNvSpPr txBox="1"/>
          <p:nvPr/>
        </p:nvSpPr>
        <p:spPr>
          <a:xfrm>
            <a:off x="66447" y="5759668"/>
            <a:ext cx="3656770" cy="718145"/>
          </a:xfrm>
          <a:prstGeom prst="rect">
            <a:avLst/>
          </a:prstGeom>
          <a:noFill/>
        </p:spPr>
        <p:txBody>
          <a:bodyPr wrap="none" rtlCol="0">
            <a:spAutoFit/>
          </a:bodyPr>
          <a:lstStyle/>
          <a:p>
            <a:pPr>
              <a:spcAft>
                <a:spcPts val="200"/>
              </a:spcAft>
            </a:pPr>
            <a:r>
              <a:rPr lang="en-US" sz="1300" dirty="0"/>
              <a:t>Armv6-based ARM11 </a:t>
            </a:r>
            <a:r>
              <a:rPr lang="en-US" sz="1300" dirty="0" err="1"/>
              <a:t>MPCore</a:t>
            </a:r>
            <a:r>
              <a:rPr lang="en-US" sz="1300" dirty="0"/>
              <a:t> (2004)</a:t>
            </a:r>
          </a:p>
          <a:p>
            <a:r>
              <a:rPr lang="en-US" sz="1300" dirty="0"/>
              <a:t>Armv7/v8-based symmetrical multicores </a:t>
            </a:r>
          </a:p>
          <a:p>
            <a:r>
              <a:rPr lang="en-US" sz="1300" dirty="0"/>
              <a:t>                 (2004 ~ 2013)</a:t>
            </a:r>
            <a:endParaRPr lang="hu-HU" sz="1300" dirty="0"/>
          </a:p>
        </p:txBody>
      </p:sp>
      <p:sp>
        <p:nvSpPr>
          <p:cNvPr id="46" name="TextBox 45">
            <a:extLst>
              <a:ext uri="{FF2B5EF4-FFF2-40B4-BE49-F238E27FC236}">
                <a16:creationId xmlns:a16="http://schemas.microsoft.com/office/drawing/2014/main" id="{636AD462-B5A9-EBA6-EFFD-B785E7E1D57C}"/>
              </a:ext>
            </a:extLst>
          </p:cNvPr>
          <p:cNvSpPr txBox="1"/>
          <p:nvPr/>
        </p:nvSpPr>
        <p:spPr>
          <a:xfrm>
            <a:off x="4088757" y="5764925"/>
            <a:ext cx="5123517"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t>Intel’s Core-based processors from </a:t>
            </a:r>
            <a:r>
              <a:rPr kumimoji="0" lang="en-US" sz="1300" b="0" i="1" u="none" strike="noStrike" kern="1200" cap="none" normalizeH="0" baseline="0" noProof="0" dirty="0">
                <a:ln>
                  <a:noFill/>
                </a:ln>
                <a:solidFill>
                  <a:srgbClr val="000000"/>
                </a:solidFill>
                <a:effectLst/>
                <a:uLnTx/>
                <a:uFillTx/>
                <a:latin typeface="Verdana"/>
                <a:ea typeface="+mn-ea"/>
                <a:cs typeface="+mn-cs"/>
              </a:rPr>
              <a:t>the 1</a:t>
            </a:r>
            <a:r>
              <a:rPr kumimoji="0" lang="en-US" sz="1300" b="0" i="1" u="none" strike="noStrike" kern="1200" cap="none" normalizeH="0" baseline="30000" noProof="0" dirty="0">
                <a:ln>
                  <a:noFill/>
                </a:ln>
                <a:solidFill>
                  <a:srgbClr val="000000"/>
                </a:solidFill>
                <a:effectLst/>
                <a:uLnTx/>
                <a:uFillTx/>
                <a:latin typeface="Verdana"/>
                <a:ea typeface="+mn-ea"/>
                <a:cs typeface="+mn-cs"/>
              </a:rPr>
              <a:t>st</a:t>
            </a:r>
            <a:r>
              <a:rPr kumimoji="0" lang="en-US" sz="1300" b="0" i="1" u="none" strike="noStrike" kern="1200" cap="none" normalizeH="0" baseline="0" noProof="0" dirty="0">
                <a:ln>
                  <a:noFill/>
                </a:ln>
                <a:solidFill>
                  <a:srgbClr val="000000"/>
                </a:solidFill>
                <a:effectLst/>
                <a:uLnTx/>
                <a:uFillTx/>
                <a:latin typeface="Verdana"/>
                <a:ea typeface="+mn-ea"/>
                <a:cs typeface="+mn-cs"/>
              </a:rPr>
              <a:t> gen.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normalizeH="0" baseline="0" noProof="0" dirty="0">
                <a:ln>
                  <a:noFill/>
                </a:ln>
                <a:solidFill>
                  <a:srgbClr val="000000"/>
                </a:solidFill>
                <a:effectLst/>
                <a:uLnTx/>
                <a:uFillTx/>
                <a:latin typeface="Verdana"/>
                <a:ea typeface="+mn-ea"/>
                <a:cs typeface="+mn-cs"/>
              </a:rPr>
              <a:t> Core 2 line (2006) up to the 11</a:t>
            </a:r>
            <a:r>
              <a:rPr kumimoji="0" lang="en-US" sz="1300" b="0" i="1" u="none" strike="noStrike" kern="1200" cap="none" normalizeH="0" baseline="30000" noProof="0" dirty="0">
                <a:ln>
                  <a:noFill/>
                </a:ln>
                <a:solidFill>
                  <a:srgbClr val="000000"/>
                </a:solidFill>
                <a:effectLst/>
                <a:uLnTx/>
                <a:uFillTx/>
                <a:latin typeface="Verdana"/>
                <a:ea typeface="+mn-ea"/>
                <a:cs typeface="+mn-cs"/>
              </a:rPr>
              <a:t>th</a:t>
            </a:r>
            <a:r>
              <a:rPr kumimoji="0" lang="en-US" sz="1300" b="0" i="1" u="none" strike="noStrike" kern="1200" cap="none" normalizeH="0" baseline="0" noProof="0" dirty="0">
                <a:ln>
                  <a:noFill/>
                </a:ln>
                <a:solidFill>
                  <a:srgbClr val="000000"/>
                </a:solidFill>
                <a:effectLst/>
                <a:uLnTx/>
                <a:uFillTx/>
                <a:latin typeface="Verdana"/>
                <a:ea typeface="+mn-ea"/>
                <a:cs typeface="+mn-cs"/>
              </a:rPr>
              <a:t> gen Raptor Lake (2021)</a:t>
            </a:r>
            <a:r>
              <a:rPr lang="en-US" sz="1300" dirty="0"/>
              <a:t> </a:t>
            </a:r>
            <a:endParaRPr lang="hu-HU" sz="1300" dirty="0"/>
          </a:p>
        </p:txBody>
      </p:sp>
      <p:sp>
        <p:nvSpPr>
          <p:cNvPr id="48" name="TextBox 47">
            <a:extLst>
              <a:ext uri="{FF2B5EF4-FFF2-40B4-BE49-F238E27FC236}">
                <a16:creationId xmlns:a16="http://schemas.microsoft.com/office/drawing/2014/main" id="{60D68915-81EA-AF8A-11B1-1C040532D65A}"/>
              </a:ext>
            </a:extLst>
          </p:cNvPr>
          <p:cNvSpPr txBox="1"/>
          <p:nvPr/>
        </p:nvSpPr>
        <p:spPr>
          <a:xfrm>
            <a:off x="4921632" y="4035938"/>
            <a:ext cx="341214" cy="260233"/>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Ring bus)</a:t>
            </a:r>
          </a:p>
        </p:txBody>
      </p:sp>
    </p:spTree>
    <p:extLst>
      <p:ext uri="{BB962C8B-B14F-4D97-AF65-F5344CB8AC3E}">
        <p14:creationId xmlns:p14="http://schemas.microsoft.com/office/powerpoint/2010/main" val="4260091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ppt_x"/>
                                          </p:val>
                                        </p:tav>
                                        <p:tav tm="100000">
                                          <p:val>
                                            <p:strVal val="#ppt_x"/>
                                          </p:val>
                                        </p:tav>
                                      </p:tavLst>
                                    </p:anim>
                                    <p:anim calcmode="lin" valueType="num">
                                      <p:cBhvr additive="base">
                                        <p:cTn id="24" dur="500" fill="hold"/>
                                        <p:tgtEl>
                                          <p:spTgt spid="4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ppt_x"/>
                                          </p:val>
                                        </p:tav>
                                        <p:tav tm="100000">
                                          <p:val>
                                            <p:strVal val="#ppt_x"/>
                                          </p:val>
                                        </p:tav>
                                      </p:tavLst>
                                    </p:anim>
                                    <p:anim calcmode="lin" valueType="num">
                                      <p:cBhvr additive="base">
                                        <p:cTn id="28" dur="5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500" fill="hold"/>
                                        <p:tgtEl>
                                          <p:spTgt spid="44"/>
                                        </p:tgtEl>
                                        <p:attrNameLst>
                                          <p:attrName>ppt_x</p:attrName>
                                        </p:attrNameLst>
                                      </p:cBhvr>
                                      <p:tavLst>
                                        <p:tav tm="0">
                                          <p:val>
                                            <p:strVal val="#ppt_x"/>
                                          </p:val>
                                        </p:tav>
                                        <p:tav tm="100000">
                                          <p:val>
                                            <p:strVal val="#ppt_x"/>
                                          </p:val>
                                        </p:tav>
                                      </p:tavLst>
                                    </p:anim>
                                    <p:anim calcmode="lin" valueType="num">
                                      <p:cBhvr additive="base">
                                        <p:cTn id="32" dur="5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ppt_x"/>
                                          </p:val>
                                        </p:tav>
                                        <p:tav tm="100000">
                                          <p:val>
                                            <p:strVal val="#ppt_x"/>
                                          </p:val>
                                        </p:tav>
                                      </p:tavLst>
                                    </p:anim>
                                    <p:anim calcmode="lin" valueType="num">
                                      <p:cBhvr additive="base">
                                        <p:cTn id="3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ppt_x"/>
                                          </p:val>
                                        </p:tav>
                                        <p:tav tm="100000">
                                          <p:val>
                                            <p:strVal val="#ppt_x"/>
                                          </p:val>
                                        </p:tav>
                                      </p:tavLst>
                                    </p:anim>
                                    <p:anim calcmode="lin" valueType="num">
                                      <p:cBhvr additive="base">
                                        <p:cTn id="54" dur="500" fill="hold"/>
                                        <p:tgtEl>
                                          <p:spTgt spid="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ppt_x"/>
                                          </p:val>
                                        </p:tav>
                                        <p:tav tm="100000">
                                          <p:val>
                                            <p:strVal val="#ppt_x"/>
                                          </p:val>
                                        </p:tav>
                                      </p:tavLst>
                                    </p:anim>
                                    <p:anim calcmode="lin" valueType="num">
                                      <p:cBhvr additive="base">
                                        <p:cTn id="58" dur="500" fill="hold"/>
                                        <p:tgtEl>
                                          <p:spTgt spid="10"/>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500" fill="hold"/>
                                        <p:tgtEl>
                                          <p:spTgt spid="38"/>
                                        </p:tgtEl>
                                        <p:attrNameLst>
                                          <p:attrName>ppt_x</p:attrName>
                                        </p:attrNameLst>
                                      </p:cBhvr>
                                      <p:tavLst>
                                        <p:tav tm="0">
                                          <p:val>
                                            <p:strVal val="#ppt_x"/>
                                          </p:val>
                                        </p:tav>
                                        <p:tav tm="100000">
                                          <p:val>
                                            <p:strVal val="#ppt_x"/>
                                          </p:val>
                                        </p:tav>
                                      </p:tavLst>
                                    </p:anim>
                                    <p:anim calcmode="lin" valueType="num">
                                      <p:cBhvr additive="base">
                                        <p:cTn id="62" dur="500" fill="hold"/>
                                        <p:tgtEl>
                                          <p:spTgt spid="3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additive="base">
                                        <p:cTn id="65" dur="500" fill="hold"/>
                                        <p:tgtEl>
                                          <p:spTgt spid="41"/>
                                        </p:tgtEl>
                                        <p:attrNameLst>
                                          <p:attrName>ppt_x</p:attrName>
                                        </p:attrNameLst>
                                      </p:cBhvr>
                                      <p:tavLst>
                                        <p:tav tm="0">
                                          <p:val>
                                            <p:strVal val="#ppt_x"/>
                                          </p:val>
                                        </p:tav>
                                        <p:tav tm="100000">
                                          <p:val>
                                            <p:strVal val="#ppt_x"/>
                                          </p:val>
                                        </p:tav>
                                      </p:tavLst>
                                    </p:anim>
                                    <p:anim calcmode="lin" valueType="num">
                                      <p:cBhvr additive="base">
                                        <p:cTn id="66" dur="500" fill="hold"/>
                                        <p:tgtEl>
                                          <p:spTgt spid="4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additive="base">
                                        <p:cTn id="69" dur="500" fill="hold"/>
                                        <p:tgtEl>
                                          <p:spTgt spid="43"/>
                                        </p:tgtEl>
                                        <p:attrNameLst>
                                          <p:attrName>ppt_x</p:attrName>
                                        </p:attrNameLst>
                                      </p:cBhvr>
                                      <p:tavLst>
                                        <p:tav tm="0">
                                          <p:val>
                                            <p:strVal val="#ppt_x"/>
                                          </p:val>
                                        </p:tav>
                                        <p:tav tm="100000">
                                          <p:val>
                                            <p:strVal val="#ppt_x"/>
                                          </p:val>
                                        </p:tav>
                                      </p:tavLst>
                                    </p:anim>
                                    <p:anim calcmode="lin" valueType="num">
                                      <p:cBhvr additive="base">
                                        <p:cTn id="70" dur="500" fill="hold"/>
                                        <p:tgtEl>
                                          <p:spTgt spid="43"/>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anim calcmode="lin" valueType="num">
                                      <p:cBhvr additive="base">
                                        <p:cTn id="73" dur="500" fill="hold"/>
                                        <p:tgtEl>
                                          <p:spTgt spid="46"/>
                                        </p:tgtEl>
                                        <p:attrNameLst>
                                          <p:attrName>ppt_x</p:attrName>
                                        </p:attrNameLst>
                                      </p:cBhvr>
                                      <p:tavLst>
                                        <p:tav tm="0">
                                          <p:val>
                                            <p:strVal val="#ppt_x"/>
                                          </p:val>
                                        </p:tav>
                                        <p:tav tm="100000">
                                          <p:val>
                                            <p:strVal val="#ppt_x"/>
                                          </p:val>
                                        </p:tav>
                                      </p:tavLst>
                                    </p:anim>
                                    <p:anim calcmode="lin" valueType="num">
                                      <p:cBhvr additive="base">
                                        <p:cTn id="74" dur="500" fill="hold"/>
                                        <p:tgtEl>
                                          <p:spTgt spid="46"/>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ppt_x"/>
                                          </p:val>
                                        </p:tav>
                                        <p:tav tm="100000">
                                          <p:val>
                                            <p:strVal val="#ppt_x"/>
                                          </p:val>
                                        </p:tav>
                                      </p:tavLst>
                                    </p:anim>
                                    <p:anim calcmode="lin" valueType="num">
                                      <p:cBhvr additive="base">
                                        <p:cTn id="7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animBg="1"/>
      <p:bldP spid="8" grpId="0" animBg="1"/>
      <p:bldP spid="9" grpId="0" animBg="1"/>
      <p:bldP spid="10" grpId="0" animBg="1"/>
      <p:bldP spid="40" grpId="0"/>
      <p:bldP spid="41" grpId="0"/>
      <p:bldP spid="42" grpId="0"/>
      <p:bldP spid="43" grpId="0"/>
      <p:bldP spid="44" grpId="0"/>
      <p:bldP spid="45" grpId="0"/>
      <p:bldP spid="46" grpId="0"/>
      <p:bldP spid="4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2283357" y="2010072"/>
            <a:ext cx="4515998" cy="3960555"/>
          </a:xfrm>
          <a:prstGeom prst="rect">
            <a:avLst/>
          </a:prstGeom>
        </p:spPr>
      </p:pic>
      <p:sp>
        <p:nvSpPr>
          <p:cNvPr id="9" name="TextBox 8"/>
          <p:cNvSpPr txBox="1"/>
          <p:nvPr/>
        </p:nvSpPr>
        <p:spPr>
          <a:xfrm>
            <a:off x="114673" y="1833800"/>
            <a:ext cx="1080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Example</a:t>
            </a:r>
          </a:p>
        </p:txBody>
      </p:sp>
      <p:sp>
        <p:nvSpPr>
          <p:cNvPr id="10" name="TextBox 9"/>
          <p:cNvSpPr txBox="1"/>
          <p:nvPr/>
        </p:nvSpPr>
        <p:spPr>
          <a:xfrm>
            <a:off x="1377257" y="6138642"/>
            <a:ext cx="642996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Example of a symmetrical multicore processor [</a:t>
            </a:r>
            <a:r>
              <a:rPr lang="hu-HU" sz="1600" noProof="0" dirty="0">
                <a:solidFill>
                  <a:srgbClr val="000000"/>
                </a:solidFill>
                <a:latin typeface="Verdana"/>
              </a:rPr>
              <a:t>38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(actually, Samsung’s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600" b="0" i="0" u="none" strike="noStrike" kern="1200" cap="none" spc="0" normalizeH="0" baseline="0" noProof="0" dirty="0">
                <a:ln>
                  <a:noFill/>
                </a:ln>
                <a:solidFill>
                  <a:srgbClr val="000000"/>
                </a:solidFill>
                <a:effectLst/>
                <a:uLnTx/>
                <a:uFillTx/>
                <a:latin typeface="Verdana"/>
                <a:ea typeface="+mn-ea"/>
                <a:cs typeface="+mn-cs"/>
              </a:rPr>
              <a:t> 4412 mobile processor, 2012)</a:t>
            </a:r>
          </a:p>
        </p:txBody>
      </p:sp>
      <p:sp>
        <p:nvSpPr>
          <p:cNvPr id="11" name="Rounded Rectangle 10"/>
          <p:cNvSpPr/>
          <p:nvPr/>
        </p:nvSpPr>
        <p:spPr bwMode="auto">
          <a:xfrm>
            <a:off x="3305355" y="2507728"/>
            <a:ext cx="2484000" cy="1476000"/>
          </a:xfrm>
          <a:prstGeom prst="roundRect">
            <a:avLst/>
          </a:prstGeom>
          <a:noFill/>
          <a:ln w="38100"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(4)</a:t>
            </a:r>
          </a:p>
        </p:txBody>
      </p:sp>
      <p:sp>
        <p:nvSpPr>
          <p:cNvPr id="5" name="Rounded Rectangle 4"/>
          <p:cNvSpPr/>
          <p:nvPr/>
        </p:nvSpPr>
        <p:spPr bwMode="auto">
          <a:xfrm>
            <a:off x="0" y="863454"/>
            <a:ext cx="9144508" cy="828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14" name="TextBox 13"/>
          <p:cNvSpPr txBox="1"/>
          <p:nvPr/>
        </p:nvSpPr>
        <p:spPr>
          <a:xfrm>
            <a:off x="74497" y="443911"/>
            <a:ext cx="83449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Armv7-based 32-bit core-blocks based symmetrical multicore CPUs </a:t>
            </a:r>
          </a:p>
        </p:txBody>
      </p:sp>
      <p:sp>
        <p:nvSpPr>
          <p:cNvPr id="15" name="TextBox 14"/>
          <p:cNvSpPr txBox="1"/>
          <p:nvPr/>
        </p:nvSpPr>
        <p:spPr>
          <a:xfrm>
            <a:off x="75520" y="843005"/>
            <a:ext cx="896455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Such</a:t>
            </a:r>
            <a:r>
              <a:rPr kumimoji="0" lang="en-US" sz="1600" b="0" i="0" u="none" strike="noStrike" kern="1200" cap="none" spc="0" normalizeH="0" baseline="0" noProof="0" dirty="0">
                <a:ln>
                  <a:noFill/>
                </a:ln>
                <a:solidFill>
                  <a:srgbClr val="0070C0"/>
                </a:solidFill>
                <a:effectLst/>
                <a:uLnTx/>
                <a:uFillTx/>
                <a:latin typeface="Verdana"/>
                <a:ea typeface="+mn-ea"/>
                <a:cs typeface="+mn-cs"/>
              </a:rPr>
              <a:t> CPUs are typically organized in a 4-core block, operating in parallel, supported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by</a:t>
            </a:r>
            <a:r>
              <a:rPr kumimoji="0" lang="en-US" sz="1600" b="0" i="0" u="none" strike="noStrike" kern="1200" cap="none" spc="0" normalizeH="0" baseline="0" noProof="0" dirty="0">
                <a:ln>
                  <a:noFill/>
                </a:ln>
                <a:solidFill>
                  <a:srgbClr val="0070C0"/>
                </a:solidFill>
                <a:effectLst/>
                <a:uLnTx/>
                <a:uFillTx/>
                <a:latin typeface="Verdana"/>
                <a:ea typeface="+mn-ea"/>
                <a:cs typeface="+mn-cs"/>
              </a:rPr>
              <a:t> a shared  L2 cache and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interconnecte</a:t>
            </a:r>
            <a:r>
              <a:rPr lang="en-US" sz="1600" dirty="0">
                <a:solidFill>
                  <a:srgbClr val="0070C0"/>
                </a:solidFill>
                <a:latin typeface="Verdana"/>
              </a:rPr>
              <a:t>d with a common link 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system</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the cores in the Figure below.</a:t>
            </a:r>
          </a:p>
        </p:txBody>
      </p:sp>
    </p:spTree>
    <p:extLst>
      <p:ext uri="{BB962C8B-B14F-4D97-AF65-F5344CB8AC3E}">
        <p14:creationId xmlns:p14="http://schemas.microsoft.com/office/powerpoint/2010/main" val="4002384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5" grpId="0" animBg="1"/>
      <p:bldP spid="15"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FA71C-4300-01AA-FBE3-7D9357B40136}"/>
              </a:ext>
            </a:extLst>
          </p:cNvPr>
          <p:cNvSpPr>
            <a:spLocks noGrp="1"/>
          </p:cNvSpPr>
          <p:nvPr>
            <p:ph type="title"/>
          </p:nvPr>
        </p:nvSpPr>
        <p:spPr>
          <a:solidFill>
            <a:srgbClr val="0066FF"/>
          </a:solidFill>
        </p:spPr>
        <p:txBody>
          <a:bodyPr/>
          <a:lstStyle/>
          <a:p>
            <a:r>
              <a:rPr lang="en-US" sz="1700" dirty="0"/>
              <a:t>3.3.3 Armv7-based 32-bit symmetrical multicore CPUs (5)</a:t>
            </a:r>
            <a:endParaRPr lang="hu-HU" sz="1700" dirty="0"/>
          </a:p>
        </p:txBody>
      </p:sp>
      <p:sp>
        <p:nvSpPr>
          <p:cNvPr id="3" name="TextBox 2">
            <a:extLst>
              <a:ext uri="{FF2B5EF4-FFF2-40B4-BE49-F238E27FC236}">
                <a16:creationId xmlns:a16="http://schemas.microsoft.com/office/drawing/2014/main" id="{B7E1C773-57E6-7AD2-A605-73FC1FDFA03C}"/>
              </a:ext>
            </a:extLst>
          </p:cNvPr>
          <p:cNvSpPr txBox="1"/>
          <p:nvPr/>
        </p:nvSpPr>
        <p:spPr>
          <a:xfrm>
            <a:off x="6258471" y="2347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1AC6EEB5-12B4-0312-0DF2-46FF01DD898C}"/>
              </a:ext>
            </a:extLst>
          </p:cNvPr>
          <p:cNvSpPr txBox="1"/>
          <p:nvPr/>
        </p:nvSpPr>
        <p:spPr>
          <a:xfrm flipH="1">
            <a:off x="1129328" y="2347642"/>
            <a:ext cx="75459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5" name="TextBox 4">
            <a:extLst>
              <a:ext uri="{FF2B5EF4-FFF2-40B4-BE49-F238E27FC236}">
                <a16:creationId xmlns:a16="http://schemas.microsoft.com/office/drawing/2014/main" id="{40AAD494-EFD5-423A-6EF8-2DDF0F042FC0}"/>
              </a:ext>
            </a:extLst>
          </p:cNvPr>
          <p:cNvSpPr txBox="1"/>
          <p:nvPr/>
        </p:nvSpPr>
        <p:spPr>
          <a:xfrm>
            <a:off x="5817092" y="2917008"/>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p:txBody>
      </p:sp>
      <p:sp>
        <p:nvSpPr>
          <p:cNvPr id="6" name="TextBox 5">
            <a:extLst>
              <a:ext uri="{FF2B5EF4-FFF2-40B4-BE49-F238E27FC236}">
                <a16:creationId xmlns:a16="http://schemas.microsoft.com/office/drawing/2014/main" id="{A63F923A-1124-D450-B96F-86B78EC1F3F0}"/>
              </a:ext>
            </a:extLst>
          </p:cNvPr>
          <p:cNvSpPr txBox="1"/>
          <p:nvPr/>
        </p:nvSpPr>
        <p:spPr>
          <a:xfrm flipH="1">
            <a:off x="944061" y="289547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 name="Right Arrow 22">
            <a:extLst>
              <a:ext uri="{FF2B5EF4-FFF2-40B4-BE49-F238E27FC236}">
                <a16:creationId xmlns:a16="http://schemas.microsoft.com/office/drawing/2014/main" id="{E1B154E0-517D-515D-D7FE-71AF852C361E}"/>
              </a:ext>
            </a:extLst>
          </p:cNvPr>
          <p:cNvSpPr/>
          <p:nvPr/>
        </p:nvSpPr>
        <p:spPr bwMode="auto">
          <a:xfrm>
            <a:off x="4815328" y="299856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EC92FFE9-71FA-4584-7554-8C96BB76B621}"/>
              </a:ext>
            </a:extLst>
          </p:cNvPr>
          <p:cNvSpPr txBox="1"/>
          <p:nvPr/>
        </p:nvSpPr>
        <p:spPr>
          <a:xfrm>
            <a:off x="5826617" y="346736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9" name="TextBox 8">
            <a:extLst>
              <a:ext uri="{FF2B5EF4-FFF2-40B4-BE49-F238E27FC236}">
                <a16:creationId xmlns:a16="http://schemas.microsoft.com/office/drawing/2014/main" id="{49495360-0FDF-8AD6-E53B-D94910C7950D}"/>
              </a:ext>
            </a:extLst>
          </p:cNvPr>
          <p:cNvSpPr txBox="1"/>
          <p:nvPr/>
        </p:nvSpPr>
        <p:spPr>
          <a:xfrm flipH="1">
            <a:off x="910931" y="345734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0" name="Right Arrow 27">
            <a:extLst>
              <a:ext uri="{FF2B5EF4-FFF2-40B4-BE49-F238E27FC236}">
                <a16:creationId xmlns:a16="http://schemas.microsoft.com/office/drawing/2014/main" id="{C63E8DDF-EF9E-A21E-3DE2-08335B0BECAB}"/>
              </a:ext>
            </a:extLst>
          </p:cNvPr>
          <p:cNvSpPr/>
          <p:nvPr/>
        </p:nvSpPr>
        <p:spPr bwMode="auto">
          <a:xfrm>
            <a:off x="4813102" y="35899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C2E335F1-81AC-50C5-3C0B-A0AADD49C483}"/>
              </a:ext>
            </a:extLst>
          </p:cNvPr>
          <p:cNvSpPr txBox="1"/>
          <p:nvPr/>
        </p:nvSpPr>
        <p:spPr>
          <a:xfrm>
            <a:off x="1118833" y="397564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 name="TextBox 11">
            <a:extLst>
              <a:ext uri="{FF2B5EF4-FFF2-40B4-BE49-F238E27FC236}">
                <a16:creationId xmlns:a16="http://schemas.microsoft.com/office/drawing/2014/main" id="{52E90C3B-FC6A-5C73-FDF5-43C79C928EF3}"/>
              </a:ext>
            </a:extLst>
          </p:cNvPr>
          <p:cNvSpPr txBox="1"/>
          <p:nvPr/>
        </p:nvSpPr>
        <p:spPr>
          <a:xfrm>
            <a:off x="5923943" y="4097973"/>
            <a:ext cx="1734931"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p:txBody>
      </p:sp>
      <p:sp>
        <p:nvSpPr>
          <p:cNvPr id="13" name="Right Arrow 32">
            <a:extLst>
              <a:ext uri="{FF2B5EF4-FFF2-40B4-BE49-F238E27FC236}">
                <a16:creationId xmlns:a16="http://schemas.microsoft.com/office/drawing/2014/main" id="{115A1A7E-178E-EA23-7275-61F9B180733B}"/>
              </a:ext>
            </a:extLst>
          </p:cNvPr>
          <p:cNvSpPr/>
          <p:nvPr/>
        </p:nvSpPr>
        <p:spPr bwMode="auto">
          <a:xfrm>
            <a:off x="4814319" y="41925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9EF546B6-A531-04EA-D253-FEA40BD668DF}"/>
              </a:ext>
            </a:extLst>
          </p:cNvPr>
          <p:cNvSpPr txBox="1"/>
          <p:nvPr/>
        </p:nvSpPr>
        <p:spPr>
          <a:xfrm>
            <a:off x="989307" y="4552332"/>
            <a:ext cx="1034777"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3B24A4E7-19A8-75F7-BAC5-A7DFD0364515}"/>
              </a:ext>
            </a:extLst>
          </p:cNvPr>
          <p:cNvSpPr txBox="1"/>
          <p:nvPr/>
        </p:nvSpPr>
        <p:spPr>
          <a:xfrm>
            <a:off x="5789116" y="455233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16" name="Right Arrow 35">
            <a:extLst>
              <a:ext uri="{FF2B5EF4-FFF2-40B4-BE49-F238E27FC236}">
                <a16:creationId xmlns:a16="http://schemas.microsoft.com/office/drawing/2014/main" id="{8B323DCE-35E5-D02F-1E3E-AE23308EA602}"/>
              </a:ext>
            </a:extLst>
          </p:cNvPr>
          <p:cNvSpPr/>
          <p:nvPr/>
        </p:nvSpPr>
        <p:spPr bwMode="auto">
          <a:xfrm>
            <a:off x="4815644" y="46327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C13D00BA-C35A-D8AC-54EA-7E986CA3F1B8}"/>
              </a:ext>
            </a:extLst>
          </p:cNvPr>
          <p:cNvSpPr txBox="1"/>
          <p:nvPr/>
        </p:nvSpPr>
        <p:spPr>
          <a:xfrm>
            <a:off x="5740411" y="19326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12686905-AA32-CA87-0E5A-2490A035D711}"/>
              </a:ext>
            </a:extLst>
          </p:cNvPr>
          <p:cNvSpPr txBox="1"/>
          <p:nvPr/>
        </p:nvSpPr>
        <p:spPr>
          <a:xfrm>
            <a:off x="1234303" y="1934788"/>
            <a:ext cx="55496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19" name="Right Arrow 44">
            <a:extLst>
              <a:ext uri="{FF2B5EF4-FFF2-40B4-BE49-F238E27FC236}">
                <a16:creationId xmlns:a16="http://schemas.microsoft.com/office/drawing/2014/main" id="{510EC708-6FD4-BD1D-D6B0-1D071F802A08}"/>
              </a:ext>
            </a:extLst>
          </p:cNvPr>
          <p:cNvSpPr/>
          <p:nvPr/>
        </p:nvSpPr>
        <p:spPr bwMode="auto">
          <a:xfrm>
            <a:off x="4815322" y="2464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CC7B7A68-729B-AB2E-DC11-DB786A6CB208}"/>
              </a:ext>
            </a:extLst>
          </p:cNvPr>
          <p:cNvSpPr txBox="1"/>
          <p:nvPr/>
        </p:nvSpPr>
        <p:spPr>
          <a:xfrm>
            <a:off x="2399955" y="19326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Cortex-A8</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1C6DAB1B-C233-6462-A177-0D3FDEDA8042}"/>
              </a:ext>
            </a:extLst>
          </p:cNvPr>
          <p:cNvSpPr txBox="1"/>
          <p:nvPr/>
        </p:nvSpPr>
        <p:spPr>
          <a:xfrm>
            <a:off x="2685130" y="2347642"/>
            <a:ext cx="158617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22" name="TextBox 21">
            <a:extLst>
              <a:ext uri="{FF2B5EF4-FFF2-40B4-BE49-F238E27FC236}">
                <a16:creationId xmlns:a16="http://schemas.microsoft.com/office/drawing/2014/main" id="{133F60C8-A931-8AB6-7E2A-EA13AC4988AC}"/>
              </a:ext>
            </a:extLst>
          </p:cNvPr>
          <p:cNvSpPr txBox="1"/>
          <p:nvPr/>
        </p:nvSpPr>
        <p:spPr>
          <a:xfrm>
            <a:off x="2241610" y="345720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8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spc="-80" dirty="0">
                <a:solidFill>
                  <a:srgbClr val="000000"/>
                </a:solidFill>
                <a:latin typeface="Verdana"/>
              </a:rPr>
              <a:t>(A8-based Scorpion core)</a:t>
            </a:r>
            <a:endParaRPr kumimoji="0" lang="en-US" sz="1300" b="0" i="1" u="none" strike="noStrike" kern="1200" cap="none" spc="-80" normalizeH="0" baseline="0" noProof="0" dirty="0">
              <a:ln>
                <a:noFill/>
              </a:ln>
              <a:solidFill>
                <a:srgbClr val="000000"/>
              </a:solidFill>
              <a:effectLst/>
              <a:uLnTx/>
              <a:uFillTx/>
              <a:latin typeface="Verdana"/>
              <a:ea typeface="+mn-ea"/>
              <a:cs typeface="+mn-cs"/>
            </a:endParaRPr>
          </a:p>
        </p:txBody>
      </p:sp>
      <p:sp>
        <p:nvSpPr>
          <p:cNvPr id="23" name="TextBox 22">
            <a:extLst>
              <a:ext uri="{FF2B5EF4-FFF2-40B4-BE49-F238E27FC236}">
                <a16:creationId xmlns:a16="http://schemas.microsoft.com/office/drawing/2014/main" id="{C012F124-01EB-3311-3BCE-65A7909E8BA6}"/>
              </a:ext>
            </a:extLst>
          </p:cNvPr>
          <p:cNvSpPr txBox="1"/>
          <p:nvPr/>
        </p:nvSpPr>
        <p:spPr>
          <a:xfrm>
            <a:off x="2511717" y="292132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24" name="TextBox 23">
            <a:extLst>
              <a:ext uri="{FF2B5EF4-FFF2-40B4-BE49-F238E27FC236}">
                <a16:creationId xmlns:a16="http://schemas.microsoft.com/office/drawing/2014/main" id="{4C38D42C-978C-A5F3-0882-D028345414E9}"/>
              </a:ext>
            </a:extLst>
          </p:cNvPr>
          <p:cNvSpPr txBox="1"/>
          <p:nvPr/>
        </p:nvSpPr>
        <p:spPr>
          <a:xfrm>
            <a:off x="77317" y="445430"/>
            <a:ext cx="7989047"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When did Armv7-based 32-bit symmetrical multicore CPUs emerge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 in mobile processors? </a:t>
            </a:r>
          </a:p>
        </p:txBody>
      </p:sp>
      <p:sp>
        <p:nvSpPr>
          <p:cNvPr id="26" name="TextBox 25">
            <a:extLst>
              <a:ext uri="{FF2B5EF4-FFF2-40B4-BE49-F238E27FC236}">
                <a16:creationId xmlns:a16="http://schemas.microsoft.com/office/drawing/2014/main" id="{A25EFF5D-CC91-8F4A-5D0E-82BA847C70D2}"/>
              </a:ext>
            </a:extLst>
          </p:cNvPr>
          <p:cNvSpPr txBox="1"/>
          <p:nvPr/>
        </p:nvSpPr>
        <p:spPr>
          <a:xfrm>
            <a:off x="73276" y="1052061"/>
            <a:ext cx="938784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90" normalizeH="0" noProof="0" dirty="0">
                <a:ln>
                  <a:noFill/>
                </a:ln>
                <a:solidFill>
                  <a:srgbClr val="000000"/>
                </a:solidFill>
                <a:effectLst/>
                <a:uLnTx/>
                <a:uFillTx/>
                <a:latin typeface="Verdana"/>
                <a:ea typeface="+mn-ea"/>
                <a:cs typeface="+mn-cs"/>
              </a:rPr>
              <a:t>Below, we show how single-core processors transitioned to Armv7-based symmetrical multicores.</a:t>
            </a:r>
          </a:p>
        </p:txBody>
      </p:sp>
      <p:sp>
        <p:nvSpPr>
          <p:cNvPr id="27" name="Right Arrow 44">
            <a:extLst>
              <a:ext uri="{FF2B5EF4-FFF2-40B4-BE49-F238E27FC236}">
                <a16:creationId xmlns:a16="http://schemas.microsoft.com/office/drawing/2014/main" id="{D20648FA-AA53-83F5-18FA-1CA7240BEA02}"/>
              </a:ext>
            </a:extLst>
          </p:cNvPr>
          <p:cNvSpPr/>
          <p:nvPr/>
        </p:nvSpPr>
        <p:spPr bwMode="auto">
          <a:xfrm>
            <a:off x="4815322" y="167201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DAAE63DC-7062-E00A-56A8-2D89488FC2BC}"/>
              </a:ext>
            </a:extLst>
          </p:cNvPr>
          <p:cNvSpPr txBox="1"/>
          <p:nvPr/>
        </p:nvSpPr>
        <p:spPr>
          <a:xfrm>
            <a:off x="2257764" y="1549802"/>
            <a:ext cx="2497699" cy="292388"/>
          </a:xfrm>
          <a:prstGeom prst="rect">
            <a:avLst/>
          </a:prstGeom>
          <a:noFill/>
        </p:spPr>
        <p:txBody>
          <a:bodyPr wrap="square" rtlCol="0">
            <a:spAutoFit/>
          </a:bodyPr>
          <a:lstStyle/>
          <a:p>
            <a:pPr algn="ctr"/>
            <a:r>
              <a:rPr lang="en-US" sz="1300" b="1" dirty="0"/>
              <a:t>Single-core processors</a:t>
            </a:r>
            <a:endParaRPr lang="hu-HU" sz="1300" b="1" dirty="0"/>
          </a:p>
        </p:txBody>
      </p:sp>
      <p:sp>
        <p:nvSpPr>
          <p:cNvPr id="29" name="TextBox 28">
            <a:extLst>
              <a:ext uri="{FF2B5EF4-FFF2-40B4-BE49-F238E27FC236}">
                <a16:creationId xmlns:a16="http://schemas.microsoft.com/office/drawing/2014/main" id="{E392B530-5FE5-973D-CB6D-8CFD4B8A4460}"/>
              </a:ext>
            </a:extLst>
          </p:cNvPr>
          <p:cNvSpPr txBox="1"/>
          <p:nvPr/>
        </p:nvSpPr>
        <p:spPr>
          <a:xfrm>
            <a:off x="5162716" y="1549802"/>
            <a:ext cx="3432644" cy="292388"/>
          </a:xfrm>
          <a:prstGeom prst="rect">
            <a:avLst/>
          </a:prstGeom>
          <a:noFill/>
        </p:spPr>
        <p:txBody>
          <a:bodyPr wrap="square" rtlCol="0">
            <a:spAutoFit/>
          </a:bodyPr>
          <a:lstStyle/>
          <a:p>
            <a:pPr algn="ctr"/>
            <a:r>
              <a:rPr lang="en-US" sz="1300" b="1" dirty="0"/>
              <a:t>Symmetrical multi-core processors</a:t>
            </a:r>
            <a:endParaRPr lang="hu-HU" sz="1300" b="1" dirty="0"/>
          </a:p>
        </p:txBody>
      </p:sp>
      <p:sp>
        <p:nvSpPr>
          <p:cNvPr id="30" name="Rounded Rectangle 8">
            <a:extLst>
              <a:ext uri="{FF2B5EF4-FFF2-40B4-BE49-F238E27FC236}">
                <a16:creationId xmlns:a16="http://schemas.microsoft.com/office/drawing/2014/main" id="{25F46A09-B801-73CD-DE3A-5A26538AB9D5}"/>
              </a:ext>
            </a:extLst>
          </p:cNvPr>
          <p:cNvSpPr/>
          <p:nvPr/>
        </p:nvSpPr>
        <p:spPr bwMode="auto">
          <a:xfrm>
            <a:off x="-508" y="5337592"/>
            <a:ext cx="9144000" cy="576000"/>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33826C94-F2BC-9B11-FDD7-F6426DFFC31D}"/>
              </a:ext>
            </a:extLst>
          </p:cNvPr>
          <p:cNvSpPr txBox="1"/>
          <p:nvPr/>
        </p:nvSpPr>
        <p:spPr>
          <a:xfrm>
            <a:off x="251457" y="5337592"/>
            <a:ext cx="8966115" cy="140038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the above Figure indicates, Armv7-based </a:t>
            </a:r>
            <a:r>
              <a:rPr kumimoji="0" lang="en-US" sz="1600" b="0" i="0" u="none" strike="noStrike" kern="1200" cap="none" spc="0" normalizeH="0" baseline="0" noProof="0" dirty="0">
                <a:ln>
                  <a:noFill/>
                </a:ln>
                <a:solidFill>
                  <a:srgbClr val="FF0000"/>
                </a:solidFill>
                <a:effectLst/>
                <a:uLnTx/>
                <a:uFillTx/>
                <a:latin typeface="Verdana"/>
                <a:ea typeface="+mn-ea"/>
                <a:cs typeface="+mn-cs"/>
              </a:rPr>
              <a:t>symmetrical multicores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replaced</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single-core designs </a:t>
            </a:r>
            <a:r>
              <a:rPr kumimoji="0" lang="en-US" sz="1600" b="0" i="0" u="none" strike="noStrike" kern="1200" cap="none" spc="0" normalizeH="0" baseline="0" noProof="0" dirty="0">
                <a:ln>
                  <a:noFill/>
                </a:ln>
                <a:solidFill>
                  <a:srgbClr val="000000"/>
                </a:solidFill>
                <a:effectLst/>
                <a:uLnTx/>
                <a:uFillTx/>
                <a:latin typeface="Verdana"/>
                <a:ea typeface="+mn-ea"/>
                <a:cs typeface="+mn-cs"/>
              </a:rPr>
              <a:t>in mobile processors in the early </a:t>
            </a:r>
            <a:r>
              <a:rPr kumimoji="0" lang="en-US" sz="1600" b="0" i="0" u="none" strike="noStrike" kern="1200" cap="none" spc="0" normalizeH="0" baseline="0" noProof="0" dirty="0">
                <a:ln>
                  <a:noFill/>
                </a:ln>
                <a:solidFill>
                  <a:srgbClr val="0070C0"/>
                </a:solidFill>
                <a:effectLst/>
                <a:uLnTx/>
                <a:uFillTx/>
                <a:latin typeface="Verdana"/>
                <a:ea typeface="+mn-ea"/>
                <a:cs typeface="+mn-cs"/>
              </a:rPr>
              <a:t>2010s.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This shift occurred </a:t>
            </a:r>
            <a:r>
              <a:rPr kumimoji="0" lang="en-US" sz="1600" b="0" i="0" u="none" strike="noStrike" kern="1200" cap="none" spc="0" normalizeH="0" baseline="0" noProof="0" dirty="0">
                <a:ln>
                  <a:noFill/>
                </a:ln>
                <a:solidFill>
                  <a:srgbClr val="000000"/>
                </a:solidFill>
                <a:effectLst/>
                <a:uLnTx/>
                <a:uFillTx/>
                <a:latin typeface="Verdana"/>
                <a:ea typeface="+mn-ea"/>
                <a:cs typeface="+mn-cs"/>
              </a:rPr>
              <a:t>about </a:t>
            </a:r>
            <a:r>
              <a:rPr kumimoji="0" lang="en-US" sz="1600" b="0" i="0" u="none" strike="noStrike" kern="1200" cap="none" spc="0" normalizeH="0" baseline="0" noProof="0" dirty="0">
                <a:ln>
                  <a:noFill/>
                </a:ln>
                <a:solidFill>
                  <a:srgbClr val="0070C0"/>
                </a:solidFill>
                <a:effectLst/>
                <a:uLnTx/>
                <a:uFillTx/>
                <a:latin typeface="Verdana"/>
                <a:ea typeface="+mn-ea"/>
                <a:cs typeface="+mn-cs"/>
              </a:rPr>
              <a:t>five years later</a:t>
            </a:r>
            <a:r>
              <a:rPr lang="en-US" sz="1600" dirty="0">
                <a:solidFill>
                  <a:srgbClr val="0070C0"/>
                </a:solidFill>
                <a:latin typeface="Verdana"/>
              </a:rPr>
              <a:t> than in </a:t>
            </a:r>
            <a:r>
              <a:rPr kumimoji="0" lang="en-US" sz="1600" b="0" i="0" u="none" strike="noStrike" kern="1200" cap="none" spc="0" normalizeH="0" baseline="0" noProof="0" dirty="0">
                <a:ln>
                  <a:noFill/>
                </a:ln>
                <a:solidFill>
                  <a:srgbClr val="0070C0"/>
                </a:solidFill>
                <a:effectLst/>
                <a:uLnTx/>
                <a:uFillTx/>
                <a:latin typeface="Verdana"/>
                <a:ea typeface="+mn-ea"/>
                <a:cs typeface="+mn-cs"/>
              </a:rPr>
              <a:t>desktop processors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90" normalizeH="0" noProof="0" dirty="0">
                <a:ln>
                  <a:noFill/>
                </a:ln>
                <a:solidFill>
                  <a:srgbClr val="000000"/>
                </a:solidFill>
                <a:effectLst/>
                <a:uLnTx/>
                <a:uFillTx/>
                <a:latin typeface="Verdana"/>
                <a:ea typeface="+mn-ea"/>
                <a:cs typeface="+mn-cs"/>
              </a:rPr>
              <a:t>since the first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90" dirty="0">
                <a:solidFill>
                  <a:srgbClr val="000000"/>
                </a:solidFill>
                <a:latin typeface="Verdana"/>
              </a:rPr>
              <a:t>   </a:t>
            </a:r>
            <a:r>
              <a:rPr kumimoji="0" lang="en-US" sz="1600" b="0" i="0" u="none" strike="noStrike" kern="1200" cap="none" spc="-90" normalizeH="0" noProof="0" dirty="0">
                <a:ln>
                  <a:noFill/>
                </a:ln>
                <a:solidFill>
                  <a:srgbClr val="0070C0"/>
                </a:solidFill>
                <a:effectLst/>
                <a:uLnTx/>
                <a:uFillTx/>
                <a:latin typeface="Verdana"/>
                <a:ea typeface="+mn-ea"/>
                <a:cs typeface="+mn-cs"/>
              </a:rPr>
              <a:t>dual-core desktop</a:t>
            </a:r>
            <a:r>
              <a:rPr lang="en-US" sz="1600" spc="-90" dirty="0">
                <a:solidFill>
                  <a:srgbClr val="0070C0"/>
                </a:solidFill>
                <a:latin typeface="Verdana"/>
              </a:rPr>
              <a:t> </a:t>
            </a:r>
            <a:r>
              <a:rPr kumimoji="0" lang="en-US" sz="1600" b="0" i="0" u="none" strike="noStrike" kern="1200" cap="none" spc="-90" normalizeH="0" noProof="0" dirty="0">
                <a:ln>
                  <a:noFill/>
                </a:ln>
                <a:solidFill>
                  <a:srgbClr val="0070C0"/>
                </a:solidFill>
                <a:effectLst/>
                <a:uLnTx/>
                <a:uFillTx/>
                <a:latin typeface="Verdana"/>
                <a:ea typeface="+mn-ea"/>
                <a:cs typeface="+mn-cs"/>
              </a:rPr>
              <a:t> processors </a:t>
            </a:r>
            <a:r>
              <a:rPr kumimoji="0" lang="en-US" sz="1600" b="0" i="0" u="none" strike="noStrike" kern="1200" cap="none" spc="-90" normalizeH="0" noProof="0" dirty="0">
                <a:ln>
                  <a:noFill/>
                </a:ln>
                <a:solidFill>
                  <a:srgbClr val="000000"/>
                </a:solidFill>
                <a:effectLst/>
                <a:uLnTx/>
                <a:uFillTx/>
                <a:latin typeface="Verdana"/>
                <a:ea typeface="+mn-ea"/>
                <a:cs typeface="+mn-cs"/>
              </a:rPr>
              <a:t>first appeared </a:t>
            </a:r>
            <a:r>
              <a:rPr kumimoji="0" lang="en-US" sz="1600" b="0" i="0" u="none" strike="noStrike" kern="1200" cap="none" spc="-90" normalizeH="0" noProof="0" dirty="0">
                <a:ln>
                  <a:noFill/>
                </a:ln>
                <a:solidFill>
                  <a:srgbClr val="0070C0"/>
                </a:solidFill>
                <a:effectLst/>
                <a:uLnTx/>
                <a:uFillTx/>
                <a:latin typeface="Verdana"/>
                <a:ea typeface="+mn-ea"/>
                <a:cs typeface="+mn-cs"/>
              </a:rPr>
              <a:t>around 2005</a:t>
            </a:r>
            <a:r>
              <a:rPr kumimoji="0" lang="en-US" sz="1600" b="0" i="0" u="none" strike="noStrike" kern="1200" cap="none" spc="-90" normalizeH="0" noProof="0" dirty="0">
                <a:ln>
                  <a:noFill/>
                </a:ln>
                <a:solidFill>
                  <a:srgbClr val="000000"/>
                </a:solidFill>
                <a:effectLst/>
                <a:uLnTx/>
                <a:uFillTx/>
                <a:latin typeface="Verdana"/>
                <a:ea typeface="+mn-ea"/>
                <a:cs typeface="+mn-cs"/>
              </a:rPr>
              <a:t>, such as Intel’s Pentium D (2005),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90" dirty="0">
                <a:solidFill>
                  <a:srgbClr val="000000"/>
                </a:solidFill>
                <a:latin typeface="Verdana"/>
              </a:rPr>
              <a:t>  </a:t>
            </a:r>
            <a:r>
              <a:rPr kumimoji="0" lang="en-US" sz="1600" b="0" i="0" u="none" strike="noStrike" kern="1200" cap="none" spc="-90" normalizeH="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Core 2 (2006) or</a:t>
            </a:r>
            <a:r>
              <a:rPr kumimoji="0" lang="en-US" sz="1600" b="0" i="0" u="none" strike="noStrike" kern="1200" cap="none" spc="0" normalizeH="0" baseline="0" noProof="0" dirty="0">
                <a:ln>
                  <a:noFill/>
                </a:ln>
                <a:solidFill>
                  <a:srgbClr val="000000"/>
                </a:solidFill>
                <a:effectLst/>
                <a:uLnTx/>
                <a:uFillTx/>
                <a:latin typeface="Verdana"/>
                <a:ea typeface="+mn-ea"/>
                <a:cs typeface="+mn-cs"/>
              </a:rPr>
              <a:t> AMD’s K8-based Toledo (2005).  </a:t>
            </a:r>
          </a:p>
        </p:txBody>
      </p:sp>
      <p:sp>
        <p:nvSpPr>
          <p:cNvPr id="25" name="TextBox 24">
            <a:extLst>
              <a:ext uri="{FF2B5EF4-FFF2-40B4-BE49-F238E27FC236}">
                <a16:creationId xmlns:a16="http://schemas.microsoft.com/office/drawing/2014/main" id="{CCADD687-7CBA-BFA8-2A34-AF1E0CC93CB4}"/>
              </a:ext>
            </a:extLst>
          </p:cNvPr>
          <p:cNvSpPr txBox="1"/>
          <p:nvPr/>
        </p:nvSpPr>
        <p:spPr>
          <a:xfrm>
            <a:off x="2738151" y="452185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32" name="Rectangle: Rounded Corners 31">
            <a:extLst>
              <a:ext uri="{FF2B5EF4-FFF2-40B4-BE49-F238E27FC236}">
                <a16:creationId xmlns:a16="http://schemas.microsoft.com/office/drawing/2014/main" id="{88E00CE6-8393-44EC-C2F7-6D3FE6D8CEE8}"/>
              </a:ext>
            </a:extLst>
          </p:cNvPr>
          <p:cNvSpPr/>
          <p:nvPr/>
        </p:nvSpPr>
        <p:spPr bwMode="auto">
          <a:xfrm>
            <a:off x="4899991" y="1471448"/>
            <a:ext cx="3925958" cy="3657600"/>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97745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500" fill="hold"/>
                                        <p:tgtEl>
                                          <p:spTgt spid="16"/>
                                        </p:tgtEl>
                                        <p:attrNameLst>
                                          <p:attrName>ppt_x</p:attrName>
                                        </p:attrNameLst>
                                      </p:cBhvr>
                                      <p:tavLst>
                                        <p:tav tm="0">
                                          <p:val>
                                            <p:strVal val="#ppt_x"/>
                                          </p:val>
                                        </p:tav>
                                        <p:tav tm="100000">
                                          <p:val>
                                            <p:strVal val="#ppt_x"/>
                                          </p:val>
                                        </p:tav>
                                      </p:tavLst>
                                    </p:anim>
                                    <p:anim calcmode="lin" valueType="num">
                                      <p:cBhvr additive="base">
                                        <p:cTn id="66" dur="500" fill="hold"/>
                                        <p:tgtEl>
                                          <p:spTgt spid="16"/>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500" fill="hold"/>
                                        <p:tgtEl>
                                          <p:spTgt spid="19"/>
                                        </p:tgtEl>
                                        <p:attrNameLst>
                                          <p:attrName>ppt_x</p:attrName>
                                        </p:attrNameLst>
                                      </p:cBhvr>
                                      <p:tavLst>
                                        <p:tav tm="0">
                                          <p:val>
                                            <p:strVal val="#ppt_x"/>
                                          </p:val>
                                        </p:tav>
                                        <p:tav tm="100000">
                                          <p:val>
                                            <p:strVal val="#ppt_x"/>
                                          </p:val>
                                        </p:tav>
                                      </p:tavLst>
                                    </p:anim>
                                    <p:anim calcmode="lin" valueType="num">
                                      <p:cBhvr additive="base">
                                        <p:cTn id="78" dur="500" fill="hold"/>
                                        <p:tgtEl>
                                          <p:spTgt spid="1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500" fill="hold"/>
                                        <p:tgtEl>
                                          <p:spTgt spid="20"/>
                                        </p:tgtEl>
                                        <p:attrNameLst>
                                          <p:attrName>ppt_x</p:attrName>
                                        </p:attrNameLst>
                                      </p:cBhvr>
                                      <p:tavLst>
                                        <p:tav tm="0">
                                          <p:val>
                                            <p:strVal val="#ppt_x"/>
                                          </p:val>
                                        </p:tav>
                                        <p:tav tm="100000">
                                          <p:val>
                                            <p:strVal val="#ppt_x"/>
                                          </p:val>
                                        </p:tav>
                                      </p:tavLst>
                                    </p:anim>
                                    <p:anim calcmode="lin" valueType="num">
                                      <p:cBhvr additive="base">
                                        <p:cTn id="82" dur="500" fill="hold"/>
                                        <p:tgtEl>
                                          <p:spTgt spid="20"/>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additive="base">
                                        <p:cTn id="85" dur="500" fill="hold"/>
                                        <p:tgtEl>
                                          <p:spTgt spid="21"/>
                                        </p:tgtEl>
                                        <p:attrNameLst>
                                          <p:attrName>ppt_x</p:attrName>
                                        </p:attrNameLst>
                                      </p:cBhvr>
                                      <p:tavLst>
                                        <p:tav tm="0">
                                          <p:val>
                                            <p:strVal val="#ppt_x"/>
                                          </p:val>
                                        </p:tav>
                                        <p:tav tm="100000">
                                          <p:val>
                                            <p:strVal val="#ppt_x"/>
                                          </p:val>
                                        </p:tav>
                                      </p:tavLst>
                                    </p:anim>
                                    <p:anim calcmode="lin" valueType="num">
                                      <p:cBhvr additive="base">
                                        <p:cTn id="86" dur="500" fill="hold"/>
                                        <p:tgtEl>
                                          <p:spTgt spid="21"/>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 calcmode="lin" valueType="num">
                                      <p:cBhvr additive="base">
                                        <p:cTn id="89" dur="500" fill="hold"/>
                                        <p:tgtEl>
                                          <p:spTgt spid="22"/>
                                        </p:tgtEl>
                                        <p:attrNameLst>
                                          <p:attrName>ppt_x</p:attrName>
                                        </p:attrNameLst>
                                      </p:cBhvr>
                                      <p:tavLst>
                                        <p:tav tm="0">
                                          <p:val>
                                            <p:strVal val="#ppt_x"/>
                                          </p:val>
                                        </p:tav>
                                        <p:tav tm="100000">
                                          <p:val>
                                            <p:strVal val="#ppt_x"/>
                                          </p:val>
                                        </p:tav>
                                      </p:tavLst>
                                    </p:anim>
                                    <p:anim calcmode="lin" valueType="num">
                                      <p:cBhvr additive="base">
                                        <p:cTn id="90" dur="500" fill="hold"/>
                                        <p:tgtEl>
                                          <p:spTgt spid="22"/>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additive="base">
                                        <p:cTn id="93" dur="500" fill="hold"/>
                                        <p:tgtEl>
                                          <p:spTgt spid="23"/>
                                        </p:tgtEl>
                                        <p:attrNameLst>
                                          <p:attrName>ppt_x</p:attrName>
                                        </p:attrNameLst>
                                      </p:cBhvr>
                                      <p:tavLst>
                                        <p:tav tm="0">
                                          <p:val>
                                            <p:strVal val="#ppt_x"/>
                                          </p:val>
                                        </p:tav>
                                        <p:tav tm="100000">
                                          <p:val>
                                            <p:strVal val="#ppt_x"/>
                                          </p:val>
                                        </p:tav>
                                      </p:tavLst>
                                    </p:anim>
                                    <p:anim calcmode="lin" valueType="num">
                                      <p:cBhvr additive="base">
                                        <p:cTn id="94" dur="500" fill="hold"/>
                                        <p:tgtEl>
                                          <p:spTgt spid="23"/>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27"/>
                                        </p:tgtEl>
                                        <p:attrNameLst>
                                          <p:attrName>style.visibility</p:attrName>
                                        </p:attrNameLst>
                                      </p:cBhvr>
                                      <p:to>
                                        <p:strVal val="visible"/>
                                      </p:to>
                                    </p:set>
                                    <p:anim calcmode="lin" valueType="num">
                                      <p:cBhvr additive="base">
                                        <p:cTn id="97" dur="500" fill="hold"/>
                                        <p:tgtEl>
                                          <p:spTgt spid="27"/>
                                        </p:tgtEl>
                                        <p:attrNameLst>
                                          <p:attrName>ppt_x</p:attrName>
                                        </p:attrNameLst>
                                      </p:cBhvr>
                                      <p:tavLst>
                                        <p:tav tm="0">
                                          <p:val>
                                            <p:strVal val="#ppt_x"/>
                                          </p:val>
                                        </p:tav>
                                        <p:tav tm="100000">
                                          <p:val>
                                            <p:strVal val="#ppt_x"/>
                                          </p:val>
                                        </p:tav>
                                      </p:tavLst>
                                    </p:anim>
                                    <p:anim calcmode="lin" valueType="num">
                                      <p:cBhvr additive="base">
                                        <p:cTn id="98" dur="500" fill="hold"/>
                                        <p:tgtEl>
                                          <p:spTgt spid="27"/>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additive="base">
                                        <p:cTn id="101" dur="500" fill="hold"/>
                                        <p:tgtEl>
                                          <p:spTgt spid="28"/>
                                        </p:tgtEl>
                                        <p:attrNameLst>
                                          <p:attrName>ppt_x</p:attrName>
                                        </p:attrNameLst>
                                      </p:cBhvr>
                                      <p:tavLst>
                                        <p:tav tm="0">
                                          <p:val>
                                            <p:strVal val="#ppt_x"/>
                                          </p:val>
                                        </p:tav>
                                        <p:tav tm="100000">
                                          <p:val>
                                            <p:strVal val="#ppt_x"/>
                                          </p:val>
                                        </p:tav>
                                      </p:tavLst>
                                    </p:anim>
                                    <p:anim calcmode="lin" valueType="num">
                                      <p:cBhvr additive="base">
                                        <p:cTn id="102" dur="500" fill="hold"/>
                                        <p:tgtEl>
                                          <p:spTgt spid="2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 calcmode="lin" valueType="num">
                                      <p:cBhvr additive="base">
                                        <p:cTn id="105" dur="500" fill="hold"/>
                                        <p:tgtEl>
                                          <p:spTgt spid="29"/>
                                        </p:tgtEl>
                                        <p:attrNameLst>
                                          <p:attrName>ppt_x</p:attrName>
                                        </p:attrNameLst>
                                      </p:cBhvr>
                                      <p:tavLst>
                                        <p:tav tm="0">
                                          <p:val>
                                            <p:strVal val="#ppt_x"/>
                                          </p:val>
                                        </p:tav>
                                        <p:tav tm="100000">
                                          <p:val>
                                            <p:strVal val="#ppt_x"/>
                                          </p:val>
                                        </p:tav>
                                      </p:tavLst>
                                    </p:anim>
                                    <p:anim calcmode="lin" valueType="num">
                                      <p:cBhvr additive="base">
                                        <p:cTn id="106" dur="500" fill="hold"/>
                                        <p:tgtEl>
                                          <p:spTgt spid="2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25"/>
                                        </p:tgtEl>
                                        <p:attrNameLst>
                                          <p:attrName>style.visibility</p:attrName>
                                        </p:attrNameLst>
                                      </p:cBhvr>
                                      <p:to>
                                        <p:strVal val="visible"/>
                                      </p:to>
                                    </p:set>
                                    <p:anim calcmode="lin" valueType="num">
                                      <p:cBhvr additive="base">
                                        <p:cTn id="109" dur="500" fill="hold"/>
                                        <p:tgtEl>
                                          <p:spTgt spid="25"/>
                                        </p:tgtEl>
                                        <p:attrNameLst>
                                          <p:attrName>ppt_x</p:attrName>
                                        </p:attrNameLst>
                                      </p:cBhvr>
                                      <p:tavLst>
                                        <p:tav tm="0">
                                          <p:val>
                                            <p:strVal val="#ppt_x"/>
                                          </p:val>
                                        </p:tav>
                                        <p:tav tm="100000">
                                          <p:val>
                                            <p:strVal val="#ppt_x"/>
                                          </p:val>
                                        </p:tav>
                                      </p:tavLst>
                                    </p:anim>
                                    <p:anim calcmode="lin" valueType="num">
                                      <p:cBhvr additive="base">
                                        <p:cTn id="110" dur="500" fill="hold"/>
                                        <p:tgtEl>
                                          <p:spTgt spid="25"/>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ppt_x"/>
                                          </p:val>
                                        </p:tav>
                                        <p:tav tm="100000">
                                          <p:val>
                                            <p:strVal val="#ppt_x"/>
                                          </p:val>
                                        </p:tav>
                                      </p:tavLst>
                                    </p:anim>
                                    <p:anim calcmode="lin" valueType="num">
                                      <p:cBhvr additive="base">
                                        <p:cTn id="1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31">
                                            <p:txEl>
                                              <p:pRg st="0" end="0"/>
                                            </p:txEl>
                                          </p:spTgt>
                                        </p:tgtEl>
                                        <p:attrNameLst>
                                          <p:attrName>style.visibility</p:attrName>
                                        </p:attrNameLst>
                                      </p:cBhvr>
                                      <p:to>
                                        <p:strVal val="visible"/>
                                      </p:to>
                                    </p:set>
                                    <p:anim calcmode="lin" valueType="num">
                                      <p:cBhvr additive="base">
                                        <p:cTn id="119"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31">
                                            <p:txEl>
                                              <p:pRg st="1" end="1"/>
                                            </p:txEl>
                                          </p:spTgt>
                                        </p:tgtEl>
                                        <p:attrNameLst>
                                          <p:attrName>style.visibility</p:attrName>
                                        </p:attrNameLst>
                                      </p:cBhvr>
                                      <p:to>
                                        <p:strVal val="visible"/>
                                      </p:to>
                                    </p:set>
                                    <p:anim calcmode="lin" valueType="num">
                                      <p:cBhvr additive="base">
                                        <p:cTn id="123"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0"/>
                                        </p:tgtEl>
                                        <p:attrNameLst>
                                          <p:attrName>style.visibility</p:attrName>
                                        </p:attrNameLst>
                                      </p:cBhvr>
                                      <p:to>
                                        <p:strVal val="visible"/>
                                      </p:to>
                                    </p:set>
                                    <p:anim calcmode="lin" valueType="num">
                                      <p:cBhvr additive="base">
                                        <p:cTn id="129" dur="500" fill="hold"/>
                                        <p:tgtEl>
                                          <p:spTgt spid="30"/>
                                        </p:tgtEl>
                                        <p:attrNameLst>
                                          <p:attrName>ppt_x</p:attrName>
                                        </p:attrNameLst>
                                      </p:cBhvr>
                                      <p:tavLst>
                                        <p:tav tm="0">
                                          <p:val>
                                            <p:strVal val="#ppt_x"/>
                                          </p:val>
                                        </p:tav>
                                        <p:tav tm="100000">
                                          <p:val>
                                            <p:strVal val="#ppt_x"/>
                                          </p:val>
                                        </p:tav>
                                      </p:tavLst>
                                    </p:anim>
                                    <p:anim calcmode="lin" valueType="num">
                                      <p:cBhvr additive="base">
                                        <p:cTn id="13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nodeType="clickEffect">
                                  <p:stCondLst>
                                    <p:cond delay="0"/>
                                  </p:stCondLst>
                                  <p:childTnLst>
                                    <p:set>
                                      <p:cBhvr>
                                        <p:cTn id="134" dur="1" fill="hold">
                                          <p:stCondLst>
                                            <p:cond delay="0"/>
                                          </p:stCondLst>
                                        </p:cTn>
                                        <p:tgtEl>
                                          <p:spTgt spid="31">
                                            <p:txEl>
                                              <p:pRg st="2" end="2"/>
                                            </p:txEl>
                                          </p:spTgt>
                                        </p:tgtEl>
                                        <p:attrNameLst>
                                          <p:attrName>style.visibility</p:attrName>
                                        </p:attrNameLst>
                                      </p:cBhvr>
                                      <p:to>
                                        <p:strVal val="visible"/>
                                      </p:to>
                                    </p:set>
                                    <p:anim calcmode="lin" valueType="num">
                                      <p:cBhvr additive="base">
                                        <p:cTn id="13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31">
                                            <p:txEl>
                                              <p:pRg st="3" end="3"/>
                                            </p:txEl>
                                          </p:spTgt>
                                        </p:tgtEl>
                                        <p:attrNameLst>
                                          <p:attrName>style.visibility</p:attrName>
                                        </p:attrNameLst>
                                      </p:cBhvr>
                                      <p:to>
                                        <p:strVal val="visible"/>
                                      </p:to>
                                    </p:set>
                                    <p:anim calcmode="lin" valueType="num">
                                      <p:cBhvr additive="base">
                                        <p:cTn id="139"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31">
                                            <p:txEl>
                                              <p:pRg st="3" end="3"/>
                                            </p:txEl>
                                          </p:spTgt>
                                        </p:tgtEl>
                                        <p:attrNameLst>
                                          <p:attrName>ppt_y</p:attrName>
                                        </p:attrNameLst>
                                      </p:cBhvr>
                                      <p:tavLst>
                                        <p:tav tm="0">
                                          <p:val>
                                            <p:strVal val="1+#ppt_h/2"/>
                                          </p:val>
                                        </p:tav>
                                        <p:tav tm="100000">
                                          <p:val>
                                            <p:strVal val="#ppt_y"/>
                                          </p:val>
                                        </p:tav>
                                      </p:tavLst>
                                    </p:anim>
                                  </p:childTnLst>
                                </p:cTn>
                              </p:par>
                              <p:par>
                                <p:cTn id="141" presetID="2" presetClass="entr" presetSubtype="4" fill="hold" nodeType="withEffect">
                                  <p:stCondLst>
                                    <p:cond delay="0"/>
                                  </p:stCondLst>
                                  <p:childTnLst>
                                    <p:set>
                                      <p:cBhvr>
                                        <p:cTn id="142" dur="1" fill="hold">
                                          <p:stCondLst>
                                            <p:cond delay="0"/>
                                          </p:stCondLst>
                                        </p:cTn>
                                        <p:tgtEl>
                                          <p:spTgt spid="31">
                                            <p:txEl>
                                              <p:pRg st="4" end="4"/>
                                            </p:txEl>
                                          </p:spTgt>
                                        </p:tgtEl>
                                        <p:attrNameLst>
                                          <p:attrName>style.visibility</p:attrName>
                                        </p:attrNameLst>
                                      </p:cBhvr>
                                      <p:to>
                                        <p:strVal val="visible"/>
                                      </p:to>
                                    </p:set>
                                    <p:anim calcmode="lin" valueType="num">
                                      <p:cBhvr additive="base">
                                        <p:cTn id="143"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additive="base">
                                        <p:cTn id="144" dur="500" fill="hold"/>
                                        <p:tgtEl>
                                          <p:spTgt spid="31">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animBg="1"/>
      <p:bldP spid="8" grpId="0"/>
      <p:bldP spid="9" grpId="0"/>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p:bldP spid="23" grpId="0"/>
      <p:bldP spid="26" grpId="0"/>
      <p:bldP spid="27" grpId="0" animBg="1"/>
      <p:bldP spid="28" grpId="0"/>
      <p:bldP spid="29" grpId="0"/>
      <p:bldP spid="30" grpId="0" animBg="1"/>
      <p:bldP spid="25" grpId="0"/>
      <p:bldP spid="32"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5"/>
          <p:cNvSpPr txBox="1">
            <a:spLocks noChangeArrowheads="1"/>
          </p:cNvSpPr>
          <p:nvPr/>
        </p:nvSpPr>
        <p:spPr bwMode="auto">
          <a:xfrm>
            <a:off x="3787570"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3-cores</a:t>
            </a:r>
          </a:p>
        </p:txBody>
      </p:sp>
      <p:sp>
        <p:nvSpPr>
          <p:cNvPr id="4" name="Text Box 6"/>
          <p:cNvSpPr txBox="1">
            <a:spLocks noChangeArrowheads="1"/>
          </p:cNvSpPr>
          <p:nvPr/>
        </p:nvSpPr>
        <p:spPr bwMode="auto">
          <a:xfrm>
            <a:off x="7728343"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8-cores</a:t>
            </a:r>
          </a:p>
        </p:txBody>
      </p:sp>
      <p:sp>
        <p:nvSpPr>
          <p:cNvPr id="5" name="Line 9"/>
          <p:cNvSpPr>
            <a:spLocks noChangeShapeType="1"/>
          </p:cNvSpPr>
          <p:nvPr/>
        </p:nvSpPr>
        <p:spPr bwMode="auto">
          <a:xfrm>
            <a:off x="5210237" y="2017794"/>
            <a:ext cx="0" cy="216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Line 10"/>
          <p:cNvSpPr>
            <a:spLocks noChangeShapeType="1"/>
          </p:cNvSpPr>
          <p:nvPr/>
        </p:nvSpPr>
        <p:spPr bwMode="auto">
          <a:xfrm flipH="1">
            <a:off x="4211638" y="2244385"/>
            <a:ext cx="990600" cy="3539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5"/>
          <p:cNvSpPr txBox="1">
            <a:spLocks noChangeArrowheads="1"/>
          </p:cNvSpPr>
          <p:nvPr/>
        </p:nvSpPr>
        <p:spPr bwMode="auto">
          <a:xfrm>
            <a:off x="1953063"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2-cores</a:t>
            </a:r>
          </a:p>
        </p:txBody>
      </p:sp>
      <p:cxnSp>
        <p:nvCxnSpPr>
          <p:cNvPr id="8" name="Straight Connector 7"/>
          <p:cNvCxnSpPr>
            <a:endCxn id="11" idx="7"/>
          </p:cNvCxnSpPr>
          <p:nvPr/>
        </p:nvCxnSpPr>
        <p:spPr>
          <a:xfrm flipH="1">
            <a:off x="2292248" y="2238017"/>
            <a:ext cx="2909990" cy="3395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stCxn id="6" idx="0"/>
          </p:cNvCxnSpPr>
          <p:nvPr/>
        </p:nvCxnSpPr>
        <p:spPr>
          <a:xfrm>
            <a:off x="5202238" y="2244385"/>
            <a:ext cx="2970297" cy="3523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Oval 13"/>
          <p:cNvSpPr>
            <a:spLocks noChangeArrowheads="1"/>
          </p:cNvSpPr>
          <p:nvPr/>
        </p:nvSpPr>
        <p:spPr bwMode="auto">
          <a:xfrm>
            <a:off x="4181358" y="2564112"/>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1" name="Oval 13"/>
          <p:cNvSpPr>
            <a:spLocks noChangeArrowheads="1"/>
          </p:cNvSpPr>
          <p:nvPr/>
        </p:nvSpPr>
        <p:spPr bwMode="auto">
          <a:xfrm>
            <a:off x="2236692" y="256870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Oval 13"/>
          <p:cNvSpPr>
            <a:spLocks noChangeArrowheads="1"/>
          </p:cNvSpPr>
          <p:nvPr/>
        </p:nvSpPr>
        <p:spPr bwMode="auto">
          <a:xfrm>
            <a:off x="8151081" y="2565788"/>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3" name="Text Box 5"/>
          <p:cNvSpPr txBox="1">
            <a:spLocks noChangeArrowheads="1"/>
          </p:cNvSpPr>
          <p:nvPr/>
        </p:nvSpPr>
        <p:spPr bwMode="auto">
          <a:xfrm>
            <a:off x="5721533" y="2662889"/>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4-cores</a:t>
            </a:r>
          </a:p>
        </p:txBody>
      </p:sp>
      <p:cxnSp>
        <p:nvCxnSpPr>
          <p:cNvPr id="14" name="Straight Connector 13"/>
          <p:cNvCxnSpPr>
            <a:stCxn id="6" idx="0"/>
          </p:cNvCxnSpPr>
          <p:nvPr/>
        </p:nvCxnSpPr>
        <p:spPr>
          <a:xfrm>
            <a:off x="5202238" y="2244385"/>
            <a:ext cx="954066" cy="3603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13"/>
          <p:cNvSpPr>
            <a:spLocks noChangeArrowheads="1"/>
          </p:cNvSpPr>
          <p:nvPr/>
        </p:nvSpPr>
        <p:spPr bwMode="auto">
          <a:xfrm>
            <a:off x="6115147" y="2560639"/>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13"/>
          <p:cNvSpPr txBox="1">
            <a:spLocks noChangeArrowheads="1"/>
          </p:cNvSpPr>
          <p:nvPr/>
        </p:nvSpPr>
        <p:spPr bwMode="auto">
          <a:xfrm>
            <a:off x="1263555" y="1768557"/>
            <a:ext cx="7904728"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counts in Armv7-based 32-bit mobile processors with symmetrical multicores</a:t>
            </a:r>
          </a:p>
        </p:txBody>
      </p:sp>
      <p:sp>
        <p:nvSpPr>
          <p:cNvPr id="17" name="TextBox 16"/>
          <p:cNvSpPr txBox="1"/>
          <p:nvPr/>
        </p:nvSpPr>
        <p:spPr>
          <a:xfrm flipH="1">
            <a:off x="244966" y="3050359"/>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8" name="TextBox 17"/>
          <p:cNvSpPr txBox="1"/>
          <p:nvPr/>
        </p:nvSpPr>
        <p:spPr>
          <a:xfrm flipH="1">
            <a:off x="73601" y="403849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Box 18"/>
          <p:cNvSpPr txBox="1"/>
          <p:nvPr/>
        </p:nvSpPr>
        <p:spPr>
          <a:xfrm flipH="1">
            <a:off x="99455" y="4536093"/>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20" name="TextBox 19"/>
          <p:cNvSpPr txBox="1"/>
          <p:nvPr/>
        </p:nvSpPr>
        <p:spPr>
          <a:xfrm>
            <a:off x="234471" y="5041951"/>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21" name="TextBox 20"/>
          <p:cNvSpPr txBox="1"/>
          <p:nvPr/>
        </p:nvSpPr>
        <p:spPr>
          <a:xfrm>
            <a:off x="177831" y="5580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p:cNvSpPr txBox="1"/>
          <p:nvPr/>
        </p:nvSpPr>
        <p:spPr>
          <a:xfrm>
            <a:off x="1240236" y="3071791"/>
            <a:ext cx="2142624" cy="9182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64-bit Cyclone)</a:t>
            </a:r>
          </a:p>
        </p:txBody>
      </p:sp>
      <p:sp>
        <p:nvSpPr>
          <p:cNvPr id="24" name="TextBox 23"/>
          <p:cNvSpPr txBox="1"/>
          <p:nvPr/>
        </p:nvSpPr>
        <p:spPr>
          <a:xfrm>
            <a:off x="5022050" y="4024839"/>
            <a:ext cx="195598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Exynos 4412 (2012)</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4x Cortex-A9</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p:cNvSpPr txBox="1"/>
          <p:nvPr/>
        </p:nvSpPr>
        <p:spPr>
          <a:xfrm>
            <a:off x="1338187" y="4024839"/>
            <a:ext cx="189667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Exynos </a:t>
            </a:r>
            <a:r>
              <a:rPr kumimoji="0" lang="en-US" sz="1300" b="0" i="1" u="none" strike="noStrike" kern="1200" cap="none" spc="0" normalizeH="0" baseline="0" noProof="0" dirty="0">
                <a:ln>
                  <a:noFill/>
                </a:ln>
                <a:solidFill>
                  <a:srgbClr val="000000"/>
                </a:solidFill>
                <a:effectLst/>
                <a:uLnTx/>
                <a:uFillTx/>
                <a:latin typeface="Verdana"/>
                <a:ea typeface="+mn-ea"/>
                <a:cs typeface="+mn-cs"/>
              </a:rPr>
              <a:t>3250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1</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2x Cortex-A7</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8" name="TextBox 27"/>
          <p:cNvSpPr txBox="1"/>
          <p:nvPr/>
        </p:nvSpPr>
        <p:spPr>
          <a:xfrm>
            <a:off x="5498365" y="4545003"/>
            <a:ext cx="128907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S400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Cortex-A7</a:t>
            </a:r>
          </a:p>
        </p:txBody>
      </p:sp>
      <p:sp>
        <p:nvSpPr>
          <p:cNvPr id="29" name="TextBox 28"/>
          <p:cNvSpPr txBox="1"/>
          <p:nvPr/>
        </p:nvSpPr>
        <p:spPr>
          <a:xfrm>
            <a:off x="1623419" y="4545003"/>
            <a:ext cx="128907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S200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Cortex-A7</a:t>
            </a:r>
          </a:p>
        </p:txBody>
      </p:sp>
      <p:sp>
        <p:nvSpPr>
          <p:cNvPr id="31" name="TextBox 30"/>
          <p:cNvSpPr txBox="1"/>
          <p:nvPr/>
        </p:nvSpPr>
        <p:spPr>
          <a:xfrm>
            <a:off x="5394159" y="5052813"/>
            <a:ext cx="143975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K3V2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Cortex-A9)</a:t>
            </a:r>
          </a:p>
        </p:txBody>
      </p:sp>
      <p:sp>
        <p:nvSpPr>
          <p:cNvPr id="33" name="TextBox 32"/>
          <p:cNvSpPr txBox="1"/>
          <p:nvPr/>
        </p:nvSpPr>
        <p:spPr>
          <a:xfrm>
            <a:off x="5394622" y="5529174"/>
            <a:ext cx="14847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MT6582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Cortex-A7</a:t>
            </a:r>
          </a:p>
        </p:txBody>
      </p:sp>
      <p:sp>
        <p:nvSpPr>
          <p:cNvPr id="34" name="TextBox 33"/>
          <p:cNvSpPr txBox="1"/>
          <p:nvPr/>
        </p:nvSpPr>
        <p:spPr>
          <a:xfrm>
            <a:off x="7415283" y="5529174"/>
            <a:ext cx="149425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MT6592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 Cortex-A7</a:t>
            </a:r>
          </a:p>
        </p:txBody>
      </p:sp>
      <p:sp>
        <p:nvSpPr>
          <p:cNvPr id="35" name="TextBox 34"/>
          <p:cNvSpPr txBox="1"/>
          <p:nvPr/>
        </p:nvSpPr>
        <p:spPr>
          <a:xfrm>
            <a:off x="1541316" y="5509924"/>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MT6572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Cortex-A7</a:t>
            </a:r>
          </a:p>
        </p:txBody>
      </p:sp>
      <p:sp>
        <p:nvSpPr>
          <p:cNvPr id="42" name="TextBox 41"/>
          <p:cNvSpPr txBox="1"/>
          <p:nvPr/>
        </p:nvSpPr>
        <p:spPr>
          <a:xfrm>
            <a:off x="77564" y="444786"/>
            <a:ext cx="847110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core counts in Armv7-based 32-bit symmetrical multicores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 mobile processors</a:t>
            </a:r>
          </a:p>
        </p:txBody>
      </p:sp>
      <p:sp>
        <p:nvSpPr>
          <p:cNvPr id="43" name="TextBox 42"/>
          <p:cNvSpPr txBox="1"/>
          <p:nvPr/>
        </p:nvSpPr>
        <p:spPr>
          <a:xfrm>
            <a:off x="116505" y="6021559"/>
            <a:ext cx="923936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After the model designations, we indicate the </a:t>
            </a:r>
            <a:r>
              <a:rPr kumimoji="0" lang="en-US" sz="1300" b="0" i="0" u="none" strike="noStrike" kern="1200" cap="none" spc="0" normalizeH="0" baseline="0" noProof="0" dirty="0">
                <a:ln>
                  <a:noFill/>
                </a:ln>
                <a:solidFill>
                  <a:srgbClr val="0070C0"/>
                </a:solidFill>
                <a:effectLst/>
                <a:uLnTx/>
                <a:uFillTx/>
                <a:latin typeface="Verdana"/>
                <a:ea typeface="+mn-ea"/>
                <a:cs typeface="+mn-cs"/>
              </a:rPr>
              <a:t>release dates of the first models </a:t>
            </a:r>
            <a:r>
              <a:rPr kumimoji="0" lang="en-US" sz="1300" b="0" i="0" u="none" strike="noStrike" kern="1200" cap="none" spc="0" normalizeH="0" baseline="0" noProof="0" dirty="0">
                <a:ln>
                  <a:noFill/>
                </a:ln>
                <a:solidFill>
                  <a:srgbClr val="000000"/>
                </a:solidFill>
                <a:effectLst/>
                <a:uLnTx/>
                <a:uFillTx/>
                <a:latin typeface="Verdana"/>
                <a:ea typeface="+mn-ea"/>
                <a:cs typeface="+mn-cs"/>
              </a:rPr>
              <a:t>of the related lines</a:t>
            </a:r>
          </a:p>
          <a:p>
            <a:pPr marL="0" marR="0" lvl="0" indent="0" algn="l" defTabSz="914400" rtl="0" eaLnBrk="1" fontAlgn="auto" latinLnBrk="0" hangingPunct="1">
              <a:lnSpc>
                <a:spcPct val="100000"/>
              </a:lnSpc>
              <a:spcBef>
                <a:spcPts val="0"/>
              </a:spcBef>
              <a:spcAft>
                <a:spcPts val="500"/>
              </a:spcAft>
              <a:buClrTx/>
              <a:buSzTx/>
              <a:buFontTx/>
              <a:buNone/>
              <a:tabLst/>
              <a:defRPr/>
            </a:pPr>
            <a:r>
              <a:rPr lang="en-US" sz="1300" dirty="0">
                <a:solidFill>
                  <a:srgbClr val="000000"/>
                </a:solidFill>
                <a:latin typeface="Verdana"/>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 with the number of cores.</a:t>
            </a:r>
          </a:p>
        </p:txBody>
      </p:sp>
      <p:sp>
        <p:nvSpPr>
          <p:cNvPr id="36"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(6)</a:t>
            </a:r>
          </a:p>
        </p:txBody>
      </p:sp>
      <p:sp>
        <p:nvSpPr>
          <p:cNvPr id="37" name="Right Arrow 36"/>
          <p:cNvSpPr/>
          <p:nvPr/>
        </p:nvSpPr>
        <p:spPr bwMode="auto">
          <a:xfrm>
            <a:off x="3311860" y="276071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ight Arrow 37"/>
          <p:cNvSpPr/>
          <p:nvPr/>
        </p:nvSpPr>
        <p:spPr bwMode="auto">
          <a:xfrm>
            <a:off x="5063480" y="2775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ight Arrow 38"/>
          <p:cNvSpPr/>
          <p:nvPr/>
        </p:nvSpPr>
        <p:spPr bwMode="auto">
          <a:xfrm>
            <a:off x="6935688" y="279672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p:cNvSpPr txBox="1"/>
          <p:nvPr/>
        </p:nvSpPr>
        <p:spPr>
          <a:xfrm>
            <a:off x="71500" y="1061375"/>
            <a:ext cx="9004966" cy="584775"/>
          </a:xfrm>
          <a:prstGeom prst="rect">
            <a:avLst/>
          </a:prstGeom>
          <a:noFill/>
        </p:spPr>
        <p:txBody>
          <a:bodyPr wrap="none" rtlCol="0">
            <a:spAutoFit/>
          </a:bodyPr>
          <a:lstStyle/>
          <a:p>
            <a:pPr marR="0" lvl="0" algn="l" defTabSz="457200" rtl="0" eaLnBrk="1" fontAlgn="auto" latinLnBrk="0" hangingPunct="1">
              <a:lnSpc>
                <a:spcPct val="100000"/>
              </a:lnSpc>
              <a:spcBef>
                <a:spcPts val="0"/>
              </a:spcBef>
              <a:spcAft>
                <a:spcPts val="0"/>
              </a:spcAft>
              <a:buClrTx/>
              <a:buSzTx/>
              <a:tabLst/>
              <a:defRPr/>
            </a:pPr>
            <a:r>
              <a:rPr kumimoji="0" lang="en-US" sz="1600" b="0" i="0" u="none" strike="noStrike" kern="1200" cap="none" spc="-70" normalizeH="0" baseline="0" noProof="0" dirty="0">
                <a:ln>
                  <a:noFill/>
                </a:ln>
                <a:solidFill>
                  <a:srgbClr val="000000"/>
                </a:solidFill>
                <a:effectLst/>
                <a:uLnTx/>
                <a:uFillTx/>
                <a:latin typeface="Verdana"/>
              </a:rPr>
              <a:t>First</a:t>
            </a:r>
            <a:r>
              <a:rPr lang="en-US" sz="1600" spc="-70" dirty="0">
                <a:solidFill>
                  <a:srgbClr val="000000"/>
                </a:solidFill>
                <a:latin typeface="Verdana"/>
              </a:rPr>
              <a:t> symmetrical multicores were typically </a:t>
            </a:r>
            <a:r>
              <a:rPr kumimoji="0" lang="en-US" sz="1600" b="0" i="0" u="none" strike="noStrike" kern="1200" cap="none" spc="-70" normalizeH="0" baseline="0" noProof="0" dirty="0">
                <a:ln>
                  <a:noFill/>
                </a:ln>
                <a:solidFill>
                  <a:srgbClr val="0070C0"/>
                </a:solidFill>
                <a:effectLst/>
                <a:uLnTx/>
                <a:uFillTx/>
                <a:latin typeface="Verdana"/>
              </a:rPr>
              <a:t>dual core CPUs</a:t>
            </a:r>
            <a:r>
              <a:rPr kumimoji="0" lang="en-US" sz="1600" b="0" i="0" u="none" strike="noStrike" kern="1200" cap="none" spc="-70" normalizeH="0" baseline="0" noProof="0" dirty="0">
                <a:ln>
                  <a:noFill/>
                </a:ln>
                <a:effectLst/>
                <a:uLnTx/>
                <a:uFillTx/>
                <a:latin typeface="Verdana"/>
              </a:rPr>
              <a:t>, but </a:t>
            </a:r>
            <a:r>
              <a:rPr kumimoji="0" lang="en-US" sz="1600" b="0" i="0" u="none" strike="noStrike" kern="1200" cap="none" spc="-70" normalizeH="0" baseline="0" noProof="0" dirty="0">
                <a:ln>
                  <a:noFill/>
                </a:ln>
                <a:solidFill>
                  <a:srgbClr val="000000"/>
                </a:solidFill>
                <a:effectLst/>
                <a:uLnTx/>
                <a:uFillTx/>
                <a:latin typeface="Verdana"/>
              </a:rPr>
              <a:t>soon they became enhanced </a:t>
            </a:r>
          </a:p>
          <a:p>
            <a:pPr marR="0" lvl="0" algn="l" defTabSz="457200" rtl="0" eaLnBrk="1" fontAlgn="auto" latinLnBrk="0" hangingPunct="1">
              <a:lnSpc>
                <a:spcPct val="100000"/>
              </a:lnSpc>
              <a:spcBef>
                <a:spcPts val="0"/>
              </a:spcBef>
              <a:spcAft>
                <a:spcPts val="0"/>
              </a:spcAft>
              <a:buClrTx/>
              <a:buSzTx/>
              <a:tabLst/>
              <a:defRPr/>
            </a:pPr>
            <a:r>
              <a:rPr lang="en-US" sz="1600" spc="-70" dirty="0">
                <a:solidFill>
                  <a:srgbClr val="000000"/>
                </a:solidFill>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to </a:t>
            </a:r>
            <a:r>
              <a:rPr kumimoji="0" lang="en-US" sz="1600" b="0" i="0" u="none" strike="noStrike" kern="1200" cap="none" spc="-40" normalizeH="0" baseline="0" noProof="0" dirty="0">
                <a:ln>
                  <a:noFill/>
                </a:ln>
                <a:solidFill>
                  <a:srgbClr val="0070C0"/>
                </a:solidFill>
                <a:effectLst/>
                <a:uLnTx/>
                <a:uFillTx/>
                <a:latin typeface="Verdana"/>
                <a:ea typeface="+mn-ea"/>
                <a:cs typeface="+mn-cs"/>
              </a:rPr>
              <a:t>higher core counts</a:t>
            </a:r>
            <a:r>
              <a:rPr kumimoji="0" lang="en-US" sz="1600" b="0" i="0" u="none" strike="noStrike" kern="1200" cap="none" spc="-40" normalizeH="0" baseline="0" noProof="0" dirty="0">
                <a:ln>
                  <a:noFill/>
                </a:ln>
                <a:solidFill>
                  <a:srgbClr val="000000"/>
                </a:solidFill>
                <a:effectLst/>
                <a:uLnTx/>
                <a:uFillTx/>
                <a:latin typeface="Verdana"/>
                <a:ea typeface="+mn-ea"/>
                <a:cs typeface="+mn-cs"/>
              </a:rPr>
              <a:t>, as seen below.  </a:t>
            </a:r>
          </a:p>
        </p:txBody>
      </p:sp>
    </p:spTree>
    <p:extLst>
      <p:ext uri="{BB962C8B-B14F-4D97-AF65-F5344CB8AC3E}">
        <p14:creationId xmlns:p14="http://schemas.microsoft.com/office/powerpoint/2010/main" val="867750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500" fill="hold"/>
                                        <p:tgtEl>
                                          <p:spTgt spid="16"/>
                                        </p:tgtEl>
                                        <p:attrNameLst>
                                          <p:attrName>ppt_x</p:attrName>
                                        </p:attrNameLst>
                                      </p:cBhvr>
                                      <p:tavLst>
                                        <p:tav tm="0">
                                          <p:val>
                                            <p:strVal val="#ppt_x"/>
                                          </p:val>
                                        </p:tav>
                                        <p:tav tm="100000">
                                          <p:val>
                                            <p:strVal val="#ppt_x"/>
                                          </p:val>
                                        </p:tav>
                                      </p:tavLst>
                                    </p:anim>
                                    <p:anim calcmode="lin" valueType="num">
                                      <p:cBhvr additive="base">
                                        <p:cTn id="66" dur="500" fill="hold"/>
                                        <p:tgtEl>
                                          <p:spTgt spid="16"/>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500" fill="hold"/>
                                        <p:tgtEl>
                                          <p:spTgt spid="19"/>
                                        </p:tgtEl>
                                        <p:attrNameLst>
                                          <p:attrName>ppt_x</p:attrName>
                                        </p:attrNameLst>
                                      </p:cBhvr>
                                      <p:tavLst>
                                        <p:tav tm="0">
                                          <p:val>
                                            <p:strVal val="#ppt_x"/>
                                          </p:val>
                                        </p:tav>
                                        <p:tav tm="100000">
                                          <p:val>
                                            <p:strVal val="#ppt_x"/>
                                          </p:val>
                                        </p:tav>
                                      </p:tavLst>
                                    </p:anim>
                                    <p:anim calcmode="lin" valueType="num">
                                      <p:cBhvr additive="base">
                                        <p:cTn id="78" dur="500" fill="hold"/>
                                        <p:tgtEl>
                                          <p:spTgt spid="1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500" fill="hold"/>
                                        <p:tgtEl>
                                          <p:spTgt spid="20"/>
                                        </p:tgtEl>
                                        <p:attrNameLst>
                                          <p:attrName>ppt_x</p:attrName>
                                        </p:attrNameLst>
                                      </p:cBhvr>
                                      <p:tavLst>
                                        <p:tav tm="0">
                                          <p:val>
                                            <p:strVal val="#ppt_x"/>
                                          </p:val>
                                        </p:tav>
                                        <p:tav tm="100000">
                                          <p:val>
                                            <p:strVal val="#ppt_x"/>
                                          </p:val>
                                        </p:tav>
                                      </p:tavLst>
                                    </p:anim>
                                    <p:anim calcmode="lin" valueType="num">
                                      <p:cBhvr additive="base">
                                        <p:cTn id="82" dur="500" fill="hold"/>
                                        <p:tgtEl>
                                          <p:spTgt spid="20"/>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additive="base">
                                        <p:cTn id="85" dur="500" fill="hold"/>
                                        <p:tgtEl>
                                          <p:spTgt spid="21"/>
                                        </p:tgtEl>
                                        <p:attrNameLst>
                                          <p:attrName>ppt_x</p:attrName>
                                        </p:attrNameLst>
                                      </p:cBhvr>
                                      <p:tavLst>
                                        <p:tav tm="0">
                                          <p:val>
                                            <p:strVal val="#ppt_x"/>
                                          </p:val>
                                        </p:tav>
                                        <p:tav tm="100000">
                                          <p:val>
                                            <p:strVal val="#ppt_x"/>
                                          </p:val>
                                        </p:tav>
                                      </p:tavLst>
                                    </p:anim>
                                    <p:anim calcmode="lin" valueType="num">
                                      <p:cBhvr additive="base">
                                        <p:cTn id="86" dur="500" fill="hold"/>
                                        <p:tgtEl>
                                          <p:spTgt spid="21"/>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 calcmode="lin" valueType="num">
                                      <p:cBhvr additive="base">
                                        <p:cTn id="89" dur="500" fill="hold"/>
                                        <p:tgtEl>
                                          <p:spTgt spid="22"/>
                                        </p:tgtEl>
                                        <p:attrNameLst>
                                          <p:attrName>ppt_x</p:attrName>
                                        </p:attrNameLst>
                                      </p:cBhvr>
                                      <p:tavLst>
                                        <p:tav tm="0">
                                          <p:val>
                                            <p:strVal val="#ppt_x"/>
                                          </p:val>
                                        </p:tav>
                                        <p:tav tm="100000">
                                          <p:val>
                                            <p:strVal val="#ppt_x"/>
                                          </p:val>
                                        </p:tav>
                                      </p:tavLst>
                                    </p:anim>
                                    <p:anim calcmode="lin" valueType="num">
                                      <p:cBhvr additive="base">
                                        <p:cTn id="90" dur="500" fill="hold"/>
                                        <p:tgtEl>
                                          <p:spTgt spid="22"/>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 calcmode="lin" valueType="num">
                                      <p:cBhvr additive="base">
                                        <p:cTn id="93" dur="500" fill="hold"/>
                                        <p:tgtEl>
                                          <p:spTgt spid="24"/>
                                        </p:tgtEl>
                                        <p:attrNameLst>
                                          <p:attrName>ppt_x</p:attrName>
                                        </p:attrNameLst>
                                      </p:cBhvr>
                                      <p:tavLst>
                                        <p:tav tm="0">
                                          <p:val>
                                            <p:strVal val="#ppt_x"/>
                                          </p:val>
                                        </p:tav>
                                        <p:tav tm="100000">
                                          <p:val>
                                            <p:strVal val="#ppt_x"/>
                                          </p:val>
                                        </p:tav>
                                      </p:tavLst>
                                    </p:anim>
                                    <p:anim calcmode="lin" valueType="num">
                                      <p:cBhvr additive="base">
                                        <p:cTn id="94" dur="500" fill="hold"/>
                                        <p:tgtEl>
                                          <p:spTgt spid="24"/>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500" fill="hold"/>
                                        <p:tgtEl>
                                          <p:spTgt spid="26"/>
                                        </p:tgtEl>
                                        <p:attrNameLst>
                                          <p:attrName>ppt_x</p:attrName>
                                        </p:attrNameLst>
                                      </p:cBhvr>
                                      <p:tavLst>
                                        <p:tav tm="0">
                                          <p:val>
                                            <p:strVal val="#ppt_x"/>
                                          </p:val>
                                        </p:tav>
                                        <p:tav tm="100000">
                                          <p:val>
                                            <p:strVal val="#ppt_x"/>
                                          </p:val>
                                        </p:tav>
                                      </p:tavLst>
                                    </p:anim>
                                    <p:anim calcmode="lin" valueType="num">
                                      <p:cBhvr additive="base">
                                        <p:cTn id="98" dur="500" fill="hold"/>
                                        <p:tgtEl>
                                          <p:spTgt spid="26"/>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additive="base">
                                        <p:cTn id="101" dur="500" fill="hold"/>
                                        <p:tgtEl>
                                          <p:spTgt spid="28"/>
                                        </p:tgtEl>
                                        <p:attrNameLst>
                                          <p:attrName>ppt_x</p:attrName>
                                        </p:attrNameLst>
                                      </p:cBhvr>
                                      <p:tavLst>
                                        <p:tav tm="0">
                                          <p:val>
                                            <p:strVal val="#ppt_x"/>
                                          </p:val>
                                        </p:tav>
                                        <p:tav tm="100000">
                                          <p:val>
                                            <p:strVal val="#ppt_x"/>
                                          </p:val>
                                        </p:tav>
                                      </p:tavLst>
                                    </p:anim>
                                    <p:anim calcmode="lin" valueType="num">
                                      <p:cBhvr additive="base">
                                        <p:cTn id="102" dur="500" fill="hold"/>
                                        <p:tgtEl>
                                          <p:spTgt spid="2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 calcmode="lin" valueType="num">
                                      <p:cBhvr additive="base">
                                        <p:cTn id="105" dur="500" fill="hold"/>
                                        <p:tgtEl>
                                          <p:spTgt spid="29"/>
                                        </p:tgtEl>
                                        <p:attrNameLst>
                                          <p:attrName>ppt_x</p:attrName>
                                        </p:attrNameLst>
                                      </p:cBhvr>
                                      <p:tavLst>
                                        <p:tav tm="0">
                                          <p:val>
                                            <p:strVal val="#ppt_x"/>
                                          </p:val>
                                        </p:tav>
                                        <p:tav tm="100000">
                                          <p:val>
                                            <p:strVal val="#ppt_x"/>
                                          </p:val>
                                        </p:tav>
                                      </p:tavLst>
                                    </p:anim>
                                    <p:anim calcmode="lin" valueType="num">
                                      <p:cBhvr additive="base">
                                        <p:cTn id="106" dur="500" fill="hold"/>
                                        <p:tgtEl>
                                          <p:spTgt spid="2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ppt_x"/>
                                          </p:val>
                                        </p:tav>
                                        <p:tav tm="100000">
                                          <p:val>
                                            <p:strVal val="#ppt_x"/>
                                          </p:val>
                                        </p:tav>
                                      </p:tavLst>
                                    </p:anim>
                                    <p:anim calcmode="lin" valueType="num">
                                      <p:cBhvr additive="base">
                                        <p:cTn id="110" dur="500" fill="hold"/>
                                        <p:tgtEl>
                                          <p:spTgt spid="31"/>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additive="base">
                                        <p:cTn id="113" dur="500" fill="hold"/>
                                        <p:tgtEl>
                                          <p:spTgt spid="33"/>
                                        </p:tgtEl>
                                        <p:attrNameLst>
                                          <p:attrName>ppt_x</p:attrName>
                                        </p:attrNameLst>
                                      </p:cBhvr>
                                      <p:tavLst>
                                        <p:tav tm="0">
                                          <p:val>
                                            <p:strVal val="#ppt_x"/>
                                          </p:val>
                                        </p:tav>
                                        <p:tav tm="100000">
                                          <p:val>
                                            <p:strVal val="#ppt_x"/>
                                          </p:val>
                                        </p:tav>
                                      </p:tavLst>
                                    </p:anim>
                                    <p:anim calcmode="lin" valueType="num">
                                      <p:cBhvr additive="base">
                                        <p:cTn id="114" dur="500" fill="hold"/>
                                        <p:tgtEl>
                                          <p:spTgt spid="33"/>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4"/>
                                        </p:tgtEl>
                                        <p:attrNameLst>
                                          <p:attrName>style.visibility</p:attrName>
                                        </p:attrNameLst>
                                      </p:cBhvr>
                                      <p:to>
                                        <p:strVal val="visible"/>
                                      </p:to>
                                    </p:set>
                                    <p:anim calcmode="lin" valueType="num">
                                      <p:cBhvr additive="base">
                                        <p:cTn id="117" dur="500" fill="hold"/>
                                        <p:tgtEl>
                                          <p:spTgt spid="34"/>
                                        </p:tgtEl>
                                        <p:attrNameLst>
                                          <p:attrName>ppt_x</p:attrName>
                                        </p:attrNameLst>
                                      </p:cBhvr>
                                      <p:tavLst>
                                        <p:tav tm="0">
                                          <p:val>
                                            <p:strVal val="#ppt_x"/>
                                          </p:val>
                                        </p:tav>
                                        <p:tav tm="100000">
                                          <p:val>
                                            <p:strVal val="#ppt_x"/>
                                          </p:val>
                                        </p:tav>
                                      </p:tavLst>
                                    </p:anim>
                                    <p:anim calcmode="lin" valueType="num">
                                      <p:cBhvr additive="base">
                                        <p:cTn id="118" dur="500" fill="hold"/>
                                        <p:tgtEl>
                                          <p:spTgt spid="34"/>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5"/>
                                        </p:tgtEl>
                                        <p:attrNameLst>
                                          <p:attrName>style.visibility</p:attrName>
                                        </p:attrNameLst>
                                      </p:cBhvr>
                                      <p:to>
                                        <p:strVal val="visible"/>
                                      </p:to>
                                    </p:set>
                                    <p:anim calcmode="lin" valueType="num">
                                      <p:cBhvr additive="base">
                                        <p:cTn id="121" dur="500" fill="hold"/>
                                        <p:tgtEl>
                                          <p:spTgt spid="35"/>
                                        </p:tgtEl>
                                        <p:attrNameLst>
                                          <p:attrName>ppt_x</p:attrName>
                                        </p:attrNameLst>
                                      </p:cBhvr>
                                      <p:tavLst>
                                        <p:tav tm="0">
                                          <p:val>
                                            <p:strVal val="#ppt_x"/>
                                          </p:val>
                                        </p:tav>
                                        <p:tav tm="100000">
                                          <p:val>
                                            <p:strVal val="#ppt_x"/>
                                          </p:val>
                                        </p:tav>
                                      </p:tavLst>
                                    </p:anim>
                                    <p:anim calcmode="lin" valueType="num">
                                      <p:cBhvr additive="base">
                                        <p:cTn id="122" dur="500" fill="hold"/>
                                        <p:tgtEl>
                                          <p:spTgt spid="3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43"/>
                                        </p:tgtEl>
                                        <p:attrNameLst>
                                          <p:attrName>style.visibility</p:attrName>
                                        </p:attrNameLst>
                                      </p:cBhvr>
                                      <p:to>
                                        <p:strVal val="visible"/>
                                      </p:to>
                                    </p:set>
                                    <p:anim calcmode="lin" valueType="num">
                                      <p:cBhvr additive="base">
                                        <p:cTn id="125" dur="500" fill="hold"/>
                                        <p:tgtEl>
                                          <p:spTgt spid="43"/>
                                        </p:tgtEl>
                                        <p:attrNameLst>
                                          <p:attrName>ppt_x</p:attrName>
                                        </p:attrNameLst>
                                      </p:cBhvr>
                                      <p:tavLst>
                                        <p:tav tm="0">
                                          <p:val>
                                            <p:strVal val="#ppt_x"/>
                                          </p:val>
                                        </p:tav>
                                        <p:tav tm="100000">
                                          <p:val>
                                            <p:strVal val="#ppt_x"/>
                                          </p:val>
                                        </p:tav>
                                      </p:tavLst>
                                    </p:anim>
                                    <p:anim calcmode="lin" valueType="num">
                                      <p:cBhvr additive="base">
                                        <p:cTn id="126" dur="500" fill="hold"/>
                                        <p:tgtEl>
                                          <p:spTgt spid="43"/>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37"/>
                                        </p:tgtEl>
                                        <p:attrNameLst>
                                          <p:attrName>style.visibility</p:attrName>
                                        </p:attrNameLst>
                                      </p:cBhvr>
                                      <p:to>
                                        <p:strVal val="visible"/>
                                      </p:to>
                                    </p:set>
                                    <p:anim calcmode="lin" valueType="num">
                                      <p:cBhvr additive="base">
                                        <p:cTn id="129" dur="500" fill="hold"/>
                                        <p:tgtEl>
                                          <p:spTgt spid="37"/>
                                        </p:tgtEl>
                                        <p:attrNameLst>
                                          <p:attrName>ppt_x</p:attrName>
                                        </p:attrNameLst>
                                      </p:cBhvr>
                                      <p:tavLst>
                                        <p:tav tm="0">
                                          <p:val>
                                            <p:strVal val="#ppt_x"/>
                                          </p:val>
                                        </p:tav>
                                        <p:tav tm="100000">
                                          <p:val>
                                            <p:strVal val="#ppt_x"/>
                                          </p:val>
                                        </p:tav>
                                      </p:tavLst>
                                    </p:anim>
                                    <p:anim calcmode="lin" valueType="num">
                                      <p:cBhvr additive="base">
                                        <p:cTn id="130" dur="500" fill="hold"/>
                                        <p:tgtEl>
                                          <p:spTgt spid="37"/>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 calcmode="lin" valueType="num">
                                      <p:cBhvr additive="base">
                                        <p:cTn id="133" dur="500" fill="hold"/>
                                        <p:tgtEl>
                                          <p:spTgt spid="38"/>
                                        </p:tgtEl>
                                        <p:attrNameLst>
                                          <p:attrName>ppt_x</p:attrName>
                                        </p:attrNameLst>
                                      </p:cBhvr>
                                      <p:tavLst>
                                        <p:tav tm="0">
                                          <p:val>
                                            <p:strVal val="#ppt_x"/>
                                          </p:val>
                                        </p:tav>
                                        <p:tav tm="100000">
                                          <p:val>
                                            <p:strVal val="#ppt_x"/>
                                          </p:val>
                                        </p:tav>
                                      </p:tavLst>
                                    </p:anim>
                                    <p:anim calcmode="lin" valueType="num">
                                      <p:cBhvr additive="base">
                                        <p:cTn id="134" dur="500" fill="hold"/>
                                        <p:tgtEl>
                                          <p:spTgt spid="38"/>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39"/>
                                        </p:tgtEl>
                                        <p:attrNameLst>
                                          <p:attrName>style.visibility</p:attrName>
                                        </p:attrNameLst>
                                      </p:cBhvr>
                                      <p:to>
                                        <p:strVal val="visible"/>
                                      </p:to>
                                    </p:set>
                                    <p:anim calcmode="lin" valueType="num">
                                      <p:cBhvr additive="base">
                                        <p:cTn id="137" dur="500" fill="hold"/>
                                        <p:tgtEl>
                                          <p:spTgt spid="39"/>
                                        </p:tgtEl>
                                        <p:attrNameLst>
                                          <p:attrName>ppt_x</p:attrName>
                                        </p:attrNameLst>
                                      </p:cBhvr>
                                      <p:tavLst>
                                        <p:tav tm="0">
                                          <p:val>
                                            <p:strVal val="#ppt_x"/>
                                          </p:val>
                                        </p:tav>
                                        <p:tav tm="100000">
                                          <p:val>
                                            <p:strVal val="#ppt_x"/>
                                          </p:val>
                                        </p:tav>
                                      </p:tavLst>
                                    </p:anim>
                                    <p:anim calcmode="lin" valueType="num">
                                      <p:cBhvr additive="base">
                                        <p:cTn id="13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10" grpId="0" animBg="1"/>
      <p:bldP spid="11" grpId="0" animBg="1"/>
      <p:bldP spid="12" grpId="0" animBg="1"/>
      <p:bldP spid="13" grpId="0"/>
      <p:bldP spid="15" grpId="0" animBg="1"/>
      <p:bldP spid="16" grpId="0"/>
      <p:bldP spid="17" grpId="0"/>
      <p:bldP spid="18" grpId="0"/>
      <p:bldP spid="19" grpId="0"/>
      <p:bldP spid="20" grpId="0"/>
      <p:bldP spid="21" grpId="0"/>
      <p:bldP spid="22" grpId="0"/>
      <p:bldP spid="24" grpId="0"/>
      <p:bldP spid="26" grpId="0"/>
      <p:bldP spid="28" grpId="0"/>
      <p:bldP spid="29" grpId="0"/>
      <p:bldP spid="31" grpId="0"/>
      <p:bldP spid="33" grpId="0"/>
      <p:bldP spid="34" grpId="0"/>
      <p:bldP spid="35" grpId="0"/>
      <p:bldP spid="43" grpId="0"/>
      <p:bldP spid="37" grpId="0" animBg="1"/>
      <p:bldP spid="38" grpId="0" animBg="1"/>
      <p:bldP spid="39" grpId="0" animBg="1"/>
      <p:bldP spid="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21A0B2-C0C3-7816-D8EF-3AFAE27E5C8F}"/>
              </a:ext>
            </a:extLst>
          </p:cNvPr>
          <p:cNvSpPr>
            <a:spLocks noGrp="1"/>
          </p:cNvSpPr>
          <p:nvPr>
            <p:ph type="title"/>
          </p:nvPr>
        </p:nvSpPr>
        <p:spPr>
          <a:solidFill>
            <a:srgbClr val="0066FF"/>
          </a:solidFill>
        </p:spPr>
        <p:txBody>
          <a:bodyPr/>
          <a:lstStyle/>
          <a:p>
            <a:r>
              <a:rPr lang="en-US" sz="1700" dirty="0"/>
              <a:t>3.3.3 Armv7-based 32-bit symmetrical multicore CPUs (7)</a:t>
            </a:r>
            <a:endParaRPr lang="hu-HU" sz="1700" dirty="0"/>
          </a:p>
        </p:txBody>
      </p:sp>
      <p:sp>
        <p:nvSpPr>
          <p:cNvPr id="3" name="TextBox 2">
            <a:extLst>
              <a:ext uri="{FF2B5EF4-FFF2-40B4-BE49-F238E27FC236}">
                <a16:creationId xmlns:a16="http://schemas.microsoft.com/office/drawing/2014/main" id="{9486A569-581A-53EC-BB9A-A28798E930C0}"/>
              </a:ext>
            </a:extLst>
          </p:cNvPr>
          <p:cNvSpPr txBox="1"/>
          <p:nvPr/>
        </p:nvSpPr>
        <p:spPr>
          <a:xfrm>
            <a:off x="71438" y="441325"/>
            <a:ext cx="8041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Typical implementations of Armv7-based symmetrical multicores -1</a:t>
            </a:r>
          </a:p>
        </p:txBody>
      </p:sp>
      <p:sp>
        <p:nvSpPr>
          <p:cNvPr id="4" name="TextBox 3">
            <a:extLst>
              <a:ext uri="{FF2B5EF4-FFF2-40B4-BE49-F238E27FC236}">
                <a16:creationId xmlns:a16="http://schemas.microsoft.com/office/drawing/2014/main" id="{DF936D89-9C43-6F51-EE3C-BD97B10CC5B6}"/>
              </a:ext>
            </a:extLst>
          </p:cNvPr>
          <p:cNvSpPr txBox="1"/>
          <p:nvPr/>
        </p:nvSpPr>
        <p:spPr>
          <a:xfrm>
            <a:off x="91440" y="833120"/>
            <a:ext cx="9080050" cy="369332"/>
          </a:xfrm>
          <a:prstGeom prst="rect">
            <a:avLst/>
          </a:prstGeom>
          <a:noFill/>
        </p:spPr>
        <p:txBody>
          <a:bodyPr wrap="none" rtlCol="0">
            <a:spAutoFit/>
          </a:bodyPr>
          <a:lstStyle/>
          <a:p>
            <a:r>
              <a:rPr lang="en-US" spc="-50" dirty="0">
                <a:solidFill>
                  <a:schemeClr val="accent6"/>
                </a:solidFill>
              </a:rPr>
              <a:t>a) </a:t>
            </a:r>
            <a:r>
              <a:rPr lang="en-US" spc="-110" dirty="0">
                <a:solidFill>
                  <a:schemeClr val="accent6"/>
                </a:solidFill>
              </a:rPr>
              <a:t>Implementation of Armv7-based dual- and quad-core-core symmetrical multicores </a:t>
            </a:r>
            <a:endParaRPr lang="hu-HU" spc="-110" dirty="0">
              <a:solidFill>
                <a:schemeClr val="accent6"/>
              </a:solidFill>
            </a:endParaRPr>
          </a:p>
        </p:txBody>
      </p:sp>
      <p:sp>
        <p:nvSpPr>
          <p:cNvPr id="5" name="TextBox 4">
            <a:extLst>
              <a:ext uri="{FF2B5EF4-FFF2-40B4-BE49-F238E27FC236}">
                <a16:creationId xmlns:a16="http://schemas.microsoft.com/office/drawing/2014/main" id="{2EC8FBBE-DC45-A4B5-F0E6-30D319C425DD}"/>
              </a:ext>
            </a:extLst>
          </p:cNvPr>
          <p:cNvSpPr txBox="1"/>
          <p:nvPr/>
        </p:nvSpPr>
        <p:spPr>
          <a:xfrm>
            <a:off x="4407090" y="5058927"/>
            <a:ext cx="37097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4-way core cluster with shared L2</a:t>
            </a:r>
          </a:p>
        </p:txBody>
      </p:sp>
      <p:sp>
        <p:nvSpPr>
          <p:cNvPr id="6" name="TextBox 5">
            <a:extLst>
              <a:ext uri="{FF2B5EF4-FFF2-40B4-BE49-F238E27FC236}">
                <a16:creationId xmlns:a16="http://schemas.microsoft.com/office/drawing/2014/main" id="{A53A8735-5B98-E0DA-DDD0-69A2F981E7D7}"/>
              </a:ext>
            </a:extLst>
          </p:cNvPr>
          <p:cNvSpPr txBox="1"/>
          <p:nvPr/>
        </p:nvSpPr>
        <p:spPr>
          <a:xfrm>
            <a:off x="413611" y="5037909"/>
            <a:ext cx="37097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2-way core cluster with shared L2</a:t>
            </a:r>
          </a:p>
        </p:txBody>
      </p:sp>
      <p:grpSp>
        <p:nvGrpSpPr>
          <p:cNvPr id="7" name="Group 6">
            <a:extLst>
              <a:ext uri="{FF2B5EF4-FFF2-40B4-BE49-F238E27FC236}">
                <a16:creationId xmlns:a16="http://schemas.microsoft.com/office/drawing/2014/main" id="{D7DEB32C-DCD7-B888-3C57-8B3D0CBBC43C}"/>
              </a:ext>
            </a:extLst>
          </p:cNvPr>
          <p:cNvGrpSpPr/>
          <p:nvPr/>
        </p:nvGrpSpPr>
        <p:grpSpPr>
          <a:xfrm>
            <a:off x="4567829" y="2556370"/>
            <a:ext cx="3538307" cy="1848105"/>
            <a:chOff x="4567829" y="2078850"/>
            <a:chExt cx="3538307" cy="1848105"/>
          </a:xfrm>
        </p:grpSpPr>
        <p:sp>
          <p:nvSpPr>
            <p:cNvPr id="8" name="Rectangle 7">
              <a:extLst>
                <a:ext uri="{FF2B5EF4-FFF2-40B4-BE49-F238E27FC236}">
                  <a16:creationId xmlns:a16="http://schemas.microsoft.com/office/drawing/2014/main" id="{E752EF80-9C06-CC5C-8E96-50618114021A}"/>
                </a:ext>
              </a:extLst>
            </p:cNvPr>
            <p:cNvSpPr/>
            <p:nvPr/>
          </p:nvSpPr>
          <p:spPr bwMode="auto">
            <a:xfrm>
              <a:off x="4594056" y="2078850"/>
              <a:ext cx="3420380" cy="1845205"/>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7B7141F8-86B0-E61D-9DB9-4AA26172F703}"/>
                </a:ext>
              </a:extLst>
            </p:cNvPr>
            <p:cNvCxnSpPr>
              <a:stCxn id="8" idx="1"/>
              <a:endCxn id="8" idx="3"/>
            </p:cNvCxnSpPr>
            <p:nvPr/>
          </p:nvCxnSpPr>
          <p:spPr bwMode="auto">
            <a:xfrm>
              <a:off x="4594056" y="3001453"/>
              <a:ext cx="3420380"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Connector 9">
              <a:extLst>
                <a:ext uri="{FF2B5EF4-FFF2-40B4-BE49-F238E27FC236}">
                  <a16:creationId xmlns:a16="http://schemas.microsoft.com/office/drawing/2014/main" id="{D53709D6-B152-763B-B3A0-102D15D84C2A}"/>
                </a:ext>
              </a:extLst>
            </p:cNvPr>
            <p:cNvCxnSpPr/>
            <p:nvPr/>
          </p:nvCxnSpPr>
          <p:spPr bwMode="auto">
            <a:xfrm>
              <a:off x="4594056" y="3349420"/>
              <a:ext cx="3420380"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Connector 10">
              <a:extLst>
                <a:ext uri="{FF2B5EF4-FFF2-40B4-BE49-F238E27FC236}">
                  <a16:creationId xmlns:a16="http://schemas.microsoft.com/office/drawing/2014/main" id="{3F012C82-F40D-00AB-A324-06991E0BC7CE}"/>
                </a:ext>
              </a:extLst>
            </p:cNvPr>
            <p:cNvCxnSpPr/>
            <p:nvPr/>
          </p:nvCxnSpPr>
          <p:spPr bwMode="auto">
            <a:xfrm>
              <a:off x="540388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Connector 11">
              <a:extLst>
                <a:ext uri="{FF2B5EF4-FFF2-40B4-BE49-F238E27FC236}">
                  <a16:creationId xmlns:a16="http://schemas.microsoft.com/office/drawing/2014/main" id="{826C8694-3F3E-B6EF-167A-27FF8314D394}"/>
                </a:ext>
              </a:extLst>
            </p:cNvPr>
            <p:cNvCxnSpPr/>
            <p:nvPr/>
          </p:nvCxnSpPr>
          <p:spPr bwMode="auto">
            <a:xfrm>
              <a:off x="625924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a:extLst>
                <a:ext uri="{FF2B5EF4-FFF2-40B4-BE49-F238E27FC236}">
                  <a16:creationId xmlns:a16="http://schemas.microsoft.com/office/drawing/2014/main" id="{C4AAEFE2-029E-5833-91F1-E08E6350DFA9}"/>
                </a:ext>
              </a:extLst>
            </p:cNvPr>
            <p:cNvCxnSpPr/>
            <p:nvPr/>
          </p:nvCxnSpPr>
          <p:spPr bwMode="auto">
            <a:xfrm>
              <a:off x="715934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TextBox 13">
              <a:extLst>
                <a:ext uri="{FF2B5EF4-FFF2-40B4-BE49-F238E27FC236}">
                  <a16:creationId xmlns:a16="http://schemas.microsoft.com/office/drawing/2014/main" id="{0E486F1E-4875-E316-BF67-5DC7ECF74FA9}"/>
                </a:ext>
              </a:extLst>
            </p:cNvPr>
            <p:cNvSpPr txBox="1"/>
            <p:nvPr/>
          </p:nvSpPr>
          <p:spPr>
            <a:xfrm>
              <a:off x="4824206" y="2396661"/>
              <a:ext cx="57176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5" name="TextBox 14">
              <a:extLst>
                <a:ext uri="{FF2B5EF4-FFF2-40B4-BE49-F238E27FC236}">
                  <a16:creationId xmlns:a16="http://schemas.microsoft.com/office/drawing/2014/main" id="{06832EE0-07CB-C81E-E817-248BEFA371A1}"/>
                </a:ext>
              </a:extLst>
            </p:cNvPr>
            <p:cNvSpPr txBox="1"/>
            <p:nvPr/>
          </p:nvSpPr>
          <p:spPr>
            <a:xfrm>
              <a:off x="5657916" y="2393885"/>
              <a:ext cx="60693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6" name="TextBox 15">
              <a:extLst>
                <a:ext uri="{FF2B5EF4-FFF2-40B4-BE49-F238E27FC236}">
                  <a16:creationId xmlns:a16="http://schemas.microsoft.com/office/drawing/2014/main" id="{A190490F-8FFC-0B55-3096-B6D32D42E84D}"/>
                </a:ext>
              </a:extLst>
            </p:cNvPr>
            <p:cNvSpPr txBox="1"/>
            <p:nvPr/>
          </p:nvSpPr>
          <p:spPr>
            <a:xfrm>
              <a:off x="6487704" y="2396661"/>
              <a:ext cx="6069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7" name="TextBox 16">
              <a:extLst>
                <a:ext uri="{FF2B5EF4-FFF2-40B4-BE49-F238E27FC236}">
                  <a16:creationId xmlns:a16="http://schemas.microsoft.com/office/drawing/2014/main" id="{446336AB-401E-C54E-678B-98CB6242BA5F}"/>
                </a:ext>
              </a:extLst>
            </p:cNvPr>
            <p:cNvSpPr txBox="1"/>
            <p:nvPr/>
          </p:nvSpPr>
          <p:spPr>
            <a:xfrm>
              <a:off x="7321414" y="2393885"/>
              <a:ext cx="6030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8" name="TextBox 17">
              <a:extLst>
                <a:ext uri="{FF2B5EF4-FFF2-40B4-BE49-F238E27FC236}">
                  <a16:creationId xmlns:a16="http://schemas.microsoft.com/office/drawing/2014/main" id="{9B324C7F-50B7-7794-EAC6-350A69CABCDD}"/>
                </a:ext>
              </a:extLst>
            </p:cNvPr>
            <p:cNvSpPr txBox="1"/>
            <p:nvPr/>
          </p:nvSpPr>
          <p:spPr>
            <a:xfrm>
              <a:off x="4567829" y="3026072"/>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19" name="TextBox 18">
              <a:extLst>
                <a:ext uri="{FF2B5EF4-FFF2-40B4-BE49-F238E27FC236}">
                  <a16:creationId xmlns:a16="http://schemas.microsoft.com/office/drawing/2014/main" id="{2A65DBAA-C856-3285-448D-6D7036947BC9}"/>
                </a:ext>
              </a:extLst>
            </p:cNvPr>
            <p:cNvSpPr txBox="1"/>
            <p:nvPr/>
          </p:nvSpPr>
          <p:spPr>
            <a:xfrm>
              <a:off x="5429294" y="3034240"/>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0" name="TextBox 19">
              <a:extLst>
                <a:ext uri="{FF2B5EF4-FFF2-40B4-BE49-F238E27FC236}">
                  <a16:creationId xmlns:a16="http://schemas.microsoft.com/office/drawing/2014/main" id="{B9A63059-8822-E1C0-6DF6-525CB01BFD42}"/>
                </a:ext>
              </a:extLst>
            </p:cNvPr>
            <p:cNvSpPr txBox="1"/>
            <p:nvPr/>
          </p:nvSpPr>
          <p:spPr>
            <a:xfrm>
              <a:off x="6284389" y="3012375"/>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1" name="TextBox 20">
              <a:extLst>
                <a:ext uri="{FF2B5EF4-FFF2-40B4-BE49-F238E27FC236}">
                  <a16:creationId xmlns:a16="http://schemas.microsoft.com/office/drawing/2014/main" id="{8A09A504-EB74-22F0-11E4-42AE0F647447}"/>
                </a:ext>
              </a:extLst>
            </p:cNvPr>
            <p:cNvSpPr txBox="1"/>
            <p:nvPr/>
          </p:nvSpPr>
          <p:spPr>
            <a:xfrm>
              <a:off x="7159341" y="3029926"/>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2" name="TextBox 21">
              <a:extLst>
                <a:ext uri="{FF2B5EF4-FFF2-40B4-BE49-F238E27FC236}">
                  <a16:creationId xmlns:a16="http://schemas.microsoft.com/office/drawing/2014/main" id="{5C5E9B9F-4724-C718-851D-CA2C718834A0}"/>
                </a:ext>
              </a:extLst>
            </p:cNvPr>
            <p:cNvSpPr txBox="1"/>
            <p:nvPr/>
          </p:nvSpPr>
          <p:spPr>
            <a:xfrm>
              <a:off x="6079221" y="3481263"/>
              <a:ext cx="7045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Rectangle 22">
              <a:extLst>
                <a:ext uri="{FF2B5EF4-FFF2-40B4-BE49-F238E27FC236}">
                  <a16:creationId xmlns:a16="http://schemas.microsoft.com/office/drawing/2014/main" id="{46F105D8-8063-F10A-649A-F0A59CDFC858}"/>
                </a:ext>
              </a:extLst>
            </p:cNvPr>
            <p:cNvSpPr/>
            <p:nvPr/>
          </p:nvSpPr>
          <p:spPr bwMode="auto">
            <a:xfrm>
              <a:off x="4596286" y="3350955"/>
              <a:ext cx="3418150" cy="576000"/>
            </a:xfrm>
            <a:prstGeom prst="rect">
              <a:avLst/>
            </a:prstGeom>
            <a:solidFill>
              <a:srgbClr val="00B0F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L2</a:t>
              </a:r>
            </a:p>
          </p:txBody>
        </p:sp>
      </p:grpSp>
      <p:grpSp>
        <p:nvGrpSpPr>
          <p:cNvPr id="24" name="Group 23">
            <a:extLst>
              <a:ext uri="{FF2B5EF4-FFF2-40B4-BE49-F238E27FC236}">
                <a16:creationId xmlns:a16="http://schemas.microsoft.com/office/drawing/2014/main" id="{825DB012-F1BD-02FC-982C-CE3400C106DB}"/>
              </a:ext>
            </a:extLst>
          </p:cNvPr>
          <p:cNvGrpSpPr/>
          <p:nvPr/>
        </p:nvGrpSpPr>
        <p:grpSpPr>
          <a:xfrm>
            <a:off x="1456271" y="2556370"/>
            <a:ext cx="1787349" cy="1849205"/>
            <a:chOff x="1652910" y="2078850"/>
            <a:chExt cx="1787349" cy="1849205"/>
          </a:xfrm>
        </p:grpSpPr>
        <p:sp>
          <p:nvSpPr>
            <p:cNvPr id="25" name="Rectangle 24">
              <a:extLst>
                <a:ext uri="{FF2B5EF4-FFF2-40B4-BE49-F238E27FC236}">
                  <a16:creationId xmlns:a16="http://schemas.microsoft.com/office/drawing/2014/main" id="{3A33F4B9-906A-EF68-D687-0DDB83A20E23}"/>
                </a:ext>
              </a:extLst>
            </p:cNvPr>
            <p:cNvSpPr/>
            <p:nvPr/>
          </p:nvSpPr>
          <p:spPr bwMode="auto">
            <a:xfrm>
              <a:off x="1679138" y="2078850"/>
              <a:ext cx="1670798" cy="1845205"/>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6" name="Straight Connector 25">
              <a:extLst>
                <a:ext uri="{FF2B5EF4-FFF2-40B4-BE49-F238E27FC236}">
                  <a16:creationId xmlns:a16="http://schemas.microsoft.com/office/drawing/2014/main" id="{09DEC860-C112-2886-F687-3BBDCB80E5E8}"/>
                </a:ext>
              </a:extLst>
            </p:cNvPr>
            <p:cNvCxnSpPr>
              <a:stCxn id="25" idx="1"/>
              <a:endCxn id="25" idx="3"/>
            </p:cNvCxnSpPr>
            <p:nvPr/>
          </p:nvCxnSpPr>
          <p:spPr bwMode="auto">
            <a:xfrm>
              <a:off x="1679138" y="3001453"/>
              <a:ext cx="1670798"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26">
              <a:extLst>
                <a:ext uri="{FF2B5EF4-FFF2-40B4-BE49-F238E27FC236}">
                  <a16:creationId xmlns:a16="http://schemas.microsoft.com/office/drawing/2014/main" id="{771BDEB1-67DF-9DDC-75A6-40B43A1A7F73}"/>
                </a:ext>
              </a:extLst>
            </p:cNvPr>
            <p:cNvCxnSpPr/>
            <p:nvPr/>
          </p:nvCxnSpPr>
          <p:spPr bwMode="auto">
            <a:xfrm flipV="1">
              <a:off x="1679137" y="3338836"/>
              <a:ext cx="1656000" cy="10584"/>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a:extLst>
                <a:ext uri="{FF2B5EF4-FFF2-40B4-BE49-F238E27FC236}">
                  <a16:creationId xmlns:a16="http://schemas.microsoft.com/office/drawing/2014/main" id="{604572FE-C2CC-DA84-0CBB-8FA25F7BC965}"/>
                </a:ext>
              </a:extLst>
            </p:cNvPr>
            <p:cNvCxnSpPr/>
            <p:nvPr/>
          </p:nvCxnSpPr>
          <p:spPr bwMode="auto">
            <a:xfrm>
              <a:off x="2488962"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Straight Connector 28">
              <a:extLst>
                <a:ext uri="{FF2B5EF4-FFF2-40B4-BE49-F238E27FC236}">
                  <a16:creationId xmlns:a16="http://schemas.microsoft.com/office/drawing/2014/main" id="{DA0B6409-D783-7B5F-A7AA-79300C28487A}"/>
                </a:ext>
              </a:extLst>
            </p:cNvPr>
            <p:cNvCxnSpPr/>
            <p:nvPr/>
          </p:nvCxnSpPr>
          <p:spPr bwMode="auto">
            <a:xfrm>
              <a:off x="3344322"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TextBox 29">
              <a:extLst>
                <a:ext uri="{FF2B5EF4-FFF2-40B4-BE49-F238E27FC236}">
                  <a16:creationId xmlns:a16="http://schemas.microsoft.com/office/drawing/2014/main" id="{333FDD2E-4601-AC7E-6D02-45BFE03BDE36}"/>
                </a:ext>
              </a:extLst>
            </p:cNvPr>
            <p:cNvSpPr txBox="1"/>
            <p:nvPr/>
          </p:nvSpPr>
          <p:spPr>
            <a:xfrm>
              <a:off x="1909287" y="2396661"/>
              <a:ext cx="57176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31" name="TextBox 30">
              <a:extLst>
                <a:ext uri="{FF2B5EF4-FFF2-40B4-BE49-F238E27FC236}">
                  <a16:creationId xmlns:a16="http://schemas.microsoft.com/office/drawing/2014/main" id="{E9625B8C-55D4-90EF-3B04-EDF1A4C9C9A2}"/>
                </a:ext>
              </a:extLst>
            </p:cNvPr>
            <p:cNvSpPr txBox="1"/>
            <p:nvPr/>
          </p:nvSpPr>
          <p:spPr>
            <a:xfrm>
              <a:off x="2720963" y="2393885"/>
              <a:ext cx="60693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32" name="TextBox 31">
              <a:extLst>
                <a:ext uri="{FF2B5EF4-FFF2-40B4-BE49-F238E27FC236}">
                  <a16:creationId xmlns:a16="http://schemas.microsoft.com/office/drawing/2014/main" id="{15E7D3A9-CA15-D6BF-A9B7-C7C1B5219ABA}"/>
                </a:ext>
              </a:extLst>
            </p:cNvPr>
            <p:cNvSpPr txBox="1"/>
            <p:nvPr/>
          </p:nvSpPr>
          <p:spPr>
            <a:xfrm>
              <a:off x="1652910" y="3026072"/>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33" name="TextBox 32">
              <a:extLst>
                <a:ext uri="{FF2B5EF4-FFF2-40B4-BE49-F238E27FC236}">
                  <a16:creationId xmlns:a16="http://schemas.microsoft.com/office/drawing/2014/main" id="{60144658-C068-BE3A-852A-484343338D0F}"/>
                </a:ext>
              </a:extLst>
            </p:cNvPr>
            <p:cNvSpPr txBox="1"/>
            <p:nvPr/>
          </p:nvSpPr>
          <p:spPr>
            <a:xfrm>
              <a:off x="2281431" y="3481263"/>
              <a:ext cx="7045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4" name="Rectangle 33">
              <a:extLst>
                <a:ext uri="{FF2B5EF4-FFF2-40B4-BE49-F238E27FC236}">
                  <a16:creationId xmlns:a16="http://schemas.microsoft.com/office/drawing/2014/main" id="{0337FD9C-52FF-DE7A-1A9D-623CF078E6ED}"/>
                </a:ext>
              </a:extLst>
            </p:cNvPr>
            <p:cNvSpPr/>
            <p:nvPr/>
          </p:nvSpPr>
          <p:spPr bwMode="auto">
            <a:xfrm>
              <a:off x="1677943" y="3341255"/>
              <a:ext cx="1670400" cy="586800"/>
            </a:xfrm>
            <a:prstGeom prst="rect">
              <a:avLst/>
            </a:prstGeom>
            <a:solidFill>
              <a:srgbClr val="00B0F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L2</a:t>
              </a:r>
            </a:p>
          </p:txBody>
        </p:sp>
        <p:sp>
          <p:nvSpPr>
            <p:cNvPr id="35" name="TextBox 34">
              <a:extLst>
                <a:ext uri="{FF2B5EF4-FFF2-40B4-BE49-F238E27FC236}">
                  <a16:creationId xmlns:a16="http://schemas.microsoft.com/office/drawing/2014/main" id="{1717AB33-B0A4-C4BB-27DA-5C790DF13FCB}"/>
                </a:ext>
              </a:extLst>
            </p:cNvPr>
            <p:cNvSpPr txBox="1"/>
            <p:nvPr/>
          </p:nvSpPr>
          <p:spPr>
            <a:xfrm>
              <a:off x="2493464" y="3027640"/>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grpSp>
      <p:sp>
        <p:nvSpPr>
          <p:cNvPr id="36" name="Rounded Rectangle 2">
            <a:extLst>
              <a:ext uri="{FF2B5EF4-FFF2-40B4-BE49-F238E27FC236}">
                <a16:creationId xmlns:a16="http://schemas.microsoft.com/office/drawing/2014/main" id="{D13F9211-A6C1-D4ED-2483-BD751281215D}"/>
              </a:ext>
            </a:extLst>
          </p:cNvPr>
          <p:cNvSpPr/>
          <p:nvPr/>
        </p:nvSpPr>
        <p:spPr bwMode="auto">
          <a:xfrm>
            <a:off x="40958" y="1321841"/>
            <a:ext cx="9085302" cy="612000"/>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TextBox 36">
            <a:extLst>
              <a:ext uri="{FF2B5EF4-FFF2-40B4-BE49-F238E27FC236}">
                <a16:creationId xmlns:a16="http://schemas.microsoft.com/office/drawing/2014/main" id="{46CE2617-DA83-2274-3BCF-731B303BF438}"/>
              </a:ext>
            </a:extLst>
          </p:cNvPr>
          <p:cNvSpPr txBox="1"/>
          <p:nvPr/>
        </p:nvSpPr>
        <p:spPr>
          <a:xfrm>
            <a:off x="202744" y="1321841"/>
            <a:ext cx="8852167"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70C0"/>
                </a:solidFill>
                <a:effectLst/>
                <a:uLnTx/>
                <a:uFillTx/>
                <a:latin typeface="Verdana"/>
                <a:ea typeface="+mn-ea"/>
                <a:cs typeface="+mn-cs"/>
              </a:rPr>
              <a:t>Armv7-based dual- and quad-core symmetrical CPUs </a:t>
            </a:r>
            <a:r>
              <a:rPr kumimoji="0" lang="en-US" sz="1600" b="0" i="0" u="none" strike="noStrike" kern="1200" cap="none" spc="-40" normalizeH="0" noProof="0" dirty="0">
                <a:ln>
                  <a:noFill/>
                </a:ln>
                <a:solidFill>
                  <a:srgbClr val="000000"/>
                </a:solidFill>
                <a:effectLst/>
                <a:uLnTx/>
                <a:uFillTx/>
                <a:latin typeface="Verdana"/>
                <a:ea typeface="+mn-ea"/>
                <a:cs typeface="+mn-cs"/>
              </a:rPr>
              <a:t>are built with private L1 caches</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 </a:t>
            </a:r>
            <a:r>
              <a:rPr kumimoji="0" lang="en-US" sz="1600" b="0" i="0" u="none" strike="noStrike" kern="1200" cap="none" spc="0" normalizeH="0" baseline="0" noProof="0" dirty="0">
                <a:ln>
                  <a:noFill/>
                </a:ln>
                <a:solidFill>
                  <a:srgbClr val="FF0000"/>
                </a:solidFill>
                <a:effectLst/>
                <a:uLnTx/>
                <a:uFillTx/>
                <a:latin typeface="Verdana"/>
                <a:ea typeface="+mn-ea"/>
                <a:cs typeface="+mn-cs"/>
              </a:rPr>
              <a:t>shared (inclusive) L2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as shown below:</a:t>
            </a:r>
          </a:p>
        </p:txBody>
      </p:sp>
      <p:sp>
        <p:nvSpPr>
          <p:cNvPr id="38" name="TextBox 37">
            <a:extLst>
              <a:ext uri="{FF2B5EF4-FFF2-40B4-BE49-F238E27FC236}">
                <a16:creationId xmlns:a16="http://schemas.microsoft.com/office/drawing/2014/main" id="{011804DA-1DFB-3833-F9F1-1A816B10E053}"/>
              </a:ext>
            </a:extLst>
          </p:cNvPr>
          <p:cNvSpPr txBox="1"/>
          <p:nvPr/>
        </p:nvSpPr>
        <p:spPr>
          <a:xfrm>
            <a:off x="244391" y="5437154"/>
            <a:ext cx="8949694"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effectLst/>
                <a:uLnTx/>
                <a:uFillTx/>
                <a:latin typeface="Verdana"/>
                <a:ea typeface="+mn-ea"/>
                <a:cs typeface="+mn-cs"/>
              </a:rPr>
              <a:t>By contrast, Armv7-based </a:t>
            </a:r>
            <a:r>
              <a:rPr kumimoji="0" lang="en-US" sz="1600" b="0" i="0" u="none" strike="noStrike" kern="1200" cap="none" spc="-40" normalizeH="0" baseline="0" noProof="0" dirty="0">
                <a:ln>
                  <a:noFill/>
                </a:ln>
                <a:solidFill>
                  <a:srgbClr val="0070C0"/>
                </a:solidFill>
                <a:effectLst/>
                <a:uLnTx/>
                <a:uFillTx/>
                <a:latin typeface="Verdana"/>
                <a:ea typeface="+mn-ea"/>
                <a:cs typeface="+mn-cs"/>
              </a:rPr>
              <a:t>octa-core processors </a:t>
            </a:r>
            <a:r>
              <a:rPr kumimoji="0" lang="en-US" sz="1600" b="0" i="0" u="none" strike="noStrike" kern="1200" cap="none" spc="-40" normalizeH="0" baseline="0" noProof="0" dirty="0">
                <a:ln>
                  <a:noFill/>
                </a:ln>
                <a:effectLst/>
                <a:uLnTx/>
                <a:uFillTx/>
                <a:latin typeface="Verdana"/>
                <a:ea typeface="+mn-ea"/>
                <a:cs typeface="+mn-cs"/>
              </a:rPr>
              <a:t>including</a:t>
            </a:r>
            <a:r>
              <a:rPr lang="en-US" sz="1600" spc="-40" dirty="0">
                <a:latin typeface="Verdana"/>
              </a:rPr>
              <a:t> the same type of cores</a:t>
            </a:r>
          </a:p>
          <a:p>
            <a:pPr marR="0" lvl="0" algn="l" defTabSz="914400" rtl="0" eaLnBrk="1" fontAlgn="auto" latinLnBrk="0" hangingPunct="1">
              <a:lnSpc>
                <a:spcPct val="100000"/>
              </a:lnSpc>
              <a:spcBef>
                <a:spcPts val="0"/>
              </a:spcBef>
              <a:spcAft>
                <a:spcPts val="0"/>
              </a:spcAft>
              <a:buClrTx/>
              <a:buSzTx/>
              <a:tabLst/>
              <a:defRPr/>
            </a:pPr>
            <a:r>
              <a:rPr lang="en-US" sz="1600" spc="-40" dirty="0">
                <a:latin typeface="Verdana"/>
              </a:rPr>
              <a:t>      (i.e., homogeneous </a:t>
            </a:r>
            <a:r>
              <a:rPr kumimoji="0" lang="en-US" sz="1600" b="0" i="0" u="none" strike="noStrike" kern="1200" cap="none" spc="-40" normalizeH="0" baseline="0" noProof="0" dirty="0">
                <a:ln>
                  <a:noFill/>
                </a:ln>
                <a:effectLst/>
                <a:uLnTx/>
                <a:uFillTx/>
                <a:latin typeface="Verdana"/>
                <a:ea typeface="+mn-ea"/>
                <a:cs typeface="+mn-cs"/>
              </a:rPr>
              <a:t>multicores) have a </a:t>
            </a:r>
            <a:r>
              <a:rPr kumimoji="0" lang="en-US" sz="1600" b="0" i="0" u="none" strike="noStrike" kern="1200" cap="none" spc="-40" normalizeH="0" baseline="0" noProof="0" dirty="0">
                <a:ln>
                  <a:noFill/>
                </a:ln>
                <a:solidFill>
                  <a:srgbClr val="0070C0"/>
                </a:solidFill>
                <a:effectLst/>
                <a:uLnTx/>
                <a:uFillTx/>
                <a:latin typeface="Verdana"/>
                <a:ea typeface="+mn-ea"/>
                <a:cs typeface="+mn-cs"/>
              </a:rPr>
              <a:t>different implementation</a:t>
            </a:r>
            <a:r>
              <a:rPr kumimoji="0" lang="en-US" sz="1600" b="0" i="0" u="none" strike="noStrike" kern="1200" cap="none" spc="-2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effectLst/>
                <a:uLnTx/>
                <a:uFillTx/>
                <a:latin typeface="Verdana"/>
                <a:ea typeface="+mn-ea"/>
                <a:cs typeface="+mn-cs"/>
              </a:rPr>
              <a:t> as discussed next. </a:t>
            </a:r>
          </a:p>
        </p:txBody>
      </p:sp>
      <p:sp>
        <p:nvSpPr>
          <p:cNvPr id="39" name="TextBox 38">
            <a:extLst>
              <a:ext uri="{FF2B5EF4-FFF2-40B4-BE49-F238E27FC236}">
                <a16:creationId xmlns:a16="http://schemas.microsoft.com/office/drawing/2014/main" id="{FA5A9AA0-6F2F-6EB5-96FD-8364D1A9A47C}"/>
              </a:ext>
            </a:extLst>
          </p:cNvPr>
          <p:cNvSpPr txBox="1"/>
          <p:nvPr/>
        </p:nvSpPr>
        <p:spPr>
          <a:xfrm>
            <a:off x="93936" y="4508944"/>
            <a:ext cx="987771" cy="292388"/>
          </a:xfrm>
          <a:prstGeom prst="rect">
            <a:avLst/>
          </a:prstGeom>
          <a:noFill/>
        </p:spPr>
        <p:txBody>
          <a:bodyPr wrap="none" rtlCol="0">
            <a:spAutoFit/>
          </a:bodyPr>
          <a:lstStyle/>
          <a:p>
            <a:r>
              <a:rPr lang="en-US" sz="1300" dirty="0"/>
              <a:t>Examples</a:t>
            </a:r>
            <a:endParaRPr lang="hu-HU" sz="1300" dirty="0"/>
          </a:p>
        </p:txBody>
      </p:sp>
      <p:sp>
        <p:nvSpPr>
          <p:cNvPr id="40" name="TextBox 39">
            <a:extLst>
              <a:ext uri="{FF2B5EF4-FFF2-40B4-BE49-F238E27FC236}">
                <a16:creationId xmlns:a16="http://schemas.microsoft.com/office/drawing/2014/main" id="{2BE6A113-6448-C086-EA7E-EACEAC5839A6}"/>
              </a:ext>
            </a:extLst>
          </p:cNvPr>
          <p:cNvSpPr txBox="1"/>
          <p:nvPr/>
        </p:nvSpPr>
        <p:spPr>
          <a:xfrm>
            <a:off x="1155604" y="4519453"/>
            <a:ext cx="2209195" cy="518091"/>
          </a:xfrm>
          <a:prstGeom prst="rect">
            <a:avLst/>
          </a:prstGeom>
          <a:noFill/>
        </p:spPr>
        <p:txBody>
          <a:bodyPr wrap="none" rtlCol="0">
            <a:spAutoFit/>
          </a:bodyPr>
          <a:lstStyle/>
          <a:p>
            <a:pPr algn="ctr">
              <a:spcAft>
                <a:spcPts val="200"/>
              </a:spcAft>
            </a:pPr>
            <a:r>
              <a:rPr lang="en-US" sz="1300" dirty="0"/>
              <a:t>Apple’s A5 (2011)</a:t>
            </a:r>
          </a:p>
          <a:p>
            <a:pPr algn="ctr">
              <a:spcAft>
                <a:spcPts val="200"/>
              </a:spcAft>
            </a:pPr>
            <a:r>
              <a:rPr lang="en-US" sz="1300" dirty="0"/>
              <a:t>(Based on 2xCortex-A9)</a:t>
            </a:r>
            <a:endParaRPr lang="hu-HU" sz="1300" dirty="0"/>
          </a:p>
        </p:txBody>
      </p:sp>
      <p:sp>
        <p:nvSpPr>
          <p:cNvPr id="41" name="TextBox 40">
            <a:extLst>
              <a:ext uri="{FF2B5EF4-FFF2-40B4-BE49-F238E27FC236}">
                <a16:creationId xmlns:a16="http://schemas.microsoft.com/office/drawing/2014/main" id="{AA8F15C3-92E5-E418-776D-2D2D72AE1D57}"/>
              </a:ext>
            </a:extLst>
          </p:cNvPr>
          <p:cNvSpPr txBox="1"/>
          <p:nvPr/>
        </p:nvSpPr>
        <p:spPr>
          <a:xfrm>
            <a:off x="5093594" y="4524711"/>
            <a:ext cx="2268506" cy="518091"/>
          </a:xfrm>
          <a:prstGeom prst="rect">
            <a:avLst/>
          </a:prstGeom>
          <a:noFill/>
        </p:spPr>
        <p:txBody>
          <a:bodyPr wrap="none" rtlCol="0">
            <a:spAutoFit/>
          </a:bodyPr>
          <a:lstStyle/>
          <a:p>
            <a:pPr algn="ctr">
              <a:spcAft>
                <a:spcPts val="200"/>
              </a:spcAft>
            </a:pPr>
            <a:r>
              <a:rPr lang="en-US" sz="1300" dirty="0"/>
              <a:t>Samsung 4412 (2012)</a:t>
            </a:r>
          </a:p>
          <a:p>
            <a:pPr algn="ctr">
              <a:spcAft>
                <a:spcPts val="200"/>
              </a:spcAft>
            </a:pPr>
            <a:r>
              <a:rPr lang="en-US" sz="1300" dirty="0"/>
              <a:t>(Based on 4xCortex-A9) </a:t>
            </a:r>
            <a:endParaRPr lang="hu-HU" sz="1300" dirty="0"/>
          </a:p>
        </p:txBody>
      </p:sp>
    </p:spTree>
    <p:extLst>
      <p:ext uri="{BB962C8B-B14F-4D97-AF65-F5344CB8AC3E}">
        <p14:creationId xmlns:p14="http://schemas.microsoft.com/office/powerpoint/2010/main" val="41355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ppt_x"/>
                                          </p:val>
                                        </p:tav>
                                        <p:tav tm="100000">
                                          <p:val>
                                            <p:strVal val="#ppt_x"/>
                                          </p:val>
                                        </p:tav>
                                      </p:tavLst>
                                    </p:anim>
                                    <p:anim calcmode="lin" valueType="num">
                                      <p:cBhvr additive="base">
                                        <p:cTn id="30" dur="500" fill="hold"/>
                                        <p:tgtEl>
                                          <p:spTgt spid="36"/>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additive="base">
                                        <p:cTn id="33" dur="500" fill="hold"/>
                                        <p:tgtEl>
                                          <p:spTgt spid="37"/>
                                        </p:tgtEl>
                                        <p:attrNameLst>
                                          <p:attrName>ppt_x</p:attrName>
                                        </p:attrNameLst>
                                      </p:cBhvr>
                                      <p:tavLst>
                                        <p:tav tm="0">
                                          <p:val>
                                            <p:strVal val="#ppt_x"/>
                                          </p:val>
                                        </p:tav>
                                        <p:tav tm="100000">
                                          <p:val>
                                            <p:strVal val="#ppt_x"/>
                                          </p:val>
                                        </p:tav>
                                      </p:tavLst>
                                    </p:anim>
                                    <p:anim calcmode="lin" valueType="num">
                                      <p:cBhvr additive="base">
                                        <p:cTn id="34" dur="500" fill="hold"/>
                                        <p:tgtEl>
                                          <p:spTgt spid="37"/>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ppt_x"/>
                                          </p:val>
                                        </p:tav>
                                        <p:tav tm="100000">
                                          <p:val>
                                            <p:strVal val="#ppt_x"/>
                                          </p:val>
                                        </p:tav>
                                      </p:tavLst>
                                    </p:anim>
                                    <p:anim calcmode="lin" valueType="num">
                                      <p:cBhvr additive="base">
                                        <p:cTn id="38" dur="500" fill="hold"/>
                                        <p:tgtEl>
                                          <p:spTgt spid="3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additive="base">
                                        <p:cTn id="41" dur="500" fill="hold"/>
                                        <p:tgtEl>
                                          <p:spTgt spid="40"/>
                                        </p:tgtEl>
                                        <p:attrNameLst>
                                          <p:attrName>ppt_x</p:attrName>
                                        </p:attrNameLst>
                                      </p:cBhvr>
                                      <p:tavLst>
                                        <p:tav tm="0">
                                          <p:val>
                                            <p:strVal val="#ppt_x"/>
                                          </p:val>
                                        </p:tav>
                                        <p:tav tm="100000">
                                          <p:val>
                                            <p:strVal val="#ppt_x"/>
                                          </p:val>
                                        </p:tav>
                                      </p:tavLst>
                                    </p:anim>
                                    <p:anim calcmode="lin" valueType="num">
                                      <p:cBhvr additive="base">
                                        <p:cTn id="42" dur="500" fill="hold"/>
                                        <p:tgtEl>
                                          <p:spTgt spid="4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additive="base">
                                        <p:cTn id="45" dur="500" fill="hold"/>
                                        <p:tgtEl>
                                          <p:spTgt spid="41"/>
                                        </p:tgtEl>
                                        <p:attrNameLst>
                                          <p:attrName>ppt_x</p:attrName>
                                        </p:attrNameLst>
                                      </p:cBhvr>
                                      <p:tavLst>
                                        <p:tav tm="0">
                                          <p:val>
                                            <p:strVal val="#ppt_x"/>
                                          </p:val>
                                        </p:tav>
                                        <p:tav tm="100000">
                                          <p:val>
                                            <p:strVal val="#ppt_x"/>
                                          </p:val>
                                        </p:tav>
                                      </p:tavLst>
                                    </p:anim>
                                    <p:anim calcmode="lin" valueType="num">
                                      <p:cBhvr additive="base">
                                        <p:cTn id="46"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8"/>
                                        </p:tgtEl>
                                        <p:attrNameLst>
                                          <p:attrName>style.visibility</p:attrName>
                                        </p:attrNameLst>
                                      </p:cBhvr>
                                      <p:to>
                                        <p:strVal val="visible"/>
                                      </p:to>
                                    </p:set>
                                    <p:anim calcmode="lin" valueType="num">
                                      <p:cBhvr additive="base">
                                        <p:cTn id="51" dur="500" fill="hold"/>
                                        <p:tgtEl>
                                          <p:spTgt spid="38"/>
                                        </p:tgtEl>
                                        <p:attrNameLst>
                                          <p:attrName>ppt_x</p:attrName>
                                        </p:attrNameLst>
                                      </p:cBhvr>
                                      <p:tavLst>
                                        <p:tav tm="0">
                                          <p:val>
                                            <p:strVal val="#ppt_x"/>
                                          </p:val>
                                        </p:tav>
                                        <p:tav tm="100000">
                                          <p:val>
                                            <p:strVal val="#ppt_x"/>
                                          </p:val>
                                        </p:tav>
                                      </p:tavLst>
                                    </p:anim>
                                    <p:anim calcmode="lin" valueType="num">
                                      <p:cBhvr additive="base">
                                        <p:cTn id="5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36" grpId="0" animBg="1"/>
      <p:bldP spid="37" grpId="0"/>
      <p:bldP spid="38" grpId="0"/>
      <p:bldP spid="39" grpId="0"/>
      <p:bldP spid="40" grpId="0"/>
      <p:bldP spid="41"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59DD0F-5B4C-10AE-BF31-72697B636FDB}"/>
              </a:ext>
            </a:extLst>
          </p:cNvPr>
          <p:cNvSpPr>
            <a:spLocks noGrp="1"/>
          </p:cNvSpPr>
          <p:nvPr>
            <p:ph type="title"/>
          </p:nvPr>
        </p:nvSpPr>
        <p:spPr/>
        <p:txBody>
          <a:bodyPr/>
          <a:lstStyle/>
          <a:p>
            <a:r>
              <a:rPr lang="en-US" sz="1700" dirty="0"/>
              <a:t>3.3.3 Armv7-based 32-bit symmetrical multicore CPUs (8)</a:t>
            </a:r>
            <a:endParaRPr lang="hu-HU" sz="1700" dirty="0"/>
          </a:p>
        </p:txBody>
      </p:sp>
      <p:sp>
        <p:nvSpPr>
          <p:cNvPr id="3" name="TextBox 2">
            <a:extLst>
              <a:ext uri="{FF2B5EF4-FFF2-40B4-BE49-F238E27FC236}">
                <a16:creationId xmlns:a16="http://schemas.microsoft.com/office/drawing/2014/main" id="{38E3ADB6-C96F-741F-2268-B06FF1A21944}"/>
              </a:ext>
            </a:extLst>
          </p:cNvPr>
          <p:cNvSpPr txBox="1"/>
          <p:nvPr/>
        </p:nvSpPr>
        <p:spPr>
          <a:xfrm>
            <a:off x="73788" y="440668"/>
            <a:ext cx="81892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Typical implementations of Armv7-based symmetrical multicores -2</a:t>
            </a:r>
          </a:p>
        </p:txBody>
      </p:sp>
      <p:sp>
        <p:nvSpPr>
          <p:cNvPr id="4" name="TextBox 3">
            <a:extLst>
              <a:ext uri="{FF2B5EF4-FFF2-40B4-BE49-F238E27FC236}">
                <a16:creationId xmlns:a16="http://schemas.microsoft.com/office/drawing/2014/main" id="{2E77ED09-AE67-466F-F6F5-9E36E06E91A4}"/>
              </a:ext>
            </a:extLst>
          </p:cNvPr>
          <p:cNvSpPr txBox="1"/>
          <p:nvPr/>
        </p:nvSpPr>
        <p:spPr>
          <a:xfrm>
            <a:off x="91440" y="833120"/>
            <a:ext cx="8037137" cy="369332"/>
          </a:xfrm>
          <a:prstGeom prst="rect">
            <a:avLst/>
          </a:prstGeom>
          <a:noFill/>
        </p:spPr>
        <p:txBody>
          <a:bodyPr wrap="none" rtlCol="0">
            <a:spAutoFit/>
          </a:bodyPr>
          <a:lstStyle/>
          <a:p>
            <a:r>
              <a:rPr lang="en-US" spc="-50" dirty="0">
                <a:solidFill>
                  <a:schemeClr val="accent6"/>
                </a:solidFill>
              </a:rPr>
              <a:t>b) Implementation of Armv7-based octa-core symmetrical multicores </a:t>
            </a:r>
            <a:endParaRPr lang="hu-HU" spc="-50" dirty="0">
              <a:solidFill>
                <a:schemeClr val="accent6"/>
              </a:solidFill>
            </a:endParaRPr>
          </a:p>
        </p:txBody>
      </p:sp>
      <p:sp>
        <p:nvSpPr>
          <p:cNvPr id="6" name="TextBox 5">
            <a:extLst>
              <a:ext uri="{FF2B5EF4-FFF2-40B4-BE49-F238E27FC236}">
                <a16:creationId xmlns:a16="http://schemas.microsoft.com/office/drawing/2014/main" id="{2119C9DA-CD1B-098C-391F-4180D198A13F}"/>
              </a:ext>
            </a:extLst>
          </p:cNvPr>
          <p:cNvSpPr txBox="1"/>
          <p:nvPr/>
        </p:nvSpPr>
        <p:spPr>
          <a:xfrm>
            <a:off x="227051" y="1213252"/>
            <a:ext cx="9619476" cy="830997"/>
          </a:xfrm>
          <a:prstGeom prst="rect">
            <a:avLst/>
          </a:prstGeom>
          <a:noFill/>
        </p:spPr>
        <p:txBody>
          <a:bodyPr wrap="square" rtlCol="0">
            <a:spAutoFit/>
          </a:bodyPr>
          <a:lstStyle/>
          <a:p>
            <a:pPr marL="285750" indent="-285750">
              <a:buFont typeface="Arial" panose="020B0604020202020204" pitchFamily="34" charset="0"/>
              <a:buChar char="•"/>
            </a:pPr>
            <a:r>
              <a:rPr lang="en-US" sz="1600" dirty="0"/>
              <a:t>Armv7-based octa-core CPUs with identical core types are </a:t>
            </a:r>
            <a:r>
              <a:rPr lang="en-US" sz="1600" dirty="0">
                <a:solidFill>
                  <a:srgbClr val="0070C0"/>
                </a:solidFill>
              </a:rPr>
              <a:t>implemented as</a:t>
            </a:r>
          </a:p>
          <a:p>
            <a:r>
              <a:rPr lang="en-US" sz="1600" dirty="0">
                <a:solidFill>
                  <a:srgbClr val="0070C0"/>
                </a:solidFill>
              </a:rPr>
              <a:t>      dual, quad-core core blocks (clusters), with an L2 cache </a:t>
            </a:r>
            <a:r>
              <a:rPr lang="en-US" sz="1600" dirty="0">
                <a:solidFill>
                  <a:srgbClr val="FF0000"/>
                </a:solidFill>
              </a:rPr>
              <a:t>shared</a:t>
            </a:r>
            <a:r>
              <a:rPr lang="en-US" sz="1600" dirty="0">
                <a:solidFill>
                  <a:srgbClr val="0070C0"/>
                </a:solidFill>
              </a:rPr>
              <a:t> by all four cores</a:t>
            </a:r>
          </a:p>
          <a:p>
            <a:r>
              <a:rPr lang="en-US" sz="1600" dirty="0">
                <a:solidFill>
                  <a:srgbClr val="0070C0"/>
                </a:solidFill>
              </a:rPr>
              <a:t>      of the core block,</a:t>
            </a:r>
            <a:r>
              <a:rPr lang="en-US" sz="1600" dirty="0"/>
              <a:t> as depicted in the Figure below. </a:t>
            </a:r>
          </a:p>
        </p:txBody>
      </p:sp>
      <p:grpSp>
        <p:nvGrpSpPr>
          <p:cNvPr id="7" name="Group 6">
            <a:extLst>
              <a:ext uri="{FF2B5EF4-FFF2-40B4-BE49-F238E27FC236}">
                <a16:creationId xmlns:a16="http://schemas.microsoft.com/office/drawing/2014/main" id="{5504B037-4056-54C7-C4AC-9405EF9FB0A8}"/>
              </a:ext>
            </a:extLst>
          </p:cNvPr>
          <p:cNvGrpSpPr/>
          <p:nvPr/>
        </p:nvGrpSpPr>
        <p:grpSpPr>
          <a:xfrm>
            <a:off x="468359" y="2316021"/>
            <a:ext cx="4839629" cy="1347538"/>
            <a:chOff x="1419947" y="1586330"/>
            <a:chExt cx="6011811" cy="1752853"/>
          </a:xfrm>
        </p:grpSpPr>
        <p:sp>
          <p:nvSpPr>
            <p:cNvPr id="8" name="Rectangle 7">
              <a:extLst>
                <a:ext uri="{FF2B5EF4-FFF2-40B4-BE49-F238E27FC236}">
                  <a16:creationId xmlns:a16="http://schemas.microsoft.com/office/drawing/2014/main" id="{A9B3EADE-EA23-A341-2520-65E229C21F9D}"/>
                </a:ext>
              </a:extLst>
            </p:cNvPr>
            <p:cNvSpPr/>
            <p:nvPr/>
          </p:nvSpPr>
          <p:spPr bwMode="auto">
            <a:xfrm>
              <a:off x="1424354" y="1595381"/>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960370A2-24E5-C4BD-ECE5-44318434738A}"/>
                </a:ext>
              </a:extLst>
            </p:cNvPr>
            <p:cNvCxnSpPr/>
            <p:nvPr/>
          </p:nvCxnSpPr>
          <p:spPr bwMode="auto">
            <a:xfrm>
              <a:off x="1419947" y="2308406"/>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Connector 9">
              <a:extLst>
                <a:ext uri="{FF2B5EF4-FFF2-40B4-BE49-F238E27FC236}">
                  <a16:creationId xmlns:a16="http://schemas.microsoft.com/office/drawing/2014/main" id="{5C56A232-DFCA-C98E-6B67-E035BF57E687}"/>
                </a:ext>
              </a:extLst>
            </p:cNvPr>
            <p:cNvCxnSpPr/>
            <p:nvPr/>
          </p:nvCxnSpPr>
          <p:spPr bwMode="auto">
            <a:xfrm>
              <a:off x="2099289" y="1586330"/>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Connector 10">
              <a:extLst>
                <a:ext uri="{FF2B5EF4-FFF2-40B4-BE49-F238E27FC236}">
                  <a16:creationId xmlns:a16="http://schemas.microsoft.com/office/drawing/2014/main" id="{2106BA6A-43E3-DE86-675C-54B223EDC63E}"/>
                </a:ext>
              </a:extLst>
            </p:cNvPr>
            <p:cNvCxnSpPr/>
            <p:nvPr/>
          </p:nvCxnSpPr>
          <p:spPr bwMode="auto">
            <a:xfrm>
              <a:off x="2816830" y="1590124"/>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Connector 11">
              <a:extLst>
                <a:ext uri="{FF2B5EF4-FFF2-40B4-BE49-F238E27FC236}">
                  <a16:creationId xmlns:a16="http://schemas.microsoft.com/office/drawing/2014/main" id="{E6B807E0-FF7B-2F82-6730-9AB84420D53C}"/>
                </a:ext>
              </a:extLst>
            </p:cNvPr>
            <p:cNvCxnSpPr/>
            <p:nvPr/>
          </p:nvCxnSpPr>
          <p:spPr bwMode="auto">
            <a:xfrm>
              <a:off x="3571902" y="159391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07D0BEA2-FA74-0553-3FD9-279D44408531}"/>
                </a:ext>
              </a:extLst>
            </p:cNvPr>
            <p:cNvSpPr txBox="1"/>
            <p:nvPr/>
          </p:nvSpPr>
          <p:spPr>
            <a:xfrm>
              <a:off x="1583419" y="1780092"/>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3D8D6CF8-55F8-887A-23B7-3A8345D9A72B}"/>
                </a:ext>
              </a:extLst>
            </p:cNvPr>
            <p:cNvSpPr txBox="1"/>
            <p:nvPr/>
          </p:nvSpPr>
          <p:spPr>
            <a:xfrm>
              <a:off x="2273402" y="1780272"/>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5" name="TextBox 14">
              <a:extLst>
                <a:ext uri="{FF2B5EF4-FFF2-40B4-BE49-F238E27FC236}">
                  <a16:creationId xmlns:a16="http://schemas.microsoft.com/office/drawing/2014/main" id="{A37E6AD8-7A4A-26FE-847F-B5A73641579B}"/>
                </a:ext>
              </a:extLst>
            </p:cNvPr>
            <p:cNvSpPr txBox="1"/>
            <p:nvPr/>
          </p:nvSpPr>
          <p:spPr>
            <a:xfrm>
              <a:off x="3016981" y="1780356"/>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6" name="TextBox 15">
              <a:extLst>
                <a:ext uri="{FF2B5EF4-FFF2-40B4-BE49-F238E27FC236}">
                  <a16:creationId xmlns:a16="http://schemas.microsoft.com/office/drawing/2014/main" id="{C7FD033F-0664-6898-136F-553CADC3D646}"/>
                </a:ext>
              </a:extLst>
            </p:cNvPr>
            <p:cNvSpPr txBox="1"/>
            <p:nvPr/>
          </p:nvSpPr>
          <p:spPr>
            <a:xfrm>
              <a:off x="3727809" y="1778718"/>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7" name="Rectangle 16">
              <a:extLst>
                <a:ext uri="{FF2B5EF4-FFF2-40B4-BE49-F238E27FC236}">
                  <a16:creationId xmlns:a16="http://schemas.microsoft.com/office/drawing/2014/main" id="{D4F88E79-A47C-4859-B2BD-13C3075B9733}"/>
                </a:ext>
              </a:extLst>
            </p:cNvPr>
            <p:cNvSpPr/>
            <p:nvPr/>
          </p:nvSpPr>
          <p:spPr bwMode="auto">
            <a:xfrm>
              <a:off x="1430457" y="2308406"/>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18" name="TextBox 17">
              <a:extLst>
                <a:ext uri="{FF2B5EF4-FFF2-40B4-BE49-F238E27FC236}">
                  <a16:creationId xmlns:a16="http://schemas.microsoft.com/office/drawing/2014/main" id="{5759974A-821D-3115-47C5-27B30BCD679A}"/>
                </a:ext>
              </a:extLst>
            </p:cNvPr>
            <p:cNvSpPr txBox="1"/>
            <p:nvPr/>
          </p:nvSpPr>
          <p:spPr>
            <a:xfrm>
              <a:off x="1763346" y="2294334"/>
              <a:ext cx="2661227"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19" name="Up-Down Arrow 82">
              <a:extLst>
                <a:ext uri="{FF2B5EF4-FFF2-40B4-BE49-F238E27FC236}">
                  <a16:creationId xmlns:a16="http://schemas.microsoft.com/office/drawing/2014/main" id="{729A122D-CA99-B81C-B498-37AAC4885ACB}"/>
                </a:ext>
              </a:extLst>
            </p:cNvPr>
            <p:cNvSpPr/>
            <p:nvPr/>
          </p:nvSpPr>
          <p:spPr bwMode="auto">
            <a:xfrm>
              <a:off x="2746296" y="2657494"/>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0" name="Rounded Rectangle 83">
              <a:extLst>
                <a:ext uri="{FF2B5EF4-FFF2-40B4-BE49-F238E27FC236}">
                  <a16:creationId xmlns:a16="http://schemas.microsoft.com/office/drawing/2014/main" id="{491F624A-CCE3-1CF1-ABF1-1404D5BBFC74}"/>
                </a:ext>
              </a:extLst>
            </p:cNvPr>
            <p:cNvSpPr/>
            <p:nvPr/>
          </p:nvSpPr>
          <p:spPr bwMode="auto">
            <a:xfrm>
              <a:off x="1423154" y="2953861"/>
              <a:ext cx="5898291" cy="385322"/>
            </a:xfrm>
            <a:prstGeom prst="roundRect">
              <a:avLst/>
            </a:prstGeom>
            <a:solidFill>
              <a:srgbClr val="FFFF9F"/>
            </a:solidFill>
            <a:ln w="15875" cap="flat" cmpd="sng" algn="ctr">
              <a:solidFill>
                <a:schemeClr val="tx1"/>
              </a:solidFill>
              <a:prstDash val="sys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1" name="TextBox 20">
              <a:extLst>
                <a:ext uri="{FF2B5EF4-FFF2-40B4-BE49-F238E27FC236}">
                  <a16:creationId xmlns:a16="http://schemas.microsoft.com/office/drawing/2014/main" id="{6E20EA7F-971A-F5A9-77DD-D761BB922544}"/>
                </a:ext>
              </a:extLst>
            </p:cNvPr>
            <p:cNvSpPr txBox="1"/>
            <p:nvPr/>
          </p:nvSpPr>
          <p:spPr>
            <a:xfrm>
              <a:off x="2448907" y="2982763"/>
              <a:ext cx="537013" cy="338506"/>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Crossbar)</a:t>
              </a:r>
            </a:p>
          </p:txBody>
        </p:sp>
        <p:sp>
          <p:nvSpPr>
            <p:cNvPr id="22" name="Rectangle 21">
              <a:extLst>
                <a:ext uri="{FF2B5EF4-FFF2-40B4-BE49-F238E27FC236}">
                  <a16:creationId xmlns:a16="http://schemas.microsoft.com/office/drawing/2014/main" id="{B975D1B8-F376-2832-774D-0D04C8BF089F}"/>
                </a:ext>
              </a:extLst>
            </p:cNvPr>
            <p:cNvSpPr/>
            <p:nvPr/>
          </p:nvSpPr>
          <p:spPr bwMode="auto">
            <a:xfrm>
              <a:off x="4446070" y="1600639"/>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23" name="Straight Connector 22">
              <a:extLst>
                <a:ext uri="{FF2B5EF4-FFF2-40B4-BE49-F238E27FC236}">
                  <a16:creationId xmlns:a16="http://schemas.microsoft.com/office/drawing/2014/main" id="{C5BDED59-776D-C969-B8F1-B67FC9C0644A}"/>
                </a:ext>
              </a:extLst>
            </p:cNvPr>
            <p:cNvCxnSpPr/>
            <p:nvPr/>
          </p:nvCxnSpPr>
          <p:spPr bwMode="auto">
            <a:xfrm>
              <a:off x="4441663" y="2313664"/>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23">
              <a:extLst>
                <a:ext uri="{FF2B5EF4-FFF2-40B4-BE49-F238E27FC236}">
                  <a16:creationId xmlns:a16="http://schemas.microsoft.com/office/drawing/2014/main" id="{B648235A-1E32-1C18-62CA-FBB304293DCB}"/>
                </a:ext>
              </a:extLst>
            </p:cNvPr>
            <p:cNvCxnSpPr/>
            <p:nvPr/>
          </p:nvCxnSpPr>
          <p:spPr bwMode="auto">
            <a:xfrm>
              <a:off x="5121005" y="159158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24">
              <a:extLst>
                <a:ext uri="{FF2B5EF4-FFF2-40B4-BE49-F238E27FC236}">
                  <a16:creationId xmlns:a16="http://schemas.microsoft.com/office/drawing/2014/main" id="{4D52592C-506D-9AF1-76DA-83A7F8D35F1E}"/>
                </a:ext>
              </a:extLst>
            </p:cNvPr>
            <p:cNvCxnSpPr/>
            <p:nvPr/>
          </p:nvCxnSpPr>
          <p:spPr bwMode="auto">
            <a:xfrm>
              <a:off x="5838546" y="1595382"/>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61BE53D-D17D-E496-0699-885EA64AF065}"/>
                </a:ext>
              </a:extLst>
            </p:cNvPr>
            <p:cNvCxnSpPr/>
            <p:nvPr/>
          </p:nvCxnSpPr>
          <p:spPr bwMode="auto">
            <a:xfrm>
              <a:off x="6593618" y="1599176"/>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TextBox 26">
              <a:extLst>
                <a:ext uri="{FF2B5EF4-FFF2-40B4-BE49-F238E27FC236}">
                  <a16:creationId xmlns:a16="http://schemas.microsoft.com/office/drawing/2014/main" id="{AB90B653-FECA-7F22-7224-5F13E47BC445}"/>
                </a:ext>
              </a:extLst>
            </p:cNvPr>
            <p:cNvSpPr txBox="1"/>
            <p:nvPr/>
          </p:nvSpPr>
          <p:spPr>
            <a:xfrm>
              <a:off x="4594542" y="1778288"/>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007051B1-1784-51B0-9787-2A8FA4AC9FBF}"/>
                </a:ext>
              </a:extLst>
            </p:cNvPr>
            <p:cNvSpPr txBox="1"/>
            <p:nvPr/>
          </p:nvSpPr>
          <p:spPr>
            <a:xfrm>
              <a:off x="5295118" y="1778469"/>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9" name="TextBox 28">
              <a:extLst>
                <a:ext uri="{FF2B5EF4-FFF2-40B4-BE49-F238E27FC236}">
                  <a16:creationId xmlns:a16="http://schemas.microsoft.com/office/drawing/2014/main" id="{DC5E7F28-1F0A-F176-3244-B6E0C1BA153E}"/>
                </a:ext>
              </a:extLst>
            </p:cNvPr>
            <p:cNvSpPr txBox="1"/>
            <p:nvPr/>
          </p:nvSpPr>
          <p:spPr>
            <a:xfrm>
              <a:off x="6042228" y="1778552"/>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0" name="TextBox 29">
              <a:extLst>
                <a:ext uri="{FF2B5EF4-FFF2-40B4-BE49-F238E27FC236}">
                  <a16:creationId xmlns:a16="http://schemas.microsoft.com/office/drawing/2014/main" id="{976349A8-FB86-F23B-296A-0C28B532F34F}"/>
                </a:ext>
              </a:extLst>
            </p:cNvPr>
            <p:cNvSpPr txBox="1"/>
            <p:nvPr/>
          </p:nvSpPr>
          <p:spPr>
            <a:xfrm>
              <a:off x="6756587" y="1780444"/>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1" name="Rectangle 30">
              <a:extLst>
                <a:ext uri="{FF2B5EF4-FFF2-40B4-BE49-F238E27FC236}">
                  <a16:creationId xmlns:a16="http://schemas.microsoft.com/office/drawing/2014/main" id="{00CDE0B3-6161-511C-FBBD-AFDA3FA5F2D0}"/>
                </a:ext>
              </a:extLst>
            </p:cNvPr>
            <p:cNvSpPr/>
            <p:nvPr/>
          </p:nvSpPr>
          <p:spPr bwMode="auto">
            <a:xfrm>
              <a:off x="4452173" y="2313664"/>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2" name="TextBox 31">
              <a:extLst>
                <a:ext uri="{FF2B5EF4-FFF2-40B4-BE49-F238E27FC236}">
                  <a16:creationId xmlns:a16="http://schemas.microsoft.com/office/drawing/2014/main" id="{0B1BF195-66EF-02D9-201A-328486D1D92A}"/>
                </a:ext>
              </a:extLst>
            </p:cNvPr>
            <p:cNvSpPr txBox="1"/>
            <p:nvPr/>
          </p:nvSpPr>
          <p:spPr>
            <a:xfrm>
              <a:off x="4568821" y="2299592"/>
              <a:ext cx="2687149"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33" name="Up-Down Arrow 96">
              <a:extLst>
                <a:ext uri="{FF2B5EF4-FFF2-40B4-BE49-F238E27FC236}">
                  <a16:creationId xmlns:a16="http://schemas.microsoft.com/office/drawing/2014/main" id="{05AB9AD5-9A01-B85C-6B2D-6E46BFC8E414}"/>
                </a:ext>
              </a:extLst>
            </p:cNvPr>
            <p:cNvSpPr/>
            <p:nvPr/>
          </p:nvSpPr>
          <p:spPr bwMode="auto">
            <a:xfrm>
              <a:off x="5768012" y="2662752"/>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34" name="TextBox 33">
            <a:extLst>
              <a:ext uri="{FF2B5EF4-FFF2-40B4-BE49-F238E27FC236}">
                <a16:creationId xmlns:a16="http://schemas.microsoft.com/office/drawing/2014/main" id="{CCF21C24-51F8-9A6C-42DD-66B886F2F429}"/>
              </a:ext>
            </a:extLst>
          </p:cNvPr>
          <p:cNvSpPr txBox="1"/>
          <p:nvPr/>
        </p:nvSpPr>
        <p:spPr>
          <a:xfrm>
            <a:off x="147261" y="3877900"/>
            <a:ext cx="8996739" cy="338554"/>
          </a:xfrm>
          <a:prstGeom prst="rect">
            <a:avLst/>
          </a:prstGeom>
          <a:noFill/>
        </p:spPr>
        <p:txBody>
          <a:bodyPr wrap="square" rtlCol="0">
            <a:spAutoFit/>
          </a:bodyPr>
          <a:lstStyle/>
          <a:p>
            <a:r>
              <a:rPr lang="en-US" sz="1600" spc="-50" dirty="0"/>
              <a:t>Figure: Implementation of Armv7-based octa-core CPUs including the same type of cores</a:t>
            </a:r>
          </a:p>
        </p:txBody>
      </p:sp>
      <p:sp>
        <p:nvSpPr>
          <p:cNvPr id="35" name="TextBox 34">
            <a:extLst>
              <a:ext uri="{FF2B5EF4-FFF2-40B4-BE49-F238E27FC236}">
                <a16:creationId xmlns:a16="http://schemas.microsoft.com/office/drawing/2014/main" id="{6DB6E6F6-2768-5781-D224-BCAACDC3C596}"/>
              </a:ext>
            </a:extLst>
          </p:cNvPr>
          <p:cNvSpPr txBox="1"/>
          <p:nvPr/>
        </p:nvSpPr>
        <p:spPr>
          <a:xfrm>
            <a:off x="5466452" y="2337262"/>
            <a:ext cx="3451458" cy="1220847"/>
          </a:xfrm>
          <a:prstGeom prst="rect">
            <a:avLst/>
          </a:prstGeom>
          <a:noFill/>
        </p:spPr>
        <p:txBody>
          <a:bodyPr wrap="none" rtlCol="0">
            <a:spAutoFit/>
          </a:bodyPr>
          <a:lstStyle/>
          <a:p>
            <a:pPr algn="ctr"/>
            <a:r>
              <a:rPr lang="en-US" sz="1400" dirty="0"/>
              <a:t>Octa-core CPU implemented</a:t>
            </a:r>
          </a:p>
          <a:p>
            <a:pPr algn="ctr">
              <a:spcAft>
                <a:spcPts val="400"/>
              </a:spcAft>
            </a:pPr>
            <a:r>
              <a:rPr lang="en-US" sz="1400" dirty="0"/>
              <a:t>as </a:t>
            </a:r>
            <a:r>
              <a:rPr lang="en-US" sz="1400" dirty="0">
                <a:solidFill>
                  <a:srgbClr val="0070C0"/>
                </a:solidFill>
              </a:rPr>
              <a:t>dual quad-core core blocks</a:t>
            </a:r>
          </a:p>
          <a:p>
            <a:pPr algn="ctr"/>
            <a:r>
              <a:rPr lang="en-US" sz="1400" spc="-40" dirty="0"/>
              <a:t>E.g. 32-bit MediaTek’s </a:t>
            </a:r>
            <a:r>
              <a:rPr lang="hu-HU" sz="1400" spc="-40" dirty="0"/>
              <a:t>MT6592 </a:t>
            </a:r>
            <a:r>
              <a:rPr lang="en-US" sz="1400" spc="-40" dirty="0"/>
              <a:t>(2013)</a:t>
            </a:r>
          </a:p>
          <a:p>
            <a:pPr algn="ctr"/>
            <a:r>
              <a:rPr lang="en-US" sz="1400" spc="-40" dirty="0"/>
              <a:t>Huawei’s Kirin 620 (2014)</a:t>
            </a:r>
          </a:p>
          <a:p>
            <a:pPr algn="ctr"/>
            <a:r>
              <a:rPr lang="en-US" sz="1400" dirty="0"/>
              <a:t>Samsung’s </a:t>
            </a:r>
            <a:r>
              <a:rPr lang="en-US" sz="1400" dirty="0" err="1"/>
              <a:t>Exynos</a:t>
            </a:r>
            <a:r>
              <a:rPr lang="en-US" sz="1400" dirty="0"/>
              <a:t> 7 7580 (2015)</a:t>
            </a:r>
          </a:p>
        </p:txBody>
      </p:sp>
    </p:spTree>
    <p:extLst>
      <p:ext uri="{BB962C8B-B14F-4D97-AF65-F5344CB8AC3E}">
        <p14:creationId xmlns:p14="http://schemas.microsoft.com/office/powerpoint/2010/main" val="14556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500" fill="hold"/>
                                        <p:tgtEl>
                                          <p:spTgt spid="34"/>
                                        </p:tgtEl>
                                        <p:attrNameLst>
                                          <p:attrName>ppt_x</p:attrName>
                                        </p:attrNameLst>
                                      </p:cBhvr>
                                      <p:tavLst>
                                        <p:tav tm="0">
                                          <p:val>
                                            <p:strVal val="#ppt_x"/>
                                          </p:val>
                                        </p:tav>
                                        <p:tav tm="100000">
                                          <p:val>
                                            <p:strVal val="#ppt_x"/>
                                          </p:val>
                                        </p:tav>
                                      </p:tavLst>
                                    </p:anim>
                                    <p:anim calcmode="lin" valueType="num">
                                      <p:cBhvr additive="base">
                                        <p:cTn id="16" dur="500" fill="hold"/>
                                        <p:tgtEl>
                                          <p:spTgt spid="3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4" grpId="0"/>
      <p:bldP spid="3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090"/>
            <a:ext cx="9144000" cy="393700"/>
          </a:xfrm>
          <a:solidFill>
            <a:srgbClr val="0066FF"/>
          </a:solidFill>
        </p:spPr>
        <p:txBody>
          <a:bodyPr/>
          <a:lstStyle/>
          <a:p>
            <a:r>
              <a:rPr lang="en-US" sz="1700" dirty="0"/>
              <a:t>3.3.3 Armv7-based 32-bit symmetrical multicore CPUs (9)</a:t>
            </a:r>
          </a:p>
        </p:txBody>
      </p:sp>
      <p:sp>
        <p:nvSpPr>
          <p:cNvPr id="5" name="TextBox 4"/>
          <p:cNvSpPr txBox="1"/>
          <p:nvPr/>
        </p:nvSpPr>
        <p:spPr>
          <a:xfrm>
            <a:off x="395536" y="1767295"/>
            <a:ext cx="18473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Picture 2" descr="https://fuse.wikichip.org/wp-content/uploads/2020/04/comet-lake-ring-explination-1.png"/>
          <p:cNvPicPr>
            <a:picLocks noChangeAspect="1" noChangeArrowheads="1"/>
          </p:cNvPicPr>
          <p:nvPr/>
        </p:nvPicPr>
        <p:blipFill rotWithShape="1">
          <a:blip r:embed="rId2">
            <a:extLst>
              <a:ext uri="{28A0092B-C50C-407E-A947-70E740481C1C}">
                <a14:useLocalDpi xmlns:a14="http://schemas.microsoft.com/office/drawing/2010/main" val="0"/>
              </a:ext>
            </a:extLst>
          </a:blip>
          <a:srcRect t="22587"/>
          <a:stretch/>
        </p:blipFill>
        <p:spPr bwMode="auto">
          <a:xfrm>
            <a:off x="391184" y="1947315"/>
            <a:ext cx="8141256" cy="23444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359532" y="4329485"/>
            <a:ext cx="8388796"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Intel’s 10</a:t>
            </a:r>
            <a:r>
              <a:rPr kumimoji="0" lang="en-US" sz="1600" b="0" i="0" u="none" strike="noStrike" kern="1200" cap="none" spc="0" normalizeH="0" baseline="30000" noProof="0" dirty="0">
                <a:ln>
                  <a:noFill/>
                </a:ln>
                <a:solidFill>
                  <a:srgbClr val="000000"/>
                </a:solidFill>
                <a:effectLst/>
                <a:uLnTx/>
                <a:uFillTx/>
                <a:latin typeface="Verdana"/>
                <a:ea typeface="+mn-ea"/>
                <a:cs typeface="+mn-cs"/>
              </a:rPr>
              <a:t>th</a:t>
            </a:r>
            <a:r>
              <a:rPr kumimoji="0" lang="en-US" sz="1600" b="0" i="0" u="none" strike="noStrike" kern="1200" cap="none" spc="0" normalizeH="0" baseline="0" noProof="0" dirty="0">
                <a:ln>
                  <a:noFill/>
                </a:ln>
                <a:solidFill>
                  <a:srgbClr val="000000"/>
                </a:solidFill>
                <a:effectLst/>
                <a:uLnTx/>
                <a:uFillTx/>
                <a:latin typeface="Verdana"/>
                <a:ea typeface="+mn-ea"/>
                <a:cs typeface="+mn-cs"/>
              </a:rPr>
              <a:t> gen. Comet Lake processor built up as a homogeneous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symmetrical multicore [</a:t>
            </a:r>
            <a:r>
              <a:rPr lang="hu-HU" sz="1600" noProof="0" dirty="0">
                <a:solidFill>
                  <a:srgbClr val="000000"/>
                </a:solidFill>
                <a:latin typeface="Verdana"/>
              </a:rPr>
              <a:t>39</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extBox 7"/>
          <p:cNvSpPr txBox="1"/>
          <p:nvPr/>
        </p:nvSpPr>
        <p:spPr>
          <a:xfrm>
            <a:off x="3070481" y="2991431"/>
            <a:ext cx="2244525"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Cache-coherent ring bus</a:t>
            </a:r>
          </a:p>
        </p:txBody>
      </p:sp>
      <p:sp>
        <p:nvSpPr>
          <p:cNvPr id="12" name="TextBox 11"/>
          <p:cNvSpPr txBox="1"/>
          <p:nvPr/>
        </p:nvSpPr>
        <p:spPr>
          <a:xfrm>
            <a:off x="90304" y="4985121"/>
            <a:ext cx="9002273" cy="1723549"/>
          </a:xfrm>
          <a:prstGeom prst="rect">
            <a:avLst/>
          </a:prstGeom>
          <a:noFill/>
        </p:spPr>
        <p:txBody>
          <a:bodyPr wrap="none" rtlCol="0">
            <a:spAutoFit/>
          </a:bodyPr>
          <a:lstStyle/>
          <a:p>
            <a:pPr marL="285750" lvl="0" indent="-285750" defTabSz="457200">
              <a:buFont typeface="Arial" panose="020B0604020202020204" pitchFamily="34" charset="0"/>
              <a:buChar char="•"/>
              <a:defRPr/>
            </a:pPr>
            <a:r>
              <a:rPr lang="en-US" sz="1600" spc="-30" dirty="0">
                <a:solidFill>
                  <a:srgbClr val="000000"/>
                </a:solidFill>
              </a:rPr>
              <a:t>The CPU is designed </a:t>
            </a:r>
            <a:r>
              <a:rPr lang="en-US" sz="1600" spc="-30" dirty="0">
                <a:solidFill>
                  <a:srgbClr val="0070C0"/>
                </a:solidFill>
              </a:rPr>
              <a:t>differently</a:t>
            </a:r>
            <a:r>
              <a:rPr lang="en-US" sz="1600" spc="-30" dirty="0">
                <a:solidFill>
                  <a:srgbClr val="000000"/>
                </a:solidFill>
              </a:rPr>
              <a:t> from AMD’s Zen-based or Armv7-based homogeneous</a:t>
            </a:r>
          </a:p>
          <a:p>
            <a:pPr lvl="0" defTabSz="457200">
              <a:spcAft>
                <a:spcPts val="600"/>
              </a:spcAft>
              <a:defRPr/>
            </a:pPr>
            <a:r>
              <a:rPr lang="en-US" sz="1600" dirty="0">
                <a:solidFill>
                  <a:srgbClr val="000000"/>
                </a:solidFill>
              </a:rPr>
              <a:t>      symmetrical multicore designs.</a:t>
            </a:r>
          </a:p>
          <a:p>
            <a:pPr lvl="0" defTabSz="457200">
              <a:defRPr/>
            </a:pPr>
            <a:r>
              <a:rPr lang="en-US" sz="1600" dirty="0">
                <a:solidFill>
                  <a:srgbClr val="000000"/>
                </a:solidFill>
              </a:rPr>
              <a:t>    Each core has its </a:t>
            </a:r>
            <a:r>
              <a:rPr lang="en-US" sz="1600" dirty="0">
                <a:solidFill>
                  <a:srgbClr val="0070C0"/>
                </a:solidFill>
              </a:rPr>
              <a:t>own L2 cache and L3 cache segment and is individually linked </a:t>
            </a:r>
          </a:p>
          <a:p>
            <a:pPr lvl="0" defTabSz="457200">
              <a:spcAft>
                <a:spcPts val="600"/>
              </a:spcAft>
              <a:defRPr/>
            </a:pPr>
            <a:r>
              <a:rPr lang="en-US" sz="1600" dirty="0">
                <a:solidFill>
                  <a:srgbClr val="0070C0"/>
                </a:solidFill>
              </a:rPr>
              <a:t>      to the system interconnect.</a:t>
            </a:r>
          </a:p>
          <a:p>
            <a:pPr marL="285750" lvl="0" indent="-285750" defTabSz="457200">
              <a:buFont typeface="Arial" panose="020B0604020202020204" pitchFamily="34" charset="0"/>
              <a:buChar char="•"/>
              <a:defRPr/>
            </a:pPr>
            <a:r>
              <a:rPr kumimoji="0" lang="en-US" sz="1600" b="0" i="0" u="none" strike="noStrike" kern="1200" cap="none" spc="-20" normalizeH="0" baseline="0" noProof="0" dirty="0">
                <a:ln>
                  <a:noFill/>
                </a:ln>
                <a:effectLst/>
                <a:uLnTx/>
                <a:uFillTx/>
                <a:latin typeface="Verdana"/>
              </a:rPr>
              <a:t>Intel’s subsequent </a:t>
            </a:r>
            <a:r>
              <a:rPr kumimoji="0" lang="en-US" sz="1600" b="0" i="0" u="none" strike="noStrike" kern="1200" cap="none" spc="-20" normalizeH="0" baseline="0" noProof="0" dirty="0">
                <a:ln>
                  <a:noFill/>
                </a:ln>
                <a:solidFill>
                  <a:srgbClr val="0070C0"/>
                </a:solidFill>
                <a:effectLst/>
                <a:uLnTx/>
                <a:uFillTx/>
                <a:latin typeface="Verdana"/>
              </a:rPr>
              <a:t>12</a:t>
            </a:r>
            <a:r>
              <a:rPr kumimoji="0" lang="en-US" sz="1600" b="0" i="0" u="none" strike="noStrike" kern="1200" cap="none" spc="-20" normalizeH="0" baseline="30000" noProof="0" dirty="0">
                <a:ln>
                  <a:noFill/>
                </a:ln>
                <a:solidFill>
                  <a:srgbClr val="0070C0"/>
                </a:solidFill>
                <a:effectLst/>
                <a:uLnTx/>
                <a:uFillTx/>
                <a:latin typeface="Verdana"/>
              </a:rPr>
              <a:t>th</a:t>
            </a:r>
            <a:r>
              <a:rPr kumimoji="0" lang="en-US" sz="1600" b="0" i="0" u="none" strike="noStrike" kern="1200" cap="none" spc="-20" normalizeH="0" baseline="0" noProof="0" dirty="0">
                <a:ln>
                  <a:noFill/>
                </a:ln>
                <a:solidFill>
                  <a:srgbClr val="0070C0"/>
                </a:solidFill>
                <a:effectLst/>
                <a:uLnTx/>
                <a:uFillTx/>
                <a:latin typeface="Verdana"/>
              </a:rPr>
              <a:t> gen. Alder Lake </a:t>
            </a:r>
            <a:r>
              <a:rPr kumimoji="0" lang="en-US" sz="1600" b="0" i="0" u="none" strike="noStrike" kern="1200" cap="none" spc="-20" normalizeH="0" baseline="0" noProof="0" dirty="0">
                <a:ln>
                  <a:noFill/>
                </a:ln>
                <a:solidFill>
                  <a:srgbClr val="000000"/>
                </a:solidFill>
                <a:effectLst/>
                <a:uLnTx/>
                <a:uFillTx/>
                <a:latin typeface="Verdana"/>
              </a:rPr>
              <a:t>family</a:t>
            </a:r>
            <a:r>
              <a:rPr kumimoji="0" lang="en-US" sz="1600" b="0" i="0" u="none" strike="noStrike" kern="1200" cap="none" spc="-20" normalizeH="0" noProof="0" dirty="0">
                <a:ln>
                  <a:noFill/>
                </a:ln>
                <a:solidFill>
                  <a:srgbClr val="000000"/>
                </a:solidFill>
                <a:effectLst/>
                <a:uLnTx/>
                <a:uFillTx/>
                <a:latin typeface="Verdana"/>
              </a:rPr>
              <a:t> introduced</a:t>
            </a:r>
            <a:r>
              <a:rPr kumimoji="0" lang="en-US" sz="1600" b="0" i="0" u="none" strike="noStrike" kern="1200" cap="none" spc="-20" normalizeH="0" baseline="0" noProof="0" dirty="0">
                <a:ln>
                  <a:noFill/>
                </a:ln>
                <a:solidFill>
                  <a:srgbClr val="0070C0"/>
                </a:solidFill>
                <a:effectLst/>
                <a:uLnTx/>
                <a:uFillTx/>
                <a:latin typeface="Verdana"/>
              </a:rPr>
              <a:t> </a:t>
            </a:r>
            <a:r>
              <a:rPr kumimoji="0" lang="en-US" sz="1600" b="0" i="0" u="none" strike="noStrike" kern="1200" cap="none" spc="-20" normalizeH="0" baseline="0" noProof="0" dirty="0" err="1">
                <a:ln>
                  <a:noFill/>
                </a:ln>
                <a:solidFill>
                  <a:srgbClr val="0070C0"/>
                </a:solidFill>
                <a:effectLst/>
                <a:uLnTx/>
                <a:uFillTx/>
                <a:latin typeface="Verdana"/>
              </a:rPr>
              <a:t>big.LITTLE</a:t>
            </a:r>
            <a:r>
              <a:rPr kumimoji="0" lang="en-US" sz="1600" b="0" i="0" u="none" strike="noStrike" kern="1200" cap="none" spc="-20" normalizeH="0" baseline="0" noProof="0" dirty="0">
                <a:ln>
                  <a:noFill/>
                </a:ln>
                <a:solidFill>
                  <a:srgbClr val="0070C0"/>
                </a:solidFill>
                <a:effectLst/>
                <a:uLnTx/>
                <a:uFillTx/>
                <a:latin typeface="Verdana"/>
              </a:rPr>
              <a:t> processing</a:t>
            </a:r>
            <a:r>
              <a:rPr kumimoji="0" lang="en-US" sz="1600" b="0" i="0" u="none" strike="noStrike" kern="1200" cap="none" spc="-20" normalizeH="0" noProof="0" dirty="0">
                <a:ln>
                  <a:noFill/>
                </a:ln>
                <a:solidFill>
                  <a:srgbClr val="0070C0"/>
                </a:solidFill>
                <a:effectLst/>
                <a:uLnTx/>
                <a:uFillTx/>
                <a:latin typeface="Verdana"/>
              </a:rPr>
              <a:t> with</a:t>
            </a:r>
          </a:p>
          <a:p>
            <a:pPr lvl="0" defTabSz="457200">
              <a:defRPr/>
            </a:pPr>
            <a:r>
              <a:rPr lang="en-US" sz="1600" spc="-20" dirty="0">
                <a:solidFill>
                  <a:srgbClr val="0070C0"/>
                </a:solidFill>
                <a:latin typeface="Verdana"/>
              </a:rPr>
              <a:t>      </a:t>
            </a:r>
            <a:r>
              <a:rPr kumimoji="0" lang="en-US" sz="1600" b="0" i="0" u="none" strike="noStrike" kern="1200" cap="none" spc="-20" normalizeH="0" noProof="0" dirty="0">
                <a:ln>
                  <a:noFill/>
                </a:ln>
                <a:solidFill>
                  <a:srgbClr val="0070C0"/>
                </a:solidFill>
                <a:effectLst/>
                <a:uLnTx/>
                <a:uFillTx/>
                <a:latin typeface="Verdana"/>
              </a:rPr>
              <a:t>heterogeneous core blocks in 2021,</a:t>
            </a:r>
            <a:r>
              <a:rPr kumimoji="0" lang="en-US" sz="1600" b="0" i="0" u="none" strike="noStrike" kern="1200" cap="none" spc="-20" normalizeH="0" baseline="0" noProof="0" dirty="0">
                <a:ln>
                  <a:noFill/>
                </a:ln>
                <a:solidFill>
                  <a:srgbClr val="000000"/>
                </a:solidFill>
                <a:effectLst/>
                <a:uLnTx/>
                <a:uFillTx/>
                <a:latin typeface="Verdana"/>
              </a:rPr>
              <a:t> as will be</a:t>
            </a:r>
            <a:r>
              <a:rPr lang="en-US" sz="1600" spc="-20" dirty="0">
                <a:solidFill>
                  <a:srgbClr val="000000"/>
                </a:solidFill>
                <a:latin typeface="Verdana"/>
              </a:rPr>
              <a:t> </a:t>
            </a:r>
            <a:r>
              <a:rPr kumimoji="0" lang="en-US" sz="1600" b="0" i="0" u="none" strike="noStrike" kern="1200" cap="none" spc="-20" normalizeH="0" baseline="0" noProof="0" dirty="0">
                <a:ln>
                  <a:noFill/>
                </a:ln>
                <a:solidFill>
                  <a:srgbClr val="000000"/>
                </a:solidFill>
                <a:effectLst/>
                <a:uLnTx/>
                <a:uFillTx/>
                <a:latin typeface="Verdana"/>
              </a:rPr>
              <a:t>briefly discussed in the next Section.</a:t>
            </a:r>
          </a:p>
        </p:txBody>
      </p:sp>
      <p:sp>
        <p:nvSpPr>
          <p:cNvPr id="13" name="Rounded Rectangle 12"/>
          <p:cNvSpPr/>
          <p:nvPr/>
        </p:nvSpPr>
        <p:spPr bwMode="auto">
          <a:xfrm>
            <a:off x="0" y="841800"/>
            <a:ext cx="9144000" cy="648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75520" y="451032"/>
            <a:ext cx="55074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to Intel’s symmetrical multicore processors</a:t>
            </a:r>
          </a:p>
        </p:txBody>
      </p:sp>
      <p:sp>
        <p:nvSpPr>
          <p:cNvPr id="15" name="TextBox 14"/>
          <p:cNvSpPr txBox="1"/>
          <p:nvPr/>
        </p:nvSpPr>
        <p:spPr>
          <a:xfrm>
            <a:off x="107950" y="872280"/>
            <a:ext cx="8988486" cy="933589"/>
          </a:xfrm>
          <a:prstGeom prst="rect">
            <a:avLst/>
          </a:prstGeom>
          <a:noFill/>
        </p:spPr>
        <p:txBody>
          <a:bodyPr wrap="none" rtlCol="0">
            <a:spAutoFit/>
          </a:bodyPr>
          <a:lstStyle/>
          <a:p>
            <a:pPr marL="285750" lvl="0" indent="-285750" defTabSz="457200">
              <a:buFont typeface="Arial" panose="020B0604020202020204" pitchFamily="34" charset="0"/>
              <a:buChar char="•"/>
              <a:defRPr/>
            </a:pPr>
            <a:r>
              <a:rPr kumimoji="0" lang="en-US" sz="1600" b="0" i="0" u="none" strike="noStrike" kern="1200" cap="none" normalizeH="0" noProof="0" dirty="0">
                <a:ln>
                  <a:noFill/>
                </a:ln>
                <a:solidFill>
                  <a:srgbClr val="FF0000"/>
                </a:solidFill>
                <a:effectLst/>
                <a:uLnTx/>
                <a:uFillTx/>
                <a:latin typeface="Verdana"/>
                <a:ea typeface="+mn-ea"/>
                <a:cs typeface="+mn-cs"/>
              </a:rPr>
              <a:t>Intel’s x86-based client or server processors</a:t>
            </a:r>
            <a:r>
              <a:rPr kumimoji="0" lang="en-US" sz="1600" b="0" i="0" u="none" strike="noStrike" kern="1200" cap="none" normalizeH="0" noProof="0" dirty="0">
                <a:ln>
                  <a:noFill/>
                </a:ln>
                <a:solidFill>
                  <a:srgbClr val="0070C0"/>
                </a:solidFill>
                <a:effectLst/>
                <a:uLnTx/>
                <a:uFillTx/>
                <a:latin typeface="Verdana"/>
                <a:ea typeface="+mn-ea"/>
                <a:cs typeface="+mn-cs"/>
              </a:rPr>
              <a:t> </a:t>
            </a:r>
            <a:r>
              <a:rPr kumimoji="0" lang="en-US" sz="1600" b="0" i="0" u="none" strike="noStrike" kern="1200" cap="none" normalizeH="0" noProof="0" dirty="0">
                <a:ln>
                  <a:noFill/>
                </a:ln>
                <a:effectLst/>
                <a:uLnTx/>
                <a:uFillTx/>
                <a:latin typeface="Verdana"/>
                <a:ea typeface="+mn-ea"/>
                <a:cs typeface="+mn-cs"/>
              </a:rPr>
              <a:t>are traditionally </a:t>
            </a:r>
            <a:r>
              <a:rPr lang="en-US" sz="1600" spc="-110" dirty="0"/>
              <a:t>built up as </a:t>
            </a:r>
            <a:r>
              <a:rPr lang="en-US" sz="1600" spc="-110" dirty="0">
                <a:solidFill>
                  <a:srgbClr val="FF0000"/>
                </a:solidFill>
              </a:rPr>
              <a:t>symmetrical </a:t>
            </a:r>
          </a:p>
          <a:p>
            <a:pPr lvl="0" defTabSz="457200">
              <a:spcAft>
                <a:spcPts val="800"/>
              </a:spcAft>
              <a:defRPr/>
            </a:pPr>
            <a:r>
              <a:rPr lang="en-US" sz="1600" spc="-110" dirty="0">
                <a:solidFill>
                  <a:srgbClr val="FF0000"/>
                </a:solidFill>
              </a:rPr>
              <a:t>       multicores,</a:t>
            </a:r>
            <a:r>
              <a:rPr lang="en-US" sz="1600" spc="-110" dirty="0"/>
              <a:t> </a:t>
            </a:r>
            <a:r>
              <a:rPr kumimoji="0" lang="en-US" sz="1600" b="0" i="0" u="none" strike="noStrike" kern="1200" cap="none" normalizeH="0" noProof="0" dirty="0">
                <a:ln>
                  <a:noFill/>
                </a:ln>
                <a:solidFill>
                  <a:srgbClr val="0070C0"/>
                </a:solidFill>
                <a:effectLst/>
                <a:uLnTx/>
                <a:uFillTx/>
                <a:latin typeface="Verdana"/>
                <a:ea typeface="+mn-ea"/>
                <a:cs typeface="+mn-cs"/>
              </a:rPr>
              <a:t>up to the 11</a:t>
            </a:r>
            <a:r>
              <a:rPr kumimoji="0" lang="en-US" sz="1600" b="0" i="0" u="none" strike="noStrike" kern="1200" cap="none" normalizeH="0" baseline="30000" noProof="0" dirty="0">
                <a:ln>
                  <a:noFill/>
                </a:ln>
                <a:solidFill>
                  <a:srgbClr val="0070C0"/>
                </a:solidFill>
                <a:effectLst/>
                <a:uLnTx/>
                <a:uFillTx/>
                <a:latin typeface="Verdana"/>
                <a:ea typeface="+mn-ea"/>
                <a:cs typeface="+mn-cs"/>
              </a:rPr>
              <a:t>th</a:t>
            </a:r>
            <a:r>
              <a:rPr kumimoji="0" lang="en-US" sz="1600" b="0" i="0" u="none" strike="noStrike" kern="1200" cap="none" normalizeH="0" noProof="0" dirty="0">
                <a:ln>
                  <a:noFill/>
                </a:ln>
                <a:solidFill>
                  <a:srgbClr val="0070C0"/>
                </a:solidFill>
                <a:effectLst/>
                <a:uLnTx/>
                <a:uFillTx/>
                <a:latin typeface="Verdana"/>
                <a:ea typeface="+mn-ea"/>
                <a:cs typeface="+mn-cs"/>
              </a:rPr>
              <a:t> gen. Tiger Lake family</a:t>
            </a:r>
            <a:r>
              <a:rPr kumimoji="0" lang="en-US" sz="1600" b="0" i="0" u="none" strike="noStrike" kern="1200" cap="none" normalizeH="0" noProof="0" dirty="0">
                <a:ln>
                  <a:noFill/>
                </a:ln>
                <a:effectLst/>
                <a:uLnTx/>
                <a:uFillTx/>
                <a:latin typeface="Verdana"/>
                <a:ea typeface="+mn-ea"/>
                <a:cs typeface="+mn-cs"/>
              </a:rPr>
              <a:t>,</a:t>
            </a:r>
            <a:endParaRPr kumimoji="0" lang="en-US" sz="1600" b="0" i="0" u="none" strike="noStrike" kern="1200" cap="none" spc="-110" normalizeH="0" noProof="0" dirty="0">
              <a:ln>
                <a:noFill/>
              </a:ln>
              <a:effectLst/>
              <a:uLnTx/>
              <a:uFillTx/>
              <a:latin typeface="Verdana"/>
              <a:ea typeface="+mn-ea"/>
              <a:cs typeface="+mn-cs"/>
            </a:endParaRPr>
          </a:p>
          <a:p>
            <a:pPr marR="0" lvl="0" algn="l" defTabSz="457200" rtl="0" eaLnBrk="1" fontAlgn="auto" latinLnBrk="0" hangingPunct="1">
              <a:lnSpc>
                <a:spcPct val="100000"/>
              </a:lnSpc>
              <a:spcBef>
                <a:spcPts val="0"/>
              </a:spcBef>
              <a:spcAft>
                <a:spcPts val="600"/>
              </a:spcAft>
              <a:buClrTx/>
              <a:buSzTx/>
              <a:tabLst/>
              <a:defRPr/>
            </a:pPr>
            <a:r>
              <a:rPr lang="en-US" sz="1600" spc="-110" dirty="0">
                <a:solidFill>
                  <a:srgbClr val="0070C0"/>
                </a:solidFill>
                <a:latin typeface="Verdana"/>
              </a:rPr>
              <a:t>       </a:t>
            </a:r>
            <a:r>
              <a:rPr kumimoji="0" lang="en-US" sz="1600" b="0" i="0" u="none" strike="noStrike" kern="1200" cap="none" spc="-110" normalizeH="0" noProof="0" dirty="0">
                <a:ln>
                  <a:noFill/>
                </a:ln>
                <a:effectLst/>
                <a:uLnTx/>
                <a:uFillTx/>
                <a:latin typeface="Verdana"/>
                <a:ea typeface="+mn-ea"/>
                <a:cs typeface="+mn-cs"/>
              </a:rPr>
              <a:t>as depicted below for the 10-core 10</a:t>
            </a:r>
            <a:r>
              <a:rPr kumimoji="0" lang="en-US" sz="1600" b="0" i="0" u="none" strike="noStrike" kern="1200" cap="none" spc="-110" normalizeH="0" baseline="30000" noProof="0" dirty="0">
                <a:ln>
                  <a:noFill/>
                </a:ln>
                <a:effectLst/>
                <a:uLnTx/>
                <a:uFillTx/>
                <a:latin typeface="Verdana"/>
                <a:ea typeface="+mn-ea"/>
                <a:cs typeface="+mn-cs"/>
              </a:rPr>
              <a:t>th</a:t>
            </a:r>
            <a:r>
              <a:rPr kumimoji="0" lang="en-US" sz="1600" b="0" i="0" u="none" strike="noStrike" kern="1200" cap="none" spc="-110" normalizeH="0" noProof="0" dirty="0">
                <a:ln>
                  <a:noFill/>
                </a:ln>
                <a:effectLst/>
                <a:uLnTx/>
                <a:uFillTx/>
                <a:latin typeface="Verdana"/>
                <a:ea typeface="+mn-ea"/>
                <a:cs typeface="+mn-cs"/>
              </a:rPr>
              <a:t> gen. </a:t>
            </a:r>
            <a:r>
              <a:rPr lang="en-US" sz="1600" spc="-110" dirty="0">
                <a:latin typeface="Verdana"/>
              </a:rPr>
              <a:t>Comet Lake client processor</a:t>
            </a:r>
            <a:r>
              <a:rPr kumimoji="0" lang="en-US" sz="1600" b="0" i="0" u="none" strike="noStrike" kern="1200" cap="none" spc="-110" normalizeH="0" noProof="0" dirty="0">
                <a:ln>
                  <a:noFill/>
                </a:ln>
                <a:effectLst/>
                <a:uLnTx/>
                <a:uFillTx/>
                <a:latin typeface="Verdana"/>
                <a:ea typeface="+mn-ea"/>
                <a:cs typeface="+mn-cs"/>
              </a:rPr>
              <a:t>.</a:t>
            </a:r>
          </a:p>
        </p:txBody>
      </p:sp>
    </p:spTree>
    <p:extLst>
      <p:ext uri="{BB962C8B-B14F-4D97-AF65-F5344CB8AC3E}">
        <p14:creationId xmlns:p14="http://schemas.microsoft.com/office/powerpoint/2010/main" val="402309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additive="base">
                                        <p:cTn id="3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2">
                                            <p:txEl>
                                              <p:pRg st="1" end="1"/>
                                            </p:txEl>
                                          </p:spTgt>
                                        </p:tgtEl>
                                        <p:attrNameLst>
                                          <p:attrName>style.visibility</p:attrName>
                                        </p:attrNameLst>
                                      </p:cBhvr>
                                      <p:to>
                                        <p:strVal val="visible"/>
                                      </p:to>
                                    </p:set>
                                    <p:anim calcmode="lin" valueType="num">
                                      <p:cBhvr additive="base">
                                        <p:cTn id="3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xEl>
                                              <p:pRg st="2" end="2"/>
                                            </p:txEl>
                                          </p:spTgt>
                                        </p:tgtEl>
                                        <p:attrNameLst>
                                          <p:attrName>style.visibility</p:attrName>
                                        </p:attrNameLst>
                                      </p:cBhvr>
                                      <p:to>
                                        <p:strVal val="visible"/>
                                      </p:to>
                                    </p:set>
                                    <p:anim calcmode="lin" valueType="num">
                                      <p:cBhvr additive="base">
                                        <p:cTn id="41"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2">
                                            <p:txEl>
                                              <p:pRg st="3" end="3"/>
                                            </p:txEl>
                                          </p:spTgt>
                                        </p:tgtEl>
                                        <p:attrNameLst>
                                          <p:attrName>style.visibility</p:attrName>
                                        </p:attrNameLst>
                                      </p:cBhvr>
                                      <p:to>
                                        <p:strVal val="visible"/>
                                      </p:to>
                                    </p:set>
                                    <p:anim calcmode="lin" valueType="num">
                                      <p:cBhvr additive="base">
                                        <p:cTn id="45"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2">
                                            <p:txEl>
                                              <p:pRg st="4" end="4"/>
                                            </p:txEl>
                                          </p:spTgt>
                                        </p:tgtEl>
                                        <p:attrNameLst>
                                          <p:attrName>style.visibility</p:attrName>
                                        </p:attrNameLst>
                                      </p:cBhvr>
                                      <p:to>
                                        <p:strVal val="visible"/>
                                      </p:to>
                                    </p:set>
                                    <p:anim calcmode="lin" valueType="num">
                                      <p:cBhvr additive="base">
                                        <p:cTn id="5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2">
                                            <p:txEl>
                                              <p:pRg st="4" end="4"/>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2">
                                            <p:txEl>
                                              <p:pRg st="5" end="5"/>
                                            </p:txEl>
                                          </p:spTgt>
                                        </p:tgtEl>
                                        <p:attrNameLst>
                                          <p:attrName>style.visibility</p:attrName>
                                        </p:attrNameLst>
                                      </p:cBhvr>
                                      <p:to>
                                        <p:strVal val="visible"/>
                                      </p:to>
                                    </p:set>
                                    <p:anim calcmode="lin" valueType="num">
                                      <p:cBhvr additive="base">
                                        <p:cTn id="55"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13" grpId="0" animBg="1"/>
      <p:bldP spid="1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3.3.3 Armv7-based 32-bit symmetrical multicore CPUs (10)</a:t>
            </a:r>
          </a:p>
        </p:txBody>
      </p:sp>
      <p:sp>
        <p:nvSpPr>
          <p:cNvPr id="3" name="Text Box 5"/>
          <p:cNvSpPr txBox="1">
            <a:spLocks noChangeArrowheads="1"/>
          </p:cNvSpPr>
          <p:nvPr/>
        </p:nvSpPr>
        <p:spPr bwMode="auto">
          <a:xfrm>
            <a:off x="4402121" y="1625764"/>
            <a:ext cx="141577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multicores</a:t>
            </a:r>
          </a:p>
        </p:txBody>
      </p:sp>
      <p:sp>
        <p:nvSpPr>
          <p:cNvPr id="4" name="Text Box 6"/>
          <p:cNvSpPr txBox="1">
            <a:spLocks noChangeArrowheads="1"/>
          </p:cNvSpPr>
          <p:nvPr/>
        </p:nvSpPr>
        <p:spPr bwMode="auto">
          <a:xfrm>
            <a:off x="6988789" y="162576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p:cNvSpPr txBox="1">
            <a:spLocks noChangeArrowheads="1"/>
          </p:cNvSpPr>
          <p:nvPr/>
        </p:nvSpPr>
        <p:spPr bwMode="auto">
          <a:xfrm>
            <a:off x="1880676"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grpSp>
        <p:nvGrpSpPr>
          <p:cNvPr id="6" name="Group 5"/>
          <p:cNvGrpSpPr/>
          <p:nvPr/>
        </p:nvGrpSpPr>
        <p:grpSpPr>
          <a:xfrm>
            <a:off x="2482524" y="905956"/>
            <a:ext cx="5233083" cy="719808"/>
            <a:chOff x="1818632" y="1245279"/>
            <a:chExt cx="5233083" cy="719808"/>
          </a:xfrm>
        </p:grpSpPr>
        <p:sp>
          <p:nvSpPr>
            <p:cNvPr id="7" name="Line 9"/>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p:cNvSpPr txBox="1">
              <a:spLocks noChangeArrowheads="1"/>
            </p:cNvSpPr>
            <p:nvPr/>
          </p:nvSpPr>
          <p:spPr bwMode="auto">
            <a:xfrm>
              <a:off x="2133516" y="1245279"/>
              <a:ext cx="4649030"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p:cNvCxnSpPr>
              <a:stCxn id="7" idx="1"/>
              <a:endCxn id="12"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a:endCxn id="13"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val 13"/>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Oval 12"/>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4" name="Right Arrow 13"/>
          <p:cNvSpPr/>
          <p:nvPr/>
        </p:nvSpPr>
        <p:spPr bwMode="auto">
          <a:xfrm>
            <a:off x="365692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4"/>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Line 9"/>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TextBox 52">
            <a:extLst>
              <a:ext uri="{FF2B5EF4-FFF2-40B4-BE49-F238E27FC236}">
                <a16:creationId xmlns:a16="http://schemas.microsoft.com/office/drawing/2014/main" id="{B06A1E41-AD74-B8B6-4580-A631D9A16E3E}"/>
              </a:ext>
            </a:extLst>
          </p:cNvPr>
          <p:cNvSpPr txBox="1"/>
          <p:nvPr/>
        </p:nvSpPr>
        <p:spPr>
          <a:xfrm>
            <a:off x="75993" y="443178"/>
            <a:ext cx="9630012"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symmetrical multicore CPUs in mobile processors </a:t>
            </a:r>
            <a:endParaRPr lang="hu-HU" baseline="30000" dirty="0">
              <a:solidFill>
                <a:schemeClr val="accent6"/>
              </a:solidFill>
              <a:latin typeface="Verdana" pitchFamily="34" charset="0"/>
            </a:endParaRPr>
          </a:p>
        </p:txBody>
      </p:sp>
      <p:sp>
        <p:nvSpPr>
          <p:cNvPr id="54" name="Oval 53">
            <a:extLst>
              <a:ext uri="{FF2B5EF4-FFF2-40B4-BE49-F238E27FC236}">
                <a16:creationId xmlns:a16="http://schemas.microsoft.com/office/drawing/2014/main" id="{29FD934D-9350-98E8-46D8-01F8E0461D3B}"/>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8BC320B7-61CD-3DD0-A152-10D76B3C7FC0}"/>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0" name="TextBox 59">
            <a:extLst>
              <a:ext uri="{FF2B5EF4-FFF2-40B4-BE49-F238E27FC236}">
                <a16:creationId xmlns:a16="http://schemas.microsoft.com/office/drawing/2014/main" id="{E0EB1F14-1677-0517-D9A9-B46EB5551F2D}"/>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61" name="TextBox 60">
            <a:extLst>
              <a:ext uri="{FF2B5EF4-FFF2-40B4-BE49-F238E27FC236}">
                <a16:creationId xmlns:a16="http://schemas.microsoft.com/office/drawing/2014/main" id="{07A8460A-71A6-5C71-B3E5-9EABBECD291F}"/>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51BD4E38-F9FA-5A9E-853C-C9E771146774}"/>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63" name="TextBox 62">
            <a:extLst>
              <a:ext uri="{FF2B5EF4-FFF2-40B4-BE49-F238E27FC236}">
                <a16:creationId xmlns:a16="http://schemas.microsoft.com/office/drawing/2014/main" id="{17E48520-DA52-C9FE-F9FC-3A332FBD96E6}"/>
              </a:ext>
            </a:extLst>
          </p:cNvPr>
          <p:cNvSpPr txBox="1"/>
          <p:nvPr/>
        </p:nvSpPr>
        <p:spPr>
          <a:xfrm>
            <a:off x="215900" y="3558245"/>
            <a:ext cx="926857"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64" name="TextBox 63">
            <a:extLst>
              <a:ext uri="{FF2B5EF4-FFF2-40B4-BE49-F238E27FC236}">
                <a16:creationId xmlns:a16="http://schemas.microsoft.com/office/drawing/2014/main" id="{8BB50A65-048E-9C2F-7FEB-B0091A4BCB62}"/>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endParaRPr kumimoji="0" lang="en-US" sz="1300" b="0" i="0" u="none" strike="noStrike" kern="1200" cap="none" spc="0" normalizeH="0" baseline="0" noProof="0" dirty="0">
              <a:ln>
                <a:noFill/>
              </a:ln>
              <a:effectLst/>
              <a:uLnTx/>
              <a:uFillTx/>
              <a:latin typeface="Verdana"/>
              <a:ea typeface="+mn-ea"/>
              <a:cs typeface="+mn-cs"/>
            </a:endParaRPr>
          </a:p>
        </p:txBody>
      </p:sp>
      <p:sp>
        <p:nvSpPr>
          <p:cNvPr id="65" name="Rectangle 64">
            <a:extLst>
              <a:ext uri="{FF2B5EF4-FFF2-40B4-BE49-F238E27FC236}">
                <a16:creationId xmlns:a16="http://schemas.microsoft.com/office/drawing/2014/main" id="{1F5A4DA9-9322-1165-6E53-F55B99AF9A45}"/>
              </a:ext>
            </a:extLst>
          </p:cNvPr>
          <p:cNvSpPr/>
          <p:nvPr/>
        </p:nvSpPr>
        <p:spPr bwMode="auto">
          <a:xfrm>
            <a:off x="6399" y="4125048"/>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66" name="TextBox 65">
            <a:extLst>
              <a:ext uri="{FF2B5EF4-FFF2-40B4-BE49-F238E27FC236}">
                <a16:creationId xmlns:a16="http://schemas.microsoft.com/office/drawing/2014/main" id="{0AD35BA6-0F30-3C49-B810-D3E9E42F5F88}"/>
              </a:ext>
            </a:extLst>
          </p:cNvPr>
          <p:cNvSpPr txBox="1"/>
          <p:nvPr/>
        </p:nvSpPr>
        <p:spPr>
          <a:xfrm>
            <a:off x="4578399"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67" name="TextBox 66">
            <a:extLst>
              <a:ext uri="{FF2B5EF4-FFF2-40B4-BE49-F238E27FC236}">
                <a16:creationId xmlns:a16="http://schemas.microsoft.com/office/drawing/2014/main" id="{4547A8EF-3E82-72CA-871D-1A25F7AA4365}"/>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68" name="TextBox 67">
            <a:extLst>
              <a:ext uri="{FF2B5EF4-FFF2-40B4-BE49-F238E27FC236}">
                <a16:creationId xmlns:a16="http://schemas.microsoft.com/office/drawing/2014/main" id="{86AC323B-9A1B-41B8-6DBA-AD4F4EE45940}"/>
              </a:ext>
            </a:extLst>
          </p:cNvPr>
          <p:cNvSpPr txBox="1"/>
          <p:nvPr/>
        </p:nvSpPr>
        <p:spPr>
          <a:xfrm>
            <a:off x="4159490" y="4715340"/>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9" name="TextBox 68">
            <a:extLst>
              <a:ext uri="{FF2B5EF4-FFF2-40B4-BE49-F238E27FC236}">
                <a16:creationId xmlns:a16="http://schemas.microsoft.com/office/drawing/2014/main" id="{025F97E2-D9F6-5A06-EACB-E04123BDB286}"/>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70" name="TextBox 69">
            <a:extLst>
              <a:ext uri="{FF2B5EF4-FFF2-40B4-BE49-F238E27FC236}">
                <a16:creationId xmlns:a16="http://schemas.microsoft.com/office/drawing/2014/main" id="{D2716CFE-F415-9422-2A02-D9334AF9EFAA}"/>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1" name="Right Arrow 22">
            <a:extLst>
              <a:ext uri="{FF2B5EF4-FFF2-40B4-BE49-F238E27FC236}">
                <a16:creationId xmlns:a16="http://schemas.microsoft.com/office/drawing/2014/main" id="{0B4EF638-D65D-53CF-4282-C580D2751411}"/>
              </a:ext>
            </a:extLst>
          </p:cNvPr>
          <p:cNvSpPr/>
          <p:nvPr/>
        </p:nvSpPr>
        <p:spPr bwMode="auto">
          <a:xfrm>
            <a:off x="6196646" y="4832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2" name="TextBox 71">
            <a:extLst>
              <a:ext uri="{FF2B5EF4-FFF2-40B4-BE49-F238E27FC236}">
                <a16:creationId xmlns:a16="http://schemas.microsoft.com/office/drawing/2014/main" id="{BABAA812-64F6-0715-B4F8-BFBAF33BCD21}"/>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73" name="TextBox 72">
            <a:extLst>
              <a:ext uri="{FF2B5EF4-FFF2-40B4-BE49-F238E27FC236}">
                <a16:creationId xmlns:a16="http://schemas.microsoft.com/office/drawing/2014/main" id="{F573FDAE-116C-2C05-7083-52B85A52D538}"/>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74" name="Right Arrow 27">
            <a:extLst>
              <a:ext uri="{FF2B5EF4-FFF2-40B4-BE49-F238E27FC236}">
                <a16:creationId xmlns:a16="http://schemas.microsoft.com/office/drawing/2014/main" id="{72711EDF-6E96-80BC-730F-0F44C90C13EE}"/>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5" name="TextBox 74">
            <a:extLst>
              <a:ext uri="{FF2B5EF4-FFF2-40B4-BE49-F238E27FC236}">
                <a16:creationId xmlns:a16="http://schemas.microsoft.com/office/drawing/2014/main" id="{B0417A60-CB76-6495-BA70-D5D7355B0778}"/>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76" name="TextBox 75">
            <a:extLst>
              <a:ext uri="{FF2B5EF4-FFF2-40B4-BE49-F238E27FC236}">
                <a16:creationId xmlns:a16="http://schemas.microsoft.com/office/drawing/2014/main" id="{83DC9DE0-34C5-7B77-45DC-A92FE89D70C2}"/>
              </a:ext>
            </a:extLst>
          </p:cNvPr>
          <p:cNvSpPr txBox="1"/>
          <p:nvPr/>
        </p:nvSpPr>
        <p:spPr>
          <a:xfrm>
            <a:off x="6844050" y="5804225"/>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77" name="TextBox 76">
            <a:extLst>
              <a:ext uri="{FF2B5EF4-FFF2-40B4-BE49-F238E27FC236}">
                <a16:creationId xmlns:a16="http://schemas.microsoft.com/office/drawing/2014/main" id="{F43C5820-6993-7E5C-F5F1-BEFB0EC09298}"/>
              </a:ext>
            </a:extLst>
          </p:cNvPr>
          <p:cNvSpPr txBox="1"/>
          <p:nvPr/>
        </p:nvSpPr>
        <p:spPr>
          <a:xfrm>
            <a:off x="4240061" y="5794693"/>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8" name="Right Arrow 32">
            <a:extLst>
              <a:ext uri="{FF2B5EF4-FFF2-40B4-BE49-F238E27FC236}">
                <a16:creationId xmlns:a16="http://schemas.microsoft.com/office/drawing/2014/main" id="{573722F6-66D5-877F-5B14-F2D907669A17}"/>
              </a:ext>
            </a:extLst>
          </p:cNvPr>
          <p:cNvSpPr/>
          <p:nvPr/>
        </p:nvSpPr>
        <p:spPr bwMode="auto">
          <a:xfrm>
            <a:off x="6210797" y="591238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9" name="TextBox 78">
            <a:extLst>
              <a:ext uri="{FF2B5EF4-FFF2-40B4-BE49-F238E27FC236}">
                <a16:creationId xmlns:a16="http://schemas.microsoft.com/office/drawing/2014/main" id="{3A1944D0-750E-50FD-7E2B-B11D86944197}"/>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0" name="TextBox 79">
            <a:extLst>
              <a:ext uri="{FF2B5EF4-FFF2-40B4-BE49-F238E27FC236}">
                <a16:creationId xmlns:a16="http://schemas.microsoft.com/office/drawing/2014/main" id="{04C7A4A0-6F11-1FBB-E6F9-74DC79E3139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81" name="Right Arrow 35">
            <a:extLst>
              <a:ext uri="{FF2B5EF4-FFF2-40B4-BE49-F238E27FC236}">
                <a16:creationId xmlns:a16="http://schemas.microsoft.com/office/drawing/2014/main" id="{30F52153-0DAF-A592-55F6-274AF5599C89}"/>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2" name="Right Arrow 36">
            <a:extLst>
              <a:ext uri="{FF2B5EF4-FFF2-40B4-BE49-F238E27FC236}">
                <a16:creationId xmlns:a16="http://schemas.microsoft.com/office/drawing/2014/main" id="{8B29FAC2-45E6-90F6-40C8-26DB3CBF9077}"/>
              </a:ext>
            </a:extLst>
          </p:cNvPr>
          <p:cNvSpPr/>
          <p:nvPr/>
        </p:nvSpPr>
        <p:spPr bwMode="auto">
          <a:xfrm>
            <a:off x="8794791" y="59277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Right Arrow 37">
            <a:extLst>
              <a:ext uri="{FF2B5EF4-FFF2-40B4-BE49-F238E27FC236}">
                <a16:creationId xmlns:a16="http://schemas.microsoft.com/office/drawing/2014/main" id="{4DFA89E4-5618-65F8-D256-AA732750A459}"/>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4" name="TextBox 83">
            <a:extLst>
              <a:ext uri="{FF2B5EF4-FFF2-40B4-BE49-F238E27FC236}">
                <a16:creationId xmlns:a16="http://schemas.microsoft.com/office/drawing/2014/main" id="{318BAC01-AE7F-0B15-0E0F-65D260C5E900}"/>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85" name="Right Arrow 44">
            <a:extLst>
              <a:ext uri="{FF2B5EF4-FFF2-40B4-BE49-F238E27FC236}">
                <a16:creationId xmlns:a16="http://schemas.microsoft.com/office/drawing/2014/main" id="{57B3CA71-DB08-7B59-9494-A687FE602D97}"/>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86" name="TextBox 85">
            <a:extLst>
              <a:ext uri="{FF2B5EF4-FFF2-40B4-BE49-F238E27FC236}">
                <a16:creationId xmlns:a16="http://schemas.microsoft.com/office/drawing/2014/main" id="{D56083C6-5907-8EBA-4A45-BD786C8C3ECB}"/>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87" name="TextBox 86">
            <a:extLst>
              <a:ext uri="{FF2B5EF4-FFF2-40B4-BE49-F238E27FC236}">
                <a16:creationId xmlns:a16="http://schemas.microsoft.com/office/drawing/2014/main" id="{699E723F-EE99-71B1-1510-DC73904E4B77}"/>
              </a:ext>
            </a:extLst>
          </p:cNvPr>
          <p:cNvSpPr txBox="1"/>
          <p:nvPr/>
        </p:nvSpPr>
        <p:spPr>
          <a:xfrm>
            <a:off x="130577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8" name="TextBox 87">
            <a:extLst>
              <a:ext uri="{FF2B5EF4-FFF2-40B4-BE49-F238E27FC236}">
                <a16:creationId xmlns:a16="http://schemas.microsoft.com/office/drawing/2014/main" id="{9B8C249D-7888-D6F5-6E40-81C5C71F9887}"/>
              </a:ext>
            </a:extLst>
          </p:cNvPr>
          <p:cNvSpPr txBox="1"/>
          <p:nvPr/>
        </p:nvSpPr>
        <p:spPr>
          <a:xfrm>
            <a:off x="1578835" y="4720589"/>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89" name="Right Arrow 22">
            <a:extLst>
              <a:ext uri="{FF2B5EF4-FFF2-40B4-BE49-F238E27FC236}">
                <a16:creationId xmlns:a16="http://schemas.microsoft.com/office/drawing/2014/main" id="{B1D3DBD6-B30D-CF4A-357B-526A6229168C}"/>
              </a:ext>
            </a:extLst>
          </p:cNvPr>
          <p:cNvSpPr/>
          <p:nvPr/>
        </p:nvSpPr>
        <p:spPr bwMode="auto">
          <a:xfrm>
            <a:off x="3712243" y="4829403"/>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0" name="Right Arrow 27">
            <a:extLst>
              <a:ext uri="{FF2B5EF4-FFF2-40B4-BE49-F238E27FC236}">
                <a16:creationId xmlns:a16="http://schemas.microsoft.com/office/drawing/2014/main" id="{C35E4F78-C572-D4C1-5D8F-B59CC0DF01F4}"/>
              </a:ext>
            </a:extLst>
          </p:cNvPr>
          <p:cNvSpPr/>
          <p:nvPr/>
        </p:nvSpPr>
        <p:spPr bwMode="auto">
          <a:xfrm>
            <a:off x="3708754"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1" name="Right Arrow 32">
            <a:extLst>
              <a:ext uri="{FF2B5EF4-FFF2-40B4-BE49-F238E27FC236}">
                <a16:creationId xmlns:a16="http://schemas.microsoft.com/office/drawing/2014/main" id="{DB69ADE5-8CFC-8587-25E7-75FA839CC306}"/>
              </a:ext>
            </a:extLst>
          </p:cNvPr>
          <p:cNvSpPr/>
          <p:nvPr/>
        </p:nvSpPr>
        <p:spPr bwMode="auto">
          <a:xfrm>
            <a:off x="3711437" y="59506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2" name="Right Arrow 35">
            <a:extLst>
              <a:ext uri="{FF2B5EF4-FFF2-40B4-BE49-F238E27FC236}">
                <a16:creationId xmlns:a16="http://schemas.microsoft.com/office/drawing/2014/main" id="{9FCEC955-E339-19B6-7282-A5A46C7841F1}"/>
              </a:ext>
            </a:extLst>
          </p:cNvPr>
          <p:cNvSpPr/>
          <p:nvPr/>
        </p:nvSpPr>
        <p:spPr bwMode="auto">
          <a:xfrm>
            <a:off x="3714830" y="63294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3" name="Right Arrow 44">
            <a:extLst>
              <a:ext uri="{FF2B5EF4-FFF2-40B4-BE49-F238E27FC236}">
                <a16:creationId xmlns:a16="http://schemas.microsoft.com/office/drawing/2014/main" id="{42C96291-33B0-D6EE-1FCD-14C4FC8D090C}"/>
              </a:ext>
            </a:extLst>
          </p:cNvPr>
          <p:cNvSpPr/>
          <p:nvPr/>
        </p:nvSpPr>
        <p:spPr bwMode="auto">
          <a:xfrm>
            <a:off x="370081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95" name="Rectangle 94">
            <a:extLst>
              <a:ext uri="{FF2B5EF4-FFF2-40B4-BE49-F238E27FC236}">
                <a16:creationId xmlns:a16="http://schemas.microsoft.com/office/drawing/2014/main" id="{2AB94188-1BDD-B4F3-B470-72CDB078CD1F}"/>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6" name="Rectangle 95">
            <a:extLst>
              <a:ext uri="{FF2B5EF4-FFF2-40B4-BE49-F238E27FC236}">
                <a16:creationId xmlns:a16="http://schemas.microsoft.com/office/drawing/2014/main" id="{C524ED61-702C-2D13-378F-5C98583482D3}"/>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7" name="Rectangle 96">
            <a:extLst>
              <a:ext uri="{FF2B5EF4-FFF2-40B4-BE49-F238E27FC236}">
                <a16:creationId xmlns:a16="http://schemas.microsoft.com/office/drawing/2014/main" id="{189091EA-D039-CCB9-B8A6-4B6D6158F12D}"/>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Rectangle 97">
            <a:extLst>
              <a:ext uri="{FF2B5EF4-FFF2-40B4-BE49-F238E27FC236}">
                <a16:creationId xmlns:a16="http://schemas.microsoft.com/office/drawing/2014/main" id="{75767EF7-817A-49F0-3756-FE4610C74E91}"/>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ectangle 98">
            <a:extLst>
              <a:ext uri="{FF2B5EF4-FFF2-40B4-BE49-F238E27FC236}">
                <a16:creationId xmlns:a16="http://schemas.microsoft.com/office/drawing/2014/main" id="{70B61E78-6172-543A-B781-BDDD65CB10E9}"/>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Rectangle 99">
            <a:extLst>
              <a:ext uri="{FF2B5EF4-FFF2-40B4-BE49-F238E27FC236}">
                <a16:creationId xmlns:a16="http://schemas.microsoft.com/office/drawing/2014/main" id="{72893FA6-3003-3C14-C985-11DD12B803E6}"/>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Rectangle 100">
            <a:extLst>
              <a:ext uri="{FF2B5EF4-FFF2-40B4-BE49-F238E27FC236}">
                <a16:creationId xmlns:a16="http://schemas.microsoft.com/office/drawing/2014/main" id="{B20EC88C-FAF4-B36A-0B84-AB9454230C4A}"/>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2" name="Rectangle 101">
            <a:extLst>
              <a:ext uri="{FF2B5EF4-FFF2-40B4-BE49-F238E27FC236}">
                <a16:creationId xmlns:a16="http://schemas.microsoft.com/office/drawing/2014/main" id="{BE19EB96-E70A-0101-693E-D4D77BA22237}"/>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3" name="Rectangle 102">
            <a:extLst>
              <a:ext uri="{FF2B5EF4-FFF2-40B4-BE49-F238E27FC236}">
                <a16:creationId xmlns:a16="http://schemas.microsoft.com/office/drawing/2014/main" id="{3CA0B48C-354B-4D8B-A060-1ABB38D28B97}"/>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ounded Rectangle 25">
            <a:extLst>
              <a:ext uri="{FF2B5EF4-FFF2-40B4-BE49-F238E27FC236}">
                <a16:creationId xmlns:a16="http://schemas.microsoft.com/office/drawing/2014/main" id="{080174D5-62AE-3FAE-A9B9-7DC926ED494C}"/>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ounded Rectangle 26">
            <a:extLst>
              <a:ext uri="{FF2B5EF4-FFF2-40B4-BE49-F238E27FC236}">
                <a16:creationId xmlns:a16="http://schemas.microsoft.com/office/drawing/2014/main" id="{E3577704-CDA1-51D5-31E2-31302AF41CDD}"/>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Up-Down Arrow 27">
            <a:extLst>
              <a:ext uri="{FF2B5EF4-FFF2-40B4-BE49-F238E27FC236}">
                <a16:creationId xmlns:a16="http://schemas.microsoft.com/office/drawing/2014/main" id="{35A2C7F3-EB83-9388-F048-BC5E958185AC}"/>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Up-Down Arrow 28">
            <a:extLst>
              <a:ext uri="{FF2B5EF4-FFF2-40B4-BE49-F238E27FC236}">
                <a16:creationId xmlns:a16="http://schemas.microsoft.com/office/drawing/2014/main" id="{44D56DEE-C325-012F-7A54-57952101004F}"/>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8" name="TextBox 107">
            <a:extLst>
              <a:ext uri="{FF2B5EF4-FFF2-40B4-BE49-F238E27FC236}">
                <a16:creationId xmlns:a16="http://schemas.microsoft.com/office/drawing/2014/main" id="{1995DB10-0647-A5FB-9CD3-1753FFF2E4CD}"/>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9" name="Rectangle 108">
            <a:extLst>
              <a:ext uri="{FF2B5EF4-FFF2-40B4-BE49-F238E27FC236}">
                <a16:creationId xmlns:a16="http://schemas.microsoft.com/office/drawing/2014/main" id="{7457EEEF-A171-CA46-51F8-75394E8227D9}"/>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Rectangle 109">
            <a:extLst>
              <a:ext uri="{FF2B5EF4-FFF2-40B4-BE49-F238E27FC236}">
                <a16:creationId xmlns:a16="http://schemas.microsoft.com/office/drawing/2014/main" id="{C4470ED4-97E2-40BC-D201-1362467B7E63}"/>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CB5EFE28-3174-5D9F-762E-D20928E319A5}"/>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2ED28C20-4D22-5756-20D7-B07C847F5EE9}"/>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ounded Rectangle 34">
            <a:extLst>
              <a:ext uri="{FF2B5EF4-FFF2-40B4-BE49-F238E27FC236}">
                <a16:creationId xmlns:a16="http://schemas.microsoft.com/office/drawing/2014/main" id="{B7643FCD-1865-7E98-C459-A50E88DDEFC8}"/>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Up-Down Arrow 35">
            <a:extLst>
              <a:ext uri="{FF2B5EF4-FFF2-40B4-BE49-F238E27FC236}">
                <a16:creationId xmlns:a16="http://schemas.microsoft.com/office/drawing/2014/main" id="{40C5695D-BDAE-FC38-6E2A-7524D92A3957}"/>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15" name="Group 114">
            <a:extLst>
              <a:ext uri="{FF2B5EF4-FFF2-40B4-BE49-F238E27FC236}">
                <a16:creationId xmlns:a16="http://schemas.microsoft.com/office/drawing/2014/main" id="{07CEC2AB-58EF-B602-C625-6F98C8DC574C}"/>
              </a:ext>
            </a:extLst>
          </p:cNvPr>
          <p:cNvGrpSpPr/>
          <p:nvPr/>
        </p:nvGrpSpPr>
        <p:grpSpPr>
          <a:xfrm>
            <a:off x="2391469" y="2406515"/>
            <a:ext cx="265363" cy="502856"/>
            <a:chOff x="588600" y="4407768"/>
            <a:chExt cx="265363" cy="502856"/>
          </a:xfrm>
        </p:grpSpPr>
        <p:sp>
          <p:nvSpPr>
            <p:cNvPr id="116" name="Rectangle 115">
              <a:extLst>
                <a:ext uri="{FF2B5EF4-FFF2-40B4-BE49-F238E27FC236}">
                  <a16:creationId xmlns:a16="http://schemas.microsoft.com/office/drawing/2014/main" id="{D2303C5D-E281-512E-4273-C1B250A000B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Up-Down Arrow 38">
              <a:extLst>
                <a:ext uri="{FF2B5EF4-FFF2-40B4-BE49-F238E27FC236}">
                  <a16:creationId xmlns:a16="http://schemas.microsoft.com/office/drawing/2014/main" id="{9BCFE15A-F872-12FF-57C2-052005827D3C}"/>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18" name="Rectangle 117">
            <a:extLst>
              <a:ext uri="{FF2B5EF4-FFF2-40B4-BE49-F238E27FC236}">
                <a16:creationId xmlns:a16="http://schemas.microsoft.com/office/drawing/2014/main" id="{FCEB384B-B44C-A118-69BB-51E73ABDDBB0}"/>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TextBox 118">
            <a:extLst>
              <a:ext uri="{FF2B5EF4-FFF2-40B4-BE49-F238E27FC236}">
                <a16:creationId xmlns:a16="http://schemas.microsoft.com/office/drawing/2014/main" id="{429D99DB-C8B8-513D-B0FC-97E62077F721}"/>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1" name="TextBox 10">
            <a:extLst>
              <a:ext uri="{FF2B5EF4-FFF2-40B4-BE49-F238E27FC236}">
                <a16:creationId xmlns:a16="http://schemas.microsoft.com/office/drawing/2014/main" id="{E1CD43BB-DC68-4E80-0460-33D2A866B3BE}"/>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7" name="Right Arrow 36">
            <a:extLst>
              <a:ext uri="{FF2B5EF4-FFF2-40B4-BE49-F238E27FC236}">
                <a16:creationId xmlns:a16="http://schemas.microsoft.com/office/drawing/2014/main" id="{885C25B1-12A4-F5D9-A193-69015377D3C5}"/>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ectangle: Rounded Corners 19">
            <a:extLst>
              <a:ext uri="{FF2B5EF4-FFF2-40B4-BE49-F238E27FC236}">
                <a16:creationId xmlns:a16="http://schemas.microsoft.com/office/drawing/2014/main" id="{A5654CAA-3859-935E-F5E2-2CFFC0D9A478}"/>
              </a:ext>
            </a:extLst>
          </p:cNvPr>
          <p:cNvSpPr/>
          <p:nvPr/>
        </p:nvSpPr>
        <p:spPr bwMode="auto">
          <a:xfrm>
            <a:off x="3813051" y="1445218"/>
            <a:ext cx="2474427" cy="53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41788325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http://images.anandtech.com/doci/9769/config.PNG?_ga=1.260819533.1347664177.1471404587"/>
          <p:cNvPicPr>
            <a:picLocks noChangeAspect="1" noChangeArrowheads="1"/>
          </p:cNvPicPr>
          <p:nvPr/>
        </p:nvPicPr>
        <p:blipFill rotWithShape="1">
          <a:blip r:embed="rId2">
            <a:extLst>
              <a:ext uri="{28A0092B-C50C-407E-A947-70E740481C1C}">
                <a14:useLocalDpi xmlns:a14="http://schemas.microsoft.com/office/drawing/2010/main" val="0"/>
              </a:ext>
            </a:extLst>
          </a:blip>
          <a:srcRect l="6337" t="16069" r="3642" b="17193"/>
          <a:stretch/>
        </p:blipFill>
        <p:spPr bwMode="auto">
          <a:xfrm>
            <a:off x="241008" y="2176375"/>
            <a:ext cx="8839778" cy="40840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73161" y="440668"/>
            <a:ext cx="39739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onfigurability</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ARM’s designs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p:cNvSpPr txBox="1"/>
          <p:nvPr/>
        </p:nvSpPr>
        <p:spPr>
          <a:xfrm>
            <a:off x="215516" y="1512077"/>
            <a:ext cx="8875782"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Figure below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illustrates</a:t>
            </a:r>
            <a:r>
              <a:rPr kumimoji="0" lang="en-US" sz="1600" b="0" i="0" u="none" strike="noStrike" kern="1200" cap="none" spc="0" normalizeH="0" baseline="0" noProof="0" dirty="0">
                <a:ln>
                  <a:noFill/>
                </a:ln>
                <a:solidFill>
                  <a:srgbClr val="000000"/>
                </a:solidFill>
                <a:effectLst/>
                <a:uLnTx/>
                <a:uFillTx/>
                <a:latin typeface="Verdana"/>
                <a:ea typeface="+mn-ea"/>
                <a:cs typeface="+mn-cs"/>
              </a:rPr>
              <a:t> an </a:t>
            </a:r>
            <a:r>
              <a:rPr kumimoji="0" lang="en-US" sz="1600" b="0" i="0" u="none" strike="noStrike" kern="1200" cap="none" spc="0" normalizeH="0" baseline="0" noProof="0" dirty="0">
                <a:ln>
                  <a:noFill/>
                </a:ln>
                <a:solidFill>
                  <a:srgbClr val="0070C0"/>
                </a:solidFill>
                <a:effectLst/>
                <a:uLnTx/>
                <a:uFillTx/>
                <a:latin typeface="Verdana"/>
                <a:ea typeface="+mn-ea"/>
                <a:cs typeface="+mn-cs"/>
              </a:rPr>
              <a:t>example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how a</a:t>
            </a:r>
            <a:r>
              <a:rPr kumimoji="0" lang="hu-HU" sz="1600" b="0" i="0" u="none" strike="noStrike" kern="1200" cap="none" spc="0" normalizeH="0" baseline="0" noProof="0" dirty="0">
                <a:ln>
                  <a:noFill/>
                </a:ln>
                <a:solidFill>
                  <a:srgbClr val="000000"/>
                </a:solidFill>
                <a:effectLst/>
                <a:uLnTx/>
                <a:uFillTx/>
                <a:latin typeface="Verdana"/>
                <a:ea typeface="+mn-ea"/>
                <a:cs typeface="+mn-cs"/>
              </a:rPr>
              <a:t> Cortex-A35</a:t>
            </a:r>
            <a:r>
              <a:rPr kumimoji="0" lang="en-US" sz="1600" b="0" i="0" u="none" strike="noStrike" kern="1200" cap="none" spc="0" normalizeH="0" baseline="0" noProof="0" dirty="0">
                <a:ln>
                  <a:noFill/>
                </a:ln>
                <a:solidFill>
                  <a:srgbClr val="000000"/>
                </a:solidFill>
                <a:effectLst/>
                <a:uLnTx/>
                <a:uFillTx/>
                <a:latin typeface="Verdana"/>
                <a:ea typeface="+mn-ea"/>
                <a:cs typeface="+mn-cs"/>
              </a:rPr>
              <a:t> may be configured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wide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range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applications</a:t>
            </a:r>
            <a:r>
              <a:rPr lang="hu-HU" sz="1600" dirty="0">
                <a:solidFill>
                  <a:srgbClr val="000000"/>
                </a:solidFill>
                <a:latin typeface="Verdana"/>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from</a:t>
            </a:r>
            <a:r>
              <a:rPr kumimoji="0" lang="hu-HU" sz="1600" b="0" i="0" u="none" strike="noStrike" kern="1200" cap="none" spc="0" normalizeH="0" baseline="0" noProof="0" dirty="0">
                <a:ln>
                  <a:noFill/>
                </a:ln>
                <a:solidFill>
                  <a:srgbClr val="000000"/>
                </a:solidFill>
                <a:effectLst/>
                <a:uLnTx/>
                <a:uFillTx/>
                <a:latin typeface="Verdana"/>
                <a:ea typeface="+mn-ea"/>
                <a:cs typeface="+mn-cs"/>
              </a:rPr>
              <a:t> mobile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deeply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embedded</a:t>
            </a:r>
            <a:r>
              <a:rPr kumimoji="0" lang="en-US" sz="1600" b="0" i="0" u="none" strike="noStrike" kern="1200" cap="none" spc="0" normalizeH="0" baseline="0" noProof="0" dirty="0">
                <a:ln>
                  <a:noFill/>
                </a:ln>
                <a:solidFill>
                  <a:srgbClr val="000000"/>
                </a:solidFill>
                <a:effectLst/>
                <a:uLnTx/>
                <a:uFillTx/>
                <a:latin typeface="Verdana"/>
                <a:ea typeface="+mn-ea"/>
                <a:cs typeface="+mn-cs"/>
              </a:rPr>
              <a:t> use.</a:t>
            </a:r>
          </a:p>
        </p:txBody>
      </p:sp>
      <p:sp>
        <p:nvSpPr>
          <p:cNvPr id="9"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6</a:t>
            </a:r>
            <a:r>
              <a:rPr lang="hu-HU" sz="1700">
                <a:solidFill>
                  <a:srgbClr val="FFFFFF"/>
                </a:solidFill>
              </a:rPr>
              <a:t>)</a:t>
            </a:r>
            <a:endParaRPr lang="en-US" sz="1700">
              <a:solidFill>
                <a:srgbClr val="FFFFFF"/>
              </a:solidFill>
            </a:endParaRPr>
          </a:p>
        </p:txBody>
      </p:sp>
      <p:sp>
        <p:nvSpPr>
          <p:cNvPr id="4" name="Rounded Rectangle 3"/>
          <p:cNvSpPr/>
          <p:nvPr/>
        </p:nvSpPr>
        <p:spPr bwMode="auto">
          <a:xfrm>
            <a:off x="7184" y="907056"/>
            <a:ext cx="9144000" cy="648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276476" y="908720"/>
            <a:ext cx="8814822"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ARM's designs </a:t>
            </a:r>
            <a:r>
              <a:rPr kumimoji="0" lang="hu-HU" sz="1800" b="0" i="0" u="none" strike="noStrike" kern="1200" cap="none" spc="0" normalizeH="0" baseline="0" noProof="0" dirty="0" err="1">
                <a:ln>
                  <a:noFill/>
                </a:ln>
                <a:solidFill>
                  <a:srgbClr val="000000"/>
                </a:solidFill>
                <a:effectLst/>
                <a:uLnTx/>
                <a:uFillTx/>
                <a:latin typeface="Verdana"/>
                <a:ea typeface="+mn-ea"/>
                <a:cs typeface="+mn-cs"/>
              </a:rPr>
              <a:t>are</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err="1">
                <a:ln>
                  <a:noFill/>
                </a:ln>
                <a:solidFill>
                  <a:srgbClr val="FF0000"/>
                </a:solidFill>
                <a:effectLst/>
                <a:uLnTx/>
                <a:uFillTx/>
                <a:latin typeface="Verdana"/>
                <a:ea typeface="+mn-ea"/>
                <a:cs typeface="+mn-cs"/>
              </a:rPr>
              <a:t>customiz</a:t>
            </a:r>
            <a:r>
              <a:rPr kumimoji="0" lang="hu-HU" sz="1800" b="0" i="0" u="none" strike="noStrike" kern="1200" cap="none" spc="0" normalizeH="0" baseline="0" noProof="0" dirty="0" err="1">
                <a:ln>
                  <a:noFill/>
                </a:ln>
                <a:solidFill>
                  <a:srgbClr val="FF0000"/>
                </a:solidFill>
                <a:effectLst/>
                <a:uLnTx/>
                <a:uFillTx/>
                <a:latin typeface="Verdana"/>
                <a:ea typeface="+mn-ea"/>
                <a:cs typeface="+mn-cs"/>
              </a:rPr>
              <a:t>able</a:t>
            </a:r>
            <a:r>
              <a:rPr kumimoji="0" lang="en-US" sz="1800" b="0" i="0" u="none" strike="noStrike" kern="1200" cap="none" spc="0" normalizeH="0" baseline="0" noProof="0" dirty="0">
                <a:ln>
                  <a:noFill/>
                </a:ln>
                <a:solidFill>
                  <a:srgbClr val="000000"/>
                </a:solidFill>
                <a:effectLst/>
                <a:uLnTx/>
                <a:uFillTx/>
                <a:latin typeface="Verdana"/>
                <a:ea typeface="+mn-ea"/>
                <a:cs typeface="+mn-cs"/>
              </a:rPr>
              <a:t>, allowing</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000000"/>
                </a:solidFill>
                <a:effectLst/>
                <a:uLnTx/>
                <a:uFillTx/>
                <a:latin typeface="Verdana"/>
                <a:ea typeface="+mn-ea"/>
                <a:cs typeface="+mn-cs"/>
              </a:rPr>
              <a:t> e.g., </a:t>
            </a:r>
            <a:r>
              <a:rPr kumimoji="0" lang="hu-HU" sz="1800" b="0" i="0" u="none" strike="noStrike" kern="1200" cap="none" spc="0" normalizeH="0" baseline="0" noProof="0" dirty="0" err="1">
                <a:ln>
                  <a:noFill/>
                </a:ln>
                <a:solidFill>
                  <a:srgbClr val="000000"/>
                </a:solidFill>
                <a:effectLst/>
                <a:uLnTx/>
                <a:uFillTx/>
                <a:latin typeface="Verdana"/>
                <a:ea typeface="+mn-ea"/>
                <a:cs typeface="+mn-cs"/>
              </a:rPr>
              <a:t>for</a:t>
            </a:r>
            <a:r>
              <a:rPr kumimoji="0" lang="en-US" sz="1800" b="0" i="0" u="none" strike="noStrike" kern="1200" cap="none" spc="0" normalizeH="0" baseline="0" noProof="0" dirty="0">
                <a:ln>
                  <a:noFill/>
                </a:ln>
                <a:solidFill>
                  <a:srgbClr val="000000"/>
                </a:solidFill>
                <a:effectLst/>
                <a:uLnTx/>
                <a:uFillTx/>
                <a:latin typeface="Verdana"/>
                <a:ea typeface="+mn-ea"/>
                <a:cs typeface="+mn-cs"/>
              </a:rPr>
              <a:t> select</a:t>
            </a:r>
            <a:r>
              <a:rPr kumimoji="0" lang="hu-HU" sz="1800" b="0" i="0" u="none" strike="noStrike" kern="1200" cap="none" spc="0" normalizeH="0" baseline="0" noProof="0" dirty="0">
                <a:ln>
                  <a:noFill/>
                </a:ln>
                <a:solidFill>
                  <a:srgbClr val="000000"/>
                </a:solidFill>
                <a:effectLst/>
                <a:uLnTx/>
                <a:uFillTx/>
                <a:latin typeface="Verdana"/>
                <a:ea typeface="+mn-ea"/>
                <a:cs typeface="+mn-cs"/>
              </a:rPr>
              <a:t>ing </a:t>
            </a:r>
            <a:r>
              <a:rPr kumimoji="0" lang="en-US" sz="1800" b="0" i="0" u="none" strike="noStrike" kern="1200" cap="none" spc="0" normalizeH="0" baseline="0" noProof="0" dirty="0">
                <a:ln>
                  <a:noFill/>
                </a:ln>
                <a:solidFill>
                  <a:srgbClr val="000000"/>
                </a:solidFill>
                <a:effectLst/>
                <a:uLnTx/>
                <a:uFillTx/>
                <a:latin typeface="Verdana"/>
                <a:ea typeface="+mn-ea"/>
                <a:cs typeface="+mn-cs"/>
              </a:rPr>
              <a:t>L1/L2/L3 </a:t>
            </a:r>
          </a:p>
          <a:p>
            <a:pPr marR="0" lvl="0" algn="l" defTabSz="914400" rtl="0" eaLnBrk="1" fontAlgn="auto" latinLnBrk="0" hangingPunct="1">
              <a:lnSpc>
                <a:spcPct val="100000"/>
              </a:lnSpc>
              <a:spcBef>
                <a:spcPts val="0"/>
              </a:spcBef>
              <a:spcAft>
                <a:spcPts val="0"/>
              </a:spcAft>
              <a:buClrTx/>
              <a:buSzTx/>
              <a:tabLst/>
              <a:defRPr/>
            </a:pPr>
            <a:r>
              <a:rPr lang="en-US" dirty="0">
                <a:solidFill>
                  <a:srgbClr val="000000"/>
                </a:solidFill>
                <a:latin typeface="Verdana"/>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  cache sizes or core counts.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1403648" y="6177750"/>
            <a:ext cx="577677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Configuration options of a Cortex-A35 CPU [</a:t>
            </a:r>
            <a:r>
              <a:rPr lang="hu-HU" sz="1600" dirty="0">
                <a:solidFill>
                  <a:srgbClr val="000000"/>
                </a:solidFill>
                <a:latin typeface="Verdana"/>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a:extLst>
              <a:ext uri="{FF2B5EF4-FFF2-40B4-BE49-F238E27FC236}">
                <a16:creationId xmlns:a16="http://schemas.microsoft.com/office/drawing/2014/main" id="{050A1BF9-9F63-01C7-B157-AF1A813EF53A}"/>
              </a:ext>
            </a:extLst>
          </p:cNvPr>
          <p:cNvSpPr txBox="1"/>
          <p:nvPr/>
        </p:nvSpPr>
        <p:spPr>
          <a:xfrm>
            <a:off x="78884" y="6495397"/>
            <a:ext cx="1750800" cy="307777"/>
          </a:xfrm>
          <a:prstGeom prst="rect">
            <a:avLst/>
          </a:prstGeom>
          <a:noFill/>
        </p:spPr>
        <p:txBody>
          <a:bodyPr wrap="none" rtlCol="0">
            <a:spAutoFit/>
          </a:bodyPr>
          <a:lstStyle/>
          <a:p>
            <a:r>
              <a:rPr lang="en-US" sz="1400" dirty="0"/>
              <a:t>NEON: SIMD unit</a:t>
            </a:r>
            <a:endParaRPr lang="hu-HU" sz="1400" dirty="0"/>
          </a:p>
        </p:txBody>
      </p:sp>
    </p:spTree>
    <p:extLst>
      <p:ext uri="{BB962C8B-B14F-4D97-AF65-F5344CB8AC3E}">
        <p14:creationId xmlns:p14="http://schemas.microsoft.com/office/powerpoint/2010/main" val="83399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362"/>
                                        </p:tgtEl>
                                        <p:attrNameLst>
                                          <p:attrName>style.visibility</p:attrName>
                                        </p:attrNameLst>
                                      </p:cBhvr>
                                      <p:to>
                                        <p:strVal val="visible"/>
                                      </p:to>
                                    </p:set>
                                    <p:anim calcmode="lin" valueType="num">
                                      <p:cBhvr additive="base">
                                        <p:cTn id="7" dur="500" fill="hold"/>
                                        <p:tgtEl>
                                          <p:spTgt spid="15362"/>
                                        </p:tgtEl>
                                        <p:attrNameLst>
                                          <p:attrName>ppt_x</p:attrName>
                                        </p:attrNameLst>
                                      </p:cBhvr>
                                      <p:tavLst>
                                        <p:tav tm="0">
                                          <p:val>
                                            <p:strVal val="#ppt_x"/>
                                          </p:val>
                                        </p:tav>
                                        <p:tav tm="100000">
                                          <p:val>
                                            <p:strVal val="#ppt_x"/>
                                          </p:val>
                                        </p:tav>
                                      </p:tavLst>
                                    </p:anim>
                                    <p:anim calcmode="lin" valueType="num">
                                      <p:cBhvr additive="base">
                                        <p:cTn id="8" dur="500" fill="hold"/>
                                        <p:tgtEl>
                                          <p:spTgt spid="153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488" y="1413005"/>
            <a:ext cx="8963025" cy="4086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75505" y="443115"/>
            <a:ext cx="911161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Block diagram of a 32-bit quad-core symmetrical multicore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(Qualcomm’s Snapdragon 800 SOC) (2013)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40</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9"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(11)</a:t>
            </a:r>
          </a:p>
        </p:txBody>
      </p:sp>
      <p:sp>
        <p:nvSpPr>
          <p:cNvPr id="2" name="TextBox 1">
            <a:extLst>
              <a:ext uri="{FF2B5EF4-FFF2-40B4-BE49-F238E27FC236}">
                <a16:creationId xmlns:a16="http://schemas.microsoft.com/office/drawing/2014/main" id="{874C34FC-71D5-501B-7BD8-D6B330EF43EE}"/>
              </a:ext>
            </a:extLst>
          </p:cNvPr>
          <p:cNvSpPr txBox="1"/>
          <p:nvPr/>
        </p:nvSpPr>
        <p:spPr>
          <a:xfrm>
            <a:off x="107950" y="5948855"/>
            <a:ext cx="8325934" cy="584775"/>
          </a:xfrm>
          <a:prstGeom prst="rect">
            <a:avLst/>
          </a:prstGeom>
          <a:noFill/>
        </p:spPr>
        <p:txBody>
          <a:bodyPr wrap="none" rtlCol="0">
            <a:spAutoFit/>
          </a:bodyPr>
          <a:lstStyle/>
          <a:p>
            <a:r>
              <a:rPr lang="en-US" sz="1600" dirty="0"/>
              <a:t>Note that there are two interconnects; the </a:t>
            </a:r>
            <a:r>
              <a:rPr lang="en-US" sz="1600" dirty="0">
                <a:solidFill>
                  <a:srgbClr val="0070C0"/>
                </a:solidFill>
              </a:rPr>
              <a:t>“Fabric” </a:t>
            </a:r>
            <a:r>
              <a:rPr lang="en-US" sz="1600" dirty="0"/>
              <a:t>is </a:t>
            </a:r>
            <a:r>
              <a:rPr lang="en-US" sz="1600" dirty="0">
                <a:solidFill>
                  <a:srgbClr val="0070C0"/>
                </a:solidFill>
              </a:rPr>
              <a:t>cache coherent</a:t>
            </a:r>
            <a:r>
              <a:rPr lang="en-US" sz="1600" dirty="0"/>
              <a:t>, while the</a:t>
            </a:r>
          </a:p>
          <a:p>
            <a:r>
              <a:rPr lang="en-US" sz="1600" dirty="0"/>
              <a:t>  “</a:t>
            </a:r>
            <a:r>
              <a:rPr lang="en-US" sz="1600" dirty="0">
                <a:solidFill>
                  <a:srgbClr val="0070C0"/>
                </a:solidFill>
              </a:rPr>
              <a:t>Multimedia Fabric” is not. </a:t>
            </a:r>
            <a:endParaRPr lang="hu-HU" sz="1600" dirty="0">
              <a:solidFill>
                <a:srgbClr val="0070C0"/>
              </a:solidFill>
            </a:endParaRPr>
          </a:p>
        </p:txBody>
      </p:sp>
    </p:spTree>
    <p:extLst>
      <p:ext uri="{BB962C8B-B14F-4D97-AF65-F5344CB8AC3E}">
        <p14:creationId xmlns:p14="http://schemas.microsoft.com/office/powerpoint/2010/main" val="101060643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normalizeH="0" baseline="0" noProof="0" dirty="0">
                <a:ln>
                  <a:noFill/>
                </a:ln>
                <a:solidFill>
                  <a:srgbClr val="FFFFFF"/>
                </a:solidFill>
                <a:effectLst/>
                <a:uLnTx/>
                <a:uFillTx/>
                <a:latin typeface="Verdana" pitchFamily="34" charset="0"/>
                <a:ea typeface="+mn-ea"/>
                <a:cs typeface="Arial" charset="0"/>
              </a:rPr>
              <a:t>3.3.4 Armv7-based 32-bit </a:t>
            </a:r>
            <a:r>
              <a:rPr kumimoji="0" lang="en-US" altLang="en-US" sz="1900" b="0" i="0" u="none" strike="noStrike" kern="1200" cap="none" normalizeH="0" baseline="0" noProof="0" dirty="0" err="1">
                <a:ln>
                  <a:noFill/>
                </a:ln>
                <a:solidFill>
                  <a:srgbClr val="FFFFFF"/>
                </a:solidFill>
                <a:effectLst/>
                <a:uLnTx/>
                <a:uFillTx/>
                <a:latin typeface="Verdana" pitchFamily="34" charset="0"/>
                <a:ea typeface="+mn-ea"/>
                <a:cs typeface="Arial" charset="0"/>
              </a:rPr>
              <a:t>big.little</a:t>
            </a:r>
            <a:r>
              <a:rPr kumimoji="0" lang="en-US" altLang="en-US" sz="1900" b="0" i="0" u="none" strike="noStrike" kern="1200" cap="none" normalizeH="0" baseline="0" noProof="0" dirty="0">
                <a:ln>
                  <a:noFill/>
                </a:ln>
                <a:solidFill>
                  <a:srgbClr val="FFFFFF"/>
                </a:solidFill>
                <a:effectLst/>
                <a:uLnTx/>
                <a:uFillTx/>
                <a:latin typeface="Verdana" pitchFamily="34" charset="0"/>
                <a:ea typeface="+mn-ea"/>
                <a:cs typeface="Arial" charset="0"/>
              </a:rPr>
              <a:t> CPUs</a:t>
            </a:r>
          </a:p>
        </p:txBody>
      </p:sp>
    </p:spTree>
    <p:extLst>
      <p:ext uri="{BB962C8B-B14F-4D97-AF65-F5344CB8AC3E}">
        <p14:creationId xmlns:p14="http://schemas.microsoft.com/office/powerpoint/2010/main" val="271045977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p:txBody>
          <a:bodyPr/>
          <a:lstStyle/>
          <a:p>
            <a:r>
              <a:rPr lang="en-US" sz="1700" dirty="0"/>
              <a:t>3.3.4 Armv7-based 32-bit </a:t>
            </a:r>
            <a:r>
              <a:rPr lang="en-US" sz="1700" dirty="0" err="1"/>
              <a:t>big.little</a:t>
            </a:r>
            <a:r>
              <a:rPr lang="en-US" sz="1700" dirty="0"/>
              <a:t> CPUs (1)</a:t>
            </a:r>
            <a:endParaRPr lang="hu-HU" sz="1700" dirty="0"/>
          </a:p>
        </p:txBody>
      </p:sp>
      <p:sp>
        <p:nvSpPr>
          <p:cNvPr id="3" name="Text Box 5">
            <a:extLst>
              <a:ext uri="{FF2B5EF4-FFF2-40B4-BE49-F238E27FC236}">
                <a16:creationId xmlns:a16="http://schemas.microsoft.com/office/drawing/2014/main" id="{B1D43B65-6989-ACFD-E713-E1DAE4C61D0B}"/>
              </a:ext>
            </a:extLst>
          </p:cNvPr>
          <p:cNvSpPr txBox="1">
            <a:spLocks noChangeArrowheads="1"/>
          </p:cNvSpPr>
          <p:nvPr/>
        </p:nvSpPr>
        <p:spPr bwMode="auto">
          <a:xfrm>
            <a:off x="3280041" y="1859444"/>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6">
            <a:extLst>
              <a:ext uri="{FF2B5EF4-FFF2-40B4-BE49-F238E27FC236}">
                <a16:creationId xmlns:a16="http://schemas.microsoft.com/office/drawing/2014/main" id="{92677EB5-D231-9131-F2B7-0F6BDE9A3BFF}"/>
              </a:ext>
            </a:extLst>
          </p:cNvPr>
          <p:cNvSpPr txBox="1">
            <a:spLocks noChangeArrowheads="1"/>
          </p:cNvSpPr>
          <p:nvPr/>
        </p:nvSpPr>
        <p:spPr bwMode="auto">
          <a:xfrm>
            <a:off x="6771652" y="1859444"/>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a:extLst>
              <a:ext uri="{FF2B5EF4-FFF2-40B4-BE49-F238E27FC236}">
                <a16:creationId xmlns:a16="http://schemas.microsoft.com/office/drawing/2014/main" id="{42773D72-7207-E490-5A32-A4B471D89F5C}"/>
              </a:ext>
            </a:extLst>
          </p:cNvPr>
          <p:cNvSpPr txBox="1">
            <a:spLocks noChangeArrowheads="1"/>
          </p:cNvSpPr>
          <p:nvPr/>
        </p:nvSpPr>
        <p:spPr bwMode="auto">
          <a:xfrm>
            <a:off x="788760" y="185944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a:extLst>
              <a:ext uri="{FF2B5EF4-FFF2-40B4-BE49-F238E27FC236}">
                <a16:creationId xmlns:a16="http://schemas.microsoft.com/office/drawing/2014/main" id="{3CE30689-795E-47F2-C9F8-F1560152DD6C}"/>
              </a:ext>
            </a:extLst>
          </p:cNvPr>
          <p:cNvGrpSpPr/>
          <p:nvPr/>
        </p:nvGrpSpPr>
        <p:grpSpPr>
          <a:xfrm>
            <a:off x="1469217" y="1139636"/>
            <a:ext cx="5874877" cy="719808"/>
            <a:chOff x="1563048" y="1245279"/>
            <a:chExt cx="5874877" cy="719808"/>
          </a:xfrm>
        </p:grpSpPr>
        <p:sp>
          <p:nvSpPr>
            <p:cNvPr id="7" name="Line 9">
              <a:extLst>
                <a:ext uri="{FF2B5EF4-FFF2-40B4-BE49-F238E27FC236}">
                  <a16:creationId xmlns:a16="http://schemas.microsoft.com/office/drawing/2014/main" id="{D7B86956-AB6F-8B3C-8E43-0AF4C1376EEF}"/>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5E4F7172-5C2A-2880-FAB3-7BE4029124F3}"/>
                </a:ext>
              </a:extLst>
            </p:cNvPr>
            <p:cNvSpPr txBox="1">
              <a:spLocks noChangeArrowheads="1"/>
            </p:cNvSpPr>
            <p:nvPr/>
          </p:nvSpPr>
          <p:spPr bwMode="auto">
            <a:xfrm>
              <a:off x="1802761" y="1245279"/>
              <a:ext cx="533190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3801DECF-7AC4-6B59-29A2-35996DD929CF}"/>
                </a:ext>
              </a:extLst>
            </p:cNvPr>
            <p:cNvCxnSpPr>
              <a:stCxn id="7" idx="1"/>
              <a:endCxn id="12" idx="7"/>
            </p:cNvCxnSpPr>
            <p:nvPr/>
          </p:nvCxnSpPr>
          <p:spPr>
            <a:xfrm flipH="1">
              <a:off x="1624504" y="1684820"/>
              <a:ext cx="2841032"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1280B41-BC00-E70A-AEBB-631437113655}"/>
                </a:ext>
              </a:extLst>
            </p:cNvPr>
            <p:cNvCxnSpPr>
              <a:endCxn id="13" idx="7"/>
            </p:cNvCxnSpPr>
            <p:nvPr/>
          </p:nvCxnSpPr>
          <p:spPr>
            <a:xfrm>
              <a:off x="4465537" y="1684820"/>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7947868D-BAE2-D363-E6FE-2721FCFA09E3}"/>
                </a:ext>
              </a:extLst>
            </p:cNvPr>
            <p:cNvSpPr>
              <a:spLocks noChangeArrowheads="1"/>
            </p:cNvSpPr>
            <p:nvPr/>
          </p:nvSpPr>
          <p:spPr bwMode="auto">
            <a:xfrm>
              <a:off x="4436985" y="187598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a:extLst>
                <a:ext uri="{FF2B5EF4-FFF2-40B4-BE49-F238E27FC236}">
                  <a16:creationId xmlns:a16="http://schemas.microsoft.com/office/drawing/2014/main" id="{2D7B8DB9-D093-7ED3-7B37-1ED85276DE67}"/>
                </a:ext>
              </a:extLst>
            </p:cNvPr>
            <p:cNvSpPr>
              <a:spLocks noChangeArrowheads="1"/>
            </p:cNvSpPr>
            <p:nvPr/>
          </p:nvSpPr>
          <p:spPr bwMode="auto">
            <a:xfrm>
              <a:off x="1563048"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2">
              <a:extLst>
                <a:ext uri="{FF2B5EF4-FFF2-40B4-BE49-F238E27FC236}">
                  <a16:creationId xmlns:a16="http://schemas.microsoft.com/office/drawing/2014/main" id="{72C67BCD-A40C-A382-5465-DD45F94C7348}"/>
                </a:ext>
              </a:extLst>
            </p:cNvPr>
            <p:cNvSpPr>
              <a:spLocks noChangeArrowheads="1"/>
            </p:cNvSpPr>
            <p:nvPr/>
          </p:nvSpPr>
          <p:spPr bwMode="auto">
            <a:xfrm>
              <a:off x="736592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grpSp>
      <p:sp>
        <p:nvSpPr>
          <p:cNvPr id="14" name="Right Arrow 17">
            <a:extLst>
              <a:ext uri="{FF2B5EF4-FFF2-40B4-BE49-F238E27FC236}">
                <a16:creationId xmlns:a16="http://schemas.microsoft.com/office/drawing/2014/main" id="{287811EB-2EE0-45D1-0EB5-76D8914641E0}"/>
              </a:ext>
            </a:extLst>
          </p:cNvPr>
          <p:cNvSpPr/>
          <p:nvPr/>
        </p:nvSpPr>
        <p:spPr bwMode="auto">
          <a:xfrm>
            <a:off x="2546775" y="1915833"/>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8">
            <a:extLst>
              <a:ext uri="{FF2B5EF4-FFF2-40B4-BE49-F238E27FC236}">
                <a16:creationId xmlns:a16="http://schemas.microsoft.com/office/drawing/2014/main" id="{BE9AFEC3-2732-3437-1EC9-C8DFF3CABD0D}"/>
              </a:ext>
            </a:extLst>
          </p:cNvPr>
          <p:cNvSpPr/>
          <p:nvPr/>
        </p:nvSpPr>
        <p:spPr bwMode="auto">
          <a:xfrm>
            <a:off x="5878258" y="1926807"/>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1900AC6E-AA29-138C-281F-425B4F79D8AE}"/>
              </a:ext>
            </a:extLst>
          </p:cNvPr>
          <p:cNvSpPr txBox="1"/>
          <p:nvPr/>
        </p:nvSpPr>
        <p:spPr>
          <a:xfrm>
            <a:off x="75520" y="445462"/>
            <a:ext cx="4908075" cy="369332"/>
          </a:xfrm>
          <a:prstGeom prst="rect">
            <a:avLst/>
          </a:prstGeom>
          <a:noFill/>
        </p:spPr>
        <p:txBody>
          <a:bodyPr wrap="none" rtlCol="0">
            <a:spAutoFit/>
          </a:bodyPr>
          <a:lstStyle/>
          <a:p>
            <a:r>
              <a:rPr lang="en-US" dirty="0">
                <a:solidFill>
                  <a:schemeClr val="accent6"/>
                </a:solidFill>
              </a:rPr>
              <a:t>3.3.4 Armv7-based 32-bit </a:t>
            </a:r>
            <a:r>
              <a:rPr lang="en-US" dirty="0" err="1">
                <a:solidFill>
                  <a:schemeClr val="accent6"/>
                </a:solidFill>
              </a:rPr>
              <a:t>big.little</a:t>
            </a:r>
            <a:r>
              <a:rPr lang="en-US" dirty="0">
                <a:solidFill>
                  <a:schemeClr val="accent6"/>
                </a:solidFill>
              </a:rPr>
              <a:t> CPUs</a:t>
            </a:r>
          </a:p>
        </p:txBody>
      </p:sp>
      <p:sp>
        <p:nvSpPr>
          <p:cNvPr id="17" name="Rectangle 16">
            <a:extLst>
              <a:ext uri="{FF2B5EF4-FFF2-40B4-BE49-F238E27FC236}">
                <a16:creationId xmlns:a16="http://schemas.microsoft.com/office/drawing/2014/main" id="{C9FD8B02-2DE8-09FF-4ACC-D91A808E753A}"/>
              </a:ext>
            </a:extLst>
          </p:cNvPr>
          <p:cNvSpPr/>
          <p:nvPr/>
        </p:nvSpPr>
        <p:spPr bwMode="auto">
          <a:xfrm>
            <a:off x="6847412" y="268965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77C1DD11-5986-A5BF-FEC1-AECD3CC84EA4}"/>
              </a:ext>
            </a:extLst>
          </p:cNvPr>
          <p:cNvSpPr/>
          <p:nvPr/>
        </p:nvSpPr>
        <p:spPr bwMode="auto">
          <a:xfrm>
            <a:off x="6561889" y="268966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61A8AD5A-30EB-8B32-2577-17E9703FB6FF}"/>
              </a:ext>
            </a:extLst>
          </p:cNvPr>
          <p:cNvSpPr/>
          <p:nvPr/>
        </p:nvSpPr>
        <p:spPr bwMode="auto">
          <a:xfrm>
            <a:off x="7757282" y="259692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C1A59EE1-BCE8-7A43-50CC-12A811B9E2DC}"/>
              </a:ext>
            </a:extLst>
          </p:cNvPr>
          <p:cNvSpPr/>
          <p:nvPr/>
        </p:nvSpPr>
        <p:spPr bwMode="auto">
          <a:xfrm>
            <a:off x="7371299" y="259692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BCC70DF5-C7C6-6BF5-41FA-2B1111BF8DAE}"/>
              </a:ext>
            </a:extLst>
          </p:cNvPr>
          <p:cNvSpPr/>
          <p:nvPr/>
        </p:nvSpPr>
        <p:spPr bwMode="auto">
          <a:xfrm>
            <a:off x="6840876" y="293669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15C6D4E8-ACF5-97EB-091C-0736D0B735FB}"/>
              </a:ext>
            </a:extLst>
          </p:cNvPr>
          <p:cNvSpPr/>
          <p:nvPr/>
        </p:nvSpPr>
        <p:spPr bwMode="auto">
          <a:xfrm>
            <a:off x="6555353" y="293669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AD913F1-491D-52E5-3344-46DE6B30071D}"/>
              </a:ext>
            </a:extLst>
          </p:cNvPr>
          <p:cNvSpPr/>
          <p:nvPr/>
        </p:nvSpPr>
        <p:spPr bwMode="auto">
          <a:xfrm>
            <a:off x="7757282" y="292747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CC5D1337-DB1D-3E21-2288-F72A9599B624}"/>
              </a:ext>
            </a:extLst>
          </p:cNvPr>
          <p:cNvSpPr/>
          <p:nvPr/>
        </p:nvSpPr>
        <p:spPr bwMode="auto">
          <a:xfrm>
            <a:off x="7371299" y="292747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24">
            <a:extLst>
              <a:ext uri="{FF2B5EF4-FFF2-40B4-BE49-F238E27FC236}">
                <a16:creationId xmlns:a16="http://schemas.microsoft.com/office/drawing/2014/main" id="{5F8AC69F-F270-2DF5-83EA-62A958CA4217}"/>
              </a:ext>
            </a:extLst>
          </p:cNvPr>
          <p:cNvSpPr/>
          <p:nvPr/>
        </p:nvSpPr>
        <p:spPr bwMode="auto">
          <a:xfrm>
            <a:off x="6443650" y="367075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0">
            <a:extLst>
              <a:ext uri="{FF2B5EF4-FFF2-40B4-BE49-F238E27FC236}">
                <a16:creationId xmlns:a16="http://schemas.microsoft.com/office/drawing/2014/main" id="{194331AA-A67E-7FEB-DE7F-6ED12F6096B5}"/>
              </a:ext>
            </a:extLst>
          </p:cNvPr>
          <p:cNvSpPr/>
          <p:nvPr/>
        </p:nvSpPr>
        <p:spPr bwMode="auto">
          <a:xfrm>
            <a:off x="6465393" y="262355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ounded Rectangle 41">
            <a:extLst>
              <a:ext uri="{FF2B5EF4-FFF2-40B4-BE49-F238E27FC236}">
                <a16:creationId xmlns:a16="http://schemas.microsoft.com/office/drawing/2014/main" id="{5316ADBD-1F30-BF80-2634-30EB19FE15CE}"/>
              </a:ext>
            </a:extLst>
          </p:cNvPr>
          <p:cNvSpPr/>
          <p:nvPr/>
        </p:nvSpPr>
        <p:spPr bwMode="auto">
          <a:xfrm>
            <a:off x="7278768" y="255830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2">
            <a:extLst>
              <a:ext uri="{FF2B5EF4-FFF2-40B4-BE49-F238E27FC236}">
                <a16:creationId xmlns:a16="http://schemas.microsoft.com/office/drawing/2014/main" id="{FBCAFB4B-B677-F858-A973-7C2D7C7CBAD8}"/>
              </a:ext>
            </a:extLst>
          </p:cNvPr>
          <p:cNvSpPr/>
          <p:nvPr/>
        </p:nvSpPr>
        <p:spPr bwMode="auto">
          <a:xfrm>
            <a:off x="6788629" y="3230092"/>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Up-Down Arrow 43">
            <a:extLst>
              <a:ext uri="{FF2B5EF4-FFF2-40B4-BE49-F238E27FC236}">
                <a16:creationId xmlns:a16="http://schemas.microsoft.com/office/drawing/2014/main" id="{949662BA-F446-7370-1107-F968E03ED5E0}"/>
              </a:ext>
            </a:extLst>
          </p:cNvPr>
          <p:cNvSpPr/>
          <p:nvPr/>
        </p:nvSpPr>
        <p:spPr bwMode="auto">
          <a:xfrm>
            <a:off x="7699486" y="3301339"/>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AF220B73-C349-3355-DB67-B3DED3108ECC}"/>
              </a:ext>
            </a:extLst>
          </p:cNvPr>
          <p:cNvSpPr txBox="1"/>
          <p:nvPr/>
        </p:nvSpPr>
        <p:spPr>
          <a:xfrm>
            <a:off x="6528699" y="35918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1" name="Rectangle 30">
            <a:extLst>
              <a:ext uri="{FF2B5EF4-FFF2-40B4-BE49-F238E27FC236}">
                <a16:creationId xmlns:a16="http://schemas.microsoft.com/office/drawing/2014/main" id="{2782D305-9C1C-5695-01D0-6FD19C9B90FF}"/>
              </a:ext>
            </a:extLst>
          </p:cNvPr>
          <p:cNvSpPr/>
          <p:nvPr/>
        </p:nvSpPr>
        <p:spPr bwMode="auto">
          <a:xfrm>
            <a:off x="4460829" y="269290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D996655A-F9F8-8490-B747-920738C94BF1}"/>
              </a:ext>
            </a:extLst>
          </p:cNvPr>
          <p:cNvSpPr/>
          <p:nvPr/>
        </p:nvSpPr>
        <p:spPr bwMode="auto">
          <a:xfrm>
            <a:off x="4161244" y="269290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02BF1499-0E6F-431A-DF42-E4F01AF7E5A0}"/>
              </a:ext>
            </a:extLst>
          </p:cNvPr>
          <p:cNvSpPr/>
          <p:nvPr/>
        </p:nvSpPr>
        <p:spPr bwMode="auto">
          <a:xfrm>
            <a:off x="4454293" y="293994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66F2F822-8481-F880-5634-54253FE16637}"/>
              </a:ext>
            </a:extLst>
          </p:cNvPr>
          <p:cNvSpPr/>
          <p:nvPr/>
        </p:nvSpPr>
        <p:spPr bwMode="auto">
          <a:xfrm>
            <a:off x="4154708" y="293994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ounded Rectangle 49">
            <a:extLst>
              <a:ext uri="{FF2B5EF4-FFF2-40B4-BE49-F238E27FC236}">
                <a16:creationId xmlns:a16="http://schemas.microsoft.com/office/drawing/2014/main" id="{23C25A34-2F0D-4CCF-E28B-F8673DBED7A4}"/>
              </a:ext>
            </a:extLst>
          </p:cNvPr>
          <p:cNvSpPr/>
          <p:nvPr/>
        </p:nvSpPr>
        <p:spPr bwMode="auto">
          <a:xfrm>
            <a:off x="4064748" y="262679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Up-Down Arrow 50">
            <a:extLst>
              <a:ext uri="{FF2B5EF4-FFF2-40B4-BE49-F238E27FC236}">
                <a16:creationId xmlns:a16="http://schemas.microsoft.com/office/drawing/2014/main" id="{FEF2614A-6AC5-26A1-28E1-BBFC96759E6E}"/>
              </a:ext>
            </a:extLst>
          </p:cNvPr>
          <p:cNvSpPr/>
          <p:nvPr/>
        </p:nvSpPr>
        <p:spPr bwMode="auto">
          <a:xfrm>
            <a:off x="4392421" y="3241033"/>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7" name="Group 36">
            <a:extLst>
              <a:ext uri="{FF2B5EF4-FFF2-40B4-BE49-F238E27FC236}">
                <a16:creationId xmlns:a16="http://schemas.microsoft.com/office/drawing/2014/main" id="{197D23B9-87AA-6BBA-D6CE-9F1D0C9552E9}"/>
              </a:ext>
            </a:extLst>
          </p:cNvPr>
          <p:cNvGrpSpPr/>
          <p:nvPr/>
        </p:nvGrpSpPr>
        <p:grpSpPr>
          <a:xfrm>
            <a:off x="1233229" y="2812915"/>
            <a:ext cx="265363" cy="446216"/>
            <a:chOff x="588600" y="4407768"/>
            <a:chExt cx="265363" cy="446216"/>
          </a:xfrm>
        </p:grpSpPr>
        <p:sp>
          <p:nvSpPr>
            <p:cNvPr id="38" name="Rectangle 37">
              <a:extLst>
                <a:ext uri="{FF2B5EF4-FFF2-40B4-BE49-F238E27FC236}">
                  <a16:creationId xmlns:a16="http://schemas.microsoft.com/office/drawing/2014/main" id="{73AA698E-518E-F78B-F68C-E299BB47143D}"/>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Up-Down Arrow 53">
              <a:extLst>
                <a:ext uri="{FF2B5EF4-FFF2-40B4-BE49-F238E27FC236}">
                  <a16:creationId xmlns:a16="http://schemas.microsoft.com/office/drawing/2014/main" id="{119C8258-E257-9A41-9BB3-352470B26E11}"/>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Rectangle 39">
            <a:extLst>
              <a:ext uri="{FF2B5EF4-FFF2-40B4-BE49-F238E27FC236}">
                <a16:creationId xmlns:a16="http://schemas.microsoft.com/office/drawing/2014/main" id="{58A582CE-8312-4591-BC07-7914E95DA196}"/>
              </a:ext>
            </a:extLst>
          </p:cNvPr>
          <p:cNvSpPr/>
          <p:nvPr/>
        </p:nvSpPr>
        <p:spPr bwMode="auto">
          <a:xfrm>
            <a:off x="3621801" y="36673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a:extLst>
              <a:ext uri="{FF2B5EF4-FFF2-40B4-BE49-F238E27FC236}">
                <a16:creationId xmlns:a16="http://schemas.microsoft.com/office/drawing/2014/main" id="{2BB9B2F5-63F8-E68E-A49B-A68655631913}"/>
              </a:ext>
            </a:extLst>
          </p:cNvPr>
          <p:cNvSpPr txBox="1"/>
          <p:nvPr/>
        </p:nvSpPr>
        <p:spPr>
          <a:xfrm>
            <a:off x="3620225" y="35875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2" name="Line 9">
            <a:extLst>
              <a:ext uri="{FF2B5EF4-FFF2-40B4-BE49-F238E27FC236}">
                <a16:creationId xmlns:a16="http://schemas.microsoft.com/office/drawing/2014/main" id="{DB1F6C99-810A-09E0-8D79-5F23FA506F46}"/>
              </a:ext>
            </a:extLst>
          </p:cNvPr>
          <p:cNvSpPr>
            <a:spLocks noChangeShapeType="1"/>
          </p:cNvSpPr>
          <p:nvPr/>
        </p:nvSpPr>
        <p:spPr bwMode="auto">
          <a:xfrm flipH="1">
            <a:off x="4376136" y="1596186"/>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0514B9D7-DBE1-A5DE-F47E-180077D7C964}"/>
              </a:ext>
            </a:extLst>
          </p:cNvPr>
          <p:cNvSpPr txBox="1"/>
          <p:nvPr/>
        </p:nvSpPr>
        <p:spPr>
          <a:xfrm>
            <a:off x="3612651" y="4340680"/>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4" name="TextBox 43">
            <a:extLst>
              <a:ext uri="{FF2B5EF4-FFF2-40B4-BE49-F238E27FC236}">
                <a16:creationId xmlns:a16="http://schemas.microsoft.com/office/drawing/2014/main" id="{87056739-CAB8-2A01-9FD7-77DD8ACF35F7}"/>
              </a:ext>
            </a:extLst>
          </p:cNvPr>
          <p:cNvSpPr txBox="1"/>
          <p:nvPr/>
        </p:nvSpPr>
        <p:spPr>
          <a:xfrm>
            <a:off x="6573421" y="4338184"/>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5" name="TextBox 44">
            <a:extLst>
              <a:ext uri="{FF2B5EF4-FFF2-40B4-BE49-F238E27FC236}">
                <a16:creationId xmlns:a16="http://schemas.microsoft.com/office/drawing/2014/main" id="{06141320-B0EF-BD5F-80FC-31727A69D068}"/>
              </a:ext>
            </a:extLst>
          </p:cNvPr>
          <p:cNvSpPr txBox="1"/>
          <p:nvPr/>
        </p:nvSpPr>
        <p:spPr>
          <a:xfrm>
            <a:off x="610468" y="433796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6" name="TextBox 45">
            <a:extLst>
              <a:ext uri="{FF2B5EF4-FFF2-40B4-BE49-F238E27FC236}">
                <a16:creationId xmlns:a16="http://schemas.microsoft.com/office/drawing/2014/main" id="{8E0438E5-9845-A71F-179E-11584D64D716}"/>
              </a:ext>
            </a:extLst>
          </p:cNvPr>
          <p:cNvSpPr txBox="1"/>
          <p:nvPr/>
        </p:nvSpPr>
        <p:spPr>
          <a:xfrm>
            <a:off x="3761436" y="3994577"/>
            <a:ext cx="1327608" cy="292388"/>
          </a:xfrm>
          <a:prstGeom prst="rect">
            <a:avLst/>
          </a:prstGeom>
          <a:noFill/>
        </p:spPr>
        <p:txBody>
          <a:bodyPr wrap="none" rtlCol="0">
            <a:spAutoFit/>
          </a:bodyPr>
          <a:lstStyle/>
          <a:p>
            <a:r>
              <a:rPr lang="en-US" sz="1300" i="1" dirty="0"/>
              <a:t>Cortex-A5/A9</a:t>
            </a:r>
          </a:p>
        </p:txBody>
      </p:sp>
      <p:sp>
        <p:nvSpPr>
          <p:cNvPr id="47" name="TextBox 46">
            <a:extLst>
              <a:ext uri="{FF2B5EF4-FFF2-40B4-BE49-F238E27FC236}">
                <a16:creationId xmlns:a16="http://schemas.microsoft.com/office/drawing/2014/main" id="{F527DE99-5622-8F49-473F-9204E042E226}"/>
              </a:ext>
            </a:extLst>
          </p:cNvPr>
          <p:cNvSpPr txBox="1"/>
          <p:nvPr/>
        </p:nvSpPr>
        <p:spPr>
          <a:xfrm>
            <a:off x="6405184" y="4041099"/>
            <a:ext cx="1834156" cy="292388"/>
          </a:xfrm>
          <a:prstGeom prst="rect">
            <a:avLst/>
          </a:prstGeom>
          <a:noFill/>
        </p:spPr>
        <p:txBody>
          <a:bodyPr wrap="none" rtlCol="0">
            <a:spAutoFit/>
          </a:bodyPr>
          <a:lstStyle/>
          <a:p>
            <a:r>
              <a:rPr lang="en-US" sz="1300" i="1" dirty="0"/>
              <a:t>Cortex-A7/A15/A17</a:t>
            </a:r>
          </a:p>
        </p:txBody>
      </p:sp>
      <p:sp>
        <p:nvSpPr>
          <p:cNvPr id="48" name="TextBox 47">
            <a:extLst>
              <a:ext uri="{FF2B5EF4-FFF2-40B4-BE49-F238E27FC236}">
                <a16:creationId xmlns:a16="http://schemas.microsoft.com/office/drawing/2014/main" id="{3E819993-CEF8-B756-3F61-7ACB29F0801E}"/>
              </a:ext>
            </a:extLst>
          </p:cNvPr>
          <p:cNvSpPr txBox="1"/>
          <p:nvPr/>
        </p:nvSpPr>
        <p:spPr>
          <a:xfrm>
            <a:off x="801569" y="4021847"/>
            <a:ext cx="1032655" cy="292388"/>
          </a:xfrm>
          <a:prstGeom prst="rect">
            <a:avLst/>
          </a:prstGeom>
          <a:noFill/>
        </p:spPr>
        <p:txBody>
          <a:bodyPr wrap="none" rtlCol="0">
            <a:spAutoFit/>
          </a:bodyPr>
          <a:lstStyle/>
          <a:p>
            <a:r>
              <a:rPr lang="en-US" sz="1300" i="1" dirty="0"/>
              <a:t>Cortex-A8</a:t>
            </a:r>
          </a:p>
        </p:txBody>
      </p:sp>
      <p:sp>
        <p:nvSpPr>
          <p:cNvPr id="49" name="TextBox 48">
            <a:extLst>
              <a:ext uri="{FF2B5EF4-FFF2-40B4-BE49-F238E27FC236}">
                <a16:creationId xmlns:a16="http://schemas.microsoft.com/office/drawing/2014/main" id="{CDD18419-13CE-ADA6-3C16-F24260E8AFED}"/>
              </a:ext>
            </a:extLst>
          </p:cNvPr>
          <p:cNvSpPr txBox="1"/>
          <p:nvPr/>
        </p:nvSpPr>
        <p:spPr>
          <a:xfrm>
            <a:off x="88366" y="3763485"/>
            <a:ext cx="1848326" cy="292388"/>
          </a:xfrm>
          <a:prstGeom prst="rect">
            <a:avLst/>
          </a:prstGeom>
          <a:noFill/>
        </p:spPr>
        <p:txBody>
          <a:bodyPr wrap="none" rtlCol="0">
            <a:spAutoFit/>
          </a:bodyPr>
          <a:lstStyle/>
          <a:p>
            <a:r>
              <a:rPr lang="en-US" sz="1300" i="1" dirty="0"/>
              <a:t>Typical Armv7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6129899" y="1598498"/>
            <a:ext cx="2412000" cy="306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75045891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(2)</a:t>
            </a:r>
          </a:p>
        </p:txBody>
      </p:sp>
      <p:sp>
        <p:nvSpPr>
          <p:cNvPr id="5" name="TextBox 4"/>
          <p:cNvSpPr txBox="1"/>
          <p:nvPr/>
        </p:nvSpPr>
        <p:spPr>
          <a:xfrm>
            <a:off x="71438" y="444560"/>
            <a:ext cx="6133410" cy="369332"/>
          </a:xfrm>
          <a:prstGeom prst="rect">
            <a:avLst/>
          </a:prstGeom>
          <a:noFill/>
        </p:spPr>
        <p:txBody>
          <a:bodyPr wrap="none" rtlCol="0">
            <a:spAutoFit/>
          </a:bodyPr>
          <a:lstStyle/>
          <a:p>
            <a:pPr lvl="0" defTabSz="457200">
              <a:defRPr/>
            </a:pPr>
            <a:r>
              <a:rPr lang="en-US" dirty="0" err="1">
                <a:solidFill>
                  <a:srgbClr val="2D2D8A"/>
                </a:solidFill>
              </a:rPr>
              <a:t>big.little</a:t>
            </a:r>
            <a:r>
              <a:rPr lang="en-US" dirty="0">
                <a:solidFill>
                  <a:srgbClr val="2D2D8A"/>
                </a:solidFill>
              </a:rPr>
              <a:t> core clusters-based mobile processors -2</a:t>
            </a:r>
          </a:p>
        </p:txBody>
      </p:sp>
      <p:sp>
        <p:nvSpPr>
          <p:cNvPr id="8" name="Rounded Rectangle 7"/>
          <p:cNvSpPr/>
          <p:nvPr/>
        </p:nvSpPr>
        <p:spPr bwMode="auto">
          <a:xfrm>
            <a:off x="10803" y="883287"/>
            <a:ext cx="9144000" cy="828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68755" y="863466"/>
            <a:ext cx="8715463" cy="830997"/>
          </a:xfrm>
          <a:prstGeom prst="rect">
            <a:avLst/>
          </a:prstGeom>
          <a:noFill/>
        </p:spPr>
        <p:txBody>
          <a:bodyPr wrap="none" rtlCol="0">
            <a:spAutoFit/>
          </a:bodyPr>
          <a:lstStyle/>
          <a:p>
            <a:r>
              <a:rPr lang="hu-HU" sz="1600" dirty="0"/>
              <a:t> </a:t>
            </a:r>
            <a:r>
              <a:rPr lang="en-US" sz="1600" dirty="0"/>
              <a:t>When </a:t>
            </a:r>
            <a:r>
              <a:rPr lang="hu-HU" sz="1600" dirty="0"/>
              <a:t>ARM </a:t>
            </a:r>
            <a:r>
              <a:rPr lang="en-US" sz="1600" dirty="0"/>
              <a:t>announced</a:t>
            </a:r>
            <a:r>
              <a:rPr lang="hu-HU" sz="1600" dirty="0"/>
              <a:t> </a:t>
            </a:r>
            <a:r>
              <a:rPr lang="hu-HU" sz="1600" dirty="0" err="1">
                <a:solidFill>
                  <a:srgbClr val="0070C0"/>
                </a:solidFill>
              </a:rPr>
              <a:t>big.little</a:t>
            </a:r>
            <a:r>
              <a:rPr lang="hu-HU" sz="1600" dirty="0">
                <a:solidFill>
                  <a:srgbClr val="0070C0"/>
                </a:solidFill>
              </a:rPr>
              <a:t> </a:t>
            </a:r>
            <a:r>
              <a:rPr lang="hu-HU" sz="1600" dirty="0" err="1">
                <a:solidFill>
                  <a:srgbClr val="0070C0"/>
                </a:solidFill>
              </a:rPr>
              <a:t>processing</a:t>
            </a:r>
            <a:r>
              <a:rPr lang="en-US" sz="1600" dirty="0">
                <a:solidFill>
                  <a:srgbClr val="0070C0"/>
                </a:solidFill>
              </a:rPr>
              <a:t> in 2011, it triggered a transition </a:t>
            </a:r>
            <a:r>
              <a:rPr lang="en-US" sz="1600" dirty="0"/>
              <a:t>from</a:t>
            </a:r>
          </a:p>
          <a:p>
            <a:r>
              <a:rPr lang="en-US" sz="1600" dirty="0"/>
              <a:t>  the symmetrical multicore to </a:t>
            </a:r>
            <a:r>
              <a:rPr lang="en-US" sz="1600" dirty="0" err="1"/>
              <a:t>big.little</a:t>
            </a:r>
            <a:r>
              <a:rPr lang="en-US" sz="1600" dirty="0"/>
              <a:t> processor architectures, as demonstrated</a:t>
            </a:r>
          </a:p>
          <a:p>
            <a:r>
              <a:rPr lang="en-US" sz="1600" dirty="0"/>
              <a:t>  in the following Figure.</a:t>
            </a:r>
            <a:endParaRPr lang="hu-HU" sz="1600" dirty="0"/>
          </a:p>
        </p:txBody>
      </p:sp>
    </p:spTree>
    <p:extLst>
      <p:ext uri="{BB962C8B-B14F-4D97-AF65-F5344CB8AC3E}">
        <p14:creationId xmlns:p14="http://schemas.microsoft.com/office/powerpoint/2010/main" val="154065799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3.3.4 Armv7-based 32-bit </a:t>
            </a:r>
            <a:r>
              <a:rPr lang="en-US" sz="1700" dirty="0" err="1"/>
              <a:t>big.little</a:t>
            </a:r>
            <a:r>
              <a:rPr lang="en-US" sz="1700" dirty="0"/>
              <a:t> CPUs (3)</a:t>
            </a:r>
          </a:p>
        </p:txBody>
      </p:sp>
      <p:sp>
        <p:nvSpPr>
          <p:cNvPr id="3" name="Text Box 5"/>
          <p:cNvSpPr txBox="1">
            <a:spLocks noChangeArrowheads="1"/>
          </p:cNvSpPr>
          <p:nvPr/>
        </p:nvSpPr>
        <p:spPr bwMode="auto">
          <a:xfrm>
            <a:off x="4305139" y="1625764"/>
            <a:ext cx="160973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 CPUs</a:t>
            </a:r>
          </a:p>
        </p:txBody>
      </p:sp>
      <p:sp>
        <p:nvSpPr>
          <p:cNvPr id="4" name="Text Box 6"/>
          <p:cNvSpPr txBox="1">
            <a:spLocks noChangeArrowheads="1"/>
          </p:cNvSpPr>
          <p:nvPr/>
        </p:nvSpPr>
        <p:spPr bwMode="auto">
          <a:xfrm>
            <a:off x="6630520" y="1625764"/>
            <a:ext cx="210666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 (core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p:cNvSpPr txBox="1">
            <a:spLocks noChangeArrowheads="1"/>
          </p:cNvSpPr>
          <p:nvPr/>
        </p:nvSpPr>
        <p:spPr bwMode="auto">
          <a:xfrm>
            <a:off x="1899913" y="162576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p:cNvGrpSpPr/>
          <p:nvPr/>
        </p:nvGrpSpPr>
        <p:grpSpPr>
          <a:xfrm>
            <a:off x="1464516" y="905956"/>
            <a:ext cx="7314824" cy="719808"/>
            <a:chOff x="800624" y="1245279"/>
            <a:chExt cx="7314824" cy="719808"/>
          </a:xfrm>
        </p:grpSpPr>
        <p:sp>
          <p:nvSpPr>
            <p:cNvPr id="7" name="Line 9"/>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p:cNvSpPr txBox="1">
              <a:spLocks noChangeArrowheads="1"/>
            </p:cNvSpPr>
            <p:nvPr/>
          </p:nvSpPr>
          <p:spPr bwMode="auto">
            <a:xfrm>
              <a:off x="800624" y="1245279"/>
              <a:ext cx="731482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Overview of Armv7 A-based CPU designs and their use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p:cNvCxnSpPr>
              <a:stCxn id="7" idx="1"/>
              <a:endCxn id="12"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a:endCxn id="13"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val 13"/>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Oval 12"/>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4" name="Right Arrow 13"/>
          <p:cNvSpPr/>
          <p:nvPr/>
        </p:nvSpPr>
        <p:spPr bwMode="auto">
          <a:xfrm>
            <a:off x="361628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4"/>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Line 9"/>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TextBox 52">
            <a:extLst>
              <a:ext uri="{FF2B5EF4-FFF2-40B4-BE49-F238E27FC236}">
                <a16:creationId xmlns:a16="http://schemas.microsoft.com/office/drawing/2014/main" id="{B06A1E41-AD74-B8B6-4580-A631D9A16E3E}"/>
              </a:ext>
            </a:extLst>
          </p:cNvPr>
          <p:cNvSpPr txBox="1"/>
          <p:nvPr/>
        </p:nvSpPr>
        <p:spPr>
          <a:xfrm>
            <a:off x="59867" y="443178"/>
            <a:ext cx="9016684"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Armv7-A based 32-bit </a:t>
            </a:r>
            <a:r>
              <a:rPr lang="en-US" dirty="0" err="1">
                <a:solidFill>
                  <a:schemeClr val="accent6"/>
                </a:solidFill>
                <a:latin typeface="Verdana" pitchFamily="34" charset="0"/>
              </a:rPr>
              <a:t>big.little</a:t>
            </a:r>
            <a:r>
              <a:rPr lang="en-US" dirty="0">
                <a:solidFill>
                  <a:schemeClr val="accent6"/>
                </a:solidFill>
                <a:latin typeface="Verdana" pitchFamily="34" charset="0"/>
              </a:rPr>
              <a:t> CPU design in mobile processors -1</a:t>
            </a:r>
            <a:endParaRPr lang="hu-HU" baseline="30000" dirty="0">
              <a:solidFill>
                <a:schemeClr val="accent6"/>
              </a:solidFill>
              <a:latin typeface="Verdana" pitchFamily="34" charset="0"/>
            </a:endParaRPr>
          </a:p>
        </p:txBody>
      </p:sp>
      <p:sp>
        <p:nvSpPr>
          <p:cNvPr id="54" name="Oval 53">
            <a:extLst>
              <a:ext uri="{FF2B5EF4-FFF2-40B4-BE49-F238E27FC236}">
                <a16:creationId xmlns:a16="http://schemas.microsoft.com/office/drawing/2014/main" id="{29FD934D-9350-98E8-46D8-01F8E0461D3B}"/>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8BC320B7-61CD-3DD0-A152-10D76B3C7FC0}"/>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0" name="TextBox 59">
            <a:extLst>
              <a:ext uri="{FF2B5EF4-FFF2-40B4-BE49-F238E27FC236}">
                <a16:creationId xmlns:a16="http://schemas.microsoft.com/office/drawing/2014/main" id="{E0EB1F14-1677-0517-D9A9-B46EB5551F2D}"/>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61" name="TextBox 60">
            <a:extLst>
              <a:ext uri="{FF2B5EF4-FFF2-40B4-BE49-F238E27FC236}">
                <a16:creationId xmlns:a16="http://schemas.microsoft.com/office/drawing/2014/main" id="{07A8460A-71A6-5C71-B3E5-9EABBECD291F}"/>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51BD4E38-F9FA-5A9E-853C-C9E771146774}"/>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63" name="TextBox 62">
            <a:extLst>
              <a:ext uri="{FF2B5EF4-FFF2-40B4-BE49-F238E27FC236}">
                <a16:creationId xmlns:a16="http://schemas.microsoft.com/office/drawing/2014/main" id="{17E48520-DA52-C9FE-F9FC-3A332FBD96E6}"/>
              </a:ext>
            </a:extLst>
          </p:cNvPr>
          <p:cNvSpPr txBox="1"/>
          <p:nvPr/>
        </p:nvSpPr>
        <p:spPr>
          <a:xfrm>
            <a:off x="229349" y="3560388"/>
            <a:ext cx="104067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 CPUs</a:t>
            </a:r>
          </a:p>
        </p:txBody>
      </p:sp>
      <p:sp>
        <p:nvSpPr>
          <p:cNvPr id="64" name="TextBox 63">
            <a:extLst>
              <a:ext uri="{FF2B5EF4-FFF2-40B4-BE49-F238E27FC236}">
                <a16:creationId xmlns:a16="http://schemas.microsoft.com/office/drawing/2014/main" id="{8BB50A65-048E-9C2F-7FEB-B0091A4BCB62}"/>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r>
              <a:rPr kumimoji="0" lang="en-US" sz="1300" b="0" i="0" u="none" strike="noStrike" kern="1200" cap="none" spc="0" normalizeH="0" baseline="0" noProof="0" dirty="0">
                <a:ln>
                  <a:noFill/>
                </a:ln>
                <a:effectLst/>
                <a:uLnTx/>
                <a:uFillTx/>
                <a:latin typeface="Verdana"/>
                <a:ea typeface="+mn-ea"/>
                <a:cs typeface="+mn-cs"/>
              </a:rPr>
              <a:t>/A9</a:t>
            </a:r>
          </a:p>
        </p:txBody>
      </p:sp>
      <p:sp>
        <p:nvSpPr>
          <p:cNvPr id="65" name="Rectangle 64">
            <a:extLst>
              <a:ext uri="{FF2B5EF4-FFF2-40B4-BE49-F238E27FC236}">
                <a16:creationId xmlns:a16="http://schemas.microsoft.com/office/drawing/2014/main" id="{1F5A4DA9-9322-1165-6E53-F55B99AF9A45}"/>
              </a:ext>
            </a:extLst>
          </p:cNvPr>
          <p:cNvSpPr/>
          <p:nvPr/>
        </p:nvSpPr>
        <p:spPr bwMode="auto">
          <a:xfrm>
            <a:off x="10160" y="4064687"/>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66" name="TextBox 65">
            <a:extLst>
              <a:ext uri="{FF2B5EF4-FFF2-40B4-BE49-F238E27FC236}">
                <a16:creationId xmlns:a16="http://schemas.microsoft.com/office/drawing/2014/main" id="{0AD35BA6-0F30-3C49-B810-D3E9E42F5F88}"/>
              </a:ext>
            </a:extLst>
          </p:cNvPr>
          <p:cNvSpPr txBox="1"/>
          <p:nvPr/>
        </p:nvSpPr>
        <p:spPr>
          <a:xfrm>
            <a:off x="4578399"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67" name="TextBox 66">
            <a:extLst>
              <a:ext uri="{FF2B5EF4-FFF2-40B4-BE49-F238E27FC236}">
                <a16:creationId xmlns:a16="http://schemas.microsoft.com/office/drawing/2014/main" id="{4547A8EF-3E82-72CA-871D-1A25F7AA4365}"/>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68" name="TextBox 67">
            <a:extLst>
              <a:ext uri="{FF2B5EF4-FFF2-40B4-BE49-F238E27FC236}">
                <a16:creationId xmlns:a16="http://schemas.microsoft.com/office/drawing/2014/main" id="{86AC323B-9A1B-41B8-6DBA-AD4F4EE45940}"/>
              </a:ext>
            </a:extLst>
          </p:cNvPr>
          <p:cNvSpPr txBox="1"/>
          <p:nvPr/>
        </p:nvSpPr>
        <p:spPr>
          <a:xfrm>
            <a:off x="4159490" y="472980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p:txBody>
      </p:sp>
      <p:sp>
        <p:nvSpPr>
          <p:cNvPr id="69" name="TextBox 68">
            <a:extLst>
              <a:ext uri="{FF2B5EF4-FFF2-40B4-BE49-F238E27FC236}">
                <a16:creationId xmlns:a16="http://schemas.microsoft.com/office/drawing/2014/main" id="{025F97E2-D9F6-5A06-EACB-E04123BDB286}"/>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70" name="TextBox 69">
            <a:extLst>
              <a:ext uri="{FF2B5EF4-FFF2-40B4-BE49-F238E27FC236}">
                <a16:creationId xmlns:a16="http://schemas.microsoft.com/office/drawing/2014/main" id="{D2716CFE-F415-9422-2A02-D9334AF9EFAA}"/>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1" name="Right Arrow 22">
            <a:extLst>
              <a:ext uri="{FF2B5EF4-FFF2-40B4-BE49-F238E27FC236}">
                <a16:creationId xmlns:a16="http://schemas.microsoft.com/office/drawing/2014/main" id="{0B4EF638-D65D-53CF-4282-C580D2751411}"/>
              </a:ext>
            </a:extLst>
          </p:cNvPr>
          <p:cNvSpPr/>
          <p:nvPr/>
        </p:nvSpPr>
        <p:spPr bwMode="auto">
          <a:xfrm>
            <a:off x="6196646" y="48172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2" name="TextBox 71">
            <a:extLst>
              <a:ext uri="{FF2B5EF4-FFF2-40B4-BE49-F238E27FC236}">
                <a16:creationId xmlns:a16="http://schemas.microsoft.com/office/drawing/2014/main" id="{BABAA812-64F6-0715-B4F8-BFBAF33BCD21}"/>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73" name="TextBox 72">
            <a:extLst>
              <a:ext uri="{FF2B5EF4-FFF2-40B4-BE49-F238E27FC236}">
                <a16:creationId xmlns:a16="http://schemas.microsoft.com/office/drawing/2014/main" id="{F573FDAE-116C-2C05-7083-52B85A52D538}"/>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74" name="Right Arrow 27">
            <a:extLst>
              <a:ext uri="{FF2B5EF4-FFF2-40B4-BE49-F238E27FC236}">
                <a16:creationId xmlns:a16="http://schemas.microsoft.com/office/drawing/2014/main" id="{72711EDF-6E96-80BC-730F-0F44C90C13EE}"/>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5" name="TextBox 74">
            <a:extLst>
              <a:ext uri="{FF2B5EF4-FFF2-40B4-BE49-F238E27FC236}">
                <a16:creationId xmlns:a16="http://schemas.microsoft.com/office/drawing/2014/main" id="{B0417A60-CB76-6495-BA70-D5D7355B0778}"/>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76" name="TextBox 75">
            <a:extLst>
              <a:ext uri="{FF2B5EF4-FFF2-40B4-BE49-F238E27FC236}">
                <a16:creationId xmlns:a16="http://schemas.microsoft.com/office/drawing/2014/main" id="{83DC9DE0-34C5-7B77-45DC-A92FE89D70C2}"/>
              </a:ext>
            </a:extLst>
          </p:cNvPr>
          <p:cNvSpPr txBox="1"/>
          <p:nvPr/>
        </p:nvSpPr>
        <p:spPr>
          <a:xfrm>
            <a:off x="6842574" y="5896293"/>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77" name="TextBox 76">
            <a:extLst>
              <a:ext uri="{FF2B5EF4-FFF2-40B4-BE49-F238E27FC236}">
                <a16:creationId xmlns:a16="http://schemas.microsoft.com/office/drawing/2014/main" id="{F43C5820-6993-7E5C-F5F1-BEFB0EC09298}"/>
              </a:ext>
            </a:extLst>
          </p:cNvPr>
          <p:cNvSpPr txBox="1"/>
          <p:nvPr/>
        </p:nvSpPr>
        <p:spPr>
          <a:xfrm>
            <a:off x="4240061" y="5896293"/>
            <a:ext cx="1734931"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p:txBody>
      </p:sp>
      <p:sp>
        <p:nvSpPr>
          <p:cNvPr id="78" name="Right Arrow 32">
            <a:extLst>
              <a:ext uri="{FF2B5EF4-FFF2-40B4-BE49-F238E27FC236}">
                <a16:creationId xmlns:a16="http://schemas.microsoft.com/office/drawing/2014/main" id="{573722F6-66D5-877F-5B14-F2D907669A17}"/>
              </a:ext>
            </a:extLst>
          </p:cNvPr>
          <p:cNvSpPr/>
          <p:nvPr/>
        </p:nvSpPr>
        <p:spPr bwMode="auto">
          <a:xfrm>
            <a:off x="6210797" y="599125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9" name="TextBox 78">
            <a:extLst>
              <a:ext uri="{FF2B5EF4-FFF2-40B4-BE49-F238E27FC236}">
                <a16:creationId xmlns:a16="http://schemas.microsoft.com/office/drawing/2014/main" id="{3A1944D0-750E-50FD-7E2B-B11D86944197}"/>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0" name="TextBox 79">
            <a:extLst>
              <a:ext uri="{FF2B5EF4-FFF2-40B4-BE49-F238E27FC236}">
                <a16:creationId xmlns:a16="http://schemas.microsoft.com/office/drawing/2014/main" id="{04C7A4A0-6F11-1FBB-E6F9-74DC79E3139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81" name="Right Arrow 35">
            <a:extLst>
              <a:ext uri="{FF2B5EF4-FFF2-40B4-BE49-F238E27FC236}">
                <a16:creationId xmlns:a16="http://schemas.microsoft.com/office/drawing/2014/main" id="{30F52153-0DAF-A592-55F6-274AF5599C89}"/>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2" name="Right Arrow 36">
            <a:extLst>
              <a:ext uri="{FF2B5EF4-FFF2-40B4-BE49-F238E27FC236}">
                <a16:creationId xmlns:a16="http://schemas.microsoft.com/office/drawing/2014/main" id="{8B29FAC2-45E6-90F6-40C8-26DB3CBF9077}"/>
              </a:ext>
            </a:extLst>
          </p:cNvPr>
          <p:cNvSpPr/>
          <p:nvPr/>
        </p:nvSpPr>
        <p:spPr bwMode="auto">
          <a:xfrm>
            <a:off x="8794791" y="600902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Right Arrow 37">
            <a:extLst>
              <a:ext uri="{FF2B5EF4-FFF2-40B4-BE49-F238E27FC236}">
                <a16:creationId xmlns:a16="http://schemas.microsoft.com/office/drawing/2014/main" id="{4DFA89E4-5618-65F8-D256-AA732750A459}"/>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4" name="TextBox 83">
            <a:extLst>
              <a:ext uri="{FF2B5EF4-FFF2-40B4-BE49-F238E27FC236}">
                <a16:creationId xmlns:a16="http://schemas.microsoft.com/office/drawing/2014/main" id="{318BAC01-AE7F-0B15-0E0F-65D260C5E900}"/>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85" name="Right Arrow 44">
            <a:extLst>
              <a:ext uri="{FF2B5EF4-FFF2-40B4-BE49-F238E27FC236}">
                <a16:creationId xmlns:a16="http://schemas.microsoft.com/office/drawing/2014/main" id="{57B3CA71-DB08-7B59-9494-A687FE602D97}"/>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86" name="TextBox 85">
            <a:extLst>
              <a:ext uri="{FF2B5EF4-FFF2-40B4-BE49-F238E27FC236}">
                <a16:creationId xmlns:a16="http://schemas.microsoft.com/office/drawing/2014/main" id="{D56083C6-5907-8EBA-4A45-BD786C8C3ECB}"/>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 2298 1C (2009)</a:t>
            </a:r>
          </a:p>
        </p:txBody>
      </p:sp>
      <p:sp>
        <p:nvSpPr>
          <p:cNvPr id="87" name="TextBox 86">
            <a:extLst>
              <a:ext uri="{FF2B5EF4-FFF2-40B4-BE49-F238E27FC236}">
                <a16:creationId xmlns:a16="http://schemas.microsoft.com/office/drawing/2014/main" id="{699E723F-EE99-71B1-1510-DC73904E4B77}"/>
              </a:ext>
            </a:extLst>
          </p:cNvPr>
          <p:cNvSpPr txBox="1"/>
          <p:nvPr/>
        </p:nvSpPr>
        <p:spPr>
          <a:xfrm>
            <a:off x="130577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8" name="TextBox 87">
            <a:extLst>
              <a:ext uri="{FF2B5EF4-FFF2-40B4-BE49-F238E27FC236}">
                <a16:creationId xmlns:a16="http://schemas.microsoft.com/office/drawing/2014/main" id="{9B8C249D-7888-D6F5-6E40-81C5C71F9887}"/>
              </a:ext>
            </a:extLst>
          </p:cNvPr>
          <p:cNvSpPr txBox="1"/>
          <p:nvPr/>
        </p:nvSpPr>
        <p:spPr>
          <a:xfrm>
            <a:off x="1578835" y="473996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89" name="Right Arrow 22">
            <a:extLst>
              <a:ext uri="{FF2B5EF4-FFF2-40B4-BE49-F238E27FC236}">
                <a16:creationId xmlns:a16="http://schemas.microsoft.com/office/drawing/2014/main" id="{B1D3DBD6-B30D-CF4A-357B-526A6229168C}"/>
              </a:ext>
            </a:extLst>
          </p:cNvPr>
          <p:cNvSpPr/>
          <p:nvPr/>
        </p:nvSpPr>
        <p:spPr bwMode="auto">
          <a:xfrm>
            <a:off x="3666286" y="480704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0" name="Right Arrow 27">
            <a:extLst>
              <a:ext uri="{FF2B5EF4-FFF2-40B4-BE49-F238E27FC236}">
                <a16:creationId xmlns:a16="http://schemas.microsoft.com/office/drawing/2014/main" id="{C35E4F78-C572-D4C1-5D8F-B59CC0DF01F4}"/>
              </a:ext>
            </a:extLst>
          </p:cNvPr>
          <p:cNvSpPr/>
          <p:nvPr/>
        </p:nvSpPr>
        <p:spPr bwMode="auto">
          <a:xfrm>
            <a:off x="3666133"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1" name="Right Arrow 32">
            <a:extLst>
              <a:ext uri="{FF2B5EF4-FFF2-40B4-BE49-F238E27FC236}">
                <a16:creationId xmlns:a16="http://schemas.microsoft.com/office/drawing/2014/main" id="{DB69ADE5-8CFC-8587-25E7-75FA839CC306}"/>
              </a:ext>
            </a:extLst>
          </p:cNvPr>
          <p:cNvSpPr/>
          <p:nvPr/>
        </p:nvSpPr>
        <p:spPr bwMode="auto">
          <a:xfrm>
            <a:off x="3664939" y="59810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a:ea typeface="+mn-ea"/>
              <a:cs typeface="+mn-cs"/>
            </a:endParaRPr>
          </a:p>
        </p:txBody>
      </p:sp>
      <p:sp>
        <p:nvSpPr>
          <p:cNvPr id="92" name="Right Arrow 35">
            <a:extLst>
              <a:ext uri="{FF2B5EF4-FFF2-40B4-BE49-F238E27FC236}">
                <a16:creationId xmlns:a16="http://schemas.microsoft.com/office/drawing/2014/main" id="{9FCEC955-E339-19B6-7282-A5A46C7841F1}"/>
              </a:ext>
            </a:extLst>
          </p:cNvPr>
          <p:cNvSpPr/>
          <p:nvPr/>
        </p:nvSpPr>
        <p:spPr bwMode="auto">
          <a:xfrm>
            <a:off x="3664975" y="640055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3" name="Right Arrow 44">
            <a:extLst>
              <a:ext uri="{FF2B5EF4-FFF2-40B4-BE49-F238E27FC236}">
                <a16:creationId xmlns:a16="http://schemas.microsoft.com/office/drawing/2014/main" id="{42C96291-33B0-D6EE-1FCD-14C4FC8D090C}"/>
              </a:ext>
            </a:extLst>
          </p:cNvPr>
          <p:cNvSpPr/>
          <p:nvPr/>
        </p:nvSpPr>
        <p:spPr bwMode="auto">
          <a:xfrm>
            <a:off x="366017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95" name="Rectangle 94">
            <a:extLst>
              <a:ext uri="{FF2B5EF4-FFF2-40B4-BE49-F238E27FC236}">
                <a16:creationId xmlns:a16="http://schemas.microsoft.com/office/drawing/2014/main" id="{2AB94188-1BDD-B4F3-B470-72CDB078CD1F}"/>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6" name="Rectangle 95">
            <a:extLst>
              <a:ext uri="{FF2B5EF4-FFF2-40B4-BE49-F238E27FC236}">
                <a16:creationId xmlns:a16="http://schemas.microsoft.com/office/drawing/2014/main" id="{C524ED61-702C-2D13-378F-5C98583482D3}"/>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7" name="Rectangle 96">
            <a:extLst>
              <a:ext uri="{FF2B5EF4-FFF2-40B4-BE49-F238E27FC236}">
                <a16:creationId xmlns:a16="http://schemas.microsoft.com/office/drawing/2014/main" id="{189091EA-D039-CCB9-B8A6-4B6D6158F12D}"/>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Rectangle 97">
            <a:extLst>
              <a:ext uri="{FF2B5EF4-FFF2-40B4-BE49-F238E27FC236}">
                <a16:creationId xmlns:a16="http://schemas.microsoft.com/office/drawing/2014/main" id="{75767EF7-817A-49F0-3756-FE4610C74E91}"/>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ectangle 98">
            <a:extLst>
              <a:ext uri="{FF2B5EF4-FFF2-40B4-BE49-F238E27FC236}">
                <a16:creationId xmlns:a16="http://schemas.microsoft.com/office/drawing/2014/main" id="{70B61E78-6172-543A-B781-BDDD65CB10E9}"/>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Rectangle 99">
            <a:extLst>
              <a:ext uri="{FF2B5EF4-FFF2-40B4-BE49-F238E27FC236}">
                <a16:creationId xmlns:a16="http://schemas.microsoft.com/office/drawing/2014/main" id="{72893FA6-3003-3C14-C985-11DD12B803E6}"/>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Rectangle 100">
            <a:extLst>
              <a:ext uri="{FF2B5EF4-FFF2-40B4-BE49-F238E27FC236}">
                <a16:creationId xmlns:a16="http://schemas.microsoft.com/office/drawing/2014/main" id="{B20EC88C-FAF4-B36A-0B84-AB9454230C4A}"/>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2" name="Rectangle 101">
            <a:extLst>
              <a:ext uri="{FF2B5EF4-FFF2-40B4-BE49-F238E27FC236}">
                <a16:creationId xmlns:a16="http://schemas.microsoft.com/office/drawing/2014/main" id="{BE19EB96-E70A-0101-693E-D4D77BA22237}"/>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3" name="Rectangle 102">
            <a:extLst>
              <a:ext uri="{FF2B5EF4-FFF2-40B4-BE49-F238E27FC236}">
                <a16:creationId xmlns:a16="http://schemas.microsoft.com/office/drawing/2014/main" id="{3CA0B48C-354B-4D8B-A060-1ABB38D28B97}"/>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ounded Rectangle 25">
            <a:extLst>
              <a:ext uri="{FF2B5EF4-FFF2-40B4-BE49-F238E27FC236}">
                <a16:creationId xmlns:a16="http://schemas.microsoft.com/office/drawing/2014/main" id="{080174D5-62AE-3FAE-A9B9-7DC926ED494C}"/>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ounded Rectangle 26">
            <a:extLst>
              <a:ext uri="{FF2B5EF4-FFF2-40B4-BE49-F238E27FC236}">
                <a16:creationId xmlns:a16="http://schemas.microsoft.com/office/drawing/2014/main" id="{E3577704-CDA1-51D5-31E2-31302AF41CDD}"/>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Up-Down Arrow 27">
            <a:extLst>
              <a:ext uri="{FF2B5EF4-FFF2-40B4-BE49-F238E27FC236}">
                <a16:creationId xmlns:a16="http://schemas.microsoft.com/office/drawing/2014/main" id="{35A2C7F3-EB83-9388-F048-BC5E958185AC}"/>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Up-Down Arrow 28">
            <a:extLst>
              <a:ext uri="{FF2B5EF4-FFF2-40B4-BE49-F238E27FC236}">
                <a16:creationId xmlns:a16="http://schemas.microsoft.com/office/drawing/2014/main" id="{44D56DEE-C325-012F-7A54-57952101004F}"/>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8" name="TextBox 107">
            <a:extLst>
              <a:ext uri="{FF2B5EF4-FFF2-40B4-BE49-F238E27FC236}">
                <a16:creationId xmlns:a16="http://schemas.microsoft.com/office/drawing/2014/main" id="{1995DB10-0647-A5FB-9CD3-1753FFF2E4CD}"/>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9" name="Rectangle 108">
            <a:extLst>
              <a:ext uri="{FF2B5EF4-FFF2-40B4-BE49-F238E27FC236}">
                <a16:creationId xmlns:a16="http://schemas.microsoft.com/office/drawing/2014/main" id="{7457EEEF-A171-CA46-51F8-75394E8227D9}"/>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Rectangle 109">
            <a:extLst>
              <a:ext uri="{FF2B5EF4-FFF2-40B4-BE49-F238E27FC236}">
                <a16:creationId xmlns:a16="http://schemas.microsoft.com/office/drawing/2014/main" id="{C4470ED4-97E2-40BC-D201-1362467B7E63}"/>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CB5EFE28-3174-5D9F-762E-D20928E319A5}"/>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2ED28C20-4D22-5756-20D7-B07C847F5EE9}"/>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ounded Rectangle 34">
            <a:extLst>
              <a:ext uri="{FF2B5EF4-FFF2-40B4-BE49-F238E27FC236}">
                <a16:creationId xmlns:a16="http://schemas.microsoft.com/office/drawing/2014/main" id="{B7643FCD-1865-7E98-C459-A50E88DDEFC8}"/>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Up-Down Arrow 35">
            <a:extLst>
              <a:ext uri="{FF2B5EF4-FFF2-40B4-BE49-F238E27FC236}">
                <a16:creationId xmlns:a16="http://schemas.microsoft.com/office/drawing/2014/main" id="{40C5695D-BDAE-FC38-6E2A-7524D92A3957}"/>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15" name="Group 114">
            <a:extLst>
              <a:ext uri="{FF2B5EF4-FFF2-40B4-BE49-F238E27FC236}">
                <a16:creationId xmlns:a16="http://schemas.microsoft.com/office/drawing/2014/main" id="{07CEC2AB-58EF-B602-C625-6F98C8DC574C}"/>
              </a:ext>
            </a:extLst>
          </p:cNvPr>
          <p:cNvGrpSpPr/>
          <p:nvPr/>
        </p:nvGrpSpPr>
        <p:grpSpPr>
          <a:xfrm>
            <a:off x="2391469" y="2406515"/>
            <a:ext cx="265363" cy="502856"/>
            <a:chOff x="588600" y="4407768"/>
            <a:chExt cx="265363" cy="502856"/>
          </a:xfrm>
        </p:grpSpPr>
        <p:sp>
          <p:nvSpPr>
            <p:cNvPr id="116" name="Rectangle 115">
              <a:extLst>
                <a:ext uri="{FF2B5EF4-FFF2-40B4-BE49-F238E27FC236}">
                  <a16:creationId xmlns:a16="http://schemas.microsoft.com/office/drawing/2014/main" id="{D2303C5D-E281-512E-4273-C1B250A000B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Up-Down Arrow 38">
              <a:extLst>
                <a:ext uri="{FF2B5EF4-FFF2-40B4-BE49-F238E27FC236}">
                  <a16:creationId xmlns:a16="http://schemas.microsoft.com/office/drawing/2014/main" id="{9BCFE15A-F872-12FF-57C2-052005827D3C}"/>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18" name="Rectangle 117">
            <a:extLst>
              <a:ext uri="{FF2B5EF4-FFF2-40B4-BE49-F238E27FC236}">
                <a16:creationId xmlns:a16="http://schemas.microsoft.com/office/drawing/2014/main" id="{FCEB384B-B44C-A118-69BB-51E73ABDDBB0}"/>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TextBox 118">
            <a:extLst>
              <a:ext uri="{FF2B5EF4-FFF2-40B4-BE49-F238E27FC236}">
                <a16:creationId xmlns:a16="http://schemas.microsoft.com/office/drawing/2014/main" id="{429D99DB-C8B8-513D-B0FC-97E62077F721}"/>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1" name="TextBox 10">
            <a:extLst>
              <a:ext uri="{FF2B5EF4-FFF2-40B4-BE49-F238E27FC236}">
                <a16:creationId xmlns:a16="http://schemas.microsoft.com/office/drawing/2014/main" id="{E1CD43BB-DC68-4E80-0460-33D2A866B3BE}"/>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7" name="Right Arrow 36">
            <a:extLst>
              <a:ext uri="{FF2B5EF4-FFF2-40B4-BE49-F238E27FC236}">
                <a16:creationId xmlns:a16="http://schemas.microsoft.com/office/drawing/2014/main" id="{885C25B1-12A4-F5D9-A193-69015377D3C5}"/>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ectangle: Rounded Corners 19">
            <a:extLst>
              <a:ext uri="{FF2B5EF4-FFF2-40B4-BE49-F238E27FC236}">
                <a16:creationId xmlns:a16="http://schemas.microsoft.com/office/drawing/2014/main" id="{11E566CD-24E5-8279-D613-89401B63866B}"/>
              </a:ext>
            </a:extLst>
          </p:cNvPr>
          <p:cNvSpPr/>
          <p:nvPr/>
        </p:nvSpPr>
        <p:spPr bwMode="auto">
          <a:xfrm>
            <a:off x="6290516" y="1599821"/>
            <a:ext cx="2592000" cy="5285342"/>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111060808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84955-FBCA-D88D-F78E-1CAA756598BE}"/>
              </a:ext>
            </a:extLst>
          </p:cNvPr>
          <p:cNvSpPr>
            <a:spLocks noGrp="1"/>
          </p:cNvSpPr>
          <p:nvPr>
            <p:ph type="title"/>
          </p:nvPr>
        </p:nvSpPr>
        <p:spPr/>
        <p:txBody>
          <a:bodyPr/>
          <a:lstStyle/>
          <a:p>
            <a:r>
              <a:rPr lang="en-US" sz="1700" dirty="0"/>
              <a:t>3.3.4 Armv7-based 32-bit </a:t>
            </a:r>
            <a:r>
              <a:rPr lang="en-US" sz="1700" dirty="0" err="1"/>
              <a:t>big.little</a:t>
            </a:r>
            <a:r>
              <a:rPr lang="en-US" sz="1700" dirty="0"/>
              <a:t> CPUs (4)</a:t>
            </a:r>
            <a:endParaRPr lang="hu-HU" sz="1700" dirty="0"/>
          </a:p>
        </p:txBody>
      </p:sp>
      <p:sp>
        <p:nvSpPr>
          <p:cNvPr id="3" name="Rounded Rectangle 7">
            <a:extLst>
              <a:ext uri="{FF2B5EF4-FFF2-40B4-BE49-F238E27FC236}">
                <a16:creationId xmlns:a16="http://schemas.microsoft.com/office/drawing/2014/main" id="{B6405735-7CFA-5750-C914-D059FA3AE384}"/>
              </a:ext>
            </a:extLst>
          </p:cNvPr>
          <p:cNvSpPr/>
          <p:nvPr/>
        </p:nvSpPr>
        <p:spPr bwMode="auto">
          <a:xfrm>
            <a:off x="0" y="897672"/>
            <a:ext cx="9144520" cy="584775"/>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C5C7B704-424E-B06D-DDA5-A8050EAB77E7}"/>
              </a:ext>
            </a:extLst>
          </p:cNvPr>
          <p:cNvSpPr txBox="1"/>
          <p:nvPr/>
        </p:nvSpPr>
        <p:spPr>
          <a:xfrm>
            <a:off x="43990" y="897672"/>
            <a:ext cx="9380004" cy="5847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The previous Figure illustrates that 32-bit </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20" normalizeH="0" baseline="0" noProof="0" dirty="0">
                <a:ln>
                  <a:noFill/>
                </a:ln>
                <a:solidFill>
                  <a:srgbClr val="000000"/>
                </a:solidFill>
                <a:effectLst/>
                <a:uLnTx/>
                <a:uFillTx/>
                <a:latin typeface="Verdana"/>
                <a:ea typeface="+mn-ea"/>
                <a:cs typeface="+mn-cs"/>
              </a:rPr>
              <a:t> CPUs were </a:t>
            </a:r>
            <a:r>
              <a:rPr kumimoji="0" lang="en-US" sz="1600" b="0" i="0" u="none" strike="noStrike" kern="1200" cap="none" spc="-20" normalizeH="0" baseline="0" noProof="0" dirty="0">
                <a:ln>
                  <a:noFill/>
                </a:ln>
                <a:solidFill>
                  <a:srgbClr val="0070C0"/>
                </a:solidFill>
                <a:effectLst/>
                <a:uLnTx/>
                <a:uFillTx/>
                <a:latin typeface="Verdana"/>
                <a:ea typeface="+mn-ea"/>
                <a:cs typeface="+mn-cs"/>
              </a:rPr>
              <a:t>introduced</a:t>
            </a:r>
            <a:r>
              <a:rPr kumimoji="0" lang="en-US" sz="1600" b="0" i="0" u="none" strike="noStrike" kern="1200" cap="none" spc="-20" normalizeH="0" baseline="0" noProof="0" dirty="0">
                <a:ln>
                  <a:noFill/>
                </a:ln>
                <a:solidFill>
                  <a:srgbClr val="000000"/>
                </a:solidFill>
                <a:effectLst/>
                <a:uLnTx/>
                <a:uFillTx/>
                <a:latin typeface="Verdana"/>
                <a:ea typeface="+mn-ea"/>
                <a:cs typeface="+mn-cs"/>
              </a:rPr>
              <a:t> in Armv7-based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20" dirty="0">
                <a:solidFill>
                  <a:srgbClr val="000000"/>
                </a:solidFill>
                <a:latin typeface="Verdana"/>
              </a:rPr>
              <a:t>  </a:t>
            </a:r>
            <a:r>
              <a:rPr kumimoji="0" lang="en-US" sz="1600" b="0" i="0" u="none" strike="noStrike" kern="1200" cap="none" spc="-20" normalizeH="0" baseline="0" noProof="0" dirty="0">
                <a:ln>
                  <a:noFill/>
                </a:ln>
                <a:solidFill>
                  <a:srgbClr val="000000"/>
                </a:solidFill>
                <a:effectLst/>
                <a:uLnTx/>
                <a:uFillTx/>
                <a:latin typeface="Verdana"/>
                <a:ea typeface="+mn-ea"/>
                <a:cs typeface="+mn-cs"/>
              </a:rPr>
              <a:t>processors primarily </a:t>
            </a:r>
            <a:r>
              <a:rPr kumimoji="0" lang="en-US" sz="1600" b="0" i="0" u="none" strike="noStrike" kern="1200" cap="none" spc="-20" normalizeH="0" baseline="0" noProof="0" dirty="0">
                <a:ln>
                  <a:noFill/>
                </a:ln>
                <a:solidFill>
                  <a:srgbClr val="0070C0"/>
                </a:solidFill>
                <a:effectLst/>
                <a:uLnTx/>
                <a:uFillTx/>
                <a:latin typeface="Verdana"/>
                <a:ea typeface="+mn-ea"/>
                <a:cs typeface="+mn-cs"/>
              </a:rPr>
              <a:t>around 2013-2014</a:t>
            </a:r>
            <a:r>
              <a:rPr kumimoji="0" lang="en-US" sz="16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5" name="TextBox 4">
            <a:extLst>
              <a:ext uri="{FF2B5EF4-FFF2-40B4-BE49-F238E27FC236}">
                <a16:creationId xmlns:a16="http://schemas.microsoft.com/office/drawing/2014/main" id="{19ED75EC-E562-0F3D-A9B6-3BD9B44208D5}"/>
              </a:ext>
            </a:extLst>
          </p:cNvPr>
          <p:cNvSpPr txBox="1"/>
          <p:nvPr/>
        </p:nvSpPr>
        <p:spPr>
          <a:xfrm>
            <a:off x="74135" y="445239"/>
            <a:ext cx="9016684"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Armv7-A based 32-bit </a:t>
            </a:r>
            <a:r>
              <a:rPr lang="en-US" dirty="0" err="1">
                <a:solidFill>
                  <a:schemeClr val="accent6"/>
                </a:solidFill>
                <a:latin typeface="Verdana" pitchFamily="34" charset="0"/>
              </a:rPr>
              <a:t>big.little</a:t>
            </a:r>
            <a:r>
              <a:rPr lang="en-US" dirty="0">
                <a:solidFill>
                  <a:schemeClr val="accent6"/>
                </a:solidFill>
                <a:latin typeface="Verdana" pitchFamily="34" charset="0"/>
              </a:rPr>
              <a:t> CPU design in mobile processors -2</a:t>
            </a:r>
            <a:endParaRPr lang="hu-HU" baseline="30000" dirty="0">
              <a:solidFill>
                <a:schemeClr val="accent6"/>
              </a:solidFill>
              <a:latin typeface="Verdana" pitchFamily="34" charset="0"/>
            </a:endParaRPr>
          </a:p>
        </p:txBody>
      </p:sp>
    </p:spTree>
    <p:extLst>
      <p:ext uri="{BB962C8B-B14F-4D97-AF65-F5344CB8AC3E}">
        <p14:creationId xmlns:p14="http://schemas.microsoft.com/office/powerpoint/2010/main" val="39297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(5)</a:t>
            </a:r>
          </a:p>
        </p:txBody>
      </p:sp>
      <p:sp>
        <p:nvSpPr>
          <p:cNvPr id="11" name="Rounded Rectangle 10"/>
          <p:cNvSpPr/>
          <p:nvPr/>
        </p:nvSpPr>
        <p:spPr bwMode="auto">
          <a:xfrm>
            <a:off x="0" y="344232"/>
            <a:ext cx="9144000" cy="4860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75520" y="454553"/>
            <a:ext cx="76560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Introducing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FF0000"/>
                </a:solidFill>
                <a:effectLst/>
                <a:uLnTx/>
                <a:uFillTx/>
                <a:latin typeface="Verdana"/>
                <a:ea typeface="+mn-ea"/>
                <a:cs typeface="+mn-cs"/>
              </a:rPr>
              <a:t> technology in x86-based processors</a:t>
            </a:r>
          </a:p>
        </p:txBody>
      </p:sp>
      <p:sp>
        <p:nvSpPr>
          <p:cNvPr id="15" name="TextBox 14"/>
          <p:cNvSpPr txBox="1"/>
          <p:nvPr/>
        </p:nvSpPr>
        <p:spPr>
          <a:xfrm>
            <a:off x="249367" y="804319"/>
            <a:ext cx="9133654" cy="440120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noProof="0" dirty="0">
                <a:ln>
                  <a:noFill/>
                </a:ln>
                <a:solidFill>
                  <a:srgbClr val="0070C0"/>
                </a:solidFill>
                <a:effectLst/>
                <a:uLnTx/>
                <a:uFillTx/>
                <a:latin typeface="Verdana"/>
                <a:ea typeface="+mn-ea"/>
                <a:cs typeface="+mn-cs"/>
              </a:rPr>
              <a:t>In 2020, </a:t>
            </a:r>
            <a:r>
              <a:rPr kumimoji="0" lang="en-US" sz="1600" b="0" i="0" u="none" strike="noStrike" kern="1200" cap="none" spc="-20" normalizeH="0" noProof="0" dirty="0">
                <a:ln>
                  <a:noFill/>
                </a:ln>
                <a:solidFill>
                  <a:srgbClr val="FF0000"/>
                </a:solidFill>
                <a:effectLst/>
                <a:uLnTx/>
                <a:uFillTx/>
                <a:latin typeface="Verdana"/>
                <a:ea typeface="+mn-ea"/>
                <a:cs typeface="+mn-cs"/>
              </a:rPr>
              <a:t>Intel </a:t>
            </a:r>
            <a:r>
              <a:rPr kumimoji="0" lang="en-US" sz="1600" b="0" i="0" u="none" strike="noStrike" kern="1200" cap="none" spc="-20" normalizeH="0" noProof="0" dirty="0">
                <a:ln>
                  <a:noFill/>
                </a:ln>
                <a:solidFill>
                  <a:srgbClr val="000000"/>
                </a:solidFill>
                <a:effectLst/>
                <a:uLnTx/>
                <a:uFillTx/>
                <a:latin typeface="Verdana"/>
                <a:ea typeface="+mn-ea"/>
                <a:cs typeface="+mn-cs"/>
              </a:rPr>
              <a:t>entered the client processor market with two </a:t>
            </a:r>
            <a:r>
              <a:rPr kumimoji="0" lang="en-US" sz="1600" b="0" i="0" u="none" strike="noStrike" kern="1200" cap="none" spc="-20" normalizeH="0" noProof="0" dirty="0">
                <a:ln>
                  <a:noFill/>
                </a:ln>
                <a:solidFill>
                  <a:srgbClr val="FF0000"/>
                </a:solidFill>
                <a:effectLst/>
                <a:uLnTx/>
                <a:uFillTx/>
                <a:latin typeface="Verdana"/>
                <a:ea typeface="+mn-ea"/>
                <a:cs typeface="+mn-cs"/>
              </a:rPr>
              <a:t>Lakefield </a:t>
            </a:r>
            <a:r>
              <a:rPr kumimoji="0" lang="en-US" sz="1600" b="0" i="0" u="none" strike="noStrike" kern="1200" cap="none" spc="-20" normalizeH="0" noProof="0" dirty="0">
                <a:ln>
                  <a:noFill/>
                </a:ln>
                <a:solidFill>
                  <a:srgbClr val="000000"/>
                </a:solidFill>
                <a:effectLst/>
                <a:uLnTx/>
                <a:uFillTx/>
                <a:latin typeface="Verdana"/>
                <a:ea typeface="+mn-ea"/>
                <a:cs typeface="+mn-cs"/>
              </a:rPr>
              <a:t>processor</a:t>
            </a:r>
          </a:p>
          <a:p>
            <a:pPr marR="0" lvl="0" algn="l" defTabSz="457200" rtl="0" eaLnBrk="1" fontAlgn="auto" latinLnBrk="0" hangingPunct="1">
              <a:lnSpc>
                <a:spcPct val="100000"/>
              </a:lnSpc>
              <a:spcBef>
                <a:spcPts val="0"/>
              </a:spcBef>
              <a:spcAft>
                <a:spcPts val="600"/>
              </a:spcAft>
              <a:buClrTx/>
              <a:buSzTx/>
              <a:tabLst/>
              <a:defRPr/>
            </a:pPr>
            <a:r>
              <a:rPr lang="en-US" sz="1600" spc="-20" dirty="0">
                <a:solidFill>
                  <a:srgbClr val="000000"/>
                </a:solidFill>
                <a:latin typeface="Verdana"/>
              </a:rPr>
              <a:t>     </a:t>
            </a:r>
            <a:r>
              <a:rPr kumimoji="0" lang="en-US" sz="1600" b="0" i="0" u="none" strike="noStrike" kern="1200" cap="none" spc="-20" normalizeH="0" noProof="0" dirty="0">
                <a:ln>
                  <a:noFill/>
                </a:ln>
                <a:solidFill>
                  <a:srgbClr val="000000"/>
                </a:solidFill>
                <a:effectLst/>
                <a:uLnTx/>
                <a:uFillTx/>
                <a:latin typeface="Verdana"/>
                <a:ea typeface="+mn-ea"/>
                <a:cs typeface="+mn-cs"/>
              </a:rPr>
              <a:t> models.</a:t>
            </a:r>
          </a:p>
          <a:p>
            <a:pPr marR="0" lvl="0" algn="l" defTabSz="457200" rtl="0" eaLnBrk="1" fontAlgn="auto" latinLnBrk="0" hangingPunct="1">
              <a:lnSpc>
                <a:spcPct val="100000"/>
              </a:lnSpc>
              <a:spcBef>
                <a:spcPts val="0"/>
              </a:spcBef>
              <a:spcAft>
                <a:spcPts val="600"/>
              </a:spcAft>
              <a:buClrTx/>
              <a:buSzTx/>
              <a:tabLst/>
              <a:defRPr/>
            </a:pPr>
            <a:r>
              <a:rPr lang="en-US" sz="1600" spc="-20" dirty="0">
                <a:solidFill>
                  <a:srgbClr val="000000"/>
                </a:solidFill>
                <a:latin typeface="Verdana"/>
              </a:rPr>
              <a:t>    These processors were</a:t>
            </a:r>
            <a:r>
              <a:rPr kumimoji="0" lang="en-US" sz="1600" b="0" i="0" u="none" strike="noStrike" kern="1200" cap="none" spc="-20" normalizeH="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big. little CPU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one big and 4 little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They had</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0" u="none" strike="noStrike" kern="1200" cap="none" spc="0" normalizeH="0" baseline="0" noProof="0" dirty="0">
                <a:ln>
                  <a:noFill/>
                </a:ln>
                <a:solidFill>
                  <a:srgbClr val="0070C0"/>
                </a:solidFill>
                <a:effectLst/>
                <a:uLnTx/>
                <a:uFillTx/>
                <a:latin typeface="Verdana"/>
                <a:ea typeface="+mn-ea"/>
                <a:cs typeface="+mn-cs"/>
              </a:rPr>
              <a:t>TDP of 7 W, </a:t>
            </a:r>
            <a:r>
              <a:rPr kumimoji="0" lang="en-US" sz="1600" b="0" i="0" u="none" strike="noStrike" kern="1200" cap="none" spc="0" normalizeH="0" baseline="0" noProof="0" dirty="0">
                <a:ln>
                  <a:noFill/>
                </a:ln>
                <a:effectLst/>
                <a:uLnTx/>
                <a:uFillTx/>
                <a:latin typeface="Verdana"/>
                <a:ea typeface="+mn-ea"/>
                <a:cs typeface="+mn-cs"/>
              </a:rPr>
              <a:t>used </a:t>
            </a:r>
            <a:r>
              <a:rPr kumimoji="0" lang="en-US" sz="1600" b="0" i="0" u="none" strike="noStrike" kern="1200" cap="none" spc="0" normalizeH="0" baseline="0" noProof="0" dirty="0">
                <a:ln>
                  <a:noFill/>
                </a:ln>
                <a:solidFill>
                  <a:srgbClr val="0070C0"/>
                </a:solidFill>
                <a:effectLst/>
                <a:uLnTx/>
                <a:uFillTx/>
                <a:latin typeface="Verdana"/>
                <a:ea typeface="+mn-ea"/>
                <a:cs typeface="+mn-cs"/>
              </a:rPr>
              <a:t>3D packaging,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were aimed at</a:t>
            </a:r>
            <a:r>
              <a:rPr kumimoji="0" lang="en-US" sz="1600" b="0" i="0" u="none" strike="noStrike" kern="1200" cap="none" spc="0" normalizeH="0" baseline="0" noProof="0" dirty="0">
                <a:ln>
                  <a:noFill/>
                </a:ln>
                <a:solidFill>
                  <a:srgbClr val="0070C0"/>
                </a:solidFill>
                <a:effectLst/>
                <a:uLnTx/>
                <a:uFillTx/>
                <a:latin typeface="Verdana"/>
                <a:ea typeface="+mn-ea"/>
                <a:cs typeface="+mn-cs"/>
              </a:rPr>
              <a:t> 2-in-1 </a:t>
            </a:r>
          </a:p>
          <a:p>
            <a:pPr marR="0" lvl="0" algn="l" defTabSz="457200" rtl="0" eaLnBrk="1" fontAlgn="auto" latinLnBrk="0" hangingPunct="1">
              <a:lnSpc>
                <a:spcPct val="100000"/>
              </a:lnSpc>
              <a:spcBef>
                <a:spcPts val="0"/>
              </a:spcBef>
              <a:spcAft>
                <a:spcPts val="600"/>
              </a:spcAft>
              <a:buClrTx/>
              <a:buSzTx/>
              <a:tabLst/>
              <a:defRPr/>
            </a:pPr>
            <a:r>
              <a:rPr lang="en-US" sz="1600" noProof="0" dirty="0">
                <a:solidFill>
                  <a:srgbClr val="0070C0"/>
                </a:solidFill>
                <a:latin typeface="Verdana"/>
              </a:rPr>
              <a:t>      or lightweight</a:t>
            </a:r>
            <a:r>
              <a:rPr kumimoji="0" lang="en-US" sz="1600" b="0" i="0" u="none" strike="noStrike" kern="1200" cap="none" spc="0" normalizeH="0" baseline="0" noProof="0" dirty="0">
                <a:ln>
                  <a:noFill/>
                </a:ln>
                <a:solidFill>
                  <a:srgbClr val="0070C0"/>
                </a:solidFill>
                <a:effectLst/>
                <a:uLnTx/>
                <a:uFillTx/>
                <a:latin typeface="Verdana"/>
                <a:ea typeface="+mn-ea"/>
                <a:cs typeface="+mn-cs"/>
              </a:rPr>
              <a:t> laptops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The Lakefield line was a </a:t>
            </a:r>
            <a:r>
              <a:rPr lang="en-US" sz="1600" dirty="0">
                <a:solidFill>
                  <a:srgbClr val="0070C0"/>
                </a:solidFill>
                <a:latin typeface="Verdana"/>
              </a:rPr>
              <a:t>pivotal design</a:t>
            </a:r>
            <a:r>
              <a:rPr lang="en-US" sz="1600" dirty="0">
                <a:solidFill>
                  <a:srgbClr val="000000"/>
                </a:solidFill>
                <a:latin typeface="Verdana"/>
              </a:rPr>
              <a:t> </a:t>
            </a:r>
            <a:r>
              <a:rPr lang="en-US" sz="1600" dirty="0">
                <a:solidFill>
                  <a:srgbClr val="0070C0"/>
                </a:solidFill>
                <a:latin typeface="Verdana"/>
              </a:rPr>
              <a:t>without a generation identifier.</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dirty="0">
                <a:solidFill>
                  <a:srgbClr val="000000"/>
                </a:solidFill>
                <a:latin typeface="Verdana"/>
              </a:rPr>
              <a:t>Following this,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2021</a:t>
            </a:r>
            <a:r>
              <a:rPr kumimoji="0" lang="en-US" sz="1600" b="0" i="0" u="none" strike="noStrike" kern="1200" cap="none" spc="0" normalizeH="0" baseline="0" noProof="0" dirty="0">
                <a:ln>
                  <a:noFill/>
                </a:ln>
                <a:solidFill>
                  <a:srgbClr val="000000"/>
                </a:solidFill>
                <a:effectLst/>
                <a:uLnTx/>
                <a:uFillTx/>
                <a:latin typeface="Verdana"/>
                <a:ea typeface="+mn-ea"/>
                <a:cs typeface="+mn-cs"/>
              </a:rPr>
              <a:t>, Intel unveiled an improved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family</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called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12</a:t>
            </a:r>
            <a:r>
              <a:rPr kumimoji="0" lang="en-US" sz="1600" b="0" i="0" u="none" strike="noStrike" kern="1200" cap="none" spc="0" normalizeH="0" baseline="30000" noProof="0" dirty="0">
                <a:ln>
                  <a:noFill/>
                </a:ln>
                <a:solidFill>
                  <a:srgbClr val="FF0000"/>
                </a:solidFill>
                <a:effectLst/>
                <a:uLnTx/>
                <a:uFillTx/>
                <a:latin typeface="Verdana"/>
                <a:ea typeface="+mn-ea"/>
                <a:cs typeface="+mn-cs"/>
              </a:rPr>
              <a:t>th</a:t>
            </a:r>
            <a:r>
              <a:rPr kumimoji="0" lang="en-US" sz="1600" b="0" i="0" u="none" strike="noStrike" kern="1200" cap="none" spc="0" normalizeH="0" baseline="0" noProof="0" dirty="0">
                <a:ln>
                  <a:noFill/>
                </a:ln>
                <a:solidFill>
                  <a:srgbClr val="FF0000"/>
                </a:solidFill>
                <a:effectLst/>
                <a:uLnTx/>
                <a:uFillTx/>
                <a:latin typeface="Verdana"/>
                <a:ea typeface="+mn-ea"/>
                <a:cs typeface="+mn-cs"/>
              </a:rPr>
              <a:t> gen. Alder Lake </a:t>
            </a:r>
            <a:r>
              <a:rPr kumimoji="0" lang="en-US" sz="1600" b="0" i="0" u="none" strike="noStrike" kern="1200" cap="none" spc="0" normalizeH="0" baseline="0" noProof="0" dirty="0">
                <a:ln>
                  <a:noFill/>
                </a:ln>
                <a:solidFill>
                  <a:srgbClr val="000000"/>
                </a:solidFill>
                <a:effectLst/>
                <a:uLnTx/>
                <a:uFillTx/>
                <a:latin typeface="Verdana"/>
                <a:ea typeface="+mn-ea"/>
                <a:cs typeface="+mn-cs"/>
              </a:rPr>
              <a:t>family, manufactured using Intel 7 technology.</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Alder Lake processors can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8 big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8 little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processor family covers </a:t>
            </a:r>
            <a:r>
              <a:rPr kumimoji="0" lang="en-US" sz="1600" b="0" i="0" u="none" strike="noStrike" kern="1200" cap="none" spc="0" normalizeH="0" baseline="0" noProof="0" dirty="0">
                <a:ln>
                  <a:noFill/>
                </a:ln>
                <a:solidFill>
                  <a:srgbClr val="0070C0"/>
                </a:solidFill>
                <a:effectLst/>
                <a:uLnTx/>
                <a:uFillTx/>
                <a:latin typeface="Verdana"/>
                <a:ea typeface="+mn-ea"/>
                <a:cs typeface="+mn-cs"/>
              </a:rPr>
              <a:t>all processor segments,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from mobiles to servers.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rPr>
              <a:t>Next, </a:t>
            </a:r>
            <a:r>
              <a:rPr kumimoji="0" lang="en-US" sz="1600" b="0" i="0" u="none" strike="noStrike" kern="1200" cap="none" spc="-30" normalizeH="0" baseline="0" noProof="0" dirty="0">
                <a:ln>
                  <a:noFill/>
                </a:ln>
                <a:solidFill>
                  <a:srgbClr val="0070C0"/>
                </a:solidFill>
                <a:effectLst/>
                <a:uLnTx/>
                <a:uFillTx/>
                <a:latin typeface="Verdana"/>
              </a:rPr>
              <a:t>in 2022, </a:t>
            </a:r>
            <a:r>
              <a:rPr kumimoji="0" lang="en-US" sz="1600" b="0" i="0" u="none" strike="noStrike" kern="1200" cap="none" spc="-30" normalizeH="0" baseline="0" noProof="0" dirty="0">
                <a:ln>
                  <a:noFill/>
                </a:ln>
                <a:solidFill>
                  <a:srgbClr val="000000"/>
                </a:solidFill>
                <a:effectLst/>
                <a:uLnTx/>
                <a:uFillTx/>
                <a:latin typeface="Verdana"/>
              </a:rPr>
              <a:t>Intel</a:t>
            </a:r>
            <a:r>
              <a:rPr kumimoji="0" lang="en-US" sz="1600" b="0" i="0" u="none" strike="noStrike" kern="1200" cap="none" spc="-30" normalizeH="0" noProof="0" dirty="0">
                <a:ln>
                  <a:noFill/>
                </a:ln>
                <a:solidFill>
                  <a:srgbClr val="000000"/>
                </a:solidFill>
                <a:effectLst/>
                <a:uLnTx/>
                <a:uFillTx/>
                <a:latin typeface="Verdana"/>
              </a:rPr>
              <a:t> </a:t>
            </a:r>
            <a:r>
              <a:rPr kumimoji="0" lang="en-US" sz="1600" b="0" i="0" u="none" strike="noStrike" kern="1200" cap="none" spc="-30" normalizeH="0" baseline="0" noProof="0" dirty="0">
                <a:ln>
                  <a:noFill/>
                </a:ln>
                <a:solidFill>
                  <a:srgbClr val="000000"/>
                </a:solidFill>
                <a:effectLst/>
                <a:uLnTx/>
                <a:uFillTx/>
                <a:latin typeface="Verdana"/>
              </a:rPr>
              <a:t>launched its</a:t>
            </a:r>
            <a:r>
              <a:rPr kumimoji="0" lang="en-US" sz="1600" b="0" i="0" u="none" strike="noStrike" kern="1200" cap="none" spc="-30" normalizeH="0" noProof="0" dirty="0">
                <a:ln>
                  <a:noFill/>
                </a:ln>
                <a:solidFill>
                  <a:srgbClr val="000000"/>
                </a:solidFill>
                <a:effectLst/>
                <a:uLnTx/>
                <a:uFillTx/>
                <a:latin typeface="Verdana"/>
              </a:rPr>
              <a:t> </a:t>
            </a:r>
            <a:r>
              <a:rPr kumimoji="0" lang="en-US" sz="1600" b="0" i="0" u="none" strike="noStrike" kern="1200" cap="none" spc="-30" normalizeH="0" noProof="0" dirty="0">
                <a:ln>
                  <a:noFill/>
                </a:ln>
                <a:solidFill>
                  <a:srgbClr val="FF0000"/>
                </a:solidFill>
                <a:effectLst/>
                <a:uLnTx/>
                <a:uFillTx/>
                <a:latin typeface="Verdana"/>
              </a:rPr>
              <a:t>13</a:t>
            </a:r>
            <a:r>
              <a:rPr kumimoji="0" lang="en-US" sz="1600" b="0" i="0" u="none" strike="noStrike" kern="1200" cap="none" spc="-30" normalizeH="0" baseline="30000" noProof="0" dirty="0">
                <a:ln>
                  <a:noFill/>
                </a:ln>
                <a:solidFill>
                  <a:srgbClr val="FF0000"/>
                </a:solidFill>
                <a:effectLst/>
                <a:uLnTx/>
                <a:uFillTx/>
                <a:latin typeface="Verdana"/>
              </a:rPr>
              <a:t>th</a:t>
            </a:r>
            <a:r>
              <a:rPr kumimoji="0" lang="en-US" sz="1600" b="0" i="0" u="none" strike="noStrike" kern="1200" cap="none" spc="-30" normalizeH="0" noProof="0" dirty="0">
                <a:ln>
                  <a:noFill/>
                </a:ln>
                <a:solidFill>
                  <a:srgbClr val="FF0000"/>
                </a:solidFill>
                <a:effectLst/>
                <a:uLnTx/>
                <a:uFillTx/>
                <a:latin typeface="Verdana"/>
              </a:rPr>
              <a:t> gen. Raptor Lake </a:t>
            </a:r>
            <a:r>
              <a:rPr lang="en-US" sz="1600" spc="-30" baseline="0" dirty="0">
                <a:solidFill>
                  <a:srgbClr val="000000"/>
                </a:solidFill>
                <a:latin typeface="Verdana"/>
              </a:rPr>
              <a:t>family, which has</a:t>
            </a:r>
            <a:r>
              <a:rPr lang="en-US" sz="1600" spc="-30" dirty="0">
                <a:solidFill>
                  <a:srgbClr val="000000"/>
                </a:solidFill>
                <a:latin typeface="Verdana"/>
              </a:rPr>
              <a:t> </a:t>
            </a:r>
            <a:r>
              <a:rPr lang="en-US" sz="1600" spc="-30" dirty="0">
                <a:solidFill>
                  <a:srgbClr val="0070C0"/>
                </a:solidFill>
                <a:latin typeface="Verdana"/>
              </a:rPr>
              <a:t>up to 8 </a:t>
            </a:r>
          </a:p>
          <a:p>
            <a:pPr marL="0" marR="0" lvl="0" indent="0" algn="l" defTabSz="457200" rtl="0" eaLnBrk="1" fontAlgn="auto" latinLnBrk="0" hangingPunct="1">
              <a:lnSpc>
                <a:spcPct val="100000"/>
              </a:lnSpc>
              <a:spcBef>
                <a:spcPts val="0"/>
              </a:spcBef>
              <a:buClrTx/>
              <a:buSzTx/>
              <a:buFontTx/>
              <a:buNone/>
              <a:tabLst/>
              <a:defRPr/>
            </a:pPr>
            <a:r>
              <a:rPr lang="en-US" sz="1600" dirty="0">
                <a:solidFill>
                  <a:srgbClr val="0070C0"/>
                </a:solidFill>
                <a:latin typeface="Verdana"/>
              </a:rPr>
              <a:t>      big cores and up to 16 little cores</a:t>
            </a:r>
            <a:r>
              <a:rPr lang="en-US" sz="1600" dirty="0">
                <a:solidFill>
                  <a:srgbClr val="000000"/>
                </a:solidFill>
                <a:latin typeface="Verdana"/>
              </a:rPr>
              <a:t> manufactured using further on using the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Intel 7 technology.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lvl="0" indent="-285750" defTabSz="457200">
              <a:buFont typeface="Arial" panose="020B0604020202020204" pitchFamily="34" charset="0"/>
              <a:buChar char="•"/>
              <a:defRPr/>
            </a:pPr>
            <a:r>
              <a:rPr lang="en-US" sz="1600" spc="-60" dirty="0">
                <a:solidFill>
                  <a:srgbClr val="000000"/>
                </a:solidFill>
              </a:rPr>
              <a:t>At last, also </a:t>
            </a:r>
            <a:r>
              <a:rPr lang="en-US" sz="1600" spc="-60" dirty="0">
                <a:solidFill>
                  <a:srgbClr val="FF0000"/>
                </a:solidFill>
              </a:rPr>
              <a:t>AMD</a:t>
            </a:r>
            <a:r>
              <a:rPr lang="en-US" sz="1600" spc="-60" dirty="0">
                <a:solidFill>
                  <a:srgbClr val="000000"/>
                </a:solidFill>
              </a:rPr>
              <a:t> has introduced </a:t>
            </a:r>
            <a:r>
              <a:rPr lang="en-US" sz="1600" spc="-60" dirty="0" err="1">
                <a:solidFill>
                  <a:srgbClr val="000000"/>
                </a:solidFill>
              </a:rPr>
              <a:t>big.little</a:t>
            </a:r>
            <a:r>
              <a:rPr lang="en-US" sz="1600" spc="-60" dirty="0">
                <a:solidFill>
                  <a:srgbClr val="000000"/>
                </a:solidFill>
              </a:rPr>
              <a:t> architectures</a:t>
            </a:r>
            <a:r>
              <a:rPr lang="en-US" sz="1600" dirty="0">
                <a:solidFill>
                  <a:srgbClr val="000000"/>
                </a:solidFill>
              </a:rPr>
              <a:t>, with their </a:t>
            </a:r>
            <a:r>
              <a:rPr lang="en-US" sz="1600" dirty="0">
                <a:solidFill>
                  <a:srgbClr val="0070C0"/>
                </a:solidFill>
              </a:rPr>
              <a:t>Zen 4/Zen4c-based </a:t>
            </a:r>
          </a:p>
          <a:p>
            <a:pPr lvl="0" defTabSz="457200">
              <a:defRPr/>
            </a:pPr>
            <a:r>
              <a:rPr lang="en-US" sz="1600" dirty="0">
                <a:solidFill>
                  <a:srgbClr val="000000"/>
                </a:solidFill>
              </a:rPr>
              <a:t>      </a:t>
            </a:r>
            <a:r>
              <a:rPr lang="en-US" sz="1600" dirty="0">
                <a:solidFill>
                  <a:srgbClr val="FF0000"/>
                </a:solidFill>
              </a:rPr>
              <a:t>Ryzen laptop APU </a:t>
            </a:r>
            <a:r>
              <a:rPr lang="en-US" sz="1600" dirty="0">
                <a:solidFill>
                  <a:srgbClr val="0070C0"/>
                </a:solidFill>
              </a:rPr>
              <a:t>(7440U) </a:t>
            </a:r>
            <a:r>
              <a:rPr lang="en-US" sz="1600" dirty="0">
                <a:solidFill>
                  <a:srgbClr val="000000"/>
                </a:solidFill>
              </a:rPr>
              <a:t>processors in </a:t>
            </a:r>
            <a:r>
              <a:rPr lang="en-US" sz="1600" dirty="0">
                <a:solidFill>
                  <a:srgbClr val="0070C0"/>
                </a:solidFill>
              </a:rPr>
              <a:t>2023.</a:t>
            </a:r>
            <a:r>
              <a:rPr lang="en-US" sz="1600" dirty="0">
                <a:solidFill>
                  <a:srgbClr val="000000"/>
                </a:solidFill>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409868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
                                            <p:txEl>
                                              <p:pRg st="3" end="3"/>
                                            </p:txEl>
                                          </p:spTgt>
                                        </p:tgtEl>
                                        <p:attrNameLst>
                                          <p:attrName>style.visibility</p:attrName>
                                        </p:attrNameLst>
                                      </p:cBhvr>
                                      <p:to>
                                        <p:strVal val="visible"/>
                                      </p:to>
                                    </p:set>
                                    <p:anim calcmode="lin" valueType="num">
                                      <p:cBhvr additive="base">
                                        <p:cTn id="21"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5">
                                            <p:txEl>
                                              <p:pRg st="4" end="4"/>
                                            </p:txEl>
                                          </p:spTgt>
                                        </p:tgtEl>
                                        <p:attrNameLst>
                                          <p:attrName>style.visibility</p:attrName>
                                        </p:attrNameLst>
                                      </p:cBhvr>
                                      <p:to>
                                        <p:strVal val="visible"/>
                                      </p:to>
                                    </p:set>
                                    <p:anim calcmode="lin" valueType="num">
                                      <p:cBhvr additive="base">
                                        <p:cTn id="25"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5">
                                            <p:txEl>
                                              <p:pRg st="5" end="5"/>
                                            </p:txEl>
                                          </p:spTgt>
                                        </p:tgtEl>
                                        <p:attrNameLst>
                                          <p:attrName>style.visibility</p:attrName>
                                        </p:attrNameLst>
                                      </p:cBhvr>
                                      <p:to>
                                        <p:strVal val="visible"/>
                                      </p:to>
                                    </p:set>
                                    <p:anim calcmode="lin" valueType="num">
                                      <p:cBhvr additive="base">
                                        <p:cTn id="29"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5">
                                            <p:txEl>
                                              <p:pRg st="6" end="6"/>
                                            </p:txEl>
                                          </p:spTgt>
                                        </p:tgtEl>
                                        <p:attrNameLst>
                                          <p:attrName>style.visibility</p:attrName>
                                        </p:attrNameLst>
                                      </p:cBhvr>
                                      <p:to>
                                        <p:strVal val="visible"/>
                                      </p:to>
                                    </p:set>
                                    <p:anim calcmode="lin" valueType="num">
                                      <p:cBhvr additive="base">
                                        <p:cTn id="35"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5">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5">
                                            <p:txEl>
                                              <p:pRg st="7" end="7"/>
                                            </p:txEl>
                                          </p:spTgt>
                                        </p:tgtEl>
                                        <p:attrNameLst>
                                          <p:attrName>style.visibility</p:attrName>
                                        </p:attrNameLst>
                                      </p:cBhvr>
                                      <p:to>
                                        <p:strVal val="visible"/>
                                      </p:to>
                                    </p:set>
                                    <p:anim calcmode="lin" valueType="num">
                                      <p:cBhvr additive="base">
                                        <p:cTn id="39"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5">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5">
                                            <p:txEl>
                                              <p:pRg st="8" end="8"/>
                                            </p:txEl>
                                          </p:spTgt>
                                        </p:tgtEl>
                                        <p:attrNameLst>
                                          <p:attrName>style.visibility</p:attrName>
                                        </p:attrNameLst>
                                      </p:cBhvr>
                                      <p:to>
                                        <p:strVal val="visible"/>
                                      </p:to>
                                    </p:set>
                                    <p:anim calcmode="lin" valueType="num">
                                      <p:cBhvr additive="base">
                                        <p:cTn id="43"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5">
                                            <p:txEl>
                                              <p:pRg st="9" end="9"/>
                                            </p:txEl>
                                          </p:spTgt>
                                        </p:tgtEl>
                                        <p:attrNameLst>
                                          <p:attrName>style.visibility</p:attrName>
                                        </p:attrNameLst>
                                      </p:cBhvr>
                                      <p:to>
                                        <p:strVal val="visible"/>
                                      </p:to>
                                    </p:set>
                                    <p:anim calcmode="lin" valueType="num">
                                      <p:cBhvr additive="base">
                                        <p:cTn id="47"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5">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5">
                                            <p:txEl>
                                              <p:pRg st="10" end="10"/>
                                            </p:txEl>
                                          </p:spTgt>
                                        </p:tgtEl>
                                        <p:attrNameLst>
                                          <p:attrName>style.visibility</p:attrName>
                                        </p:attrNameLst>
                                      </p:cBhvr>
                                      <p:to>
                                        <p:strVal val="visible"/>
                                      </p:to>
                                    </p:set>
                                    <p:anim calcmode="lin" valueType="num">
                                      <p:cBhvr additive="base">
                                        <p:cTn id="53"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5">
                                            <p:txEl>
                                              <p:pRg st="10" end="1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5">
                                            <p:txEl>
                                              <p:pRg st="11" end="11"/>
                                            </p:txEl>
                                          </p:spTgt>
                                        </p:tgtEl>
                                        <p:attrNameLst>
                                          <p:attrName>style.visibility</p:attrName>
                                        </p:attrNameLst>
                                      </p:cBhvr>
                                      <p:to>
                                        <p:strVal val="visible"/>
                                      </p:to>
                                    </p:set>
                                    <p:anim calcmode="lin" valueType="num">
                                      <p:cBhvr additive="base">
                                        <p:cTn id="57" dur="500" fill="hold"/>
                                        <p:tgtEl>
                                          <p:spTgt spid="15">
                                            <p:txEl>
                                              <p:pRg st="11" end="1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5">
                                            <p:txEl>
                                              <p:pRg st="11" end="11"/>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5">
                                            <p:txEl>
                                              <p:pRg st="12" end="12"/>
                                            </p:txEl>
                                          </p:spTgt>
                                        </p:tgtEl>
                                        <p:attrNameLst>
                                          <p:attrName>style.visibility</p:attrName>
                                        </p:attrNameLst>
                                      </p:cBhvr>
                                      <p:to>
                                        <p:strVal val="visible"/>
                                      </p:to>
                                    </p:set>
                                    <p:anim calcmode="lin" valueType="num">
                                      <p:cBhvr additive="base">
                                        <p:cTn id="61"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5">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5">
                                            <p:txEl>
                                              <p:pRg st="13" end="13"/>
                                            </p:txEl>
                                          </p:spTgt>
                                        </p:tgtEl>
                                        <p:attrNameLst>
                                          <p:attrName>style.visibility</p:attrName>
                                        </p:attrNameLst>
                                      </p:cBhvr>
                                      <p:to>
                                        <p:strVal val="visible"/>
                                      </p:to>
                                    </p:set>
                                    <p:anim calcmode="lin" valueType="num">
                                      <p:cBhvr additive="base">
                                        <p:cTn id="67" dur="500" fill="hold"/>
                                        <p:tgtEl>
                                          <p:spTgt spid="15">
                                            <p:txEl>
                                              <p:pRg st="13" end="13"/>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5">
                                            <p:txEl>
                                              <p:pRg st="13" end="13"/>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5">
                                            <p:txEl>
                                              <p:pRg st="14" end="14"/>
                                            </p:txEl>
                                          </p:spTgt>
                                        </p:tgtEl>
                                        <p:attrNameLst>
                                          <p:attrName>style.visibility</p:attrName>
                                        </p:attrNameLst>
                                      </p:cBhvr>
                                      <p:to>
                                        <p:strVal val="visible"/>
                                      </p:to>
                                    </p:set>
                                    <p:anim calcmode="lin" valueType="num">
                                      <p:cBhvr additive="base">
                                        <p:cTn id="71"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5">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additive="base">
                                        <p:cTn id="77" dur="500" fill="hold"/>
                                        <p:tgtEl>
                                          <p:spTgt spid="11"/>
                                        </p:tgtEl>
                                        <p:attrNameLst>
                                          <p:attrName>ppt_x</p:attrName>
                                        </p:attrNameLst>
                                      </p:cBhvr>
                                      <p:tavLst>
                                        <p:tav tm="0">
                                          <p:val>
                                            <p:strVal val="#ppt_x"/>
                                          </p:val>
                                        </p:tav>
                                        <p:tav tm="100000">
                                          <p:val>
                                            <p:strVal val="#ppt_x"/>
                                          </p:val>
                                        </p:tav>
                                      </p:tavLst>
                                    </p:anim>
                                    <p:anim calcmode="lin" valueType="num">
                                      <p:cBhvr additive="base">
                                        <p:cTn id="7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5"/>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(6)</a:t>
            </a:r>
          </a:p>
        </p:txBody>
      </p:sp>
      <p:sp>
        <p:nvSpPr>
          <p:cNvPr id="5" name="Rounded Rectangle 4"/>
          <p:cNvSpPr/>
          <p:nvPr/>
        </p:nvSpPr>
        <p:spPr bwMode="auto">
          <a:xfrm>
            <a:off x="508" y="856968"/>
            <a:ext cx="9144000" cy="2376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Box 11"/>
          <p:cNvSpPr txBox="1"/>
          <p:nvPr/>
        </p:nvSpPr>
        <p:spPr>
          <a:xfrm>
            <a:off x="78025" y="440668"/>
            <a:ext cx="51194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rationale</a:t>
            </a:r>
            <a:r>
              <a:rPr kumimoji="0" lang="hu-HU" sz="1800" b="0" i="0" u="none" strike="noStrike" kern="1200" cap="none" spc="0" normalizeH="0" baseline="0" noProof="0" dirty="0">
                <a:ln>
                  <a:noFill/>
                </a:ln>
                <a:solidFill>
                  <a:srgbClr val="2D2D8A"/>
                </a:solidFill>
                <a:effectLst/>
                <a:uLnTx/>
                <a:uFillTx/>
                <a:latin typeface="Verdana"/>
                <a:ea typeface="+mn-ea"/>
                <a:cs typeface="+mn-cs"/>
              </a:rPr>
              <a:t> for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processing</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41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13" name="Rounded Rectangle 12"/>
          <p:cNvSpPr/>
          <p:nvPr/>
        </p:nvSpPr>
        <p:spPr bwMode="auto">
          <a:xfrm>
            <a:off x="179512" y="1952836"/>
            <a:ext cx="8856000" cy="1440000"/>
          </a:xfrm>
          <a:prstGeom prst="roundRect">
            <a:avLst/>
          </a:prstGeom>
          <a:solidFill>
            <a:srgbClr val="EFF9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225212" y="1992689"/>
            <a:ext cx="8847137"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p:cNvSpPr txBox="1"/>
          <p:nvPr/>
        </p:nvSpPr>
        <p:spPr>
          <a:xfrm>
            <a:off x="747648" y="2282899"/>
            <a:ext cx="7928645"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hu-HU" sz="1600" b="0" i="0" u="none" strike="noStrike" kern="1200" cap="none" spc="-20" normalizeH="0" noProof="0" dirty="0" err="1">
                <a:ln>
                  <a:noFill/>
                </a:ln>
                <a:solidFill>
                  <a:srgbClr val="0070C0"/>
                </a:solidFill>
                <a:effectLst/>
                <a:uLnTx/>
                <a:uFillTx/>
                <a:latin typeface="Verdana"/>
                <a:ea typeface="+mn-ea"/>
                <a:cs typeface="+mn-cs"/>
              </a:rPr>
              <a:t>high</a:t>
            </a:r>
            <a:r>
              <a:rPr kumimoji="0" lang="en-US" sz="1600" b="0" i="0" u="none" strike="noStrike" kern="1200" cap="none" spc="-20" normalizeH="0" noProof="0" dirty="0">
                <a:ln>
                  <a:noFill/>
                </a:ln>
                <a:solidFill>
                  <a:srgbClr val="0070C0"/>
                </a:solidFill>
                <a:effectLst/>
                <a:uLnTx/>
                <a:uFillTx/>
                <a:latin typeface="Verdana"/>
                <a:ea typeface="+mn-ea"/>
                <a:cs typeface="+mn-cs"/>
              </a:rPr>
              <a:t>-</a:t>
            </a:r>
            <a:r>
              <a:rPr kumimoji="0" lang="hu-HU" sz="1600" b="0" i="0" u="none" strike="noStrike" kern="1200" cap="none" spc="-20" normalizeH="0" noProof="0" dirty="0" err="1">
                <a:ln>
                  <a:noFill/>
                </a:ln>
                <a:solidFill>
                  <a:srgbClr val="0070C0"/>
                </a:solidFill>
                <a:effectLst/>
                <a:uLnTx/>
                <a:uFillTx/>
                <a:latin typeface="Verdana"/>
                <a:ea typeface="+mn-ea"/>
                <a:cs typeface="+mn-cs"/>
              </a:rPr>
              <a:t>intensity</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loads</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will </a:t>
            </a:r>
            <a:r>
              <a:rPr kumimoji="0" lang="hu-HU" sz="1600" b="0" i="0" u="none" strike="noStrike" kern="1200" cap="none" spc="-20" normalizeH="0" noProof="0" dirty="0" err="1">
                <a:ln>
                  <a:noFill/>
                </a:ln>
                <a:solidFill>
                  <a:srgbClr val="0070C0"/>
                </a:solidFill>
                <a:effectLst/>
                <a:uLnTx/>
                <a:uFillTx/>
                <a:latin typeface="Verdana"/>
                <a:ea typeface="+mn-ea"/>
                <a:cs typeface="+mn-cs"/>
              </a:rPr>
              <a:t>run</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hu-HU" sz="1600" b="0" i="0" u="none" strike="noStrike" kern="1200" cap="none" spc="-20" normalizeH="0" noProof="0" dirty="0" err="1">
                <a:ln>
                  <a:noFill/>
                </a:ln>
                <a:solidFill>
                  <a:srgbClr val="0070C0"/>
                </a:solidFill>
                <a:effectLst/>
                <a:uLnTx/>
                <a:uFillTx/>
                <a:latin typeface="Verdana"/>
                <a:ea typeface="+mn-ea"/>
                <a:cs typeface="+mn-cs"/>
              </a:rPr>
              <a:t>on</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powerful</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but</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power-hungry cores,</a:t>
            </a:r>
            <a:r>
              <a:rPr kumimoji="0" lang="en-US" sz="1600" b="0" i="0" u="none" strike="noStrike" kern="1200" cap="none" spc="-20" normalizeH="0" noProof="0" dirty="0">
                <a:ln>
                  <a:noFill/>
                </a:ln>
                <a:solidFill>
                  <a:srgbClr val="000000"/>
                </a:solidFill>
                <a:effectLst/>
                <a:uLnTx/>
                <a:uFillTx/>
                <a:latin typeface="Verdana"/>
                <a:ea typeface="+mn-ea"/>
                <a:cs typeface="+mn-cs"/>
              </a:rPr>
              <a:t> whereas</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low-intensity loads on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powerful but</a:t>
            </a:r>
            <a:r>
              <a:rPr kumimoji="0" lang="hu-HU" sz="1600" b="0" i="0" u="none" strike="noStrike" kern="1200" cap="none" spc="0" normalizeH="0" baseline="0" noProof="0" dirty="0">
                <a:ln>
                  <a:noFill/>
                </a:ln>
                <a:solidFill>
                  <a:srgbClr val="0070C0"/>
                </a:solidFill>
                <a:effectLst/>
                <a:uLnTx/>
                <a:uFillTx/>
                <a:latin typeface="Verdana"/>
                <a:ea typeface="+mn-ea"/>
                <a:cs typeface="+mn-cs"/>
              </a:rPr>
              <a:t> less </a:t>
            </a:r>
            <a:r>
              <a:rPr kumimoji="0" lang="en-US" sz="1600" b="0" i="0" u="none" strike="noStrike" kern="1200" cap="none" spc="0" normalizeH="0" baseline="0" noProof="0" dirty="0">
                <a:ln>
                  <a:noFill/>
                </a:ln>
                <a:solidFill>
                  <a:srgbClr val="0070C0"/>
                </a:solidFill>
                <a:effectLst/>
                <a:uLnTx/>
                <a:uFillTx/>
                <a:latin typeface="Verdana"/>
                <a:ea typeface="+mn-ea"/>
                <a:cs typeface="+mn-cs"/>
              </a:rPr>
              <a:t>power-hungry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16" name="TextBox 15"/>
          <p:cNvSpPr txBox="1"/>
          <p:nvPr/>
        </p:nvSpPr>
        <p:spPr>
          <a:xfrm>
            <a:off x="540247" y="2894967"/>
            <a:ext cx="4982454"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total power consumption will be reduced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7" name="TextBox 16"/>
          <p:cNvSpPr txBox="1"/>
          <p:nvPr/>
        </p:nvSpPr>
        <p:spPr>
          <a:xfrm>
            <a:off x="219820" y="849451"/>
            <a:ext cx="9002205" cy="1154162"/>
          </a:xfrm>
          <a:prstGeom prst="rect">
            <a:avLst/>
          </a:prstGeom>
          <a:noFill/>
        </p:spPr>
        <p:txBody>
          <a:bodyPr wrap="square" rtlCol="0">
            <a:spAutoFit/>
          </a:bodyPr>
          <a:lstStyle/>
          <a:p>
            <a:pPr marL="285750" lvl="0" indent="-285750">
              <a:spcAft>
                <a:spcPts val="600"/>
              </a:spcAft>
              <a:buFont typeface="Arial" panose="020B0604020202020204" pitchFamily="34" charset="0"/>
              <a:buChar char="•"/>
              <a:defRPr/>
            </a:pPr>
            <a:r>
              <a:rPr lang="en-US" sz="1600" dirty="0">
                <a:solidFill>
                  <a:srgbClr val="000000"/>
                </a:solidFill>
              </a:rPr>
              <a:t>The </a:t>
            </a:r>
            <a:r>
              <a:rPr lang="en-US" sz="1600" dirty="0">
                <a:solidFill>
                  <a:srgbClr val="FF0000"/>
                </a:solidFill>
              </a:rPr>
              <a:t>primary goal </a:t>
            </a:r>
            <a:r>
              <a:rPr lang="en-US" sz="1600" dirty="0">
                <a:solidFill>
                  <a:srgbClr val="000000"/>
                </a:solidFill>
              </a:rPr>
              <a:t>of the </a:t>
            </a:r>
            <a:r>
              <a:rPr lang="en-US" sz="1600" dirty="0" err="1">
                <a:solidFill>
                  <a:srgbClr val="000000"/>
                </a:solidFill>
              </a:rPr>
              <a:t>big.little</a:t>
            </a:r>
            <a:r>
              <a:rPr lang="en-US" sz="1600" dirty="0">
                <a:solidFill>
                  <a:srgbClr val="000000"/>
                </a:solidFill>
              </a:rPr>
              <a:t> technology is </a:t>
            </a:r>
            <a:r>
              <a:rPr lang="en-US" sz="1600" dirty="0">
                <a:solidFill>
                  <a:srgbClr val="FF0000"/>
                </a:solidFill>
              </a:rPr>
              <a:t>to reduce power consumption.</a:t>
            </a:r>
          </a:p>
          <a:p>
            <a:pPr marL="285750" lvl="0" indent="-285750">
              <a:spcAft>
                <a:spcPts val="600"/>
              </a:spcAft>
              <a:buFont typeface="Arial" panose="020B0604020202020204" pitchFamily="34" charset="0"/>
              <a:buChar char="•"/>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This </a:t>
            </a:r>
            <a:r>
              <a:rPr kumimoji="0" lang="en-US" sz="1600" b="0" i="0" u="none" strike="noStrike" kern="1200" cap="none" spc="-20" normalizeH="0" baseline="0" noProof="0" dirty="0">
                <a:ln>
                  <a:noFill/>
                </a:ln>
                <a:solidFill>
                  <a:srgbClr val="FF0000"/>
                </a:solidFill>
                <a:effectLst/>
                <a:uLnTx/>
                <a:uFillTx/>
                <a:latin typeface="Verdana"/>
                <a:ea typeface="+mn-ea"/>
                <a:cs typeface="+mn-cs"/>
              </a:rPr>
              <a:t>concept</a:t>
            </a:r>
            <a:r>
              <a:rPr kumimoji="0" lang="en-US" sz="1600" b="0" i="0" u="none" strike="noStrike" kern="1200" cap="none" spc="-20" normalizeH="0" baseline="0" noProof="0" dirty="0">
                <a:ln>
                  <a:noFill/>
                </a:ln>
                <a:solidFill>
                  <a:srgbClr val="000000"/>
                </a:solidFill>
                <a:effectLst/>
                <a:uLnTx/>
                <a:uFillTx/>
                <a:latin typeface="Verdana"/>
                <a:ea typeface="+mn-ea"/>
                <a:cs typeface="+mn-cs"/>
              </a:rPr>
              <a:t> is rooted </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i</a:t>
            </a:r>
            <a:r>
              <a:rPr kumimoji="0" lang="hu-HU" sz="1600" b="0" i="0" u="none" strike="noStrike" kern="1200" cap="none" spc="-20" normalizeH="0" baseline="0" noProof="0" dirty="0">
                <a:ln>
                  <a:noFill/>
                </a:ln>
                <a:solidFill>
                  <a:srgbClr val="000000"/>
                </a:solidFill>
                <a:effectLst/>
                <a:uLnTx/>
                <a:uFillTx/>
                <a:latin typeface="Verdana"/>
                <a:ea typeface="+mn-ea"/>
                <a:cs typeface="+mn-cs"/>
              </a:rPr>
              <a:t>n the </a:t>
            </a:r>
            <a:r>
              <a:rPr kumimoji="0" lang="hu-HU" sz="1600" b="0" i="0" u="none" strike="noStrike" kern="1200" cap="none" spc="-20" normalizeH="0" baseline="0" noProof="0" dirty="0">
                <a:ln>
                  <a:noFill/>
                </a:ln>
                <a:solidFill>
                  <a:srgbClr val="FF0000"/>
                </a:solidFill>
                <a:effectLst/>
                <a:uLnTx/>
                <a:uFillTx/>
                <a:latin typeface="Verdana"/>
                <a:ea typeface="+mn-ea"/>
                <a:cs typeface="+mn-cs"/>
              </a:rPr>
              <a:t>recognition</a:t>
            </a:r>
            <a:r>
              <a:rPr kumimoji="0" lang="en-US" sz="1600" b="0" i="0" u="none" strike="noStrike" kern="1200" cap="none" spc="-20" normalizeH="0" baseline="0" noProof="0" dirty="0">
                <a:ln>
                  <a:noFill/>
                </a:ln>
                <a:solidFill>
                  <a:srgbClr val="000000"/>
                </a:solidFill>
                <a:effectLst/>
                <a:uLnTx/>
                <a:uFillTx/>
                <a:latin typeface="Verdana"/>
                <a:ea typeface="+mn-ea"/>
                <a:cs typeface="+mn-cs"/>
              </a:rPr>
              <a:t> that the </a:t>
            </a:r>
            <a:r>
              <a:rPr kumimoji="0" lang="en-US" sz="1600" b="0" i="0" u="none" strike="noStrike" kern="1200" cap="none" spc="-20" normalizeH="0" baseline="0" noProof="0" dirty="0">
                <a:ln>
                  <a:noFill/>
                </a:ln>
                <a:solidFill>
                  <a:srgbClr val="0070C0"/>
                </a:solidFill>
                <a:effectLst/>
                <a:uLnTx/>
                <a:uFillTx/>
                <a:latin typeface="Verdana"/>
                <a:ea typeface="+mn-ea"/>
                <a:cs typeface="+mn-cs"/>
              </a:rPr>
              <a:t>workload </a:t>
            </a:r>
            <a:r>
              <a:rPr kumimoji="0" lang="en-US" sz="1600" b="0" i="0" u="none" strike="noStrike" kern="1200" cap="none" spc="-20" normalizeH="0" baseline="0" noProof="0" dirty="0">
                <a:ln>
                  <a:noFill/>
                </a:ln>
                <a:solidFill>
                  <a:srgbClr val="000000"/>
                </a:solidFill>
                <a:effectLst/>
                <a:uLnTx/>
                <a:uFillTx/>
                <a:latin typeface="Verdana"/>
                <a:ea typeface="+mn-ea"/>
                <a:cs typeface="+mn-cs"/>
              </a:rPr>
              <a:t>of smartphone or tablet processors </a:t>
            </a:r>
            <a:r>
              <a:rPr kumimoji="0" lang="en-US" sz="1600" b="0" i="0" u="none" strike="noStrike" kern="1200" cap="none" spc="-20" normalizeH="0" baseline="0" noProof="0" dirty="0">
                <a:ln>
                  <a:noFill/>
                </a:ln>
                <a:solidFill>
                  <a:srgbClr val="0070C0"/>
                </a:solidFill>
                <a:effectLst/>
                <a:uLnTx/>
                <a:uFillTx/>
                <a:latin typeface="Verdana"/>
                <a:ea typeface="+mn-ea"/>
                <a:cs typeface="+mn-cs"/>
              </a:rPr>
              <a:t>fluctuates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dynamically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high-intensity</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r>
              <a:rPr kumimoji="0" lang="en-US" sz="1600" b="0" i="0" u="none" strike="noStrike" kern="1200" cap="none" spc="0" normalizeH="0" baseline="0" noProof="0" dirty="0">
                <a:ln>
                  <a:noFill/>
                </a:ln>
                <a:solidFill>
                  <a:srgbClr val="0070C0"/>
                </a:solidFill>
                <a:effectLst/>
                <a:uLnTx/>
                <a:uFillTx/>
                <a:latin typeface="Verdana"/>
                <a:ea typeface="+mn-ea"/>
                <a:cs typeface="+mn-cs"/>
              </a:rPr>
              <a:t>low-intensity</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demands alternate, as shown in a subsequent Figure.     </a:t>
            </a:r>
          </a:p>
        </p:txBody>
      </p:sp>
    </p:spTree>
    <p:extLst>
      <p:ext uri="{BB962C8B-B14F-4D97-AF65-F5344CB8AC3E}">
        <p14:creationId xmlns:p14="http://schemas.microsoft.com/office/powerpoint/2010/main" val="4159920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ppt_x"/>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4" grpId="0"/>
      <p:bldP spid="15" grpId="0"/>
      <p:bldP spid="1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9"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b="14808"/>
          <a:stretch/>
        </p:blipFill>
        <p:spPr bwMode="auto">
          <a:xfrm>
            <a:off x="71500" y="1249088"/>
            <a:ext cx="9027494" cy="3351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81254" y="440668"/>
            <a:ext cx="94507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70" normalizeH="0" baseline="0" noProof="0" dirty="0">
                <a:ln>
                  <a:noFill/>
                </a:ln>
                <a:solidFill>
                  <a:srgbClr val="2D2D8A"/>
                </a:solidFill>
                <a:effectLst/>
                <a:uLnTx/>
                <a:uFillTx/>
                <a:latin typeface="Verdana"/>
                <a:ea typeface="+mn-ea"/>
                <a:cs typeface="+mn-cs"/>
              </a:rPr>
              <a:t>Example: Percentage of time spent in </a:t>
            </a:r>
            <a:r>
              <a:rPr kumimoji="0" lang="en-US" sz="1800" b="0" i="0" u="none" strike="noStrike" kern="1200" cap="none" spc="-70" normalizeH="0" baseline="0" noProof="0" dirty="0">
                <a:ln>
                  <a:noFill/>
                </a:ln>
                <a:solidFill>
                  <a:srgbClr val="2D2D8A"/>
                </a:solidFill>
                <a:effectLst/>
                <a:uLnTx/>
                <a:uFillTx/>
                <a:latin typeface="Verdana"/>
                <a:ea typeface="+mn-ea"/>
                <a:cs typeface="+mn-cs"/>
              </a:rPr>
              <a:t>different processor states</a:t>
            </a:r>
            <a:r>
              <a:rPr kumimoji="0" lang="hu-HU" sz="1800" b="0" i="0" u="none" strike="noStrike" kern="1200" cap="none" spc="-70" normalizeH="0" baseline="0" noProof="0" dirty="0">
                <a:ln>
                  <a:noFill/>
                </a:ln>
                <a:solidFill>
                  <a:srgbClr val="2D2D8A"/>
                </a:solidFill>
                <a:effectLst/>
                <a:uLnTx/>
                <a:uFillTx/>
                <a:latin typeface="Verdana"/>
                <a:ea typeface="+mn-ea"/>
                <a:cs typeface="+mn-cs"/>
              </a:rPr>
              <a:t> </a:t>
            </a:r>
            <a:r>
              <a:rPr kumimoji="0" lang="en-US" sz="1800" b="0" i="0" u="none" strike="noStrike" kern="1200" cap="none" spc="-70" normalizeH="0" baseline="0" noProof="0" dirty="0">
                <a:ln>
                  <a:noFill/>
                </a:ln>
                <a:solidFill>
                  <a:srgbClr val="2D2D8A"/>
                </a:solidFill>
                <a:effectLst/>
                <a:uLnTx/>
                <a:uFillTx/>
                <a:latin typeface="Verdana"/>
                <a:ea typeface="+mn-ea"/>
                <a:cs typeface="+mn-cs"/>
              </a:rPr>
              <a:t>for less demanding </a:t>
            </a:r>
            <a:endParaRPr kumimoji="0" lang="hu-HU" sz="1800" b="0" i="0" u="none" strike="noStrike" kern="1200" cap="none" spc="-7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workloads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 </a:t>
            </a:r>
            <a:r>
              <a:rPr kumimoji="0" lang="en-US" sz="1800" b="0" i="0" u="none" strike="noStrike" kern="1200" cap="none" spc="0" normalizeH="0" baseline="0" noProof="0" dirty="0">
                <a:ln>
                  <a:noFill/>
                </a:ln>
                <a:solidFill>
                  <a:srgbClr val="2D2D8A"/>
                </a:solidFill>
                <a:effectLst/>
                <a:uLnTx/>
                <a:uFillTx/>
                <a:latin typeface="Verdana"/>
                <a:ea typeface="+mn-ea"/>
                <a:cs typeface="+mn-cs"/>
              </a:rPr>
              <a:t>dual-core </a:t>
            </a:r>
            <a:r>
              <a:rPr kumimoji="0" lang="hu-HU" sz="1800" b="0" i="0" u="none" strike="noStrike" kern="1200" cap="none" spc="0" normalizeH="0" baseline="0" noProof="0" dirty="0">
                <a:ln>
                  <a:noFill/>
                </a:ln>
                <a:solidFill>
                  <a:srgbClr val="2D2D8A"/>
                </a:solidFill>
                <a:effectLst/>
                <a:uLnTx/>
                <a:uFillTx/>
                <a:latin typeface="Verdana"/>
                <a:ea typeface="+mn-ea"/>
                <a:cs typeface="+mn-cs"/>
              </a:rPr>
              <a:t>mobile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device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 -1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extBox 5"/>
          <p:cNvSpPr txBox="1"/>
          <p:nvPr/>
        </p:nvSpPr>
        <p:spPr>
          <a:xfrm>
            <a:off x="296863" y="5095340"/>
            <a:ext cx="8955657" cy="172354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noProof="0" dirty="0">
                <a:ln>
                  <a:noFill/>
                </a:ln>
                <a:solidFill>
                  <a:srgbClr val="000000"/>
                </a:solidFill>
                <a:effectLst/>
                <a:uLnTx/>
                <a:uFillTx/>
                <a:latin typeface="Verdana"/>
                <a:ea typeface="+mn-ea"/>
                <a:cs typeface="+mn-cs"/>
              </a:rPr>
              <a:t>The graph above displays the </a:t>
            </a:r>
            <a:r>
              <a:rPr kumimoji="0" lang="en-US" sz="1600" b="0" i="0" u="none" strike="noStrike" kern="1200" cap="none" spc="-30" normalizeH="0" noProof="0" dirty="0">
                <a:ln>
                  <a:noFill/>
                </a:ln>
                <a:solidFill>
                  <a:srgbClr val="FF0000"/>
                </a:solidFill>
                <a:effectLst/>
                <a:uLnTx/>
                <a:uFillTx/>
                <a:latin typeface="Verdana"/>
                <a:ea typeface="+mn-ea"/>
                <a:cs typeface="+mn-cs"/>
              </a:rPr>
              <a:t>percentage of time spent in active states,</a:t>
            </a:r>
            <a:r>
              <a:rPr kumimoji="0" lang="en-US" sz="1600" b="0" i="0" u="none" strike="noStrike" kern="1200" cap="none" spc="-3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FF0000"/>
                </a:solidFill>
                <a:effectLst/>
                <a:uLnTx/>
                <a:uFillTx/>
                <a:latin typeface="Verdana"/>
                <a:ea typeface="+mn-ea"/>
                <a:cs typeface="+mn-cs"/>
              </a:rPr>
              <a:t>idle states</a:t>
            </a:r>
            <a:r>
              <a:rPr kumimoji="0" lang="en-US" sz="1600" b="0" i="0" u="none" strike="noStrike" kern="1200" cap="none" spc="-30" normalizeH="0" noProof="0" dirty="0">
                <a:ln>
                  <a:noFill/>
                </a:ln>
                <a:solidFill>
                  <a:srgbClr val="000000"/>
                </a:solidFill>
                <a:effectLst/>
                <a:uLnTx/>
                <a:uFillTx/>
                <a:latin typeface="Verdana"/>
                <a:ea typeface="+mn-ea"/>
                <a:cs typeface="+mn-cs"/>
              </a:rPr>
              <a:t>,</a:t>
            </a:r>
            <a:r>
              <a:rPr kumimoji="0" lang="en-US" sz="1600" b="0" i="0" u="none" strike="noStrike" kern="1200" cap="none" spc="-30" normalizeH="0" noProof="0" dirty="0">
                <a:ln>
                  <a:noFill/>
                </a:ln>
                <a:solidFill>
                  <a:srgbClr val="FF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and</a:t>
            </a:r>
            <a:r>
              <a:rPr kumimoji="0" lang="en-US" sz="1600" b="0" i="0" u="none" strike="noStrike" kern="1200" cap="none" spc="0" normalizeH="0" baseline="0" noProof="0" dirty="0">
                <a:ln>
                  <a:noFill/>
                </a:ln>
                <a:solidFill>
                  <a:srgbClr val="FF0000"/>
                </a:solidFill>
                <a:effectLst/>
                <a:uLnTx/>
                <a:uFillTx/>
                <a:latin typeface="Verdana"/>
                <a:ea typeface="+mn-ea"/>
                <a:cs typeface="+mn-cs"/>
              </a:rPr>
              <a:t> shutdown states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a dual-core Cortex-A9-based mobile device.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the diagram, </a:t>
            </a:r>
            <a:r>
              <a:rPr kumimoji="0" lang="en-US" sz="1600" b="0" i="0" u="none" strike="noStrike" kern="1200" cap="none" spc="0" normalizeH="0" baseline="0" noProof="0" dirty="0">
                <a:ln>
                  <a:noFill/>
                </a:ln>
                <a:solidFill>
                  <a:srgbClr val="FF0000"/>
                </a:solidFill>
                <a:effectLst/>
                <a:uLnTx/>
                <a:uFillTx/>
                <a:latin typeface="Verdana"/>
                <a:ea typeface="+mn-ea"/>
                <a:cs typeface="+mn-cs"/>
              </a:rPr>
              <a:t>red </a:t>
            </a:r>
            <a:r>
              <a:rPr kumimoji="0" lang="en-US" sz="1600" b="0" i="0" u="none" strike="noStrike" kern="1200" cap="none" spc="0" normalizeH="0" baseline="0" noProof="0" dirty="0">
                <a:ln>
                  <a:noFill/>
                </a:ln>
                <a:solidFill>
                  <a:srgbClr val="000000"/>
                </a:solidFill>
                <a:effectLst/>
                <a:uLnTx/>
                <a:uFillTx/>
                <a:latin typeface="Verdana"/>
                <a:ea typeface="+mn-ea"/>
                <a:cs typeface="+mn-cs"/>
              </a:rPr>
              <a:t>indicates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highest</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green</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lowest frequency operating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points,</a:t>
            </a:r>
            <a:r>
              <a:rPr kumimoji="0" lang="hu-HU" sz="1600" b="0" i="0" u="none" strike="noStrike" kern="1200" cap="none" spc="0" normalizeH="0" baseline="0" noProof="0" dirty="0">
                <a:ln>
                  <a:noFill/>
                </a:ln>
                <a:solidFill>
                  <a:srgbClr val="000000"/>
                </a:solidFill>
                <a:effectLst/>
                <a:uLnTx/>
                <a:uFillTx/>
                <a:latin typeface="Verdana"/>
                <a:ea typeface="+mn-ea"/>
                <a:cs typeface="+mn-cs"/>
              </a:rPr>
              <a:t> whereas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colors in between </a:t>
            </a:r>
            <a:r>
              <a:rPr kumimoji="0" lang="en-US" sz="1600" b="0" i="0" u="none" strike="noStrike" kern="1200" cap="none" spc="0" normalizeH="0" baseline="0" noProof="0" dirty="0">
                <a:ln>
                  <a:noFill/>
                </a:ln>
                <a:solidFill>
                  <a:srgbClr val="000000"/>
                </a:solidFill>
                <a:effectLst/>
                <a:uLnTx/>
                <a:uFillTx/>
                <a:latin typeface="Verdana"/>
                <a:ea typeface="+mn-ea"/>
                <a:cs typeface="+mn-cs"/>
              </a:rPr>
              <a:t>represent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intermediate frequencies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Light blue </a:t>
            </a:r>
            <a:r>
              <a:rPr kumimoji="0" lang="en-US" sz="1600" b="0" i="0" u="none" strike="noStrike" kern="1200" cap="none" spc="0" normalizeH="0" baseline="0" noProof="0" dirty="0">
                <a:ln>
                  <a:noFill/>
                </a:ln>
                <a:solidFill>
                  <a:srgbClr val="000000"/>
                </a:solidFill>
                <a:effectLst/>
                <a:uLnTx/>
                <a:uFillTx/>
                <a:latin typeface="Verdana"/>
                <a:ea typeface="+mn-ea"/>
                <a:cs typeface="+mn-cs"/>
              </a:rPr>
              <a:t>means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is idling</a:t>
            </a:r>
            <a:r>
              <a:rPr lang="en-US" sz="1600" dirty="0">
                <a:solidFill>
                  <a:srgbClr val="0070C0"/>
                </a:solidFill>
                <a:latin typeface="Verdana"/>
              </a:rPr>
              <a:t> </a:t>
            </a:r>
            <a:r>
              <a:rPr lang="en-US" sz="1600" dirty="0">
                <a:latin typeface="Verdana"/>
              </a:rPr>
              <a:t>since</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Waiting for Interrupt (WFI), while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dark blue</a:t>
            </a:r>
            <a:r>
              <a:rPr kumimoji="0" lang="en-US" sz="1600" b="0" i="0" u="none" strike="noStrike" kern="1200" cap="none" spc="0" normalizeH="0" baseline="0" noProof="0" dirty="0">
                <a:ln>
                  <a:noFill/>
                </a:ln>
                <a:solidFill>
                  <a:srgbClr val="000000"/>
                </a:solidFill>
                <a:effectLst/>
                <a:uLnTx/>
                <a:uFillTx/>
                <a:latin typeface="Verdana"/>
                <a:ea typeface="+mn-ea"/>
                <a:cs typeface="+mn-cs"/>
              </a:rPr>
              <a:t> indicates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or both cores are shut down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pic>
        <p:nvPicPr>
          <p:cNvPr id="11"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85514" r="34856"/>
          <a:stretch/>
        </p:blipFill>
        <p:spPr bwMode="auto">
          <a:xfrm>
            <a:off x="416995" y="4424838"/>
            <a:ext cx="5910200" cy="569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a:xfrm>
            <a:off x="3435285" y="4701773"/>
            <a:ext cx="63991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(Core)</a:t>
            </a:r>
          </a:p>
        </p:txBody>
      </p:sp>
      <p:sp>
        <p:nvSpPr>
          <p:cNvPr id="13" name="TextBox 12"/>
          <p:cNvSpPr txBox="1"/>
          <p:nvPr/>
        </p:nvSpPr>
        <p:spPr>
          <a:xfrm>
            <a:off x="5129445" y="4718913"/>
            <a:ext cx="217771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WFI: </a:t>
            </a:r>
            <a:r>
              <a:rPr kumimoji="0" lang="en-US" sz="1200" b="0" i="0" u="none" strike="noStrike" kern="1200" cap="none" spc="0" normalizeH="0" baseline="0" noProof="0" dirty="0">
                <a:ln>
                  <a:noFill/>
                </a:ln>
                <a:solidFill>
                  <a:srgbClr val="000000"/>
                </a:solidFill>
                <a:effectLst/>
                <a:uLnTx/>
                <a:uFillTx/>
                <a:latin typeface="Verdana"/>
                <a:ea typeface="+mn-ea"/>
                <a:cs typeface="+mn-cs"/>
              </a:rPr>
              <a:t>Waiting for Interrupt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itle 15"/>
          <p:cNvSpPr>
            <a:spLocks noGrp="1"/>
          </p:cNvSpPr>
          <p:nvPr>
            <p:ph type="title"/>
          </p:nvPr>
        </p:nvSpPr>
        <p:spPr>
          <a:xfrm>
            <a:off x="-5079" y="-3596"/>
            <a:ext cx="9144000" cy="393700"/>
          </a:xfrm>
          <a:solidFill>
            <a:srgbClr val="0066FF"/>
          </a:solidFill>
        </p:spPr>
        <p:txBody>
          <a:bodyPr/>
          <a:lstStyle/>
          <a:p>
            <a:r>
              <a:rPr lang="en-US" sz="1700" dirty="0"/>
              <a:t>3.3.4 Armv7-based 32-bit </a:t>
            </a:r>
            <a:r>
              <a:rPr lang="en-US" sz="1700" dirty="0" err="1"/>
              <a:t>big.little</a:t>
            </a:r>
            <a:r>
              <a:rPr lang="en-US" sz="1700" dirty="0"/>
              <a:t> CPUs (7)</a:t>
            </a:r>
          </a:p>
        </p:txBody>
      </p:sp>
      <p:sp>
        <p:nvSpPr>
          <p:cNvPr id="2" name="TextBox 1">
            <a:extLst>
              <a:ext uri="{FF2B5EF4-FFF2-40B4-BE49-F238E27FC236}">
                <a16:creationId xmlns:a16="http://schemas.microsoft.com/office/drawing/2014/main" id="{D0500517-9EC5-5A70-F99E-43993C02F8FE}"/>
              </a:ext>
            </a:extLst>
          </p:cNvPr>
          <p:cNvSpPr txBox="1"/>
          <p:nvPr/>
        </p:nvSpPr>
        <p:spPr>
          <a:xfrm>
            <a:off x="1944415" y="4876800"/>
            <a:ext cx="1636858" cy="292388"/>
          </a:xfrm>
          <a:prstGeom prst="rect">
            <a:avLst/>
          </a:prstGeom>
          <a:noFill/>
        </p:spPr>
        <p:txBody>
          <a:bodyPr wrap="none" rtlCol="0">
            <a:spAutoFit/>
          </a:bodyPr>
          <a:lstStyle/>
          <a:p>
            <a:r>
              <a:rPr lang="en-US" sz="1250" dirty="0"/>
              <a:t>Wait for interrupt</a:t>
            </a:r>
            <a:endParaRPr lang="hu-HU" sz="1250" dirty="0"/>
          </a:p>
        </p:txBody>
      </p:sp>
    </p:spTree>
    <p:extLst>
      <p:ext uri="{BB962C8B-B14F-4D97-AF65-F5344CB8AC3E}">
        <p14:creationId xmlns:p14="http://schemas.microsoft.com/office/powerpoint/2010/main" val="3028608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 calcmode="lin" valueType="num">
                                      <p:cBhvr additive="base">
                                        <p:cTn id="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3" end="3"/>
                                            </p:txEl>
                                          </p:spTgt>
                                        </p:tgtEl>
                                        <p:attrNameLst>
                                          <p:attrName>style.visibility</p:attrName>
                                        </p:attrNameLst>
                                      </p:cBhvr>
                                      <p:to>
                                        <p:strVal val="visible"/>
                                      </p:to>
                                    </p:set>
                                    <p:anim calcmode="lin" valueType="num">
                                      <p:cBhvr additive="base">
                                        <p:cTn id="11"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anim calcmode="lin" valueType="num">
                                      <p:cBhvr additive="base">
                                        <p:cTn id="15"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xEl>
                                              <p:pRg st="5" end="5"/>
                                            </p:txEl>
                                          </p:spTgt>
                                        </p:tgtEl>
                                        <p:attrNameLst>
                                          <p:attrName>style.visibility</p:attrName>
                                        </p:attrNameLst>
                                      </p:cBhvr>
                                      <p:to>
                                        <p:strVal val="visible"/>
                                      </p:to>
                                    </p:set>
                                    <p:anim calcmode="lin" valueType="num">
                                      <p:cBhvr additive="base">
                                        <p:cTn id="19"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275" y="1093778"/>
            <a:ext cx="8875122"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a:t>
            </a:r>
            <a:r>
              <a:rPr kumimoji="0" lang="hu-HU" sz="1600" b="0" i="0" u="none" strike="noStrike" kern="1200" cap="none" spc="0" normalizeH="0" baseline="0" noProof="0" dirty="0">
                <a:ln>
                  <a:noFill/>
                </a:ln>
                <a:solidFill>
                  <a:srgbClr val="000000"/>
                </a:solidFill>
                <a:effectLst/>
                <a:uLnTx/>
                <a:uFillTx/>
                <a:latin typeface="Verdana"/>
                <a:ea typeface="+mn-ea"/>
                <a:cs typeface="+mn-cs"/>
              </a:rPr>
              <a:t>n the diagram, </a:t>
            </a:r>
            <a:r>
              <a:rPr kumimoji="0" lang="hu-HU" sz="1600" b="0" i="0" u="none" strike="noStrike" kern="1200" cap="none" spc="0" normalizeH="0" baseline="0" noProof="0" dirty="0">
                <a:ln>
                  <a:noFill/>
                </a:ln>
                <a:solidFill>
                  <a:srgbClr val="0070C0"/>
                </a:solidFill>
                <a:effectLst/>
                <a:uLnTx/>
                <a:uFillTx/>
                <a:latin typeface="Verdana"/>
                <a:ea typeface="+mn-ea"/>
                <a:cs typeface="+mn-cs"/>
              </a:rPr>
              <a:t>both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are </a:t>
            </a:r>
            <a:r>
              <a:rPr kumimoji="0" lang="hu-HU" sz="1600" b="0" i="0" u="none" strike="noStrike" kern="1200" cap="none" spc="0" normalizeH="0" baseline="0" noProof="0" dirty="0">
                <a:ln>
                  <a:noFill/>
                </a:ln>
                <a:solidFill>
                  <a:srgbClr val="0070C0"/>
                </a:solidFill>
                <a:effectLst/>
                <a:uLnTx/>
                <a:uFillTx/>
                <a:latin typeface="Verdana"/>
                <a:ea typeface="+mn-ea"/>
                <a:cs typeface="+mn-cs"/>
              </a:rPr>
              <a:t>most</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idle</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shut</a:t>
            </a:r>
            <a:r>
              <a:rPr kumimoji="0" lang="hu-HU" sz="1600" b="0" i="0" u="none" strike="noStrike" kern="1200" cap="none" spc="0" normalizeH="0" baseline="0" noProof="0" dirty="0">
                <a:ln>
                  <a:noFill/>
                </a:ln>
                <a:solidFill>
                  <a:srgbClr val="0070C0"/>
                </a:solidFill>
                <a:effectLst/>
                <a:uLnTx/>
                <a:uFillTx/>
                <a:latin typeface="Verdana"/>
                <a:ea typeface="+mn-ea"/>
                <a:cs typeface="+mn-cs"/>
              </a:rPr>
              <a:t> down</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or</a:t>
            </a:r>
            <a:r>
              <a:rPr kumimoji="0" lang="en-US" sz="1600" b="0" i="0" u="none" strike="noStrike" kern="1200" cap="none" spc="0" normalizeH="0" baseline="0" noProof="0" dirty="0">
                <a:ln>
                  <a:noFill/>
                </a:ln>
                <a:solidFill>
                  <a:srgbClr val="0070C0"/>
                </a:solidFill>
                <a:effectLst/>
                <a:uLnTx/>
                <a:uFillTx/>
                <a:latin typeface="Verdana"/>
                <a:ea typeface="+mn-ea"/>
                <a:cs typeface="+mn-cs"/>
              </a:rPr>
              <a:t> in the light-intensity</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states.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This means that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there</a:t>
            </a:r>
            <a:r>
              <a:rPr kumimoji="0" lang="hu-HU" sz="1600" b="0" i="0" u="none" strike="noStrike" kern="1200" cap="none" spc="0" normalizeH="0" baseline="0" noProof="0" dirty="0">
                <a:ln>
                  <a:noFill/>
                </a:ln>
                <a:solidFill>
                  <a:srgbClr val="FF0000"/>
                </a:solidFill>
                <a:effectLst/>
                <a:uLnTx/>
                <a:uFillTx/>
                <a:latin typeface="Verdana"/>
                <a:ea typeface="+mn-ea"/>
                <a:cs typeface="+mn-cs"/>
              </a:rPr>
              <a:t> is </a:t>
            </a:r>
            <a:r>
              <a:rPr kumimoji="0" lang="en-US" sz="1600" b="0" i="0" u="none" strike="noStrike" kern="1200" cap="none" spc="0" normalizeH="0" baseline="0" noProof="0" dirty="0">
                <a:ln>
                  <a:noFill/>
                </a:ln>
                <a:solidFill>
                  <a:srgbClr val="FF0000"/>
                </a:solidFill>
                <a:effectLst/>
                <a:uLnTx/>
                <a:uFillTx/>
                <a:latin typeface="Verdana"/>
                <a:ea typeface="+mn-ea"/>
                <a:cs typeface="+mn-cs"/>
              </a:rPr>
              <a:t>plenty of</a:t>
            </a:r>
            <a:r>
              <a:rPr kumimoji="0" lang="hu-HU" sz="1600" b="0" i="0" u="none" strike="noStrike" kern="1200" cap="none" spc="0" normalizeH="0" baseline="0" noProof="0" dirty="0">
                <a:ln>
                  <a:noFill/>
                </a:ln>
                <a:solidFill>
                  <a:srgbClr val="FF0000"/>
                </a:solidFill>
                <a:effectLst/>
                <a:uLnTx/>
                <a:uFillTx/>
                <a:latin typeface="Verdana"/>
                <a:ea typeface="+mn-ea"/>
                <a:cs typeface="+mn-cs"/>
              </a:rPr>
              <a:t> headroom for power saving</a:t>
            </a:r>
            <a:r>
              <a:rPr kumimoji="0" lang="en-GB" sz="1600" b="0" i="0" u="none" strike="noStrike" kern="1200" cap="none" spc="0" normalizeH="0" baseline="0" noProof="0" dirty="0">
                <a:ln>
                  <a:noFill/>
                </a:ln>
                <a:solidFill>
                  <a:srgbClr val="FF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when using</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powerful but less power-hungry cores during light intensity, idle, or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shut down phases of the operation.</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84253" y="440668"/>
            <a:ext cx="808388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Example: Percentage of time spent in DVFS states </a:t>
            </a:r>
            <a:r>
              <a:rPr kumimoji="0" lang="en-US" sz="1800" b="0" i="0" u="none" strike="noStrike" kern="1200" cap="none" spc="0" normalizeH="0" baseline="0" noProof="0" dirty="0">
                <a:ln>
                  <a:noFill/>
                </a:ln>
                <a:solidFill>
                  <a:srgbClr val="2D2D8A"/>
                </a:solidFill>
                <a:effectLst/>
                <a:uLnTx/>
                <a:uFillTx/>
                <a:latin typeface="Verdana"/>
                <a:ea typeface="+mn-ea"/>
                <a:cs typeface="+mn-cs"/>
              </a:rPr>
              <a:t>for low intensity</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use cases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 mobile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device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 -2</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7" name="Title 15"/>
          <p:cNvSpPr>
            <a:spLocks noGrp="1"/>
          </p:cNvSpPr>
          <p:nvPr>
            <p:ph type="title"/>
          </p:nvPr>
        </p:nvSpPr>
        <p:spPr>
          <a:xfrm>
            <a:off x="0" y="-350"/>
            <a:ext cx="9144000" cy="393700"/>
          </a:xfrm>
          <a:solidFill>
            <a:srgbClr val="0066FF"/>
          </a:solidFill>
        </p:spPr>
        <p:txBody>
          <a:bodyPr/>
          <a:lstStyle/>
          <a:p>
            <a:r>
              <a:rPr lang="en-US" sz="1700" dirty="0"/>
              <a:t>3.3.4 Armv7-based 32-bit </a:t>
            </a:r>
            <a:r>
              <a:rPr lang="en-US" sz="1700" dirty="0" err="1"/>
              <a:t>big.little</a:t>
            </a:r>
            <a:r>
              <a:rPr lang="en-US" sz="1700" dirty="0"/>
              <a:t> CPUs (8)</a:t>
            </a:r>
          </a:p>
        </p:txBody>
      </p:sp>
    </p:spTree>
    <p:extLst>
      <p:ext uri="{BB962C8B-B14F-4D97-AF65-F5344CB8AC3E}">
        <p14:creationId xmlns:p14="http://schemas.microsoft.com/office/powerpoint/2010/main" val="410089758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xfrm>
            <a:off x="0" y="862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7</a:t>
            </a:r>
            <a:r>
              <a:rPr lang="hu-HU" sz="1700">
                <a:solidFill>
                  <a:srgbClr val="FFFFFF"/>
                </a:solidFill>
              </a:rPr>
              <a:t>)</a:t>
            </a:r>
            <a:endParaRPr lang="en-US" sz="1700">
              <a:solidFill>
                <a:srgbClr val="FFFFFF"/>
              </a:solidFill>
            </a:endParaRPr>
          </a:p>
        </p:txBody>
      </p:sp>
      <p:sp>
        <p:nvSpPr>
          <p:cNvPr id="3" name="Text Box 5"/>
          <p:cNvSpPr txBox="1">
            <a:spLocks noChangeArrowheads="1"/>
          </p:cNvSpPr>
          <p:nvPr/>
        </p:nvSpPr>
        <p:spPr bwMode="auto">
          <a:xfrm>
            <a:off x="3329503" y="2018171"/>
            <a:ext cx="206498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Semi custom design</a:t>
            </a:r>
          </a:p>
        </p:txBody>
      </p:sp>
      <p:sp>
        <p:nvSpPr>
          <p:cNvPr id="4" name="Text Box 6"/>
          <p:cNvSpPr txBox="1">
            <a:spLocks noChangeArrowheads="1"/>
          </p:cNvSpPr>
          <p:nvPr/>
        </p:nvSpPr>
        <p:spPr bwMode="auto">
          <a:xfrm>
            <a:off x="6299256" y="2018171"/>
            <a:ext cx="2547492"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Full synthesizable design</a:t>
            </a:r>
          </a:p>
        </p:txBody>
      </p:sp>
      <p:sp>
        <p:nvSpPr>
          <p:cNvPr id="5" name="Line 9"/>
          <p:cNvSpPr>
            <a:spLocks noChangeShapeType="1"/>
          </p:cNvSpPr>
          <p:nvPr/>
        </p:nvSpPr>
        <p:spPr bwMode="auto">
          <a:xfrm>
            <a:off x="4363867" y="1391108"/>
            <a:ext cx="0" cy="2460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 name="Line 10"/>
          <p:cNvSpPr>
            <a:spLocks noChangeShapeType="1"/>
          </p:cNvSpPr>
          <p:nvPr/>
        </p:nvSpPr>
        <p:spPr bwMode="auto">
          <a:xfrm flipH="1">
            <a:off x="4362714" y="1637171"/>
            <a:ext cx="0" cy="2960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 Box 13"/>
          <p:cNvSpPr txBox="1">
            <a:spLocks noChangeArrowheads="1"/>
          </p:cNvSpPr>
          <p:nvPr/>
        </p:nvSpPr>
        <p:spPr bwMode="auto">
          <a:xfrm>
            <a:off x="2910273" y="1133745"/>
            <a:ext cx="295305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Approaches to circuit design</a:t>
            </a:r>
          </a:p>
        </p:txBody>
      </p:sp>
      <p:sp>
        <p:nvSpPr>
          <p:cNvPr id="8" name="Text Box 5"/>
          <p:cNvSpPr txBox="1">
            <a:spLocks noChangeArrowheads="1"/>
          </p:cNvSpPr>
          <p:nvPr/>
        </p:nvSpPr>
        <p:spPr bwMode="auto">
          <a:xfrm>
            <a:off x="206515" y="2018171"/>
            <a:ext cx="194476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Full custom design</a:t>
            </a:r>
          </a:p>
        </p:txBody>
      </p:sp>
      <p:cxnSp>
        <p:nvCxnSpPr>
          <p:cNvPr id="9" name="Straight Connector 9"/>
          <p:cNvCxnSpPr>
            <a:stCxn id="5" idx="1"/>
            <a:endCxn id="12" idx="7"/>
          </p:cNvCxnSpPr>
          <p:nvPr/>
        </p:nvCxnSpPr>
        <p:spPr>
          <a:xfrm flipH="1">
            <a:off x="1224812" y="1637171"/>
            <a:ext cx="3139056"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10"/>
          <p:cNvCxnSpPr>
            <a:stCxn id="6" idx="0"/>
            <a:endCxn id="13" idx="7"/>
          </p:cNvCxnSpPr>
          <p:nvPr/>
        </p:nvCxnSpPr>
        <p:spPr>
          <a:xfrm>
            <a:off x="4362714" y="1637171"/>
            <a:ext cx="3235345" cy="2741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p:cNvSpPr>
            <a:spLocks noChangeArrowheads="1"/>
          </p:cNvSpPr>
          <p:nvPr/>
        </p:nvSpPr>
        <p:spPr bwMode="auto">
          <a:xfrm>
            <a:off x="4329803" y="1907046"/>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p:cNvSpPr>
            <a:spLocks noChangeArrowheads="1"/>
          </p:cNvSpPr>
          <p:nvPr/>
        </p:nvSpPr>
        <p:spPr bwMode="auto">
          <a:xfrm>
            <a:off x="1169256" y="191164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3"/>
          <p:cNvSpPr>
            <a:spLocks noChangeArrowheads="1"/>
          </p:cNvSpPr>
          <p:nvPr/>
        </p:nvSpPr>
        <p:spPr bwMode="auto">
          <a:xfrm>
            <a:off x="7542504" y="1902283"/>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Box 14"/>
          <p:cNvSpPr txBox="1"/>
          <p:nvPr/>
        </p:nvSpPr>
        <p:spPr>
          <a:xfrm>
            <a:off x="290826" y="2467051"/>
            <a:ext cx="174323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Hand layout of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entire circuit</a:t>
            </a:r>
          </a:p>
        </p:txBody>
      </p:sp>
      <p:sp>
        <p:nvSpPr>
          <p:cNvPr id="15" name="TextBox 15"/>
          <p:cNvSpPr txBox="1"/>
          <p:nvPr/>
        </p:nvSpPr>
        <p:spPr>
          <a:xfrm>
            <a:off x="6757587" y="2467051"/>
            <a:ext cx="2224903" cy="89255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Automated layout of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entire circuit</a:t>
            </a:r>
            <a:endParaRPr kumimoji="0" lang="hu-HU" sz="13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Simple scaling, e.g.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from 28 nm to 16 nm </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6"/>
          <p:cNvSpPr txBox="1"/>
          <p:nvPr/>
        </p:nvSpPr>
        <p:spPr>
          <a:xfrm>
            <a:off x="1839218" y="2467051"/>
            <a:ext cx="4983032" cy="13696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The design will be subdivided into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functional units and further on into blocks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and the appropriate implementation technique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(hand layout, structured layout or automated layout)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is chosen for each.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7"/>
          <p:cNvSpPr txBox="1"/>
          <p:nvPr/>
        </p:nvSpPr>
        <p:spPr>
          <a:xfrm>
            <a:off x="273441" y="3655195"/>
            <a:ext cx="18221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Power/performance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optimized</a:t>
            </a:r>
          </a:p>
        </p:txBody>
      </p:sp>
      <p:sp>
        <p:nvSpPr>
          <p:cNvPr id="18" name="TextBox 18"/>
          <p:cNvSpPr txBox="1"/>
          <p:nvPr/>
        </p:nvSpPr>
        <p:spPr>
          <a:xfrm>
            <a:off x="6602004" y="3666725"/>
            <a:ext cx="195117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Implementation time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optimized</a:t>
            </a:r>
          </a:p>
        </p:txBody>
      </p:sp>
      <p:sp>
        <p:nvSpPr>
          <p:cNvPr id="19" name="Left-Right Arrow 19"/>
          <p:cNvSpPr/>
          <p:nvPr/>
        </p:nvSpPr>
        <p:spPr bwMode="auto">
          <a:xfrm>
            <a:off x="2277952" y="3744036"/>
            <a:ext cx="4021304" cy="405044"/>
          </a:xfrm>
          <a:prstGeom prst="leftRightArrow">
            <a:avLst/>
          </a:prstGeom>
          <a:solidFill>
            <a:schemeClr val="accent2">
              <a:lumMod val="60000"/>
              <a:lumOff val="40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ight Arrow 20"/>
          <p:cNvSpPr/>
          <p:nvPr/>
        </p:nvSpPr>
        <p:spPr bwMode="auto">
          <a:xfrm>
            <a:off x="340835" y="4474203"/>
            <a:ext cx="8101595" cy="225025"/>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a:ea typeface="+mn-ea"/>
              <a:cs typeface="+mn-cs"/>
            </a:endParaRPr>
          </a:p>
        </p:txBody>
      </p:sp>
      <p:sp>
        <p:nvSpPr>
          <p:cNvPr id="21" name="TextBox 21"/>
          <p:cNvSpPr txBox="1"/>
          <p:nvPr/>
        </p:nvSpPr>
        <p:spPr>
          <a:xfrm>
            <a:off x="72389" y="440668"/>
            <a:ext cx="70787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approaches used for circuit design</a:t>
            </a:r>
            <a:r>
              <a:rPr kumimoji="0" lang="hu-HU" sz="1800" b="0" i="0" u="none" strike="noStrike" kern="1200" cap="none" spc="0" normalizeH="0" baseline="0" noProof="0" dirty="0">
                <a:ln>
                  <a:noFill/>
                </a:ln>
                <a:solidFill>
                  <a:srgbClr val="2D2D8A"/>
                </a:solidFill>
                <a:effectLst/>
                <a:uLnTx/>
                <a:uFillTx/>
                <a:latin typeface="Verdana"/>
                <a:ea typeface="+mn-ea"/>
                <a:cs typeface="+mn-cs"/>
              </a:rPr>
              <a:t> -1</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2" name="TextBox 22"/>
          <p:cNvSpPr txBox="1"/>
          <p:nvPr/>
        </p:nvSpPr>
        <p:spPr>
          <a:xfrm>
            <a:off x="4159811" y="4226334"/>
            <a:ext cx="715972" cy="4280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Trend</a:t>
            </a:r>
          </a:p>
        </p:txBody>
      </p:sp>
    </p:spTree>
    <p:extLst>
      <p:ext uri="{BB962C8B-B14F-4D97-AF65-F5344CB8AC3E}">
        <p14:creationId xmlns:p14="http://schemas.microsoft.com/office/powerpoint/2010/main" val="2217146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ppt_x"/>
                                          </p:val>
                                        </p:tav>
                                        <p:tav tm="100000">
                                          <p:val>
                                            <p:strVal val="#ppt_x"/>
                                          </p:val>
                                        </p:tav>
                                      </p:tavLst>
                                    </p:anim>
                                    <p:anim calcmode="lin" valueType="num">
                                      <p:cBhvr additive="base">
                                        <p:cTn id="40" dur="500" fill="hold"/>
                                        <p:tgtEl>
                                          <p:spTgt spid="1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ppt_x"/>
                                          </p:val>
                                        </p:tav>
                                        <p:tav tm="100000">
                                          <p:val>
                                            <p:strVal val="#ppt_x"/>
                                          </p:val>
                                        </p:tav>
                                      </p:tavLst>
                                    </p:anim>
                                    <p:anim calcmode="lin" valueType="num">
                                      <p:cBhvr additive="base">
                                        <p:cTn id="60" dur="5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500" fill="hold"/>
                                        <p:tgtEl>
                                          <p:spTgt spid="17"/>
                                        </p:tgtEl>
                                        <p:attrNameLst>
                                          <p:attrName>ppt_x</p:attrName>
                                        </p:attrNameLst>
                                      </p:cBhvr>
                                      <p:tavLst>
                                        <p:tav tm="0">
                                          <p:val>
                                            <p:strVal val="#ppt_x"/>
                                          </p:val>
                                        </p:tav>
                                        <p:tav tm="100000">
                                          <p:val>
                                            <p:strVal val="#ppt_x"/>
                                          </p:val>
                                        </p:tav>
                                      </p:tavLst>
                                    </p:anim>
                                    <p:anim calcmode="lin" valueType="num">
                                      <p:cBhvr additive="base">
                                        <p:cTn id="64" dur="500" fill="hold"/>
                                        <p:tgtEl>
                                          <p:spTgt spid="1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500" fill="hold"/>
                                        <p:tgtEl>
                                          <p:spTgt spid="18"/>
                                        </p:tgtEl>
                                        <p:attrNameLst>
                                          <p:attrName>ppt_x</p:attrName>
                                        </p:attrNameLst>
                                      </p:cBhvr>
                                      <p:tavLst>
                                        <p:tav tm="0">
                                          <p:val>
                                            <p:strVal val="#ppt_x"/>
                                          </p:val>
                                        </p:tav>
                                        <p:tav tm="100000">
                                          <p:val>
                                            <p:strVal val="#ppt_x"/>
                                          </p:val>
                                        </p:tav>
                                      </p:tavLst>
                                    </p:anim>
                                    <p:anim calcmode="lin" valueType="num">
                                      <p:cBhvr additive="base">
                                        <p:cTn id="68" dur="500" fill="hold"/>
                                        <p:tgtEl>
                                          <p:spTgt spid="1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500" fill="hold"/>
                                        <p:tgtEl>
                                          <p:spTgt spid="19"/>
                                        </p:tgtEl>
                                        <p:attrNameLst>
                                          <p:attrName>ppt_x</p:attrName>
                                        </p:attrNameLst>
                                      </p:cBhvr>
                                      <p:tavLst>
                                        <p:tav tm="0">
                                          <p:val>
                                            <p:strVal val="#ppt_x"/>
                                          </p:val>
                                        </p:tav>
                                        <p:tav tm="100000">
                                          <p:val>
                                            <p:strVal val="#ppt_x"/>
                                          </p:val>
                                        </p:tav>
                                      </p:tavLst>
                                    </p:anim>
                                    <p:anim calcmode="lin" valueType="num">
                                      <p:cBhvr additive="base">
                                        <p:cTn id="7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0"/>
                                        </p:tgtEl>
                                        <p:attrNameLst>
                                          <p:attrName>style.visibility</p:attrName>
                                        </p:attrNameLst>
                                      </p:cBhvr>
                                      <p:to>
                                        <p:strVal val="visible"/>
                                      </p:to>
                                    </p:set>
                                    <p:anim calcmode="lin" valueType="num">
                                      <p:cBhvr additive="base">
                                        <p:cTn id="77" dur="500" fill="hold"/>
                                        <p:tgtEl>
                                          <p:spTgt spid="20"/>
                                        </p:tgtEl>
                                        <p:attrNameLst>
                                          <p:attrName>ppt_x</p:attrName>
                                        </p:attrNameLst>
                                      </p:cBhvr>
                                      <p:tavLst>
                                        <p:tav tm="0">
                                          <p:val>
                                            <p:strVal val="#ppt_x"/>
                                          </p:val>
                                        </p:tav>
                                        <p:tav tm="100000">
                                          <p:val>
                                            <p:strVal val="#ppt_x"/>
                                          </p:val>
                                        </p:tav>
                                      </p:tavLst>
                                    </p:anim>
                                    <p:anim calcmode="lin" valueType="num">
                                      <p:cBhvr additive="base">
                                        <p:cTn id="78" dur="500" fill="hold"/>
                                        <p:tgtEl>
                                          <p:spTgt spid="20"/>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 calcmode="lin" valueType="num">
                                      <p:cBhvr additive="base">
                                        <p:cTn id="81" dur="500" fill="hold"/>
                                        <p:tgtEl>
                                          <p:spTgt spid="22"/>
                                        </p:tgtEl>
                                        <p:attrNameLst>
                                          <p:attrName>ppt_x</p:attrName>
                                        </p:attrNameLst>
                                      </p:cBhvr>
                                      <p:tavLst>
                                        <p:tav tm="0">
                                          <p:val>
                                            <p:strVal val="#ppt_x"/>
                                          </p:val>
                                        </p:tav>
                                        <p:tav tm="100000">
                                          <p:val>
                                            <p:strVal val="#ppt_x"/>
                                          </p:val>
                                        </p:tav>
                                      </p:tavLst>
                                    </p:anim>
                                    <p:anim calcmode="lin" valueType="num">
                                      <p:cBhvr additive="base">
                                        <p:cTn id="8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p:bldP spid="11" grpId="0" animBg="1"/>
      <p:bldP spid="12" grpId="0" animBg="1"/>
      <p:bldP spid="13" grpId="0" animBg="1"/>
      <p:bldP spid="14" grpId="0"/>
      <p:bldP spid="15" grpId="0"/>
      <p:bldP spid="16" grpId="0"/>
      <p:bldP spid="17" grpId="0"/>
      <p:bldP spid="18" grpId="0"/>
      <p:bldP spid="19" grpId="0" animBg="1"/>
      <p:bldP spid="20" grpId="0" animBg="1"/>
      <p:bldP spid="2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5"/>
          <p:cNvSpPr txBox="1">
            <a:spLocks noChangeArrowheads="1"/>
          </p:cNvSpPr>
          <p:nvPr/>
        </p:nvSpPr>
        <p:spPr bwMode="auto">
          <a:xfrm>
            <a:off x="2850614" y="2087581"/>
            <a:ext cx="26228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forwarding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to a dedicated accelerator</a:t>
            </a:r>
          </a:p>
        </p:txBody>
      </p:sp>
      <p:sp>
        <p:nvSpPr>
          <p:cNvPr id="4" name="Text Box 6"/>
          <p:cNvSpPr txBox="1">
            <a:spLocks noChangeArrowheads="1"/>
          </p:cNvSpPr>
          <p:nvPr/>
        </p:nvSpPr>
        <p:spPr bwMode="auto">
          <a:xfrm>
            <a:off x="6072036" y="2087581"/>
            <a:ext cx="2484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migration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to different kind of CPUs</a:t>
            </a:r>
          </a:p>
        </p:txBody>
      </p:sp>
      <p:sp>
        <p:nvSpPr>
          <p:cNvPr id="5" name="Line 9"/>
          <p:cNvSpPr>
            <a:spLocks noChangeShapeType="1"/>
          </p:cNvSpPr>
          <p:nvPr/>
        </p:nvSpPr>
        <p:spPr bwMode="auto">
          <a:xfrm>
            <a:off x="4145325" y="1520760"/>
            <a:ext cx="0" cy="180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Line 10"/>
          <p:cNvSpPr>
            <a:spLocks noChangeShapeType="1"/>
          </p:cNvSpPr>
          <p:nvPr/>
        </p:nvSpPr>
        <p:spPr bwMode="auto">
          <a:xfrm flipH="1">
            <a:off x="4139952" y="1706581"/>
            <a:ext cx="0" cy="2960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13"/>
          <p:cNvSpPr txBox="1">
            <a:spLocks noChangeArrowheads="1"/>
          </p:cNvSpPr>
          <p:nvPr/>
        </p:nvSpPr>
        <p:spPr bwMode="auto">
          <a:xfrm>
            <a:off x="946499" y="1279808"/>
            <a:ext cx="6441187"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distribution policies </a:t>
            </a:r>
            <a:r>
              <a:rPr kumimoji="0" lang="hu-HU" sz="1300" b="1" i="0" u="none" strike="noStrike" kern="1200" cap="none" spc="0" normalizeH="0" baseline="0" noProof="0" dirty="0">
                <a:ln>
                  <a:noFill/>
                </a:ln>
                <a:solidFill>
                  <a:srgbClr val="000000"/>
                </a:solidFill>
                <a:effectLst/>
                <a:uLnTx/>
                <a:uFillTx/>
                <a:latin typeface="Verdana" pitchFamily="34" charset="0"/>
                <a:ea typeface="+mn-ea"/>
                <a:cs typeface="+mn-cs"/>
              </a:rPr>
              <a:t>in</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heterogeneous multicore processors</a:t>
            </a:r>
          </a:p>
        </p:txBody>
      </p:sp>
      <p:sp>
        <p:nvSpPr>
          <p:cNvPr id="8" name="Text Box 5"/>
          <p:cNvSpPr txBox="1">
            <a:spLocks noChangeArrowheads="1"/>
          </p:cNvSpPr>
          <p:nvPr/>
        </p:nvSpPr>
        <p:spPr bwMode="auto">
          <a:xfrm>
            <a:off x="731576" y="2087581"/>
            <a:ext cx="1425390"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Master/slave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processing </a:t>
            </a:r>
          </a:p>
        </p:txBody>
      </p:sp>
      <p:cxnSp>
        <p:nvCxnSpPr>
          <p:cNvPr id="9" name="Straight Connector 8"/>
          <p:cNvCxnSpPr/>
          <p:nvPr/>
        </p:nvCxnSpPr>
        <p:spPr>
          <a:xfrm flipH="1">
            <a:off x="1475513" y="1706581"/>
            <a:ext cx="2659123" cy="2744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6" idx="0"/>
            <a:endCxn id="13" idx="2"/>
          </p:cNvCxnSpPr>
          <p:nvPr/>
        </p:nvCxnSpPr>
        <p:spPr>
          <a:xfrm>
            <a:off x="4139952" y="1706581"/>
            <a:ext cx="3172277" cy="296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p:cNvSpPr>
            <a:spLocks noChangeArrowheads="1"/>
          </p:cNvSpPr>
          <p:nvPr/>
        </p:nvSpPr>
        <p:spPr bwMode="auto">
          <a:xfrm>
            <a:off x="4103948" y="1976456"/>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Oval 13"/>
          <p:cNvSpPr>
            <a:spLocks noChangeArrowheads="1"/>
          </p:cNvSpPr>
          <p:nvPr/>
        </p:nvSpPr>
        <p:spPr bwMode="auto">
          <a:xfrm>
            <a:off x="1448285" y="198105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3" name="Oval 13"/>
          <p:cNvSpPr>
            <a:spLocks noChangeArrowheads="1"/>
          </p:cNvSpPr>
          <p:nvPr/>
        </p:nvSpPr>
        <p:spPr bwMode="auto">
          <a:xfrm>
            <a:off x="7312229" y="1971693"/>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 name="TextBox 1"/>
          <p:cNvSpPr txBox="1"/>
          <p:nvPr/>
        </p:nvSpPr>
        <p:spPr>
          <a:xfrm>
            <a:off x="3095730" y="2652316"/>
            <a:ext cx="21307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 attached processing</a:t>
            </a:r>
          </a:p>
        </p:txBody>
      </p:sp>
      <p:sp>
        <p:nvSpPr>
          <p:cNvPr id="14" name="TextBox 13"/>
          <p:cNvSpPr txBox="1"/>
          <p:nvPr/>
        </p:nvSpPr>
        <p:spPr>
          <a:xfrm>
            <a:off x="149012" y="2652316"/>
            <a:ext cx="2513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master/slave processing</a:t>
            </a:r>
          </a:p>
        </p:txBody>
      </p:sp>
      <p:sp>
        <p:nvSpPr>
          <p:cNvPr id="15" name="TextBox 14"/>
          <p:cNvSpPr txBox="1"/>
          <p:nvPr/>
        </p:nvSpPr>
        <p:spPr>
          <a:xfrm>
            <a:off x="6191699" y="2652316"/>
            <a:ext cx="22557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 </a:t>
            </a:r>
            <a:r>
              <a:rPr kumimoji="0" lang="en-US" sz="1300" b="1" i="1" u="none" strike="noStrike" kern="1200" cap="none" spc="0" normalizeH="0" baseline="0" noProof="0" dirty="0" err="1">
                <a:ln>
                  <a:noFill/>
                </a:ln>
                <a:solidFill>
                  <a:srgbClr val="000000"/>
                </a:solidFill>
                <a:effectLst/>
                <a:uLnTx/>
                <a:uFillTx/>
                <a:latin typeface="Verdana"/>
                <a:ea typeface="+mn-ea"/>
                <a:cs typeface="+mn-cs"/>
              </a:rPr>
              <a:t>big.LITLE</a:t>
            </a:r>
            <a:r>
              <a:rPr kumimoji="0" lang="en-US" sz="1300" b="1" i="1" u="none" strike="noStrike" kern="1200" cap="none" spc="0" normalizeH="0" baseline="0" noProof="0" dirty="0">
                <a:ln>
                  <a:noFill/>
                </a:ln>
                <a:solidFill>
                  <a:srgbClr val="000000"/>
                </a:solidFill>
                <a:effectLst/>
                <a:uLnTx/>
                <a:uFillTx/>
                <a:latin typeface="Verdana"/>
                <a:ea typeface="+mn-ea"/>
                <a:cs typeface="+mn-cs"/>
              </a:rPr>
              <a:t> processing</a:t>
            </a:r>
          </a:p>
        </p:txBody>
      </p:sp>
      <p:sp>
        <p:nvSpPr>
          <p:cNvPr id="18" name="TextBox 17"/>
          <p:cNvSpPr txBox="1"/>
          <p:nvPr/>
        </p:nvSpPr>
        <p:spPr>
          <a:xfrm>
            <a:off x="59004" y="3201159"/>
            <a:ext cx="2846357" cy="11182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There is a </a:t>
            </a:r>
            <a:r>
              <a:rPr kumimoji="0" lang="en-US" sz="1300" b="0" i="0" u="none" strike="noStrike" kern="1200" cap="none" spc="0" normalizeH="0" baseline="0" noProof="0" dirty="0">
                <a:ln>
                  <a:noFill/>
                </a:ln>
                <a:solidFill>
                  <a:srgbClr val="0070C0"/>
                </a:solidFill>
                <a:effectLst/>
                <a:uLnTx/>
                <a:uFillTx/>
                <a:latin typeface="Verdana"/>
                <a:ea typeface="+mn-ea"/>
                <a:cs typeface="+mn-cs"/>
              </a:rPr>
              <a:t>master core </a:t>
            </a:r>
            <a:r>
              <a:rPr kumimoji="0" lang="en-US" sz="1300" b="0" i="0" u="none" strike="noStrike" kern="1200" cap="none" spc="0" normalizeH="0" baseline="0" noProof="0" dirty="0">
                <a:ln>
                  <a:noFill/>
                </a:ln>
                <a:solidFill>
                  <a:srgbClr val="000000"/>
                </a:solidFill>
                <a:effectLst/>
                <a:uLnTx/>
                <a:uFillTx/>
                <a:latin typeface="Verdana"/>
                <a:ea typeface="+mn-ea"/>
                <a:cs typeface="+mn-cs"/>
              </a:rPr>
              <a:t>(MCP)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and several slave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master core coordinates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operation of the slave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to execute a task.</a:t>
            </a:r>
          </a:p>
        </p:txBody>
      </p:sp>
      <p:sp>
        <p:nvSpPr>
          <p:cNvPr id="19" name="TextBox 18"/>
          <p:cNvSpPr txBox="1"/>
          <p:nvPr/>
        </p:nvSpPr>
        <p:spPr>
          <a:xfrm>
            <a:off x="2671519" y="3192376"/>
            <a:ext cx="2767104" cy="171841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Beyond the CPU there 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70C0"/>
                </a:solidFill>
                <a:effectLst/>
                <a:uLnTx/>
                <a:uFillTx/>
                <a:latin typeface="Verdana"/>
                <a:ea typeface="+mn-ea"/>
                <a:cs typeface="+mn-cs"/>
              </a:rPr>
              <a:t>dedicated accelerators,</a:t>
            </a:r>
            <a:endParaRPr kumimoji="0" lang="hu-HU" sz="13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such as a GPU,</a:t>
            </a:r>
            <a:r>
              <a:rPr kumimoji="0" lang="hu-HU" sz="1300" b="0" i="0" u="none" strike="noStrike" kern="1200" cap="none" spc="0" normalizeH="0" baseline="0" noProof="0" dirty="0">
                <a:ln>
                  <a:noFill/>
                </a:ln>
                <a:solidFill>
                  <a:srgbClr val="000000"/>
                </a:solidFill>
                <a:effectLst/>
                <a:uLnTx/>
                <a:uFillTx/>
                <a:latin typeface="Verdana"/>
                <a:ea typeface="+mn-ea"/>
                <a:cs typeface="+mn-cs"/>
              </a:rPr>
              <a:t> available</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An</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instruction will 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issued to an accelerator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when it will</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execut</a:t>
            </a:r>
            <a:r>
              <a:rPr kumimoji="0" lang="en-US" sz="1300" b="0" i="0" u="none" strike="noStrike" kern="1200" cap="none" spc="0" normalizeH="0" baseline="0" noProof="0" dirty="0">
                <a:ln>
                  <a:noFill/>
                </a:ln>
                <a:solidFill>
                  <a:srgbClr val="000000"/>
                </a:solidFill>
                <a:effectLst/>
                <a:uLnTx/>
                <a:uFillTx/>
                <a:latin typeface="Verdana"/>
                <a:ea typeface="+mn-ea"/>
                <a:cs typeface="+mn-cs"/>
              </a:rPr>
              <a:t>e</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th</a:t>
            </a:r>
            <a:r>
              <a:rPr kumimoji="0" lang="en-US" sz="1300" b="0" i="0" u="none" strike="noStrike" kern="1200" cap="none" spc="0" normalizeH="0" baseline="0" noProof="0" dirty="0">
                <a:ln>
                  <a:noFill/>
                </a:ln>
                <a:solidFill>
                  <a:srgbClr val="000000"/>
                </a:solidFill>
                <a:effectLst/>
                <a:uLnTx/>
                <a:uFillTx/>
                <a:latin typeface="Verdana"/>
                <a:ea typeface="+mn-ea"/>
                <a:cs typeface="+mn-cs"/>
              </a:rPr>
              <a:t>e</a:t>
            </a:r>
            <a:r>
              <a:rPr kumimoji="0" lang="hu-HU" sz="1300" b="0" i="0" u="none" strike="noStrike" kern="1200" cap="none" spc="0" normalizeH="0" baseline="0" noProof="0" dirty="0">
                <a:ln>
                  <a:noFill/>
                </a:ln>
                <a:solidFill>
                  <a:srgbClr val="000000"/>
                </a:solidFill>
                <a:effectLst/>
                <a:uLnTx/>
                <a:uFillTx/>
                <a:latin typeface="Verdana"/>
                <a:ea typeface="+mn-ea"/>
                <a:cs typeface="+mn-cs"/>
              </a:rPr>
              <a:t> instruction more efficiently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 than the CPU.</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p:cNvSpPr txBox="1"/>
          <p:nvPr/>
        </p:nvSpPr>
        <p:spPr>
          <a:xfrm>
            <a:off x="5230182" y="3192376"/>
            <a:ext cx="3918316" cy="171841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There are </a:t>
            </a:r>
            <a:r>
              <a:rPr kumimoji="0" lang="hu-HU" sz="1300" b="0" i="0" u="none" strike="noStrike" kern="1200" cap="none" spc="0" normalizeH="0" baseline="0" noProof="0" dirty="0">
                <a:ln>
                  <a:noFill/>
                </a:ln>
                <a:solidFill>
                  <a:srgbClr val="0070C0"/>
                </a:solidFill>
                <a:effectLst/>
                <a:uLnTx/>
                <a:uFillTx/>
                <a:latin typeface="Verdana"/>
                <a:ea typeface="+mn-ea"/>
                <a:cs typeface="+mn-cs"/>
              </a:rPr>
              <a:t>two or more</a:t>
            </a:r>
            <a:r>
              <a:rPr kumimoji="0" lang="en-US" sz="1300" b="0" i="0" u="none" strike="noStrike" kern="1200" cap="none" spc="0" normalizeH="0" baseline="0" noProof="0" dirty="0">
                <a:ln>
                  <a:noFill/>
                </a:ln>
                <a:solidFill>
                  <a:srgbClr val="0070C0"/>
                </a:solidFill>
                <a:effectLst/>
                <a:uLnTx/>
                <a:uFillTx/>
                <a:latin typeface="Verdana"/>
                <a:ea typeface="+mn-ea"/>
                <a:cs typeface="+mn-cs"/>
              </a:rPr>
              <a:t> core clusters</a:t>
            </a:r>
            <a:r>
              <a:rPr kumimoji="0" lang="en-US" sz="1300" b="0" i="0" u="none" strike="noStrike" kern="1200" cap="none" spc="0" normalizeH="0" baseline="0" noProof="0" dirty="0">
                <a:ln>
                  <a:noFill/>
                </a:ln>
                <a:solidFill>
                  <a:srgbClr val="000000"/>
                </a:solidFill>
                <a:effectLst/>
                <a:uLnTx/>
                <a:uFillTx/>
                <a:latin typeface="Verdana"/>
                <a:ea typeface="+mn-ea"/>
                <a:cs typeface="+mn-cs"/>
              </a:rPr>
              <a:t> with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different power/performance characteristics,</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e.g</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000000"/>
                </a:solidFill>
                <a:effectLst/>
                <a:uLnTx/>
                <a:uFillTx/>
                <a:latin typeface="Verdana"/>
                <a:ea typeface="+mn-ea"/>
                <a:cs typeface="+mn-cs"/>
              </a:rPr>
              <a:t>, two clusters,</a:t>
            </a:r>
            <a:r>
              <a:rPr kumimoji="0" lang="hu-HU" sz="1300" b="0" i="0" u="none" strike="noStrike" kern="1200" cap="none" spc="0" normalizeH="0" baseline="0" noProof="0" dirty="0">
                <a:ln>
                  <a:noFill/>
                </a:ln>
                <a:solidFill>
                  <a:srgbClr val="000000"/>
                </a:solidFill>
                <a:effectLst/>
                <a:uLnTx/>
                <a:uFillTx/>
                <a:latin typeface="Verdana"/>
                <a:ea typeface="+mn-ea"/>
                <a:cs typeface="+mn-cs"/>
              </a:rPr>
              <a:t> a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little</a:t>
            </a:r>
            <a:r>
              <a:rPr kumimoji="0" lang="en-US" sz="1300" b="0" i="0" u="none" strike="noStrike" kern="1200" cap="none" spc="0" normalizeH="0" baseline="0" noProof="0" dirty="0">
                <a:ln>
                  <a:noFill/>
                </a:ln>
                <a:solidFill>
                  <a:srgbClr val="000000"/>
                </a:solidFill>
                <a:effectLst/>
                <a:uLnTx/>
                <a:uFillTx/>
                <a:latin typeface="Verdana"/>
                <a:ea typeface="+mn-ea"/>
                <a:cs typeface="+mn-cs"/>
              </a:rPr>
              <a:t> and a big </a:t>
            </a:r>
            <a:r>
              <a:rPr kumimoji="0" lang="hu-HU" sz="1300" b="0" i="0" u="none" strike="noStrike" kern="1200" cap="none" spc="0" normalizeH="0" baseline="0" noProof="0" dirty="0">
                <a:ln>
                  <a:noFill/>
                </a:ln>
                <a:solidFill>
                  <a:srgbClr val="000000"/>
                </a:solidFill>
                <a:effectLst/>
                <a:uLnTx/>
                <a:uFillTx/>
                <a:latin typeface="Verdana"/>
                <a:ea typeface="+mn-ea"/>
                <a:cs typeface="+mn-cs"/>
              </a:rPr>
              <a:t>one.</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cores</a:t>
            </a:r>
            <a:r>
              <a:rPr kumimoji="0" lang="hu-HU" sz="1300" b="0" i="0" u="none" strike="noStrike" kern="1200" cap="none" spc="0" normalizeH="0" baseline="0" noProof="0" dirty="0">
                <a:ln>
                  <a:noFill/>
                </a:ln>
                <a:solidFill>
                  <a:srgbClr val="000000"/>
                </a:solidFill>
                <a:effectLst/>
                <a:uLnTx/>
                <a:uFillTx/>
                <a:latin typeface="Verdana"/>
                <a:ea typeface="+mn-ea"/>
                <a:cs typeface="+mn-cs"/>
              </a:rPr>
              <a:t> of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little</a:t>
            </a:r>
            <a:r>
              <a:rPr kumimoji="0" lang="hu-HU" sz="1300" b="0" i="0" u="none" strike="noStrike" kern="1200" cap="none" spc="0" normalizeH="0" baseline="0" noProof="0" dirty="0">
                <a:ln>
                  <a:noFill/>
                </a:ln>
                <a:solidFill>
                  <a:srgbClr val="000000"/>
                </a:solidFill>
                <a:effectLst/>
                <a:uLnTx/>
                <a:uFillTx/>
                <a:latin typeface="Verdana"/>
                <a:ea typeface="+mn-ea"/>
                <a:cs typeface="+mn-cs"/>
              </a:rPr>
              <a:t> cluster </a:t>
            </a:r>
            <a:r>
              <a:rPr kumimoji="0" lang="en-US" sz="1300" b="0" i="0" u="none" strike="noStrike" kern="1200" cap="none" spc="0" normalizeH="0" baseline="0" noProof="0" dirty="0">
                <a:ln>
                  <a:noFill/>
                </a:ln>
                <a:solidFill>
                  <a:srgbClr val="000000"/>
                </a:solidFill>
                <a:effectLst/>
                <a:uLnTx/>
                <a:uFillTx/>
                <a:latin typeface="Verdana"/>
                <a:ea typeface="+mn-ea"/>
                <a:cs typeface="+mn-cs"/>
              </a:rPr>
              <a:t>execute</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less demanding tasks</a:t>
            </a:r>
            <a:r>
              <a:rPr kumimoji="0" lang="hu-HU" sz="1300" b="0" i="0" u="none" strike="noStrike" kern="1200" cap="none" spc="0" normalizeH="0" baseline="0" noProof="0" dirty="0">
                <a:ln>
                  <a:noFill/>
                </a:ln>
                <a:solidFill>
                  <a:srgbClr val="000000"/>
                </a:solidFill>
                <a:effectLst/>
                <a:uLnTx/>
                <a:uFillTx/>
                <a:latin typeface="Verdana"/>
                <a:ea typeface="+mn-ea"/>
                <a:cs typeface="+mn-cs"/>
              </a:rPr>
              <a:t> and consume</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power</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wh</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ile</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the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cores</a:t>
            </a:r>
            <a:r>
              <a:rPr kumimoji="0" lang="hu-HU" sz="1300" b="0" i="0" u="none" strike="noStrike" kern="1200" cap="none" spc="0" normalizeH="0" baseline="0" noProof="0" dirty="0">
                <a:ln>
                  <a:noFill/>
                </a:ln>
                <a:solidFill>
                  <a:srgbClr val="000000"/>
                </a:solidFill>
                <a:effectLst/>
                <a:uLnTx/>
                <a:uFillTx/>
                <a:latin typeface="Verdana"/>
                <a:ea typeface="+mn-ea"/>
                <a:cs typeface="+mn-cs"/>
              </a:rPr>
              <a:t> of the big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 cluster execute </a:t>
            </a:r>
            <a:r>
              <a:rPr kumimoji="0" lang="en-US" sz="1300" b="0" i="0" u="none" strike="noStrike" kern="1200" cap="none" spc="0" normalizeH="0" baseline="0" noProof="0" dirty="0">
                <a:ln>
                  <a:noFill/>
                </a:ln>
                <a:solidFill>
                  <a:srgbClr val="000000"/>
                </a:solidFill>
                <a:effectLst/>
                <a:uLnTx/>
                <a:uFillTx/>
                <a:latin typeface="Verdana"/>
                <a:ea typeface="+mn-ea"/>
                <a:cs typeface="+mn-cs"/>
              </a:rPr>
              <a:t>more demanding tasks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with</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higher power consumption</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4" name="Rectangle 53"/>
          <p:cNvSpPr>
            <a:spLocks noChangeArrowheads="1"/>
          </p:cNvSpPr>
          <p:nvPr/>
        </p:nvSpPr>
        <p:spPr bwMode="auto">
          <a:xfrm>
            <a:off x="959116" y="4732305"/>
            <a:ext cx="982665" cy="1313974"/>
          </a:xfrm>
          <a:prstGeom prst="rect">
            <a:avLst/>
          </a:prstGeom>
          <a:solidFill>
            <a:srgbClr val="FFFF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54"/>
          <p:cNvSpPr>
            <a:spLocks noChangeArrowheads="1"/>
          </p:cNvSpPr>
          <p:nvPr/>
        </p:nvSpPr>
        <p:spPr bwMode="auto">
          <a:xfrm>
            <a:off x="1059129" y="4778716"/>
            <a:ext cx="784227" cy="276999"/>
          </a:xfrm>
          <a:prstGeom prst="rect">
            <a:avLst/>
          </a:prstGeom>
          <a:solidFill>
            <a:srgbClr val="CCFFCC"/>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dirty="0">
                <a:ln>
                  <a:noFill/>
                </a:ln>
                <a:solidFill>
                  <a:srgbClr val="000000"/>
                </a:solidFill>
                <a:effectLst/>
                <a:uLnTx/>
                <a:uFillTx/>
                <a:latin typeface="Verdana" pitchFamily="34" charset="0"/>
                <a:ea typeface="+mn-ea"/>
                <a:cs typeface="+mn-cs"/>
              </a:rPr>
              <a:t>MPC</a:t>
            </a:r>
            <a:endPar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6" name="Rectangle 55"/>
          <p:cNvSpPr>
            <a:spLocks noChangeArrowheads="1"/>
          </p:cNvSpPr>
          <p:nvPr/>
        </p:nvSpPr>
        <p:spPr bwMode="auto">
          <a:xfrm>
            <a:off x="1057541" y="5199969"/>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56"/>
          <p:cNvSpPr>
            <a:spLocks noChangeArrowheads="1"/>
          </p:cNvSpPr>
          <p:nvPr/>
        </p:nvSpPr>
        <p:spPr bwMode="auto">
          <a:xfrm>
            <a:off x="1500455" y="5199969"/>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58"/>
          <p:cNvSpPr>
            <a:spLocks noChangeArrowheads="1"/>
          </p:cNvSpPr>
          <p:nvPr/>
        </p:nvSpPr>
        <p:spPr bwMode="auto">
          <a:xfrm>
            <a:off x="1500455" y="5413000"/>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59"/>
          <p:cNvSpPr>
            <a:spLocks noChangeArrowheads="1"/>
          </p:cNvSpPr>
          <p:nvPr/>
        </p:nvSpPr>
        <p:spPr bwMode="auto">
          <a:xfrm>
            <a:off x="1057541" y="5622622"/>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60"/>
          <p:cNvSpPr>
            <a:spLocks noChangeArrowheads="1"/>
          </p:cNvSpPr>
          <p:nvPr/>
        </p:nvSpPr>
        <p:spPr bwMode="auto">
          <a:xfrm>
            <a:off x="1500455" y="5622622"/>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61"/>
          <p:cNvSpPr>
            <a:spLocks noChangeArrowheads="1"/>
          </p:cNvSpPr>
          <p:nvPr/>
        </p:nvSpPr>
        <p:spPr bwMode="auto">
          <a:xfrm>
            <a:off x="1057541" y="5835653"/>
            <a:ext cx="342901" cy="156791"/>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62"/>
          <p:cNvSpPr>
            <a:spLocks noChangeArrowheads="1"/>
          </p:cNvSpPr>
          <p:nvPr/>
        </p:nvSpPr>
        <p:spPr bwMode="auto">
          <a:xfrm>
            <a:off x="1500455" y="5835653"/>
            <a:ext cx="342901" cy="156791"/>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4" name="Group 79"/>
          <p:cNvGrpSpPr>
            <a:grpSpLocks/>
          </p:cNvGrpSpPr>
          <p:nvPr/>
        </p:nvGrpSpPr>
        <p:grpSpPr bwMode="auto">
          <a:xfrm>
            <a:off x="3504711" y="5272365"/>
            <a:ext cx="1296988" cy="957263"/>
            <a:chOff x="4286" y="2387"/>
            <a:chExt cx="1315" cy="970"/>
          </a:xfrm>
        </p:grpSpPr>
        <p:sp>
          <p:nvSpPr>
            <p:cNvPr id="35" name="Rectangle 71"/>
            <p:cNvSpPr>
              <a:spLocks noChangeArrowheads="1"/>
            </p:cNvSpPr>
            <p:nvPr/>
          </p:nvSpPr>
          <p:spPr bwMode="auto">
            <a:xfrm>
              <a:off x="4286" y="2387"/>
              <a:ext cx="1315" cy="970"/>
            </a:xfrm>
            <a:prstGeom prst="rect">
              <a:avLst/>
            </a:prstGeom>
            <a:solidFill>
              <a:srgbClr val="FFFF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72"/>
            <p:cNvSpPr>
              <a:spLocks noChangeArrowheads="1"/>
            </p:cNvSpPr>
            <p:nvPr/>
          </p:nvSpPr>
          <p:spPr bwMode="auto">
            <a:xfrm>
              <a:off x="4332" y="2613"/>
              <a:ext cx="589" cy="500"/>
            </a:xfrm>
            <a:prstGeom prst="rect">
              <a:avLst/>
            </a:prstGeom>
            <a:solidFill>
              <a:srgbClr val="3366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dirty="0">
                  <a:ln>
                    <a:noFill/>
                  </a:ln>
                  <a:solidFill>
                    <a:srgbClr val="FFFFFF"/>
                  </a:solidFill>
                  <a:effectLst/>
                  <a:uLnTx/>
                  <a:uFillTx/>
                  <a:latin typeface="Verdana" pitchFamily="34" charset="0"/>
                  <a:ea typeface="+mn-ea"/>
                  <a:cs typeface="+mn-cs"/>
                </a:rPr>
                <a:t>CPU</a:t>
              </a:r>
              <a:endParaRPr kumimoji="0" lang="en-US" altLang="en-US" sz="1200" b="1"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37" name="Rectangle 73"/>
            <p:cNvSpPr>
              <a:spLocks noChangeArrowheads="1"/>
            </p:cNvSpPr>
            <p:nvPr/>
          </p:nvSpPr>
          <p:spPr bwMode="auto">
            <a:xfrm>
              <a:off x="4967" y="2478"/>
              <a:ext cx="589" cy="771"/>
            </a:xfrm>
            <a:prstGeom prst="rect">
              <a:avLst/>
            </a:prstGeom>
            <a:solidFill>
              <a:srgbClr val="FF99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a:ln>
                    <a:noFill/>
                  </a:ln>
                  <a:solidFill>
                    <a:srgbClr val="FFFFFF"/>
                  </a:solidFill>
                  <a:effectLst/>
                  <a:uLnTx/>
                  <a:uFillTx/>
                  <a:latin typeface="Verdana" pitchFamily="34" charset="0"/>
                  <a:ea typeface="+mn-ea"/>
                  <a:cs typeface="+mn-cs"/>
                </a:rPr>
                <a:t>GPU</a:t>
              </a:r>
              <a:endPar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mn-cs"/>
              </a:endParaRPr>
            </a:p>
          </p:txBody>
        </p:sp>
      </p:grpSp>
      <p:sp>
        <p:nvSpPr>
          <p:cNvPr id="38" name="Rectangle 58"/>
          <p:cNvSpPr>
            <a:spLocks noChangeArrowheads="1"/>
          </p:cNvSpPr>
          <p:nvPr/>
        </p:nvSpPr>
        <p:spPr bwMode="auto">
          <a:xfrm>
            <a:off x="1054808" y="5421020"/>
            <a:ext cx="342901" cy="147638"/>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TextBox 38"/>
          <p:cNvSpPr txBox="1"/>
          <p:nvPr/>
        </p:nvSpPr>
        <p:spPr>
          <a:xfrm>
            <a:off x="994062" y="5012741"/>
            <a:ext cx="92525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Verdana"/>
                <a:ea typeface="+mn-ea"/>
                <a:cs typeface="+mn-cs"/>
              </a:rPr>
              <a:t>Slave cores</a:t>
            </a:r>
          </a:p>
        </p:txBody>
      </p:sp>
      <p:pic>
        <p:nvPicPr>
          <p:cNvPr id="59" name="Picture 58" descr="http://community.arm.com/servlet/JiveServlet/downloadImage/38-1507-2885/blogentry-107443-025420200+1375802671_thumb.png">
            <a:hlinkClick r:id="rId2"/>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423" t="17414" r="1318" b="24576"/>
          <a:stretch/>
        </p:blipFill>
        <p:spPr bwMode="auto">
          <a:xfrm>
            <a:off x="6028409" y="4876321"/>
            <a:ext cx="2446528" cy="1532780"/>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75935" y="443911"/>
            <a:ext cx="9051850"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The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big.little</a:t>
            </a:r>
            <a:r>
              <a:rPr kumimoji="0" lang="hu-HU" sz="1600" b="0" i="0" u="none" strike="noStrike" kern="1200" cap="none" spc="0" normalizeH="0" baseline="0" noProof="0" dirty="0">
                <a:ln>
                  <a:noFill/>
                </a:ln>
                <a:solidFill>
                  <a:srgbClr val="FF0000"/>
                </a:solidFill>
                <a:effectLst/>
                <a:uLnTx/>
                <a:uFillTx/>
                <a:latin typeface="Verdana"/>
                <a:ea typeface="+mn-ea"/>
                <a:cs typeface="+mn-cs"/>
              </a:rPr>
              <a:t>  technology </a:t>
            </a:r>
            <a:r>
              <a:rPr kumimoji="0" lang="en-US" sz="1600" b="0" i="0" u="none" strike="noStrike" kern="1200" cap="none" spc="0" normalizeH="0" baseline="0" noProof="0" dirty="0">
                <a:ln>
                  <a:noFill/>
                </a:ln>
                <a:solidFill>
                  <a:srgbClr val="FF0000"/>
                </a:solidFill>
                <a:effectLst/>
                <a:uLnTx/>
                <a:uFillTx/>
                <a:latin typeface="Verdana"/>
                <a:ea typeface="+mn-ea"/>
                <a:cs typeface="+mn-cs"/>
              </a:rPr>
              <a:t>is</a:t>
            </a:r>
            <a:r>
              <a:rPr kumimoji="0" lang="hu-HU" sz="1600" b="0" i="0" u="none" strike="noStrike" kern="1200" cap="none" spc="0" normalizeH="0" baseline="0" noProof="0" dirty="0">
                <a:ln>
                  <a:noFill/>
                </a:ln>
                <a:solidFill>
                  <a:srgbClr val="FF0000"/>
                </a:solidFill>
                <a:effectLst/>
                <a:uLnTx/>
                <a:uFillTx/>
                <a:latin typeface="Verdana"/>
                <a:ea typeface="+mn-ea"/>
                <a:cs typeface="+mn-cs"/>
              </a:rPr>
              <a:t>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alternative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task</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distribution</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policy </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in</a:t>
            </a:r>
            <a:r>
              <a:rPr kumimoji="0" lang="en-US" sz="1600" b="0" i="0" u="none" strike="noStrike" kern="1200" cap="none" spc="0" normalizeH="0" baseline="0" noProof="0" dirty="0">
                <a:ln>
                  <a:noFill/>
                </a:ln>
                <a:solidFill>
                  <a:srgbClr val="FF0000"/>
                </a:solidFill>
                <a:effectLst/>
                <a:uLnTx/>
                <a:uFillTx/>
                <a:latin typeface="Verdana"/>
                <a:ea typeface="+mn-ea"/>
                <a:cs typeface="+mn-cs"/>
              </a:rPr>
              <a:t> heterogeneous</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multicore processors</a:t>
            </a:r>
          </a:p>
        </p:txBody>
      </p:sp>
      <p:sp>
        <p:nvSpPr>
          <p:cNvPr id="40" name="Title 15"/>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(9)</a:t>
            </a:r>
          </a:p>
        </p:txBody>
      </p:sp>
      <p:sp>
        <p:nvSpPr>
          <p:cNvPr id="16" name="TextBox 15"/>
          <p:cNvSpPr txBox="1"/>
          <p:nvPr/>
        </p:nvSpPr>
        <p:spPr>
          <a:xfrm>
            <a:off x="107504" y="6344641"/>
            <a:ext cx="2632195"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the Cell processor from</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IBM/Sony/Toshiba (2006).</a:t>
            </a:r>
          </a:p>
        </p:txBody>
      </p:sp>
      <p:sp>
        <p:nvSpPr>
          <p:cNvPr id="17" name="TextBox 16"/>
          <p:cNvSpPr txBox="1"/>
          <p:nvPr/>
        </p:nvSpPr>
        <p:spPr>
          <a:xfrm>
            <a:off x="3116190" y="6374051"/>
            <a:ext cx="217880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Widely used in mobiles.</a:t>
            </a:r>
          </a:p>
        </p:txBody>
      </p:sp>
      <p:sp>
        <p:nvSpPr>
          <p:cNvPr id="41" name="TextBox 40"/>
          <p:cNvSpPr txBox="1"/>
          <p:nvPr/>
        </p:nvSpPr>
        <p:spPr>
          <a:xfrm>
            <a:off x="6137614" y="6367199"/>
            <a:ext cx="217880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Widely used in mobiles.</a:t>
            </a:r>
          </a:p>
        </p:txBody>
      </p:sp>
    </p:spTree>
    <p:extLst>
      <p:ext uri="{BB962C8B-B14F-4D97-AF65-F5344CB8AC3E}">
        <p14:creationId xmlns:p14="http://schemas.microsoft.com/office/powerpoint/2010/main" val="2005393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ppt_x"/>
                                          </p:val>
                                        </p:tav>
                                        <p:tav tm="100000">
                                          <p:val>
                                            <p:strVal val="#ppt_x"/>
                                          </p:val>
                                        </p:tav>
                                      </p:tavLst>
                                    </p:anim>
                                    <p:anim calcmode="lin" valueType="num">
                                      <p:cBhvr additive="base">
                                        <p:cTn id="46" dur="500" fill="hold"/>
                                        <p:tgtEl>
                                          <p:spTgt spid="1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fill="hold"/>
                                        <p:tgtEl>
                                          <p:spTgt spid="24"/>
                                        </p:tgtEl>
                                        <p:attrNameLst>
                                          <p:attrName>ppt_x</p:attrName>
                                        </p:attrNameLst>
                                      </p:cBhvr>
                                      <p:tavLst>
                                        <p:tav tm="0">
                                          <p:val>
                                            <p:strVal val="#ppt_x"/>
                                          </p:val>
                                        </p:tav>
                                        <p:tav tm="100000">
                                          <p:val>
                                            <p:strVal val="#ppt_x"/>
                                          </p:val>
                                        </p:tav>
                                      </p:tavLst>
                                    </p:anim>
                                    <p:anim calcmode="lin" valueType="num">
                                      <p:cBhvr additive="base">
                                        <p:cTn id="54" dur="500" fill="hold"/>
                                        <p:tgtEl>
                                          <p:spTgt spid="2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additive="base">
                                        <p:cTn id="61" dur="500" fill="hold"/>
                                        <p:tgtEl>
                                          <p:spTgt spid="26"/>
                                        </p:tgtEl>
                                        <p:attrNameLst>
                                          <p:attrName>ppt_x</p:attrName>
                                        </p:attrNameLst>
                                      </p:cBhvr>
                                      <p:tavLst>
                                        <p:tav tm="0">
                                          <p:val>
                                            <p:strVal val="#ppt_x"/>
                                          </p:val>
                                        </p:tav>
                                        <p:tav tm="100000">
                                          <p:val>
                                            <p:strVal val="#ppt_x"/>
                                          </p:val>
                                        </p:tav>
                                      </p:tavLst>
                                    </p:anim>
                                    <p:anim calcmode="lin" valueType="num">
                                      <p:cBhvr additive="base">
                                        <p:cTn id="62" dur="500" fill="hold"/>
                                        <p:tgtEl>
                                          <p:spTgt spid="2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ppt_x"/>
                                          </p:val>
                                        </p:tav>
                                        <p:tav tm="100000">
                                          <p:val>
                                            <p:strVal val="#ppt_x"/>
                                          </p:val>
                                        </p:tav>
                                      </p:tavLst>
                                    </p:anim>
                                    <p:anim calcmode="lin" valueType="num">
                                      <p:cBhvr additive="base">
                                        <p:cTn id="66" dur="500" fill="hold"/>
                                        <p:tgtEl>
                                          <p:spTgt spid="2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500" fill="hold"/>
                                        <p:tgtEl>
                                          <p:spTgt spid="29"/>
                                        </p:tgtEl>
                                        <p:attrNameLst>
                                          <p:attrName>ppt_x</p:attrName>
                                        </p:attrNameLst>
                                      </p:cBhvr>
                                      <p:tavLst>
                                        <p:tav tm="0">
                                          <p:val>
                                            <p:strVal val="#ppt_x"/>
                                          </p:val>
                                        </p:tav>
                                        <p:tav tm="100000">
                                          <p:val>
                                            <p:strVal val="#ppt_x"/>
                                          </p:val>
                                        </p:tav>
                                      </p:tavLst>
                                    </p:anim>
                                    <p:anim calcmode="lin" valueType="num">
                                      <p:cBhvr additive="base">
                                        <p:cTn id="70" dur="500" fill="hold"/>
                                        <p:tgtEl>
                                          <p:spTgt spid="2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additive="base">
                                        <p:cTn id="73" dur="500" fill="hold"/>
                                        <p:tgtEl>
                                          <p:spTgt spid="30"/>
                                        </p:tgtEl>
                                        <p:attrNameLst>
                                          <p:attrName>ppt_x</p:attrName>
                                        </p:attrNameLst>
                                      </p:cBhvr>
                                      <p:tavLst>
                                        <p:tav tm="0">
                                          <p:val>
                                            <p:strVal val="#ppt_x"/>
                                          </p:val>
                                        </p:tav>
                                        <p:tav tm="100000">
                                          <p:val>
                                            <p:strVal val="#ppt_x"/>
                                          </p:val>
                                        </p:tav>
                                      </p:tavLst>
                                    </p:anim>
                                    <p:anim calcmode="lin" valueType="num">
                                      <p:cBhvr additive="base">
                                        <p:cTn id="74" dur="500" fill="hold"/>
                                        <p:tgtEl>
                                          <p:spTgt spid="30"/>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ppt_x"/>
                                          </p:val>
                                        </p:tav>
                                        <p:tav tm="100000">
                                          <p:val>
                                            <p:strVal val="#ppt_x"/>
                                          </p:val>
                                        </p:tav>
                                      </p:tavLst>
                                    </p:anim>
                                    <p:anim calcmode="lin" valueType="num">
                                      <p:cBhvr additive="base">
                                        <p:cTn id="78" dur="500" fill="hold"/>
                                        <p:tgtEl>
                                          <p:spTgt spid="31"/>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ppt_x"/>
                                          </p:val>
                                        </p:tav>
                                        <p:tav tm="100000">
                                          <p:val>
                                            <p:strVal val="#ppt_x"/>
                                          </p:val>
                                        </p:tav>
                                      </p:tavLst>
                                    </p:anim>
                                    <p:anim calcmode="lin" valueType="num">
                                      <p:cBhvr additive="base">
                                        <p:cTn id="82" dur="500" fill="hold"/>
                                        <p:tgtEl>
                                          <p:spTgt spid="32"/>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33"/>
                                        </p:tgtEl>
                                        <p:attrNameLst>
                                          <p:attrName>style.visibility</p:attrName>
                                        </p:attrNameLst>
                                      </p:cBhvr>
                                      <p:to>
                                        <p:strVal val="visible"/>
                                      </p:to>
                                    </p:set>
                                    <p:anim calcmode="lin" valueType="num">
                                      <p:cBhvr additive="base">
                                        <p:cTn id="85" dur="500" fill="hold"/>
                                        <p:tgtEl>
                                          <p:spTgt spid="33"/>
                                        </p:tgtEl>
                                        <p:attrNameLst>
                                          <p:attrName>ppt_x</p:attrName>
                                        </p:attrNameLst>
                                      </p:cBhvr>
                                      <p:tavLst>
                                        <p:tav tm="0">
                                          <p:val>
                                            <p:strVal val="#ppt_x"/>
                                          </p:val>
                                        </p:tav>
                                        <p:tav tm="100000">
                                          <p:val>
                                            <p:strVal val="#ppt_x"/>
                                          </p:val>
                                        </p:tav>
                                      </p:tavLst>
                                    </p:anim>
                                    <p:anim calcmode="lin" valueType="num">
                                      <p:cBhvr additive="base">
                                        <p:cTn id="86" dur="500" fill="hold"/>
                                        <p:tgtEl>
                                          <p:spTgt spid="33"/>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anim calcmode="lin" valueType="num">
                                      <p:cBhvr additive="base">
                                        <p:cTn id="89" dur="500" fill="hold"/>
                                        <p:tgtEl>
                                          <p:spTgt spid="38"/>
                                        </p:tgtEl>
                                        <p:attrNameLst>
                                          <p:attrName>ppt_x</p:attrName>
                                        </p:attrNameLst>
                                      </p:cBhvr>
                                      <p:tavLst>
                                        <p:tav tm="0">
                                          <p:val>
                                            <p:strVal val="#ppt_x"/>
                                          </p:val>
                                        </p:tav>
                                        <p:tav tm="100000">
                                          <p:val>
                                            <p:strVal val="#ppt_x"/>
                                          </p:val>
                                        </p:tav>
                                      </p:tavLst>
                                    </p:anim>
                                    <p:anim calcmode="lin" valueType="num">
                                      <p:cBhvr additive="base">
                                        <p:cTn id="90" dur="500" fill="hold"/>
                                        <p:tgtEl>
                                          <p:spTgt spid="38"/>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additive="base">
                                        <p:cTn id="93" dur="500" fill="hold"/>
                                        <p:tgtEl>
                                          <p:spTgt spid="39"/>
                                        </p:tgtEl>
                                        <p:attrNameLst>
                                          <p:attrName>ppt_x</p:attrName>
                                        </p:attrNameLst>
                                      </p:cBhvr>
                                      <p:tavLst>
                                        <p:tav tm="0">
                                          <p:val>
                                            <p:strVal val="#ppt_x"/>
                                          </p:val>
                                        </p:tav>
                                        <p:tav tm="100000">
                                          <p:val>
                                            <p:strVal val="#ppt_x"/>
                                          </p:val>
                                        </p:tav>
                                      </p:tavLst>
                                    </p:anim>
                                    <p:anim calcmode="lin" valueType="num">
                                      <p:cBhvr additive="base">
                                        <p:cTn id="94" dur="500" fill="hold"/>
                                        <p:tgtEl>
                                          <p:spTgt spid="39"/>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500" fill="hold"/>
                                        <p:tgtEl>
                                          <p:spTgt spid="16"/>
                                        </p:tgtEl>
                                        <p:attrNameLst>
                                          <p:attrName>ppt_x</p:attrName>
                                        </p:attrNameLst>
                                      </p:cBhvr>
                                      <p:tavLst>
                                        <p:tav tm="0">
                                          <p:val>
                                            <p:strVal val="#ppt_x"/>
                                          </p:val>
                                        </p:tav>
                                        <p:tav tm="100000">
                                          <p:val>
                                            <p:strVal val="#ppt_x"/>
                                          </p:val>
                                        </p:tav>
                                      </p:tavLst>
                                    </p:anim>
                                    <p:anim calcmode="lin" valueType="num">
                                      <p:cBhvr additive="base">
                                        <p:cTn id="9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
                                        </p:tgtEl>
                                        <p:attrNameLst>
                                          <p:attrName>style.visibility</p:attrName>
                                        </p:attrNameLst>
                                      </p:cBhvr>
                                      <p:to>
                                        <p:strVal val="visible"/>
                                      </p:to>
                                    </p:set>
                                    <p:anim calcmode="lin" valueType="num">
                                      <p:cBhvr additive="base">
                                        <p:cTn id="103" dur="500" fill="hold"/>
                                        <p:tgtEl>
                                          <p:spTgt spid="3"/>
                                        </p:tgtEl>
                                        <p:attrNameLst>
                                          <p:attrName>ppt_x</p:attrName>
                                        </p:attrNameLst>
                                      </p:cBhvr>
                                      <p:tavLst>
                                        <p:tav tm="0">
                                          <p:val>
                                            <p:strVal val="#ppt_x"/>
                                          </p:val>
                                        </p:tav>
                                        <p:tav tm="100000">
                                          <p:val>
                                            <p:strVal val="#ppt_x"/>
                                          </p:val>
                                        </p:tav>
                                      </p:tavLst>
                                    </p:anim>
                                    <p:anim calcmode="lin" valueType="num">
                                      <p:cBhvr additive="base">
                                        <p:cTn id="104" dur="500" fill="hold"/>
                                        <p:tgtEl>
                                          <p:spTgt spid="3"/>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
                                        </p:tgtEl>
                                        <p:attrNameLst>
                                          <p:attrName>style.visibility</p:attrName>
                                        </p:attrNameLst>
                                      </p:cBhvr>
                                      <p:to>
                                        <p:strVal val="visible"/>
                                      </p:to>
                                    </p:set>
                                    <p:anim calcmode="lin" valueType="num">
                                      <p:cBhvr additive="base">
                                        <p:cTn id="107" dur="500" fill="hold"/>
                                        <p:tgtEl>
                                          <p:spTgt spid="2"/>
                                        </p:tgtEl>
                                        <p:attrNameLst>
                                          <p:attrName>ppt_x</p:attrName>
                                        </p:attrNameLst>
                                      </p:cBhvr>
                                      <p:tavLst>
                                        <p:tav tm="0">
                                          <p:val>
                                            <p:strVal val="#ppt_x"/>
                                          </p:val>
                                        </p:tav>
                                        <p:tav tm="100000">
                                          <p:val>
                                            <p:strVal val="#ppt_x"/>
                                          </p:val>
                                        </p:tav>
                                      </p:tavLst>
                                    </p:anim>
                                    <p:anim calcmode="lin" valueType="num">
                                      <p:cBhvr additive="base">
                                        <p:cTn id="108" dur="500" fill="hold"/>
                                        <p:tgtEl>
                                          <p:spTgt spid="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9"/>
                                        </p:tgtEl>
                                        <p:attrNameLst>
                                          <p:attrName>style.visibility</p:attrName>
                                        </p:attrNameLst>
                                      </p:cBhvr>
                                      <p:to>
                                        <p:strVal val="visible"/>
                                      </p:to>
                                    </p:set>
                                    <p:anim calcmode="lin" valueType="num">
                                      <p:cBhvr additive="base">
                                        <p:cTn id="111" dur="500" fill="hold"/>
                                        <p:tgtEl>
                                          <p:spTgt spid="19"/>
                                        </p:tgtEl>
                                        <p:attrNameLst>
                                          <p:attrName>ppt_x</p:attrName>
                                        </p:attrNameLst>
                                      </p:cBhvr>
                                      <p:tavLst>
                                        <p:tav tm="0">
                                          <p:val>
                                            <p:strVal val="#ppt_x"/>
                                          </p:val>
                                        </p:tav>
                                        <p:tav tm="100000">
                                          <p:val>
                                            <p:strVal val="#ppt_x"/>
                                          </p:val>
                                        </p:tav>
                                      </p:tavLst>
                                    </p:anim>
                                    <p:anim calcmode="lin" valueType="num">
                                      <p:cBhvr additive="base">
                                        <p:cTn id="112" dur="500" fill="hold"/>
                                        <p:tgtEl>
                                          <p:spTgt spid="19"/>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500" fill="hold"/>
                                        <p:tgtEl>
                                          <p:spTgt spid="34"/>
                                        </p:tgtEl>
                                        <p:attrNameLst>
                                          <p:attrName>ppt_x</p:attrName>
                                        </p:attrNameLst>
                                      </p:cBhvr>
                                      <p:tavLst>
                                        <p:tav tm="0">
                                          <p:val>
                                            <p:strVal val="#ppt_x"/>
                                          </p:val>
                                        </p:tav>
                                        <p:tav tm="100000">
                                          <p:val>
                                            <p:strVal val="#ppt_x"/>
                                          </p:val>
                                        </p:tav>
                                      </p:tavLst>
                                    </p:anim>
                                    <p:anim calcmode="lin" valueType="num">
                                      <p:cBhvr additive="base">
                                        <p:cTn id="116" dur="500" fill="hold"/>
                                        <p:tgtEl>
                                          <p:spTgt spid="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7"/>
                                        </p:tgtEl>
                                        <p:attrNameLst>
                                          <p:attrName>style.visibility</p:attrName>
                                        </p:attrNameLst>
                                      </p:cBhvr>
                                      <p:to>
                                        <p:strVal val="visible"/>
                                      </p:to>
                                    </p:set>
                                    <p:anim calcmode="lin" valueType="num">
                                      <p:cBhvr additive="base">
                                        <p:cTn id="119" dur="500" fill="hold"/>
                                        <p:tgtEl>
                                          <p:spTgt spid="17"/>
                                        </p:tgtEl>
                                        <p:attrNameLst>
                                          <p:attrName>ppt_x</p:attrName>
                                        </p:attrNameLst>
                                      </p:cBhvr>
                                      <p:tavLst>
                                        <p:tav tm="0">
                                          <p:val>
                                            <p:strVal val="#ppt_x"/>
                                          </p:val>
                                        </p:tav>
                                        <p:tav tm="100000">
                                          <p:val>
                                            <p:strVal val="#ppt_x"/>
                                          </p:val>
                                        </p:tav>
                                      </p:tavLst>
                                    </p:anim>
                                    <p:anim calcmode="lin" valueType="num">
                                      <p:cBhvr additive="base">
                                        <p:cTn id="1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4"/>
                                        </p:tgtEl>
                                        <p:attrNameLst>
                                          <p:attrName>style.visibility</p:attrName>
                                        </p:attrNameLst>
                                      </p:cBhvr>
                                      <p:to>
                                        <p:strVal val="visible"/>
                                      </p:to>
                                    </p:set>
                                    <p:anim calcmode="lin" valueType="num">
                                      <p:cBhvr additive="base">
                                        <p:cTn id="125" dur="500" fill="hold"/>
                                        <p:tgtEl>
                                          <p:spTgt spid="4"/>
                                        </p:tgtEl>
                                        <p:attrNameLst>
                                          <p:attrName>ppt_x</p:attrName>
                                        </p:attrNameLst>
                                      </p:cBhvr>
                                      <p:tavLst>
                                        <p:tav tm="0">
                                          <p:val>
                                            <p:strVal val="#ppt_x"/>
                                          </p:val>
                                        </p:tav>
                                        <p:tav tm="100000">
                                          <p:val>
                                            <p:strVal val="#ppt_x"/>
                                          </p:val>
                                        </p:tav>
                                      </p:tavLst>
                                    </p:anim>
                                    <p:anim calcmode="lin" valueType="num">
                                      <p:cBhvr additive="base">
                                        <p:cTn id="126" dur="500" fill="hold"/>
                                        <p:tgtEl>
                                          <p:spTgt spid="4"/>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15"/>
                                        </p:tgtEl>
                                        <p:attrNameLst>
                                          <p:attrName>style.visibility</p:attrName>
                                        </p:attrNameLst>
                                      </p:cBhvr>
                                      <p:to>
                                        <p:strVal val="visible"/>
                                      </p:to>
                                    </p:set>
                                    <p:anim calcmode="lin" valueType="num">
                                      <p:cBhvr additive="base">
                                        <p:cTn id="129" dur="500" fill="hold"/>
                                        <p:tgtEl>
                                          <p:spTgt spid="15"/>
                                        </p:tgtEl>
                                        <p:attrNameLst>
                                          <p:attrName>ppt_x</p:attrName>
                                        </p:attrNameLst>
                                      </p:cBhvr>
                                      <p:tavLst>
                                        <p:tav tm="0">
                                          <p:val>
                                            <p:strVal val="#ppt_x"/>
                                          </p:val>
                                        </p:tav>
                                        <p:tav tm="100000">
                                          <p:val>
                                            <p:strVal val="#ppt_x"/>
                                          </p:val>
                                        </p:tav>
                                      </p:tavLst>
                                    </p:anim>
                                    <p:anim calcmode="lin" valueType="num">
                                      <p:cBhvr additive="base">
                                        <p:cTn id="130" dur="500" fill="hold"/>
                                        <p:tgtEl>
                                          <p:spTgt spid="15"/>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22"/>
                                        </p:tgtEl>
                                        <p:attrNameLst>
                                          <p:attrName>style.visibility</p:attrName>
                                        </p:attrNameLst>
                                      </p:cBhvr>
                                      <p:to>
                                        <p:strVal val="visible"/>
                                      </p:to>
                                    </p:set>
                                    <p:anim calcmode="lin" valueType="num">
                                      <p:cBhvr additive="base">
                                        <p:cTn id="133" dur="500" fill="hold"/>
                                        <p:tgtEl>
                                          <p:spTgt spid="22"/>
                                        </p:tgtEl>
                                        <p:attrNameLst>
                                          <p:attrName>ppt_x</p:attrName>
                                        </p:attrNameLst>
                                      </p:cBhvr>
                                      <p:tavLst>
                                        <p:tav tm="0">
                                          <p:val>
                                            <p:strVal val="#ppt_x"/>
                                          </p:val>
                                        </p:tav>
                                        <p:tav tm="100000">
                                          <p:val>
                                            <p:strVal val="#ppt_x"/>
                                          </p:val>
                                        </p:tav>
                                      </p:tavLst>
                                    </p:anim>
                                    <p:anim calcmode="lin" valueType="num">
                                      <p:cBhvr additive="base">
                                        <p:cTn id="134" dur="500" fill="hold"/>
                                        <p:tgtEl>
                                          <p:spTgt spid="22"/>
                                        </p:tgtEl>
                                        <p:attrNameLst>
                                          <p:attrName>ppt_y</p:attrName>
                                        </p:attrNameLst>
                                      </p:cBhvr>
                                      <p:tavLst>
                                        <p:tav tm="0">
                                          <p:val>
                                            <p:strVal val="1+#ppt_h/2"/>
                                          </p:val>
                                        </p:tav>
                                        <p:tav tm="100000">
                                          <p:val>
                                            <p:strVal val="#ppt_y"/>
                                          </p:val>
                                        </p:tav>
                                      </p:tavLst>
                                    </p:anim>
                                  </p:childTnLst>
                                </p:cTn>
                              </p:par>
                              <p:par>
                                <p:cTn id="135" presetID="2" presetClass="entr" presetSubtype="4" fill="hold" nodeType="withEffect">
                                  <p:stCondLst>
                                    <p:cond delay="0"/>
                                  </p:stCondLst>
                                  <p:childTnLst>
                                    <p:set>
                                      <p:cBhvr>
                                        <p:cTn id="136" dur="1" fill="hold">
                                          <p:stCondLst>
                                            <p:cond delay="0"/>
                                          </p:stCondLst>
                                        </p:cTn>
                                        <p:tgtEl>
                                          <p:spTgt spid="59"/>
                                        </p:tgtEl>
                                        <p:attrNameLst>
                                          <p:attrName>style.visibility</p:attrName>
                                        </p:attrNameLst>
                                      </p:cBhvr>
                                      <p:to>
                                        <p:strVal val="visible"/>
                                      </p:to>
                                    </p:set>
                                    <p:anim calcmode="lin" valueType="num">
                                      <p:cBhvr additive="base">
                                        <p:cTn id="137" dur="500" fill="hold"/>
                                        <p:tgtEl>
                                          <p:spTgt spid="59"/>
                                        </p:tgtEl>
                                        <p:attrNameLst>
                                          <p:attrName>ppt_x</p:attrName>
                                        </p:attrNameLst>
                                      </p:cBhvr>
                                      <p:tavLst>
                                        <p:tav tm="0">
                                          <p:val>
                                            <p:strVal val="#ppt_x"/>
                                          </p:val>
                                        </p:tav>
                                        <p:tav tm="100000">
                                          <p:val>
                                            <p:strVal val="#ppt_x"/>
                                          </p:val>
                                        </p:tav>
                                      </p:tavLst>
                                    </p:anim>
                                    <p:anim calcmode="lin" valueType="num">
                                      <p:cBhvr additive="base">
                                        <p:cTn id="138" dur="500" fill="hold"/>
                                        <p:tgtEl>
                                          <p:spTgt spid="59"/>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41"/>
                                        </p:tgtEl>
                                        <p:attrNameLst>
                                          <p:attrName>style.visibility</p:attrName>
                                        </p:attrNameLst>
                                      </p:cBhvr>
                                      <p:to>
                                        <p:strVal val="visible"/>
                                      </p:to>
                                    </p:set>
                                    <p:anim calcmode="lin" valueType="num">
                                      <p:cBhvr additive="base">
                                        <p:cTn id="141" dur="500" fill="hold"/>
                                        <p:tgtEl>
                                          <p:spTgt spid="41"/>
                                        </p:tgtEl>
                                        <p:attrNameLst>
                                          <p:attrName>ppt_x</p:attrName>
                                        </p:attrNameLst>
                                      </p:cBhvr>
                                      <p:tavLst>
                                        <p:tav tm="0">
                                          <p:val>
                                            <p:strVal val="#ppt_x"/>
                                          </p:val>
                                        </p:tav>
                                        <p:tav tm="100000">
                                          <p:val>
                                            <p:strVal val="#ppt_x"/>
                                          </p:val>
                                        </p:tav>
                                      </p:tavLst>
                                    </p:anim>
                                    <p:anim calcmode="lin" valueType="num">
                                      <p:cBhvr additive="base">
                                        <p:cTn id="14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p:bldP spid="11" grpId="0" animBg="1"/>
      <p:bldP spid="12" grpId="0" animBg="1"/>
      <p:bldP spid="13" grpId="0" animBg="1"/>
      <p:bldP spid="2" grpId="0"/>
      <p:bldP spid="14" grpId="0"/>
      <p:bldP spid="15" grpId="0"/>
      <p:bldP spid="18" grpId="0"/>
      <p:bldP spid="19" grpId="0"/>
      <p:bldP spid="22" grpId="0"/>
      <p:bldP spid="24" grpId="0" animBg="1"/>
      <p:bldP spid="25" grpId="0" animBg="1"/>
      <p:bldP spid="26" grpId="0" animBg="1"/>
      <p:bldP spid="27" grpId="0" animBg="1"/>
      <p:bldP spid="29" grpId="0" animBg="1"/>
      <p:bldP spid="30" grpId="0" animBg="1"/>
      <p:bldP spid="31" grpId="0" animBg="1"/>
      <p:bldP spid="32" grpId="0" animBg="1"/>
      <p:bldP spid="33" grpId="0" animBg="1"/>
      <p:bldP spid="38" grpId="0" animBg="1"/>
      <p:bldP spid="39" grpId="0"/>
      <p:bldP spid="16" grpId="0"/>
      <p:bldP spid="17" grpId="0"/>
      <p:bldP spid="4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(10)</a:t>
            </a:r>
          </a:p>
        </p:txBody>
      </p:sp>
      <p:pic>
        <p:nvPicPr>
          <p:cNvPr id="39939" name="Picture 3" descr="big-dog-little-dog.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3780" y="1209731"/>
            <a:ext cx="3968440" cy="428591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76355" y="440668"/>
            <a:ext cx="64011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93737127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59892" y="6012577"/>
            <a:ext cx="8168326"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Let’s </a:t>
            </a:r>
            <a:r>
              <a:rPr kumimoji="0" lang="hu-HU" sz="1600" b="0" i="0" u="none" strike="noStrike" kern="1200" cap="none" spc="0" normalizeH="0" baseline="0" noProof="0" dirty="0">
                <a:ln>
                  <a:noFill/>
                </a:ln>
                <a:solidFill>
                  <a:srgbClr val="0070C0"/>
                </a:solidFill>
                <a:effectLst/>
                <a:uLnTx/>
                <a:uFillTx/>
                <a:latin typeface="Verdana"/>
                <a:ea typeface="+mn-ea"/>
                <a:cs typeface="+mn-cs"/>
              </a:rPr>
              <a:t>interconnect these clusters by a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cache-coherent</a:t>
            </a:r>
            <a:r>
              <a:rPr kumimoji="0" lang="hu-HU"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hu-HU" sz="1600" b="0" i="0" u="none" strike="noStrike" kern="1200" cap="none" spc="0" normalizeH="0" baseline="0" noProof="0" dirty="0">
                <a:ln>
                  <a:noFill/>
                </a:ln>
                <a:solidFill>
                  <a:srgbClr val="000000"/>
                </a:solidFill>
                <a:effectLst/>
                <a:uLnTx/>
                <a:uFillTx/>
                <a:latin typeface="Verdana"/>
                <a:ea typeface="+mn-ea"/>
                <a:cs typeface="+mn-cs"/>
              </a:rPr>
              <a:t>to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 multicore processor,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shown</a:t>
            </a:r>
            <a:r>
              <a:rPr kumimoji="0" lang="hu-HU" sz="1600" b="0" i="0" u="none" strike="noStrike" kern="1200" cap="none" spc="0" normalizeH="0" baseline="0" noProof="0" dirty="0">
                <a:ln>
                  <a:noFill/>
                </a:ln>
                <a:solidFill>
                  <a:srgbClr val="000000"/>
                </a:solidFill>
                <a:effectLst/>
                <a:uLnTx/>
                <a:uFillTx/>
                <a:latin typeface="Verdana"/>
                <a:ea typeface="+mn-ea"/>
                <a:cs typeface="+mn-cs"/>
              </a:rPr>
              <a:t> in the Figure</a:t>
            </a:r>
            <a:r>
              <a:rPr kumimoji="0" lang="en-US" sz="1600" b="0" i="0" u="none" strike="noStrike" kern="1200" cap="none" spc="0" normalizeH="0" baseline="0" noProof="0" dirty="0">
                <a:ln>
                  <a:noFill/>
                </a:ln>
                <a:solidFill>
                  <a:srgbClr val="000000"/>
                </a:solidFill>
                <a:effectLst/>
                <a:uLnTx/>
                <a:uFillTx/>
                <a:latin typeface="Verdana"/>
                <a:ea typeface="+mn-ea"/>
                <a:cs typeface="+mn-cs"/>
              </a:rPr>
              <a:t> above</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0" name="Group 9"/>
          <p:cNvGrpSpPr/>
          <p:nvPr/>
        </p:nvGrpSpPr>
        <p:grpSpPr>
          <a:xfrm>
            <a:off x="5196309" y="2591763"/>
            <a:ext cx="3246121" cy="3249505"/>
            <a:chOff x="5481753" y="2843935"/>
            <a:chExt cx="3246121" cy="3249505"/>
          </a:xfrm>
        </p:grpSpPr>
        <p:sp>
          <p:nvSpPr>
            <p:cNvPr id="11" name="Téglalap 21"/>
            <p:cNvSpPr/>
            <p:nvPr/>
          </p:nvSpPr>
          <p:spPr bwMode="auto">
            <a:xfrm>
              <a:off x="5481753" y="2843935"/>
              <a:ext cx="2282143" cy="3249505"/>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églalap 12"/>
            <p:cNvSpPr/>
            <p:nvPr/>
          </p:nvSpPr>
          <p:spPr bwMode="auto">
            <a:xfrm>
              <a:off x="5578104" y="3882052"/>
              <a:ext cx="1008062" cy="1366838"/>
            </a:xfrm>
            <a:prstGeom prst="rect">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églalap 13"/>
            <p:cNvSpPr/>
            <p:nvPr/>
          </p:nvSpPr>
          <p:spPr bwMode="auto">
            <a:xfrm>
              <a:off x="5616204" y="39820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14" name="Téglalap 14"/>
            <p:cNvSpPr/>
            <p:nvPr/>
          </p:nvSpPr>
          <p:spPr bwMode="auto">
            <a:xfrm>
              <a:off x="6113091" y="39820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15" name="Téglalap 15"/>
            <p:cNvSpPr/>
            <p:nvPr/>
          </p:nvSpPr>
          <p:spPr bwMode="auto">
            <a:xfrm>
              <a:off x="5616204" y="46297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16" name="Téglalap 16"/>
            <p:cNvSpPr/>
            <p:nvPr/>
          </p:nvSpPr>
          <p:spPr bwMode="auto">
            <a:xfrm>
              <a:off x="6113091" y="46297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17" name="Téglalap 17"/>
            <p:cNvSpPr/>
            <p:nvPr/>
          </p:nvSpPr>
          <p:spPr bwMode="auto">
            <a:xfrm>
              <a:off x="5652521" y="5631477"/>
              <a:ext cx="2052638" cy="360363"/>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Cache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coherent</a:t>
              </a: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interconnect</a:t>
              </a:r>
              <a:endPar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cxnSp>
          <p:nvCxnSpPr>
            <p:cNvPr id="18" name="Egyenes összekötő nyíllal 20"/>
            <p:cNvCxnSpPr/>
            <p:nvPr/>
          </p:nvCxnSpPr>
          <p:spPr bwMode="auto">
            <a:xfrm>
              <a:off x="6098072" y="5267940"/>
              <a:ext cx="0" cy="360362"/>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Szövegdoboz 23"/>
            <p:cNvSpPr txBox="1">
              <a:spLocks noChangeArrowheads="1"/>
            </p:cNvSpPr>
            <p:nvPr/>
          </p:nvSpPr>
          <p:spPr bwMode="auto">
            <a:xfrm>
              <a:off x="5576111" y="3404602"/>
              <a:ext cx="8226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little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cxnSp>
          <p:nvCxnSpPr>
            <p:cNvPr id="20" name="Egyenes összekötő nyíllal 148"/>
            <p:cNvCxnSpPr/>
            <p:nvPr/>
          </p:nvCxnSpPr>
          <p:spPr bwMode="auto">
            <a:xfrm>
              <a:off x="7216209" y="5279052"/>
              <a:ext cx="0" cy="360363"/>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Szövegdoboz 22"/>
            <p:cNvSpPr txBox="1">
              <a:spLocks noChangeArrowheads="1"/>
            </p:cNvSpPr>
            <p:nvPr/>
          </p:nvSpPr>
          <p:spPr bwMode="auto">
            <a:xfrm>
              <a:off x="6778126" y="2941658"/>
              <a:ext cx="8412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big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sp>
          <p:nvSpPr>
            <p:cNvPr id="22" name="Téglalap 11"/>
            <p:cNvSpPr/>
            <p:nvPr/>
          </p:nvSpPr>
          <p:spPr bwMode="auto">
            <a:xfrm>
              <a:off x="6661647" y="3441495"/>
              <a:ext cx="1044575" cy="1887538"/>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Rectangle 22"/>
            <p:cNvSpPr/>
            <p:nvPr/>
          </p:nvSpPr>
          <p:spPr bwMode="auto">
            <a:xfrm>
              <a:off x="6661647" y="3431419"/>
              <a:ext cx="1044575" cy="1878564"/>
            </a:xfrm>
            <a:prstGeom prst="rect">
              <a:avLst/>
            </a:prstGeom>
            <a:solidFill>
              <a:schemeClr val="bg1">
                <a:lumMod val="50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4" name="Téglalap 3"/>
            <p:cNvSpPr/>
            <p:nvPr/>
          </p:nvSpPr>
          <p:spPr bwMode="auto">
            <a:xfrm>
              <a:off x="6716756" y="3515930"/>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25" name="Téglalap 4"/>
            <p:cNvSpPr/>
            <p:nvPr/>
          </p:nvSpPr>
          <p:spPr bwMode="auto">
            <a:xfrm>
              <a:off x="7219168" y="3515930"/>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26" name="Téglalap 5"/>
            <p:cNvSpPr/>
            <p:nvPr/>
          </p:nvSpPr>
          <p:spPr bwMode="auto">
            <a:xfrm>
              <a:off x="6717602" y="4433505"/>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27" name="Téglalap 6"/>
            <p:cNvSpPr/>
            <p:nvPr/>
          </p:nvSpPr>
          <p:spPr bwMode="auto">
            <a:xfrm>
              <a:off x="7219168" y="4433505"/>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28" name="TextBox 27"/>
            <p:cNvSpPr txBox="1"/>
            <p:nvPr/>
          </p:nvSpPr>
          <p:spPr>
            <a:xfrm>
              <a:off x="7767355" y="5729910"/>
              <a:ext cx="96051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To memory</a:t>
              </a:r>
            </a:p>
          </p:txBody>
        </p:sp>
      </p:grpSp>
      <p:sp>
        <p:nvSpPr>
          <p:cNvPr id="2" name="TextBox 1"/>
          <p:cNvSpPr txBox="1"/>
          <p:nvPr/>
        </p:nvSpPr>
        <p:spPr>
          <a:xfrm>
            <a:off x="763013" y="3987208"/>
            <a:ext cx="3464025"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Figure: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hu-HU" sz="1600" b="0" i="0" u="none" strike="noStrike" kern="1200" cap="none" spc="0" normalizeH="0" baseline="0" noProof="0" dirty="0">
                <a:ln>
                  <a:noFill/>
                </a:ln>
                <a:solidFill>
                  <a:srgbClr val="000000"/>
                </a:solidFill>
                <a:effectLst/>
                <a:uLnTx/>
                <a:uFillTx/>
                <a:latin typeface="Verdana"/>
                <a:ea typeface="+mn-ea"/>
                <a:cs typeface="+mn-cs"/>
              </a:rPr>
              <a:t> configuration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consisting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two</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a:t>
            </a:r>
            <a:r>
              <a:rPr kumimoji="0" lang="hu-HU" sz="1600" b="0" i="0" u="none" strike="noStrike" kern="1200" cap="none" spc="0" normalizeH="0" baseline="0" noProof="0" dirty="0">
                <a:ln>
                  <a:noFill/>
                </a:ln>
                <a:solidFill>
                  <a:srgbClr val="000000"/>
                </a:solidFill>
                <a:effectLst/>
                <a:uLnTx/>
                <a:uFillTx/>
                <a:latin typeface="Verdana"/>
                <a:ea typeface="+mn-ea"/>
                <a:cs typeface="+mn-cs"/>
              </a:rPr>
              <a:t> clusters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1"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(11)</a:t>
            </a:r>
          </a:p>
        </p:txBody>
      </p:sp>
      <p:sp>
        <p:nvSpPr>
          <p:cNvPr id="6" name="Rounded Rectangle 5"/>
          <p:cNvSpPr/>
          <p:nvPr/>
        </p:nvSpPr>
        <p:spPr bwMode="auto">
          <a:xfrm>
            <a:off x="3751" y="863384"/>
            <a:ext cx="9144000" cy="1521499"/>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TextBox 31"/>
          <p:cNvSpPr txBox="1"/>
          <p:nvPr/>
        </p:nvSpPr>
        <p:spPr>
          <a:xfrm>
            <a:off x="73248" y="440668"/>
            <a:ext cx="58160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 -2</a:t>
            </a:r>
          </a:p>
        </p:txBody>
      </p:sp>
      <p:sp>
        <p:nvSpPr>
          <p:cNvPr id="33" name="TextBox 32"/>
          <p:cNvSpPr txBox="1"/>
          <p:nvPr/>
        </p:nvSpPr>
        <p:spPr>
          <a:xfrm>
            <a:off x="73177" y="843972"/>
            <a:ext cx="810253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Let’s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two </a:t>
            </a:r>
            <a:r>
              <a:rPr kumimoji="0" lang="hu-HU" sz="1600" b="0" i="0" u="none" strike="noStrike" kern="1200" cap="none" spc="0" normalizeH="0" baseline="0" noProof="0" dirty="0">
                <a:ln>
                  <a:noFill/>
                </a:ln>
                <a:solidFill>
                  <a:srgbClr val="0070C0"/>
                </a:solidFill>
                <a:effectLst/>
                <a:uLnTx/>
                <a:uFillTx/>
                <a:latin typeface="Verdana"/>
                <a:ea typeface="+mn-ea"/>
                <a:cs typeface="+mn-cs"/>
              </a:rPr>
              <a:t>or more </a:t>
            </a:r>
            <a:r>
              <a:rPr kumimoji="0" lang="en-US" sz="1600" b="0" i="0" u="none" strike="noStrike" kern="1200" cap="none" spc="0" normalizeH="0" baseline="0" noProof="0" dirty="0">
                <a:ln>
                  <a:noFill/>
                </a:ln>
                <a:solidFill>
                  <a:srgbClr val="0070C0"/>
                </a:solidFill>
                <a:effectLst/>
                <a:uLnTx/>
                <a:uFillTx/>
                <a:latin typeface="Verdana"/>
                <a:ea typeface="+mn-ea"/>
                <a:cs typeface="+mn-cs"/>
              </a:rPr>
              <a:t>clusters of </a:t>
            </a:r>
            <a:r>
              <a:rPr kumimoji="0" lang="hu-HU" sz="1600" b="0" i="0" u="none" strike="noStrike" kern="1200" cap="none" spc="0" normalizeH="0" baseline="0" noProof="0" dirty="0">
                <a:ln>
                  <a:noFill/>
                </a:ln>
                <a:solidFill>
                  <a:srgbClr val="0070C0"/>
                </a:solidFill>
                <a:effectLst/>
                <a:uLnTx/>
                <a:uFillTx/>
                <a:latin typeface="Verdana"/>
                <a:ea typeface="+mn-ea"/>
                <a:cs typeface="+mn-cs"/>
              </a:rPr>
              <a:t>architecturally identical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 CPU</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34" name="TextBox 33"/>
          <p:cNvSpPr txBox="1"/>
          <p:nvPr/>
        </p:nvSpPr>
        <p:spPr>
          <a:xfrm>
            <a:off x="211247" y="1420842"/>
            <a:ext cx="8234947"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4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 cluster of low-performance/low-power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termed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and</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 cluster of high</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er</a:t>
            </a:r>
            <a:r>
              <a:rPr kumimoji="0" lang="en-US" sz="1600" b="0" i="0" u="none" strike="noStrike" kern="1200" cap="none" spc="0" normalizeH="0" baseline="0" noProof="0" dirty="0">
                <a:ln>
                  <a:noFill/>
                </a:ln>
                <a:solidFill>
                  <a:srgbClr val="0070C0"/>
                </a:solidFill>
                <a:effectLst/>
                <a:uLnTx/>
                <a:uFillTx/>
                <a:latin typeface="Verdana"/>
                <a:ea typeface="+mn-ea"/>
                <a:cs typeface="+mn-cs"/>
              </a:rPr>
              <a:t> performance, high</a:t>
            </a:r>
            <a:r>
              <a:rPr kumimoji="0" lang="hu-HU" sz="1600" b="0" i="0" u="none" strike="noStrike" kern="1200" cap="none" spc="0" normalizeH="0" baseline="0" noProof="0" dirty="0">
                <a:ln>
                  <a:noFill/>
                </a:ln>
                <a:solidFill>
                  <a:srgbClr val="0070C0"/>
                </a:solidFill>
                <a:effectLst/>
                <a:uLnTx/>
                <a:uFillTx/>
                <a:latin typeface="Verdana"/>
                <a:ea typeface="+mn-ea"/>
                <a:cs typeface="+mn-cs"/>
              </a:rPr>
              <a:t>er</a:t>
            </a:r>
            <a:r>
              <a:rPr kumimoji="0" lang="en-US" sz="1600" b="0" i="0" u="none" strike="noStrike" kern="1200" cap="none" spc="0" normalizeH="0" baseline="0" noProof="0" dirty="0">
                <a:ln>
                  <a:noFill/>
                </a:ln>
                <a:solidFill>
                  <a:srgbClr val="0070C0"/>
                </a:solidFill>
                <a:effectLst/>
                <a:uLnTx/>
                <a:uFillTx/>
                <a:latin typeface="Verdana"/>
                <a:ea typeface="+mn-ea"/>
                <a:cs typeface="+mn-cs"/>
              </a:rPr>
              <a:t> power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termed the</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big cores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as seen in the Figure below.</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5" name="TextBox 34"/>
          <p:cNvSpPr txBox="1"/>
          <p:nvPr/>
        </p:nvSpPr>
        <p:spPr>
          <a:xfrm>
            <a:off x="75900" y="1140647"/>
            <a:ext cx="709803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For example,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let’s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consider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two</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clusters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GB" sz="1600" b="0" i="0" u="none" strike="noStrike" kern="1200" cap="none" spc="0" normalizeH="0" baseline="0" noProof="0" dirty="0">
                <a:ln>
                  <a:noFill/>
                </a:ln>
                <a:solidFill>
                  <a:srgbClr val="000000"/>
                </a:solidFill>
                <a:effectLst/>
                <a:uLnTx/>
                <a:uFillTx/>
                <a:latin typeface="Verdana"/>
                <a:ea typeface="+mn-ea"/>
                <a:cs typeface="+mn-cs"/>
              </a:rPr>
              <a:t> each including four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0519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 calcmode="lin" valueType="num">
                                      <p:cBhvr additive="base">
                                        <p:cTn id="27"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4">
                                            <p:txEl>
                                              <p:pRg st="1" end="1"/>
                                            </p:txEl>
                                          </p:spTgt>
                                        </p:tgtEl>
                                        <p:attrNameLst>
                                          <p:attrName>style.visibility</p:attrName>
                                        </p:attrNameLst>
                                      </p:cBhvr>
                                      <p:to>
                                        <p:strVal val="visible"/>
                                      </p:to>
                                    </p:set>
                                    <p:anim calcmode="lin" valueType="num">
                                      <p:cBhvr additive="base">
                                        <p:cTn id="31"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4">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4">
                                            <p:txEl>
                                              <p:pRg st="2" end="2"/>
                                            </p:txEl>
                                          </p:spTgt>
                                        </p:tgtEl>
                                        <p:attrNameLst>
                                          <p:attrName>style.visibility</p:attrName>
                                        </p:attrNameLst>
                                      </p:cBhvr>
                                      <p:to>
                                        <p:strVal val="visible"/>
                                      </p:to>
                                    </p:set>
                                    <p:anim calcmode="lin" valueType="num">
                                      <p:cBhvr additive="base">
                                        <p:cTn id="35" dur="500" fill="hold"/>
                                        <p:tgtEl>
                                          <p:spTgt spid="34">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4">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 grpId="0"/>
      <p:bldP spid="6" grpId="0" animBg="1"/>
      <p:bldP spid="34" grpId="0"/>
      <p:bldP spid="3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85249" y="440668"/>
            <a:ext cx="64011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 -3</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44</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(12)</a:t>
            </a:r>
          </a:p>
        </p:txBody>
      </p:sp>
      <p:sp>
        <p:nvSpPr>
          <p:cNvPr id="8" name="Rounded Rectangle 7"/>
          <p:cNvSpPr/>
          <p:nvPr/>
        </p:nvSpPr>
        <p:spPr bwMode="auto">
          <a:xfrm>
            <a:off x="21020" y="1376853"/>
            <a:ext cx="9144000" cy="14919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830320" y="1937701"/>
            <a:ext cx="8324190" cy="88229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at any time, either the big or the little core cluster is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operatonal</a:t>
            </a:r>
            <a:r>
              <a:rPr kumimoji="0" lang="en-US" sz="1600" b="0" i="0" u="none" strike="noStrike" kern="1200" cap="none" spc="0" normalizeH="0" baseline="0" noProof="0" dirty="0">
                <a:ln>
                  <a:noFill/>
                </a:ln>
                <a:solidFill>
                  <a:srgbClr val="0070C0"/>
                </a:solidFill>
                <a:effectLst/>
                <a:uLnTx/>
                <a:uFillTx/>
                <a:latin typeface="Verdana"/>
                <a:ea typeface="+mn-ea"/>
                <a:cs typeface="+mn-cs"/>
              </a:rPr>
              <a:t> and</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70C0"/>
                </a:solidFill>
                <a:effectLst/>
                <a:uLnTx/>
                <a:uFillTx/>
                <a:latin typeface="Verdana"/>
                <a:ea typeface="+mn-ea"/>
                <a:cs typeface="+mn-cs"/>
              </a:rPr>
              <a:t>all</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 of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big or little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cluster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at</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same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operating</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poin</a:t>
            </a:r>
            <a:r>
              <a:rPr kumimoji="0" lang="en-US" sz="1600" b="0" i="0" u="none" strike="noStrike" kern="1200" cap="none" spc="0" normalizeH="0" baseline="0" noProof="0" dirty="0">
                <a:ln>
                  <a:noFill/>
                </a:ln>
                <a:solidFill>
                  <a:srgbClr val="0070C0"/>
                </a:solidFill>
                <a:effectLst/>
                <a:uLnTx/>
                <a:uFillTx/>
                <a:latin typeface="Verdana"/>
                <a:ea typeface="+mn-ea"/>
                <a:cs typeface="+mn-cs"/>
              </a:rPr>
              <a:t>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same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clock</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frequency</a:t>
            </a:r>
            <a:r>
              <a:rPr kumimoji="0" lang="hu-HU" sz="1600" b="0" i="0" u="none" strike="noStrike" kern="1200" cap="none" spc="0" normalizeH="0" baseline="0" noProof="0" dirty="0">
                <a:ln>
                  <a:noFill/>
                </a:ln>
                <a:solidFill>
                  <a:srgbClr val="000000"/>
                </a:solidFill>
                <a:effectLst/>
                <a:uLnTx/>
                <a:uFillTx/>
                <a:latin typeface="Verdana"/>
                <a:ea typeface="+mn-ea"/>
                <a:cs typeface="+mn-cs"/>
              </a:rPr>
              <a:t> and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core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voltage</a:t>
            </a:r>
            <a:r>
              <a:rPr kumimoji="0" lang="en-US" sz="1600" b="0" i="0" u="none" strike="noStrike" kern="1200" cap="none" spc="0" normalizeH="0" baseline="0" noProof="0" dirty="0">
                <a:ln>
                  <a:noFill/>
                </a:ln>
                <a:solidFill>
                  <a:srgbClr val="000000"/>
                </a:solidFill>
                <a:effectLst/>
                <a:uLnTx/>
                <a:uFillTx/>
                <a:latin typeface="Verdana"/>
                <a:ea typeface="+mn-ea"/>
                <a:cs typeface="+mn-cs"/>
              </a:rPr>
              <a:t>,given </a:t>
            </a:r>
          </a:p>
        </p:txBody>
      </p:sp>
      <p:sp>
        <p:nvSpPr>
          <p:cNvPr id="11" name="TextBox 10"/>
          <p:cNvSpPr txBox="1"/>
          <p:nvPr/>
        </p:nvSpPr>
        <p:spPr>
          <a:xfrm>
            <a:off x="578072" y="2879840"/>
            <a:ext cx="379423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indicated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next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p:cNvSpPr txBox="1"/>
          <p:nvPr/>
        </p:nvSpPr>
        <p:spPr>
          <a:xfrm>
            <a:off x="230388" y="790858"/>
            <a:ext cx="8924121"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are several</a:t>
            </a:r>
            <a:r>
              <a:rPr kumimoji="0" lang="en-US" sz="1600" b="0" i="0" u="none" strike="noStrike" kern="1200" cap="none" spc="0" normalizeH="0" baseline="0" noProof="0" dirty="0">
                <a:ln>
                  <a:noFill/>
                </a:ln>
                <a:solidFill>
                  <a:srgbClr val="0070C0"/>
                </a:solidFill>
                <a:effectLst/>
                <a:uLnTx/>
                <a:uFillTx/>
                <a:latin typeface="Verdana"/>
                <a:ea typeface="+mn-ea"/>
                <a:cs typeface="+mn-cs"/>
              </a:rPr>
              <a:t> alternatives to implement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technology, as discussed </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another Chapter of this Lecture Notes.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to provide a co</a:t>
            </a:r>
            <a:r>
              <a:rPr kumimoji="0" lang="hu-HU" sz="1600" b="0" i="0" u="none" strike="noStrike" kern="1200" cap="none" spc="0" normalizeH="0" baseline="0" noProof="0" dirty="0">
                <a:ln>
                  <a:noFill/>
                </a:ln>
                <a:solidFill>
                  <a:srgbClr val="000000"/>
                </a:solidFill>
                <a:effectLst/>
                <a:uLnTx/>
                <a:uFillTx/>
                <a:latin typeface="Verdana"/>
                <a:ea typeface="+mn-ea"/>
                <a:cs typeface="+mn-cs"/>
              </a:rPr>
              <a:t>nceivable</a:t>
            </a:r>
            <a:r>
              <a:rPr kumimoji="0" lang="en-US" sz="1600" b="0" i="0" u="none" strike="noStrike" kern="1200" cap="none" spc="0" normalizeH="0" baseline="0" noProof="0" dirty="0">
                <a:ln>
                  <a:noFill/>
                </a:ln>
                <a:solidFill>
                  <a:srgbClr val="000000"/>
                </a:solidFill>
                <a:effectLst/>
                <a:uLnTx/>
                <a:uFillTx/>
                <a:latin typeface="Verdana"/>
                <a:ea typeface="+mn-ea"/>
                <a:cs typeface="+mn-cs"/>
              </a:rPr>
              <a:t> description of </a:t>
            </a:r>
            <a:r>
              <a:rPr kumimoji="0" lang="hu-HU" sz="1600" b="0" i="0" u="none" strike="noStrike" kern="1200" cap="none" spc="0" normalizeH="0" baseline="0" noProof="0" dirty="0">
                <a:ln>
                  <a:noFill/>
                </a:ln>
                <a:solidFill>
                  <a:srgbClr val="000000"/>
                </a:solidFill>
                <a:effectLst/>
                <a:uLnTx/>
                <a:uFillTx/>
                <a:latin typeface="Verdana"/>
                <a:ea typeface="+mn-ea"/>
                <a:cs typeface="+mn-cs"/>
              </a:rPr>
              <a:t>its</a:t>
            </a:r>
            <a:r>
              <a:rPr kumimoji="0" lang="en-US" sz="1600" b="0" i="0" u="none" strike="noStrike" kern="1200" cap="none" spc="0" normalizeH="0" baseline="0" noProof="0" dirty="0">
                <a:ln>
                  <a:noFill/>
                </a:ln>
                <a:solidFill>
                  <a:srgbClr val="000000"/>
                </a:solidFill>
                <a:effectLst/>
                <a:uLnTx/>
                <a:uFillTx/>
                <a:latin typeface="Verdana"/>
                <a:ea typeface="+mn-ea"/>
                <a:cs typeface="+mn-cs"/>
              </a:rPr>
              <a:t> principle of operation, let’s</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assume a</a:t>
            </a:r>
            <a:r>
              <a:rPr kumimoji="0" lang="en-US" sz="1600" b="0" i="0" u="none" strike="noStrike" kern="1200" cap="none" spc="0" normalizeH="0" baseline="0" noProof="0" dirty="0">
                <a:ln>
                  <a:noFill/>
                </a:ln>
                <a:solidFill>
                  <a:srgbClr val="0070C0"/>
                </a:solidFill>
                <a:effectLst/>
                <a:uLnTx/>
                <a:uFillTx/>
                <a:latin typeface="Verdana"/>
                <a:ea typeface="+mn-ea"/>
                <a:cs typeface="+mn-cs"/>
              </a:rPr>
              <a:t> specific implementation known as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exclusive cluster switching</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when</a:t>
            </a:r>
          </a:p>
        </p:txBody>
      </p:sp>
    </p:spTree>
    <p:extLst>
      <p:ext uri="{BB962C8B-B14F-4D97-AF65-F5344CB8AC3E}">
        <p14:creationId xmlns:p14="http://schemas.microsoft.com/office/powerpoint/2010/main" val="3719472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9091"/>
          <a:stretch/>
        </p:blipFill>
        <p:spPr bwMode="auto">
          <a:xfrm>
            <a:off x="823913" y="1769612"/>
            <a:ext cx="7496175" cy="4866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74903" y="440668"/>
            <a:ext cx="896143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Example: </a:t>
            </a:r>
            <a:r>
              <a:rPr kumimoji="0" lang="en-US" sz="1800" b="0" i="0" u="none" strike="noStrike" kern="1200" cap="none" spc="0" normalizeH="0" baseline="0" noProof="0" dirty="0">
                <a:ln>
                  <a:noFill/>
                </a:ln>
                <a:solidFill>
                  <a:srgbClr val="2D2D8A"/>
                </a:solidFill>
                <a:effectLst/>
                <a:uLnTx/>
                <a:uFillTx/>
                <a:latin typeface="Verdana"/>
                <a:ea typeface="+mn-ea"/>
                <a:cs typeface="+mn-cs"/>
              </a:rPr>
              <a:t>The operating points of </a:t>
            </a:r>
            <a:r>
              <a:rPr kumimoji="0" lang="hu-HU" sz="1800" b="0" i="0" u="none" strike="noStrike" kern="1200" cap="none" spc="0" normalizeH="0" baseline="0" noProof="0" dirty="0">
                <a:ln>
                  <a:noFill/>
                </a:ln>
                <a:solidFill>
                  <a:srgbClr val="2D2D8A"/>
                </a:solidFill>
                <a:effectLst/>
                <a:uLnTx/>
                <a:uFillTx/>
                <a:latin typeface="Verdana"/>
                <a:ea typeface="+mn-ea"/>
                <a:cs typeface="+mn-cs"/>
              </a:rPr>
              <a:t>a multi</a:t>
            </a:r>
            <a:r>
              <a:rPr kumimoji="0" lang="en-US" sz="1800" b="0" i="0" u="none" strike="noStrike" kern="1200" cap="none" spc="0" normalizeH="0" baseline="0" noProof="0" dirty="0">
                <a:ln>
                  <a:noFill/>
                </a:ln>
                <a:solidFill>
                  <a:srgbClr val="2D2D8A"/>
                </a:solidFill>
                <a:effectLst/>
                <a:uLnTx/>
                <a:uFillTx/>
                <a:latin typeface="Verdana"/>
                <a:ea typeface="+mn-ea"/>
                <a:cs typeface="+mn-cs"/>
              </a:rPr>
              <a:t>core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processor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which consists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up</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 of two core clusters: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with little </a:t>
            </a:r>
            <a:r>
              <a:rPr kumimoji="0" lang="hu-HU" sz="1800" b="0" i="0" u="none" strike="noStrike" kern="1200" cap="none" spc="0" normalizeH="0" baseline="0" noProof="0" dirty="0">
                <a:ln>
                  <a:noFill/>
                </a:ln>
                <a:solidFill>
                  <a:srgbClr val="2D2D8A"/>
                </a:solidFill>
                <a:effectLst/>
                <a:uLnTx/>
                <a:uFillTx/>
                <a:latin typeface="Verdana"/>
                <a:ea typeface="+mn-ea"/>
                <a:cs typeface="+mn-cs"/>
              </a:rPr>
              <a:t>cores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with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big</a:t>
            </a:r>
            <a:r>
              <a:rPr kumimoji="0" lang="hu-HU" sz="1800" b="0" i="0" u="none" strike="noStrike" kern="1200" cap="none" spc="0" normalizeH="0" baseline="0" noProof="0" dirty="0">
                <a:ln>
                  <a:noFill/>
                </a:ln>
                <a:solidFill>
                  <a:srgbClr val="2D2D8A"/>
                </a:solidFill>
                <a:effectLst/>
                <a:uLnTx/>
                <a:uFillTx/>
                <a:latin typeface="Verdana"/>
                <a:ea typeface="+mn-ea"/>
                <a:cs typeface="+mn-cs"/>
              </a:rPr>
              <a:t> cores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(Cortex-A15)</a:t>
            </a:r>
            <a:r>
              <a:rPr kumimoji="0" lang="hu-HU" sz="1800" b="0" i="0" u="none" strike="noStrike" kern="1200" cap="none" spc="0" normalizeH="0" baseline="0" noProof="0" dirty="0">
                <a:ln>
                  <a:noFill/>
                </a:ln>
                <a:solidFill>
                  <a:srgbClr val="2D2D8A"/>
                </a:solidFill>
                <a:effectLst/>
                <a:uLnTx/>
                <a:uFillTx/>
                <a:latin typeface="Verdana"/>
                <a:ea typeface="+mn-ea"/>
                <a:cs typeface="+mn-cs"/>
              </a:rPr>
              <a:t>, 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described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above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8"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(13)</a:t>
            </a:r>
          </a:p>
        </p:txBody>
      </p:sp>
    </p:spTree>
    <p:extLst>
      <p:ext uri="{BB962C8B-B14F-4D97-AF65-F5344CB8AC3E}">
        <p14:creationId xmlns:p14="http://schemas.microsoft.com/office/powerpoint/2010/main" val="269530160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1550" y="3348880"/>
            <a:ext cx="8496300" cy="3105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95" y="1098630"/>
            <a:ext cx="4210050" cy="2952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76180" y="443911"/>
            <a:ext cx="74717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xamples</a:t>
            </a:r>
            <a:r>
              <a:rPr kumimoji="0" lang="en-US" sz="1800" b="0" i="0" u="none" strike="noStrike" kern="1200" cap="none" spc="0" normalizeH="0" baseline="0" noProof="0" dirty="0">
                <a:ln>
                  <a:noFill/>
                </a:ln>
                <a:solidFill>
                  <a:srgbClr val="2D2D8A"/>
                </a:solidFill>
                <a:effectLst/>
                <a:uLnTx/>
                <a:uFillTx/>
                <a:latin typeface="Verdana"/>
                <a:ea typeface="+mn-ea"/>
                <a:cs typeface="+mn-cs"/>
              </a:rPr>
              <a:t> of </a:t>
            </a:r>
            <a:r>
              <a:rPr kumimoji="0" lang="hu-HU" sz="1800" b="0" i="0" u="none" strike="noStrike" kern="1200" cap="none" spc="0" normalizeH="0" baseline="0" noProof="0" dirty="0">
                <a:ln>
                  <a:noFill/>
                </a:ln>
                <a:solidFill>
                  <a:srgbClr val="2D2D8A"/>
                </a:solidFill>
                <a:effectLst/>
                <a:uLnTx/>
                <a:uFillTx/>
                <a:latin typeface="Verdana"/>
                <a:ea typeface="+mn-ea"/>
                <a:cs typeface="+mn-cs"/>
              </a:rPr>
              <a:t>big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Cortex-A15</a:t>
            </a:r>
            <a:r>
              <a:rPr kumimoji="0" lang="hu-HU" sz="1800" b="0" i="0" u="none" strike="noStrike" kern="1200" cap="none" spc="0" normalizeH="0" baseline="0" noProof="0" dirty="0">
                <a:ln>
                  <a:noFill/>
                </a:ln>
                <a:solidFill>
                  <a:srgbClr val="2D2D8A"/>
                </a:solidFill>
                <a:effectLst/>
                <a:uLnTx/>
                <a:uFillTx/>
                <a:latin typeface="Verdana"/>
                <a:ea typeface="+mn-ea"/>
                <a:cs typeface="+mn-cs"/>
              </a:rPr>
              <a:t>)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1"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(14)</a:t>
            </a:r>
          </a:p>
        </p:txBody>
      </p:sp>
      <p:sp>
        <p:nvSpPr>
          <p:cNvPr id="2" name="Rectangle 1">
            <a:extLst>
              <a:ext uri="{FF2B5EF4-FFF2-40B4-BE49-F238E27FC236}">
                <a16:creationId xmlns:a16="http://schemas.microsoft.com/office/drawing/2014/main" id="{56CE81BE-FA3C-36D9-E2AB-FA0006CC4679}"/>
              </a:ext>
            </a:extLst>
          </p:cNvPr>
          <p:cNvSpPr/>
          <p:nvPr/>
        </p:nvSpPr>
        <p:spPr bwMode="auto">
          <a:xfrm>
            <a:off x="880533" y="3733800"/>
            <a:ext cx="829734" cy="317580"/>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Rectangle 2">
            <a:extLst>
              <a:ext uri="{FF2B5EF4-FFF2-40B4-BE49-F238E27FC236}">
                <a16:creationId xmlns:a16="http://schemas.microsoft.com/office/drawing/2014/main" id="{803A44FB-F647-8630-3F5A-D02EBB4595EC}"/>
              </a:ext>
            </a:extLst>
          </p:cNvPr>
          <p:cNvSpPr/>
          <p:nvPr/>
        </p:nvSpPr>
        <p:spPr bwMode="auto">
          <a:xfrm>
            <a:off x="3615275" y="6121406"/>
            <a:ext cx="829734" cy="317580"/>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02320435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4363"/>
          <a:stretch/>
        </p:blipFill>
        <p:spPr bwMode="auto">
          <a:xfrm>
            <a:off x="942675" y="1304764"/>
            <a:ext cx="7200900" cy="19087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75572" y="443911"/>
            <a:ext cx="90595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Performance and energy efficiency comparison of Cortex-A15 vs.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cores while running different workloads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(15)</a:t>
            </a:r>
          </a:p>
        </p:txBody>
      </p:sp>
    </p:spTree>
    <p:extLst>
      <p:ext uri="{BB962C8B-B14F-4D97-AF65-F5344CB8AC3E}">
        <p14:creationId xmlns:p14="http://schemas.microsoft.com/office/powerpoint/2010/main" val="178131566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(16)</a:t>
            </a:r>
          </a:p>
        </p:txBody>
      </p:sp>
      <p:sp>
        <p:nvSpPr>
          <p:cNvPr id="2" name="Rounded Rectangle 1"/>
          <p:cNvSpPr/>
          <p:nvPr/>
        </p:nvSpPr>
        <p:spPr bwMode="auto">
          <a:xfrm>
            <a:off x="-2" y="850015"/>
            <a:ext cx="9144000" cy="4464000"/>
          </a:xfrm>
          <a:prstGeom prst="roundRect">
            <a:avLst/>
          </a:prstGeom>
          <a:solidFill>
            <a:srgbClr val="DDEE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71500" y="440668"/>
            <a:ext cx="32263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44</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p:cNvSpPr txBox="1"/>
          <p:nvPr/>
        </p:nvSpPr>
        <p:spPr>
          <a:xfrm>
            <a:off x="222769" y="842346"/>
            <a:ext cx="9136015" cy="446789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Let’s suppose that the device</a:t>
            </a:r>
            <a:r>
              <a:rPr kumimoji="0" lang="en-US" sz="1600" b="0" i="0" u="none" strike="noStrike" kern="1200" cap="none" spc="0" normalizeH="0" noProof="0" dirty="0">
                <a:ln>
                  <a:noFill/>
                </a:ln>
                <a:solidFill>
                  <a:srgbClr val="000000"/>
                </a:solidFill>
                <a:effectLst/>
                <a:uLnTx/>
                <a:uFillTx/>
                <a:latin typeface="Verdana"/>
                <a:ea typeface="+mn-ea"/>
                <a:cs typeface="+mn-cs"/>
              </a:rPr>
              <a:t> is running under </a:t>
            </a:r>
            <a:r>
              <a:rPr kumimoji="0" lang="en-US" sz="1600" b="0" i="0" u="none" strike="noStrike" kern="1200" cap="none" spc="0" normalizeH="0" baseline="0" noProof="0" dirty="0">
                <a:ln>
                  <a:noFill/>
                </a:ln>
                <a:solidFill>
                  <a:srgbClr val="000000"/>
                </a:solidFill>
                <a:effectLst/>
                <a:uLnTx/>
                <a:uFillTx/>
                <a:latin typeface="Verdana"/>
                <a:ea typeface="+mn-ea"/>
                <a:cs typeface="+mn-cs"/>
              </a:rPr>
              <a:t>an appropriate </a:t>
            </a:r>
            <a:r>
              <a:rPr kumimoji="0" lang="en-US" sz="1600" b="0" i="0" u="none" strike="noStrike" kern="1200" cap="none" spc="0" normalizeH="0" baseline="0" noProof="0" dirty="0">
                <a:ln>
                  <a:noFill/>
                </a:ln>
                <a:solidFill>
                  <a:srgbClr val="FF0000"/>
                </a:solidFill>
                <a:effectLst/>
                <a:uLnTx/>
                <a:uFillTx/>
                <a:latin typeface="Verdana"/>
                <a:ea typeface="+mn-ea"/>
                <a:cs typeface="+mn-cs"/>
              </a:rPr>
              <a:t>OS routine,</a:t>
            </a:r>
          </a:p>
          <a:p>
            <a:pPr marR="0" lvl="0" algn="l" defTabSz="914400" rtl="0" eaLnBrk="1" fontAlgn="auto" latinLnBrk="0" hangingPunct="1">
              <a:lnSpc>
                <a:spcPct val="100000"/>
              </a:lnSpc>
              <a:spcBef>
                <a:spcPts val="0"/>
              </a:spcBef>
              <a:spcAft>
                <a:spcPts val="0"/>
              </a:spcAft>
              <a:buClrTx/>
              <a:buSzTx/>
              <a:tabLst/>
              <a:defRPr/>
            </a:pPr>
            <a:r>
              <a:rPr lang="en-US" sz="1600" dirty="0">
                <a:latin typeface="Verdana"/>
              </a:rPr>
              <a:t>      such as </a:t>
            </a:r>
            <a:r>
              <a:rPr kumimoji="0" lang="en-US" sz="1600" b="0" i="0" u="none" strike="noStrike" kern="1200" cap="none" spc="0" normalizeH="0" baseline="0" noProof="0" dirty="0">
                <a:ln>
                  <a:noFill/>
                </a:ln>
                <a:effectLst/>
                <a:uLnTx/>
                <a:uFillTx/>
                <a:latin typeface="Verdana"/>
                <a:ea typeface="+mn-ea"/>
                <a:cs typeface="+mn-cs"/>
              </a:rPr>
              <a:t>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cpufreq</a:t>
            </a:r>
            <a:r>
              <a:rPr kumimoji="0" lang="en-US" sz="1600" b="0" i="0" u="none" strike="noStrike" kern="1200" cap="none" spc="0" normalizeH="0" baseline="0" noProof="0" dirty="0">
                <a:ln>
                  <a:noFill/>
                </a:ln>
                <a:solidFill>
                  <a:srgbClr val="000000"/>
                </a:solidFill>
                <a:effectLst/>
                <a:uLnTx/>
                <a:uFillTx/>
                <a:latin typeface="Verdana"/>
                <a:ea typeface="+mn-ea"/>
                <a:cs typeface="+mn-cs"/>
              </a:rPr>
              <a:t> kernel routine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hu-HU" sz="1600" b="0" i="0" u="none" strike="noStrike" kern="1200" cap="none" spc="0" normalizeH="0" baseline="0" noProof="0" dirty="0">
                <a:ln>
                  <a:noFill/>
                </a:ln>
                <a:solidFill>
                  <a:srgbClr val="000000"/>
                </a:solidFill>
                <a:effectLst/>
                <a:uLnTx/>
                <a:uFillTx/>
                <a:latin typeface="Verdana"/>
                <a:ea typeface="+mn-ea"/>
                <a:cs typeface="+mn-cs"/>
              </a:rPr>
              <a:t>Linux</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a:t>
            </a:r>
            <a:r>
              <a:rPr kumimoji="0" lang="hu-HU" sz="1600" b="0" i="0" u="none" strike="noStrike" kern="1200" cap="none" spc="0" normalizeH="0" baseline="0" noProof="0" dirty="0">
                <a:ln>
                  <a:noFill/>
                </a:ln>
                <a:solidFill>
                  <a:srgbClr val="0070C0"/>
                </a:solidFill>
                <a:effectLst/>
                <a:uLnTx/>
                <a:uFillTx/>
                <a:latin typeface="Verdana"/>
                <a:ea typeface="+mn-ea"/>
                <a:cs typeface="+mn-cs"/>
              </a:rPr>
              <a:t>tracks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workload</a:t>
            </a:r>
            <a:r>
              <a:rPr kumimoji="0" lang="hu-HU" sz="1600" b="0" i="0" u="none" strike="noStrike" kern="1200" cap="none" spc="0" normalizeH="0" baseline="0" noProof="0" dirty="0">
                <a:ln>
                  <a:noFill/>
                </a:ln>
                <a:solidFill>
                  <a:srgbClr val="0070C0"/>
                </a:solidFill>
                <a:effectLst/>
                <a:uLnTx/>
                <a:uFillTx/>
                <a:latin typeface="Verdana"/>
                <a:ea typeface="+mn-ea"/>
                <a:cs typeface="+mn-cs"/>
              </a:rPr>
              <a:t> and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adjust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operating point</a:t>
            </a:r>
            <a:r>
              <a:rPr kumimoji="0" lang="en-US" sz="1600" b="0" i="0" u="none" strike="noStrike" kern="1200" cap="none" spc="0" normalizeH="0" baseline="0" noProof="0" dirty="0">
                <a:ln>
                  <a:noFill/>
                </a:ln>
                <a:solidFill>
                  <a:srgbClr val="0070C0"/>
                </a:solidFill>
                <a:effectLst/>
                <a:uLnTx/>
                <a:uFillTx/>
                <a:latin typeface="Verdana"/>
                <a:ea typeface="+mn-ea"/>
                <a:cs typeface="+mn-cs"/>
              </a:rPr>
              <a:t>s</a:t>
            </a:r>
            <a:r>
              <a:rPr kumimoji="0" lang="hu-HU" sz="1600" b="0" i="0" u="none" strike="noStrike" kern="1200" cap="none" spc="0" normalizeH="0" baseline="0" noProof="0" dirty="0">
                <a:ln>
                  <a:noFill/>
                </a:ln>
                <a:solidFill>
                  <a:srgbClr val="0070C0"/>
                </a:solidFill>
                <a:effectLst/>
                <a:uLnTx/>
                <a:uFillTx/>
                <a:latin typeface="Verdana"/>
                <a:ea typeface="+mn-ea"/>
                <a:cs typeface="+mn-cs"/>
              </a:rPr>
              <a:t> accordingly</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long as </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0000"/>
                </a:solidFill>
                <a:effectLst/>
                <a:uLnTx/>
                <a:uFillTx/>
                <a:latin typeface="Verdana"/>
                <a:ea typeface="+mn-ea"/>
                <a:cs typeface="+mn-cs"/>
              </a:rPr>
              <a:t>OS routine estimates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actual workload can be handled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by the  </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cluster, it activates only its 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If, however, the workload surpasses the performance capability of the “little” </a:t>
            </a:r>
            <a:r>
              <a:rPr kumimoji="0" lang="hu-HU" sz="1600" b="0" i="0" u="none" strike="noStrike" kern="1200" cap="none" spc="0" normalizeH="0" baseline="0" noProof="0" dirty="0">
                <a:ln>
                  <a:noFill/>
                </a:ln>
                <a:solidFill>
                  <a:srgbClr val="0070C0"/>
                </a:solidFill>
                <a:effectLst/>
                <a:uLnTx/>
                <a:uFillTx/>
                <a:latin typeface="Verdana"/>
                <a:ea typeface="+mn-ea"/>
                <a:cs typeface="+mn-cs"/>
              </a:rPr>
              <a:t>core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cluster, the high-performance cores of the “big” cluster are activated, </a:t>
            </a:r>
            <a:r>
              <a:rPr kumimoji="0" lang="en-US" sz="1600" b="0" i="0" u="none" strike="noStrike" kern="1200" cap="none" spc="0" normalizeH="0" baseline="0" noProof="0" dirty="0">
                <a:ln>
                  <a:noFill/>
                </a:ln>
                <a:effectLst/>
                <a:uLnTx/>
                <a:uFillTx/>
                <a:latin typeface="Verdana"/>
                <a:ea typeface="+mn-ea"/>
                <a:cs typeface="+mn-cs"/>
              </a:rPr>
              <a:t>and a</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cluster switch will occur, </a:t>
            </a:r>
            <a:r>
              <a:rPr kumimoji="0" lang="en-US" sz="1600" b="0" i="0" u="none" strike="noStrike" kern="1200" cap="none" spc="0" normalizeH="0" baseline="0" noProof="0" dirty="0">
                <a:ln>
                  <a:noFill/>
                </a:ln>
                <a:effectLst/>
                <a:uLnTx/>
                <a:uFillTx/>
                <a:latin typeface="Verdana"/>
                <a:ea typeface="+mn-ea"/>
                <a:cs typeface="+mn-cs"/>
              </a:rPr>
              <a:t>i.e.,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actual workload is migrated from the cores</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“little” cluster to the cores of the “big” cluster.</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0000"/>
                </a:solidFill>
                <a:latin typeface="Verdana"/>
              </a:rPr>
              <a:t>    T</a:t>
            </a:r>
            <a:r>
              <a:rPr kumimoji="0" lang="en-US" sz="1600" b="0" i="0" u="none" strike="noStrike" kern="1200" cap="none" spc="0" normalizeH="0" baseline="0" noProof="0" dirty="0">
                <a:ln>
                  <a:noFill/>
                </a:ln>
                <a:solidFill>
                  <a:srgbClr val="000000"/>
                </a:solidFill>
                <a:effectLst/>
                <a:uLnTx/>
                <a:uFillTx/>
                <a:latin typeface="Verdana"/>
                <a:ea typeface="+mn-ea"/>
                <a:cs typeface="+mn-cs"/>
              </a:rPr>
              <a:t>he cores of the “little”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cluster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then turned off.</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Conversely, </a:t>
            </a:r>
            <a:r>
              <a:rPr kumimoji="0" lang="en-US" sz="1600" b="0" i="0" u="none" strike="noStrike" kern="1200" cap="none" spc="0" normalizeH="0" baseline="0" noProof="0" dirty="0">
                <a:ln>
                  <a:noFill/>
                </a:ln>
                <a:solidFill>
                  <a:srgbClr val="0070C0"/>
                </a:solidFill>
                <a:effectLst/>
                <a:uLnTx/>
                <a:uFillTx/>
                <a:latin typeface="Verdana"/>
                <a:ea typeface="+mn-ea"/>
                <a:cs typeface="+mn-cs"/>
              </a:rPr>
              <a:t>if the OS recognizes that the workload can be managed by the “little”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cluster alone, it initiates a cluster switch back to the “little” cluster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same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manner </a:t>
            </a:r>
            <a:r>
              <a:rPr kumimoji="0" lang="en-US" sz="1600" b="0" i="0" u="none" strike="noStrike" kern="1200" cap="none" spc="0" normalizeH="0" baseline="0" noProof="0" dirty="0">
                <a:ln>
                  <a:noFill/>
                </a:ln>
                <a:solidFill>
                  <a:srgbClr val="000000"/>
                </a:solidFill>
                <a:effectLst/>
                <a:uLnTx/>
                <a:uFillTx/>
                <a:latin typeface="Verdana"/>
                <a:ea typeface="+mn-ea"/>
                <a:cs typeface="+mn-cs"/>
              </a:rPr>
              <a:t>as described above.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his</a:t>
            </a:r>
            <a:r>
              <a:rPr kumimoji="0" lang="hu-HU" sz="1600" b="0" i="0" u="none" strike="noStrike" kern="1200" cap="none" spc="0" normalizeH="0" baseline="0" noProof="0" dirty="0">
                <a:ln>
                  <a:noFill/>
                </a:ln>
                <a:solidFill>
                  <a:srgbClr val="000000"/>
                </a:solidFill>
                <a:effectLst/>
                <a:uLnTx/>
                <a:uFillTx/>
                <a:latin typeface="Verdana"/>
                <a:ea typeface="+mn-ea"/>
                <a:cs typeface="+mn-cs"/>
              </a:rPr>
              <a:t> way,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any given time, </a:t>
            </a:r>
            <a:r>
              <a:rPr kumimoji="0" lang="en-US" sz="1600" b="0" i="0" u="none" strike="noStrike" kern="1200" cap="none" spc="0" normalizeH="0" baseline="0" noProof="0" dirty="0">
                <a:ln>
                  <a:noFill/>
                </a:ln>
                <a:solidFill>
                  <a:srgbClr val="FF0000"/>
                </a:solidFill>
                <a:effectLst/>
                <a:uLnTx/>
                <a:uFillTx/>
                <a:latin typeface="Verdana"/>
                <a:ea typeface="+mn-ea"/>
                <a:cs typeface="+mn-cs"/>
              </a:rPr>
              <a:t>only cores of one cluster can</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be active,</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the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choice of which cluster is activated depends on the intensity of the workload.</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type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technology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Exclusive cluster switching.</a:t>
            </a:r>
            <a:endParaRPr kumimoji="0" lang="hu-HU" sz="1600" b="0" i="0" u="none" strike="noStrike" kern="1200" cap="none" spc="0" normalizeH="0" baseline="0" noProof="0" dirty="0">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1514841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additive="base">
                                        <p:cTn id="1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8">
                                            <p:txEl>
                                              <p:pRg st="9" end="9"/>
                                            </p:txEl>
                                          </p:spTgt>
                                        </p:tgtEl>
                                        <p:attrNameLst>
                                          <p:attrName>style.visibility</p:attrName>
                                        </p:attrNameLst>
                                      </p:cBhvr>
                                      <p:to>
                                        <p:strVal val="visible"/>
                                      </p:to>
                                    </p:set>
                                    <p:anim calcmode="lin" valueType="num">
                                      <p:cBhvr additive="base">
                                        <p:cTn id="47"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8">
                                            <p:txEl>
                                              <p:pRg st="10" end="10"/>
                                            </p:txEl>
                                          </p:spTgt>
                                        </p:tgtEl>
                                        <p:attrNameLst>
                                          <p:attrName>style.visibility</p:attrName>
                                        </p:attrNameLst>
                                      </p:cBhvr>
                                      <p:to>
                                        <p:strVal val="visible"/>
                                      </p:to>
                                    </p:set>
                                    <p:anim calcmode="lin" valueType="num">
                                      <p:cBhvr additive="base">
                                        <p:cTn id="53" dur="500" fill="hold"/>
                                        <p:tgtEl>
                                          <p:spTgt spid="8">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txEl>
                                              <p:pRg st="10" end="1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8">
                                            <p:txEl>
                                              <p:pRg st="11" end="11"/>
                                            </p:txEl>
                                          </p:spTgt>
                                        </p:tgtEl>
                                        <p:attrNameLst>
                                          <p:attrName>style.visibility</p:attrName>
                                        </p:attrNameLst>
                                      </p:cBhvr>
                                      <p:to>
                                        <p:strVal val="visible"/>
                                      </p:to>
                                    </p:set>
                                    <p:anim calcmode="lin" valueType="num">
                                      <p:cBhvr additive="base">
                                        <p:cTn id="57" dur="500" fill="hold"/>
                                        <p:tgtEl>
                                          <p:spTgt spid="8">
                                            <p:txEl>
                                              <p:pRg st="11" end="1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8">
                                            <p:txEl>
                                              <p:pRg st="11" end="11"/>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8">
                                            <p:txEl>
                                              <p:pRg st="12" end="12"/>
                                            </p:txEl>
                                          </p:spTgt>
                                        </p:tgtEl>
                                        <p:attrNameLst>
                                          <p:attrName>style.visibility</p:attrName>
                                        </p:attrNameLst>
                                      </p:cBhvr>
                                      <p:to>
                                        <p:strVal val="visible"/>
                                      </p:to>
                                    </p:set>
                                    <p:anim calcmode="lin" valueType="num">
                                      <p:cBhvr additive="base">
                                        <p:cTn id="61" dur="500" fill="hold"/>
                                        <p:tgtEl>
                                          <p:spTgt spid="8">
                                            <p:txEl>
                                              <p:pRg st="12"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8">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8">
                                            <p:txEl>
                                              <p:pRg st="13" end="13"/>
                                            </p:txEl>
                                          </p:spTgt>
                                        </p:tgtEl>
                                        <p:attrNameLst>
                                          <p:attrName>style.visibility</p:attrName>
                                        </p:attrNameLst>
                                      </p:cBhvr>
                                      <p:to>
                                        <p:strVal val="visible"/>
                                      </p:to>
                                    </p:set>
                                    <p:anim calcmode="lin" valueType="num">
                                      <p:cBhvr additive="base">
                                        <p:cTn id="67" dur="500" fill="hold"/>
                                        <p:tgtEl>
                                          <p:spTgt spid="8">
                                            <p:txEl>
                                              <p:pRg st="13" end="13"/>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8">
                                            <p:txEl>
                                              <p:pRg st="13" end="13"/>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8">
                                            <p:txEl>
                                              <p:pRg st="14" end="14"/>
                                            </p:txEl>
                                          </p:spTgt>
                                        </p:tgtEl>
                                        <p:attrNameLst>
                                          <p:attrName>style.visibility</p:attrName>
                                        </p:attrNameLst>
                                      </p:cBhvr>
                                      <p:to>
                                        <p:strVal val="visible"/>
                                      </p:to>
                                    </p:set>
                                    <p:anim calcmode="lin" valueType="num">
                                      <p:cBhvr additive="base">
                                        <p:cTn id="71" dur="500" fill="hold"/>
                                        <p:tgtEl>
                                          <p:spTgt spid="8">
                                            <p:txEl>
                                              <p:pRg st="14" end="14"/>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8">
                                            <p:txEl>
                                              <p:pRg st="14" end="14"/>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8">
                                            <p:txEl>
                                              <p:pRg st="15" end="15"/>
                                            </p:txEl>
                                          </p:spTgt>
                                        </p:tgtEl>
                                        <p:attrNameLst>
                                          <p:attrName>style.visibility</p:attrName>
                                        </p:attrNameLst>
                                      </p:cBhvr>
                                      <p:to>
                                        <p:strVal val="visible"/>
                                      </p:to>
                                    </p:set>
                                    <p:anim calcmode="lin" valueType="num">
                                      <p:cBhvr additive="base">
                                        <p:cTn id="75" dur="500" fill="hold"/>
                                        <p:tgtEl>
                                          <p:spTgt spid="8">
                                            <p:txEl>
                                              <p:pRg st="15" end="15"/>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8">
                                            <p:txEl>
                                              <p:pRg st="15" end="15"/>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2"/>
                                        </p:tgtEl>
                                        <p:attrNameLst>
                                          <p:attrName>style.visibility</p:attrName>
                                        </p:attrNameLst>
                                      </p:cBhvr>
                                      <p:to>
                                        <p:strVal val="visible"/>
                                      </p:to>
                                    </p:set>
                                    <p:anim calcmode="lin" valueType="num">
                                      <p:cBhvr additive="base">
                                        <p:cTn id="81" dur="500" fill="hold"/>
                                        <p:tgtEl>
                                          <p:spTgt spid="2"/>
                                        </p:tgtEl>
                                        <p:attrNameLst>
                                          <p:attrName>ppt_x</p:attrName>
                                        </p:attrNameLst>
                                      </p:cBhvr>
                                      <p:tavLst>
                                        <p:tav tm="0">
                                          <p:val>
                                            <p:strVal val="#ppt_x"/>
                                          </p:val>
                                        </p:tav>
                                        <p:tav tm="100000">
                                          <p:val>
                                            <p:strVal val="#ppt_x"/>
                                          </p:val>
                                        </p:tav>
                                      </p:tavLst>
                                    </p:anim>
                                    <p:anim calcmode="lin" valueType="num">
                                      <p:cBhvr additive="base">
                                        <p:cTn id="8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82702" y="440668"/>
            <a:ext cx="62487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Illustration of the described </a:t>
            </a:r>
            <a:r>
              <a:rPr kumimoji="0" lang="hu-HU" sz="1800" b="0" i="0" u="none" strike="noStrike" kern="1200" cap="none" spc="0" normalizeH="0" baseline="0" noProof="0" dirty="0">
                <a:ln>
                  <a:noFill/>
                </a:ln>
                <a:solidFill>
                  <a:srgbClr val="2D2D8A"/>
                </a:solidFill>
                <a:effectLst/>
                <a:uLnTx/>
                <a:uFillTx/>
                <a:latin typeface="Verdana"/>
                <a:ea typeface="+mn-ea"/>
                <a:cs typeface="+mn-cs"/>
              </a:rPr>
              <a:t>model of </a:t>
            </a:r>
            <a:r>
              <a:rPr kumimoji="0" lang="en-US" sz="1800" b="0" i="0" u="none" strike="noStrike" kern="1200" cap="none" spc="0" normalizeH="0" baseline="0" noProof="0" dirty="0">
                <a:ln>
                  <a:noFill/>
                </a:ln>
                <a:solidFill>
                  <a:srgbClr val="2D2D8A"/>
                </a:solidFill>
                <a:effectLst/>
                <a:uLnTx/>
                <a:uFillTx/>
                <a:latin typeface="Verdana"/>
                <a:ea typeface="+mn-ea"/>
                <a:cs typeface="+mn-cs"/>
              </a:rPr>
              <a:t>operation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46</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45515" y="5172364"/>
            <a:ext cx="892385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Note that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 (A7) cluster </a:t>
            </a:r>
            <a:r>
              <a:rPr kumimoji="0" lang="en-US" sz="1600" b="0" i="0" u="none" strike="noStrike" kern="1200" cap="none" spc="0" normalizeH="0" baseline="0" noProof="0" dirty="0">
                <a:ln>
                  <a:noFill/>
                </a:ln>
                <a:effectLst/>
                <a:uLnTx/>
                <a:uFillTx/>
                <a:latin typeface="Verdana"/>
                <a:ea typeface="+mn-ea"/>
                <a:cs typeface="+mn-cs"/>
              </a:rPr>
              <a:t>is operational </a:t>
            </a:r>
            <a:r>
              <a:rPr kumimoji="0" lang="en-US" sz="1600" b="0" i="0" u="none" strike="noStrike" kern="1200" cap="none" spc="0" normalizeH="0" baseline="0" noProof="0" dirty="0">
                <a:ln>
                  <a:noFill/>
                </a:ln>
                <a:solidFill>
                  <a:srgbClr val="0070C0"/>
                </a:solidFill>
                <a:effectLst/>
                <a:uLnTx/>
                <a:uFillTx/>
                <a:latin typeface="Verdana"/>
                <a:ea typeface="+mn-ea"/>
                <a:cs typeface="+mn-cs"/>
              </a:rPr>
              <a:t>at low load</a:t>
            </a:r>
            <a:r>
              <a:rPr kumimoji="0" lang="en-US" sz="1600" b="0" i="0" u="none" strike="noStrike" kern="1200" cap="none" spc="0" normalizeH="0" baseline="0" noProof="0" dirty="0">
                <a:ln>
                  <a:noFill/>
                </a:ln>
                <a:effectLst/>
                <a:uLnTx/>
                <a:uFillTx/>
                <a:latin typeface="Verdana"/>
                <a:ea typeface="+mn-ea"/>
                <a:cs typeface="+mn-cs"/>
              </a:rPr>
              <a:t>, while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big (A15) cluster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Verdana"/>
              </a:rPr>
              <a:t>  </a:t>
            </a:r>
            <a:r>
              <a:rPr kumimoji="0" lang="en-US" sz="1600" b="0" i="0" u="none" strike="noStrike" kern="1200" cap="none" spc="0" normalizeH="0" baseline="0" noProof="0" dirty="0">
                <a:ln>
                  <a:noFill/>
                </a:ln>
                <a:effectLst/>
                <a:uLnTx/>
                <a:uFillTx/>
                <a:latin typeface="Verdana"/>
                <a:ea typeface="+mn-ea"/>
                <a:cs typeface="+mn-cs"/>
              </a:rPr>
              <a:t> is operational </a:t>
            </a:r>
            <a:r>
              <a:rPr kumimoji="0" lang="en-US" sz="1600" b="0" i="0" u="none" strike="noStrike" kern="1200" cap="none" spc="0" normalizeH="0" baseline="0" noProof="0" dirty="0">
                <a:ln>
                  <a:noFill/>
                </a:ln>
                <a:solidFill>
                  <a:srgbClr val="0070C0"/>
                </a:solidFill>
                <a:effectLst/>
                <a:uLnTx/>
                <a:uFillTx/>
                <a:latin typeface="Verdana"/>
                <a:ea typeface="+mn-ea"/>
                <a:cs typeface="+mn-cs"/>
              </a:rPr>
              <a:t>at high load</a:t>
            </a:r>
            <a:r>
              <a:rPr kumimoji="0" lang="en-US" sz="1600" b="0" i="0" u="none" strike="noStrike" kern="1200" cap="none" spc="0" normalizeH="0" baseline="0" noProof="0" dirty="0">
                <a:ln>
                  <a:noFill/>
                </a:ln>
                <a:effectLst/>
                <a:uLnTx/>
                <a:uFillTx/>
                <a:latin typeface="Verdana"/>
                <a:ea typeface="+mn-ea"/>
                <a:cs typeface="+mn-cs"/>
              </a:rPr>
              <a:t>.</a:t>
            </a:r>
          </a:p>
        </p:txBody>
      </p:sp>
      <p:grpSp>
        <p:nvGrpSpPr>
          <p:cNvPr id="8" name="Group 7"/>
          <p:cNvGrpSpPr/>
          <p:nvPr/>
        </p:nvGrpSpPr>
        <p:grpSpPr>
          <a:xfrm>
            <a:off x="180265" y="968607"/>
            <a:ext cx="8576642" cy="4230470"/>
            <a:chOff x="180265" y="1313765"/>
            <a:chExt cx="8576642" cy="4230470"/>
          </a:xfrm>
        </p:grpSpPr>
        <p:pic>
          <p:nvPicPr>
            <p:cNvPr id="60418" name="Picture 2" descr="http://img850.imageshack.us/img850/3298/digitaldesignfig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03" y="1493785"/>
              <a:ext cx="8318804" cy="4050450"/>
            </a:xfrm>
            <a:prstGeom prst="rect">
              <a:avLst/>
            </a:prstGeom>
            <a:noFill/>
            <a:extLst>
              <a:ext uri="{909E8E84-426E-40DD-AFC4-6F175D3DCCD1}">
                <a14:hiddenFill xmlns:a14="http://schemas.microsoft.com/office/drawing/2010/main">
                  <a:solidFill>
                    <a:srgbClr val="FFFFFF"/>
                  </a:solidFill>
                </a14:hiddenFill>
              </a:ext>
            </a:extLst>
          </p:spPr>
        </p:pic>
        <p:sp>
          <p:nvSpPr>
            <p:cNvPr id="7" name="Rounded Rectangle 6"/>
            <p:cNvSpPr/>
            <p:nvPr/>
          </p:nvSpPr>
          <p:spPr bwMode="auto">
            <a:xfrm>
              <a:off x="180265" y="1313765"/>
              <a:ext cx="3131595" cy="540060"/>
            </a:xfrm>
            <a:prstGeom prst="round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0"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(17)</a:t>
            </a:r>
          </a:p>
        </p:txBody>
      </p:sp>
    </p:spTree>
    <p:extLst>
      <p:ext uri="{BB962C8B-B14F-4D97-AF65-F5344CB8AC3E}">
        <p14:creationId xmlns:p14="http://schemas.microsoft.com/office/powerpoint/2010/main" val="398187366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9485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3.4 Armv8.0-A ISA-based 64-bit Cortex-A CPUs</a:t>
            </a:r>
          </a:p>
        </p:txBody>
      </p:sp>
      <p:sp>
        <p:nvSpPr>
          <p:cNvPr id="2" name="TextBox 1">
            <a:extLst>
              <a:ext uri="{FF2B5EF4-FFF2-40B4-BE49-F238E27FC236}">
                <a16:creationId xmlns:a16="http://schemas.microsoft.com/office/drawing/2014/main" id="{0C136EED-F42B-1139-83EE-9606E7F832EC}"/>
              </a:ext>
            </a:extLst>
          </p:cNvPr>
          <p:cNvSpPr txBox="1"/>
          <p:nvPr/>
        </p:nvSpPr>
        <p:spPr>
          <a:xfrm>
            <a:off x="1702674" y="2730088"/>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192332118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8125" y="2168860"/>
            <a:ext cx="8776670" cy="830997"/>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Over time, </a:t>
            </a:r>
            <a:r>
              <a:rPr kumimoji="0" lang="en-US" sz="1600" b="0" i="0" u="none" strike="noStrike" kern="1200" cap="none" spc="0" normalizeH="0" baseline="0" noProof="0" dirty="0">
                <a:ln>
                  <a:noFill/>
                </a:ln>
                <a:solidFill>
                  <a:srgbClr val="0070C0"/>
                </a:solidFill>
                <a:effectLst/>
                <a:uLnTx/>
                <a:uFillTx/>
                <a:latin typeface="Verdana"/>
                <a:ea typeface="+mn-ea"/>
                <a:cs typeface="+mn-cs"/>
              </a:rPr>
              <a:t>more and more advanced standard cell libraries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have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been</a:t>
            </a:r>
            <a:r>
              <a:rPr kumimoji="0" lang="en-US" sz="1600" b="0" i="0" u="none" strike="noStrike" kern="1200" cap="none" spc="0" normalizeH="0" baseline="0" noProof="0" dirty="0">
                <a:ln>
                  <a:noFill/>
                </a:ln>
                <a:solidFill>
                  <a:srgbClr val="0070C0"/>
                </a:solidFill>
                <a:effectLst/>
                <a:uLnTx/>
                <a:uFillTx/>
                <a:latin typeface="Verdana"/>
                <a:ea typeface="+mn-ea"/>
                <a:cs typeface="+mn-cs"/>
              </a:rPr>
              <a:t> developed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with</a:t>
            </a:r>
            <a:r>
              <a:rPr kumimoji="0" lang="hu-HU" sz="1600" b="0" i="0" u="none" strike="noStrike" kern="1200" cap="none" spc="0" normalizeH="0" baseline="0" noProof="0" dirty="0">
                <a:ln>
                  <a:noFill/>
                </a:ln>
                <a:solidFill>
                  <a:srgbClr val="000000"/>
                </a:solidFill>
                <a:effectLst/>
                <a:uLnTx/>
                <a:uFillTx/>
                <a:latin typeface="Verdana"/>
                <a:ea typeface="+mn-ea"/>
                <a:cs typeface="+mn-cs"/>
              </a:rPr>
              <a:t>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wide</a:t>
            </a:r>
            <a:r>
              <a:rPr kumimoji="0" lang="en-US" sz="1600" b="0" i="0" u="none" strike="noStrike" kern="1200" cap="none" spc="0" normalizeH="0" baseline="0" noProof="0" dirty="0">
                <a:ln>
                  <a:noFill/>
                </a:ln>
                <a:solidFill>
                  <a:srgbClr val="000000"/>
                </a:solidFill>
                <a:effectLst/>
                <a:uLnTx/>
                <a:uFillTx/>
                <a:latin typeface="Verdana"/>
                <a:ea typeface="+mn-ea"/>
                <a:cs typeface="+mn-cs"/>
              </a:rPr>
              <a:t> variety of </a:t>
            </a:r>
            <a:r>
              <a:rPr kumimoji="0" lang="hu-HU" sz="1600" b="0" i="0" u="none" strike="noStrike" kern="1200" cap="none" spc="0" normalizeH="0" baseline="0" noProof="0" dirty="0">
                <a:ln>
                  <a:noFill/>
                </a:ln>
                <a:solidFill>
                  <a:srgbClr val="000000"/>
                </a:solidFill>
                <a:effectLst/>
                <a:uLnTx/>
                <a:uFillTx/>
                <a:latin typeface="Verdana"/>
                <a:ea typeface="+mn-ea"/>
                <a:cs typeface="+mn-cs"/>
              </a:rPr>
              <a:t>design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options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cell types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transistor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sizes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lang="hu-HU" sz="1600" dirty="0" err="1">
                <a:solidFill>
                  <a:srgbClr val="0070C0"/>
                </a:solidFill>
                <a:latin typeface="Verdana"/>
              </a:rPr>
              <a:t>reducing</a:t>
            </a:r>
            <a:r>
              <a:rPr lang="hu-HU" sz="1600" dirty="0">
                <a:solidFill>
                  <a:srgbClr val="0070C0"/>
                </a:solidFill>
                <a:latin typeface="Verdana"/>
              </a:rPr>
              <a:t> </a:t>
            </a:r>
            <a:r>
              <a:rPr lang="hu-HU" sz="1600" dirty="0" err="1">
                <a:solidFill>
                  <a:srgbClr val="0070C0"/>
                </a:solidFill>
                <a:latin typeface="Verdana"/>
              </a:rPr>
              <a:t>or</a:t>
            </a:r>
            <a:r>
              <a:rPr lang="hu-HU" sz="1600" dirty="0">
                <a:solidFill>
                  <a:srgbClr val="0070C0"/>
                </a:solidFill>
                <a:latin typeface="Verdana"/>
              </a:rPr>
              <a:t> </a:t>
            </a:r>
            <a:r>
              <a:rPr lang="hu-HU" sz="1600" dirty="0" err="1">
                <a:solidFill>
                  <a:srgbClr val="0070C0"/>
                </a:solidFill>
                <a:latin typeface="Verdana"/>
              </a:rPr>
              <a:t>eliminating</a:t>
            </a:r>
            <a:r>
              <a:rPr lang="hu-HU"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need</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custom design</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2D2D8A"/>
                </a:solidFill>
                <a:effectLst/>
                <a:uLnTx/>
                <a:uFillTx/>
                <a:latin typeface="Verdana"/>
                <a:ea typeface="+mn-ea"/>
                <a:cs typeface="+mn-cs"/>
              </a:rPr>
              <a:t>. </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p:cNvSpPr txBox="1"/>
          <p:nvPr/>
        </p:nvSpPr>
        <p:spPr>
          <a:xfrm>
            <a:off x="238820" y="818710"/>
            <a:ext cx="9325823"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Before designing the Cortex A9 processor, A</a:t>
            </a:r>
            <a:r>
              <a:rPr kumimoji="0" lang="hu-HU" sz="1600" b="0" i="0" u="none" strike="noStrike" kern="1200" cap="none" spc="0" normalizeH="0" baseline="0" noProof="0" dirty="0">
                <a:ln>
                  <a:noFill/>
                </a:ln>
                <a:solidFill>
                  <a:srgbClr val="000000"/>
                </a:solidFill>
                <a:effectLst/>
                <a:uLnTx/>
                <a:uFillTx/>
                <a:latin typeface="Verdana"/>
                <a:ea typeface="+mn-ea"/>
                <a:cs typeface="+mn-cs"/>
              </a:rPr>
              <a:t>RM</a:t>
            </a:r>
            <a:r>
              <a:rPr kumimoji="0" lang="en-US" sz="1600" b="0" i="0" u="none" strike="noStrike" kern="1200" cap="none" spc="0" normalizeH="0" baseline="0" noProof="0" dirty="0">
                <a:ln>
                  <a:noFill/>
                </a:ln>
                <a:solidFill>
                  <a:srgbClr val="000000"/>
                </a:solidFill>
                <a:effectLst/>
                <a:uLnTx/>
                <a:uFillTx/>
                <a:latin typeface="Verdana"/>
                <a:ea typeface="+mn-ea"/>
                <a:cs typeface="+mn-cs"/>
              </a:rPr>
              <a:t> designs were </a:t>
            </a:r>
            <a:r>
              <a:rPr kumimoji="0" lang="en-US" sz="1600" b="0" i="0" u="none" strike="noStrike" kern="1200" cap="none" spc="0" normalizeH="0" baseline="0" noProof="0" dirty="0">
                <a:ln>
                  <a:noFill/>
                </a:ln>
                <a:solidFill>
                  <a:srgbClr val="0070C0"/>
                </a:solidFill>
                <a:effectLst/>
                <a:uLnTx/>
                <a:uFillTx/>
                <a:latin typeface="Verdana"/>
                <a:ea typeface="+mn-ea"/>
                <a:cs typeface="+mn-cs"/>
              </a:rPr>
              <a:t>partly hand layouts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and partly automated layouts.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ARM’s </a:t>
            </a:r>
            <a:r>
              <a:rPr kumimoji="0" lang="en-US" sz="1600" b="0" i="0" u="none" strike="noStrike" kern="1200" cap="none" spc="-50" normalizeH="0" baseline="0" noProof="0" dirty="0">
                <a:ln>
                  <a:noFill/>
                </a:ln>
                <a:solidFill>
                  <a:srgbClr val="0070C0"/>
                </a:solidFill>
                <a:effectLst/>
                <a:uLnTx/>
                <a:uFillTx/>
                <a:latin typeface="Verdana"/>
                <a:ea typeface="+mn-ea"/>
                <a:cs typeface="+mn-cs"/>
              </a:rPr>
              <a:t>first fully synthesizable design </a:t>
            </a:r>
            <a:r>
              <a:rPr kumimoji="0" lang="en-US" sz="1600" b="0" i="0" u="none" strike="noStrike" kern="1200" cap="none" spc="-50" normalizeH="0" baseline="0" noProof="0" dirty="0">
                <a:ln>
                  <a:noFill/>
                </a:ln>
                <a:solidFill>
                  <a:srgbClr val="000000"/>
                </a:solidFill>
                <a:effectLst/>
                <a:uLnTx/>
                <a:uFillTx/>
                <a:latin typeface="Verdana"/>
                <a:ea typeface="+mn-ea"/>
                <a:cs typeface="+mn-cs"/>
              </a:rPr>
              <a:t>was the </a:t>
            </a:r>
            <a:r>
              <a:rPr kumimoji="0" lang="en-US" sz="1600" b="0" i="0" u="none" strike="noStrike" kern="1200" cap="none" spc="-50" normalizeH="0" baseline="0" noProof="0" dirty="0">
                <a:ln>
                  <a:noFill/>
                </a:ln>
                <a:solidFill>
                  <a:srgbClr val="0070C0"/>
                </a:solidFill>
                <a:effectLst/>
                <a:uLnTx/>
                <a:uFillTx/>
                <a:latin typeface="Verdana"/>
                <a:ea typeface="+mn-ea"/>
                <a:cs typeface="+mn-cs"/>
              </a:rPr>
              <a:t>Cortex-A9</a:t>
            </a:r>
            <a:r>
              <a:rPr kumimoji="0" lang="en-US" sz="1600" b="0" i="0" u="none" strike="noStrike" kern="1200" cap="none" spc="-50" normalizeH="0" baseline="0" noProof="0" dirty="0">
                <a:ln>
                  <a:noFill/>
                </a:ln>
                <a:solidFill>
                  <a:srgbClr val="000000"/>
                </a:solidFill>
                <a:effectLst/>
                <a:uLnTx/>
                <a:uFillTx/>
                <a:latin typeface="Verdana"/>
                <a:ea typeface="+mn-ea"/>
                <a:cs typeface="+mn-cs"/>
              </a:rPr>
              <a:t> processor </a:t>
            </a:r>
            <a:r>
              <a:rPr kumimoji="0" lang="hu-HU" sz="1600" b="0" i="0" u="none" strike="noStrike" kern="1200" cap="none" spc="-50" normalizeH="0" baseline="0" noProof="0" dirty="0">
                <a:ln>
                  <a:noFill/>
                </a:ln>
                <a:solidFill>
                  <a:srgbClr val="000000"/>
                </a:solidFill>
                <a:effectLst/>
                <a:uLnTx/>
                <a:uFillTx/>
                <a:latin typeface="Verdana"/>
                <a:ea typeface="+mn-ea"/>
                <a:cs typeface="+mn-cs"/>
              </a:rPr>
              <a:t>(</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announced</a:t>
            </a:r>
            <a:r>
              <a:rPr kumimoji="0" lang="hu-HU" sz="1600" b="0" i="0" u="none" strike="noStrike" kern="1200" cap="none" spc="-50" normalizeH="0" baseline="0" noProof="0" dirty="0">
                <a:ln>
                  <a:noFill/>
                </a:ln>
                <a:solidFill>
                  <a:srgbClr val="000000"/>
                </a:solidFill>
                <a:effectLst/>
                <a:uLnTx/>
                <a:uFillTx/>
                <a:latin typeface="Verdana"/>
                <a:ea typeface="+mn-ea"/>
                <a:cs typeface="+mn-cs"/>
              </a:rPr>
              <a:t> in 2007)</a:t>
            </a:r>
            <a:r>
              <a:rPr kumimoji="0" lang="en-US" sz="16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73172" y="453368"/>
            <a:ext cx="69072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approaches used to circuit design</a:t>
            </a:r>
            <a:r>
              <a:rPr kumimoji="0" lang="hu-HU" sz="1800" b="0" i="0" u="none" strike="noStrike" kern="1200" cap="none" spc="0" normalizeH="0" baseline="0" noProof="0" dirty="0">
                <a:ln>
                  <a:noFill/>
                </a:ln>
                <a:solidFill>
                  <a:srgbClr val="2D2D8A"/>
                </a:solidFill>
                <a:effectLst/>
                <a:uLnTx/>
                <a:uFillTx/>
                <a:latin typeface="Verdana"/>
                <a:ea typeface="+mn-ea"/>
                <a:cs typeface="+mn-cs"/>
              </a:rPr>
              <a:t> -2</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8</a:t>
            </a:r>
            <a:r>
              <a:rPr lang="hu-HU" sz="1700">
                <a:solidFill>
                  <a:srgbClr val="FFFFFF"/>
                </a:solidFill>
              </a:rPr>
              <a:t>)</a:t>
            </a:r>
            <a:endParaRPr lang="en-US" sz="1700">
              <a:solidFill>
                <a:srgbClr val="FFFFFF"/>
              </a:solidFill>
            </a:endParaRPr>
          </a:p>
        </p:txBody>
      </p:sp>
      <p:sp>
        <p:nvSpPr>
          <p:cNvPr id="2" name="Rounded Rectangle 1"/>
          <p:cNvSpPr/>
          <p:nvPr/>
        </p:nvSpPr>
        <p:spPr bwMode="auto">
          <a:xfrm>
            <a:off x="0" y="1808820"/>
            <a:ext cx="9144000" cy="360040"/>
          </a:xfrm>
          <a:prstGeom prst="roundRect">
            <a:avLst/>
          </a:prstGeom>
          <a:solidFill>
            <a:srgbClr val="F2F2F2"/>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38820" y="1808820"/>
            <a:ext cx="890518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Nowadays, </a:t>
            </a:r>
            <a:r>
              <a:rPr kumimoji="0" lang="en-US" sz="1600" b="0" i="0" u="none" strike="noStrike" kern="1200" cap="none" spc="0" normalizeH="0" baseline="0" noProof="0" dirty="0">
                <a:ln>
                  <a:noFill/>
                </a:ln>
                <a:solidFill>
                  <a:srgbClr val="FF0000"/>
                </a:solidFill>
                <a:effectLst/>
                <a:uLnTx/>
                <a:uFillTx/>
                <a:latin typeface="Verdana"/>
                <a:ea typeface="+mn-ea"/>
                <a:cs typeface="+mn-cs"/>
              </a:rPr>
              <a:t>automated design tools are commonly used </a:t>
            </a:r>
            <a:r>
              <a:rPr kumimoji="0" lang="en-US" sz="1600" b="0" i="0" u="none" strike="noStrike" kern="1200" cap="none" spc="0" normalizeH="0" baseline="0" noProof="0" dirty="0">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designing processors.</a:t>
            </a:r>
          </a:p>
        </p:txBody>
      </p:sp>
      <p:sp>
        <p:nvSpPr>
          <p:cNvPr id="4" name="Szövegdoboz 3">
            <a:extLst>
              <a:ext uri="{FF2B5EF4-FFF2-40B4-BE49-F238E27FC236}">
                <a16:creationId xmlns:a16="http://schemas.microsoft.com/office/drawing/2014/main" id="{8B8414ED-F763-29D6-2858-52876E891873}"/>
              </a:ext>
            </a:extLst>
          </p:cNvPr>
          <p:cNvSpPr txBox="1"/>
          <p:nvPr/>
        </p:nvSpPr>
        <p:spPr>
          <a:xfrm>
            <a:off x="102635" y="6158204"/>
            <a:ext cx="8489440" cy="584775"/>
          </a:xfrm>
          <a:prstGeom prst="rect">
            <a:avLst/>
          </a:prstGeom>
          <a:noFill/>
        </p:spPr>
        <p:txBody>
          <a:bodyPr wrap="none" rtlCol="0">
            <a:spAutoFit/>
          </a:bodyPr>
          <a:lstStyle/>
          <a:p>
            <a:r>
              <a:rPr lang="en-US" sz="1600" dirty="0"/>
              <a:t>Standard cells are pre-designed building blocks </a:t>
            </a:r>
            <a:r>
              <a:rPr lang="hu-HU" sz="1600" dirty="0" err="1"/>
              <a:t>for</a:t>
            </a:r>
            <a:r>
              <a:rPr lang="en-US" sz="1600" dirty="0"/>
              <a:t> XOR, AND, OR, or flip-flops</a:t>
            </a:r>
            <a:endParaRPr lang="hu-HU" sz="1600" dirty="0"/>
          </a:p>
          <a:p>
            <a:r>
              <a:rPr lang="hu-HU" sz="1600" dirty="0"/>
              <a:t>   </a:t>
            </a:r>
            <a:r>
              <a:rPr lang="hu-HU" sz="1600" dirty="0" err="1"/>
              <a:t>that</a:t>
            </a:r>
            <a:r>
              <a:rPr lang="hu-HU" sz="1600" dirty="0"/>
              <a:t> </a:t>
            </a:r>
            <a:r>
              <a:rPr lang="hu-HU" sz="1600" dirty="0" err="1"/>
              <a:t>may</a:t>
            </a:r>
            <a:r>
              <a:rPr lang="hu-HU" sz="1600" dirty="0"/>
              <a:t> be </a:t>
            </a:r>
            <a:r>
              <a:rPr lang="hu-HU" sz="1600" dirty="0" err="1"/>
              <a:t>used</a:t>
            </a:r>
            <a:r>
              <a:rPr lang="hu-HU" sz="1600" dirty="0"/>
              <a:t> in designing </a:t>
            </a:r>
            <a:r>
              <a:rPr lang="hu-HU" sz="1600" dirty="0" err="1"/>
              <a:t>integrated</a:t>
            </a:r>
            <a:r>
              <a:rPr lang="hu-HU" sz="1600" dirty="0"/>
              <a:t> </a:t>
            </a:r>
            <a:r>
              <a:rPr lang="hu-HU" sz="1600" dirty="0" err="1"/>
              <a:t>circuits</a:t>
            </a:r>
            <a:r>
              <a:rPr lang="hu-HU" sz="1600" dirty="0"/>
              <a:t>.</a:t>
            </a:r>
          </a:p>
        </p:txBody>
      </p:sp>
    </p:spTree>
    <p:extLst>
      <p:ext uri="{BB962C8B-B14F-4D97-AF65-F5344CB8AC3E}">
        <p14:creationId xmlns:p14="http://schemas.microsoft.com/office/powerpoint/2010/main" val="3482431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xEl>
                                              <p:pRg st="1" end="1"/>
                                            </p:txEl>
                                          </p:spTgt>
                                        </p:tgtEl>
                                        <p:attrNameLst>
                                          <p:attrName>style.visibility</p:attrName>
                                        </p:attrNameLst>
                                      </p:cBhvr>
                                      <p:to>
                                        <p:strVal val="visible"/>
                                      </p:to>
                                    </p:set>
                                    <p:anim calcmode="lin" valueType="num">
                                      <p:cBhvr additive="base">
                                        <p:cTn id="2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1" end="1"/>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3.4 Armv8.0-A ISA-based 64-bit Cortex-A CPUs (1)</a:t>
            </a:r>
          </a:p>
        </p:txBody>
      </p:sp>
      <p:sp>
        <p:nvSpPr>
          <p:cNvPr id="43" name="TextBox 42"/>
          <p:cNvSpPr txBox="1"/>
          <p:nvPr/>
        </p:nvSpPr>
        <p:spPr>
          <a:xfrm>
            <a:off x="75052" y="449378"/>
            <a:ext cx="5796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3.4 Armv8.0-A ISA-based 64-bit Cortex-A CPUs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48AC7431-977C-2EBA-9E0C-F58143342E38}"/>
              </a:ext>
            </a:extLst>
          </p:cNvPr>
          <p:cNvSpPr txBox="1"/>
          <p:nvPr/>
        </p:nvSpPr>
        <p:spPr>
          <a:xfrm>
            <a:off x="646279" y="3294968"/>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3.3</a:t>
            </a:r>
          </a:p>
        </p:txBody>
      </p:sp>
      <p:sp>
        <p:nvSpPr>
          <p:cNvPr id="29" name="Right Brace 28">
            <a:extLst>
              <a:ext uri="{FF2B5EF4-FFF2-40B4-BE49-F238E27FC236}">
                <a16:creationId xmlns:a16="http://schemas.microsoft.com/office/drawing/2014/main" id="{A9BBB17F-7879-8A99-477C-68EDD76805EC}"/>
              </a:ext>
            </a:extLst>
          </p:cNvPr>
          <p:cNvSpPr/>
          <p:nvPr/>
        </p:nvSpPr>
        <p:spPr bwMode="auto">
          <a:xfrm rot="5400000">
            <a:off x="5527020" y="2241206"/>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D1A0769A-CB64-1EDB-26BE-8A11FD71401B}"/>
              </a:ext>
            </a:extLst>
          </p:cNvPr>
          <p:cNvSpPr txBox="1"/>
          <p:nvPr/>
        </p:nvSpPr>
        <p:spPr>
          <a:xfrm>
            <a:off x="5067055" y="326245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44" name="Right Brace 43">
            <a:extLst>
              <a:ext uri="{FF2B5EF4-FFF2-40B4-BE49-F238E27FC236}">
                <a16:creationId xmlns:a16="http://schemas.microsoft.com/office/drawing/2014/main" id="{3CF7E1C4-125B-9B62-E023-4D54A13BF991}"/>
              </a:ext>
            </a:extLst>
          </p:cNvPr>
          <p:cNvSpPr/>
          <p:nvPr/>
        </p:nvSpPr>
        <p:spPr bwMode="auto">
          <a:xfrm rot="5400000">
            <a:off x="7912035" y="2151206"/>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TextBox 44">
            <a:extLst>
              <a:ext uri="{FF2B5EF4-FFF2-40B4-BE49-F238E27FC236}">
                <a16:creationId xmlns:a16="http://schemas.microsoft.com/office/drawing/2014/main" id="{721AB8A5-25EA-8385-7E20-5B61318E850E}"/>
              </a:ext>
            </a:extLst>
          </p:cNvPr>
          <p:cNvSpPr txBox="1"/>
          <p:nvPr/>
        </p:nvSpPr>
        <p:spPr>
          <a:xfrm>
            <a:off x="7452320" y="326245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46" name="TextBox 45">
            <a:extLst>
              <a:ext uri="{FF2B5EF4-FFF2-40B4-BE49-F238E27FC236}">
                <a16:creationId xmlns:a16="http://schemas.microsoft.com/office/drawing/2014/main" id="{01341647-70F0-5CBA-B387-BE469E2D9A6E}"/>
              </a:ext>
            </a:extLst>
          </p:cNvPr>
          <p:cNvSpPr txBox="1"/>
          <p:nvPr/>
        </p:nvSpPr>
        <p:spPr>
          <a:xfrm>
            <a:off x="728064" y="2767106"/>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7" name="TextBox 46">
            <a:extLst>
              <a:ext uri="{FF2B5EF4-FFF2-40B4-BE49-F238E27FC236}">
                <a16:creationId xmlns:a16="http://schemas.microsoft.com/office/drawing/2014/main" id="{8671A950-9625-3484-C817-DD401649E681}"/>
              </a:ext>
            </a:extLst>
          </p:cNvPr>
          <p:cNvSpPr txBox="1"/>
          <p:nvPr/>
        </p:nvSpPr>
        <p:spPr>
          <a:xfrm>
            <a:off x="2681790" y="2767106"/>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8" name="TextBox 47">
            <a:extLst>
              <a:ext uri="{FF2B5EF4-FFF2-40B4-BE49-F238E27FC236}">
                <a16:creationId xmlns:a16="http://schemas.microsoft.com/office/drawing/2014/main" id="{419CA56A-ABC7-E767-59AB-55CE90DA57B1}"/>
              </a:ext>
            </a:extLst>
          </p:cNvPr>
          <p:cNvSpPr txBox="1"/>
          <p:nvPr/>
        </p:nvSpPr>
        <p:spPr>
          <a:xfrm>
            <a:off x="4842030" y="2767106"/>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9" name="TextBox 48">
            <a:extLst>
              <a:ext uri="{FF2B5EF4-FFF2-40B4-BE49-F238E27FC236}">
                <a16:creationId xmlns:a16="http://schemas.microsoft.com/office/drawing/2014/main" id="{9E8B8995-13C0-415F-F3F7-6285CB7ECCF9}"/>
              </a:ext>
            </a:extLst>
          </p:cNvPr>
          <p:cNvSpPr txBox="1"/>
          <p:nvPr/>
        </p:nvSpPr>
        <p:spPr>
          <a:xfrm>
            <a:off x="6957265" y="2767106"/>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0" name="TextBox 49">
            <a:extLst>
              <a:ext uri="{FF2B5EF4-FFF2-40B4-BE49-F238E27FC236}">
                <a16:creationId xmlns:a16="http://schemas.microsoft.com/office/drawing/2014/main" id="{8E36EB42-EECA-56D9-4D67-69754E140F84}"/>
              </a:ext>
            </a:extLst>
          </p:cNvPr>
          <p:cNvSpPr txBox="1"/>
          <p:nvPr/>
        </p:nvSpPr>
        <p:spPr>
          <a:xfrm>
            <a:off x="129510" y="2556127"/>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51" name="Right Brace 50">
            <a:extLst>
              <a:ext uri="{FF2B5EF4-FFF2-40B4-BE49-F238E27FC236}">
                <a16:creationId xmlns:a16="http://schemas.microsoft.com/office/drawing/2014/main" id="{425F4741-188B-EE39-C3DA-145CE684AA41}"/>
              </a:ext>
            </a:extLst>
          </p:cNvPr>
          <p:cNvSpPr/>
          <p:nvPr/>
        </p:nvSpPr>
        <p:spPr bwMode="auto">
          <a:xfrm rot="5400000">
            <a:off x="1133504" y="2408466"/>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Right Brace 51">
            <a:extLst>
              <a:ext uri="{FF2B5EF4-FFF2-40B4-BE49-F238E27FC236}">
                <a16:creationId xmlns:a16="http://schemas.microsoft.com/office/drawing/2014/main" id="{CC0621CA-6E04-7E22-75C3-321B76FDEC30}"/>
              </a:ext>
            </a:extLst>
          </p:cNvPr>
          <p:cNvSpPr/>
          <p:nvPr/>
        </p:nvSpPr>
        <p:spPr bwMode="auto">
          <a:xfrm rot="5400000">
            <a:off x="3372410" y="225172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TextBox 52">
            <a:extLst>
              <a:ext uri="{FF2B5EF4-FFF2-40B4-BE49-F238E27FC236}">
                <a16:creationId xmlns:a16="http://schemas.microsoft.com/office/drawing/2014/main" id="{2AA925B4-D881-66B1-427A-D8546AD4ABB8}"/>
              </a:ext>
            </a:extLst>
          </p:cNvPr>
          <p:cNvSpPr txBox="1"/>
          <p:nvPr/>
        </p:nvSpPr>
        <p:spPr>
          <a:xfrm>
            <a:off x="2920719" y="329006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4" name="Rectangle: Rounded Corners 53">
            <a:extLst>
              <a:ext uri="{FF2B5EF4-FFF2-40B4-BE49-F238E27FC236}">
                <a16:creationId xmlns:a16="http://schemas.microsoft.com/office/drawing/2014/main" id="{24BBDC73-BEC0-E5AF-6537-3E5958129FBA}"/>
              </a:ext>
            </a:extLst>
          </p:cNvPr>
          <p:cNvSpPr/>
          <p:nvPr/>
        </p:nvSpPr>
        <p:spPr bwMode="auto">
          <a:xfrm>
            <a:off x="-10160" y="1095551"/>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5" name="Text Box 7">
            <a:extLst>
              <a:ext uri="{FF2B5EF4-FFF2-40B4-BE49-F238E27FC236}">
                <a16:creationId xmlns:a16="http://schemas.microsoft.com/office/drawing/2014/main" id="{1F59E4CD-2AE4-B94F-57B4-C848A7DDC962}"/>
              </a:ext>
            </a:extLst>
          </p:cNvPr>
          <p:cNvSpPr txBox="1">
            <a:spLocks noChangeArrowheads="1"/>
          </p:cNvSpPr>
          <p:nvPr/>
        </p:nvSpPr>
        <p:spPr bwMode="auto">
          <a:xfrm>
            <a:off x="10160" y="1928956"/>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  Armv7-A ISA</a:t>
            </a:r>
          </a:p>
        </p:txBody>
      </p:sp>
      <p:sp>
        <p:nvSpPr>
          <p:cNvPr id="56" name="Text Box 16">
            <a:extLst>
              <a:ext uri="{FF2B5EF4-FFF2-40B4-BE49-F238E27FC236}">
                <a16:creationId xmlns:a16="http://schemas.microsoft.com/office/drawing/2014/main" id="{EEC36C64-0144-2927-1E00-C52B0BEBF8DC}"/>
              </a:ext>
            </a:extLst>
          </p:cNvPr>
          <p:cNvSpPr txBox="1">
            <a:spLocks noChangeArrowheads="1"/>
          </p:cNvSpPr>
          <p:nvPr/>
        </p:nvSpPr>
        <p:spPr bwMode="auto">
          <a:xfrm>
            <a:off x="3919358" y="1204865"/>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7" name="Text Box 7">
            <a:extLst>
              <a:ext uri="{FF2B5EF4-FFF2-40B4-BE49-F238E27FC236}">
                <a16:creationId xmlns:a16="http://schemas.microsoft.com/office/drawing/2014/main" id="{00AAE025-55D8-125C-1AF2-2A116ADC819D}"/>
              </a:ext>
            </a:extLst>
          </p:cNvPr>
          <p:cNvSpPr txBox="1">
            <a:spLocks noChangeArrowheads="1"/>
          </p:cNvSpPr>
          <p:nvPr/>
        </p:nvSpPr>
        <p:spPr bwMode="auto">
          <a:xfrm>
            <a:off x="2429145" y="1927420"/>
            <a:ext cx="233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8" name="Text Box 7">
            <a:extLst>
              <a:ext uri="{FF2B5EF4-FFF2-40B4-BE49-F238E27FC236}">
                <a16:creationId xmlns:a16="http://schemas.microsoft.com/office/drawing/2014/main" id="{03655DBB-D790-A235-3170-3649B5B3A988}"/>
              </a:ext>
            </a:extLst>
          </p:cNvPr>
          <p:cNvSpPr txBox="1">
            <a:spLocks noChangeArrowheads="1"/>
          </p:cNvSpPr>
          <p:nvPr/>
        </p:nvSpPr>
        <p:spPr bwMode="auto">
          <a:xfrm>
            <a:off x="4724400" y="1927145"/>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9" name="Right Arrow 17">
            <a:extLst>
              <a:ext uri="{FF2B5EF4-FFF2-40B4-BE49-F238E27FC236}">
                <a16:creationId xmlns:a16="http://schemas.microsoft.com/office/drawing/2014/main" id="{95FC61EE-685F-FFE6-1D4D-BB7E0C292AD3}"/>
              </a:ext>
            </a:extLst>
          </p:cNvPr>
          <p:cNvSpPr/>
          <p:nvPr/>
        </p:nvSpPr>
        <p:spPr bwMode="auto">
          <a:xfrm>
            <a:off x="2064815" y="201585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Text Box 7">
            <a:extLst>
              <a:ext uri="{FF2B5EF4-FFF2-40B4-BE49-F238E27FC236}">
                <a16:creationId xmlns:a16="http://schemas.microsoft.com/office/drawing/2014/main" id="{C71211FF-8A04-55FF-9B1D-2AE8A4A74902}"/>
              </a:ext>
            </a:extLst>
          </p:cNvPr>
          <p:cNvSpPr txBox="1">
            <a:spLocks noChangeArrowheads="1"/>
          </p:cNvSpPr>
          <p:nvPr/>
        </p:nvSpPr>
        <p:spPr bwMode="auto">
          <a:xfrm>
            <a:off x="6883959" y="1928956"/>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61" name="Right Arrow 35">
            <a:extLst>
              <a:ext uri="{FF2B5EF4-FFF2-40B4-BE49-F238E27FC236}">
                <a16:creationId xmlns:a16="http://schemas.microsoft.com/office/drawing/2014/main" id="{E068D2E5-D128-7BF8-B872-AF15FDFC863A}"/>
              </a:ext>
            </a:extLst>
          </p:cNvPr>
          <p:cNvSpPr/>
          <p:nvPr/>
        </p:nvSpPr>
        <p:spPr bwMode="auto">
          <a:xfrm>
            <a:off x="4603050" y="203384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Right Arrow 36">
            <a:extLst>
              <a:ext uri="{FF2B5EF4-FFF2-40B4-BE49-F238E27FC236}">
                <a16:creationId xmlns:a16="http://schemas.microsoft.com/office/drawing/2014/main" id="{37E0F79E-5FA1-6737-8161-C4AEDACE7015}"/>
              </a:ext>
            </a:extLst>
          </p:cNvPr>
          <p:cNvSpPr/>
          <p:nvPr/>
        </p:nvSpPr>
        <p:spPr bwMode="auto">
          <a:xfrm>
            <a:off x="6812660" y="203384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63" name="Group 62">
            <a:extLst>
              <a:ext uri="{FF2B5EF4-FFF2-40B4-BE49-F238E27FC236}">
                <a16:creationId xmlns:a16="http://schemas.microsoft.com/office/drawing/2014/main" id="{C2CEED65-BDD0-E3B7-4B55-3BFF8F161EC4}"/>
              </a:ext>
            </a:extLst>
          </p:cNvPr>
          <p:cNvGrpSpPr/>
          <p:nvPr/>
        </p:nvGrpSpPr>
        <p:grpSpPr>
          <a:xfrm>
            <a:off x="1285888" y="1554479"/>
            <a:ext cx="6804000" cy="363779"/>
            <a:chOff x="1975076" y="1524540"/>
            <a:chExt cx="6077755" cy="295821"/>
          </a:xfrm>
        </p:grpSpPr>
        <p:cxnSp>
          <p:nvCxnSpPr>
            <p:cNvPr id="64" name="Straight Connector 63">
              <a:extLst>
                <a:ext uri="{FF2B5EF4-FFF2-40B4-BE49-F238E27FC236}">
                  <a16:creationId xmlns:a16="http://schemas.microsoft.com/office/drawing/2014/main" id="{4D8E50F0-0838-3FD4-F336-DD80493AE952}"/>
                </a:ext>
              </a:extLst>
            </p:cNvPr>
            <p:cNvCxnSpPr>
              <a:cxnSpLocks/>
              <a:endCxn id="71" idx="6"/>
            </p:cNvCxnSpPr>
            <p:nvPr/>
          </p:nvCxnSpPr>
          <p:spPr>
            <a:xfrm flipH="1">
              <a:off x="2040164" y="1526019"/>
              <a:ext cx="2968397" cy="265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46E3EB0F-A16A-F423-6E5A-365F646B305F}"/>
                </a:ext>
              </a:extLst>
            </p:cNvPr>
            <p:cNvCxnSpPr>
              <a:cxnSpLocks/>
              <a:endCxn id="68" idx="1"/>
            </p:cNvCxnSpPr>
            <p:nvPr/>
          </p:nvCxnSpPr>
          <p:spPr>
            <a:xfrm>
              <a:off x="4996573" y="1524540"/>
              <a:ext cx="936426" cy="2341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Oval 13">
              <a:extLst>
                <a:ext uri="{FF2B5EF4-FFF2-40B4-BE49-F238E27FC236}">
                  <a16:creationId xmlns:a16="http://schemas.microsoft.com/office/drawing/2014/main" id="{CDE351B0-0479-D25D-3735-62B1821DF104}"/>
                </a:ext>
              </a:extLst>
            </p:cNvPr>
            <p:cNvSpPr>
              <a:spLocks noChangeArrowheads="1"/>
            </p:cNvSpPr>
            <p:nvPr/>
          </p:nvSpPr>
          <p:spPr bwMode="auto">
            <a:xfrm>
              <a:off x="3964434" y="1753928"/>
              <a:ext cx="64315"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7" name="Straight Connector 66">
              <a:extLst>
                <a:ext uri="{FF2B5EF4-FFF2-40B4-BE49-F238E27FC236}">
                  <a16:creationId xmlns:a16="http://schemas.microsoft.com/office/drawing/2014/main" id="{ACDD7C14-10A5-4AA0-574D-18C68D51C7F9}"/>
                </a:ext>
              </a:extLst>
            </p:cNvPr>
            <p:cNvCxnSpPr>
              <a:cxnSpLocks/>
              <a:endCxn id="66" idx="7"/>
            </p:cNvCxnSpPr>
            <p:nvPr/>
          </p:nvCxnSpPr>
          <p:spPr bwMode="auto">
            <a:xfrm flipH="1">
              <a:off x="4019330" y="1524540"/>
              <a:ext cx="989231" cy="23796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Oval 13">
              <a:extLst>
                <a:ext uri="{FF2B5EF4-FFF2-40B4-BE49-F238E27FC236}">
                  <a16:creationId xmlns:a16="http://schemas.microsoft.com/office/drawing/2014/main" id="{52F8BC61-BA7F-3B39-7D59-C46E18C93938}"/>
                </a:ext>
              </a:extLst>
            </p:cNvPr>
            <p:cNvSpPr>
              <a:spLocks noChangeArrowheads="1"/>
            </p:cNvSpPr>
            <p:nvPr/>
          </p:nvSpPr>
          <p:spPr bwMode="auto">
            <a:xfrm>
              <a:off x="5923468" y="1750129"/>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9" name="Straight Connector 68">
              <a:extLst>
                <a:ext uri="{FF2B5EF4-FFF2-40B4-BE49-F238E27FC236}">
                  <a16:creationId xmlns:a16="http://schemas.microsoft.com/office/drawing/2014/main" id="{C63C18F8-B3C8-7422-14B1-0745ED50D217}"/>
                </a:ext>
              </a:extLst>
            </p:cNvPr>
            <p:cNvCxnSpPr>
              <a:cxnSpLocks/>
              <a:endCxn id="70" idx="2"/>
            </p:cNvCxnSpPr>
            <p:nvPr/>
          </p:nvCxnSpPr>
          <p:spPr>
            <a:xfrm>
              <a:off x="4996573" y="1525854"/>
              <a:ext cx="2991171" cy="246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Oval 13">
              <a:extLst>
                <a:ext uri="{FF2B5EF4-FFF2-40B4-BE49-F238E27FC236}">
                  <a16:creationId xmlns:a16="http://schemas.microsoft.com/office/drawing/2014/main" id="{FBBF0B9A-959F-47BD-71C5-329CE8DB1AFE}"/>
                </a:ext>
              </a:extLst>
            </p:cNvPr>
            <p:cNvSpPr>
              <a:spLocks noChangeArrowheads="1"/>
            </p:cNvSpPr>
            <p:nvPr/>
          </p:nvSpPr>
          <p:spPr bwMode="auto">
            <a:xfrm>
              <a:off x="7987744" y="1743216"/>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1" name="Oval 13">
              <a:extLst>
                <a:ext uri="{FF2B5EF4-FFF2-40B4-BE49-F238E27FC236}">
                  <a16:creationId xmlns:a16="http://schemas.microsoft.com/office/drawing/2014/main" id="{4C2CAB51-7BB1-E948-760D-BBE495D71C53}"/>
                </a:ext>
              </a:extLst>
            </p:cNvPr>
            <p:cNvSpPr>
              <a:spLocks noChangeArrowheads="1"/>
            </p:cNvSpPr>
            <p:nvPr/>
          </p:nvSpPr>
          <p:spPr bwMode="auto">
            <a:xfrm>
              <a:off x="1975076" y="1761811"/>
              <a:ext cx="65088"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72" name="Rectangle: Rounded Corners 71">
            <a:extLst>
              <a:ext uri="{FF2B5EF4-FFF2-40B4-BE49-F238E27FC236}">
                <a16:creationId xmlns:a16="http://schemas.microsoft.com/office/drawing/2014/main" id="{C898F146-1594-F2BC-FAE3-07C040B6A65F}"/>
              </a:ext>
            </a:extLst>
          </p:cNvPr>
          <p:cNvSpPr/>
          <p:nvPr/>
        </p:nvSpPr>
        <p:spPr bwMode="auto">
          <a:xfrm>
            <a:off x="2143250" y="1903893"/>
            <a:ext cx="2601754" cy="1885787"/>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66943144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le 1"/>
          <p:cNvSpPr>
            <a:spLocks noGrp="1"/>
          </p:cNvSpPr>
          <p:nvPr>
            <p:ph type="title"/>
          </p:nvPr>
        </p:nvSpPr>
        <p:spPr>
          <a:xfrm>
            <a:off x="0" y="-1977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3.4 Armv8.0-A ISA-based 64-bit Cortex-A CPUs (2)</a:t>
            </a:r>
          </a:p>
        </p:txBody>
      </p:sp>
      <p:sp>
        <p:nvSpPr>
          <p:cNvPr id="65" name="Felfelé nyíl 5"/>
          <p:cNvSpPr/>
          <p:nvPr/>
        </p:nvSpPr>
        <p:spPr>
          <a:xfrm rot="3780000">
            <a:off x="3861727" y="-1298806"/>
            <a:ext cx="1944000" cy="9280151"/>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7699 w 1455600"/>
              <a:gd name="connsiteY6" fmla="*/ 1590895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4180 w 1455600"/>
              <a:gd name="connsiteY3" fmla="*/ 1389351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4180 w 1253081"/>
              <a:gd name="connsiteY3" fmla="*/ 1389351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1029 w 1253081"/>
              <a:gd name="connsiteY3" fmla="*/ 1369410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250526 h 6901041"/>
              <a:gd name="connsiteX1" fmla="*/ 554192 w 1253081"/>
              <a:gd name="connsiteY1" fmla="*/ 0 h 6901041"/>
              <a:gd name="connsiteX2" fmla="*/ 1253081 w 1253081"/>
              <a:gd name="connsiteY2" fmla="*/ 1246822 h 6901041"/>
              <a:gd name="connsiteX3" fmla="*/ 1031029 w 1253081"/>
              <a:gd name="connsiteY3" fmla="*/ 1240290 h 6901041"/>
              <a:gd name="connsiteX4" fmla="*/ 1039633 w 1253081"/>
              <a:gd name="connsiteY4" fmla="*/ 6901041 h 6901041"/>
              <a:gd name="connsiteX5" fmla="*/ 207699 w 1253081"/>
              <a:gd name="connsiteY5" fmla="*/ 6901041 h 6901041"/>
              <a:gd name="connsiteX6" fmla="*/ 204316 w 1253081"/>
              <a:gd name="connsiteY6" fmla="*/ 1247632 h 6901041"/>
              <a:gd name="connsiteX7" fmla="*/ 0 w 1253081"/>
              <a:gd name="connsiteY7" fmla="*/ 1250526 h 690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081" h="6901041">
                <a:moveTo>
                  <a:pt x="0" y="1250526"/>
                </a:moveTo>
                <a:lnTo>
                  <a:pt x="554192" y="0"/>
                </a:lnTo>
                <a:lnTo>
                  <a:pt x="1253081" y="1246822"/>
                </a:lnTo>
                <a:lnTo>
                  <a:pt x="1031029" y="1240290"/>
                </a:lnTo>
                <a:cubicBezTo>
                  <a:pt x="1032847" y="3120560"/>
                  <a:pt x="1037815" y="5020771"/>
                  <a:pt x="1039633" y="6901041"/>
                </a:cubicBezTo>
                <a:lnTo>
                  <a:pt x="207699" y="6901041"/>
                </a:lnTo>
                <a:cubicBezTo>
                  <a:pt x="206571" y="5016571"/>
                  <a:pt x="205444" y="3132102"/>
                  <a:pt x="204316" y="1247632"/>
                </a:cubicBezTo>
                <a:lnTo>
                  <a:pt x="0" y="1250526"/>
                </a:lnTo>
                <a:close/>
              </a:path>
            </a:pathLst>
          </a:custGeom>
          <a:gradFill flip="none" rotWithShape="1">
            <a:gsLst>
              <a:gs pos="100000">
                <a:srgbClr val="FFEFD1">
                  <a:alpha val="10000"/>
                </a:srgbClr>
              </a:gs>
              <a:gs pos="64999">
                <a:srgbClr val="F0EBD5"/>
              </a:gs>
              <a:gs pos="0">
                <a:srgbClr val="D1C39F"/>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2" name="TextBox 91"/>
          <p:cNvSpPr txBox="1"/>
          <p:nvPr/>
        </p:nvSpPr>
        <p:spPr>
          <a:xfrm>
            <a:off x="71499" y="442852"/>
            <a:ext cx="92260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Armv8.0-A ISA-based 64-bit Cortex-A CPUs (based on [</a:t>
            </a:r>
            <a:r>
              <a:rPr lang="hu-HU" dirty="0">
                <a:solidFill>
                  <a:srgbClr val="2D2D8A"/>
                </a:solidFill>
                <a:latin typeface="Verdana"/>
              </a:rPr>
              <a:t>36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23" name="Group 22"/>
          <p:cNvGrpSpPr/>
          <p:nvPr/>
        </p:nvGrpSpPr>
        <p:grpSpPr>
          <a:xfrm>
            <a:off x="10939" y="998730"/>
            <a:ext cx="9126151" cy="5852769"/>
            <a:chOff x="10939" y="998730"/>
            <a:chExt cx="9126151" cy="5852769"/>
          </a:xfrm>
        </p:grpSpPr>
        <p:sp>
          <p:nvSpPr>
            <p:cNvPr id="6" name="Felfelé nyíl 5"/>
            <p:cNvSpPr/>
            <p:nvPr/>
          </p:nvSpPr>
          <p:spPr>
            <a:xfrm rot="5122871">
              <a:off x="3842326" y="1311465"/>
              <a:ext cx="1800000" cy="8515116"/>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7393 w 1465294"/>
                <a:gd name="connsiteY6" fmla="*/ 1590895 h 7030161"/>
                <a:gd name="connsiteX7" fmla="*/ 0 w 1465294"/>
                <a:gd name="connsiteY7" fmla="*/ 138982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1557 w 1465294"/>
                <a:gd name="connsiteY6" fmla="*/ 1383089 h 7030161"/>
                <a:gd name="connsiteX7" fmla="*/ 0 w 1465294"/>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49327 w 1282087"/>
                <a:gd name="connsiteY3" fmla="*/ 1590895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37227 w 1282087"/>
                <a:gd name="connsiteY3" fmla="*/ 1382088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275304 h 6915640"/>
                <a:gd name="connsiteX1" fmla="*/ 554225 w 1282087"/>
                <a:gd name="connsiteY1" fmla="*/ 0 h 6915640"/>
                <a:gd name="connsiteX2" fmla="*/ 1282087 w 1282087"/>
                <a:gd name="connsiteY2" fmla="*/ 1253210 h 6915640"/>
                <a:gd name="connsiteX3" fmla="*/ 1037227 w 1282087"/>
                <a:gd name="connsiteY3" fmla="*/ 1267567 h 6915640"/>
                <a:gd name="connsiteX4" fmla="*/ 1049327 w 1282087"/>
                <a:gd name="connsiteY4" fmla="*/ 6915640 h 6915640"/>
                <a:gd name="connsiteX5" fmla="*/ 217393 w 1282087"/>
                <a:gd name="connsiteY5" fmla="*/ 6915640 h 6915640"/>
                <a:gd name="connsiteX6" fmla="*/ 211557 w 1282087"/>
                <a:gd name="connsiteY6" fmla="*/ 1268568 h 6915640"/>
                <a:gd name="connsiteX7" fmla="*/ 0 w 1282087"/>
                <a:gd name="connsiteY7" fmla="*/ 1275304 h 691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087" h="6915640">
                  <a:moveTo>
                    <a:pt x="0" y="1275304"/>
                  </a:moveTo>
                  <a:lnTo>
                    <a:pt x="554225" y="0"/>
                  </a:lnTo>
                  <a:lnTo>
                    <a:pt x="1282087" y="1253210"/>
                  </a:lnTo>
                  <a:lnTo>
                    <a:pt x="1037227" y="1267567"/>
                  </a:lnTo>
                  <a:cubicBezTo>
                    <a:pt x="1041260" y="3150258"/>
                    <a:pt x="1045294" y="5032949"/>
                    <a:pt x="1049327" y="6915640"/>
                  </a:cubicBezTo>
                  <a:lnTo>
                    <a:pt x="217393" y="6915640"/>
                  </a:lnTo>
                  <a:cubicBezTo>
                    <a:pt x="215448" y="5033283"/>
                    <a:pt x="213502" y="3150925"/>
                    <a:pt x="211557" y="1268568"/>
                  </a:cubicBezTo>
                  <a:lnTo>
                    <a:pt x="0" y="1275304"/>
                  </a:lnTo>
                  <a:close/>
                </a:path>
              </a:pathLst>
            </a:custGeom>
            <a:solidFill>
              <a:srgbClr val="C3F3D9"/>
            </a:soli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64" name="Felfelé nyíl 5"/>
            <p:cNvSpPr/>
            <p:nvPr/>
          </p:nvSpPr>
          <p:spPr>
            <a:xfrm rot="4500000">
              <a:off x="3882483" y="131443"/>
              <a:ext cx="1728000" cy="8781214"/>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7066 w 1434967"/>
                <a:gd name="connsiteY6" fmla="*/ 1590895 h 7030161"/>
                <a:gd name="connsiteX7" fmla="*/ 0 w 1434967"/>
                <a:gd name="connsiteY7" fmla="*/ 140112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9789 w 1434967"/>
                <a:gd name="connsiteY6" fmla="*/ 1410311 h 7030161"/>
                <a:gd name="connsiteX7" fmla="*/ 0 w 1434967"/>
                <a:gd name="connsiteY7" fmla="*/ 1401125 h 7030161"/>
                <a:gd name="connsiteX0" fmla="*/ 0 w 1447184"/>
                <a:gd name="connsiteY0" fmla="*/ 1437966 h 7030161"/>
                <a:gd name="connsiteX1" fmla="*/ 547708 w 1447184"/>
                <a:gd name="connsiteY1" fmla="*/ 0 h 7030161"/>
                <a:gd name="connsiteX2" fmla="*/ 1447184 w 1447184"/>
                <a:gd name="connsiteY2" fmla="*/ 1590895 h 7030161"/>
                <a:gd name="connsiteX3" fmla="*/ 1031217 w 1447184"/>
                <a:gd name="connsiteY3" fmla="*/ 1590895 h 7030161"/>
                <a:gd name="connsiteX4" fmla="*/ 1031217 w 1447184"/>
                <a:gd name="connsiteY4" fmla="*/ 7030161 h 7030161"/>
                <a:gd name="connsiteX5" fmla="*/ 199283 w 1447184"/>
                <a:gd name="connsiteY5" fmla="*/ 7030161 h 7030161"/>
                <a:gd name="connsiteX6" fmla="*/ 202006 w 1447184"/>
                <a:gd name="connsiteY6" fmla="*/ 1410311 h 7030161"/>
                <a:gd name="connsiteX7" fmla="*/ 0 w 1447184"/>
                <a:gd name="connsiteY7" fmla="*/ 1437966 h 7030161"/>
                <a:gd name="connsiteX0" fmla="*/ 0 w 1443216"/>
                <a:gd name="connsiteY0" fmla="*/ 1412740 h 7030161"/>
                <a:gd name="connsiteX1" fmla="*/ 543740 w 1443216"/>
                <a:gd name="connsiteY1" fmla="*/ 0 h 7030161"/>
                <a:gd name="connsiteX2" fmla="*/ 1443216 w 1443216"/>
                <a:gd name="connsiteY2" fmla="*/ 1590895 h 7030161"/>
                <a:gd name="connsiteX3" fmla="*/ 1027249 w 1443216"/>
                <a:gd name="connsiteY3" fmla="*/ 1590895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443216"/>
                <a:gd name="connsiteY0" fmla="*/ 1412740 h 7030161"/>
                <a:gd name="connsiteX1" fmla="*/ 543740 w 1443216"/>
                <a:gd name="connsiteY1" fmla="*/ 0 h 7030161"/>
                <a:gd name="connsiteX2" fmla="*/ 1443216 w 1443216"/>
                <a:gd name="connsiteY2" fmla="*/ 1590895 h 7030161"/>
                <a:gd name="connsiteX3" fmla="*/ 1029662 w 1443216"/>
                <a:gd name="connsiteY3" fmla="*/ 1371473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9662 w 1255049"/>
                <a:gd name="connsiteY3" fmla="*/ 1371473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5693 w 1255049"/>
                <a:gd name="connsiteY3" fmla="*/ 1396700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38242"/>
                <a:gd name="connsiteY0" fmla="*/ 1412740 h 7030161"/>
                <a:gd name="connsiteX1" fmla="*/ 543740 w 1238242"/>
                <a:gd name="connsiteY1" fmla="*/ 0 h 7030161"/>
                <a:gd name="connsiteX2" fmla="*/ 1238242 w 1238242"/>
                <a:gd name="connsiteY2" fmla="*/ 1383653 h 7030161"/>
                <a:gd name="connsiteX3" fmla="*/ 1025693 w 1238242"/>
                <a:gd name="connsiteY3" fmla="*/ 1396700 h 7030161"/>
                <a:gd name="connsiteX4" fmla="*/ 1027249 w 1238242"/>
                <a:gd name="connsiteY4" fmla="*/ 7030161 h 7030161"/>
                <a:gd name="connsiteX5" fmla="*/ 195315 w 1238242"/>
                <a:gd name="connsiteY5" fmla="*/ 7030161 h 7030161"/>
                <a:gd name="connsiteX6" fmla="*/ 198038 w 1238242"/>
                <a:gd name="connsiteY6" fmla="*/ 1410311 h 7030161"/>
                <a:gd name="connsiteX7" fmla="*/ 0 w 1238242"/>
                <a:gd name="connsiteY7" fmla="*/ 1412740 h 7030161"/>
                <a:gd name="connsiteX0" fmla="*/ 0 w 1238242"/>
                <a:gd name="connsiteY0" fmla="*/ 1278300 h 6895721"/>
                <a:gd name="connsiteX1" fmla="*/ 535434 w 1238242"/>
                <a:gd name="connsiteY1" fmla="*/ 0 h 6895721"/>
                <a:gd name="connsiteX2" fmla="*/ 1238242 w 1238242"/>
                <a:gd name="connsiteY2" fmla="*/ 1249213 h 6895721"/>
                <a:gd name="connsiteX3" fmla="*/ 1025693 w 1238242"/>
                <a:gd name="connsiteY3" fmla="*/ 1262260 h 6895721"/>
                <a:gd name="connsiteX4" fmla="*/ 1027249 w 1238242"/>
                <a:gd name="connsiteY4" fmla="*/ 6895721 h 6895721"/>
                <a:gd name="connsiteX5" fmla="*/ 195315 w 1238242"/>
                <a:gd name="connsiteY5" fmla="*/ 6895721 h 6895721"/>
                <a:gd name="connsiteX6" fmla="*/ 198038 w 1238242"/>
                <a:gd name="connsiteY6" fmla="*/ 1275871 h 6895721"/>
                <a:gd name="connsiteX7" fmla="*/ 0 w 1238242"/>
                <a:gd name="connsiteY7" fmla="*/ 1278300 h 689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42" h="6895721">
                  <a:moveTo>
                    <a:pt x="0" y="1278300"/>
                  </a:moveTo>
                  <a:lnTo>
                    <a:pt x="535434" y="0"/>
                  </a:lnTo>
                  <a:lnTo>
                    <a:pt x="1238242" y="1249213"/>
                  </a:lnTo>
                  <a:lnTo>
                    <a:pt x="1025693" y="1262260"/>
                  </a:lnTo>
                  <a:cubicBezTo>
                    <a:pt x="1024889" y="3148489"/>
                    <a:pt x="1028053" y="5009492"/>
                    <a:pt x="1027249" y="6895721"/>
                  </a:cubicBezTo>
                  <a:lnTo>
                    <a:pt x="195315" y="6895721"/>
                  </a:lnTo>
                  <a:cubicBezTo>
                    <a:pt x="196223" y="5022438"/>
                    <a:pt x="197130" y="3149154"/>
                    <a:pt x="198038" y="1275871"/>
                  </a:cubicBezTo>
                  <a:lnTo>
                    <a:pt x="0" y="1278300"/>
                  </a:lnTo>
                  <a:close/>
                </a:path>
              </a:pathLst>
            </a:custGeom>
            <a:gradFill flip="none" rotWithShape="1">
              <a:gsLst>
                <a:gs pos="0">
                  <a:srgbClr val="E6E6E6">
                    <a:alpha val="10000"/>
                  </a:srgbClr>
                </a:gs>
                <a:gs pos="16000">
                  <a:srgbClr val="E6E6E6"/>
                </a:gs>
                <a:gs pos="100000">
                  <a:srgbClr val="E6E6E6"/>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2" name="Téglalap 11"/>
            <p:cNvSpPr/>
            <p:nvPr/>
          </p:nvSpPr>
          <p:spPr>
            <a:xfrm>
              <a:off x="400113" y="6235460"/>
              <a:ext cx="3415317" cy="616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3" name="Egyenes összekötő nyíllal 2"/>
            <p:cNvCxnSpPr/>
            <p:nvPr/>
          </p:nvCxnSpPr>
          <p:spPr>
            <a:xfrm flipV="1">
              <a:off x="322725" y="6521620"/>
              <a:ext cx="8681437" cy="309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 name="Egyenes összekötő 4"/>
            <p:cNvCxnSpPr/>
            <p:nvPr/>
          </p:nvCxnSpPr>
          <p:spPr>
            <a:xfrm>
              <a:off x="3809573" y="6465273"/>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Egyenes összekötő 13"/>
            <p:cNvCxnSpPr/>
            <p:nvPr/>
          </p:nvCxnSpPr>
          <p:spPr>
            <a:xfrm>
              <a:off x="153804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Egyenes összekötő 15"/>
            <p:cNvCxnSpPr/>
            <p:nvPr/>
          </p:nvCxnSpPr>
          <p:spPr>
            <a:xfrm>
              <a:off x="5321154" y="6468988"/>
              <a:ext cx="0" cy="1126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1" name="Szövegdoboz 16"/>
            <p:cNvSpPr txBox="1">
              <a:spLocks noChangeArrowheads="1"/>
            </p:cNvSpPr>
            <p:nvPr/>
          </p:nvSpPr>
          <p:spPr bwMode="auto">
            <a:xfrm>
              <a:off x="5475781"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2012</a:t>
              </a:r>
            </a:p>
          </p:txBody>
        </p:sp>
        <p:sp>
          <p:nvSpPr>
            <p:cNvPr id="2062" name="Szövegdoboz 17"/>
            <p:cNvSpPr txBox="1">
              <a:spLocks noChangeArrowheads="1"/>
            </p:cNvSpPr>
            <p:nvPr/>
          </p:nvSpPr>
          <p:spPr bwMode="auto">
            <a:xfrm>
              <a:off x="6219090"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2013</a:t>
              </a:r>
            </a:p>
          </p:txBody>
        </p:sp>
        <p:sp>
          <p:nvSpPr>
            <p:cNvPr id="2063" name="Szövegdoboz 36"/>
            <p:cNvSpPr txBox="1">
              <a:spLocks noChangeArrowheads="1"/>
            </p:cNvSpPr>
            <p:nvPr/>
          </p:nvSpPr>
          <p:spPr bwMode="auto">
            <a:xfrm rot="21260574">
              <a:off x="3239380" y="5431237"/>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10/2009</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72" name="Szövegdoboz 1"/>
            <p:cNvSpPr txBox="1">
              <a:spLocks noChangeArrowheads="1"/>
            </p:cNvSpPr>
            <p:nvPr/>
          </p:nvSpPr>
          <p:spPr bwMode="auto">
            <a:xfrm rot="19974219">
              <a:off x="1520538" y="3961153"/>
              <a:ext cx="1999200"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DAB99E"/>
                  </a:solidFill>
                  <a:effectLst/>
                  <a:uLnTx/>
                  <a:uFillTx/>
                  <a:latin typeface="Calibri" pitchFamily="34" charset="0"/>
                  <a:ea typeface="+mn-ea"/>
                  <a:cs typeface="+mn-cs"/>
                </a:rPr>
                <a:t>High Performance</a:t>
              </a:r>
            </a:p>
          </p:txBody>
        </p:sp>
        <p:sp>
          <p:nvSpPr>
            <p:cNvPr id="2073" name="Szövegdoboz 21"/>
            <p:cNvSpPr txBox="1">
              <a:spLocks noChangeArrowheads="1"/>
            </p:cNvSpPr>
            <p:nvPr/>
          </p:nvSpPr>
          <p:spPr bwMode="auto">
            <a:xfrm rot="20700000">
              <a:off x="3595989" y="4402132"/>
              <a:ext cx="1403507"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C1BFC1"/>
                  </a:solidFill>
                  <a:effectLst/>
                  <a:uLnTx/>
                  <a:uFillTx/>
                  <a:latin typeface="Calibri" pitchFamily="34" charset="0"/>
                  <a:ea typeface="+mn-ea"/>
                  <a:cs typeface="+mn-cs"/>
                </a:rPr>
                <a:t>Mainstream</a:t>
              </a:r>
            </a:p>
          </p:txBody>
        </p:sp>
        <p:sp>
          <p:nvSpPr>
            <p:cNvPr id="2074" name="Szövegdoboz 22"/>
            <p:cNvSpPr txBox="1">
              <a:spLocks noChangeArrowheads="1"/>
            </p:cNvSpPr>
            <p:nvPr/>
          </p:nvSpPr>
          <p:spPr bwMode="auto">
            <a:xfrm rot="21275732">
              <a:off x="1826309" y="5731641"/>
              <a:ext cx="1506035"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9AB5E4"/>
                  </a:solidFill>
                  <a:effectLst/>
                  <a:uLnTx/>
                  <a:uFillTx/>
                  <a:latin typeface="Calibri" pitchFamily="34" charset="0"/>
                  <a:ea typeface="+mn-ea"/>
                  <a:cs typeface="+mn-cs"/>
                </a:rPr>
                <a:t>Low power</a:t>
              </a:r>
              <a:endParaRPr kumimoji="0" lang="hu-HU" altLang="en-US" sz="2000" b="1" i="0" u="none" strike="noStrike" kern="1200" cap="none" spc="0" normalizeH="0" baseline="0" noProof="0" dirty="0">
                <a:ln>
                  <a:noFill/>
                </a:ln>
                <a:solidFill>
                  <a:srgbClr val="9AB5E4"/>
                </a:solidFill>
                <a:effectLst/>
                <a:uLnTx/>
                <a:uFillTx/>
                <a:latin typeface="Calibri" pitchFamily="34" charset="0"/>
                <a:ea typeface="+mn-ea"/>
                <a:cs typeface="+mn-cs"/>
              </a:endParaRPr>
            </a:p>
          </p:txBody>
        </p:sp>
        <p:sp>
          <p:nvSpPr>
            <p:cNvPr id="4" name="Lekerekített téglalap 3"/>
            <p:cNvSpPr/>
            <p:nvPr/>
          </p:nvSpPr>
          <p:spPr>
            <a:xfrm>
              <a:off x="4228195" y="380371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5" name="Lekerekített téglalap 24"/>
            <p:cNvSpPr/>
            <p:nvPr/>
          </p:nvSpPr>
          <p:spPr>
            <a:xfrm>
              <a:off x="2141591" y="469152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Lekerekített téglalap 25"/>
            <p:cNvSpPr/>
            <p:nvPr/>
          </p:nvSpPr>
          <p:spPr>
            <a:xfrm>
              <a:off x="504376" y="5098959"/>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200" b="0" i="0" u="none" strike="noStrike" kern="1200" cap="none" spc="0" normalizeH="0" baseline="0" noProof="0">
                <a:ln>
                  <a:noFill/>
                </a:ln>
                <a:solidFill>
                  <a:prstClr val="white"/>
                </a:solidFill>
                <a:effectLst/>
                <a:uLnTx/>
                <a:uFillTx/>
                <a:latin typeface="Verdana"/>
                <a:ea typeface="+mn-ea"/>
                <a:cs typeface="+mn-cs"/>
              </a:endParaRPr>
            </a:p>
          </p:txBody>
        </p:sp>
        <p:sp>
          <p:nvSpPr>
            <p:cNvPr id="27" name="Lekerekített téglalap 26"/>
            <p:cNvSpPr/>
            <p:nvPr/>
          </p:nvSpPr>
          <p:spPr>
            <a:xfrm>
              <a:off x="3581771" y="5354773"/>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8" name="Lekerekített téglalap 27"/>
            <p:cNvSpPr/>
            <p:nvPr/>
          </p:nvSpPr>
          <p:spPr>
            <a:xfrm>
              <a:off x="5112457" y="5204626"/>
              <a:ext cx="157240" cy="140416"/>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9" name="Lekerekített téglalap 28"/>
            <p:cNvSpPr/>
            <p:nvPr/>
          </p:nvSpPr>
          <p:spPr>
            <a:xfrm>
              <a:off x="5788872" y="314417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Lekerekített téglalap 30"/>
            <p:cNvSpPr/>
            <p:nvPr/>
          </p:nvSpPr>
          <p:spPr>
            <a:xfrm>
              <a:off x="5851775" y="488651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9" name="Egyenes összekötő nyíllal 8"/>
            <p:cNvCxnSpPr/>
            <p:nvPr/>
          </p:nvCxnSpPr>
          <p:spPr>
            <a:xfrm flipV="1">
              <a:off x="331508" y="998730"/>
              <a:ext cx="5280" cy="5516629"/>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Téglalap 10"/>
            <p:cNvSpPr/>
            <p:nvPr/>
          </p:nvSpPr>
          <p:spPr>
            <a:xfrm>
              <a:off x="593877" y="2123855"/>
              <a:ext cx="1483845" cy="312280"/>
            </a:xfrm>
            <a:prstGeom prst="rect">
              <a:avLst/>
            </a:prstGeom>
            <a:gradFill>
              <a:gsLst>
                <a:gs pos="0">
                  <a:schemeClr val="dk1">
                    <a:tint val="50000"/>
                    <a:satMod val="300000"/>
                    <a:alpha val="34000"/>
                  </a:schemeClr>
                </a:gs>
                <a:gs pos="100000">
                  <a:schemeClr val="dk1">
                    <a:tint val="15000"/>
                    <a:satMod val="350000"/>
                  </a:schemeClr>
                </a:gs>
              </a:gsLst>
            </a:gradFill>
            <a:ln>
              <a:noFill/>
            </a:ln>
          </p:spPr>
          <p:style>
            <a:lnRef idx="1">
              <a:schemeClr val="dk1"/>
            </a:lnRef>
            <a:fillRef idx="2">
              <a:schemeClr val="dk1"/>
            </a:fillRef>
            <a:effectRef idx="1">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black"/>
                </a:solidFill>
                <a:effectLst/>
                <a:uLnTx/>
                <a:uFillTx/>
                <a:latin typeface="Verdana"/>
                <a:ea typeface="+mn-ea"/>
                <a:cs typeface="+mn-cs"/>
              </a:endParaRPr>
            </a:p>
          </p:txBody>
        </p:sp>
        <p:sp>
          <p:nvSpPr>
            <p:cNvPr id="38" name="Lekerekített téglalap 37"/>
            <p:cNvSpPr/>
            <p:nvPr/>
          </p:nvSpPr>
          <p:spPr>
            <a:xfrm>
              <a:off x="776457" y="221386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109" name="Szövegdoboz 40"/>
            <p:cNvSpPr txBox="1">
              <a:spLocks noChangeArrowheads="1"/>
            </p:cNvSpPr>
            <p:nvPr/>
          </p:nvSpPr>
          <p:spPr bwMode="auto">
            <a:xfrm>
              <a:off x="960991" y="2168860"/>
              <a:ext cx="911110" cy="215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hu-HU" sz="1200" b="0" i="0" u="none" strike="noStrike" kern="1200" cap="none" spc="0" normalizeH="0" baseline="0" noProof="0" dirty="0">
                  <a:ln>
                    <a:noFill/>
                  </a:ln>
                  <a:solidFill>
                    <a:srgbClr val="000000"/>
                  </a:solidFill>
                  <a:effectLst/>
                  <a:uLnTx/>
                  <a:uFillTx/>
                  <a:latin typeface="Verdana" pitchFamily="34" charset="0"/>
                  <a:ea typeface="+mn-ea"/>
                  <a:cs typeface="+mn-cs"/>
                </a:rPr>
                <a:t>Announced</a:t>
              </a:r>
              <a:endParaRPr kumimoji="0" lang="hu-HU" alt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2" name="Egyenes összekötő 41"/>
            <p:cNvCxnSpPr/>
            <p:nvPr/>
          </p:nvCxnSpPr>
          <p:spPr>
            <a:xfrm rot="5400000">
              <a:off x="337014" y="5787037"/>
              <a:ext cx="0" cy="12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Egyenes összekötő 42"/>
            <p:cNvCxnSpPr/>
            <p:nvPr/>
          </p:nvCxnSpPr>
          <p:spPr>
            <a:xfrm rot="5400000">
              <a:off x="332246" y="509632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Egyenes összekötő 43"/>
            <p:cNvCxnSpPr/>
            <p:nvPr/>
          </p:nvCxnSpPr>
          <p:spPr>
            <a:xfrm rot="5400000">
              <a:off x="334708" y="441853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Egyenes összekötő 44"/>
            <p:cNvCxnSpPr/>
            <p:nvPr/>
          </p:nvCxnSpPr>
          <p:spPr>
            <a:xfrm rot="5400000">
              <a:off x="332246" y="371483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Egyenes összekötő 45"/>
            <p:cNvCxnSpPr/>
            <p:nvPr/>
          </p:nvCxnSpPr>
          <p:spPr>
            <a:xfrm rot="5400000">
              <a:off x="332246" y="307781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Szövegdoboz 46"/>
            <p:cNvSpPr txBox="1"/>
            <p:nvPr/>
          </p:nvSpPr>
          <p:spPr>
            <a:xfrm>
              <a:off x="48978" y="571003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1</a:t>
              </a:r>
            </a:p>
          </p:txBody>
        </p:sp>
        <p:sp>
          <p:nvSpPr>
            <p:cNvPr id="48" name="Szövegdoboz 47"/>
            <p:cNvSpPr txBox="1"/>
            <p:nvPr/>
          </p:nvSpPr>
          <p:spPr>
            <a:xfrm>
              <a:off x="38468" y="504486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2</a:t>
              </a:r>
            </a:p>
          </p:txBody>
        </p:sp>
        <p:sp>
          <p:nvSpPr>
            <p:cNvPr id="49" name="Szövegdoboz 48"/>
            <p:cNvSpPr txBox="1"/>
            <p:nvPr/>
          </p:nvSpPr>
          <p:spPr>
            <a:xfrm>
              <a:off x="27958" y="4328750"/>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3</a:t>
              </a:r>
            </a:p>
          </p:txBody>
        </p:sp>
        <p:sp>
          <p:nvSpPr>
            <p:cNvPr id="50" name="Szövegdoboz 49"/>
            <p:cNvSpPr txBox="1"/>
            <p:nvPr/>
          </p:nvSpPr>
          <p:spPr>
            <a:xfrm>
              <a:off x="10939" y="364732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4</a:t>
              </a:r>
            </a:p>
          </p:txBody>
        </p:sp>
        <p:sp>
          <p:nvSpPr>
            <p:cNvPr id="52" name="Szövegdoboz 51"/>
            <p:cNvSpPr txBox="1"/>
            <p:nvPr/>
          </p:nvSpPr>
          <p:spPr>
            <a:xfrm>
              <a:off x="38468" y="3002878"/>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5</a:t>
              </a:r>
            </a:p>
          </p:txBody>
        </p:sp>
        <p:cxnSp>
          <p:nvCxnSpPr>
            <p:cNvPr id="55" name="Egyenes összekötő 54"/>
            <p:cNvCxnSpPr/>
            <p:nvPr/>
          </p:nvCxnSpPr>
          <p:spPr>
            <a:xfrm>
              <a:off x="4565364"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Egyenes összekötő 55"/>
            <p:cNvCxnSpPr/>
            <p:nvPr/>
          </p:nvCxnSpPr>
          <p:spPr>
            <a:xfrm>
              <a:off x="305378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Egyenes összekötő 56"/>
            <p:cNvCxnSpPr/>
            <p:nvPr/>
          </p:nvCxnSpPr>
          <p:spPr>
            <a:xfrm>
              <a:off x="606030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Egyenes összekötő 57"/>
            <p:cNvCxnSpPr/>
            <p:nvPr/>
          </p:nvCxnSpPr>
          <p:spPr>
            <a:xfrm>
              <a:off x="228967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Egyenes összekötő 58"/>
            <p:cNvCxnSpPr/>
            <p:nvPr/>
          </p:nvCxnSpPr>
          <p:spPr>
            <a:xfrm>
              <a:off x="791959"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29" name="Szövegdoboz 60"/>
            <p:cNvSpPr txBox="1">
              <a:spLocks noChangeArrowheads="1"/>
            </p:cNvSpPr>
            <p:nvPr/>
          </p:nvSpPr>
          <p:spPr bwMode="auto">
            <a:xfrm>
              <a:off x="959067" y="6585398"/>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2006</a:t>
              </a:r>
            </a:p>
          </p:txBody>
        </p:sp>
        <p:sp>
          <p:nvSpPr>
            <p:cNvPr id="2130" name="Szövegdoboz 61"/>
            <p:cNvSpPr txBox="1">
              <a:spLocks noChangeArrowheads="1"/>
            </p:cNvSpPr>
            <p:nvPr/>
          </p:nvSpPr>
          <p:spPr bwMode="auto">
            <a:xfrm>
              <a:off x="1703763"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2007</a:t>
              </a:r>
            </a:p>
          </p:txBody>
        </p:sp>
        <p:sp>
          <p:nvSpPr>
            <p:cNvPr id="2131" name="Szövegdoboz 62"/>
            <p:cNvSpPr txBox="1">
              <a:spLocks noChangeArrowheads="1"/>
            </p:cNvSpPr>
            <p:nvPr/>
          </p:nvSpPr>
          <p:spPr bwMode="auto">
            <a:xfrm>
              <a:off x="246232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2008</a:t>
              </a:r>
            </a:p>
          </p:txBody>
        </p:sp>
        <p:sp>
          <p:nvSpPr>
            <p:cNvPr id="2132" name="Szövegdoboz 65"/>
            <p:cNvSpPr txBox="1">
              <a:spLocks noChangeArrowheads="1"/>
            </p:cNvSpPr>
            <p:nvPr/>
          </p:nvSpPr>
          <p:spPr bwMode="auto">
            <a:xfrm>
              <a:off x="3215344"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2009</a:t>
              </a:r>
            </a:p>
          </p:txBody>
        </p:sp>
        <p:sp>
          <p:nvSpPr>
            <p:cNvPr id="2133" name="Szövegdoboz 66"/>
            <p:cNvSpPr txBox="1">
              <a:spLocks noChangeArrowheads="1"/>
            </p:cNvSpPr>
            <p:nvPr/>
          </p:nvSpPr>
          <p:spPr bwMode="auto">
            <a:xfrm>
              <a:off x="3972521" y="6582921"/>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2010</a:t>
              </a:r>
            </a:p>
          </p:txBody>
        </p:sp>
        <p:sp>
          <p:nvSpPr>
            <p:cNvPr id="2134" name="Szövegdoboz 67"/>
            <p:cNvSpPr txBox="1">
              <a:spLocks noChangeArrowheads="1"/>
            </p:cNvSpPr>
            <p:nvPr/>
          </p:nvSpPr>
          <p:spPr bwMode="auto">
            <a:xfrm>
              <a:off x="472553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2011</a:t>
              </a:r>
            </a:p>
          </p:txBody>
        </p:sp>
        <p:sp>
          <p:nvSpPr>
            <p:cNvPr id="73" name="Szövegdoboz 36"/>
            <p:cNvSpPr txBox="1">
              <a:spLocks noChangeArrowheads="1"/>
            </p:cNvSpPr>
            <p:nvPr/>
          </p:nvSpPr>
          <p:spPr bwMode="auto">
            <a:xfrm rot="21346355">
              <a:off x="4805071" y="5285156"/>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Szövegdoboz 36"/>
            <p:cNvSpPr txBox="1">
              <a:spLocks noChangeArrowheads="1"/>
            </p:cNvSpPr>
            <p:nvPr/>
          </p:nvSpPr>
          <p:spPr bwMode="auto">
            <a:xfrm rot="21309605">
              <a:off x="5664172" y="49575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53</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5" name="Szövegdoboz 36"/>
            <p:cNvSpPr txBox="1">
              <a:spLocks noChangeArrowheads="1"/>
            </p:cNvSpPr>
            <p:nvPr/>
          </p:nvSpPr>
          <p:spPr bwMode="auto">
            <a:xfrm rot="20700000">
              <a:off x="427344" y="519415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10/2005</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65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7" name="Szövegdoboz 36"/>
            <p:cNvSpPr txBox="1">
              <a:spLocks noChangeArrowheads="1"/>
            </p:cNvSpPr>
            <p:nvPr/>
          </p:nvSpPr>
          <p:spPr bwMode="auto">
            <a:xfrm rot="20700000">
              <a:off x="1859239" y="483411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10/2007</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9</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8" name="Szövegdoboz 36"/>
            <p:cNvSpPr txBox="1">
              <a:spLocks noChangeArrowheads="1"/>
            </p:cNvSpPr>
            <p:nvPr/>
          </p:nvSpPr>
          <p:spPr bwMode="auto">
            <a:xfrm rot="20025295">
              <a:off x="3578433" y="30709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9/2010</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5</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32/28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9" name="Szövegdoboz 36"/>
            <p:cNvSpPr txBox="1">
              <a:spLocks noChangeArrowheads="1"/>
            </p:cNvSpPr>
            <p:nvPr/>
          </p:nvSpPr>
          <p:spPr bwMode="auto">
            <a:xfrm rot="19980000">
              <a:off x="5153515" y="2442028"/>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Szövegdoboz 17"/>
            <p:cNvSpPr txBox="1">
              <a:spLocks noChangeArrowheads="1"/>
            </p:cNvSpPr>
            <p:nvPr/>
          </p:nvSpPr>
          <p:spPr bwMode="auto">
            <a:xfrm>
              <a:off x="6958331" y="6586455"/>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a:t>
              </a:r>
              <a:r>
                <a:rPr kumimoji="0" lang="en-US" altLang="hu-HU" sz="105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8" name="Egyenes összekötő 56"/>
            <p:cNvCxnSpPr/>
            <p:nvPr/>
          </p:nvCxnSpPr>
          <p:spPr>
            <a:xfrm>
              <a:off x="6799543" y="6474999"/>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Lekerekített téglalap 68"/>
            <p:cNvSpPr/>
            <p:nvPr/>
          </p:nvSpPr>
          <p:spPr>
            <a:xfrm>
              <a:off x="6766081" y="41262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0" name="Szövegdoboz 36"/>
            <p:cNvSpPr txBox="1">
              <a:spLocks noChangeArrowheads="1"/>
            </p:cNvSpPr>
            <p:nvPr/>
          </p:nvSpPr>
          <p:spPr bwMode="auto">
            <a:xfrm rot="20700000">
              <a:off x="6315864" y="3321935"/>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Cortex-A17</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72" name="Egyenes összekötő 71"/>
            <p:cNvCxnSpPr/>
            <p:nvPr/>
          </p:nvCxnSpPr>
          <p:spPr>
            <a:xfrm rot="5400000">
              <a:off x="337243" y="237796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rot="5400000">
              <a:off x="337243" y="1737175"/>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Szövegdoboz 81"/>
            <p:cNvSpPr txBox="1"/>
            <p:nvPr/>
          </p:nvSpPr>
          <p:spPr>
            <a:xfrm>
              <a:off x="42168" y="2310459"/>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6</a:t>
              </a:r>
            </a:p>
          </p:txBody>
        </p:sp>
        <p:sp>
          <p:nvSpPr>
            <p:cNvPr id="83" name="Szövegdoboz 82"/>
            <p:cNvSpPr txBox="1"/>
            <p:nvPr/>
          </p:nvSpPr>
          <p:spPr>
            <a:xfrm>
              <a:off x="44600" y="1655502"/>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7</a:t>
              </a:r>
            </a:p>
          </p:txBody>
        </p:sp>
        <p:sp>
          <p:nvSpPr>
            <p:cNvPr id="85" name="Szövegdoboz 84"/>
            <p:cNvSpPr txBox="1"/>
            <p:nvPr/>
          </p:nvSpPr>
          <p:spPr>
            <a:xfrm>
              <a:off x="445265" y="1040882"/>
              <a:ext cx="903763" cy="22982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DMIPS/MHz</a:t>
              </a:r>
            </a:p>
          </p:txBody>
        </p:sp>
        <p:cxnSp>
          <p:nvCxnSpPr>
            <p:cNvPr id="87" name="Egyenes összekötő 86"/>
            <p:cNvCxnSpPr/>
            <p:nvPr/>
          </p:nvCxnSpPr>
          <p:spPr>
            <a:xfrm>
              <a:off x="6801607" y="647464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Szövegdoboz 17"/>
            <p:cNvSpPr txBox="1">
              <a:spLocks noChangeArrowheads="1"/>
            </p:cNvSpPr>
            <p:nvPr/>
          </p:nvSpPr>
          <p:spPr bwMode="auto">
            <a:xfrm>
              <a:off x="7653377" y="6585917"/>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2015</a:t>
              </a:r>
            </a:p>
          </p:txBody>
        </p:sp>
        <p:cxnSp>
          <p:nvCxnSpPr>
            <p:cNvPr id="89" name="Egyenes összekötő 56"/>
            <p:cNvCxnSpPr/>
            <p:nvPr/>
          </p:nvCxnSpPr>
          <p:spPr>
            <a:xfrm>
              <a:off x="7540847" y="647446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ekerekített téglalap 70"/>
            <p:cNvSpPr/>
            <p:nvPr/>
          </p:nvSpPr>
          <p:spPr>
            <a:xfrm>
              <a:off x="7423247" y="1936444"/>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6" name="Szövegdoboz 36"/>
            <p:cNvSpPr txBox="1">
              <a:spLocks noChangeArrowheads="1"/>
            </p:cNvSpPr>
            <p:nvPr/>
          </p:nvSpPr>
          <p:spPr bwMode="auto">
            <a:xfrm rot="19980000">
              <a:off x="6435603" y="1946973"/>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1" name="Egyenes összekötő 56"/>
            <p:cNvCxnSpPr/>
            <p:nvPr/>
          </p:nvCxnSpPr>
          <p:spPr>
            <a:xfrm>
              <a:off x="8191156" y="646526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Lekerekített téglalap 30"/>
            <p:cNvSpPr/>
            <p:nvPr/>
          </p:nvSpPr>
          <p:spPr>
            <a:xfrm>
              <a:off x="8050649" y="5064347"/>
              <a:ext cx="157240" cy="138735"/>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1" name="Szövegdoboz 36"/>
            <p:cNvSpPr txBox="1">
              <a:spLocks noChangeArrowheads="1"/>
            </p:cNvSpPr>
            <p:nvPr/>
          </p:nvSpPr>
          <p:spPr bwMode="auto">
            <a:xfrm rot="21434806">
              <a:off x="6993929" y="4870099"/>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11</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Cortex-A35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16/14</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6" name="Egyenes összekötő 79"/>
            <p:cNvCxnSpPr/>
            <p:nvPr/>
          </p:nvCxnSpPr>
          <p:spPr>
            <a:xfrm rot="5400000">
              <a:off x="340759" y="1085406"/>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Szövegdoboz 82"/>
            <p:cNvSpPr txBox="1"/>
            <p:nvPr/>
          </p:nvSpPr>
          <p:spPr>
            <a:xfrm>
              <a:off x="31942" y="102629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8</a:t>
              </a:r>
            </a:p>
          </p:txBody>
        </p:sp>
        <p:cxnSp>
          <p:nvCxnSpPr>
            <p:cNvPr id="96" name="Egyenes összekötő 56"/>
            <p:cNvCxnSpPr/>
            <p:nvPr/>
          </p:nvCxnSpPr>
          <p:spPr>
            <a:xfrm>
              <a:off x="8842511" y="646769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Szövegdoboz 17"/>
            <p:cNvSpPr txBox="1">
              <a:spLocks noChangeArrowheads="1"/>
            </p:cNvSpPr>
            <p:nvPr/>
          </p:nvSpPr>
          <p:spPr bwMode="auto">
            <a:xfrm>
              <a:off x="8271894" y="6583030"/>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2016</a:t>
              </a:r>
            </a:p>
          </p:txBody>
        </p:sp>
        <p:sp>
          <p:nvSpPr>
            <p:cNvPr id="97" name="Lekerekített téglalap 70"/>
            <p:cNvSpPr/>
            <p:nvPr/>
          </p:nvSpPr>
          <p:spPr>
            <a:xfrm>
              <a:off x="8478469" y="131144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9" name="Szövegdoboz 36"/>
            <p:cNvSpPr txBox="1">
              <a:spLocks noChangeArrowheads="1"/>
            </p:cNvSpPr>
            <p:nvPr/>
          </p:nvSpPr>
          <p:spPr bwMode="auto">
            <a:xfrm rot="19980000">
              <a:off x="7550558" y="132157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4" name="Lekerekített téglalap 68"/>
            <p:cNvSpPr/>
            <p:nvPr/>
          </p:nvSpPr>
          <p:spPr>
            <a:xfrm>
              <a:off x="6347010" y="44137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00" name="Szövegdoboz 36"/>
            <p:cNvSpPr txBox="1">
              <a:spLocks noChangeArrowheads="1"/>
            </p:cNvSpPr>
            <p:nvPr/>
          </p:nvSpPr>
          <p:spPr bwMode="auto">
            <a:xfrm rot="20700000">
              <a:off x="5654536" y="377192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0" name="Straight Connector 9"/>
            <p:cNvCxnSpPr/>
            <p:nvPr/>
          </p:nvCxnSpPr>
          <p:spPr bwMode="auto">
            <a:xfrm>
              <a:off x="5739165" y="3834045"/>
              <a:ext cx="1008000" cy="587048"/>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flipH="1">
              <a:off x="6165443" y="3654025"/>
              <a:ext cx="158787" cy="1008000"/>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p:cNvCxnSpPr/>
            <p:nvPr/>
          </p:nvCxnSpPr>
          <p:spPr bwMode="auto">
            <a:xfrm>
              <a:off x="4379850" y="1873843"/>
              <a:ext cx="1674868" cy="4513606"/>
            </a:xfrm>
            <a:prstGeom prst="line">
              <a:avLst/>
            </a:prstGeom>
            <a:noFill/>
            <a:ln w="19050" cap="flat" cmpd="sng" algn="ctr">
              <a:solidFill>
                <a:srgbClr val="FF0000"/>
              </a:solidFill>
              <a:prstDash val="solid"/>
              <a:round/>
              <a:headEnd type="none" w="med" len="med"/>
              <a:tailEnd type="none" w="med" len="med"/>
            </a:ln>
            <a:effectLst/>
          </p:spPr>
        </p:cxnSp>
        <p:sp>
          <p:nvSpPr>
            <p:cNvPr id="19" name="TextBox 18"/>
            <p:cNvSpPr txBox="1"/>
            <p:nvPr/>
          </p:nvSpPr>
          <p:spPr>
            <a:xfrm>
              <a:off x="3469415" y="2170478"/>
              <a:ext cx="9196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Armv7-A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(32-bit)</a:t>
              </a:r>
            </a:p>
          </p:txBody>
        </p:sp>
        <p:sp>
          <p:nvSpPr>
            <p:cNvPr id="93" name="TextBox 92"/>
            <p:cNvSpPr txBox="1"/>
            <p:nvPr/>
          </p:nvSpPr>
          <p:spPr>
            <a:xfrm>
              <a:off x="4464775" y="1634682"/>
              <a:ext cx="108632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Armv8.0-A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(64-bit)</a:t>
              </a:r>
            </a:p>
          </p:txBody>
        </p:sp>
        <p:sp>
          <p:nvSpPr>
            <p:cNvPr id="2" name="TextBox 1"/>
            <p:cNvSpPr txBox="1"/>
            <p:nvPr/>
          </p:nvSpPr>
          <p:spPr>
            <a:xfrm>
              <a:off x="418065" y="1268760"/>
              <a:ext cx="4170059"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(Dhrystone MIPS: relative performance vs. the</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DEC VAX 11/780 minicomputer).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40" normalizeH="0" noProof="0" dirty="0">
                  <a:ln>
                    <a:noFill/>
                  </a:ln>
                  <a:solidFill>
                    <a:srgbClr val="000000"/>
                  </a:solidFill>
                  <a:effectLst/>
                  <a:uLnTx/>
                  <a:uFillTx/>
                  <a:latin typeface="Verdana"/>
                  <a:ea typeface="+mn-ea"/>
                  <a:cs typeface="+mn-cs"/>
                </a:rPr>
                <a:t>(Dhrystone: a synthetic benchmark for syst. </a:t>
              </a:r>
              <a:r>
                <a:rPr kumimoji="0" lang="en-GB" sz="1200" b="0" i="0" u="none" strike="noStrike" kern="1200" cap="none" spc="-40" normalizeH="0" noProof="0" dirty="0" err="1">
                  <a:ln>
                    <a:noFill/>
                  </a:ln>
                  <a:solidFill>
                    <a:srgbClr val="000000"/>
                  </a:solidFill>
                  <a:effectLst/>
                  <a:uLnTx/>
                  <a:uFillTx/>
                  <a:latin typeface="Verdana"/>
                  <a:ea typeface="+mn-ea"/>
                  <a:cs typeface="+mn-cs"/>
                </a:rPr>
                <a:t>progr</a:t>
              </a:r>
              <a:r>
                <a:rPr kumimoji="0" lang="en-GB" sz="1200" b="0" i="0" u="none" strike="noStrike" kern="1200" cap="none" spc="-40" normalizeH="0" noProof="0" dirty="0">
                  <a:ln>
                    <a:noFill/>
                  </a:ln>
                  <a:solidFill>
                    <a:srgbClr val="000000"/>
                  </a:solidFill>
                  <a:effectLst/>
                  <a:uLnTx/>
                  <a:uFillTx/>
                  <a:latin typeface="Verdana"/>
                  <a:ea typeface="+mn-ea"/>
                  <a:cs typeface="+mn-cs"/>
                </a:rPr>
                <a:t>.).</a:t>
              </a:r>
            </a:p>
          </p:txBody>
        </p:sp>
      </p:grpSp>
      <p:sp>
        <p:nvSpPr>
          <p:cNvPr id="8" name="Oval 7">
            <a:extLst>
              <a:ext uri="{FF2B5EF4-FFF2-40B4-BE49-F238E27FC236}">
                <a16:creationId xmlns:a16="http://schemas.microsoft.com/office/drawing/2014/main" id="{4584210F-134A-F02E-8C5E-E92485B585FF}"/>
              </a:ext>
            </a:extLst>
          </p:cNvPr>
          <p:cNvSpPr/>
          <p:nvPr/>
        </p:nvSpPr>
        <p:spPr bwMode="auto">
          <a:xfrm>
            <a:off x="5231005" y="722490"/>
            <a:ext cx="3987180" cy="5557090"/>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Tree>
    <p:extLst>
      <p:ext uri="{BB962C8B-B14F-4D97-AF65-F5344CB8AC3E}">
        <p14:creationId xmlns:p14="http://schemas.microsoft.com/office/powerpoint/2010/main" val="27750656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ABEB39-80EC-1D04-982F-B3492029DCB9}"/>
              </a:ext>
            </a:extLst>
          </p:cNvPr>
          <p:cNvSpPr>
            <a:spLocks noGrp="1"/>
          </p:cNvSpPr>
          <p:nvPr>
            <p:ph type="title"/>
          </p:nvPr>
        </p:nvSpPr>
        <p:spPr>
          <a:solidFill>
            <a:srgbClr val="0066FF"/>
          </a:solidFill>
        </p:spPr>
        <p:txBody>
          <a:bodyPr/>
          <a:lstStyle/>
          <a:p>
            <a:r>
              <a:rPr lang="en-US" sz="1700" kern="1200" dirty="0">
                <a:solidFill>
                  <a:srgbClr val="FFFFFF"/>
                </a:solidFill>
              </a:rPr>
              <a:t>3.4 Armv8.0-A ISA-based 64-bit Cortex-A CPUs (3)</a:t>
            </a:r>
            <a:endParaRPr lang="hu-HU" sz="1700" dirty="0"/>
          </a:p>
        </p:txBody>
      </p:sp>
      <p:graphicFrame>
        <p:nvGraphicFramePr>
          <p:cNvPr id="6" name="Table 5">
            <a:extLst>
              <a:ext uri="{FF2B5EF4-FFF2-40B4-BE49-F238E27FC236}">
                <a16:creationId xmlns:a16="http://schemas.microsoft.com/office/drawing/2014/main" id="{21B55442-808A-27D5-C396-6C3CE18D283E}"/>
              </a:ext>
            </a:extLst>
          </p:cNvPr>
          <p:cNvGraphicFramePr>
            <a:graphicFrameLocks noGrp="1"/>
          </p:cNvGraphicFramePr>
          <p:nvPr>
            <p:extLst>
              <p:ext uri="{D42A27DB-BD31-4B8C-83A1-F6EECF244321}">
                <p14:modId xmlns:p14="http://schemas.microsoft.com/office/powerpoint/2010/main" val="1339663062"/>
              </p:ext>
            </p:extLst>
          </p:nvPr>
        </p:nvGraphicFramePr>
        <p:xfrm>
          <a:off x="38100" y="1166164"/>
          <a:ext cx="9062718" cy="2329036"/>
        </p:xfrm>
        <a:graphic>
          <a:graphicData uri="http://schemas.openxmlformats.org/drawingml/2006/table">
            <a:tbl>
              <a:tblPr/>
              <a:tblGrid>
                <a:gridCol w="1082398">
                  <a:extLst>
                    <a:ext uri="{9D8B030D-6E8A-4147-A177-3AD203B41FA5}">
                      <a16:colId xmlns:a16="http://schemas.microsoft.com/office/drawing/2014/main" val="20000"/>
                    </a:ext>
                  </a:extLst>
                </a:gridCol>
                <a:gridCol w="1071522">
                  <a:extLst>
                    <a:ext uri="{9D8B030D-6E8A-4147-A177-3AD203B41FA5}">
                      <a16:colId xmlns:a16="http://schemas.microsoft.com/office/drawing/2014/main" val="1140450964"/>
                    </a:ext>
                  </a:extLst>
                </a:gridCol>
                <a:gridCol w="1168400">
                  <a:extLst>
                    <a:ext uri="{9D8B030D-6E8A-4147-A177-3AD203B41FA5}">
                      <a16:colId xmlns:a16="http://schemas.microsoft.com/office/drawing/2014/main" val="1532198706"/>
                    </a:ext>
                  </a:extLst>
                </a:gridCol>
                <a:gridCol w="1107440">
                  <a:extLst>
                    <a:ext uri="{9D8B030D-6E8A-4147-A177-3AD203B41FA5}">
                      <a16:colId xmlns:a16="http://schemas.microsoft.com/office/drawing/2014/main" val="2144594736"/>
                    </a:ext>
                  </a:extLst>
                </a:gridCol>
                <a:gridCol w="985520">
                  <a:extLst>
                    <a:ext uri="{9D8B030D-6E8A-4147-A177-3AD203B41FA5}">
                      <a16:colId xmlns:a16="http://schemas.microsoft.com/office/drawing/2014/main" val="2042979552"/>
                    </a:ext>
                  </a:extLst>
                </a:gridCol>
                <a:gridCol w="1148080">
                  <a:extLst>
                    <a:ext uri="{9D8B030D-6E8A-4147-A177-3AD203B41FA5}">
                      <a16:colId xmlns:a16="http://schemas.microsoft.com/office/drawing/2014/main" val="20003"/>
                    </a:ext>
                  </a:extLst>
                </a:gridCol>
                <a:gridCol w="1249680">
                  <a:extLst>
                    <a:ext uri="{9D8B030D-6E8A-4147-A177-3AD203B41FA5}">
                      <a16:colId xmlns:a16="http://schemas.microsoft.com/office/drawing/2014/main" val="20006"/>
                    </a:ext>
                  </a:extLst>
                </a:gridCol>
                <a:gridCol w="1249678">
                  <a:extLst>
                    <a:ext uri="{9D8B030D-6E8A-4147-A177-3AD203B41FA5}">
                      <a16:colId xmlns:a16="http://schemas.microsoft.com/office/drawing/2014/main" val="3205092982"/>
                    </a:ext>
                  </a:extLst>
                </a:gridCol>
              </a:tblGrid>
              <a:tr h="505506">
                <a:tc>
                  <a:txBody>
                    <a:bodyPr/>
                    <a:lstStyle/>
                    <a:p>
                      <a:pPr algn="ctr"/>
                      <a:r>
                        <a:rPr lang="en-US" sz="1300" b="1" dirty="0">
                          <a:solidFill>
                            <a:schemeClr val="bg1"/>
                          </a:solidFill>
                        </a:rPr>
                        <a:t>CPU Core</a:t>
                      </a:r>
                    </a:p>
                  </a:txBody>
                  <a:tcPr marL="49736" marR="49736" marT="24868" marB="24868" anchor="ctr">
                    <a:lnL>
                      <a:noFill/>
                    </a:lnL>
                    <a:lnR>
                      <a:noFill/>
                    </a:lnR>
                    <a:lnT>
                      <a:noFill/>
                    </a:lnT>
                    <a:lnB>
                      <a:noFill/>
                    </a:lnB>
                    <a:solidFill>
                      <a:srgbClr val="0070C0"/>
                    </a:solidFill>
                  </a:tcPr>
                </a:tc>
                <a:tc>
                  <a:txBody>
                    <a:bodyPr/>
                    <a:lstStyle/>
                    <a:p>
                      <a:pPr algn="ctr"/>
                      <a:r>
                        <a:rPr lang="en-US" sz="1300" b="1" spc="-60" baseline="0" dirty="0">
                          <a:solidFill>
                            <a:schemeClr val="bg1"/>
                          </a:solidFill>
                        </a:rPr>
                        <a:t>Announced</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Available</a:t>
                      </a:r>
                      <a:br>
                        <a:rPr lang="en-US" sz="1300" b="1" dirty="0">
                          <a:solidFill>
                            <a:schemeClr val="bg1"/>
                          </a:solidFill>
                        </a:rPr>
                      </a:br>
                      <a:r>
                        <a:rPr lang="en-US" sz="1300" b="1" dirty="0">
                          <a:solidFill>
                            <a:schemeClr val="bg1"/>
                          </a:solidFill>
                        </a:rPr>
                        <a:t>in devices</a:t>
                      </a:r>
                    </a:p>
                  </a:txBody>
                  <a:tcPr marL="49736" marR="49736" marT="24868" marB="24868" anchor="ctr">
                    <a:lnL>
                      <a:noFill/>
                    </a:lnL>
                    <a:lnR>
                      <a:noFill/>
                    </a:lnR>
                    <a:lnT>
                      <a:noFill/>
                    </a:lnT>
                    <a:lnB>
                      <a:noFill/>
                    </a:lnB>
                    <a:solidFill>
                      <a:srgbClr val="0070C0"/>
                    </a:solidFill>
                  </a:tcPr>
                </a:tc>
                <a:tc>
                  <a:txBody>
                    <a:bodyPr/>
                    <a:lstStyle/>
                    <a:p>
                      <a:pPr algn="ctr"/>
                      <a:r>
                        <a:rPr lang="en-US" sz="1300" b="1" spc="0" baseline="0" dirty="0">
                          <a:solidFill>
                            <a:schemeClr val="bg1"/>
                          </a:solidFill>
                        </a:rPr>
                        <a:t>Target</a:t>
                      </a:r>
                    </a:p>
                    <a:p>
                      <a:pPr algn="ctr"/>
                      <a:r>
                        <a:rPr lang="en-US" sz="1300" b="1" spc="0" baseline="0" dirty="0">
                          <a:solidFill>
                            <a:schemeClr val="bg1"/>
                          </a:solidFill>
                        </a:rPr>
                        <a:t>category</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L2</a:t>
                      </a:r>
                    </a:p>
                    <a:p>
                      <a:pPr algn="ctr"/>
                      <a:r>
                        <a:rPr lang="en-US" sz="1300" b="1" dirty="0">
                          <a:solidFill>
                            <a:schemeClr val="bg1"/>
                          </a:solidFill>
                        </a:rPr>
                        <a:t>cache</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Multicore</a:t>
                      </a:r>
                    </a:p>
                    <a:p>
                      <a:pPr algn="ctr"/>
                      <a:r>
                        <a:rPr lang="en-US" sz="1300" b="1" dirty="0">
                          <a:solidFill>
                            <a:schemeClr val="bg1"/>
                          </a:solidFill>
                        </a:rPr>
                        <a:t>support</a:t>
                      </a:r>
                    </a:p>
                    <a:p>
                      <a:pPr algn="ctr"/>
                      <a:r>
                        <a:rPr lang="en-US" sz="1300" b="1" dirty="0">
                          <a:solidFill>
                            <a:schemeClr val="bg1"/>
                          </a:solidFill>
                        </a:rPr>
                        <a:t>(</a:t>
                      </a:r>
                      <a:r>
                        <a:rPr lang="en-US" sz="1300" b="1" dirty="0" err="1">
                          <a:solidFill>
                            <a:schemeClr val="bg1"/>
                          </a:solidFill>
                        </a:rPr>
                        <a:t>MPCore</a:t>
                      </a:r>
                      <a:r>
                        <a:rPr lang="en-US" sz="1300" b="1" dirty="0">
                          <a:solidFill>
                            <a:schemeClr val="bg1"/>
                          </a:solidFill>
                        </a:rPr>
                        <a:t>)</a:t>
                      </a:r>
                    </a:p>
                  </a:txBody>
                  <a:tcPr marL="49736" marR="49736" marT="24868" marB="24868" anchor="ctr">
                    <a:lnL>
                      <a:noFill/>
                    </a:lnL>
                    <a:lnR>
                      <a:noFill/>
                    </a:lnR>
                    <a:lnT>
                      <a:noFill/>
                    </a:lnT>
                    <a:lnB>
                      <a:noFill/>
                    </a:lnB>
                    <a:solidFill>
                      <a:srgbClr val="0070C0"/>
                    </a:solidFill>
                  </a:tcPr>
                </a:tc>
                <a:tc>
                  <a:txBody>
                    <a:bodyPr/>
                    <a:lstStyle/>
                    <a:p>
                      <a:pPr algn="ctr"/>
                      <a:r>
                        <a:rPr lang="en-US" sz="1300" b="1" dirty="0" err="1">
                          <a:solidFill>
                            <a:schemeClr val="bg1"/>
                          </a:solidFill>
                        </a:rPr>
                        <a:t>big.little</a:t>
                      </a:r>
                      <a:endParaRPr lang="en-US" sz="1300" b="1" dirty="0">
                        <a:solidFill>
                          <a:schemeClr val="bg1"/>
                        </a:solidFill>
                      </a:endParaRPr>
                    </a:p>
                    <a:p>
                      <a:pPr algn="ctr"/>
                      <a:r>
                        <a:rPr lang="en-US" sz="1300" b="1" dirty="0">
                          <a:solidFill>
                            <a:schemeClr val="bg1"/>
                          </a:solidFill>
                        </a:rPr>
                        <a:t>support</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Efficiency</a:t>
                      </a:r>
                    </a:p>
                    <a:p>
                      <a:pPr algn="ctr"/>
                      <a:r>
                        <a:rPr lang="en-US" sz="1300" b="1" dirty="0">
                          <a:solidFill>
                            <a:schemeClr val="bg1"/>
                          </a:solidFill>
                        </a:rPr>
                        <a:t>DMIPS/MHZ</a:t>
                      </a:r>
                    </a:p>
                  </a:txBody>
                  <a:tcPr marL="49736" marR="49736" marT="24868" marB="24868" anchor="ctr">
                    <a:lnL>
                      <a:noFill/>
                    </a:lnL>
                    <a:lnR>
                      <a:noFill/>
                    </a:lnR>
                    <a:lnT>
                      <a:noFill/>
                    </a:lnT>
                    <a:lnB>
                      <a:noFill/>
                    </a:lnB>
                    <a:solidFill>
                      <a:srgbClr val="0070C0"/>
                    </a:solidFill>
                  </a:tcPr>
                </a:tc>
                <a:extLst>
                  <a:ext uri="{0D108BD9-81ED-4DB2-BD59-A6C34878D82A}">
                    <a16:rowId xmlns:a16="http://schemas.microsoft.com/office/drawing/2014/main" val="10000"/>
                  </a:ext>
                </a:extLst>
              </a:tr>
              <a:tr h="461135">
                <a:tc>
                  <a:txBody>
                    <a:bodyPr/>
                    <a:lstStyle/>
                    <a:p>
                      <a:pPr algn="ctr"/>
                      <a:r>
                        <a:rPr lang="en-US" sz="1200" b="1" dirty="0"/>
                        <a:t>Cortex-A53</a:t>
                      </a:r>
                    </a:p>
                  </a:txBody>
                  <a:tcPr marL="49736" marR="49736" marT="24868" marB="24868" anchor="ctr">
                    <a:lnL>
                      <a:noFill/>
                    </a:lnL>
                    <a:lnR>
                      <a:noFill/>
                    </a:lnR>
                    <a:lnT>
                      <a:noFill/>
                    </a:lnT>
                    <a:lnB>
                      <a:noFill/>
                    </a:lnB>
                    <a:solidFill>
                      <a:srgbClr val="D1F3FF"/>
                    </a:solidFill>
                  </a:tcPr>
                </a:tc>
                <a:tc>
                  <a:txBody>
                    <a:bodyPr/>
                    <a:lstStyle/>
                    <a:p>
                      <a:pPr algn="ctr"/>
                      <a:r>
                        <a:rPr lang="en-US" sz="1200" dirty="0"/>
                        <a:t>2012</a:t>
                      </a:r>
                    </a:p>
                  </a:txBody>
                  <a:tcPr marL="49736" marR="49736" marT="24868" marB="24868" anchor="ctr">
                    <a:lnL>
                      <a:noFill/>
                    </a:lnL>
                    <a:lnR>
                      <a:noFill/>
                    </a:lnR>
                    <a:lnT>
                      <a:noFill/>
                    </a:lnT>
                    <a:lnB>
                      <a:noFill/>
                    </a:lnB>
                    <a:solidFill>
                      <a:srgbClr val="D1F3FF"/>
                    </a:solidFill>
                  </a:tcPr>
                </a:tc>
                <a:tc>
                  <a:txBody>
                    <a:bodyPr/>
                    <a:lstStyle/>
                    <a:p>
                      <a:pPr algn="ctr"/>
                      <a:r>
                        <a:rPr lang="en-US" sz="1200" dirty="0"/>
                        <a:t>H2/2014</a:t>
                      </a:r>
                    </a:p>
                  </a:txBody>
                  <a:tcPr marL="49736" marR="49736" marT="24868" marB="24868" anchor="ctr">
                    <a:lnL>
                      <a:noFill/>
                    </a:lnL>
                    <a:lnR>
                      <a:noFill/>
                    </a:lnR>
                    <a:lnT>
                      <a:noFill/>
                    </a:lnT>
                    <a:lnB>
                      <a:noFill/>
                    </a:lnB>
                    <a:solidFill>
                      <a:srgbClr val="D1F3FF"/>
                    </a:solidFill>
                  </a:tcPr>
                </a:tc>
                <a:tc>
                  <a:txBody>
                    <a:bodyPr/>
                    <a:lstStyle/>
                    <a:p>
                      <a:pPr algn="ctr"/>
                      <a:r>
                        <a:rPr lang="hu-HU" sz="1200" dirty="0"/>
                        <a:t>Low power</a:t>
                      </a:r>
                      <a:endParaRPr lang="en-US" sz="1200" dirty="0"/>
                    </a:p>
                  </a:txBody>
                  <a:tcPr marL="49736" marR="49736" marT="24868" marB="24868" anchor="ctr">
                    <a:lnL>
                      <a:noFill/>
                    </a:lnL>
                    <a:lnR>
                      <a:noFill/>
                    </a:lnR>
                    <a:lnT>
                      <a:noFill/>
                    </a:lnT>
                    <a:lnB>
                      <a:noFill/>
                    </a:lnB>
                    <a:solidFill>
                      <a:srgbClr val="D1F3FF"/>
                    </a:solidFill>
                  </a:tcPr>
                </a:tc>
                <a:tc rowSpan="4">
                  <a:txBody>
                    <a:bodyPr/>
                    <a:lstStyle/>
                    <a:p>
                      <a:pPr algn="ctr"/>
                      <a:r>
                        <a:rPr lang="en-US" sz="1300" dirty="0"/>
                        <a:t>Mandatory</a:t>
                      </a:r>
                    </a:p>
                  </a:txBody>
                  <a:tcPr marL="49736" marR="49736" marT="24868" marB="24868" anchor="ctr">
                    <a:lnL>
                      <a:noFill/>
                    </a:lnL>
                    <a:lnR>
                      <a:noFill/>
                    </a:lnR>
                    <a:lnT>
                      <a:noFill/>
                    </a:lnT>
                    <a:lnB>
                      <a:noFill/>
                    </a:lnB>
                    <a:solidFill>
                      <a:srgbClr val="D1F3FF"/>
                    </a:solidFill>
                  </a:tcPr>
                </a:tc>
                <a:tc rowSpan="4">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rowSpan="4">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200" dirty="0"/>
                        <a:t>2,3 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815698234"/>
                  </a:ext>
                </a:extLst>
              </a:tr>
              <a:tr h="407935">
                <a:tc>
                  <a:txBody>
                    <a:bodyPr/>
                    <a:lstStyle/>
                    <a:p>
                      <a:pPr algn="ctr"/>
                      <a:r>
                        <a:rPr lang="en-US" sz="1200" b="1" dirty="0"/>
                        <a:t>Cortex-A57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2012</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H2/2014</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High-end</a:t>
                      </a:r>
                    </a:p>
                  </a:txBody>
                  <a:tcPr marL="49736" marR="49736" marT="24868" marB="24868" anchor="ctr">
                    <a:lnL>
                      <a:noFill/>
                    </a:lnL>
                    <a:lnR>
                      <a:noFill/>
                    </a:lnR>
                    <a:lnT>
                      <a:noFill/>
                    </a:lnT>
                    <a:lnB>
                      <a:noFill/>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4,8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3920510765"/>
                  </a:ext>
                </a:extLst>
              </a:tr>
              <a:tr h="407935">
                <a:tc>
                  <a:txBody>
                    <a:bodyPr/>
                    <a:lstStyle/>
                    <a:p>
                      <a:pPr algn="ctr"/>
                      <a:r>
                        <a:rPr lang="hu-HU" sz="1200" b="1" dirty="0"/>
                        <a:t>Cortex-A72</a:t>
                      </a:r>
                      <a:endParaRPr lang="en-US" sz="1200" b="1" dirty="0"/>
                    </a:p>
                  </a:txBody>
                  <a:tcPr marL="49736" marR="49736" marT="24868" marB="24868" anchor="ctr">
                    <a:lnL>
                      <a:noFill/>
                    </a:lnL>
                    <a:lnR>
                      <a:noFill/>
                    </a:lnR>
                    <a:lnT>
                      <a:noFill/>
                    </a:lnT>
                    <a:lnB>
                      <a:noFill/>
                    </a:lnB>
                    <a:solidFill>
                      <a:srgbClr val="D1F3FF"/>
                    </a:solidFill>
                  </a:tcPr>
                </a:tc>
                <a:tc>
                  <a:txBody>
                    <a:bodyPr/>
                    <a:lstStyle/>
                    <a:p>
                      <a:pPr algn="ctr"/>
                      <a:r>
                        <a:rPr lang="hu-HU" sz="1200" dirty="0"/>
                        <a:t>2015</a:t>
                      </a:r>
                      <a:endParaRPr lang="en-US" sz="1200" dirty="0"/>
                    </a:p>
                  </a:txBody>
                  <a:tcPr marL="49736" marR="49736" marT="24868" marB="24868" anchor="ctr">
                    <a:lnL>
                      <a:noFill/>
                    </a:lnL>
                    <a:lnR>
                      <a:noFill/>
                    </a:lnR>
                    <a:lnT>
                      <a:noFill/>
                    </a:lnT>
                    <a:lnB>
                      <a:noFill/>
                    </a:lnB>
                    <a:solidFill>
                      <a:srgbClr val="D1F3FF"/>
                    </a:solidFill>
                  </a:tcPr>
                </a:tc>
                <a:tc>
                  <a:txBody>
                    <a:bodyPr/>
                    <a:lstStyle/>
                    <a:p>
                      <a:pPr algn="ctr"/>
                      <a:r>
                        <a:rPr lang="hu-HU" sz="1200" dirty="0"/>
                        <a:t>2016</a:t>
                      </a:r>
                      <a:endParaRPr lang="en-US" sz="1200" dirty="0"/>
                    </a:p>
                  </a:txBody>
                  <a:tcPr marL="49736" marR="49736" marT="24868" marB="24868" anchor="ctr">
                    <a:lnL>
                      <a:noFill/>
                    </a:lnL>
                    <a:lnR>
                      <a:noFill/>
                    </a:lnR>
                    <a:lnT>
                      <a:noFill/>
                    </a:lnT>
                    <a:lnB>
                      <a:noFill/>
                    </a:lnB>
                    <a:solidFill>
                      <a:srgbClr val="D1F3FF"/>
                    </a:solidFill>
                  </a:tcPr>
                </a:tc>
                <a:tc>
                  <a:txBody>
                    <a:bodyPr/>
                    <a:lstStyle/>
                    <a:p>
                      <a:pPr algn="ctr"/>
                      <a:r>
                        <a:rPr lang="hu-HU" sz="1200" dirty="0"/>
                        <a:t>High-end</a:t>
                      </a:r>
                      <a:endParaRPr lang="en-US" sz="12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a:txBody>
                    <a:bodyPr/>
                    <a:lstStyle/>
                    <a:p>
                      <a:pPr algn="ctr"/>
                      <a:r>
                        <a:rPr lang="hu-HU" sz="1200" dirty="0"/>
                        <a:t>6.3-7.3 </a:t>
                      </a:r>
                      <a:endParaRPr lang="en-US" sz="1200" dirty="0"/>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607698758"/>
                  </a:ext>
                </a:extLst>
              </a:tr>
              <a:tr h="407935">
                <a:tc>
                  <a:txBody>
                    <a:bodyPr/>
                    <a:lstStyle/>
                    <a:p>
                      <a:pPr algn="ctr"/>
                      <a:r>
                        <a:rPr lang="hu-HU" sz="1200" b="1" dirty="0"/>
                        <a:t>Cortex-A73</a:t>
                      </a:r>
                      <a:endParaRPr lang="en-US" sz="1200" b="1"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2016</a:t>
                      </a:r>
                      <a:endParaRPr lang="en-US" sz="12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2017</a:t>
                      </a:r>
                      <a:endParaRPr lang="en-US" sz="12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High-end</a:t>
                      </a:r>
                      <a:endParaRPr lang="en-US" sz="12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7.4-8.5 </a:t>
                      </a:r>
                      <a:endParaRPr lang="en-US" sz="1200" dirty="0"/>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2516150077"/>
                  </a:ext>
                </a:extLst>
              </a:tr>
            </a:tbl>
          </a:graphicData>
        </a:graphic>
      </p:graphicFrame>
      <p:sp>
        <p:nvSpPr>
          <p:cNvPr id="7" name="TextBox 6">
            <a:extLst>
              <a:ext uri="{FF2B5EF4-FFF2-40B4-BE49-F238E27FC236}">
                <a16:creationId xmlns:a16="http://schemas.microsoft.com/office/drawing/2014/main" id="{A74F6BDC-DCFD-0F1B-9FC3-CD10EAB767FD}"/>
              </a:ext>
            </a:extLst>
          </p:cNvPr>
          <p:cNvSpPr txBox="1"/>
          <p:nvPr/>
        </p:nvSpPr>
        <p:spPr>
          <a:xfrm>
            <a:off x="71438" y="444017"/>
            <a:ext cx="93116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Main features of Armv8.0-A ISA-based 64-bit Cortex-A CPUs </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r>
              <a:rPr lang="hu-HU" spc="-50" dirty="0">
                <a:solidFill>
                  <a:srgbClr val="000000"/>
                </a:solidFill>
                <a:latin typeface="Verdana"/>
              </a:rPr>
              <a:t>47</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8" name="TextBox 7">
            <a:extLst>
              <a:ext uri="{FF2B5EF4-FFF2-40B4-BE49-F238E27FC236}">
                <a16:creationId xmlns:a16="http://schemas.microsoft.com/office/drawing/2014/main" id="{F53FE373-8850-534D-3793-0B90474A96E5}"/>
              </a:ext>
            </a:extLst>
          </p:cNvPr>
          <p:cNvSpPr txBox="1"/>
          <p:nvPr/>
        </p:nvSpPr>
        <p:spPr>
          <a:xfrm>
            <a:off x="60325" y="3716338"/>
            <a:ext cx="9113970" cy="584775"/>
          </a:xfrm>
          <a:prstGeom prst="rect">
            <a:avLst/>
          </a:prstGeom>
          <a:noFill/>
        </p:spPr>
        <p:txBody>
          <a:bodyPr wrap="none" rtlCol="0">
            <a:spAutoFit/>
          </a:bodyPr>
          <a:lstStyle/>
          <a:p>
            <a:r>
              <a:rPr lang="en-US" sz="1600" spc="-40" dirty="0"/>
              <a:t>As indicated, Armv8.0-based cores are </a:t>
            </a:r>
            <a:r>
              <a:rPr lang="en-US" sz="1600" spc="-40" dirty="0">
                <a:solidFill>
                  <a:srgbClr val="0070C0"/>
                </a:solidFill>
              </a:rPr>
              <a:t>64-bit designs, </a:t>
            </a:r>
            <a:r>
              <a:rPr lang="en-US" sz="1600" spc="-40" dirty="0"/>
              <a:t>have</a:t>
            </a:r>
            <a:r>
              <a:rPr lang="en-US" sz="1600" spc="-40" dirty="0">
                <a:solidFill>
                  <a:srgbClr val="0070C0"/>
                </a:solidFill>
              </a:rPr>
              <a:t> mandatory, shared L2 caches,</a:t>
            </a:r>
          </a:p>
          <a:p>
            <a:r>
              <a:rPr lang="en-US" sz="1600" dirty="0">
                <a:solidFill>
                  <a:srgbClr val="0070C0"/>
                </a:solidFill>
              </a:rPr>
              <a:t>   </a:t>
            </a:r>
            <a:r>
              <a:rPr lang="en-US" sz="1600" dirty="0"/>
              <a:t>and support </a:t>
            </a:r>
            <a:r>
              <a:rPr lang="en-US" sz="1600" dirty="0" err="1">
                <a:solidFill>
                  <a:srgbClr val="0070C0"/>
                </a:solidFill>
              </a:rPr>
              <a:t>big.little</a:t>
            </a:r>
            <a:r>
              <a:rPr lang="en-US" sz="1600" dirty="0">
                <a:solidFill>
                  <a:srgbClr val="0070C0"/>
                </a:solidFill>
              </a:rPr>
              <a:t> processing.</a:t>
            </a:r>
            <a:r>
              <a:rPr lang="en-US" sz="1600" dirty="0"/>
              <a:t> </a:t>
            </a:r>
            <a:endParaRPr lang="hu-HU" sz="1600" dirty="0"/>
          </a:p>
        </p:txBody>
      </p:sp>
    </p:spTree>
    <p:extLst>
      <p:ext uri="{BB962C8B-B14F-4D97-AF65-F5344CB8AC3E}">
        <p14:creationId xmlns:p14="http://schemas.microsoft.com/office/powerpoint/2010/main" val="345698158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kern="1200" dirty="0">
                <a:solidFill>
                  <a:srgbClr val="FFFFFF"/>
                </a:solidFill>
              </a:rPr>
              <a:t>3.4 Armv8.0-A ISA-based 64-bit Cortex-A CPUs (4)</a:t>
            </a:r>
            <a:endParaRPr lang="hu-HU" sz="1700" dirty="0"/>
          </a:p>
        </p:txBody>
      </p:sp>
      <p:sp>
        <p:nvSpPr>
          <p:cNvPr id="101" name="TextBox 100">
            <a:extLst>
              <a:ext uri="{FF2B5EF4-FFF2-40B4-BE49-F238E27FC236}">
                <a16:creationId xmlns:a16="http://schemas.microsoft.com/office/drawing/2014/main" id="{98D1DAD3-255A-6AC0-BA24-DCF090F673FD}"/>
              </a:ext>
            </a:extLst>
          </p:cNvPr>
          <p:cNvSpPr txBox="1"/>
          <p:nvPr/>
        </p:nvSpPr>
        <p:spPr>
          <a:xfrm>
            <a:off x="75427" y="445239"/>
            <a:ext cx="8625147" cy="36933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pitchFamily="34" charset="0"/>
                <a:ea typeface="+mn-ea"/>
                <a:cs typeface="+mn-cs"/>
              </a:rPr>
              <a:t>Use of 64-bit Armv8.0-based CPUs in mobile processors -1</a:t>
            </a:r>
            <a:endParaRPr lang="hu-HU" baseline="30000" dirty="0">
              <a:solidFill>
                <a:schemeClr val="accent6"/>
              </a:solidFill>
              <a:latin typeface="Verdana" pitchFamily="34" charset="0"/>
            </a:endParaRPr>
          </a:p>
        </p:txBody>
      </p:sp>
      <p:sp>
        <p:nvSpPr>
          <p:cNvPr id="97" name="Rounded Rectangle 2">
            <a:extLst>
              <a:ext uri="{FF2B5EF4-FFF2-40B4-BE49-F238E27FC236}">
                <a16:creationId xmlns:a16="http://schemas.microsoft.com/office/drawing/2014/main" id="{03B7FFE3-9FFC-C197-7840-B156A7C3D630}"/>
              </a:ext>
            </a:extLst>
          </p:cNvPr>
          <p:cNvSpPr/>
          <p:nvPr/>
        </p:nvSpPr>
        <p:spPr bwMode="auto">
          <a:xfrm>
            <a:off x="0" y="890975"/>
            <a:ext cx="9144000" cy="612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TextBox 97">
            <a:extLst>
              <a:ext uri="{FF2B5EF4-FFF2-40B4-BE49-F238E27FC236}">
                <a16:creationId xmlns:a16="http://schemas.microsoft.com/office/drawing/2014/main" id="{FCC923FE-F157-89EF-7425-1283242B2671}"/>
              </a:ext>
            </a:extLst>
          </p:cNvPr>
          <p:cNvSpPr txBox="1"/>
          <p:nvPr/>
        </p:nvSpPr>
        <p:spPr>
          <a:xfrm>
            <a:off x="121790" y="872716"/>
            <a:ext cx="8535926" cy="58477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Armv8.0-based</a:t>
            </a:r>
            <a:r>
              <a:rPr kumimoji="0" lang="en-US" sz="1600" b="0" i="0" u="none" strike="noStrike" kern="1200" cap="none" spc="0" normalizeH="0" noProof="0" dirty="0">
                <a:ln>
                  <a:noFill/>
                </a:ln>
                <a:solidFill>
                  <a:srgbClr val="0070C0"/>
                </a:solidFill>
                <a:effectLst/>
                <a:uLnTx/>
                <a:uFillTx/>
                <a:latin typeface="Verdana"/>
                <a:ea typeface="+mn-ea"/>
                <a:cs typeface="+mn-cs"/>
              </a:rPr>
              <a:t> processors </a:t>
            </a:r>
            <a:r>
              <a:rPr kumimoji="0" lang="en-US" sz="1600" b="0" i="0" u="none" strike="noStrike" kern="1200" cap="none" spc="0" normalizeH="0" noProof="0" dirty="0">
                <a:ln>
                  <a:noFill/>
                </a:ln>
                <a:solidFill>
                  <a:srgbClr val="000000"/>
                </a:solidFill>
                <a:effectLst/>
                <a:uLnTx/>
                <a:uFillTx/>
                <a:latin typeface="Verdana"/>
                <a:ea typeface="+mn-ea"/>
                <a:cs typeface="+mn-cs"/>
              </a:rPr>
              <a:t>were first used in </a:t>
            </a:r>
            <a:r>
              <a:rPr lang="en-US" sz="1600" dirty="0">
                <a:solidFill>
                  <a:srgbClr val="FF0000"/>
                </a:solidFill>
                <a:latin typeface="Verdana"/>
              </a:rPr>
              <a:t>symmetrical multicore </a:t>
            </a:r>
            <a:r>
              <a:rPr lang="en-US" sz="1600" dirty="0">
                <a:solidFill>
                  <a:srgbClr val="000000"/>
                </a:solidFill>
                <a:latin typeface="Verdana"/>
              </a:rPr>
              <a:t>and then</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in </a:t>
            </a:r>
            <a:r>
              <a:rPr lang="en-US" sz="1600" dirty="0" err="1">
                <a:solidFill>
                  <a:srgbClr val="FF0000"/>
                </a:solidFill>
                <a:latin typeface="Verdana"/>
              </a:rPr>
              <a:t>big.little</a:t>
            </a:r>
            <a:r>
              <a:rPr lang="en-US" sz="1600" dirty="0">
                <a:solidFill>
                  <a:srgbClr val="FF0000"/>
                </a:solidFill>
                <a:latin typeface="Verdana"/>
              </a:rPr>
              <a:t> </a:t>
            </a:r>
            <a:r>
              <a:rPr kumimoji="0" lang="en-US" sz="1600" b="0" i="0" u="none" strike="noStrike" kern="1200" cap="none" spc="0" normalizeH="0" noProof="0" dirty="0">
                <a:ln>
                  <a:noFill/>
                </a:ln>
                <a:solidFill>
                  <a:srgbClr val="FF0000"/>
                </a:solidFill>
                <a:effectLst/>
                <a:uLnTx/>
                <a:uFillTx/>
                <a:latin typeface="Verdana"/>
                <a:ea typeface="+mn-ea"/>
                <a:cs typeface="+mn-cs"/>
              </a:rPr>
              <a:t>designs</a:t>
            </a:r>
            <a:r>
              <a:rPr kumimoji="0" lang="en-US" sz="1600" b="0" i="0" u="none" strike="noStrike" kern="1200" cap="none" spc="0" normalizeH="0" noProof="0" dirty="0">
                <a:ln>
                  <a:noFill/>
                </a:ln>
                <a:solidFill>
                  <a:srgbClr val="000000"/>
                </a:solidFill>
                <a:effectLst/>
                <a:uLnTx/>
                <a:uFillTx/>
                <a:latin typeface="Verdana"/>
                <a:ea typeface="+mn-ea"/>
                <a:cs typeface="+mn-cs"/>
              </a:rPr>
              <a:t>, as shown in the following Figure.</a:t>
            </a:r>
            <a:endParaRPr kumimoji="0" lang="en-US" sz="1600" b="0" i="0" u="none" strike="noStrike" kern="1200" cap="none" spc="-3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919BA8-F5BA-5017-7712-3F90872F97A4}"/>
              </a:ext>
            </a:extLst>
          </p:cNvPr>
          <p:cNvSpPr txBox="1"/>
          <p:nvPr/>
        </p:nvSpPr>
        <p:spPr>
          <a:xfrm>
            <a:off x="52680" y="5803736"/>
            <a:ext cx="8811579" cy="869469"/>
          </a:xfrm>
          <a:prstGeom prst="rect">
            <a:avLst/>
          </a:prstGeom>
          <a:noFill/>
        </p:spPr>
        <p:txBody>
          <a:bodyPr wrap="none" rtlCol="0">
            <a:spAutoFit/>
          </a:bodyPr>
          <a:lstStyle/>
          <a:p>
            <a:pPr>
              <a:spcAft>
                <a:spcPts val="300"/>
              </a:spcAft>
            </a:pPr>
            <a:r>
              <a:rPr lang="en-US" sz="1600" spc="-40" dirty="0">
                <a:solidFill>
                  <a:srgbClr val="FF0000"/>
                </a:solidFill>
              </a:rPr>
              <a:t>Remark </a:t>
            </a:r>
          </a:p>
          <a:p>
            <a:r>
              <a:rPr lang="en-US" sz="1600" spc="-40" dirty="0"/>
              <a:t>Symmetrical multicore and </a:t>
            </a:r>
            <a:r>
              <a:rPr lang="en-US" sz="1600" spc="-40" dirty="0" err="1"/>
              <a:t>big.little</a:t>
            </a:r>
            <a:r>
              <a:rPr lang="en-US" sz="1600" spc="-40" dirty="0"/>
              <a:t> CPU designs were previously discussed in Sections </a:t>
            </a:r>
          </a:p>
          <a:p>
            <a:r>
              <a:rPr lang="en-US" sz="1600" spc="-40" dirty="0"/>
              <a:t>   3.3.3 and 3.3.4, so for related details we refer to the mentioned sections.</a:t>
            </a:r>
            <a:endParaRPr lang="hu-HU" sz="1600" dirty="0"/>
          </a:p>
        </p:txBody>
      </p:sp>
    </p:spTree>
    <p:extLst>
      <p:ext uri="{BB962C8B-B14F-4D97-AF65-F5344CB8AC3E}">
        <p14:creationId xmlns:p14="http://schemas.microsoft.com/office/powerpoint/2010/main" val="128496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additive="base">
                                        <p:cTn id="7" dur="500" fill="hold"/>
                                        <p:tgtEl>
                                          <p:spTgt spid="97"/>
                                        </p:tgtEl>
                                        <p:attrNameLst>
                                          <p:attrName>ppt_x</p:attrName>
                                        </p:attrNameLst>
                                      </p:cBhvr>
                                      <p:tavLst>
                                        <p:tav tm="0">
                                          <p:val>
                                            <p:strVal val="#ppt_x"/>
                                          </p:val>
                                        </p:tav>
                                        <p:tav tm="100000">
                                          <p:val>
                                            <p:strVal val="#ppt_x"/>
                                          </p:val>
                                        </p:tav>
                                      </p:tavLst>
                                    </p:anim>
                                    <p:anim calcmode="lin" valueType="num">
                                      <p:cBhvr additive="base">
                                        <p:cTn id="8" dur="500" fill="hold"/>
                                        <p:tgtEl>
                                          <p:spTgt spid="9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ppt_x"/>
                                          </p:val>
                                        </p:tav>
                                        <p:tav tm="100000">
                                          <p:val>
                                            <p:strVal val="#ppt_x"/>
                                          </p:val>
                                        </p:tav>
                                      </p:tavLst>
                                    </p:anim>
                                    <p:anim calcmode="lin" valueType="num">
                                      <p:cBhvr additive="base">
                                        <p:cTn id="12"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p:bldP spid="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kern="1200" dirty="0">
                <a:solidFill>
                  <a:srgbClr val="FFFFFF"/>
                </a:solidFill>
              </a:rPr>
              <a:t>3.4 Armv8.0-A ISA-based 64-bit Cortex-A CPUs (5)</a:t>
            </a:r>
            <a:endParaRPr lang="hu-HU" sz="1700" dirty="0"/>
          </a:p>
        </p:txBody>
      </p:sp>
      <p:sp>
        <p:nvSpPr>
          <p:cNvPr id="40" name="Text Box 4">
            <a:extLst>
              <a:ext uri="{FF2B5EF4-FFF2-40B4-BE49-F238E27FC236}">
                <a16:creationId xmlns:a16="http://schemas.microsoft.com/office/drawing/2014/main" id="{F9A74058-522F-DD5E-3623-CEABFF08837F}"/>
              </a:ext>
            </a:extLst>
          </p:cNvPr>
          <p:cNvSpPr txBox="1">
            <a:spLocks noChangeArrowheads="1"/>
          </p:cNvSpPr>
          <p:nvPr/>
        </p:nvSpPr>
        <p:spPr bwMode="auto">
          <a:xfrm>
            <a:off x="1503472" y="946500"/>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369179" y="150099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3" name="Text Box 5">
            <a:extLst>
              <a:ext uri="{FF2B5EF4-FFF2-40B4-BE49-F238E27FC236}">
                <a16:creationId xmlns:a16="http://schemas.microsoft.com/office/drawing/2014/main" id="{EDAFD7B6-EF90-FCE0-DEC5-EC05F9196096}"/>
              </a:ext>
            </a:extLst>
          </p:cNvPr>
          <p:cNvSpPr txBox="1">
            <a:spLocks noChangeArrowheads="1"/>
          </p:cNvSpPr>
          <p:nvPr/>
        </p:nvSpPr>
        <p:spPr bwMode="auto">
          <a:xfrm>
            <a:off x="1622302" y="1500995"/>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44" name="Straight Connector 43">
            <a:extLst>
              <a:ext uri="{FF2B5EF4-FFF2-40B4-BE49-F238E27FC236}">
                <a16:creationId xmlns:a16="http://schemas.microsoft.com/office/drawing/2014/main" id="{CA387293-CDBC-4667-C545-6352338091DE}"/>
              </a:ext>
            </a:extLst>
          </p:cNvPr>
          <p:cNvCxnSpPr>
            <a:cxnSpLocks/>
            <a:endCxn id="47" idx="2"/>
          </p:cNvCxnSpPr>
          <p:nvPr/>
        </p:nvCxnSpPr>
        <p:spPr>
          <a:xfrm flipH="1">
            <a:off x="2221686" y="1259832"/>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Oval 13">
            <a:extLst>
              <a:ext uri="{FF2B5EF4-FFF2-40B4-BE49-F238E27FC236}">
                <a16:creationId xmlns:a16="http://schemas.microsoft.com/office/drawing/2014/main" id="{ABCF83F8-829D-B433-711D-A83506E4B769}"/>
              </a:ext>
            </a:extLst>
          </p:cNvPr>
          <p:cNvSpPr>
            <a:spLocks noChangeArrowheads="1"/>
          </p:cNvSpPr>
          <p:nvPr/>
        </p:nvSpPr>
        <p:spPr bwMode="auto">
          <a:xfrm>
            <a:off x="2221686" y="143882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6996921" y="1518074"/>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2" name="Straight Connector 51">
            <a:extLst>
              <a:ext uri="{FF2B5EF4-FFF2-40B4-BE49-F238E27FC236}">
                <a16:creationId xmlns:a16="http://schemas.microsoft.com/office/drawing/2014/main" id="{34770A00-0D8A-C66E-3D1F-370178BA2F5A}"/>
              </a:ext>
            </a:extLst>
          </p:cNvPr>
          <p:cNvCxnSpPr>
            <a:cxnSpLocks/>
          </p:cNvCxnSpPr>
          <p:nvPr/>
        </p:nvCxnSpPr>
        <p:spPr bwMode="auto">
          <a:xfrm flipH="1" flipV="1">
            <a:off x="5301146" y="1256960"/>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Oval 13">
            <a:extLst>
              <a:ext uri="{FF2B5EF4-FFF2-40B4-BE49-F238E27FC236}">
                <a16:creationId xmlns:a16="http://schemas.microsoft.com/office/drawing/2014/main" id="{B6F2087F-C947-82BF-E6D8-6F733998EC83}"/>
              </a:ext>
            </a:extLst>
          </p:cNvPr>
          <p:cNvSpPr>
            <a:spLocks noChangeArrowheads="1"/>
          </p:cNvSpPr>
          <p:nvPr/>
        </p:nvSpPr>
        <p:spPr bwMode="auto">
          <a:xfrm>
            <a:off x="8104127" y="141991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449229" y="410795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405887"/>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65934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2" name="TextBox 61">
            <a:extLst>
              <a:ext uri="{FF2B5EF4-FFF2-40B4-BE49-F238E27FC236}">
                <a16:creationId xmlns:a16="http://schemas.microsoft.com/office/drawing/2014/main" id="{042493A1-BBA2-E258-AC72-BCAB1FE705C9}"/>
              </a:ext>
            </a:extLst>
          </p:cNvPr>
          <p:cNvSpPr txBox="1"/>
          <p:nvPr/>
        </p:nvSpPr>
        <p:spPr>
          <a:xfrm>
            <a:off x="1173146" y="3663340"/>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3" name="TextBox 62">
            <a:extLst>
              <a:ext uri="{FF2B5EF4-FFF2-40B4-BE49-F238E27FC236}">
                <a16:creationId xmlns:a16="http://schemas.microsoft.com/office/drawing/2014/main" id="{32897A58-B29C-35EC-D795-A7D5798E4505}"/>
              </a:ext>
            </a:extLst>
          </p:cNvPr>
          <p:cNvSpPr txBox="1"/>
          <p:nvPr/>
        </p:nvSpPr>
        <p:spPr>
          <a:xfrm>
            <a:off x="3343131" y="366492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314323" y="365466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5" name="TextBox 64">
            <a:extLst>
              <a:ext uri="{FF2B5EF4-FFF2-40B4-BE49-F238E27FC236}">
                <a16:creationId xmlns:a16="http://schemas.microsoft.com/office/drawing/2014/main" id="{7537D471-3ED0-FD99-DBC6-094D9B55FBB7}"/>
              </a:ext>
            </a:extLst>
          </p:cNvPr>
          <p:cNvSpPr txBox="1"/>
          <p:nvPr/>
        </p:nvSpPr>
        <p:spPr>
          <a:xfrm>
            <a:off x="7605880" y="365827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38999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7" name="TextBox 66">
            <a:extLst>
              <a:ext uri="{FF2B5EF4-FFF2-40B4-BE49-F238E27FC236}">
                <a16:creationId xmlns:a16="http://schemas.microsoft.com/office/drawing/2014/main" id="{6072DFEF-E730-7CBA-F8CB-256510945944}"/>
              </a:ext>
            </a:extLst>
          </p:cNvPr>
          <p:cNvSpPr txBox="1"/>
          <p:nvPr/>
        </p:nvSpPr>
        <p:spPr>
          <a:xfrm>
            <a:off x="1772341" y="338999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681938" y="3388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9" name="TextBox 68">
            <a:extLst>
              <a:ext uri="{FF2B5EF4-FFF2-40B4-BE49-F238E27FC236}">
                <a16:creationId xmlns:a16="http://schemas.microsoft.com/office/drawing/2014/main" id="{318DB115-2A96-1C04-2C2E-1240E2211D19}"/>
              </a:ext>
            </a:extLst>
          </p:cNvPr>
          <p:cNvSpPr txBox="1"/>
          <p:nvPr/>
        </p:nvSpPr>
        <p:spPr>
          <a:xfrm>
            <a:off x="5706344" y="338917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7851254" y="338853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6948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38641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86801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35726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8247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25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5558174" y="48925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5564573" y="53757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5556498" y="58297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384212" y="632635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7601763" y="488664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7079711" y="49941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7506967" y="536981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7077787" y="54640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7031623" y="648130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5681226" y="439484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29713" y="4184756"/>
            <a:ext cx="1428475" cy="292388"/>
          </a:xfrm>
          <a:prstGeom prst="rect">
            <a:avLst/>
          </a:prstGeom>
          <a:noFill/>
        </p:spPr>
        <p:txBody>
          <a:bodyPr wrap="square" rtlCol="0">
            <a:spAutoFit/>
          </a:bodyPr>
          <a:lstStyle/>
          <a:p>
            <a:r>
              <a:rPr lang="en-US" sz="1300" i="1" dirty="0"/>
              <a:t>Processors</a:t>
            </a:r>
            <a:endParaRPr lang="hu-HU" sz="1300" i="1" dirty="0"/>
          </a:p>
        </p:txBody>
      </p:sp>
      <p:sp>
        <p:nvSpPr>
          <p:cNvPr id="5" name="Rectangle 4">
            <a:extLst>
              <a:ext uri="{FF2B5EF4-FFF2-40B4-BE49-F238E27FC236}">
                <a16:creationId xmlns:a16="http://schemas.microsoft.com/office/drawing/2014/main" id="{0F3E2C1F-62AB-E6D0-B50F-E074B6DFDDAF}"/>
              </a:ext>
            </a:extLst>
          </p:cNvPr>
          <p:cNvSpPr/>
          <p:nvPr/>
        </p:nvSpPr>
        <p:spPr>
          <a:xfrm>
            <a:off x="3214120" y="438468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6" name="TextBox 5">
            <a:extLst>
              <a:ext uri="{FF2B5EF4-FFF2-40B4-BE49-F238E27FC236}">
                <a16:creationId xmlns:a16="http://schemas.microsoft.com/office/drawing/2014/main" id="{01D32579-996B-3F10-CB03-7564E7DDAA6F}"/>
              </a:ext>
            </a:extLst>
          </p:cNvPr>
          <p:cNvSpPr txBox="1"/>
          <p:nvPr/>
        </p:nvSpPr>
        <p:spPr>
          <a:xfrm>
            <a:off x="1646212" y="5824973"/>
            <a:ext cx="11352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620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2x4C</a:t>
            </a:r>
          </a:p>
        </p:txBody>
      </p:sp>
      <p:sp>
        <p:nvSpPr>
          <p:cNvPr id="7" name="TextBox 6">
            <a:extLst>
              <a:ext uri="{FF2B5EF4-FFF2-40B4-BE49-F238E27FC236}">
                <a16:creationId xmlns:a16="http://schemas.microsoft.com/office/drawing/2014/main" id="{2520AA94-0FA0-AC5A-3D95-F1F5C26216FC}"/>
              </a:ext>
            </a:extLst>
          </p:cNvPr>
          <p:cNvSpPr txBox="1"/>
          <p:nvPr/>
        </p:nvSpPr>
        <p:spPr>
          <a:xfrm>
            <a:off x="1513523" y="4890189"/>
            <a:ext cx="142058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7</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7580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5</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0B5ACAD4-7BBC-26BE-0AF0-07F8EA3EAC9A}"/>
              </a:ext>
            </a:extLst>
          </p:cNvPr>
          <p:cNvSpPr txBox="1"/>
          <p:nvPr/>
        </p:nvSpPr>
        <p:spPr>
          <a:xfrm>
            <a:off x="3427566" y="489209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560678" y="535761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566161" y="583513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1" name="TextBox 10">
            <a:extLst>
              <a:ext uri="{FF2B5EF4-FFF2-40B4-BE49-F238E27FC236}">
                <a16:creationId xmlns:a16="http://schemas.microsoft.com/office/drawing/2014/main" id="{657183D0-95D5-5853-E599-EBB9328D30D6}"/>
              </a:ext>
            </a:extLst>
          </p:cNvPr>
          <p:cNvSpPr txBox="1"/>
          <p:nvPr/>
        </p:nvSpPr>
        <p:spPr>
          <a:xfrm>
            <a:off x="1467543" y="6320709"/>
            <a:ext cx="148784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MT6735 (2015)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54BB0508-9402-B009-6560-C6A1EE1B1241}"/>
              </a:ext>
            </a:extLst>
          </p:cNvPr>
          <p:cNvSpPr txBox="1"/>
          <p:nvPr/>
        </p:nvSpPr>
        <p:spPr>
          <a:xfrm>
            <a:off x="3387513" y="632440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84911A2C-9D10-D6A7-588C-F6CA320A212E}"/>
              </a:ext>
            </a:extLst>
          </p:cNvPr>
          <p:cNvSpPr/>
          <p:nvPr/>
        </p:nvSpPr>
        <p:spPr>
          <a:xfrm>
            <a:off x="1703634" y="4394849"/>
            <a:ext cx="1037463"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067BB658-9515-5D33-0A1C-DA097B233BC8}"/>
              </a:ext>
            </a:extLst>
          </p:cNvPr>
          <p:cNvSpPr txBox="1"/>
          <p:nvPr/>
        </p:nvSpPr>
        <p:spPr>
          <a:xfrm>
            <a:off x="1666090" y="535761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410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4C</a:t>
            </a:r>
          </a:p>
        </p:txBody>
      </p:sp>
      <p:sp>
        <p:nvSpPr>
          <p:cNvPr id="13" name="Right Arrow 117">
            <a:extLst>
              <a:ext uri="{FF2B5EF4-FFF2-40B4-BE49-F238E27FC236}">
                <a16:creationId xmlns:a16="http://schemas.microsoft.com/office/drawing/2014/main" id="{9F3BA527-7B8E-9A54-2A37-B2798DCA71E7}"/>
              </a:ext>
            </a:extLst>
          </p:cNvPr>
          <p:cNvSpPr/>
          <p:nvPr/>
        </p:nvSpPr>
        <p:spPr bwMode="auto">
          <a:xfrm>
            <a:off x="3036031" y="45166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20">
            <a:extLst>
              <a:ext uri="{FF2B5EF4-FFF2-40B4-BE49-F238E27FC236}">
                <a16:creationId xmlns:a16="http://schemas.microsoft.com/office/drawing/2014/main" id="{D13A97DC-39FA-8E3D-CE04-BC8D7DAB6AEC}"/>
              </a:ext>
            </a:extLst>
          </p:cNvPr>
          <p:cNvSpPr/>
          <p:nvPr/>
        </p:nvSpPr>
        <p:spPr bwMode="auto">
          <a:xfrm>
            <a:off x="3044267" y="50068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17">
            <a:extLst>
              <a:ext uri="{FF2B5EF4-FFF2-40B4-BE49-F238E27FC236}">
                <a16:creationId xmlns:a16="http://schemas.microsoft.com/office/drawing/2014/main" id="{CD31D098-4918-F45D-B176-9695A0444258}"/>
              </a:ext>
            </a:extLst>
          </p:cNvPr>
          <p:cNvSpPr/>
          <p:nvPr/>
        </p:nvSpPr>
        <p:spPr bwMode="auto">
          <a:xfrm>
            <a:off x="3056351" y="54310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6" name="Right Arrow 120">
            <a:extLst>
              <a:ext uri="{FF2B5EF4-FFF2-40B4-BE49-F238E27FC236}">
                <a16:creationId xmlns:a16="http://schemas.microsoft.com/office/drawing/2014/main" id="{83D862D2-DACF-760F-82D8-B3669612B31B}"/>
              </a:ext>
            </a:extLst>
          </p:cNvPr>
          <p:cNvSpPr/>
          <p:nvPr/>
        </p:nvSpPr>
        <p:spPr bwMode="auto">
          <a:xfrm>
            <a:off x="3044267" y="58907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Right Arrow 120">
            <a:extLst>
              <a:ext uri="{FF2B5EF4-FFF2-40B4-BE49-F238E27FC236}">
                <a16:creationId xmlns:a16="http://schemas.microsoft.com/office/drawing/2014/main" id="{B966EEA8-E483-B841-3819-966635E1FC11}"/>
              </a:ext>
            </a:extLst>
          </p:cNvPr>
          <p:cNvSpPr/>
          <p:nvPr/>
        </p:nvSpPr>
        <p:spPr bwMode="auto">
          <a:xfrm>
            <a:off x="3034107" y="64495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61681" y="449630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49597" y="501701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61681" y="544118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49597" y="59009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5039437" y="64597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C9FCAB59-FF04-962B-B7E5-215D8421806E}"/>
              </a:ext>
            </a:extLst>
          </p:cNvPr>
          <p:cNvSpPr txBox="1"/>
          <p:nvPr/>
        </p:nvSpPr>
        <p:spPr>
          <a:xfrm>
            <a:off x="7341947" y="632659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3436553" y="149717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289641" y="31048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7213665" y="30826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570039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319716"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7759812"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7262880"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646052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079845"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5804143" y="25838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5524071" y="25839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370046" y="25847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089973" y="25847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8628192"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8253841"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7965488" y="26364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7685416" y="26364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8531768" y="26373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8251696" y="26373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5209640" y="21550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7184952" y="20928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077626" y="28580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8191334" y="29291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3239361" y="213830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86" name="TextBox 85">
            <a:extLst>
              <a:ext uri="{FF2B5EF4-FFF2-40B4-BE49-F238E27FC236}">
                <a16:creationId xmlns:a16="http://schemas.microsoft.com/office/drawing/2014/main" id="{17F85C4A-5CDE-210E-70EE-8DB4570B0B40}"/>
              </a:ext>
            </a:extLst>
          </p:cNvPr>
          <p:cNvSpPr txBox="1"/>
          <p:nvPr/>
        </p:nvSpPr>
        <p:spPr>
          <a:xfrm>
            <a:off x="7411908" y="30182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5392886" y="30440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00" name="Group 99">
            <a:extLst>
              <a:ext uri="{FF2B5EF4-FFF2-40B4-BE49-F238E27FC236}">
                <a16:creationId xmlns:a16="http://schemas.microsoft.com/office/drawing/2014/main" id="{54E4D02A-F9FB-5146-882F-095D9AAF995E}"/>
              </a:ext>
            </a:extLst>
          </p:cNvPr>
          <p:cNvGrpSpPr/>
          <p:nvPr/>
        </p:nvGrpSpPr>
        <p:grpSpPr>
          <a:xfrm>
            <a:off x="1538057" y="2206801"/>
            <a:ext cx="1396468" cy="1112350"/>
            <a:chOff x="354665" y="2034081"/>
            <a:chExt cx="1462260" cy="1112350"/>
          </a:xfrm>
        </p:grpSpPr>
        <p:sp>
          <p:nvSpPr>
            <p:cNvPr id="88" name="Rectangle 87">
              <a:extLst>
                <a:ext uri="{FF2B5EF4-FFF2-40B4-BE49-F238E27FC236}">
                  <a16:creationId xmlns:a16="http://schemas.microsoft.com/office/drawing/2014/main" id="{3B47CE61-9F15-0831-DC66-34A44BA97F31}"/>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9" name="Rectangle 88">
              <a:extLst>
                <a:ext uri="{FF2B5EF4-FFF2-40B4-BE49-F238E27FC236}">
                  <a16:creationId xmlns:a16="http://schemas.microsoft.com/office/drawing/2014/main" id="{BC57472E-26C2-A6CA-E5BA-4E54070DFDB7}"/>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Rectangle 89">
              <a:extLst>
                <a:ext uri="{FF2B5EF4-FFF2-40B4-BE49-F238E27FC236}">
                  <a16:creationId xmlns:a16="http://schemas.microsoft.com/office/drawing/2014/main" id="{16AF4248-6D10-1306-489D-3AA2F2E41D9B}"/>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1" name="Rectangle 90">
              <a:extLst>
                <a:ext uri="{FF2B5EF4-FFF2-40B4-BE49-F238E27FC236}">
                  <a16:creationId xmlns:a16="http://schemas.microsoft.com/office/drawing/2014/main" id="{494F124B-19CB-8F08-94C4-2E91A67E2252}"/>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2" name="Rounded Rectangle 85">
              <a:extLst>
                <a:ext uri="{FF2B5EF4-FFF2-40B4-BE49-F238E27FC236}">
                  <a16:creationId xmlns:a16="http://schemas.microsoft.com/office/drawing/2014/main" id="{F882C838-D060-D0AB-F47D-5360B5C321E7}"/>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3" name="Up-Down Arrow 86">
              <a:extLst>
                <a:ext uri="{FF2B5EF4-FFF2-40B4-BE49-F238E27FC236}">
                  <a16:creationId xmlns:a16="http://schemas.microsoft.com/office/drawing/2014/main" id="{4FF691A8-D025-B2A4-FA53-FEDD06E618BC}"/>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4" name="Rectangle 93">
              <a:extLst>
                <a:ext uri="{FF2B5EF4-FFF2-40B4-BE49-F238E27FC236}">
                  <a16:creationId xmlns:a16="http://schemas.microsoft.com/office/drawing/2014/main" id="{88AC16BA-D2EB-1D5E-9E5E-BDB0D3FD60BD}"/>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5" name="TextBox 94">
              <a:extLst>
                <a:ext uri="{FF2B5EF4-FFF2-40B4-BE49-F238E27FC236}">
                  <a16:creationId xmlns:a16="http://schemas.microsoft.com/office/drawing/2014/main" id="{4BD24A61-C712-FB99-6F5C-6C9B3E78079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01" name="TextBox 100">
            <a:extLst>
              <a:ext uri="{FF2B5EF4-FFF2-40B4-BE49-F238E27FC236}">
                <a16:creationId xmlns:a16="http://schemas.microsoft.com/office/drawing/2014/main" id="{98D1DAD3-255A-6AC0-BA24-DCF090F673FD}"/>
              </a:ext>
            </a:extLst>
          </p:cNvPr>
          <p:cNvSpPr txBox="1"/>
          <p:nvPr/>
        </p:nvSpPr>
        <p:spPr>
          <a:xfrm>
            <a:off x="75428" y="444568"/>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Armv8.0-based CPUs in mobile processors -2</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1384760" y="1238888"/>
            <a:ext cx="3780000" cy="5580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50751149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360237-6B0C-F1F0-99C6-5D99D56E89EA}"/>
              </a:ext>
            </a:extLst>
          </p:cNvPr>
          <p:cNvSpPr>
            <a:spLocks noGrp="1"/>
          </p:cNvSpPr>
          <p:nvPr>
            <p:ph type="title"/>
          </p:nvPr>
        </p:nvSpPr>
        <p:spPr/>
        <p:txBody>
          <a:bodyPr/>
          <a:lstStyle/>
          <a:p>
            <a:r>
              <a:rPr lang="en-US" sz="1700" kern="1200" dirty="0">
                <a:solidFill>
                  <a:srgbClr val="FFFFFF"/>
                </a:solidFill>
              </a:rPr>
              <a:t>3.4 Armv8.0-A ISA-based 64-bit Cortex-A CPUs (6)</a:t>
            </a:r>
            <a:endParaRPr lang="hu-HU" sz="1700" dirty="0"/>
          </a:p>
        </p:txBody>
      </p:sp>
      <p:sp>
        <p:nvSpPr>
          <p:cNvPr id="3" name="TextBox 2">
            <a:extLst>
              <a:ext uri="{FF2B5EF4-FFF2-40B4-BE49-F238E27FC236}">
                <a16:creationId xmlns:a16="http://schemas.microsoft.com/office/drawing/2014/main" id="{5D6BDB58-C636-3B0F-9895-9CD3D95F555D}"/>
              </a:ext>
            </a:extLst>
          </p:cNvPr>
          <p:cNvSpPr txBox="1"/>
          <p:nvPr/>
        </p:nvSpPr>
        <p:spPr>
          <a:xfrm>
            <a:off x="75431" y="429024"/>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Armv8.0-based CPUs in mobile processors -3</a:t>
            </a:r>
            <a:endParaRPr lang="hu-HU" baseline="30000" dirty="0">
              <a:solidFill>
                <a:schemeClr val="accent6"/>
              </a:solidFill>
              <a:latin typeface="Verdana" pitchFamily="34" charset="0"/>
            </a:endParaRPr>
          </a:p>
        </p:txBody>
      </p:sp>
      <p:sp>
        <p:nvSpPr>
          <p:cNvPr id="4" name="TextBox 3">
            <a:extLst>
              <a:ext uri="{FF2B5EF4-FFF2-40B4-BE49-F238E27FC236}">
                <a16:creationId xmlns:a16="http://schemas.microsoft.com/office/drawing/2014/main" id="{11529D99-527E-CFE7-2A9D-A85826E5A94A}"/>
              </a:ext>
            </a:extLst>
          </p:cNvPr>
          <p:cNvSpPr txBox="1"/>
          <p:nvPr/>
        </p:nvSpPr>
        <p:spPr>
          <a:xfrm>
            <a:off x="75520" y="804842"/>
            <a:ext cx="9144000" cy="1477328"/>
          </a:xfrm>
          <a:prstGeom prst="rect">
            <a:avLst/>
          </a:prstGeom>
          <a:noFill/>
        </p:spPr>
        <p:txBody>
          <a:bodyPr wrap="square" rtlCol="0">
            <a:spAutoFit/>
          </a:bodyPr>
          <a:lstStyle/>
          <a:p>
            <a:pPr marL="285750" indent="-285750">
              <a:buFont typeface="Arial" panose="020B0604020202020204" pitchFamily="34" charset="0"/>
              <a:buChar char="•"/>
            </a:pPr>
            <a:r>
              <a:rPr lang="en-US" sz="1600" dirty="0"/>
              <a:t>As the previous Figure shows, </a:t>
            </a:r>
            <a:r>
              <a:rPr lang="en-US" sz="1600" dirty="0">
                <a:solidFill>
                  <a:srgbClr val="0070C0"/>
                </a:solidFill>
              </a:rPr>
              <a:t>Armv8.0-based  processors </a:t>
            </a:r>
            <a:r>
              <a:rPr lang="en-US" sz="1600" dirty="0">
                <a:solidFill>
                  <a:srgbClr val="FF0000"/>
                </a:solidFill>
              </a:rPr>
              <a:t>initially</a:t>
            </a:r>
            <a:r>
              <a:rPr lang="en-US" sz="1600" dirty="0"/>
              <a:t> emerged as</a:t>
            </a:r>
          </a:p>
          <a:p>
            <a:pPr>
              <a:spcAft>
                <a:spcPts val="600"/>
              </a:spcAft>
            </a:pPr>
            <a:r>
              <a:rPr lang="en-US" sz="1600" dirty="0"/>
              <a:t>      </a:t>
            </a:r>
            <a:r>
              <a:rPr lang="en-US" sz="1600" dirty="0">
                <a:solidFill>
                  <a:srgbClr val="FF0000"/>
                </a:solidFill>
              </a:rPr>
              <a:t>symmetrical multicores </a:t>
            </a:r>
            <a:r>
              <a:rPr lang="en-US" sz="1600" dirty="0">
                <a:solidFill>
                  <a:srgbClr val="0070C0"/>
                </a:solidFill>
              </a:rPr>
              <a:t>around 2013 and 2016</a:t>
            </a:r>
            <a:r>
              <a:rPr lang="en-US" sz="1600" dirty="0"/>
              <a:t>, rather than as </a:t>
            </a:r>
            <a:r>
              <a:rPr lang="en-US" sz="1600" dirty="0" err="1"/>
              <a:t>big.little</a:t>
            </a:r>
            <a:r>
              <a:rPr lang="en-US" sz="1600" dirty="0"/>
              <a:t> designs. </a:t>
            </a:r>
            <a:endParaRPr lang="en-US" sz="1600" dirty="0">
              <a:solidFill>
                <a:srgbClr val="0070C0"/>
              </a:solidFill>
            </a:endParaRPr>
          </a:p>
          <a:p>
            <a:pPr>
              <a:spcAft>
                <a:spcPts val="600"/>
              </a:spcAft>
            </a:pPr>
            <a:r>
              <a:rPr lang="en-US" sz="1600" dirty="0"/>
              <a:t>    They were </a:t>
            </a:r>
            <a:r>
              <a:rPr lang="en-US" sz="1600" dirty="0">
                <a:solidFill>
                  <a:srgbClr val="0070C0"/>
                </a:solidFill>
              </a:rPr>
              <a:t>mostly</a:t>
            </a:r>
            <a:r>
              <a:rPr lang="en-US" sz="1600" dirty="0"/>
              <a:t> built using the </a:t>
            </a:r>
            <a:r>
              <a:rPr lang="en-US" sz="1600" dirty="0">
                <a:solidFill>
                  <a:srgbClr val="0070C0"/>
                </a:solidFill>
              </a:rPr>
              <a:t>Cortex-A53 and A57 </a:t>
            </a:r>
            <a:r>
              <a:rPr lang="en-US" sz="1600" dirty="0"/>
              <a:t>cores.</a:t>
            </a:r>
          </a:p>
          <a:p>
            <a:pPr marL="285750" indent="-285750">
              <a:buFont typeface="Arial" panose="020B0604020202020204" pitchFamily="34" charset="0"/>
              <a:buChar char="•"/>
            </a:pPr>
            <a:r>
              <a:rPr lang="en-US" sz="1600" dirty="0">
                <a:solidFill>
                  <a:srgbClr val="FF0000"/>
                </a:solidFill>
              </a:rPr>
              <a:t>Over time</a:t>
            </a:r>
            <a:r>
              <a:rPr lang="en-US" sz="1600" dirty="0"/>
              <a:t>, these processors began to be used </a:t>
            </a:r>
            <a:r>
              <a:rPr lang="en-US" sz="1600" dirty="0">
                <a:solidFill>
                  <a:srgbClr val="0070C0"/>
                </a:solidFill>
              </a:rPr>
              <a:t>more frequently in </a:t>
            </a:r>
            <a:r>
              <a:rPr lang="en-US" sz="1600" dirty="0" err="1">
                <a:solidFill>
                  <a:srgbClr val="FF0000"/>
                </a:solidFill>
              </a:rPr>
              <a:t>big.little</a:t>
            </a:r>
            <a:r>
              <a:rPr lang="en-US" sz="1600" dirty="0">
                <a:solidFill>
                  <a:srgbClr val="FF0000"/>
                </a:solidFill>
              </a:rPr>
              <a:t> </a:t>
            </a:r>
          </a:p>
          <a:p>
            <a:r>
              <a:rPr lang="en-US" sz="1600" dirty="0">
                <a:solidFill>
                  <a:srgbClr val="FF0000"/>
                </a:solidFill>
              </a:rPr>
              <a:t>      core clusters</a:t>
            </a:r>
            <a:r>
              <a:rPr lang="en-US" sz="1600" dirty="0">
                <a:solidFill>
                  <a:srgbClr val="0070C0"/>
                </a:solidFill>
              </a:rPr>
              <a:t> between 2016 and 2018,</a:t>
            </a:r>
            <a:r>
              <a:rPr lang="en-US" sz="1600" dirty="0"/>
              <a:t> as depicted in the Figure.</a:t>
            </a:r>
            <a:endParaRPr lang="hu-HU" sz="1600" dirty="0"/>
          </a:p>
        </p:txBody>
      </p:sp>
    </p:spTree>
    <p:extLst>
      <p:ext uri="{BB962C8B-B14F-4D97-AF65-F5344CB8AC3E}">
        <p14:creationId xmlns:p14="http://schemas.microsoft.com/office/powerpoint/2010/main" val="3934797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8469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3.5 Armv8.2-A ISA-based 64-bit Cortex-A CPUs</a:t>
            </a:r>
          </a:p>
        </p:txBody>
      </p:sp>
      <p:sp>
        <p:nvSpPr>
          <p:cNvPr id="2" name="TextBox 1">
            <a:extLst>
              <a:ext uri="{FF2B5EF4-FFF2-40B4-BE49-F238E27FC236}">
                <a16:creationId xmlns:a16="http://schemas.microsoft.com/office/drawing/2014/main" id="{3C015C7A-02CE-DE89-B537-77CAAD579EB6}"/>
              </a:ext>
            </a:extLst>
          </p:cNvPr>
          <p:cNvSpPr txBox="1"/>
          <p:nvPr/>
        </p:nvSpPr>
        <p:spPr>
          <a:xfrm>
            <a:off x="1137920" y="2844800"/>
            <a:ext cx="308098" cy="338554"/>
          </a:xfrm>
          <a:prstGeom prst="rect">
            <a:avLst/>
          </a:prstGeom>
          <a:noFill/>
        </p:spPr>
        <p:txBody>
          <a:bodyPr wrap="none" rtlCol="0">
            <a:spAutoFit/>
          </a:bodyPr>
          <a:lstStyle/>
          <a:p>
            <a:r>
              <a:rPr lang="en-US" sz="1600" dirty="0"/>
              <a:t>a</a:t>
            </a:r>
            <a:endParaRPr lang="hu-HU" sz="1600" dirty="0"/>
          </a:p>
        </p:txBody>
      </p:sp>
      <p:sp>
        <p:nvSpPr>
          <p:cNvPr id="3" name="TextBox 2">
            <a:extLst>
              <a:ext uri="{FF2B5EF4-FFF2-40B4-BE49-F238E27FC236}">
                <a16:creationId xmlns:a16="http://schemas.microsoft.com/office/drawing/2014/main" id="{5F526B5E-8C89-B1AA-0743-4E8DB7F62761}"/>
              </a:ext>
            </a:extLst>
          </p:cNvPr>
          <p:cNvSpPr txBox="1"/>
          <p:nvPr/>
        </p:nvSpPr>
        <p:spPr>
          <a:xfrm>
            <a:off x="1702674" y="2635495"/>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40615183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a:extLst>
              <a:ext uri="{FF2B5EF4-FFF2-40B4-BE49-F238E27FC236}">
                <a16:creationId xmlns:a16="http://schemas.microsoft.com/office/drawing/2014/main" id="{F2AD3391-E563-712F-3070-47B8F359E3FA}"/>
              </a:ext>
            </a:extLst>
          </p:cNvPr>
          <p:cNvSpPr txBox="1">
            <a:spLocks noChangeArrowheads="1"/>
          </p:cNvSpPr>
          <p:nvPr/>
        </p:nvSpPr>
        <p:spPr bwMode="auto">
          <a:xfrm>
            <a:off x="1503472" y="2603973"/>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3" name="Text Box 6">
            <a:extLst>
              <a:ext uri="{FF2B5EF4-FFF2-40B4-BE49-F238E27FC236}">
                <a16:creationId xmlns:a16="http://schemas.microsoft.com/office/drawing/2014/main" id="{1F680BBD-D21B-D63D-4D6A-1E4D6A54381A}"/>
              </a:ext>
            </a:extLst>
          </p:cNvPr>
          <p:cNvSpPr txBox="1">
            <a:spLocks noChangeArrowheads="1"/>
          </p:cNvSpPr>
          <p:nvPr/>
        </p:nvSpPr>
        <p:spPr bwMode="auto">
          <a:xfrm>
            <a:off x="5369179" y="3158468"/>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 name="Text Box 5">
            <a:extLst>
              <a:ext uri="{FF2B5EF4-FFF2-40B4-BE49-F238E27FC236}">
                <a16:creationId xmlns:a16="http://schemas.microsoft.com/office/drawing/2014/main" id="{F40FD75D-F776-5D0A-22EE-A91400E90D0C}"/>
              </a:ext>
            </a:extLst>
          </p:cNvPr>
          <p:cNvSpPr txBox="1">
            <a:spLocks noChangeArrowheads="1"/>
          </p:cNvSpPr>
          <p:nvPr/>
        </p:nvSpPr>
        <p:spPr bwMode="auto">
          <a:xfrm>
            <a:off x="1622302" y="3158468"/>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5" name="Straight Connector 4">
            <a:extLst>
              <a:ext uri="{FF2B5EF4-FFF2-40B4-BE49-F238E27FC236}">
                <a16:creationId xmlns:a16="http://schemas.microsoft.com/office/drawing/2014/main" id="{26B9239D-2D17-13B1-C4E8-3E66F984145A}"/>
              </a:ext>
            </a:extLst>
          </p:cNvPr>
          <p:cNvCxnSpPr>
            <a:cxnSpLocks/>
            <a:endCxn id="7" idx="2"/>
          </p:cNvCxnSpPr>
          <p:nvPr/>
        </p:nvCxnSpPr>
        <p:spPr>
          <a:xfrm flipH="1">
            <a:off x="2221686" y="2917305"/>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83D18BF-A432-E543-13B2-ACDE8B476B66}"/>
              </a:ext>
            </a:extLst>
          </p:cNvPr>
          <p:cNvCxnSpPr>
            <a:cxnSpLocks/>
            <a:endCxn id="8" idx="2"/>
          </p:cNvCxnSpPr>
          <p:nvPr/>
        </p:nvCxnSpPr>
        <p:spPr>
          <a:xfrm>
            <a:off x="5292725" y="2917238"/>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val 13">
            <a:extLst>
              <a:ext uri="{FF2B5EF4-FFF2-40B4-BE49-F238E27FC236}">
                <a16:creationId xmlns:a16="http://schemas.microsoft.com/office/drawing/2014/main" id="{8387DD27-679B-6FBA-4422-BC89C9AD2468}"/>
              </a:ext>
            </a:extLst>
          </p:cNvPr>
          <p:cNvSpPr>
            <a:spLocks noChangeArrowheads="1"/>
          </p:cNvSpPr>
          <p:nvPr/>
        </p:nvSpPr>
        <p:spPr bwMode="auto">
          <a:xfrm>
            <a:off x="2221686" y="3096296"/>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Oval 13">
            <a:extLst>
              <a:ext uri="{FF2B5EF4-FFF2-40B4-BE49-F238E27FC236}">
                <a16:creationId xmlns:a16="http://schemas.microsoft.com/office/drawing/2014/main" id="{02FEDC13-A956-9926-BC60-1B0B62C067CE}"/>
              </a:ext>
            </a:extLst>
          </p:cNvPr>
          <p:cNvSpPr>
            <a:spLocks noChangeArrowheads="1"/>
          </p:cNvSpPr>
          <p:nvPr/>
        </p:nvSpPr>
        <p:spPr bwMode="auto">
          <a:xfrm>
            <a:off x="6308165" y="3106024"/>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99BD6F04-205F-FC60-20E9-1CFD24210E77}"/>
              </a:ext>
            </a:extLst>
          </p:cNvPr>
          <p:cNvCxnSpPr/>
          <p:nvPr/>
        </p:nvCxnSpPr>
        <p:spPr bwMode="auto">
          <a:xfrm flipH="1">
            <a:off x="4220410" y="2917238"/>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Box 6">
            <a:extLst>
              <a:ext uri="{FF2B5EF4-FFF2-40B4-BE49-F238E27FC236}">
                <a16:creationId xmlns:a16="http://schemas.microsoft.com/office/drawing/2014/main" id="{16C87D2B-D7F0-136A-3081-DC5A4BB818A0}"/>
              </a:ext>
            </a:extLst>
          </p:cNvPr>
          <p:cNvSpPr txBox="1">
            <a:spLocks noChangeArrowheads="1"/>
          </p:cNvSpPr>
          <p:nvPr/>
        </p:nvSpPr>
        <p:spPr bwMode="auto">
          <a:xfrm>
            <a:off x="6996921" y="3175547"/>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1" name="Straight Connector 10">
            <a:extLst>
              <a:ext uri="{FF2B5EF4-FFF2-40B4-BE49-F238E27FC236}">
                <a16:creationId xmlns:a16="http://schemas.microsoft.com/office/drawing/2014/main" id="{6A3D6CF2-EEC1-FCD5-2EBD-C34470A2082C}"/>
              </a:ext>
            </a:extLst>
          </p:cNvPr>
          <p:cNvCxnSpPr>
            <a:cxnSpLocks/>
          </p:cNvCxnSpPr>
          <p:nvPr/>
        </p:nvCxnSpPr>
        <p:spPr bwMode="auto">
          <a:xfrm flipH="1" flipV="1">
            <a:off x="5301146" y="2914433"/>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 name="Oval 13">
            <a:extLst>
              <a:ext uri="{FF2B5EF4-FFF2-40B4-BE49-F238E27FC236}">
                <a16:creationId xmlns:a16="http://schemas.microsoft.com/office/drawing/2014/main" id="{98A88B5A-C269-2248-7C2F-AD71C106D762}"/>
              </a:ext>
            </a:extLst>
          </p:cNvPr>
          <p:cNvSpPr>
            <a:spLocks noChangeArrowheads="1"/>
          </p:cNvSpPr>
          <p:nvPr/>
        </p:nvSpPr>
        <p:spPr bwMode="auto">
          <a:xfrm>
            <a:off x="8104127" y="307739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ADF9F95D-DDBF-63D4-6AEF-9C9A0657491F}"/>
              </a:ext>
            </a:extLst>
          </p:cNvPr>
          <p:cNvSpPr txBox="1"/>
          <p:nvPr/>
        </p:nvSpPr>
        <p:spPr>
          <a:xfrm>
            <a:off x="3449229" y="5765423"/>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ectangle 13">
            <a:extLst>
              <a:ext uri="{FF2B5EF4-FFF2-40B4-BE49-F238E27FC236}">
                <a16:creationId xmlns:a16="http://schemas.microsoft.com/office/drawing/2014/main" id="{5487FF0D-5051-7C61-228C-CB5731C9667E}"/>
              </a:ext>
            </a:extLst>
          </p:cNvPr>
          <p:cNvSpPr/>
          <p:nvPr/>
        </p:nvSpPr>
        <p:spPr bwMode="auto">
          <a:xfrm>
            <a:off x="0" y="5063360"/>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5" name="TextBox 14">
            <a:extLst>
              <a:ext uri="{FF2B5EF4-FFF2-40B4-BE49-F238E27FC236}">
                <a16:creationId xmlns:a16="http://schemas.microsoft.com/office/drawing/2014/main" id="{05A224E8-60F2-51C3-BCCF-8A21F966895C}"/>
              </a:ext>
            </a:extLst>
          </p:cNvPr>
          <p:cNvSpPr txBox="1"/>
          <p:nvPr/>
        </p:nvSpPr>
        <p:spPr>
          <a:xfrm>
            <a:off x="208049" y="5316820"/>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16" name="TextBox 15">
            <a:extLst>
              <a:ext uri="{FF2B5EF4-FFF2-40B4-BE49-F238E27FC236}">
                <a16:creationId xmlns:a16="http://schemas.microsoft.com/office/drawing/2014/main" id="{E2397CB4-81E1-F344-E471-44AA9A9A10BD}"/>
              </a:ext>
            </a:extLst>
          </p:cNvPr>
          <p:cNvSpPr txBox="1"/>
          <p:nvPr/>
        </p:nvSpPr>
        <p:spPr>
          <a:xfrm>
            <a:off x="1173146" y="5320813"/>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7" name="TextBox 16">
            <a:extLst>
              <a:ext uri="{FF2B5EF4-FFF2-40B4-BE49-F238E27FC236}">
                <a16:creationId xmlns:a16="http://schemas.microsoft.com/office/drawing/2014/main" id="{69B70EC2-1D1A-23A8-0745-1892D1F50DF3}"/>
              </a:ext>
            </a:extLst>
          </p:cNvPr>
          <p:cNvSpPr txBox="1"/>
          <p:nvPr/>
        </p:nvSpPr>
        <p:spPr>
          <a:xfrm>
            <a:off x="3343131" y="5322397"/>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8" name="TextBox 17">
            <a:extLst>
              <a:ext uri="{FF2B5EF4-FFF2-40B4-BE49-F238E27FC236}">
                <a16:creationId xmlns:a16="http://schemas.microsoft.com/office/drawing/2014/main" id="{FB92AB38-D01D-D94D-1F16-A9F59B163619}"/>
              </a:ext>
            </a:extLst>
          </p:cNvPr>
          <p:cNvSpPr txBox="1"/>
          <p:nvPr/>
        </p:nvSpPr>
        <p:spPr>
          <a:xfrm>
            <a:off x="5314323" y="5312136"/>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9" name="TextBox 18">
            <a:extLst>
              <a:ext uri="{FF2B5EF4-FFF2-40B4-BE49-F238E27FC236}">
                <a16:creationId xmlns:a16="http://schemas.microsoft.com/office/drawing/2014/main" id="{593F62BA-002A-30DA-1D88-656D413295D9}"/>
              </a:ext>
            </a:extLst>
          </p:cNvPr>
          <p:cNvSpPr txBox="1"/>
          <p:nvPr/>
        </p:nvSpPr>
        <p:spPr>
          <a:xfrm>
            <a:off x="7605880" y="5315750"/>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20" name="TextBox 19">
            <a:extLst>
              <a:ext uri="{FF2B5EF4-FFF2-40B4-BE49-F238E27FC236}">
                <a16:creationId xmlns:a16="http://schemas.microsoft.com/office/drawing/2014/main" id="{391A42CB-D7CB-9F88-7D99-A51E61C3DC68}"/>
              </a:ext>
            </a:extLst>
          </p:cNvPr>
          <p:cNvSpPr txBox="1"/>
          <p:nvPr/>
        </p:nvSpPr>
        <p:spPr>
          <a:xfrm>
            <a:off x="259829" y="5047465"/>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21" name="TextBox 20">
            <a:extLst>
              <a:ext uri="{FF2B5EF4-FFF2-40B4-BE49-F238E27FC236}">
                <a16:creationId xmlns:a16="http://schemas.microsoft.com/office/drawing/2014/main" id="{185147A2-20D7-572E-E0E2-07F8CF251A3D}"/>
              </a:ext>
            </a:extLst>
          </p:cNvPr>
          <p:cNvSpPr txBox="1"/>
          <p:nvPr/>
        </p:nvSpPr>
        <p:spPr>
          <a:xfrm>
            <a:off x="1772341" y="5047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22" name="TextBox 21">
            <a:extLst>
              <a:ext uri="{FF2B5EF4-FFF2-40B4-BE49-F238E27FC236}">
                <a16:creationId xmlns:a16="http://schemas.microsoft.com/office/drawing/2014/main" id="{23371B77-0546-79D8-5F54-719033AA88AF}"/>
              </a:ext>
            </a:extLst>
          </p:cNvPr>
          <p:cNvSpPr txBox="1"/>
          <p:nvPr/>
        </p:nvSpPr>
        <p:spPr>
          <a:xfrm>
            <a:off x="3681938" y="5045938"/>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23" name="TextBox 22">
            <a:extLst>
              <a:ext uri="{FF2B5EF4-FFF2-40B4-BE49-F238E27FC236}">
                <a16:creationId xmlns:a16="http://schemas.microsoft.com/office/drawing/2014/main" id="{A162665A-B2B6-B53D-F5B6-4CCC99DD3105}"/>
              </a:ext>
            </a:extLst>
          </p:cNvPr>
          <p:cNvSpPr txBox="1"/>
          <p:nvPr/>
        </p:nvSpPr>
        <p:spPr>
          <a:xfrm>
            <a:off x="5706344" y="5046646"/>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24" name="TextBox 23">
            <a:extLst>
              <a:ext uri="{FF2B5EF4-FFF2-40B4-BE49-F238E27FC236}">
                <a16:creationId xmlns:a16="http://schemas.microsoft.com/office/drawing/2014/main" id="{3532881A-12EB-DFBA-7F4C-AE82286CA0DC}"/>
              </a:ext>
            </a:extLst>
          </p:cNvPr>
          <p:cNvSpPr txBox="1"/>
          <p:nvPr/>
        </p:nvSpPr>
        <p:spPr>
          <a:xfrm>
            <a:off x="7851254" y="504600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25" name="Text Box 5">
            <a:extLst>
              <a:ext uri="{FF2B5EF4-FFF2-40B4-BE49-F238E27FC236}">
                <a16:creationId xmlns:a16="http://schemas.microsoft.com/office/drawing/2014/main" id="{82666E55-99CF-559D-7FE8-A2ED185B8778}"/>
              </a:ext>
            </a:extLst>
          </p:cNvPr>
          <p:cNvSpPr txBox="1">
            <a:spLocks noChangeArrowheads="1"/>
          </p:cNvSpPr>
          <p:nvPr/>
        </p:nvSpPr>
        <p:spPr bwMode="auto">
          <a:xfrm>
            <a:off x="3436553" y="3154648"/>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26" name="Oval 13">
            <a:extLst>
              <a:ext uri="{FF2B5EF4-FFF2-40B4-BE49-F238E27FC236}">
                <a16:creationId xmlns:a16="http://schemas.microsoft.com/office/drawing/2014/main" id="{BB1BA99D-C3DB-E297-36C5-EDEC201A3BEC}"/>
              </a:ext>
            </a:extLst>
          </p:cNvPr>
          <p:cNvSpPr>
            <a:spLocks noChangeArrowheads="1"/>
          </p:cNvSpPr>
          <p:nvPr/>
        </p:nvSpPr>
        <p:spPr bwMode="auto">
          <a:xfrm>
            <a:off x="4211431" y="309170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92DDF324-2C2C-2336-D545-A137A1C525ED}"/>
              </a:ext>
            </a:extLst>
          </p:cNvPr>
          <p:cNvSpPr/>
          <p:nvPr/>
        </p:nvSpPr>
        <p:spPr bwMode="auto">
          <a:xfrm>
            <a:off x="5289641" y="4762367"/>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E8B37CB5-DD76-4E66-B83D-D7F62F8BB084}"/>
              </a:ext>
            </a:extLst>
          </p:cNvPr>
          <p:cNvSpPr/>
          <p:nvPr/>
        </p:nvSpPr>
        <p:spPr bwMode="auto">
          <a:xfrm>
            <a:off x="7213665" y="4740093"/>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7F1B63AD-D9DC-C040-9192-0A08C370F563}"/>
              </a:ext>
            </a:extLst>
          </p:cNvPr>
          <p:cNvSpPr/>
          <p:nvPr/>
        </p:nvSpPr>
        <p:spPr bwMode="auto">
          <a:xfrm>
            <a:off x="5700391"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C7DB4F18-FE4C-4BF0-523F-1A481363618D}"/>
              </a:ext>
            </a:extLst>
          </p:cNvPr>
          <p:cNvSpPr/>
          <p:nvPr/>
        </p:nvSpPr>
        <p:spPr bwMode="auto">
          <a:xfrm>
            <a:off x="5319716"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30">
            <a:extLst>
              <a:ext uri="{FF2B5EF4-FFF2-40B4-BE49-F238E27FC236}">
                <a16:creationId xmlns:a16="http://schemas.microsoft.com/office/drawing/2014/main" id="{EBB4B968-EF47-1824-6E76-FCA094EEA1B2}"/>
              </a:ext>
            </a:extLst>
          </p:cNvPr>
          <p:cNvSpPr/>
          <p:nvPr/>
        </p:nvSpPr>
        <p:spPr bwMode="auto">
          <a:xfrm>
            <a:off x="7759812" y="3816421"/>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A2590205-C7B2-460A-7F36-666F344E3B49}"/>
              </a:ext>
            </a:extLst>
          </p:cNvPr>
          <p:cNvSpPr/>
          <p:nvPr/>
        </p:nvSpPr>
        <p:spPr bwMode="auto">
          <a:xfrm>
            <a:off x="7262880" y="3816421"/>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C55F7BB4-95A1-98B0-BE7B-4EBFB040D4F5}"/>
              </a:ext>
            </a:extLst>
          </p:cNvPr>
          <p:cNvSpPr/>
          <p:nvPr/>
        </p:nvSpPr>
        <p:spPr bwMode="auto">
          <a:xfrm>
            <a:off x="6460521"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2E9CCD89-DD14-353F-219A-E2F7F255F51A}"/>
              </a:ext>
            </a:extLst>
          </p:cNvPr>
          <p:cNvSpPr/>
          <p:nvPr/>
        </p:nvSpPr>
        <p:spPr bwMode="auto">
          <a:xfrm>
            <a:off x="6079845"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E13DD17C-F6D1-7099-8CB2-8B54052EDBD5}"/>
              </a:ext>
            </a:extLst>
          </p:cNvPr>
          <p:cNvSpPr/>
          <p:nvPr/>
        </p:nvSpPr>
        <p:spPr bwMode="auto">
          <a:xfrm>
            <a:off x="5804143" y="4241372"/>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70F5E93F-2E54-7E88-A7F5-B202F7081195}"/>
              </a:ext>
            </a:extLst>
          </p:cNvPr>
          <p:cNvSpPr/>
          <p:nvPr/>
        </p:nvSpPr>
        <p:spPr bwMode="auto">
          <a:xfrm>
            <a:off x="5524071" y="424137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FDAF7CDB-6AD2-A916-78EF-EA51569859F1}"/>
              </a:ext>
            </a:extLst>
          </p:cNvPr>
          <p:cNvSpPr/>
          <p:nvPr/>
        </p:nvSpPr>
        <p:spPr bwMode="auto">
          <a:xfrm>
            <a:off x="6370046" y="4242247"/>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24D0D13-20AF-3671-ACBB-8E2E37204534}"/>
              </a:ext>
            </a:extLst>
          </p:cNvPr>
          <p:cNvSpPr/>
          <p:nvPr/>
        </p:nvSpPr>
        <p:spPr bwMode="auto">
          <a:xfrm>
            <a:off x="6089973" y="4242247"/>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65150122-893B-5D80-F94F-1CCB13BE2F07}"/>
              </a:ext>
            </a:extLst>
          </p:cNvPr>
          <p:cNvSpPr/>
          <p:nvPr/>
        </p:nvSpPr>
        <p:spPr bwMode="auto">
          <a:xfrm>
            <a:off x="8628192" y="393211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Rectangle 39">
            <a:extLst>
              <a:ext uri="{FF2B5EF4-FFF2-40B4-BE49-F238E27FC236}">
                <a16:creationId xmlns:a16="http://schemas.microsoft.com/office/drawing/2014/main" id="{C10187A7-5682-3F19-7D1C-C480708798D5}"/>
              </a:ext>
            </a:extLst>
          </p:cNvPr>
          <p:cNvSpPr/>
          <p:nvPr/>
        </p:nvSpPr>
        <p:spPr bwMode="auto">
          <a:xfrm>
            <a:off x="8253841" y="393211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E7E62BE8-0019-168B-E2BE-60517057A87E}"/>
              </a:ext>
            </a:extLst>
          </p:cNvPr>
          <p:cNvSpPr/>
          <p:nvPr/>
        </p:nvSpPr>
        <p:spPr bwMode="auto">
          <a:xfrm>
            <a:off x="7965488" y="4293968"/>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2" name="Rectangle 41">
            <a:extLst>
              <a:ext uri="{FF2B5EF4-FFF2-40B4-BE49-F238E27FC236}">
                <a16:creationId xmlns:a16="http://schemas.microsoft.com/office/drawing/2014/main" id="{48312D0B-1555-6D26-46F7-CEC0EFC7D5AD}"/>
              </a:ext>
            </a:extLst>
          </p:cNvPr>
          <p:cNvSpPr/>
          <p:nvPr/>
        </p:nvSpPr>
        <p:spPr bwMode="auto">
          <a:xfrm>
            <a:off x="7685416" y="429396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Rectangle 42">
            <a:extLst>
              <a:ext uri="{FF2B5EF4-FFF2-40B4-BE49-F238E27FC236}">
                <a16:creationId xmlns:a16="http://schemas.microsoft.com/office/drawing/2014/main" id="{95D563B4-D0DF-B7D1-5B0C-90AE7D621B60}"/>
              </a:ext>
            </a:extLst>
          </p:cNvPr>
          <p:cNvSpPr/>
          <p:nvPr/>
        </p:nvSpPr>
        <p:spPr bwMode="auto">
          <a:xfrm>
            <a:off x="8531768" y="4294843"/>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Rectangle 43">
            <a:extLst>
              <a:ext uri="{FF2B5EF4-FFF2-40B4-BE49-F238E27FC236}">
                <a16:creationId xmlns:a16="http://schemas.microsoft.com/office/drawing/2014/main" id="{A08E24CE-0D96-8529-D4FA-EF8C45754F05}"/>
              </a:ext>
            </a:extLst>
          </p:cNvPr>
          <p:cNvSpPr/>
          <p:nvPr/>
        </p:nvSpPr>
        <p:spPr bwMode="auto">
          <a:xfrm>
            <a:off x="8251696" y="429484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Rounded Rectangle 72">
            <a:extLst>
              <a:ext uri="{FF2B5EF4-FFF2-40B4-BE49-F238E27FC236}">
                <a16:creationId xmlns:a16="http://schemas.microsoft.com/office/drawing/2014/main" id="{2623F619-EED1-13BC-F98A-3885C4170B49}"/>
              </a:ext>
            </a:extLst>
          </p:cNvPr>
          <p:cNvSpPr/>
          <p:nvPr/>
        </p:nvSpPr>
        <p:spPr bwMode="auto">
          <a:xfrm>
            <a:off x="5209640" y="3812533"/>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ounded Rectangle 73">
            <a:extLst>
              <a:ext uri="{FF2B5EF4-FFF2-40B4-BE49-F238E27FC236}">
                <a16:creationId xmlns:a16="http://schemas.microsoft.com/office/drawing/2014/main" id="{6B1DBF2E-62B0-5130-11A5-008355C86195}"/>
              </a:ext>
            </a:extLst>
          </p:cNvPr>
          <p:cNvSpPr/>
          <p:nvPr/>
        </p:nvSpPr>
        <p:spPr bwMode="auto">
          <a:xfrm>
            <a:off x="7184952" y="3750311"/>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7" name="Up-Down Arrow 76">
            <a:extLst>
              <a:ext uri="{FF2B5EF4-FFF2-40B4-BE49-F238E27FC236}">
                <a16:creationId xmlns:a16="http://schemas.microsoft.com/office/drawing/2014/main" id="{E1ABB0D5-91A0-4707-E431-94995BA967FD}"/>
              </a:ext>
            </a:extLst>
          </p:cNvPr>
          <p:cNvSpPr/>
          <p:nvPr/>
        </p:nvSpPr>
        <p:spPr bwMode="auto">
          <a:xfrm>
            <a:off x="6077626" y="4515535"/>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Up-Down Arrow 77">
            <a:extLst>
              <a:ext uri="{FF2B5EF4-FFF2-40B4-BE49-F238E27FC236}">
                <a16:creationId xmlns:a16="http://schemas.microsoft.com/office/drawing/2014/main" id="{9CED87D4-D480-0C9C-92E2-2CC9F18172C3}"/>
              </a:ext>
            </a:extLst>
          </p:cNvPr>
          <p:cNvSpPr/>
          <p:nvPr/>
        </p:nvSpPr>
        <p:spPr bwMode="auto">
          <a:xfrm>
            <a:off x="8191334" y="4586665"/>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49" name="Group 48">
            <a:extLst>
              <a:ext uri="{FF2B5EF4-FFF2-40B4-BE49-F238E27FC236}">
                <a16:creationId xmlns:a16="http://schemas.microsoft.com/office/drawing/2014/main" id="{DFE7A6C7-59E8-FB6A-2594-77A0DD1104A5}"/>
              </a:ext>
            </a:extLst>
          </p:cNvPr>
          <p:cNvGrpSpPr/>
          <p:nvPr/>
        </p:nvGrpSpPr>
        <p:grpSpPr>
          <a:xfrm>
            <a:off x="3239361" y="3795779"/>
            <a:ext cx="1843120" cy="1174635"/>
            <a:chOff x="2502286" y="1965586"/>
            <a:chExt cx="1929955" cy="1174635"/>
          </a:xfrm>
        </p:grpSpPr>
        <p:sp>
          <p:nvSpPr>
            <p:cNvPr id="50" name="Rectangle 49">
              <a:extLst>
                <a:ext uri="{FF2B5EF4-FFF2-40B4-BE49-F238E27FC236}">
                  <a16:creationId xmlns:a16="http://schemas.microsoft.com/office/drawing/2014/main" id="{62D9CC29-FEA5-0E64-DE93-8A98CE748C9B}"/>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44D9F7AA-C771-6D69-1A12-744C1591460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Rectangle 51">
              <a:extLst>
                <a:ext uri="{FF2B5EF4-FFF2-40B4-BE49-F238E27FC236}">
                  <a16:creationId xmlns:a16="http://schemas.microsoft.com/office/drawing/2014/main" id="{D1C677D8-5581-4530-423B-F2BF83340877}"/>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66945BE7-022B-3F79-8E7F-13C44BB27D24}"/>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60322A3B-4C06-C73F-9FC9-72793CF39A9C}"/>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D2AD3D49-3F84-BF73-765F-C226467B9DC7}"/>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08509997-ED41-AE8A-F501-F181E2CA1585}"/>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5C0303FC-3934-CE25-D69E-073E8D1BD35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D1C83DC7-D7C1-B365-9592-E60859BA5E11}"/>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ounded Rectangle 70">
              <a:extLst>
                <a:ext uri="{FF2B5EF4-FFF2-40B4-BE49-F238E27FC236}">
                  <a16:creationId xmlns:a16="http://schemas.microsoft.com/office/drawing/2014/main" id="{4B1717D1-56A0-FBAA-4FE6-50D7A69C57D6}"/>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ounded Rectangle 71">
              <a:extLst>
                <a:ext uri="{FF2B5EF4-FFF2-40B4-BE49-F238E27FC236}">
                  <a16:creationId xmlns:a16="http://schemas.microsoft.com/office/drawing/2014/main" id="{9496FD84-E6CF-C88E-29CC-95326C91B872}"/>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Up-Down Arrow 74">
              <a:extLst>
                <a:ext uri="{FF2B5EF4-FFF2-40B4-BE49-F238E27FC236}">
                  <a16:creationId xmlns:a16="http://schemas.microsoft.com/office/drawing/2014/main" id="{FA607CEE-88DC-4746-4B98-13940094969E}"/>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Up-Down Arrow 75">
              <a:extLst>
                <a:ext uri="{FF2B5EF4-FFF2-40B4-BE49-F238E27FC236}">
                  <a16:creationId xmlns:a16="http://schemas.microsoft.com/office/drawing/2014/main" id="{6032AE53-1D0E-BC5B-C0B5-F2A99BB8A128}"/>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3" name="TextBox 62">
              <a:extLst>
                <a:ext uri="{FF2B5EF4-FFF2-40B4-BE49-F238E27FC236}">
                  <a16:creationId xmlns:a16="http://schemas.microsoft.com/office/drawing/2014/main" id="{AE87F6EE-0A67-9367-0AB0-E1AFB0E04B51}"/>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64" name="TextBox 63">
            <a:extLst>
              <a:ext uri="{FF2B5EF4-FFF2-40B4-BE49-F238E27FC236}">
                <a16:creationId xmlns:a16="http://schemas.microsoft.com/office/drawing/2014/main" id="{521D9E54-A3A0-FB3E-F5D9-3707927B5590}"/>
              </a:ext>
            </a:extLst>
          </p:cNvPr>
          <p:cNvSpPr txBox="1"/>
          <p:nvPr/>
        </p:nvSpPr>
        <p:spPr>
          <a:xfrm>
            <a:off x="7411908" y="4675759"/>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65" name="TextBox 64">
            <a:extLst>
              <a:ext uri="{FF2B5EF4-FFF2-40B4-BE49-F238E27FC236}">
                <a16:creationId xmlns:a16="http://schemas.microsoft.com/office/drawing/2014/main" id="{9CC4348E-2122-60D3-3DB4-4710EBAAEBE9}"/>
              </a:ext>
            </a:extLst>
          </p:cNvPr>
          <p:cNvSpPr txBox="1"/>
          <p:nvPr/>
        </p:nvSpPr>
        <p:spPr>
          <a:xfrm>
            <a:off x="5392886" y="470155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66" name="Group 65">
            <a:extLst>
              <a:ext uri="{FF2B5EF4-FFF2-40B4-BE49-F238E27FC236}">
                <a16:creationId xmlns:a16="http://schemas.microsoft.com/office/drawing/2014/main" id="{36F1CDD1-82DF-AD98-5AD5-0BE60762241A}"/>
              </a:ext>
            </a:extLst>
          </p:cNvPr>
          <p:cNvGrpSpPr/>
          <p:nvPr/>
        </p:nvGrpSpPr>
        <p:grpSpPr>
          <a:xfrm>
            <a:off x="1538057" y="3864274"/>
            <a:ext cx="1396468" cy="1112350"/>
            <a:chOff x="354665" y="2034081"/>
            <a:chExt cx="1462260" cy="1112350"/>
          </a:xfrm>
        </p:grpSpPr>
        <p:sp>
          <p:nvSpPr>
            <p:cNvPr id="67" name="Rectangle 66">
              <a:extLst>
                <a:ext uri="{FF2B5EF4-FFF2-40B4-BE49-F238E27FC236}">
                  <a16:creationId xmlns:a16="http://schemas.microsoft.com/office/drawing/2014/main" id="{3F2BD4A8-8FCF-4B23-E849-C2BC94ECA906}"/>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8" name="Rectangle 67">
              <a:extLst>
                <a:ext uri="{FF2B5EF4-FFF2-40B4-BE49-F238E27FC236}">
                  <a16:creationId xmlns:a16="http://schemas.microsoft.com/office/drawing/2014/main" id="{AF72AB51-BCE5-201C-A5CC-99A5139BA031}"/>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9" name="Rectangle 68">
              <a:extLst>
                <a:ext uri="{FF2B5EF4-FFF2-40B4-BE49-F238E27FC236}">
                  <a16:creationId xmlns:a16="http://schemas.microsoft.com/office/drawing/2014/main" id="{F98278DF-D8E8-5A61-DDFE-49B52E1A0A51}"/>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0" name="Rectangle 69">
              <a:extLst>
                <a:ext uri="{FF2B5EF4-FFF2-40B4-BE49-F238E27FC236}">
                  <a16:creationId xmlns:a16="http://schemas.microsoft.com/office/drawing/2014/main" id="{E4F5610D-6968-1BAF-26E7-B09A2218F88D}"/>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ounded Rectangle 85">
              <a:extLst>
                <a:ext uri="{FF2B5EF4-FFF2-40B4-BE49-F238E27FC236}">
                  <a16:creationId xmlns:a16="http://schemas.microsoft.com/office/drawing/2014/main" id="{52CE3C34-3118-F731-0CAA-E4FE0625A718}"/>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Up-Down Arrow 86">
              <a:extLst>
                <a:ext uri="{FF2B5EF4-FFF2-40B4-BE49-F238E27FC236}">
                  <a16:creationId xmlns:a16="http://schemas.microsoft.com/office/drawing/2014/main" id="{8C0AFEBE-310A-0560-EA8D-D9D57967D5EB}"/>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58142E1E-0829-22C3-0315-F5151D3C2E11}"/>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TextBox 73">
              <a:extLst>
                <a:ext uri="{FF2B5EF4-FFF2-40B4-BE49-F238E27FC236}">
                  <a16:creationId xmlns:a16="http://schemas.microsoft.com/office/drawing/2014/main" id="{CEA01A3B-210D-C1B4-37E5-0E87A6FACCF7}"/>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75" name="Rectangle: Rounded Corners 74">
            <a:extLst>
              <a:ext uri="{FF2B5EF4-FFF2-40B4-BE49-F238E27FC236}">
                <a16:creationId xmlns:a16="http://schemas.microsoft.com/office/drawing/2014/main" id="{6C93512D-F513-8F18-8E70-C474DA9F2892}"/>
              </a:ext>
            </a:extLst>
          </p:cNvPr>
          <p:cNvSpPr/>
          <p:nvPr/>
        </p:nvSpPr>
        <p:spPr bwMode="auto">
          <a:xfrm>
            <a:off x="5055812" y="2885850"/>
            <a:ext cx="1999120" cy="3168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77" name="TextBox 76">
            <a:extLst>
              <a:ext uri="{FF2B5EF4-FFF2-40B4-BE49-F238E27FC236}">
                <a16:creationId xmlns:a16="http://schemas.microsoft.com/office/drawing/2014/main" id="{7035FF98-E7CF-CF33-D709-4A2444B88FA0}"/>
              </a:ext>
            </a:extLst>
          </p:cNvPr>
          <p:cNvSpPr txBox="1"/>
          <p:nvPr/>
        </p:nvSpPr>
        <p:spPr>
          <a:xfrm>
            <a:off x="55976" y="444500"/>
            <a:ext cx="5796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3.5 Armv8.2-A ISA-based 64-bit Cortex-A CPUs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78" name="Title 77">
            <a:extLst>
              <a:ext uri="{FF2B5EF4-FFF2-40B4-BE49-F238E27FC236}">
                <a16:creationId xmlns:a16="http://schemas.microsoft.com/office/drawing/2014/main" id="{97838708-CD0A-67C5-A22B-9D396DC9E48F}"/>
              </a:ext>
            </a:extLst>
          </p:cNvPr>
          <p:cNvSpPr>
            <a:spLocks noGrp="1"/>
          </p:cNvSpPr>
          <p:nvPr>
            <p:ph type="title"/>
          </p:nvPr>
        </p:nvSpPr>
        <p:spPr>
          <a:solidFill>
            <a:srgbClr val="0066FF"/>
          </a:solidFill>
        </p:spPr>
        <p:txBody>
          <a:bodyPr/>
          <a:lstStyle/>
          <a:p>
            <a:r>
              <a:rPr lang="en-US" sz="1700" dirty="0"/>
              <a:t>3.5 Armv8.2-A ISA-based 64-bit Cortex-A CPUs (1)</a:t>
            </a:r>
            <a:endParaRPr lang="hu-HU" sz="1700" dirty="0"/>
          </a:p>
        </p:txBody>
      </p:sp>
      <p:sp>
        <p:nvSpPr>
          <p:cNvPr id="79" name="Right Arrow 36">
            <a:extLst>
              <a:ext uri="{FF2B5EF4-FFF2-40B4-BE49-F238E27FC236}">
                <a16:creationId xmlns:a16="http://schemas.microsoft.com/office/drawing/2014/main" id="{ED2AAAEF-08F4-FEC7-625E-062FD1AA4B1F}"/>
              </a:ext>
            </a:extLst>
          </p:cNvPr>
          <p:cNvSpPr/>
          <p:nvPr/>
        </p:nvSpPr>
        <p:spPr bwMode="auto">
          <a:xfrm>
            <a:off x="6944740" y="324883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ight Arrow 36">
            <a:extLst>
              <a:ext uri="{FF2B5EF4-FFF2-40B4-BE49-F238E27FC236}">
                <a16:creationId xmlns:a16="http://schemas.microsoft.com/office/drawing/2014/main" id="{1EDB4F0C-E894-A20D-C89A-CCA9D5346947}"/>
              </a:ext>
            </a:extLst>
          </p:cNvPr>
          <p:cNvSpPr/>
          <p:nvPr/>
        </p:nvSpPr>
        <p:spPr bwMode="auto">
          <a:xfrm>
            <a:off x="4912740" y="326915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Right Arrow 36">
            <a:extLst>
              <a:ext uri="{FF2B5EF4-FFF2-40B4-BE49-F238E27FC236}">
                <a16:creationId xmlns:a16="http://schemas.microsoft.com/office/drawing/2014/main" id="{7D3BEBBA-0318-1CE3-582A-43B21EC0D1C6}"/>
              </a:ext>
            </a:extLst>
          </p:cNvPr>
          <p:cNvSpPr/>
          <p:nvPr/>
        </p:nvSpPr>
        <p:spPr bwMode="auto">
          <a:xfrm>
            <a:off x="3073780" y="327931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Rounded Rectangle 2">
            <a:extLst>
              <a:ext uri="{FF2B5EF4-FFF2-40B4-BE49-F238E27FC236}">
                <a16:creationId xmlns:a16="http://schemas.microsoft.com/office/drawing/2014/main" id="{0737C2B2-A1A4-403D-2F2D-21BCD6E28E58}"/>
              </a:ext>
            </a:extLst>
          </p:cNvPr>
          <p:cNvSpPr/>
          <p:nvPr/>
        </p:nvSpPr>
        <p:spPr bwMode="auto">
          <a:xfrm>
            <a:off x="0" y="882676"/>
            <a:ext cx="9144000" cy="14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B62A0173-85E5-A8CB-E9F4-EA1F7D225480}"/>
              </a:ext>
            </a:extLst>
          </p:cNvPr>
          <p:cNvSpPr txBox="1"/>
          <p:nvPr/>
        </p:nvSpPr>
        <p:spPr>
          <a:xfrm>
            <a:off x="202849" y="872716"/>
            <a:ext cx="9078896" cy="1477328"/>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a:ln>
                  <a:noFill/>
                </a:ln>
                <a:solidFill>
                  <a:srgbClr val="0070C0"/>
                </a:solidFill>
                <a:effectLst/>
                <a:uLnTx/>
                <a:uFillTx/>
                <a:latin typeface="Verdana"/>
                <a:ea typeface="+mn-ea"/>
                <a:cs typeface="+mn-cs"/>
              </a:rPr>
              <a:t>2017,</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Armv8.2</a:t>
            </a:r>
            <a:r>
              <a:rPr kumimoji="0" lang="en-US" sz="1600" b="0" i="0" u="none" strike="noStrike" kern="1200" cap="none" spc="0" normalizeH="0" baseline="0" noProof="0" dirty="0">
                <a:ln>
                  <a:noFill/>
                </a:ln>
                <a:solidFill>
                  <a:srgbClr val="000000"/>
                </a:solidFill>
                <a:effectLst/>
                <a:uLnTx/>
                <a:uFillTx/>
                <a:latin typeface="Verdana"/>
                <a:ea typeface="+mn-ea"/>
                <a:cs typeface="+mn-cs"/>
              </a:rPr>
              <a:t> ISA revision was issued and 64-bit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gave way to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FF0000"/>
                </a:solidFill>
                <a:effectLst/>
                <a:uLnTx/>
                <a:uFillTx/>
                <a:latin typeface="Verdana"/>
                <a:ea typeface="+mn-ea"/>
                <a:cs typeface="+mn-cs"/>
              </a:rPr>
              <a:t> core clusters.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This move aimed to provide </a:t>
            </a:r>
            <a:r>
              <a:rPr kumimoji="0" lang="en-US" sz="1600" b="0" i="0" u="none" strike="noStrike" kern="1200" cap="none" spc="0" normalizeH="0" baseline="0" noProof="0" dirty="0">
                <a:ln>
                  <a:noFill/>
                </a:ln>
                <a:solidFill>
                  <a:srgbClr val="0070C0"/>
                </a:solidFill>
                <a:effectLst/>
                <a:uLnTx/>
                <a:uFillTx/>
                <a:latin typeface="Verdana"/>
                <a:ea typeface="+mn-ea"/>
                <a:cs typeface="+mn-cs"/>
              </a:rPr>
              <a:t>greater design flexibility and improve power efficiency.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50" normalizeH="0" noProof="0" dirty="0" err="1">
                <a:ln>
                  <a:noFill/>
                </a:ln>
                <a:solidFill>
                  <a:srgbClr val="000000"/>
                </a:solidFill>
                <a:effectLst/>
                <a:uLnTx/>
                <a:uFillTx/>
                <a:latin typeface="Verdana"/>
                <a:ea typeface="+mn-ea"/>
                <a:cs typeface="+mn-cs"/>
              </a:rPr>
              <a:t>DynamiQ</a:t>
            </a:r>
            <a:r>
              <a:rPr kumimoji="0" lang="en-US" sz="1600" b="0" i="0" u="none" strike="noStrike" kern="1200" cap="none" spc="-50" normalizeH="0" noProof="0" dirty="0">
                <a:ln>
                  <a:noFill/>
                </a:ln>
                <a:solidFill>
                  <a:srgbClr val="000000"/>
                </a:solidFill>
                <a:effectLst/>
                <a:uLnTx/>
                <a:uFillTx/>
                <a:latin typeface="Verdana"/>
                <a:ea typeface="+mn-ea"/>
                <a:cs typeface="+mn-cs"/>
              </a:rPr>
              <a:t> core clusters can include </a:t>
            </a:r>
            <a:r>
              <a:rPr kumimoji="0" lang="en-US" sz="1600" b="0" i="0" u="none" strike="noStrike" kern="1200" cap="none" spc="-50" normalizeH="0" noProof="0" dirty="0">
                <a:ln>
                  <a:noFill/>
                </a:ln>
                <a:solidFill>
                  <a:srgbClr val="0070C0"/>
                </a:solidFill>
                <a:effectLst/>
                <a:uLnTx/>
                <a:uFillTx/>
                <a:latin typeface="Verdana"/>
                <a:ea typeface="+mn-ea"/>
                <a:cs typeface="+mn-cs"/>
              </a:rPr>
              <a:t>up to 8 cores from two core types </a:t>
            </a:r>
            <a:r>
              <a:rPr kumimoji="0" lang="en-US" sz="1600" b="0" i="0" u="none" strike="noStrike" kern="1200" cap="none" spc="-50" normalizeH="0" noProof="0" dirty="0">
                <a:ln>
                  <a:noFill/>
                </a:ln>
                <a:effectLst/>
                <a:uLnTx/>
                <a:uFillTx/>
                <a:latin typeface="Verdana"/>
                <a:ea typeface="+mn-ea"/>
                <a:cs typeface="+mn-cs"/>
              </a:rPr>
              <a:t>(as seen below),</a:t>
            </a:r>
          </a:p>
          <a:p>
            <a:pPr marR="0" lvl="0" algn="l" defTabSz="457200" rtl="0" eaLnBrk="1" fontAlgn="auto" latinLnBrk="0" hangingPunct="1">
              <a:lnSpc>
                <a:spcPct val="100000"/>
              </a:lnSpc>
              <a:spcBef>
                <a:spcPts val="0"/>
              </a:spcBef>
              <a:spcAft>
                <a:spcPts val="600"/>
              </a:spcAft>
              <a:buClrTx/>
              <a:buSzTx/>
              <a:tabLst/>
              <a:defRPr/>
            </a:pPr>
            <a:r>
              <a:rPr lang="en-US" sz="1600" spc="-50" dirty="0">
                <a:latin typeface="Verdana"/>
              </a:rPr>
              <a:t>       and include a </a:t>
            </a:r>
            <a:r>
              <a:rPr lang="en-US" sz="1600" spc="-50" dirty="0">
                <a:solidFill>
                  <a:srgbClr val="0070C0"/>
                </a:solidFill>
                <a:latin typeface="Verdana"/>
              </a:rPr>
              <a:t>monolithic (not sliced) L3 cache</a:t>
            </a:r>
            <a:r>
              <a:rPr lang="en-US" sz="1600" spc="-50" dirty="0">
                <a:latin typeface="Verdana"/>
              </a:rPr>
              <a:t>.</a:t>
            </a:r>
            <a:endParaRPr kumimoji="0" lang="en-US" sz="1600" b="0" i="0" u="none" strike="noStrike" kern="1200" cap="none" spc="-50" normalizeH="0" noProof="0" dirty="0">
              <a:ln>
                <a:noFill/>
              </a:ln>
              <a:effectLst/>
              <a:uLnTx/>
              <a:uFillTx/>
              <a:latin typeface="Verdana"/>
              <a:ea typeface="+mn-ea"/>
              <a:cs typeface="+mn-cs"/>
            </a:endParaRPr>
          </a:p>
        </p:txBody>
      </p:sp>
      <p:sp>
        <p:nvSpPr>
          <p:cNvPr id="86" name="TextBox 85">
            <a:extLst>
              <a:ext uri="{FF2B5EF4-FFF2-40B4-BE49-F238E27FC236}">
                <a16:creationId xmlns:a16="http://schemas.microsoft.com/office/drawing/2014/main" id="{F291E8FD-1CF3-FCE1-D9CB-9EF135303356}"/>
              </a:ext>
            </a:extLst>
          </p:cNvPr>
          <p:cNvSpPr txBox="1"/>
          <p:nvPr/>
        </p:nvSpPr>
        <p:spPr>
          <a:xfrm>
            <a:off x="111760" y="6164154"/>
            <a:ext cx="9230027" cy="338554"/>
          </a:xfrm>
          <a:prstGeom prst="rect">
            <a:avLst/>
          </a:prstGeom>
          <a:noFill/>
        </p:spPr>
        <p:txBody>
          <a:bodyPr wrap="none" rtlCol="0">
            <a:spAutoFit/>
          </a:bodyPr>
          <a:lstStyle/>
          <a:p>
            <a:r>
              <a:rPr lang="en-US" sz="1600" dirty="0"/>
              <a:t>Figure: Emergence of CPU designs built up on Armv8.2-based </a:t>
            </a:r>
            <a:r>
              <a:rPr lang="en-US" sz="1600" dirty="0" err="1"/>
              <a:t>DynamIQ</a:t>
            </a:r>
            <a:r>
              <a:rPr lang="en-US" sz="1600" dirty="0"/>
              <a:t> core clusters </a:t>
            </a:r>
            <a:endParaRPr lang="hu-HU" sz="1600" dirty="0"/>
          </a:p>
        </p:txBody>
      </p:sp>
    </p:spTree>
    <p:extLst>
      <p:ext uri="{BB962C8B-B14F-4D97-AF65-F5344CB8AC3E}">
        <p14:creationId xmlns:p14="http://schemas.microsoft.com/office/powerpoint/2010/main" val="619936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5">
                                            <p:txEl>
                                              <p:pRg st="0" end="0"/>
                                            </p:txEl>
                                          </p:spTgt>
                                        </p:tgtEl>
                                        <p:attrNameLst>
                                          <p:attrName>style.visibility</p:attrName>
                                        </p:attrNameLst>
                                      </p:cBhvr>
                                      <p:to>
                                        <p:strVal val="visible"/>
                                      </p:to>
                                    </p:set>
                                    <p:anim calcmode="lin" valueType="num">
                                      <p:cBhvr additive="base">
                                        <p:cTn id="7"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5">
                                            <p:txEl>
                                              <p:pRg st="1" end="1"/>
                                            </p:txEl>
                                          </p:spTgt>
                                        </p:tgtEl>
                                        <p:attrNameLst>
                                          <p:attrName>style.visibility</p:attrName>
                                        </p:attrNameLst>
                                      </p:cBhvr>
                                      <p:to>
                                        <p:strVal val="visible"/>
                                      </p:to>
                                    </p:set>
                                    <p:anim calcmode="lin" valueType="num">
                                      <p:cBhvr additive="base">
                                        <p:cTn id="11" dur="500" fill="hold"/>
                                        <p:tgtEl>
                                          <p:spTgt spid="8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5">
                                            <p:txEl>
                                              <p:pRg st="2" end="2"/>
                                            </p:txEl>
                                          </p:spTgt>
                                        </p:tgtEl>
                                        <p:attrNameLst>
                                          <p:attrName>style.visibility</p:attrName>
                                        </p:attrNameLst>
                                      </p:cBhvr>
                                      <p:to>
                                        <p:strVal val="visible"/>
                                      </p:to>
                                    </p:set>
                                    <p:anim calcmode="lin" valueType="num">
                                      <p:cBhvr additive="base">
                                        <p:cTn id="15"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5">
                                            <p:txEl>
                                              <p:pRg st="3" end="3"/>
                                            </p:txEl>
                                          </p:spTgt>
                                        </p:tgtEl>
                                        <p:attrNameLst>
                                          <p:attrName>style.visibility</p:attrName>
                                        </p:attrNameLst>
                                      </p:cBhvr>
                                      <p:to>
                                        <p:strVal val="visible"/>
                                      </p:to>
                                    </p:set>
                                    <p:anim calcmode="lin" valueType="num">
                                      <p:cBhvr additive="base">
                                        <p:cTn id="21" dur="500" fill="hold"/>
                                        <p:tgtEl>
                                          <p:spTgt spid="8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5">
                                            <p:txEl>
                                              <p:pRg st="4" end="4"/>
                                            </p:txEl>
                                          </p:spTgt>
                                        </p:tgtEl>
                                        <p:attrNameLst>
                                          <p:attrName>style.visibility</p:attrName>
                                        </p:attrNameLst>
                                      </p:cBhvr>
                                      <p:to>
                                        <p:strVal val="visible"/>
                                      </p:to>
                                    </p:set>
                                    <p:anim calcmode="lin" valueType="num">
                                      <p:cBhvr additive="base">
                                        <p:cTn id="25"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5">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ppt_x"/>
                                          </p:val>
                                        </p:tav>
                                        <p:tav tm="100000">
                                          <p:val>
                                            <p:strVal val="#ppt_x"/>
                                          </p:val>
                                        </p:tav>
                                      </p:tavLst>
                                    </p:anim>
                                    <p:anim calcmode="lin" valueType="num">
                                      <p:cBhvr additive="base">
                                        <p:cTn id="42" dur="500" fill="hold"/>
                                        <p:tgtEl>
                                          <p:spTgt spid="5"/>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ppt_x"/>
                                          </p:val>
                                        </p:tav>
                                        <p:tav tm="100000">
                                          <p:val>
                                            <p:strVal val="#ppt_x"/>
                                          </p:val>
                                        </p:tav>
                                      </p:tavLst>
                                    </p:anim>
                                    <p:anim calcmode="lin" valueType="num">
                                      <p:cBhvr additive="base">
                                        <p:cTn id="54" dur="500" fill="hold"/>
                                        <p:tgtEl>
                                          <p:spTgt spid="8"/>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500" fill="hold"/>
                                        <p:tgtEl>
                                          <p:spTgt spid="10"/>
                                        </p:tgtEl>
                                        <p:attrNameLst>
                                          <p:attrName>ppt_x</p:attrName>
                                        </p:attrNameLst>
                                      </p:cBhvr>
                                      <p:tavLst>
                                        <p:tav tm="0">
                                          <p:val>
                                            <p:strVal val="#ppt_x"/>
                                          </p:val>
                                        </p:tav>
                                        <p:tav tm="100000">
                                          <p:val>
                                            <p:strVal val="#ppt_x"/>
                                          </p:val>
                                        </p:tav>
                                      </p:tavLst>
                                    </p:anim>
                                    <p:anim calcmode="lin" valueType="num">
                                      <p:cBhvr additive="base">
                                        <p:cTn id="62" dur="500" fill="hold"/>
                                        <p:tgtEl>
                                          <p:spTgt spid="10"/>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additive="base">
                                        <p:cTn id="69" dur="500" fill="hold"/>
                                        <p:tgtEl>
                                          <p:spTgt spid="12"/>
                                        </p:tgtEl>
                                        <p:attrNameLst>
                                          <p:attrName>ppt_x</p:attrName>
                                        </p:attrNameLst>
                                      </p:cBhvr>
                                      <p:tavLst>
                                        <p:tav tm="0">
                                          <p:val>
                                            <p:strVal val="#ppt_x"/>
                                          </p:val>
                                        </p:tav>
                                        <p:tav tm="100000">
                                          <p:val>
                                            <p:strVal val="#ppt_x"/>
                                          </p:val>
                                        </p:tav>
                                      </p:tavLst>
                                    </p:anim>
                                    <p:anim calcmode="lin" valueType="num">
                                      <p:cBhvr additive="base">
                                        <p:cTn id="70" dur="500" fill="hold"/>
                                        <p:tgtEl>
                                          <p:spTgt spid="12"/>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nodePh="1">
                                  <p:stCondLst>
                                    <p:cond delay="0"/>
                                  </p:stCondLst>
                                  <p:endCondLst>
                                    <p:cond evt="begin" delay="0">
                                      <p:tn val="71"/>
                                    </p:cond>
                                  </p:endCondLst>
                                  <p:childTnLst>
                                    <p:set>
                                      <p:cBhvr>
                                        <p:cTn id="72" dur="1" fill="hold">
                                          <p:stCondLst>
                                            <p:cond delay="0"/>
                                          </p:stCondLst>
                                        </p:cTn>
                                        <p:tgtEl>
                                          <p:spTgt spid="13"/>
                                        </p:tgtEl>
                                        <p:attrNameLst>
                                          <p:attrName>style.visibility</p:attrName>
                                        </p:attrNameLst>
                                      </p:cBhvr>
                                      <p:to>
                                        <p:strVal val="visible"/>
                                      </p:to>
                                    </p:set>
                                    <p:anim calcmode="lin" valueType="num">
                                      <p:cBhvr additive="base">
                                        <p:cTn id="73" dur="500" fill="hold"/>
                                        <p:tgtEl>
                                          <p:spTgt spid="13"/>
                                        </p:tgtEl>
                                        <p:attrNameLst>
                                          <p:attrName>ppt_x</p:attrName>
                                        </p:attrNameLst>
                                      </p:cBhvr>
                                      <p:tavLst>
                                        <p:tav tm="0">
                                          <p:val>
                                            <p:strVal val="#ppt_x"/>
                                          </p:val>
                                        </p:tav>
                                        <p:tav tm="100000">
                                          <p:val>
                                            <p:strVal val="#ppt_x"/>
                                          </p:val>
                                        </p:tav>
                                      </p:tavLst>
                                    </p:anim>
                                    <p:anim calcmode="lin" valueType="num">
                                      <p:cBhvr additive="base">
                                        <p:cTn id="74" dur="500" fill="hold"/>
                                        <p:tgtEl>
                                          <p:spTgt spid="13"/>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500" fill="hold"/>
                                        <p:tgtEl>
                                          <p:spTgt spid="14"/>
                                        </p:tgtEl>
                                        <p:attrNameLst>
                                          <p:attrName>ppt_x</p:attrName>
                                        </p:attrNameLst>
                                      </p:cBhvr>
                                      <p:tavLst>
                                        <p:tav tm="0">
                                          <p:val>
                                            <p:strVal val="#ppt_x"/>
                                          </p:val>
                                        </p:tav>
                                        <p:tav tm="100000">
                                          <p:val>
                                            <p:strVal val="#ppt_x"/>
                                          </p:val>
                                        </p:tav>
                                      </p:tavLst>
                                    </p:anim>
                                    <p:anim calcmode="lin" valueType="num">
                                      <p:cBhvr additive="base">
                                        <p:cTn id="78" dur="500" fill="hold"/>
                                        <p:tgtEl>
                                          <p:spTgt spid="14"/>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500" fill="hold"/>
                                        <p:tgtEl>
                                          <p:spTgt spid="15"/>
                                        </p:tgtEl>
                                        <p:attrNameLst>
                                          <p:attrName>ppt_x</p:attrName>
                                        </p:attrNameLst>
                                      </p:cBhvr>
                                      <p:tavLst>
                                        <p:tav tm="0">
                                          <p:val>
                                            <p:strVal val="#ppt_x"/>
                                          </p:val>
                                        </p:tav>
                                        <p:tav tm="100000">
                                          <p:val>
                                            <p:strVal val="#ppt_x"/>
                                          </p:val>
                                        </p:tav>
                                      </p:tavLst>
                                    </p:anim>
                                    <p:anim calcmode="lin" valueType="num">
                                      <p:cBhvr additive="base">
                                        <p:cTn id="82" dur="500" fill="hold"/>
                                        <p:tgtEl>
                                          <p:spTgt spid="15"/>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6"/>
                                        </p:tgtEl>
                                        <p:attrNameLst>
                                          <p:attrName>style.visibility</p:attrName>
                                        </p:attrNameLst>
                                      </p:cBhvr>
                                      <p:to>
                                        <p:strVal val="visible"/>
                                      </p:to>
                                    </p:set>
                                    <p:anim calcmode="lin" valueType="num">
                                      <p:cBhvr additive="base">
                                        <p:cTn id="85" dur="500" fill="hold"/>
                                        <p:tgtEl>
                                          <p:spTgt spid="16"/>
                                        </p:tgtEl>
                                        <p:attrNameLst>
                                          <p:attrName>ppt_x</p:attrName>
                                        </p:attrNameLst>
                                      </p:cBhvr>
                                      <p:tavLst>
                                        <p:tav tm="0">
                                          <p:val>
                                            <p:strVal val="#ppt_x"/>
                                          </p:val>
                                        </p:tav>
                                        <p:tav tm="100000">
                                          <p:val>
                                            <p:strVal val="#ppt_x"/>
                                          </p:val>
                                        </p:tav>
                                      </p:tavLst>
                                    </p:anim>
                                    <p:anim calcmode="lin" valueType="num">
                                      <p:cBhvr additive="base">
                                        <p:cTn id="86" dur="500" fill="hold"/>
                                        <p:tgtEl>
                                          <p:spTgt spid="16"/>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additive="base">
                                        <p:cTn id="89" dur="500" fill="hold"/>
                                        <p:tgtEl>
                                          <p:spTgt spid="17"/>
                                        </p:tgtEl>
                                        <p:attrNameLst>
                                          <p:attrName>ppt_x</p:attrName>
                                        </p:attrNameLst>
                                      </p:cBhvr>
                                      <p:tavLst>
                                        <p:tav tm="0">
                                          <p:val>
                                            <p:strVal val="#ppt_x"/>
                                          </p:val>
                                        </p:tav>
                                        <p:tav tm="100000">
                                          <p:val>
                                            <p:strVal val="#ppt_x"/>
                                          </p:val>
                                        </p:tav>
                                      </p:tavLst>
                                    </p:anim>
                                    <p:anim calcmode="lin" valueType="num">
                                      <p:cBhvr additive="base">
                                        <p:cTn id="90" dur="500" fill="hold"/>
                                        <p:tgtEl>
                                          <p:spTgt spid="17"/>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additive="base">
                                        <p:cTn id="93" dur="500" fill="hold"/>
                                        <p:tgtEl>
                                          <p:spTgt spid="18"/>
                                        </p:tgtEl>
                                        <p:attrNameLst>
                                          <p:attrName>ppt_x</p:attrName>
                                        </p:attrNameLst>
                                      </p:cBhvr>
                                      <p:tavLst>
                                        <p:tav tm="0">
                                          <p:val>
                                            <p:strVal val="#ppt_x"/>
                                          </p:val>
                                        </p:tav>
                                        <p:tav tm="100000">
                                          <p:val>
                                            <p:strVal val="#ppt_x"/>
                                          </p:val>
                                        </p:tav>
                                      </p:tavLst>
                                    </p:anim>
                                    <p:anim calcmode="lin" valueType="num">
                                      <p:cBhvr additive="base">
                                        <p:cTn id="94" dur="500" fill="hold"/>
                                        <p:tgtEl>
                                          <p:spTgt spid="18"/>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ppt_x"/>
                                          </p:val>
                                        </p:tav>
                                        <p:tav tm="100000">
                                          <p:val>
                                            <p:strVal val="#ppt_x"/>
                                          </p:val>
                                        </p:tav>
                                      </p:tavLst>
                                    </p:anim>
                                    <p:anim calcmode="lin" valueType="num">
                                      <p:cBhvr additive="base">
                                        <p:cTn id="98" dur="500" fill="hold"/>
                                        <p:tgtEl>
                                          <p:spTgt spid="19"/>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0"/>
                                        </p:tgtEl>
                                        <p:attrNameLst>
                                          <p:attrName>style.visibility</p:attrName>
                                        </p:attrNameLst>
                                      </p:cBhvr>
                                      <p:to>
                                        <p:strVal val="visible"/>
                                      </p:to>
                                    </p:set>
                                    <p:anim calcmode="lin" valueType="num">
                                      <p:cBhvr additive="base">
                                        <p:cTn id="101" dur="500" fill="hold"/>
                                        <p:tgtEl>
                                          <p:spTgt spid="20"/>
                                        </p:tgtEl>
                                        <p:attrNameLst>
                                          <p:attrName>ppt_x</p:attrName>
                                        </p:attrNameLst>
                                      </p:cBhvr>
                                      <p:tavLst>
                                        <p:tav tm="0">
                                          <p:val>
                                            <p:strVal val="#ppt_x"/>
                                          </p:val>
                                        </p:tav>
                                        <p:tav tm="100000">
                                          <p:val>
                                            <p:strVal val="#ppt_x"/>
                                          </p:val>
                                        </p:tav>
                                      </p:tavLst>
                                    </p:anim>
                                    <p:anim calcmode="lin" valueType="num">
                                      <p:cBhvr additive="base">
                                        <p:cTn id="102" dur="500" fill="hold"/>
                                        <p:tgtEl>
                                          <p:spTgt spid="20"/>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1"/>
                                        </p:tgtEl>
                                        <p:attrNameLst>
                                          <p:attrName>style.visibility</p:attrName>
                                        </p:attrNameLst>
                                      </p:cBhvr>
                                      <p:to>
                                        <p:strVal val="visible"/>
                                      </p:to>
                                    </p:set>
                                    <p:anim calcmode="lin" valueType="num">
                                      <p:cBhvr additive="base">
                                        <p:cTn id="105" dur="500" fill="hold"/>
                                        <p:tgtEl>
                                          <p:spTgt spid="21"/>
                                        </p:tgtEl>
                                        <p:attrNameLst>
                                          <p:attrName>ppt_x</p:attrName>
                                        </p:attrNameLst>
                                      </p:cBhvr>
                                      <p:tavLst>
                                        <p:tav tm="0">
                                          <p:val>
                                            <p:strVal val="#ppt_x"/>
                                          </p:val>
                                        </p:tav>
                                        <p:tav tm="100000">
                                          <p:val>
                                            <p:strVal val="#ppt_x"/>
                                          </p:val>
                                        </p:tav>
                                      </p:tavLst>
                                    </p:anim>
                                    <p:anim calcmode="lin" valueType="num">
                                      <p:cBhvr additive="base">
                                        <p:cTn id="106" dur="500" fill="hold"/>
                                        <p:tgtEl>
                                          <p:spTgt spid="21"/>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23"/>
                                        </p:tgtEl>
                                        <p:attrNameLst>
                                          <p:attrName>style.visibility</p:attrName>
                                        </p:attrNameLst>
                                      </p:cBhvr>
                                      <p:to>
                                        <p:strVal val="visible"/>
                                      </p:to>
                                    </p:set>
                                    <p:anim calcmode="lin" valueType="num">
                                      <p:cBhvr additive="base">
                                        <p:cTn id="113" dur="500" fill="hold"/>
                                        <p:tgtEl>
                                          <p:spTgt spid="23"/>
                                        </p:tgtEl>
                                        <p:attrNameLst>
                                          <p:attrName>ppt_x</p:attrName>
                                        </p:attrNameLst>
                                      </p:cBhvr>
                                      <p:tavLst>
                                        <p:tav tm="0">
                                          <p:val>
                                            <p:strVal val="#ppt_x"/>
                                          </p:val>
                                        </p:tav>
                                        <p:tav tm="100000">
                                          <p:val>
                                            <p:strVal val="#ppt_x"/>
                                          </p:val>
                                        </p:tav>
                                      </p:tavLst>
                                    </p:anim>
                                    <p:anim calcmode="lin" valueType="num">
                                      <p:cBhvr additive="base">
                                        <p:cTn id="114" dur="500" fill="hold"/>
                                        <p:tgtEl>
                                          <p:spTgt spid="23"/>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24"/>
                                        </p:tgtEl>
                                        <p:attrNameLst>
                                          <p:attrName>style.visibility</p:attrName>
                                        </p:attrNameLst>
                                      </p:cBhvr>
                                      <p:to>
                                        <p:strVal val="visible"/>
                                      </p:to>
                                    </p:set>
                                    <p:anim calcmode="lin" valueType="num">
                                      <p:cBhvr additive="base">
                                        <p:cTn id="117" dur="500" fill="hold"/>
                                        <p:tgtEl>
                                          <p:spTgt spid="24"/>
                                        </p:tgtEl>
                                        <p:attrNameLst>
                                          <p:attrName>ppt_x</p:attrName>
                                        </p:attrNameLst>
                                      </p:cBhvr>
                                      <p:tavLst>
                                        <p:tav tm="0">
                                          <p:val>
                                            <p:strVal val="#ppt_x"/>
                                          </p:val>
                                        </p:tav>
                                        <p:tav tm="100000">
                                          <p:val>
                                            <p:strVal val="#ppt_x"/>
                                          </p:val>
                                        </p:tav>
                                      </p:tavLst>
                                    </p:anim>
                                    <p:anim calcmode="lin" valueType="num">
                                      <p:cBhvr additive="base">
                                        <p:cTn id="118" dur="500" fill="hold"/>
                                        <p:tgtEl>
                                          <p:spTgt spid="24"/>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25"/>
                                        </p:tgtEl>
                                        <p:attrNameLst>
                                          <p:attrName>style.visibility</p:attrName>
                                        </p:attrNameLst>
                                      </p:cBhvr>
                                      <p:to>
                                        <p:strVal val="visible"/>
                                      </p:to>
                                    </p:set>
                                    <p:anim calcmode="lin" valueType="num">
                                      <p:cBhvr additive="base">
                                        <p:cTn id="121" dur="500" fill="hold"/>
                                        <p:tgtEl>
                                          <p:spTgt spid="25"/>
                                        </p:tgtEl>
                                        <p:attrNameLst>
                                          <p:attrName>ppt_x</p:attrName>
                                        </p:attrNameLst>
                                      </p:cBhvr>
                                      <p:tavLst>
                                        <p:tav tm="0">
                                          <p:val>
                                            <p:strVal val="#ppt_x"/>
                                          </p:val>
                                        </p:tav>
                                        <p:tav tm="100000">
                                          <p:val>
                                            <p:strVal val="#ppt_x"/>
                                          </p:val>
                                        </p:tav>
                                      </p:tavLst>
                                    </p:anim>
                                    <p:anim calcmode="lin" valueType="num">
                                      <p:cBhvr additive="base">
                                        <p:cTn id="122" dur="500" fill="hold"/>
                                        <p:tgtEl>
                                          <p:spTgt spid="2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additive="base">
                                        <p:cTn id="125" dur="500" fill="hold"/>
                                        <p:tgtEl>
                                          <p:spTgt spid="26"/>
                                        </p:tgtEl>
                                        <p:attrNameLst>
                                          <p:attrName>ppt_x</p:attrName>
                                        </p:attrNameLst>
                                      </p:cBhvr>
                                      <p:tavLst>
                                        <p:tav tm="0">
                                          <p:val>
                                            <p:strVal val="#ppt_x"/>
                                          </p:val>
                                        </p:tav>
                                        <p:tav tm="100000">
                                          <p:val>
                                            <p:strVal val="#ppt_x"/>
                                          </p:val>
                                        </p:tav>
                                      </p:tavLst>
                                    </p:anim>
                                    <p:anim calcmode="lin" valueType="num">
                                      <p:cBhvr additive="base">
                                        <p:cTn id="126" dur="500" fill="hold"/>
                                        <p:tgtEl>
                                          <p:spTgt spid="26"/>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27"/>
                                        </p:tgtEl>
                                        <p:attrNameLst>
                                          <p:attrName>style.visibility</p:attrName>
                                        </p:attrNameLst>
                                      </p:cBhvr>
                                      <p:to>
                                        <p:strVal val="visible"/>
                                      </p:to>
                                    </p:set>
                                    <p:anim calcmode="lin" valueType="num">
                                      <p:cBhvr additive="base">
                                        <p:cTn id="129" dur="500" fill="hold"/>
                                        <p:tgtEl>
                                          <p:spTgt spid="27"/>
                                        </p:tgtEl>
                                        <p:attrNameLst>
                                          <p:attrName>ppt_x</p:attrName>
                                        </p:attrNameLst>
                                      </p:cBhvr>
                                      <p:tavLst>
                                        <p:tav tm="0">
                                          <p:val>
                                            <p:strVal val="#ppt_x"/>
                                          </p:val>
                                        </p:tav>
                                        <p:tav tm="100000">
                                          <p:val>
                                            <p:strVal val="#ppt_x"/>
                                          </p:val>
                                        </p:tav>
                                      </p:tavLst>
                                    </p:anim>
                                    <p:anim calcmode="lin" valueType="num">
                                      <p:cBhvr additive="base">
                                        <p:cTn id="130" dur="500" fill="hold"/>
                                        <p:tgtEl>
                                          <p:spTgt spid="27"/>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28"/>
                                        </p:tgtEl>
                                        <p:attrNameLst>
                                          <p:attrName>style.visibility</p:attrName>
                                        </p:attrNameLst>
                                      </p:cBhvr>
                                      <p:to>
                                        <p:strVal val="visible"/>
                                      </p:to>
                                    </p:set>
                                    <p:anim calcmode="lin" valueType="num">
                                      <p:cBhvr additive="base">
                                        <p:cTn id="133" dur="500" fill="hold"/>
                                        <p:tgtEl>
                                          <p:spTgt spid="28"/>
                                        </p:tgtEl>
                                        <p:attrNameLst>
                                          <p:attrName>ppt_x</p:attrName>
                                        </p:attrNameLst>
                                      </p:cBhvr>
                                      <p:tavLst>
                                        <p:tav tm="0">
                                          <p:val>
                                            <p:strVal val="#ppt_x"/>
                                          </p:val>
                                        </p:tav>
                                        <p:tav tm="100000">
                                          <p:val>
                                            <p:strVal val="#ppt_x"/>
                                          </p:val>
                                        </p:tav>
                                      </p:tavLst>
                                    </p:anim>
                                    <p:anim calcmode="lin" valueType="num">
                                      <p:cBhvr additive="base">
                                        <p:cTn id="134" dur="500" fill="hold"/>
                                        <p:tgtEl>
                                          <p:spTgt spid="28"/>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29"/>
                                        </p:tgtEl>
                                        <p:attrNameLst>
                                          <p:attrName>style.visibility</p:attrName>
                                        </p:attrNameLst>
                                      </p:cBhvr>
                                      <p:to>
                                        <p:strVal val="visible"/>
                                      </p:to>
                                    </p:set>
                                    <p:anim calcmode="lin" valueType="num">
                                      <p:cBhvr additive="base">
                                        <p:cTn id="137" dur="500" fill="hold"/>
                                        <p:tgtEl>
                                          <p:spTgt spid="29"/>
                                        </p:tgtEl>
                                        <p:attrNameLst>
                                          <p:attrName>ppt_x</p:attrName>
                                        </p:attrNameLst>
                                      </p:cBhvr>
                                      <p:tavLst>
                                        <p:tav tm="0">
                                          <p:val>
                                            <p:strVal val="#ppt_x"/>
                                          </p:val>
                                        </p:tav>
                                        <p:tav tm="100000">
                                          <p:val>
                                            <p:strVal val="#ppt_x"/>
                                          </p:val>
                                        </p:tav>
                                      </p:tavLst>
                                    </p:anim>
                                    <p:anim calcmode="lin" valueType="num">
                                      <p:cBhvr additive="base">
                                        <p:cTn id="138" dur="500" fill="hold"/>
                                        <p:tgtEl>
                                          <p:spTgt spid="29"/>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30"/>
                                        </p:tgtEl>
                                        <p:attrNameLst>
                                          <p:attrName>style.visibility</p:attrName>
                                        </p:attrNameLst>
                                      </p:cBhvr>
                                      <p:to>
                                        <p:strVal val="visible"/>
                                      </p:to>
                                    </p:set>
                                    <p:anim calcmode="lin" valueType="num">
                                      <p:cBhvr additive="base">
                                        <p:cTn id="141" dur="500" fill="hold"/>
                                        <p:tgtEl>
                                          <p:spTgt spid="30"/>
                                        </p:tgtEl>
                                        <p:attrNameLst>
                                          <p:attrName>ppt_x</p:attrName>
                                        </p:attrNameLst>
                                      </p:cBhvr>
                                      <p:tavLst>
                                        <p:tav tm="0">
                                          <p:val>
                                            <p:strVal val="#ppt_x"/>
                                          </p:val>
                                        </p:tav>
                                        <p:tav tm="100000">
                                          <p:val>
                                            <p:strVal val="#ppt_x"/>
                                          </p:val>
                                        </p:tav>
                                      </p:tavLst>
                                    </p:anim>
                                    <p:anim calcmode="lin" valueType="num">
                                      <p:cBhvr additive="base">
                                        <p:cTn id="142" dur="500" fill="hold"/>
                                        <p:tgtEl>
                                          <p:spTgt spid="30"/>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31"/>
                                        </p:tgtEl>
                                        <p:attrNameLst>
                                          <p:attrName>style.visibility</p:attrName>
                                        </p:attrNameLst>
                                      </p:cBhvr>
                                      <p:to>
                                        <p:strVal val="visible"/>
                                      </p:to>
                                    </p:set>
                                    <p:anim calcmode="lin" valueType="num">
                                      <p:cBhvr additive="base">
                                        <p:cTn id="145" dur="500" fill="hold"/>
                                        <p:tgtEl>
                                          <p:spTgt spid="31"/>
                                        </p:tgtEl>
                                        <p:attrNameLst>
                                          <p:attrName>ppt_x</p:attrName>
                                        </p:attrNameLst>
                                      </p:cBhvr>
                                      <p:tavLst>
                                        <p:tav tm="0">
                                          <p:val>
                                            <p:strVal val="#ppt_x"/>
                                          </p:val>
                                        </p:tav>
                                        <p:tav tm="100000">
                                          <p:val>
                                            <p:strVal val="#ppt_x"/>
                                          </p:val>
                                        </p:tav>
                                      </p:tavLst>
                                    </p:anim>
                                    <p:anim calcmode="lin" valueType="num">
                                      <p:cBhvr additive="base">
                                        <p:cTn id="146" dur="500" fill="hold"/>
                                        <p:tgtEl>
                                          <p:spTgt spid="3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500" fill="hold"/>
                                        <p:tgtEl>
                                          <p:spTgt spid="32"/>
                                        </p:tgtEl>
                                        <p:attrNameLst>
                                          <p:attrName>ppt_x</p:attrName>
                                        </p:attrNameLst>
                                      </p:cBhvr>
                                      <p:tavLst>
                                        <p:tav tm="0">
                                          <p:val>
                                            <p:strVal val="#ppt_x"/>
                                          </p:val>
                                        </p:tav>
                                        <p:tav tm="100000">
                                          <p:val>
                                            <p:strVal val="#ppt_x"/>
                                          </p:val>
                                        </p:tav>
                                      </p:tavLst>
                                    </p:anim>
                                    <p:anim calcmode="lin" valueType="num">
                                      <p:cBhvr additive="base">
                                        <p:cTn id="150" dur="500" fill="hold"/>
                                        <p:tgtEl>
                                          <p:spTgt spid="3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33"/>
                                        </p:tgtEl>
                                        <p:attrNameLst>
                                          <p:attrName>style.visibility</p:attrName>
                                        </p:attrNameLst>
                                      </p:cBhvr>
                                      <p:to>
                                        <p:strVal val="visible"/>
                                      </p:to>
                                    </p:set>
                                    <p:anim calcmode="lin" valueType="num">
                                      <p:cBhvr additive="base">
                                        <p:cTn id="153" dur="500" fill="hold"/>
                                        <p:tgtEl>
                                          <p:spTgt spid="33"/>
                                        </p:tgtEl>
                                        <p:attrNameLst>
                                          <p:attrName>ppt_x</p:attrName>
                                        </p:attrNameLst>
                                      </p:cBhvr>
                                      <p:tavLst>
                                        <p:tav tm="0">
                                          <p:val>
                                            <p:strVal val="#ppt_x"/>
                                          </p:val>
                                        </p:tav>
                                        <p:tav tm="100000">
                                          <p:val>
                                            <p:strVal val="#ppt_x"/>
                                          </p:val>
                                        </p:tav>
                                      </p:tavLst>
                                    </p:anim>
                                    <p:anim calcmode="lin" valueType="num">
                                      <p:cBhvr additive="base">
                                        <p:cTn id="154" dur="500" fill="hold"/>
                                        <p:tgtEl>
                                          <p:spTgt spid="33"/>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34"/>
                                        </p:tgtEl>
                                        <p:attrNameLst>
                                          <p:attrName>style.visibility</p:attrName>
                                        </p:attrNameLst>
                                      </p:cBhvr>
                                      <p:to>
                                        <p:strVal val="visible"/>
                                      </p:to>
                                    </p:set>
                                    <p:anim calcmode="lin" valueType="num">
                                      <p:cBhvr additive="base">
                                        <p:cTn id="157" dur="500" fill="hold"/>
                                        <p:tgtEl>
                                          <p:spTgt spid="34"/>
                                        </p:tgtEl>
                                        <p:attrNameLst>
                                          <p:attrName>ppt_x</p:attrName>
                                        </p:attrNameLst>
                                      </p:cBhvr>
                                      <p:tavLst>
                                        <p:tav tm="0">
                                          <p:val>
                                            <p:strVal val="#ppt_x"/>
                                          </p:val>
                                        </p:tav>
                                        <p:tav tm="100000">
                                          <p:val>
                                            <p:strVal val="#ppt_x"/>
                                          </p:val>
                                        </p:tav>
                                      </p:tavLst>
                                    </p:anim>
                                    <p:anim calcmode="lin" valueType="num">
                                      <p:cBhvr additive="base">
                                        <p:cTn id="158" dur="500" fill="hold"/>
                                        <p:tgtEl>
                                          <p:spTgt spid="34"/>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35"/>
                                        </p:tgtEl>
                                        <p:attrNameLst>
                                          <p:attrName>style.visibility</p:attrName>
                                        </p:attrNameLst>
                                      </p:cBhvr>
                                      <p:to>
                                        <p:strVal val="visible"/>
                                      </p:to>
                                    </p:set>
                                    <p:anim calcmode="lin" valueType="num">
                                      <p:cBhvr additive="base">
                                        <p:cTn id="161" dur="500" fill="hold"/>
                                        <p:tgtEl>
                                          <p:spTgt spid="35"/>
                                        </p:tgtEl>
                                        <p:attrNameLst>
                                          <p:attrName>ppt_x</p:attrName>
                                        </p:attrNameLst>
                                      </p:cBhvr>
                                      <p:tavLst>
                                        <p:tav tm="0">
                                          <p:val>
                                            <p:strVal val="#ppt_x"/>
                                          </p:val>
                                        </p:tav>
                                        <p:tav tm="100000">
                                          <p:val>
                                            <p:strVal val="#ppt_x"/>
                                          </p:val>
                                        </p:tav>
                                      </p:tavLst>
                                    </p:anim>
                                    <p:anim calcmode="lin" valueType="num">
                                      <p:cBhvr additive="base">
                                        <p:cTn id="162" dur="500" fill="hold"/>
                                        <p:tgtEl>
                                          <p:spTgt spid="35"/>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36"/>
                                        </p:tgtEl>
                                        <p:attrNameLst>
                                          <p:attrName>style.visibility</p:attrName>
                                        </p:attrNameLst>
                                      </p:cBhvr>
                                      <p:to>
                                        <p:strVal val="visible"/>
                                      </p:to>
                                    </p:set>
                                    <p:anim calcmode="lin" valueType="num">
                                      <p:cBhvr additive="base">
                                        <p:cTn id="165" dur="500" fill="hold"/>
                                        <p:tgtEl>
                                          <p:spTgt spid="36"/>
                                        </p:tgtEl>
                                        <p:attrNameLst>
                                          <p:attrName>ppt_x</p:attrName>
                                        </p:attrNameLst>
                                      </p:cBhvr>
                                      <p:tavLst>
                                        <p:tav tm="0">
                                          <p:val>
                                            <p:strVal val="#ppt_x"/>
                                          </p:val>
                                        </p:tav>
                                        <p:tav tm="100000">
                                          <p:val>
                                            <p:strVal val="#ppt_x"/>
                                          </p:val>
                                        </p:tav>
                                      </p:tavLst>
                                    </p:anim>
                                    <p:anim calcmode="lin" valueType="num">
                                      <p:cBhvr additive="base">
                                        <p:cTn id="166" dur="500" fill="hold"/>
                                        <p:tgtEl>
                                          <p:spTgt spid="36"/>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37"/>
                                        </p:tgtEl>
                                        <p:attrNameLst>
                                          <p:attrName>style.visibility</p:attrName>
                                        </p:attrNameLst>
                                      </p:cBhvr>
                                      <p:to>
                                        <p:strVal val="visible"/>
                                      </p:to>
                                    </p:set>
                                    <p:anim calcmode="lin" valueType="num">
                                      <p:cBhvr additive="base">
                                        <p:cTn id="169" dur="500" fill="hold"/>
                                        <p:tgtEl>
                                          <p:spTgt spid="37"/>
                                        </p:tgtEl>
                                        <p:attrNameLst>
                                          <p:attrName>ppt_x</p:attrName>
                                        </p:attrNameLst>
                                      </p:cBhvr>
                                      <p:tavLst>
                                        <p:tav tm="0">
                                          <p:val>
                                            <p:strVal val="#ppt_x"/>
                                          </p:val>
                                        </p:tav>
                                        <p:tav tm="100000">
                                          <p:val>
                                            <p:strVal val="#ppt_x"/>
                                          </p:val>
                                        </p:tav>
                                      </p:tavLst>
                                    </p:anim>
                                    <p:anim calcmode="lin" valueType="num">
                                      <p:cBhvr additive="base">
                                        <p:cTn id="170" dur="500" fill="hold"/>
                                        <p:tgtEl>
                                          <p:spTgt spid="37"/>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38"/>
                                        </p:tgtEl>
                                        <p:attrNameLst>
                                          <p:attrName>style.visibility</p:attrName>
                                        </p:attrNameLst>
                                      </p:cBhvr>
                                      <p:to>
                                        <p:strVal val="visible"/>
                                      </p:to>
                                    </p:set>
                                    <p:anim calcmode="lin" valueType="num">
                                      <p:cBhvr additive="base">
                                        <p:cTn id="173" dur="500" fill="hold"/>
                                        <p:tgtEl>
                                          <p:spTgt spid="38"/>
                                        </p:tgtEl>
                                        <p:attrNameLst>
                                          <p:attrName>ppt_x</p:attrName>
                                        </p:attrNameLst>
                                      </p:cBhvr>
                                      <p:tavLst>
                                        <p:tav tm="0">
                                          <p:val>
                                            <p:strVal val="#ppt_x"/>
                                          </p:val>
                                        </p:tav>
                                        <p:tav tm="100000">
                                          <p:val>
                                            <p:strVal val="#ppt_x"/>
                                          </p:val>
                                        </p:tav>
                                      </p:tavLst>
                                    </p:anim>
                                    <p:anim calcmode="lin" valueType="num">
                                      <p:cBhvr additive="base">
                                        <p:cTn id="174" dur="500" fill="hold"/>
                                        <p:tgtEl>
                                          <p:spTgt spid="38"/>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additive="base">
                                        <p:cTn id="177" dur="500" fill="hold"/>
                                        <p:tgtEl>
                                          <p:spTgt spid="39"/>
                                        </p:tgtEl>
                                        <p:attrNameLst>
                                          <p:attrName>ppt_x</p:attrName>
                                        </p:attrNameLst>
                                      </p:cBhvr>
                                      <p:tavLst>
                                        <p:tav tm="0">
                                          <p:val>
                                            <p:strVal val="#ppt_x"/>
                                          </p:val>
                                        </p:tav>
                                        <p:tav tm="100000">
                                          <p:val>
                                            <p:strVal val="#ppt_x"/>
                                          </p:val>
                                        </p:tav>
                                      </p:tavLst>
                                    </p:anim>
                                    <p:anim calcmode="lin" valueType="num">
                                      <p:cBhvr additive="base">
                                        <p:cTn id="178" dur="500" fill="hold"/>
                                        <p:tgtEl>
                                          <p:spTgt spid="39"/>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0"/>
                                        </p:tgtEl>
                                        <p:attrNameLst>
                                          <p:attrName>style.visibility</p:attrName>
                                        </p:attrNameLst>
                                      </p:cBhvr>
                                      <p:to>
                                        <p:strVal val="visible"/>
                                      </p:to>
                                    </p:set>
                                    <p:anim calcmode="lin" valueType="num">
                                      <p:cBhvr additive="base">
                                        <p:cTn id="181" dur="500" fill="hold"/>
                                        <p:tgtEl>
                                          <p:spTgt spid="40"/>
                                        </p:tgtEl>
                                        <p:attrNameLst>
                                          <p:attrName>ppt_x</p:attrName>
                                        </p:attrNameLst>
                                      </p:cBhvr>
                                      <p:tavLst>
                                        <p:tav tm="0">
                                          <p:val>
                                            <p:strVal val="#ppt_x"/>
                                          </p:val>
                                        </p:tav>
                                        <p:tav tm="100000">
                                          <p:val>
                                            <p:strVal val="#ppt_x"/>
                                          </p:val>
                                        </p:tav>
                                      </p:tavLst>
                                    </p:anim>
                                    <p:anim calcmode="lin" valueType="num">
                                      <p:cBhvr additive="base">
                                        <p:cTn id="182" dur="500" fill="hold"/>
                                        <p:tgtEl>
                                          <p:spTgt spid="40"/>
                                        </p:tgtEl>
                                        <p:attrNameLst>
                                          <p:attrName>ppt_y</p:attrName>
                                        </p:attrNameLst>
                                      </p:cBhvr>
                                      <p:tavLst>
                                        <p:tav tm="0">
                                          <p:val>
                                            <p:strVal val="1+#ppt_h/2"/>
                                          </p:val>
                                        </p:tav>
                                        <p:tav tm="100000">
                                          <p:val>
                                            <p:strVal val="#ppt_y"/>
                                          </p:val>
                                        </p:tav>
                                      </p:tavLst>
                                    </p:anim>
                                  </p:childTnLst>
                                </p:cTn>
                              </p:par>
                              <p:par>
                                <p:cTn id="183" presetID="2" presetClass="entr" presetSubtype="4" fill="hold" grpId="0" nodeType="withEffect">
                                  <p:stCondLst>
                                    <p:cond delay="0"/>
                                  </p:stCondLst>
                                  <p:childTnLst>
                                    <p:set>
                                      <p:cBhvr>
                                        <p:cTn id="184" dur="1" fill="hold">
                                          <p:stCondLst>
                                            <p:cond delay="0"/>
                                          </p:stCondLst>
                                        </p:cTn>
                                        <p:tgtEl>
                                          <p:spTgt spid="41"/>
                                        </p:tgtEl>
                                        <p:attrNameLst>
                                          <p:attrName>style.visibility</p:attrName>
                                        </p:attrNameLst>
                                      </p:cBhvr>
                                      <p:to>
                                        <p:strVal val="visible"/>
                                      </p:to>
                                    </p:set>
                                    <p:anim calcmode="lin" valueType="num">
                                      <p:cBhvr additive="base">
                                        <p:cTn id="185" dur="500" fill="hold"/>
                                        <p:tgtEl>
                                          <p:spTgt spid="41"/>
                                        </p:tgtEl>
                                        <p:attrNameLst>
                                          <p:attrName>ppt_x</p:attrName>
                                        </p:attrNameLst>
                                      </p:cBhvr>
                                      <p:tavLst>
                                        <p:tav tm="0">
                                          <p:val>
                                            <p:strVal val="#ppt_x"/>
                                          </p:val>
                                        </p:tav>
                                        <p:tav tm="100000">
                                          <p:val>
                                            <p:strVal val="#ppt_x"/>
                                          </p:val>
                                        </p:tav>
                                      </p:tavLst>
                                    </p:anim>
                                    <p:anim calcmode="lin" valueType="num">
                                      <p:cBhvr additive="base">
                                        <p:cTn id="186" dur="500" fill="hold"/>
                                        <p:tgtEl>
                                          <p:spTgt spid="41"/>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2"/>
                                        </p:tgtEl>
                                        <p:attrNameLst>
                                          <p:attrName>style.visibility</p:attrName>
                                        </p:attrNameLst>
                                      </p:cBhvr>
                                      <p:to>
                                        <p:strVal val="visible"/>
                                      </p:to>
                                    </p:set>
                                    <p:anim calcmode="lin" valueType="num">
                                      <p:cBhvr additive="base">
                                        <p:cTn id="189" dur="500" fill="hold"/>
                                        <p:tgtEl>
                                          <p:spTgt spid="42"/>
                                        </p:tgtEl>
                                        <p:attrNameLst>
                                          <p:attrName>ppt_x</p:attrName>
                                        </p:attrNameLst>
                                      </p:cBhvr>
                                      <p:tavLst>
                                        <p:tav tm="0">
                                          <p:val>
                                            <p:strVal val="#ppt_x"/>
                                          </p:val>
                                        </p:tav>
                                        <p:tav tm="100000">
                                          <p:val>
                                            <p:strVal val="#ppt_x"/>
                                          </p:val>
                                        </p:tav>
                                      </p:tavLst>
                                    </p:anim>
                                    <p:anim calcmode="lin" valueType="num">
                                      <p:cBhvr additive="base">
                                        <p:cTn id="190" dur="500" fill="hold"/>
                                        <p:tgtEl>
                                          <p:spTgt spid="42"/>
                                        </p:tgtEl>
                                        <p:attrNameLst>
                                          <p:attrName>ppt_y</p:attrName>
                                        </p:attrNameLst>
                                      </p:cBhvr>
                                      <p:tavLst>
                                        <p:tav tm="0">
                                          <p:val>
                                            <p:strVal val="1+#ppt_h/2"/>
                                          </p:val>
                                        </p:tav>
                                        <p:tav tm="100000">
                                          <p:val>
                                            <p:strVal val="#ppt_y"/>
                                          </p:val>
                                        </p:tav>
                                      </p:tavLst>
                                    </p:anim>
                                  </p:childTnLst>
                                </p:cTn>
                              </p:par>
                              <p:par>
                                <p:cTn id="191" presetID="2" presetClass="entr" presetSubtype="4" fill="hold" grpId="0" nodeType="withEffect">
                                  <p:stCondLst>
                                    <p:cond delay="0"/>
                                  </p:stCondLst>
                                  <p:childTnLst>
                                    <p:set>
                                      <p:cBhvr>
                                        <p:cTn id="192" dur="1" fill="hold">
                                          <p:stCondLst>
                                            <p:cond delay="0"/>
                                          </p:stCondLst>
                                        </p:cTn>
                                        <p:tgtEl>
                                          <p:spTgt spid="43"/>
                                        </p:tgtEl>
                                        <p:attrNameLst>
                                          <p:attrName>style.visibility</p:attrName>
                                        </p:attrNameLst>
                                      </p:cBhvr>
                                      <p:to>
                                        <p:strVal val="visible"/>
                                      </p:to>
                                    </p:set>
                                    <p:anim calcmode="lin" valueType="num">
                                      <p:cBhvr additive="base">
                                        <p:cTn id="193" dur="500" fill="hold"/>
                                        <p:tgtEl>
                                          <p:spTgt spid="43"/>
                                        </p:tgtEl>
                                        <p:attrNameLst>
                                          <p:attrName>ppt_x</p:attrName>
                                        </p:attrNameLst>
                                      </p:cBhvr>
                                      <p:tavLst>
                                        <p:tav tm="0">
                                          <p:val>
                                            <p:strVal val="#ppt_x"/>
                                          </p:val>
                                        </p:tav>
                                        <p:tav tm="100000">
                                          <p:val>
                                            <p:strVal val="#ppt_x"/>
                                          </p:val>
                                        </p:tav>
                                      </p:tavLst>
                                    </p:anim>
                                    <p:anim calcmode="lin" valueType="num">
                                      <p:cBhvr additive="base">
                                        <p:cTn id="194" dur="500" fill="hold"/>
                                        <p:tgtEl>
                                          <p:spTgt spid="43"/>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4"/>
                                        </p:tgtEl>
                                        <p:attrNameLst>
                                          <p:attrName>style.visibility</p:attrName>
                                        </p:attrNameLst>
                                      </p:cBhvr>
                                      <p:to>
                                        <p:strVal val="visible"/>
                                      </p:to>
                                    </p:set>
                                    <p:anim calcmode="lin" valueType="num">
                                      <p:cBhvr additive="base">
                                        <p:cTn id="197" dur="500" fill="hold"/>
                                        <p:tgtEl>
                                          <p:spTgt spid="44"/>
                                        </p:tgtEl>
                                        <p:attrNameLst>
                                          <p:attrName>ppt_x</p:attrName>
                                        </p:attrNameLst>
                                      </p:cBhvr>
                                      <p:tavLst>
                                        <p:tav tm="0">
                                          <p:val>
                                            <p:strVal val="#ppt_x"/>
                                          </p:val>
                                        </p:tav>
                                        <p:tav tm="100000">
                                          <p:val>
                                            <p:strVal val="#ppt_x"/>
                                          </p:val>
                                        </p:tav>
                                      </p:tavLst>
                                    </p:anim>
                                    <p:anim calcmode="lin" valueType="num">
                                      <p:cBhvr additive="base">
                                        <p:cTn id="198" dur="500" fill="hold"/>
                                        <p:tgtEl>
                                          <p:spTgt spid="44"/>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45"/>
                                        </p:tgtEl>
                                        <p:attrNameLst>
                                          <p:attrName>style.visibility</p:attrName>
                                        </p:attrNameLst>
                                      </p:cBhvr>
                                      <p:to>
                                        <p:strVal val="visible"/>
                                      </p:to>
                                    </p:set>
                                    <p:anim calcmode="lin" valueType="num">
                                      <p:cBhvr additive="base">
                                        <p:cTn id="201" dur="500" fill="hold"/>
                                        <p:tgtEl>
                                          <p:spTgt spid="45"/>
                                        </p:tgtEl>
                                        <p:attrNameLst>
                                          <p:attrName>ppt_x</p:attrName>
                                        </p:attrNameLst>
                                      </p:cBhvr>
                                      <p:tavLst>
                                        <p:tav tm="0">
                                          <p:val>
                                            <p:strVal val="#ppt_x"/>
                                          </p:val>
                                        </p:tav>
                                        <p:tav tm="100000">
                                          <p:val>
                                            <p:strVal val="#ppt_x"/>
                                          </p:val>
                                        </p:tav>
                                      </p:tavLst>
                                    </p:anim>
                                    <p:anim calcmode="lin" valueType="num">
                                      <p:cBhvr additive="base">
                                        <p:cTn id="202" dur="500" fill="hold"/>
                                        <p:tgtEl>
                                          <p:spTgt spid="45"/>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46"/>
                                        </p:tgtEl>
                                        <p:attrNameLst>
                                          <p:attrName>style.visibility</p:attrName>
                                        </p:attrNameLst>
                                      </p:cBhvr>
                                      <p:to>
                                        <p:strVal val="visible"/>
                                      </p:to>
                                    </p:set>
                                    <p:anim calcmode="lin" valueType="num">
                                      <p:cBhvr additive="base">
                                        <p:cTn id="205" dur="500" fill="hold"/>
                                        <p:tgtEl>
                                          <p:spTgt spid="46"/>
                                        </p:tgtEl>
                                        <p:attrNameLst>
                                          <p:attrName>ppt_x</p:attrName>
                                        </p:attrNameLst>
                                      </p:cBhvr>
                                      <p:tavLst>
                                        <p:tav tm="0">
                                          <p:val>
                                            <p:strVal val="#ppt_x"/>
                                          </p:val>
                                        </p:tav>
                                        <p:tav tm="100000">
                                          <p:val>
                                            <p:strVal val="#ppt_x"/>
                                          </p:val>
                                        </p:tav>
                                      </p:tavLst>
                                    </p:anim>
                                    <p:anim calcmode="lin" valueType="num">
                                      <p:cBhvr additive="base">
                                        <p:cTn id="206" dur="500" fill="hold"/>
                                        <p:tgtEl>
                                          <p:spTgt spid="46"/>
                                        </p:tgtEl>
                                        <p:attrNameLst>
                                          <p:attrName>ppt_y</p:attrName>
                                        </p:attrNameLst>
                                      </p:cBhvr>
                                      <p:tavLst>
                                        <p:tav tm="0">
                                          <p:val>
                                            <p:strVal val="1+#ppt_h/2"/>
                                          </p:val>
                                        </p:tav>
                                        <p:tav tm="100000">
                                          <p:val>
                                            <p:strVal val="#ppt_y"/>
                                          </p:val>
                                        </p:tav>
                                      </p:tavLst>
                                    </p:anim>
                                  </p:childTnLst>
                                </p:cTn>
                              </p:par>
                              <p:par>
                                <p:cTn id="207" presetID="2" presetClass="entr" presetSubtype="4" fill="hold" grpId="0" nodeType="withEffect">
                                  <p:stCondLst>
                                    <p:cond delay="0"/>
                                  </p:stCondLst>
                                  <p:childTnLst>
                                    <p:set>
                                      <p:cBhvr>
                                        <p:cTn id="208" dur="1" fill="hold">
                                          <p:stCondLst>
                                            <p:cond delay="0"/>
                                          </p:stCondLst>
                                        </p:cTn>
                                        <p:tgtEl>
                                          <p:spTgt spid="47"/>
                                        </p:tgtEl>
                                        <p:attrNameLst>
                                          <p:attrName>style.visibility</p:attrName>
                                        </p:attrNameLst>
                                      </p:cBhvr>
                                      <p:to>
                                        <p:strVal val="visible"/>
                                      </p:to>
                                    </p:set>
                                    <p:anim calcmode="lin" valueType="num">
                                      <p:cBhvr additive="base">
                                        <p:cTn id="209" dur="500" fill="hold"/>
                                        <p:tgtEl>
                                          <p:spTgt spid="47"/>
                                        </p:tgtEl>
                                        <p:attrNameLst>
                                          <p:attrName>ppt_x</p:attrName>
                                        </p:attrNameLst>
                                      </p:cBhvr>
                                      <p:tavLst>
                                        <p:tav tm="0">
                                          <p:val>
                                            <p:strVal val="#ppt_x"/>
                                          </p:val>
                                        </p:tav>
                                        <p:tav tm="100000">
                                          <p:val>
                                            <p:strVal val="#ppt_x"/>
                                          </p:val>
                                        </p:tav>
                                      </p:tavLst>
                                    </p:anim>
                                    <p:anim calcmode="lin" valueType="num">
                                      <p:cBhvr additive="base">
                                        <p:cTn id="210" dur="500" fill="hold"/>
                                        <p:tgtEl>
                                          <p:spTgt spid="47"/>
                                        </p:tgtEl>
                                        <p:attrNameLst>
                                          <p:attrName>ppt_y</p:attrName>
                                        </p:attrNameLst>
                                      </p:cBhvr>
                                      <p:tavLst>
                                        <p:tav tm="0">
                                          <p:val>
                                            <p:strVal val="1+#ppt_h/2"/>
                                          </p:val>
                                        </p:tav>
                                        <p:tav tm="100000">
                                          <p:val>
                                            <p:strVal val="#ppt_y"/>
                                          </p:val>
                                        </p:tav>
                                      </p:tavLst>
                                    </p:anim>
                                  </p:childTnLst>
                                </p:cTn>
                              </p:par>
                              <p:par>
                                <p:cTn id="211" presetID="2" presetClass="entr" presetSubtype="4" fill="hold" grpId="0" nodeType="withEffect">
                                  <p:stCondLst>
                                    <p:cond delay="0"/>
                                  </p:stCondLst>
                                  <p:childTnLst>
                                    <p:set>
                                      <p:cBhvr>
                                        <p:cTn id="212" dur="1" fill="hold">
                                          <p:stCondLst>
                                            <p:cond delay="0"/>
                                          </p:stCondLst>
                                        </p:cTn>
                                        <p:tgtEl>
                                          <p:spTgt spid="48"/>
                                        </p:tgtEl>
                                        <p:attrNameLst>
                                          <p:attrName>style.visibility</p:attrName>
                                        </p:attrNameLst>
                                      </p:cBhvr>
                                      <p:to>
                                        <p:strVal val="visible"/>
                                      </p:to>
                                    </p:set>
                                    <p:anim calcmode="lin" valueType="num">
                                      <p:cBhvr additive="base">
                                        <p:cTn id="213" dur="500" fill="hold"/>
                                        <p:tgtEl>
                                          <p:spTgt spid="48"/>
                                        </p:tgtEl>
                                        <p:attrNameLst>
                                          <p:attrName>ppt_x</p:attrName>
                                        </p:attrNameLst>
                                      </p:cBhvr>
                                      <p:tavLst>
                                        <p:tav tm="0">
                                          <p:val>
                                            <p:strVal val="#ppt_x"/>
                                          </p:val>
                                        </p:tav>
                                        <p:tav tm="100000">
                                          <p:val>
                                            <p:strVal val="#ppt_x"/>
                                          </p:val>
                                        </p:tav>
                                      </p:tavLst>
                                    </p:anim>
                                    <p:anim calcmode="lin" valueType="num">
                                      <p:cBhvr additive="base">
                                        <p:cTn id="214" dur="500" fill="hold"/>
                                        <p:tgtEl>
                                          <p:spTgt spid="48"/>
                                        </p:tgtEl>
                                        <p:attrNameLst>
                                          <p:attrName>ppt_y</p:attrName>
                                        </p:attrNameLst>
                                      </p:cBhvr>
                                      <p:tavLst>
                                        <p:tav tm="0">
                                          <p:val>
                                            <p:strVal val="1+#ppt_h/2"/>
                                          </p:val>
                                        </p:tav>
                                        <p:tav tm="100000">
                                          <p:val>
                                            <p:strVal val="#ppt_y"/>
                                          </p:val>
                                        </p:tav>
                                      </p:tavLst>
                                    </p:anim>
                                  </p:childTnLst>
                                </p:cTn>
                              </p:par>
                              <p:par>
                                <p:cTn id="215" presetID="2" presetClass="entr" presetSubtype="4" fill="hold" nodeType="withEffect">
                                  <p:stCondLst>
                                    <p:cond delay="0"/>
                                  </p:stCondLst>
                                  <p:childTnLst>
                                    <p:set>
                                      <p:cBhvr>
                                        <p:cTn id="216" dur="1" fill="hold">
                                          <p:stCondLst>
                                            <p:cond delay="0"/>
                                          </p:stCondLst>
                                        </p:cTn>
                                        <p:tgtEl>
                                          <p:spTgt spid="49"/>
                                        </p:tgtEl>
                                        <p:attrNameLst>
                                          <p:attrName>style.visibility</p:attrName>
                                        </p:attrNameLst>
                                      </p:cBhvr>
                                      <p:to>
                                        <p:strVal val="visible"/>
                                      </p:to>
                                    </p:set>
                                    <p:anim calcmode="lin" valueType="num">
                                      <p:cBhvr additive="base">
                                        <p:cTn id="217" dur="500" fill="hold"/>
                                        <p:tgtEl>
                                          <p:spTgt spid="49"/>
                                        </p:tgtEl>
                                        <p:attrNameLst>
                                          <p:attrName>ppt_x</p:attrName>
                                        </p:attrNameLst>
                                      </p:cBhvr>
                                      <p:tavLst>
                                        <p:tav tm="0">
                                          <p:val>
                                            <p:strVal val="#ppt_x"/>
                                          </p:val>
                                        </p:tav>
                                        <p:tav tm="100000">
                                          <p:val>
                                            <p:strVal val="#ppt_x"/>
                                          </p:val>
                                        </p:tav>
                                      </p:tavLst>
                                    </p:anim>
                                    <p:anim calcmode="lin" valueType="num">
                                      <p:cBhvr additive="base">
                                        <p:cTn id="218" dur="500" fill="hold"/>
                                        <p:tgtEl>
                                          <p:spTgt spid="49"/>
                                        </p:tgtEl>
                                        <p:attrNameLst>
                                          <p:attrName>ppt_y</p:attrName>
                                        </p:attrNameLst>
                                      </p:cBhvr>
                                      <p:tavLst>
                                        <p:tav tm="0">
                                          <p:val>
                                            <p:strVal val="1+#ppt_h/2"/>
                                          </p:val>
                                        </p:tav>
                                        <p:tav tm="100000">
                                          <p:val>
                                            <p:strVal val="#ppt_y"/>
                                          </p:val>
                                        </p:tav>
                                      </p:tavLst>
                                    </p:anim>
                                  </p:childTnLst>
                                </p:cTn>
                              </p:par>
                              <p:par>
                                <p:cTn id="219" presetID="2" presetClass="entr" presetSubtype="4" fill="hold" grpId="0" nodeType="withEffect">
                                  <p:stCondLst>
                                    <p:cond delay="0"/>
                                  </p:stCondLst>
                                  <p:childTnLst>
                                    <p:set>
                                      <p:cBhvr>
                                        <p:cTn id="220" dur="1" fill="hold">
                                          <p:stCondLst>
                                            <p:cond delay="0"/>
                                          </p:stCondLst>
                                        </p:cTn>
                                        <p:tgtEl>
                                          <p:spTgt spid="64"/>
                                        </p:tgtEl>
                                        <p:attrNameLst>
                                          <p:attrName>style.visibility</p:attrName>
                                        </p:attrNameLst>
                                      </p:cBhvr>
                                      <p:to>
                                        <p:strVal val="visible"/>
                                      </p:to>
                                    </p:set>
                                    <p:anim calcmode="lin" valueType="num">
                                      <p:cBhvr additive="base">
                                        <p:cTn id="221" dur="500" fill="hold"/>
                                        <p:tgtEl>
                                          <p:spTgt spid="64"/>
                                        </p:tgtEl>
                                        <p:attrNameLst>
                                          <p:attrName>ppt_x</p:attrName>
                                        </p:attrNameLst>
                                      </p:cBhvr>
                                      <p:tavLst>
                                        <p:tav tm="0">
                                          <p:val>
                                            <p:strVal val="#ppt_x"/>
                                          </p:val>
                                        </p:tav>
                                        <p:tav tm="100000">
                                          <p:val>
                                            <p:strVal val="#ppt_x"/>
                                          </p:val>
                                        </p:tav>
                                      </p:tavLst>
                                    </p:anim>
                                    <p:anim calcmode="lin" valueType="num">
                                      <p:cBhvr additive="base">
                                        <p:cTn id="222" dur="500" fill="hold"/>
                                        <p:tgtEl>
                                          <p:spTgt spid="64"/>
                                        </p:tgtEl>
                                        <p:attrNameLst>
                                          <p:attrName>ppt_y</p:attrName>
                                        </p:attrNameLst>
                                      </p:cBhvr>
                                      <p:tavLst>
                                        <p:tav tm="0">
                                          <p:val>
                                            <p:strVal val="1+#ppt_h/2"/>
                                          </p:val>
                                        </p:tav>
                                        <p:tav tm="100000">
                                          <p:val>
                                            <p:strVal val="#ppt_y"/>
                                          </p:val>
                                        </p:tav>
                                      </p:tavLst>
                                    </p:anim>
                                  </p:childTnLst>
                                </p:cTn>
                              </p:par>
                              <p:par>
                                <p:cTn id="223" presetID="2" presetClass="entr" presetSubtype="4" fill="hold" grpId="0" nodeType="withEffect">
                                  <p:stCondLst>
                                    <p:cond delay="0"/>
                                  </p:stCondLst>
                                  <p:childTnLst>
                                    <p:set>
                                      <p:cBhvr>
                                        <p:cTn id="224" dur="1" fill="hold">
                                          <p:stCondLst>
                                            <p:cond delay="0"/>
                                          </p:stCondLst>
                                        </p:cTn>
                                        <p:tgtEl>
                                          <p:spTgt spid="65"/>
                                        </p:tgtEl>
                                        <p:attrNameLst>
                                          <p:attrName>style.visibility</p:attrName>
                                        </p:attrNameLst>
                                      </p:cBhvr>
                                      <p:to>
                                        <p:strVal val="visible"/>
                                      </p:to>
                                    </p:set>
                                    <p:anim calcmode="lin" valueType="num">
                                      <p:cBhvr additive="base">
                                        <p:cTn id="225" dur="500" fill="hold"/>
                                        <p:tgtEl>
                                          <p:spTgt spid="65"/>
                                        </p:tgtEl>
                                        <p:attrNameLst>
                                          <p:attrName>ppt_x</p:attrName>
                                        </p:attrNameLst>
                                      </p:cBhvr>
                                      <p:tavLst>
                                        <p:tav tm="0">
                                          <p:val>
                                            <p:strVal val="#ppt_x"/>
                                          </p:val>
                                        </p:tav>
                                        <p:tav tm="100000">
                                          <p:val>
                                            <p:strVal val="#ppt_x"/>
                                          </p:val>
                                        </p:tav>
                                      </p:tavLst>
                                    </p:anim>
                                    <p:anim calcmode="lin" valueType="num">
                                      <p:cBhvr additive="base">
                                        <p:cTn id="226" dur="500" fill="hold"/>
                                        <p:tgtEl>
                                          <p:spTgt spid="65"/>
                                        </p:tgtEl>
                                        <p:attrNameLst>
                                          <p:attrName>ppt_y</p:attrName>
                                        </p:attrNameLst>
                                      </p:cBhvr>
                                      <p:tavLst>
                                        <p:tav tm="0">
                                          <p:val>
                                            <p:strVal val="1+#ppt_h/2"/>
                                          </p:val>
                                        </p:tav>
                                        <p:tav tm="100000">
                                          <p:val>
                                            <p:strVal val="#ppt_y"/>
                                          </p:val>
                                        </p:tav>
                                      </p:tavLst>
                                    </p:anim>
                                  </p:childTnLst>
                                </p:cTn>
                              </p:par>
                              <p:par>
                                <p:cTn id="227" presetID="2" presetClass="entr" presetSubtype="4" fill="hold" nodeType="withEffect">
                                  <p:stCondLst>
                                    <p:cond delay="0"/>
                                  </p:stCondLst>
                                  <p:childTnLst>
                                    <p:set>
                                      <p:cBhvr>
                                        <p:cTn id="228" dur="1" fill="hold">
                                          <p:stCondLst>
                                            <p:cond delay="0"/>
                                          </p:stCondLst>
                                        </p:cTn>
                                        <p:tgtEl>
                                          <p:spTgt spid="66"/>
                                        </p:tgtEl>
                                        <p:attrNameLst>
                                          <p:attrName>style.visibility</p:attrName>
                                        </p:attrNameLst>
                                      </p:cBhvr>
                                      <p:to>
                                        <p:strVal val="visible"/>
                                      </p:to>
                                    </p:set>
                                    <p:anim calcmode="lin" valueType="num">
                                      <p:cBhvr additive="base">
                                        <p:cTn id="229" dur="500" fill="hold"/>
                                        <p:tgtEl>
                                          <p:spTgt spid="66"/>
                                        </p:tgtEl>
                                        <p:attrNameLst>
                                          <p:attrName>ppt_x</p:attrName>
                                        </p:attrNameLst>
                                      </p:cBhvr>
                                      <p:tavLst>
                                        <p:tav tm="0">
                                          <p:val>
                                            <p:strVal val="#ppt_x"/>
                                          </p:val>
                                        </p:tav>
                                        <p:tav tm="100000">
                                          <p:val>
                                            <p:strVal val="#ppt_x"/>
                                          </p:val>
                                        </p:tav>
                                      </p:tavLst>
                                    </p:anim>
                                    <p:anim calcmode="lin" valueType="num">
                                      <p:cBhvr additive="base">
                                        <p:cTn id="230" dur="500" fill="hold"/>
                                        <p:tgtEl>
                                          <p:spTgt spid="66"/>
                                        </p:tgtEl>
                                        <p:attrNameLst>
                                          <p:attrName>ppt_y</p:attrName>
                                        </p:attrNameLst>
                                      </p:cBhvr>
                                      <p:tavLst>
                                        <p:tav tm="0">
                                          <p:val>
                                            <p:strVal val="1+#ppt_h/2"/>
                                          </p:val>
                                        </p:tav>
                                        <p:tav tm="100000">
                                          <p:val>
                                            <p:strVal val="#ppt_y"/>
                                          </p:val>
                                        </p:tav>
                                      </p:tavLst>
                                    </p:anim>
                                  </p:childTnLst>
                                </p:cTn>
                              </p:par>
                              <p:par>
                                <p:cTn id="231" presetID="2" presetClass="entr" presetSubtype="4" fill="hold" grpId="0" nodeType="withEffect">
                                  <p:stCondLst>
                                    <p:cond delay="0"/>
                                  </p:stCondLst>
                                  <p:childTnLst>
                                    <p:set>
                                      <p:cBhvr>
                                        <p:cTn id="232" dur="1" fill="hold">
                                          <p:stCondLst>
                                            <p:cond delay="0"/>
                                          </p:stCondLst>
                                        </p:cTn>
                                        <p:tgtEl>
                                          <p:spTgt spid="75"/>
                                        </p:tgtEl>
                                        <p:attrNameLst>
                                          <p:attrName>style.visibility</p:attrName>
                                        </p:attrNameLst>
                                      </p:cBhvr>
                                      <p:to>
                                        <p:strVal val="visible"/>
                                      </p:to>
                                    </p:set>
                                    <p:anim calcmode="lin" valueType="num">
                                      <p:cBhvr additive="base">
                                        <p:cTn id="233" dur="500" fill="hold"/>
                                        <p:tgtEl>
                                          <p:spTgt spid="75"/>
                                        </p:tgtEl>
                                        <p:attrNameLst>
                                          <p:attrName>ppt_x</p:attrName>
                                        </p:attrNameLst>
                                      </p:cBhvr>
                                      <p:tavLst>
                                        <p:tav tm="0">
                                          <p:val>
                                            <p:strVal val="#ppt_x"/>
                                          </p:val>
                                        </p:tav>
                                        <p:tav tm="100000">
                                          <p:val>
                                            <p:strVal val="#ppt_x"/>
                                          </p:val>
                                        </p:tav>
                                      </p:tavLst>
                                    </p:anim>
                                    <p:anim calcmode="lin" valueType="num">
                                      <p:cBhvr additive="base">
                                        <p:cTn id="234" dur="500" fill="hold"/>
                                        <p:tgtEl>
                                          <p:spTgt spid="75"/>
                                        </p:tgtEl>
                                        <p:attrNameLst>
                                          <p:attrName>ppt_y</p:attrName>
                                        </p:attrNameLst>
                                      </p:cBhvr>
                                      <p:tavLst>
                                        <p:tav tm="0">
                                          <p:val>
                                            <p:strVal val="1+#ppt_h/2"/>
                                          </p:val>
                                        </p:tav>
                                        <p:tav tm="100000">
                                          <p:val>
                                            <p:strVal val="#ppt_y"/>
                                          </p:val>
                                        </p:tav>
                                      </p:tavLst>
                                    </p:anim>
                                  </p:childTnLst>
                                </p:cTn>
                              </p:par>
                              <p:par>
                                <p:cTn id="235" presetID="2" presetClass="entr" presetSubtype="4" fill="hold" grpId="0" nodeType="withEffect">
                                  <p:stCondLst>
                                    <p:cond delay="0"/>
                                  </p:stCondLst>
                                  <p:childTnLst>
                                    <p:set>
                                      <p:cBhvr>
                                        <p:cTn id="236" dur="1" fill="hold">
                                          <p:stCondLst>
                                            <p:cond delay="0"/>
                                          </p:stCondLst>
                                        </p:cTn>
                                        <p:tgtEl>
                                          <p:spTgt spid="79"/>
                                        </p:tgtEl>
                                        <p:attrNameLst>
                                          <p:attrName>style.visibility</p:attrName>
                                        </p:attrNameLst>
                                      </p:cBhvr>
                                      <p:to>
                                        <p:strVal val="visible"/>
                                      </p:to>
                                    </p:set>
                                    <p:anim calcmode="lin" valueType="num">
                                      <p:cBhvr additive="base">
                                        <p:cTn id="237" dur="500" fill="hold"/>
                                        <p:tgtEl>
                                          <p:spTgt spid="79"/>
                                        </p:tgtEl>
                                        <p:attrNameLst>
                                          <p:attrName>ppt_x</p:attrName>
                                        </p:attrNameLst>
                                      </p:cBhvr>
                                      <p:tavLst>
                                        <p:tav tm="0">
                                          <p:val>
                                            <p:strVal val="#ppt_x"/>
                                          </p:val>
                                        </p:tav>
                                        <p:tav tm="100000">
                                          <p:val>
                                            <p:strVal val="#ppt_x"/>
                                          </p:val>
                                        </p:tav>
                                      </p:tavLst>
                                    </p:anim>
                                    <p:anim calcmode="lin" valueType="num">
                                      <p:cBhvr additive="base">
                                        <p:cTn id="238" dur="500" fill="hold"/>
                                        <p:tgtEl>
                                          <p:spTgt spid="79"/>
                                        </p:tgtEl>
                                        <p:attrNameLst>
                                          <p:attrName>ppt_y</p:attrName>
                                        </p:attrNameLst>
                                      </p:cBhvr>
                                      <p:tavLst>
                                        <p:tav tm="0">
                                          <p:val>
                                            <p:strVal val="1+#ppt_h/2"/>
                                          </p:val>
                                        </p:tav>
                                        <p:tav tm="100000">
                                          <p:val>
                                            <p:strVal val="#ppt_y"/>
                                          </p:val>
                                        </p:tav>
                                      </p:tavLst>
                                    </p:anim>
                                  </p:childTnLst>
                                </p:cTn>
                              </p:par>
                              <p:par>
                                <p:cTn id="239" presetID="2" presetClass="entr" presetSubtype="4" fill="hold" grpId="0" nodeType="withEffect">
                                  <p:stCondLst>
                                    <p:cond delay="0"/>
                                  </p:stCondLst>
                                  <p:childTnLst>
                                    <p:set>
                                      <p:cBhvr>
                                        <p:cTn id="240" dur="1" fill="hold">
                                          <p:stCondLst>
                                            <p:cond delay="0"/>
                                          </p:stCondLst>
                                        </p:cTn>
                                        <p:tgtEl>
                                          <p:spTgt spid="80"/>
                                        </p:tgtEl>
                                        <p:attrNameLst>
                                          <p:attrName>style.visibility</p:attrName>
                                        </p:attrNameLst>
                                      </p:cBhvr>
                                      <p:to>
                                        <p:strVal val="visible"/>
                                      </p:to>
                                    </p:set>
                                    <p:anim calcmode="lin" valueType="num">
                                      <p:cBhvr additive="base">
                                        <p:cTn id="241" dur="500" fill="hold"/>
                                        <p:tgtEl>
                                          <p:spTgt spid="80"/>
                                        </p:tgtEl>
                                        <p:attrNameLst>
                                          <p:attrName>ppt_x</p:attrName>
                                        </p:attrNameLst>
                                      </p:cBhvr>
                                      <p:tavLst>
                                        <p:tav tm="0">
                                          <p:val>
                                            <p:strVal val="#ppt_x"/>
                                          </p:val>
                                        </p:tav>
                                        <p:tav tm="100000">
                                          <p:val>
                                            <p:strVal val="#ppt_x"/>
                                          </p:val>
                                        </p:tav>
                                      </p:tavLst>
                                    </p:anim>
                                    <p:anim calcmode="lin" valueType="num">
                                      <p:cBhvr additive="base">
                                        <p:cTn id="242" dur="500" fill="hold"/>
                                        <p:tgtEl>
                                          <p:spTgt spid="80"/>
                                        </p:tgtEl>
                                        <p:attrNameLst>
                                          <p:attrName>ppt_y</p:attrName>
                                        </p:attrNameLst>
                                      </p:cBhvr>
                                      <p:tavLst>
                                        <p:tav tm="0">
                                          <p:val>
                                            <p:strVal val="1+#ppt_h/2"/>
                                          </p:val>
                                        </p:tav>
                                        <p:tav tm="100000">
                                          <p:val>
                                            <p:strVal val="#ppt_y"/>
                                          </p:val>
                                        </p:tav>
                                      </p:tavLst>
                                    </p:anim>
                                  </p:childTnLst>
                                </p:cTn>
                              </p:par>
                              <p:par>
                                <p:cTn id="243" presetID="2" presetClass="entr" presetSubtype="4" fill="hold" grpId="0" nodeType="withEffect">
                                  <p:stCondLst>
                                    <p:cond delay="0"/>
                                  </p:stCondLst>
                                  <p:childTnLst>
                                    <p:set>
                                      <p:cBhvr>
                                        <p:cTn id="244" dur="1" fill="hold">
                                          <p:stCondLst>
                                            <p:cond delay="0"/>
                                          </p:stCondLst>
                                        </p:cTn>
                                        <p:tgtEl>
                                          <p:spTgt spid="81"/>
                                        </p:tgtEl>
                                        <p:attrNameLst>
                                          <p:attrName>style.visibility</p:attrName>
                                        </p:attrNameLst>
                                      </p:cBhvr>
                                      <p:to>
                                        <p:strVal val="visible"/>
                                      </p:to>
                                    </p:set>
                                    <p:anim calcmode="lin" valueType="num">
                                      <p:cBhvr additive="base">
                                        <p:cTn id="245" dur="500" fill="hold"/>
                                        <p:tgtEl>
                                          <p:spTgt spid="81"/>
                                        </p:tgtEl>
                                        <p:attrNameLst>
                                          <p:attrName>ppt_x</p:attrName>
                                        </p:attrNameLst>
                                      </p:cBhvr>
                                      <p:tavLst>
                                        <p:tav tm="0">
                                          <p:val>
                                            <p:strVal val="#ppt_x"/>
                                          </p:val>
                                        </p:tav>
                                        <p:tav tm="100000">
                                          <p:val>
                                            <p:strVal val="#ppt_x"/>
                                          </p:val>
                                        </p:tav>
                                      </p:tavLst>
                                    </p:anim>
                                    <p:anim calcmode="lin" valueType="num">
                                      <p:cBhvr additive="base">
                                        <p:cTn id="246" dur="500" fill="hold"/>
                                        <p:tgtEl>
                                          <p:spTgt spid="81"/>
                                        </p:tgtEl>
                                        <p:attrNameLst>
                                          <p:attrName>ppt_y</p:attrName>
                                        </p:attrNameLst>
                                      </p:cBhvr>
                                      <p:tavLst>
                                        <p:tav tm="0">
                                          <p:val>
                                            <p:strVal val="1+#ppt_h/2"/>
                                          </p:val>
                                        </p:tav>
                                        <p:tav tm="100000">
                                          <p:val>
                                            <p:strVal val="#ppt_y"/>
                                          </p:val>
                                        </p:tav>
                                      </p:tavLst>
                                    </p:anim>
                                  </p:childTnLst>
                                </p:cTn>
                              </p:par>
                              <p:par>
                                <p:cTn id="247" presetID="2" presetClass="entr" presetSubtype="4" fill="hold" grpId="0" nodeType="withEffect">
                                  <p:stCondLst>
                                    <p:cond delay="0"/>
                                  </p:stCondLst>
                                  <p:childTnLst>
                                    <p:set>
                                      <p:cBhvr>
                                        <p:cTn id="248" dur="1" fill="hold">
                                          <p:stCondLst>
                                            <p:cond delay="0"/>
                                          </p:stCondLst>
                                        </p:cTn>
                                        <p:tgtEl>
                                          <p:spTgt spid="86"/>
                                        </p:tgtEl>
                                        <p:attrNameLst>
                                          <p:attrName>style.visibility</p:attrName>
                                        </p:attrNameLst>
                                      </p:cBhvr>
                                      <p:to>
                                        <p:strVal val="visible"/>
                                      </p:to>
                                    </p:set>
                                    <p:anim calcmode="lin" valueType="num">
                                      <p:cBhvr additive="base">
                                        <p:cTn id="249" dur="500" fill="hold"/>
                                        <p:tgtEl>
                                          <p:spTgt spid="86"/>
                                        </p:tgtEl>
                                        <p:attrNameLst>
                                          <p:attrName>ppt_x</p:attrName>
                                        </p:attrNameLst>
                                      </p:cBhvr>
                                      <p:tavLst>
                                        <p:tav tm="0">
                                          <p:val>
                                            <p:strVal val="#ppt_x"/>
                                          </p:val>
                                        </p:tav>
                                        <p:tav tm="100000">
                                          <p:val>
                                            <p:strVal val="#ppt_x"/>
                                          </p:val>
                                        </p:tav>
                                      </p:tavLst>
                                    </p:anim>
                                    <p:anim calcmode="lin" valueType="num">
                                      <p:cBhvr additive="base">
                                        <p:cTn id="250"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 presetClass="entr" presetSubtype="4" fill="hold" grpId="0" nodeType="clickEffect">
                                  <p:stCondLst>
                                    <p:cond delay="0"/>
                                  </p:stCondLst>
                                  <p:childTnLst>
                                    <p:set>
                                      <p:cBhvr>
                                        <p:cTn id="254" dur="1" fill="hold">
                                          <p:stCondLst>
                                            <p:cond delay="0"/>
                                          </p:stCondLst>
                                        </p:cTn>
                                        <p:tgtEl>
                                          <p:spTgt spid="84"/>
                                        </p:tgtEl>
                                        <p:attrNameLst>
                                          <p:attrName>style.visibility</p:attrName>
                                        </p:attrNameLst>
                                      </p:cBhvr>
                                      <p:to>
                                        <p:strVal val="visible"/>
                                      </p:to>
                                    </p:set>
                                    <p:anim calcmode="lin" valueType="num">
                                      <p:cBhvr additive="base">
                                        <p:cTn id="255" dur="500" fill="hold"/>
                                        <p:tgtEl>
                                          <p:spTgt spid="84"/>
                                        </p:tgtEl>
                                        <p:attrNameLst>
                                          <p:attrName>ppt_x</p:attrName>
                                        </p:attrNameLst>
                                      </p:cBhvr>
                                      <p:tavLst>
                                        <p:tav tm="0">
                                          <p:val>
                                            <p:strVal val="#ppt_x"/>
                                          </p:val>
                                        </p:tav>
                                        <p:tav tm="100000">
                                          <p:val>
                                            <p:strVal val="#ppt_x"/>
                                          </p:val>
                                        </p:tav>
                                      </p:tavLst>
                                    </p:anim>
                                    <p:anim calcmode="lin" valueType="num">
                                      <p:cBhvr additive="base">
                                        <p:cTn id="256"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7" grpId="0" animBg="1"/>
      <p:bldP spid="8" grpId="0" animBg="1"/>
      <p:bldP spid="10" grpId="0"/>
      <p:bldP spid="12" grpId="0" animBg="1"/>
      <p:bldP spid="13" grpId="0"/>
      <p:bldP spid="14" grpId="0" animBg="1"/>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64" grpId="0"/>
      <p:bldP spid="65" grpId="0"/>
      <p:bldP spid="75" grpId="0" animBg="1"/>
      <p:bldP spid="79" grpId="0" animBg="1"/>
      <p:bldP spid="80" grpId="0" animBg="1"/>
      <p:bldP spid="81" grpId="0" animBg="1"/>
      <p:bldP spid="84" grpId="0" animBg="1"/>
      <p:bldP spid="8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(2)</a:t>
            </a:r>
            <a:endParaRPr lang="en-US" sz="1700" kern="1200" dirty="0">
              <a:solidFill>
                <a:srgbClr val="FFFFFF"/>
              </a:solidFill>
            </a:endParaRPr>
          </a:p>
        </p:txBody>
      </p:sp>
      <p:sp>
        <p:nvSpPr>
          <p:cNvPr id="3" name="TextBox 2"/>
          <p:cNvSpPr txBox="1"/>
          <p:nvPr/>
        </p:nvSpPr>
        <p:spPr>
          <a:xfrm>
            <a:off x="76061" y="452165"/>
            <a:ext cx="679942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Let’s become acquainted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-1</a:t>
            </a:r>
          </a:p>
        </p:txBody>
      </p:sp>
      <p:sp>
        <p:nvSpPr>
          <p:cNvPr id="4" name="TextBox 3"/>
          <p:cNvSpPr txBox="1"/>
          <p:nvPr/>
        </p:nvSpPr>
        <p:spPr>
          <a:xfrm>
            <a:off x="241792" y="809218"/>
            <a:ext cx="9144000" cy="123110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began developing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 technology in 2013 [</a:t>
            </a:r>
            <a:r>
              <a:rPr lang="hu-HU" sz="1600" noProof="0" dirty="0">
                <a:solidFill>
                  <a:srgbClr val="000000"/>
                </a:solidFill>
                <a:latin typeface="Verdana"/>
              </a:rPr>
              <a:t>48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It was</a:t>
            </a:r>
            <a:r>
              <a:rPr kumimoji="0" lang="en-US" sz="1600" b="0" i="0" u="none" strike="noStrike" kern="1200" cap="none" spc="0" normalizeH="0" baseline="0" noProof="0" dirty="0">
                <a:ln>
                  <a:noFill/>
                </a:ln>
                <a:solidFill>
                  <a:srgbClr val="0070C0"/>
                </a:solidFill>
                <a:effectLst/>
                <a:uLnTx/>
                <a:uFillTx/>
                <a:latin typeface="Verdana"/>
                <a:ea typeface="+mn-ea"/>
                <a:cs typeface="+mn-cs"/>
              </a:rPr>
              <a:t> released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a:ln>
                  <a:noFill/>
                </a:ln>
                <a:solidFill>
                  <a:srgbClr val="0070C0"/>
                </a:solidFill>
                <a:effectLst/>
                <a:uLnTx/>
                <a:uFillTx/>
                <a:latin typeface="Verdana"/>
                <a:ea typeface="+mn-ea"/>
                <a:cs typeface="+mn-cs"/>
              </a:rPr>
              <a:t>04/2017 </a:t>
            </a:r>
            <a:r>
              <a:rPr kumimoji="0" lang="en-US" sz="1600" b="0" i="0" u="none" strike="noStrike" kern="1200" cap="none" spc="0" normalizeH="0" baseline="0" noProof="0" dirty="0">
                <a:ln>
                  <a:noFill/>
                </a:ln>
                <a:effectLst/>
                <a:uLnTx/>
                <a:uFillTx/>
                <a:latin typeface="Verdana"/>
                <a:ea typeface="+mn-ea"/>
                <a:cs typeface="+mn-cs"/>
              </a:rPr>
              <a:t>along with</a:t>
            </a:r>
            <a:r>
              <a:rPr kumimoji="0" lang="en-US" sz="1600" b="0" i="0" u="none" strike="noStrike" kern="1200" cap="none" spc="0" normalizeH="0" noProof="0" dirty="0">
                <a:ln>
                  <a:noFill/>
                </a:ln>
                <a:effectLst/>
                <a:uLnTx/>
                <a:uFillTx/>
                <a:latin typeface="Verdana"/>
                <a:ea typeface="+mn-ea"/>
                <a:cs typeface="+mn-cs"/>
              </a:rPr>
              <a:t> the </a:t>
            </a:r>
            <a:r>
              <a:rPr kumimoji="0" lang="en-US" sz="1600" b="0" i="0" u="none" strike="noStrike" kern="1200" cap="none" spc="0" normalizeH="0" noProof="0" dirty="0">
                <a:ln>
                  <a:noFill/>
                </a:ln>
                <a:solidFill>
                  <a:srgbClr val="0070C0"/>
                </a:solidFill>
                <a:effectLst/>
                <a:uLnTx/>
                <a:uFillTx/>
                <a:latin typeface="Verdana"/>
                <a:ea typeface="+mn-ea"/>
                <a:cs typeface="+mn-cs"/>
              </a:rPr>
              <a:t>Armv8.2-A ISA</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20" normalizeH="0" noProof="0" dirty="0">
                <a:ln>
                  <a:noFill/>
                </a:ln>
                <a:solidFill>
                  <a:srgbClr val="000000"/>
                </a:solidFill>
                <a:effectLst/>
                <a:uLnTx/>
                <a:uFillTx/>
                <a:latin typeface="Verdana"/>
                <a:ea typeface="+mn-ea"/>
                <a:cs typeface="+mn-cs"/>
              </a:rPr>
              <a:t>The </a:t>
            </a:r>
            <a:r>
              <a:rPr kumimoji="0" lang="en-US" sz="1600" b="0" i="0" u="none" strike="noStrike" kern="1200" cap="none" spc="-20" normalizeH="0" noProof="0" dirty="0" err="1">
                <a:ln>
                  <a:noFill/>
                </a:ln>
                <a:solidFill>
                  <a:srgbClr val="000000"/>
                </a:solidFill>
                <a:effectLst/>
                <a:uLnTx/>
                <a:uFillTx/>
                <a:latin typeface="Verdana"/>
                <a:ea typeface="+mn-ea"/>
                <a:cs typeface="+mn-cs"/>
              </a:rPr>
              <a:t>DynamIQ</a:t>
            </a:r>
            <a:r>
              <a:rPr kumimoji="0" lang="en-US" sz="1600" b="0" i="0" u="none" strike="noStrike" kern="1200" cap="none" spc="-20" normalizeH="0" noProof="0" dirty="0">
                <a:ln>
                  <a:noFill/>
                </a:ln>
                <a:solidFill>
                  <a:srgbClr val="000000"/>
                </a:solidFill>
                <a:effectLst/>
                <a:uLnTx/>
                <a:uFillTx/>
                <a:latin typeface="Verdana"/>
                <a:ea typeface="+mn-ea"/>
                <a:cs typeface="+mn-cs"/>
              </a:rPr>
              <a:t> core cluster technology is an </a:t>
            </a:r>
            <a:r>
              <a:rPr kumimoji="0" lang="en-US" sz="1600" b="0" i="0" u="none" strike="noStrike" kern="1200" cap="none" spc="-20" normalizeH="0" noProof="0" dirty="0">
                <a:ln>
                  <a:noFill/>
                </a:ln>
                <a:solidFill>
                  <a:srgbClr val="0070C0"/>
                </a:solidFill>
                <a:effectLst/>
                <a:uLnTx/>
                <a:uFillTx/>
                <a:latin typeface="Verdana"/>
                <a:ea typeface="+mn-ea"/>
                <a:cs typeface="+mn-cs"/>
              </a:rPr>
              <a:t>enhancement upon the </a:t>
            </a:r>
            <a:r>
              <a:rPr kumimoji="0" lang="en-US" sz="1600" b="0" i="0" u="none" strike="noStrike" kern="1200" cap="none" spc="-20" normalizeH="0" noProof="0" dirty="0" err="1">
                <a:ln>
                  <a:noFill/>
                </a:ln>
                <a:solidFill>
                  <a:srgbClr val="0070C0"/>
                </a:solidFill>
                <a:effectLst/>
                <a:uLnTx/>
                <a:uFillTx/>
                <a:latin typeface="Verdana"/>
                <a:ea typeface="+mn-ea"/>
                <a:cs typeface="+mn-cs"/>
              </a:rPr>
              <a:t>big.little</a:t>
            </a:r>
            <a:r>
              <a:rPr kumimoji="0" lang="en-US" sz="1600" b="0" i="0" u="none" strike="noStrike" kern="1200" cap="none" spc="-20" normalizeH="0" noProof="0" dirty="0">
                <a:ln>
                  <a:noFill/>
                </a:ln>
                <a:solidFill>
                  <a:srgbClr val="0070C0"/>
                </a:solidFill>
                <a:effectLst/>
                <a:uLnTx/>
                <a:uFillTx/>
                <a:latin typeface="Verdana"/>
                <a:ea typeface="+mn-ea"/>
                <a:cs typeface="+mn-cs"/>
              </a:rPr>
              <a:t> </a:t>
            </a:r>
          </a:p>
          <a:p>
            <a:pPr marR="0" lvl="0" algn="l" defTabSz="914400" rtl="0" eaLnBrk="1" fontAlgn="auto" latinLnBrk="0" hangingPunct="1">
              <a:lnSpc>
                <a:spcPct val="100000"/>
              </a:lnSpc>
              <a:spcBef>
                <a:spcPts val="0"/>
              </a:spcBef>
              <a:buClrTx/>
              <a:buSzTx/>
              <a:tabLst/>
              <a:defRPr/>
            </a:pPr>
            <a:r>
              <a:rPr lang="en-US" sz="1600" spc="-20" dirty="0">
                <a:solidFill>
                  <a:srgbClr val="0070C0"/>
                </a:solidFill>
                <a:latin typeface="Verdana"/>
              </a:rPr>
              <a:t>       core clusters </a:t>
            </a:r>
            <a:r>
              <a:rPr kumimoji="0" lang="en-US" sz="1600" b="0" i="0" u="none" strike="noStrike" kern="1200" cap="none" spc="-20" normalizeH="0" noProof="0" dirty="0">
                <a:ln>
                  <a:noFill/>
                </a:ln>
                <a:effectLst/>
                <a:uLnTx/>
                <a:uFillTx/>
                <a:latin typeface="Verdana"/>
                <a:ea typeface="+mn-ea"/>
                <a:cs typeface="+mn-cs"/>
              </a:rPr>
              <a:t>design,</a:t>
            </a:r>
            <a:r>
              <a:rPr kumimoji="0" lang="en-US"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in the following Figures.</a:t>
            </a:r>
          </a:p>
        </p:txBody>
      </p:sp>
    </p:spTree>
    <p:extLst>
      <p:ext uri="{BB962C8B-B14F-4D97-AF65-F5344CB8AC3E}">
        <p14:creationId xmlns:p14="http://schemas.microsoft.com/office/powerpoint/2010/main" val="338921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(3)</a:t>
            </a:r>
            <a:endParaRPr lang="en-US" sz="1700" kern="1200" dirty="0">
              <a:solidFill>
                <a:srgbClr val="FFFFFF"/>
              </a:solidFill>
            </a:endParaRPr>
          </a:p>
        </p:txBody>
      </p:sp>
      <p:sp>
        <p:nvSpPr>
          <p:cNvPr id="3" name="TextBox 2"/>
          <p:cNvSpPr txBox="1"/>
          <p:nvPr/>
        </p:nvSpPr>
        <p:spPr>
          <a:xfrm>
            <a:off x="74813" y="440668"/>
            <a:ext cx="6701643"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Let’s become acquainted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-2</a:t>
            </a:r>
          </a:p>
        </p:txBody>
      </p:sp>
      <p:sp>
        <p:nvSpPr>
          <p:cNvPr id="4" name="TextBox 3"/>
          <p:cNvSpPr txBox="1"/>
          <p:nvPr/>
        </p:nvSpPr>
        <p:spPr>
          <a:xfrm>
            <a:off x="232270" y="804749"/>
            <a:ext cx="8230138"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represents the third </a:t>
            </a:r>
            <a:r>
              <a:rPr kumimoji="0" lang="en-US" sz="1600" b="0" i="0" u="none" strike="noStrike" kern="1200" cap="none" spc="0" normalizeH="0" baseline="0" noProof="0" dirty="0">
                <a:ln>
                  <a:noFill/>
                </a:ln>
                <a:solidFill>
                  <a:srgbClr val="0070C0"/>
                </a:solidFill>
                <a:effectLst/>
                <a:uLnTx/>
                <a:uFillTx/>
                <a:latin typeface="Verdana"/>
                <a:ea typeface="+mn-ea"/>
                <a:cs typeface="+mn-cs"/>
              </a:rPr>
              <a:t>step in the evolution of the core cluster technology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TextBox 6"/>
          <p:cNvSpPr txBox="1"/>
          <p:nvPr/>
        </p:nvSpPr>
        <p:spPr>
          <a:xfrm>
            <a:off x="1016605" y="6286796"/>
            <a:ext cx="622779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Evolution steps of the core cluster technology [</a:t>
            </a:r>
            <a:r>
              <a:rPr lang="hu-HU" sz="1600" noProof="0" dirty="0">
                <a:solidFill>
                  <a:srgbClr val="000000"/>
                </a:solidFill>
                <a:latin typeface="Verdana"/>
              </a:rPr>
              <a:t>49</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grpSp>
        <p:nvGrpSpPr>
          <p:cNvPr id="13" name="Group 12"/>
          <p:cNvGrpSpPr/>
          <p:nvPr/>
        </p:nvGrpSpPr>
        <p:grpSpPr>
          <a:xfrm>
            <a:off x="106377" y="1367407"/>
            <a:ext cx="8965669" cy="4848419"/>
            <a:chOff x="106377" y="1460901"/>
            <a:chExt cx="8965669" cy="4848419"/>
          </a:xfrm>
        </p:grpSpPr>
        <p:pic>
          <p:nvPicPr>
            <p:cNvPr id="5" name="Picture 2" descr="https://community.arm.com/cfs-file/__key/communityserver-blogs-components-weblogfiles/00-00-00-21-42/ARM_2D00_DynamiQ_2D00_content_2D00_4_2D00_790x335.png"/>
            <p:cNvPicPr>
              <a:picLocks noChangeAspect="1" noChangeArrowheads="1"/>
            </p:cNvPicPr>
            <p:nvPr/>
          </p:nvPicPr>
          <p:blipFill rotWithShape="1">
            <a:blip r:embed="rId2">
              <a:extLst>
                <a:ext uri="{28A0092B-C50C-407E-A947-70E740481C1C}">
                  <a14:useLocalDpi xmlns:a14="http://schemas.microsoft.com/office/drawing/2010/main" val="0"/>
                </a:ext>
              </a:extLst>
            </a:blip>
            <a:srcRect l="3222" t="99" r="-201" b="-99"/>
            <a:stretch/>
          </p:blipFill>
          <p:spPr bwMode="auto">
            <a:xfrm>
              <a:off x="106377" y="1460901"/>
              <a:ext cx="8965669" cy="448738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90945" y="5994285"/>
              <a:ext cx="22958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Verdana"/>
                  <a:ea typeface="+mn-ea"/>
                  <a:cs typeface="+mn-cs"/>
                </a:rPr>
                <a:t>ARM11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MPCore</a:t>
              </a:r>
              <a:r>
                <a:rPr kumimoji="0" lang="en-US" sz="1400" b="0" i="0" u="none" strike="noStrike" kern="1200" cap="none" spc="0" normalizeH="0" baseline="0" noProof="0" dirty="0">
                  <a:ln>
                    <a:noFill/>
                  </a:ln>
                  <a:solidFill>
                    <a:srgbClr val="000000"/>
                  </a:solidFill>
                  <a:effectLst/>
                  <a:uLnTx/>
                  <a:uFillTx/>
                  <a:latin typeface="Verdana"/>
                  <a:ea typeface="+mn-ea"/>
                  <a:cs typeface="+mn-cs"/>
                </a:rPr>
                <a:t> (2004) </a:t>
              </a:r>
            </a:p>
          </p:txBody>
        </p:sp>
        <p:sp>
          <p:nvSpPr>
            <p:cNvPr id="9" name="TextBox 8"/>
            <p:cNvSpPr txBox="1"/>
            <p:nvPr/>
          </p:nvSpPr>
          <p:spPr>
            <a:xfrm>
              <a:off x="2826385" y="6001543"/>
              <a:ext cx="24137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A15</a:t>
              </a:r>
              <a:r>
                <a:rPr kumimoji="0" lang="en-US" sz="1400" b="0" i="0" u="none" strike="noStrike" kern="1200" cap="none" spc="0" normalizeH="0" baseline="0" noProof="0" dirty="0">
                  <a:ln>
                    <a:noFill/>
                  </a:ln>
                  <a:solidFill>
                    <a:srgbClr val="000000"/>
                  </a:solidFill>
                  <a:effectLst/>
                  <a:uLnTx/>
                  <a:uFillTx/>
                  <a:latin typeface="Verdana"/>
                  <a:ea typeface="+mn-ea"/>
                  <a:cs typeface="+mn-cs"/>
                </a:rPr>
                <a:t> (~2011) </a:t>
              </a:r>
            </a:p>
          </p:txBody>
        </p:sp>
        <p:sp>
          <p:nvSpPr>
            <p:cNvPr id="11" name="TextBox 10"/>
            <p:cNvSpPr txBox="1"/>
            <p:nvPr/>
          </p:nvSpPr>
          <p:spPr>
            <a:xfrm>
              <a:off x="5453517" y="5994285"/>
              <a:ext cx="25275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A55</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A75</a:t>
              </a:r>
              <a:r>
                <a:rPr kumimoji="0" lang="en-US" sz="1400" b="0" i="0" u="none" strike="noStrike" kern="1200" cap="none" spc="0" normalizeH="0" baseline="0" noProof="0" dirty="0">
                  <a:ln>
                    <a:noFill/>
                  </a:ln>
                  <a:solidFill>
                    <a:srgbClr val="000000"/>
                  </a:solidFill>
                  <a:effectLst/>
                  <a:uLnTx/>
                  <a:uFillTx/>
                  <a:latin typeface="Verdana"/>
                  <a:ea typeface="+mn-ea"/>
                  <a:cs typeface="+mn-cs"/>
                </a:rPr>
                <a:t> (~2017) </a:t>
              </a:r>
            </a:p>
          </p:txBody>
        </p:sp>
        <p:sp>
          <p:nvSpPr>
            <p:cNvPr id="6" name="TextBox 5"/>
            <p:cNvSpPr txBox="1"/>
            <p:nvPr/>
          </p:nvSpPr>
          <p:spPr>
            <a:xfrm>
              <a:off x="1139499" y="4004773"/>
              <a:ext cx="67518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Verdana"/>
                  <a:ea typeface="+mn-ea"/>
                  <a:cs typeface="+mn-cs"/>
                </a:rPr>
                <a:t>SMP</a:t>
              </a: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10" name="TextBox 9"/>
            <p:cNvSpPr txBox="1"/>
            <p:nvPr/>
          </p:nvSpPr>
          <p:spPr>
            <a:xfrm>
              <a:off x="779459" y="4329100"/>
              <a:ext cx="2888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Verdana"/>
                  <a:ea typeface="+mn-ea"/>
                  <a:cs typeface="+mn-cs"/>
                </a:rPr>
                <a:t>(</a:t>
              </a:r>
            </a:p>
          </p:txBody>
        </p:sp>
        <p:sp>
          <p:nvSpPr>
            <p:cNvPr id="12" name="TextBox 11"/>
            <p:cNvSpPr txBox="1"/>
            <p:nvPr/>
          </p:nvSpPr>
          <p:spPr>
            <a:xfrm>
              <a:off x="1771048" y="4331366"/>
              <a:ext cx="3367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Verdana"/>
                  <a:ea typeface="+mn-ea"/>
                  <a:cs typeface="+mn-cs"/>
                </a:rPr>
                <a:t>)</a:t>
              </a:r>
            </a:p>
          </p:txBody>
        </p:sp>
      </p:grpSp>
    </p:spTree>
    <p:extLst>
      <p:ext uri="{BB962C8B-B14F-4D97-AF65-F5344CB8AC3E}">
        <p14:creationId xmlns:p14="http://schemas.microsoft.com/office/powerpoint/2010/main" val="37519412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620"/>
            <a:ext cx="9144000" cy="393700"/>
          </a:xfrm>
        </p:spPr>
        <p:txBody>
          <a:bodyPr/>
          <a:lstStyle/>
          <a:p>
            <a:r>
              <a:rPr lang="hu-HU" sz="1700">
                <a:solidFill>
                  <a:srgbClr val="FFFFFF"/>
                </a:solidFill>
              </a:rPr>
              <a:t>1. Introduction to </a:t>
            </a:r>
            <a:r>
              <a:rPr lang="en-US" sz="1700">
                <a:solidFill>
                  <a:srgbClr val="FFFFFF"/>
                </a:solidFill>
              </a:rPr>
              <a:t>ARM </a:t>
            </a:r>
            <a:r>
              <a:rPr lang="en-GB" sz="1700">
                <a:solidFill>
                  <a:srgbClr val="FFFFFF"/>
                </a:solidFill>
              </a:rPr>
              <a:t>(9</a:t>
            </a:r>
            <a:r>
              <a:rPr lang="hu-HU" sz="1700">
                <a:solidFill>
                  <a:srgbClr val="FFFFFF"/>
                </a:solidFill>
              </a:rPr>
              <a:t>)</a:t>
            </a:r>
            <a:endParaRPr lang="en-US" sz="1700"/>
          </a:p>
        </p:txBody>
      </p:sp>
      <p:sp>
        <p:nvSpPr>
          <p:cNvPr id="3" name="TextBox 2"/>
          <p:cNvSpPr txBox="1"/>
          <p:nvPr/>
        </p:nvSpPr>
        <p:spPr>
          <a:xfrm>
            <a:off x="71500" y="440668"/>
            <a:ext cx="377545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licensing policy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pic>
        <p:nvPicPr>
          <p:cNvPr id="6" name="Picture 2" descr="https://images.anandtech.com/doci/10366/1.PNG"/>
          <p:cNvPicPr>
            <a:picLocks noChangeAspect="1" noChangeArrowheads="1"/>
          </p:cNvPicPr>
          <p:nvPr/>
        </p:nvPicPr>
        <p:blipFill rotWithShape="1">
          <a:blip r:embed="rId2">
            <a:extLst>
              <a:ext uri="{28A0092B-C50C-407E-A947-70E740481C1C}">
                <a14:useLocalDpi xmlns:a14="http://schemas.microsoft.com/office/drawing/2010/main" val="0"/>
              </a:ext>
            </a:extLst>
          </a:blip>
          <a:srcRect l="31973" t="13741" r="32520" b="51389"/>
          <a:stretch/>
        </p:blipFill>
        <p:spPr bwMode="auto">
          <a:xfrm>
            <a:off x="2506661" y="1358770"/>
            <a:ext cx="3910544" cy="2153633"/>
          </a:xfrm>
          <a:prstGeom prst="rect">
            <a:avLst/>
          </a:prstGeom>
          <a:noFill/>
          <a:extLst>
            <a:ext uri="{909E8E84-426E-40DD-AFC4-6F175D3DCCD1}">
              <a14:hiddenFill xmlns:a14="http://schemas.microsoft.com/office/drawing/2010/main">
                <a:solidFill>
                  <a:srgbClr val="FFFFFF"/>
                </a:solidFill>
              </a14:hiddenFill>
            </a:ext>
          </a:extLst>
        </p:spPr>
      </p:pic>
      <p:sp>
        <p:nvSpPr>
          <p:cNvPr id="8" name="Rounded Rectangle 7"/>
          <p:cNvSpPr/>
          <p:nvPr/>
        </p:nvSpPr>
        <p:spPr bwMode="auto">
          <a:xfrm>
            <a:off x="-2380" y="871842"/>
            <a:ext cx="9144000" cy="396918"/>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60682" y="871842"/>
            <a:ext cx="7157857"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provides either a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licence</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or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Architecture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licence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ectangle: Rounded Corners 3">
            <a:extLst>
              <a:ext uri="{FF2B5EF4-FFF2-40B4-BE49-F238E27FC236}">
                <a16:creationId xmlns:a16="http://schemas.microsoft.com/office/drawing/2014/main" id="{FC6F9F59-CE18-D105-60F7-486EAC6F4D0D}"/>
              </a:ext>
            </a:extLst>
          </p:cNvPr>
          <p:cNvSpPr/>
          <p:nvPr/>
        </p:nvSpPr>
        <p:spPr bwMode="auto">
          <a:xfrm>
            <a:off x="0" y="5087007"/>
            <a:ext cx="9141620" cy="1424885"/>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ts val="100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0" name="Rounded Rectangle 9"/>
          <p:cNvSpPr/>
          <p:nvPr/>
        </p:nvSpPr>
        <p:spPr bwMode="auto">
          <a:xfrm>
            <a:off x="15985" y="3844495"/>
            <a:ext cx="9114632" cy="115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p:cNvSpPr txBox="1"/>
          <p:nvPr/>
        </p:nvSpPr>
        <p:spPr>
          <a:xfrm>
            <a:off x="207887" y="3844495"/>
            <a:ext cx="8784777" cy="269304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hu-HU" sz="1600" b="0" i="0" u="none" strike="noStrike" kern="1200" cap="none" spc="-70" normalizeH="0" baseline="0" noProof="0" dirty="0">
                <a:ln>
                  <a:noFill/>
                </a:ln>
                <a:solidFill>
                  <a:srgbClr val="000000"/>
                </a:solidFill>
                <a:effectLst/>
                <a:uLnTx/>
                <a:uFillTx/>
                <a:latin typeface="Verdana"/>
                <a:ea typeface="+mn-ea"/>
                <a:cs typeface="+mn-cs"/>
              </a:rPr>
              <a:t>A</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FF0000"/>
                </a:solidFill>
                <a:effectLst/>
                <a:uLnTx/>
                <a:uFillTx/>
                <a:latin typeface="Verdana"/>
                <a:ea typeface="+mn-ea"/>
                <a:cs typeface="+mn-cs"/>
              </a:rPr>
              <a:t>Cortex license</a:t>
            </a:r>
            <a:r>
              <a:rPr kumimoji="0" lang="hu-HU" sz="1600" b="0" i="0" u="none" strike="noStrike" kern="1200" cap="none" spc="-70" normalizeH="0" baseline="0" noProof="0" dirty="0">
                <a:ln>
                  <a:noFill/>
                </a:ln>
                <a:solidFill>
                  <a:srgbClr val="FF0000"/>
                </a:solidFill>
                <a:effectLst/>
                <a:uLnTx/>
                <a:uFillTx/>
                <a:latin typeface="Verdana"/>
                <a:ea typeface="+mn-ea"/>
                <a:cs typeface="+mn-cs"/>
              </a:rPr>
              <a:t> </a:t>
            </a:r>
            <a:r>
              <a:rPr kumimoji="0" lang="hu-HU" sz="1600" b="0" i="0" u="none" strike="noStrike" kern="1200" cap="none" spc="-70" normalizeH="0" baseline="0" noProof="0" dirty="0" err="1">
                <a:ln>
                  <a:noFill/>
                </a:ln>
                <a:effectLst/>
                <a:uLnTx/>
                <a:uFillTx/>
                <a:latin typeface="Verdana"/>
                <a:ea typeface="+mn-ea"/>
                <a:cs typeface="+mn-cs"/>
              </a:rPr>
              <a:t>grants</a:t>
            </a:r>
            <a:r>
              <a:rPr kumimoji="0" lang="hu-HU" sz="1600" b="0" i="0" u="none" strike="noStrike" kern="1200" cap="none" spc="-70" normalizeH="0" baseline="0" noProof="0" dirty="0">
                <a:ln>
                  <a:noFill/>
                </a:ln>
                <a:effectLst/>
                <a:uLnTx/>
                <a:uFillTx/>
                <a:latin typeface="Verdana"/>
                <a:ea typeface="+mn-ea"/>
                <a:cs typeface="+mn-cs"/>
              </a:rPr>
              <a:t> </a:t>
            </a:r>
            <a:r>
              <a:rPr kumimoji="0" lang="en-US" sz="1600" b="0" i="0" u="none" strike="noStrike" kern="1200" cap="none" spc="-70" normalizeH="0" baseline="0" noProof="0" dirty="0">
                <a:ln>
                  <a:noFill/>
                </a:ln>
                <a:effectLst/>
                <a:uLnTx/>
                <a:uFillTx/>
                <a:latin typeface="Verdana"/>
                <a:ea typeface="+mn-ea"/>
                <a:cs typeface="+mn-cs"/>
              </a:rPr>
              <a:t>t</a:t>
            </a:r>
            <a:r>
              <a:rPr kumimoji="0" lang="en-US" sz="1600" b="0" i="0" u="none" strike="noStrike" kern="1200" cap="none" spc="-70" normalizeH="0" baseline="0" noProof="0" dirty="0">
                <a:ln>
                  <a:noFill/>
                </a:ln>
                <a:solidFill>
                  <a:srgbClr val="000000"/>
                </a:solidFill>
                <a:effectLst/>
                <a:uLnTx/>
                <a:uFillTx/>
                <a:latin typeface="Verdana"/>
                <a:ea typeface="+mn-ea"/>
                <a:cs typeface="+mn-cs"/>
              </a:rPr>
              <a:t>he licensee </a:t>
            </a:r>
            <a:r>
              <a:rPr kumimoji="0" lang="en-US" sz="1600" b="0" i="0" u="none" strike="noStrike" kern="1200" cap="none" spc="-70" normalizeH="0" baseline="0" noProof="0" dirty="0">
                <a:ln>
                  <a:noFill/>
                </a:ln>
                <a:solidFill>
                  <a:srgbClr val="0070C0"/>
                </a:solidFill>
                <a:effectLst/>
                <a:uLnTx/>
                <a:uFillTx/>
                <a:latin typeface="Verdana"/>
                <a:ea typeface="+mn-ea"/>
                <a:cs typeface="+mn-cs"/>
              </a:rPr>
              <a:t>complete</a:t>
            </a:r>
            <a:r>
              <a:rPr kumimoji="0" lang="hu-HU" sz="1600" b="0" i="0" u="none" strike="noStrike" kern="1200" cap="none" spc="-70" normalizeH="0" baseline="0" noProof="0" dirty="0">
                <a:ln>
                  <a:noFill/>
                </a:ln>
                <a:solidFill>
                  <a:srgbClr val="0070C0"/>
                </a:solidFill>
                <a:effectLst/>
                <a:uLnTx/>
                <a:uFillTx/>
                <a:latin typeface="Verdana"/>
                <a:ea typeface="+mn-ea"/>
                <a:cs typeface="+mn-cs"/>
              </a:rPr>
              <a:t> </a:t>
            </a:r>
            <a:r>
              <a:rPr kumimoji="0" lang="hu-HU" sz="1600" b="0" i="0" u="none" strike="noStrike" kern="1200" cap="none" spc="-70" normalizeH="0" baseline="0" noProof="0" dirty="0" err="1">
                <a:ln>
                  <a:noFill/>
                </a:ln>
                <a:solidFill>
                  <a:srgbClr val="0070C0"/>
                </a:solidFill>
                <a:effectLst/>
                <a:uLnTx/>
                <a:uFillTx/>
                <a:latin typeface="Verdana"/>
                <a:ea typeface="+mn-ea"/>
                <a:cs typeface="+mn-cs"/>
              </a:rPr>
              <a:t>access</a:t>
            </a:r>
            <a:r>
              <a:rPr kumimoji="0" lang="hu-HU" sz="1600" b="0" i="0" u="none" strike="noStrike" kern="1200" cap="none" spc="-70" normalizeH="0" baseline="0" noProof="0" dirty="0">
                <a:ln>
                  <a:noFill/>
                </a:ln>
                <a:solidFill>
                  <a:srgbClr val="0070C0"/>
                </a:solidFill>
                <a:effectLst/>
                <a:uLnTx/>
                <a:uFillTx/>
                <a:latin typeface="Verdana"/>
                <a:ea typeface="+mn-ea"/>
                <a:cs typeface="+mn-cs"/>
              </a:rPr>
              <a:t> </a:t>
            </a:r>
            <a:r>
              <a:rPr kumimoji="0" lang="hu-HU" sz="1600" b="0" i="0" u="none" strike="noStrike" kern="1200" cap="none" spc="-70" normalizeH="0" baseline="0" noProof="0" dirty="0" err="1">
                <a:ln>
                  <a:noFill/>
                </a:ln>
                <a:solidFill>
                  <a:srgbClr val="0070C0"/>
                </a:solidFill>
                <a:effectLst/>
                <a:uLnTx/>
                <a:uFillTx/>
                <a:latin typeface="Verdana"/>
                <a:ea typeface="+mn-ea"/>
                <a:cs typeface="+mn-cs"/>
              </a:rPr>
              <a:t>to</a:t>
            </a:r>
            <a:r>
              <a:rPr kumimoji="0" lang="hu-HU" sz="1600" b="0" i="0" u="none" strike="noStrike" kern="1200" cap="none" spc="-70" normalizeH="0" baseline="0" noProof="0" dirty="0">
                <a:ln>
                  <a:noFill/>
                </a:ln>
                <a:solidFill>
                  <a:srgbClr val="0070C0"/>
                </a:solidFill>
                <a:effectLst/>
                <a:uLnTx/>
                <a:uFillTx/>
                <a:latin typeface="Verdana"/>
                <a:ea typeface="+mn-ea"/>
                <a:cs typeface="+mn-cs"/>
              </a:rPr>
              <a:t> a</a:t>
            </a:r>
            <a:r>
              <a:rPr kumimoji="0" lang="en-US" sz="1600" b="0" i="0" u="none" strike="noStrike" kern="1200" cap="none" spc="-70" normalizeH="0" baseline="0" noProof="0" dirty="0">
                <a:ln>
                  <a:noFill/>
                </a:ln>
                <a:solidFill>
                  <a:srgbClr val="0070C0"/>
                </a:solidFill>
                <a:effectLst/>
                <a:uLnTx/>
                <a:uFillTx/>
                <a:latin typeface="Verdana"/>
                <a:ea typeface="+mn-ea"/>
                <a:cs typeface="+mn-cs"/>
              </a:rPr>
              <a:t> standard microarchitecture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The design is configurable; for instance,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sizes of the L1 or L2</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caches are </a:t>
            </a:r>
          </a:p>
          <a:p>
            <a:pPr marL="0" marR="0" lvl="0" indent="0" algn="l" defTabSz="914400" rtl="0" eaLnBrk="1" fontAlgn="auto" latinLnBrk="0" hangingPunct="1">
              <a:lnSpc>
                <a:spcPct val="100000"/>
              </a:lnSpc>
              <a:spcBef>
                <a:spcPts val="0"/>
              </a:spcBef>
              <a:spcAft>
                <a:spcPts val="120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selectable.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Architecture license </a:t>
            </a:r>
            <a:r>
              <a:rPr kumimoji="0" lang="en-US" sz="1600" b="0" i="0" u="none" strike="noStrike" kern="1200" cap="none" spc="0" normalizeH="0" baseline="0" noProof="0" dirty="0">
                <a:ln>
                  <a:noFill/>
                </a:ln>
                <a:effectLst/>
                <a:uLnTx/>
                <a:uFillTx/>
                <a:latin typeface="Verdana"/>
                <a:ea typeface="+mn-ea"/>
                <a:cs typeface="+mn-cs"/>
              </a:rPr>
              <a:t>only </a:t>
            </a:r>
            <a:r>
              <a:rPr kumimoji="0" lang="en-US" sz="1600" b="0" i="0" u="none" strike="noStrike" kern="1200" cap="none" spc="0" normalizeH="0" baseline="0" noProof="0" dirty="0">
                <a:ln>
                  <a:noFill/>
                </a:ln>
                <a:solidFill>
                  <a:srgbClr val="000000"/>
                </a:solidFill>
                <a:effectLst/>
                <a:uLnTx/>
                <a:uFillTx/>
                <a:latin typeface="Verdana"/>
                <a:ea typeface="+mn-ea"/>
                <a:cs typeface="+mn-cs"/>
              </a:rPr>
              <a:t>allows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use of the ARM ISA</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p>
          <a:p>
            <a:pPr marR="0" lvl="0" algn="l" defTabSz="914400" rtl="0" eaLnBrk="1" fontAlgn="auto" latinLnBrk="0" hangingPunct="1">
              <a:lnSpc>
                <a:spcPct val="100000"/>
              </a:lnSpc>
              <a:spcBef>
                <a:spcPts val="0"/>
              </a:spcBef>
              <a:spcAft>
                <a:spcPts val="0"/>
              </a:spcAft>
              <a:buClrTx/>
              <a:buSzTx/>
              <a:tabLst/>
              <a:defRPr/>
            </a:pPr>
            <a:r>
              <a:rPr lang="hu-HU" sz="1600" dirty="0">
                <a:solidFill>
                  <a:srgbClr val="0070C0"/>
                </a:solidFill>
                <a:latin typeface="Verdana"/>
              </a:rPr>
              <a:t>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licensee has to design 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custom microarchitecture, which results in a</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proprietary CPU.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example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Apple or Samsung bought Architecture licenses, designed their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CPUs, and named them as they liked.</a:t>
            </a:r>
          </a:p>
        </p:txBody>
      </p:sp>
    </p:spTree>
    <p:extLst>
      <p:ext uri="{BB962C8B-B14F-4D97-AF65-F5344CB8AC3E}">
        <p14:creationId xmlns:p14="http://schemas.microsoft.com/office/powerpoint/2010/main" val="2635597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 calcmode="lin" valueType="num">
                                      <p:cBhvr additive="base">
                                        <p:cTn id="2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 calcmode="lin" valueType="num">
                                      <p:cBhvr additive="base">
                                        <p:cTn id="29"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1">
                                            <p:txEl>
                                              <p:pRg st="2" end="2"/>
                                            </p:txEl>
                                          </p:spTgt>
                                        </p:tgtEl>
                                        <p:attrNameLst>
                                          <p:attrName>style.visibility</p:attrName>
                                        </p:attrNameLst>
                                      </p:cBhvr>
                                      <p:to>
                                        <p:strVal val="visible"/>
                                      </p:to>
                                    </p:set>
                                    <p:anim calcmode="lin" valueType="num">
                                      <p:cBhvr additive="base">
                                        <p:cTn id="3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1">
                                            <p:txEl>
                                              <p:pRg st="3" end="3"/>
                                            </p:txEl>
                                          </p:spTgt>
                                        </p:tgtEl>
                                        <p:attrNameLst>
                                          <p:attrName>style.visibility</p:attrName>
                                        </p:attrNameLst>
                                      </p:cBhvr>
                                      <p:to>
                                        <p:strVal val="visible"/>
                                      </p:to>
                                    </p:set>
                                    <p:anim calcmode="lin" valueType="num">
                                      <p:cBhvr additive="base">
                                        <p:cTn id="37"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
                                            <p:txEl>
                                              <p:pRg st="4" end="4"/>
                                            </p:txEl>
                                          </p:spTgt>
                                        </p:tgtEl>
                                        <p:attrNameLst>
                                          <p:attrName>style.visibility</p:attrName>
                                        </p:attrNameLst>
                                      </p:cBhvr>
                                      <p:to>
                                        <p:strVal val="visible"/>
                                      </p:to>
                                    </p:set>
                                    <p:anim calcmode="lin" valueType="num">
                                      <p:cBhvr additive="base">
                                        <p:cTn id="4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1">
                                            <p:txEl>
                                              <p:pRg st="5" end="5"/>
                                            </p:txEl>
                                          </p:spTgt>
                                        </p:tgtEl>
                                        <p:attrNameLst>
                                          <p:attrName>style.visibility</p:attrName>
                                        </p:attrNameLst>
                                      </p:cBhvr>
                                      <p:to>
                                        <p:strVal val="visible"/>
                                      </p:to>
                                    </p:set>
                                    <p:anim calcmode="lin" valueType="num">
                                      <p:cBhvr additive="base">
                                        <p:cTn id="51"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1">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1">
                                            <p:txEl>
                                              <p:pRg st="6" end="6"/>
                                            </p:txEl>
                                          </p:spTgt>
                                        </p:tgtEl>
                                        <p:attrNameLst>
                                          <p:attrName>style.visibility</p:attrName>
                                        </p:attrNameLst>
                                      </p:cBhvr>
                                      <p:to>
                                        <p:strVal val="visible"/>
                                      </p:to>
                                    </p:set>
                                    <p:anim calcmode="lin" valueType="num">
                                      <p:cBhvr additive="base">
                                        <p:cTn id="55"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1">
                                            <p:txEl>
                                              <p:pRg st="7" end="7"/>
                                            </p:txEl>
                                          </p:spTgt>
                                        </p:tgtEl>
                                        <p:attrNameLst>
                                          <p:attrName>style.visibility</p:attrName>
                                        </p:attrNameLst>
                                      </p:cBhvr>
                                      <p:to>
                                        <p:strVal val="visible"/>
                                      </p:to>
                                    </p:set>
                                    <p:anim calcmode="lin" valueType="num">
                                      <p:cBhvr additive="base">
                                        <p:cTn id="59" dur="500" fill="hold"/>
                                        <p:tgtEl>
                                          <p:spTgt spid="11">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1">
                                            <p:txEl>
                                              <p:pRg st="7" end="7"/>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1">
                                            <p:txEl>
                                              <p:pRg st="8" end="8"/>
                                            </p:txEl>
                                          </p:spTgt>
                                        </p:tgtEl>
                                        <p:attrNameLst>
                                          <p:attrName>style.visibility</p:attrName>
                                        </p:attrNameLst>
                                      </p:cBhvr>
                                      <p:to>
                                        <p:strVal val="visible"/>
                                      </p:to>
                                    </p:set>
                                    <p:anim calcmode="lin" valueType="num">
                                      <p:cBhvr additive="base">
                                        <p:cTn id="63"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1">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(4)</a:t>
            </a:r>
            <a:endParaRPr lang="en-US" sz="1700" kern="1200" dirty="0">
              <a:solidFill>
                <a:srgbClr val="FFFFFF"/>
              </a:solidFill>
            </a:endParaRPr>
          </a:p>
        </p:txBody>
      </p:sp>
      <p:sp>
        <p:nvSpPr>
          <p:cNvPr id="29" name="Rounded Rectangle 28"/>
          <p:cNvSpPr/>
          <p:nvPr/>
        </p:nvSpPr>
        <p:spPr bwMode="auto">
          <a:xfrm>
            <a:off x="-36512" y="895501"/>
            <a:ext cx="9162836" cy="59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Rectangle 61"/>
          <p:cNvSpPr/>
          <p:nvPr/>
        </p:nvSpPr>
        <p:spPr bwMode="auto">
          <a:xfrm>
            <a:off x="3538260" y="4293096"/>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To</a:t>
            </a:r>
          </a:p>
        </p:txBody>
      </p:sp>
      <p:pic>
        <p:nvPicPr>
          <p:cNvPr id="64" name="Picture 63"/>
          <p:cNvPicPr>
            <a:picLocks noChangeAspect="1"/>
          </p:cNvPicPr>
          <p:nvPr/>
        </p:nvPicPr>
        <p:blipFill rotWithShape="1">
          <a:blip r:embed="rId2"/>
          <a:srcRect l="8397" t="80380" b="2530"/>
          <a:stretch/>
        </p:blipFill>
        <p:spPr>
          <a:xfrm>
            <a:off x="3676385" y="5336715"/>
            <a:ext cx="5324107" cy="640573"/>
          </a:xfrm>
          <a:prstGeom prst="rect">
            <a:avLst/>
          </a:prstGeom>
        </p:spPr>
      </p:pic>
      <p:pic>
        <p:nvPicPr>
          <p:cNvPr id="65" name="Picture 64"/>
          <p:cNvPicPr>
            <a:picLocks noChangeAspect="1"/>
          </p:cNvPicPr>
          <p:nvPr/>
        </p:nvPicPr>
        <p:blipFill rotWithShape="1">
          <a:blip r:embed="rId2"/>
          <a:srcRect l="3365" t="58032" r="3480" b="20387"/>
          <a:stretch/>
        </p:blipFill>
        <p:spPr>
          <a:xfrm>
            <a:off x="3527884" y="4546872"/>
            <a:ext cx="5414258" cy="808924"/>
          </a:xfrm>
          <a:prstGeom prst="rect">
            <a:avLst/>
          </a:prstGeom>
        </p:spPr>
      </p:pic>
      <p:pic>
        <p:nvPicPr>
          <p:cNvPr id="66" name="Picture 65"/>
          <p:cNvPicPr>
            <a:picLocks noChangeAspect="1"/>
          </p:cNvPicPr>
          <p:nvPr/>
        </p:nvPicPr>
        <p:blipFill rotWithShape="1">
          <a:blip r:embed="rId2"/>
          <a:srcRect b="41705"/>
          <a:stretch/>
        </p:blipFill>
        <p:spPr>
          <a:xfrm>
            <a:off x="3417238" y="1269084"/>
            <a:ext cx="5561847" cy="2916000"/>
          </a:xfrm>
          <a:prstGeom prst="rect">
            <a:avLst/>
          </a:prstGeom>
        </p:spPr>
      </p:pic>
      <p:sp>
        <p:nvSpPr>
          <p:cNvPr id="68" name="TextBox 67"/>
          <p:cNvSpPr txBox="1"/>
          <p:nvPr/>
        </p:nvSpPr>
        <p:spPr>
          <a:xfrm>
            <a:off x="76327" y="452165"/>
            <a:ext cx="90992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contrasted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 an overview </a:t>
            </a:r>
          </a:p>
        </p:txBody>
      </p:sp>
      <p:sp>
        <p:nvSpPr>
          <p:cNvPr id="70" name="TextBox 69"/>
          <p:cNvSpPr txBox="1"/>
          <p:nvPr/>
        </p:nvSpPr>
        <p:spPr>
          <a:xfrm>
            <a:off x="4481990" y="944724"/>
            <a:ext cx="355539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a:ea typeface="+mn-ea"/>
                <a:cs typeface="+mn-cs"/>
              </a:rPr>
              <a:t>A single </a:t>
            </a:r>
            <a:r>
              <a:rPr kumimoji="0" lang="en-US" sz="12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200" b="1" i="0" u="none" strike="noStrike" kern="1200" cap="none" spc="0" normalizeH="0" baseline="0" noProof="0" dirty="0">
                <a:ln>
                  <a:noFill/>
                </a:ln>
                <a:solidFill>
                  <a:srgbClr val="000000"/>
                </a:solidFill>
                <a:effectLst/>
                <a:uLnTx/>
                <a:uFillTx/>
                <a:latin typeface="Verdana"/>
                <a:ea typeface="+mn-ea"/>
                <a:cs typeface="+mn-cs"/>
              </a:rPr>
              <a:t> core cluster </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r>
              <a:rPr lang="hu-HU" sz="1200" dirty="0">
                <a:solidFill>
                  <a:srgbClr val="000000"/>
                </a:solidFill>
                <a:latin typeface="Verdana"/>
              </a:rPr>
              <a:t>50</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TextBox 74"/>
          <p:cNvSpPr txBox="1"/>
          <p:nvPr/>
        </p:nvSpPr>
        <p:spPr>
          <a:xfrm>
            <a:off x="71500" y="5772823"/>
            <a:ext cx="1824244"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Verdana"/>
                <a:ea typeface="+mn-ea"/>
                <a:cs typeface="+mn-cs"/>
              </a:rPr>
              <a:t>Key features </a:t>
            </a:r>
          </a:p>
        </p:txBody>
      </p:sp>
      <p:sp>
        <p:nvSpPr>
          <p:cNvPr id="76" name="Up-Down Arrow 75"/>
          <p:cNvSpPr/>
          <p:nvPr/>
        </p:nvSpPr>
        <p:spPr bwMode="auto">
          <a:xfrm>
            <a:off x="5904147" y="4077874"/>
            <a:ext cx="108000" cy="219855"/>
          </a:xfrm>
          <a:prstGeom prst="upDownArrow">
            <a:avLst/>
          </a:pr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TextBox 78"/>
          <p:cNvSpPr txBox="1"/>
          <p:nvPr/>
        </p:nvSpPr>
        <p:spPr>
          <a:xfrm>
            <a:off x="-18836" y="6072146"/>
            <a:ext cx="3438708" cy="5488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Armv7/v8-A (2011)</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Dual clusters</a:t>
            </a:r>
            <a:r>
              <a:rPr kumimoji="0" lang="en-US" sz="1400" b="0" i="1" u="none" strike="noStrike" kern="1200" cap="none" spc="0" normalizeH="0" baseline="0" noProof="0" dirty="0">
                <a:ln>
                  <a:noFill/>
                </a:ln>
                <a:solidFill>
                  <a:srgbClr val="000000"/>
                </a:solidFill>
                <a:effectLst/>
                <a:uLnTx/>
                <a:uFillTx/>
                <a:latin typeface="Verdana"/>
                <a:ea typeface="+mn-ea"/>
                <a:cs typeface="+mn-cs"/>
              </a:rPr>
              <a:t>, up to </a:t>
            </a:r>
            <a:r>
              <a:rPr kumimoji="0" lang="en-US" sz="1400" b="0" i="1" u="none" strike="noStrike" kern="1200" cap="none" spc="0" normalizeH="0" baseline="0" noProof="0" dirty="0">
                <a:ln>
                  <a:noFill/>
                </a:ln>
                <a:solidFill>
                  <a:srgbClr val="0070C0"/>
                </a:solidFill>
                <a:effectLst/>
                <a:uLnTx/>
                <a:uFillTx/>
                <a:latin typeface="Verdana"/>
                <a:ea typeface="+mn-ea"/>
                <a:cs typeface="+mn-cs"/>
              </a:rPr>
              <a:t>4 cores each</a:t>
            </a:r>
          </a:p>
        </p:txBody>
      </p:sp>
      <p:sp>
        <p:nvSpPr>
          <p:cNvPr id="80" name="Rounded Rectangle 79"/>
          <p:cNvSpPr/>
          <p:nvPr/>
        </p:nvSpPr>
        <p:spPr bwMode="auto">
          <a:xfrm>
            <a:off x="3417238" y="5985284"/>
            <a:ext cx="5709086" cy="887616"/>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TextBox 80"/>
          <p:cNvSpPr txBox="1"/>
          <p:nvPr/>
        </p:nvSpPr>
        <p:spPr>
          <a:xfrm>
            <a:off x="3383868" y="6059420"/>
            <a:ext cx="5668799" cy="7899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Armv8.2-A (2017)</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Single cluster</a:t>
            </a:r>
            <a:r>
              <a:rPr kumimoji="0" lang="en-US" sz="1400" b="0" i="1" u="none" strike="noStrike" kern="1200" cap="none" spc="0" normalizeH="0" baseline="0" noProof="0" dirty="0">
                <a:ln>
                  <a:noFill/>
                </a:ln>
                <a:solidFill>
                  <a:srgbClr val="000000"/>
                </a:solidFill>
                <a:effectLst/>
                <a:uLnTx/>
                <a:uFillTx/>
                <a:latin typeface="Verdana"/>
                <a:ea typeface="+mn-ea"/>
                <a:cs typeface="+mn-cs"/>
              </a:rPr>
              <a:t>, </a:t>
            </a:r>
            <a:r>
              <a:rPr kumimoji="0" lang="en-US" sz="1400" b="0" i="1" u="none" strike="noStrike" kern="1200" cap="none" spc="0" normalizeH="0" baseline="0" noProof="0" dirty="0">
                <a:ln>
                  <a:noFill/>
                </a:ln>
                <a:solidFill>
                  <a:srgbClr val="0070C0"/>
                </a:solidFill>
                <a:effectLst/>
                <a:uLnTx/>
                <a:uFillTx/>
                <a:latin typeface="Verdana"/>
                <a:ea typeface="+mn-ea"/>
                <a:cs typeface="+mn-cs"/>
              </a:rPr>
              <a:t>up to 8 cores </a:t>
            </a:r>
            <a:r>
              <a:rPr kumimoji="0" lang="en-US" sz="1400" b="0" i="1" u="none" strike="noStrike" kern="1200" cap="none" spc="0" normalizeH="0" baseline="0" noProof="0" dirty="0">
                <a:ln>
                  <a:noFill/>
                </a:ln>
                <a:solidFill>
                  <a:srgbClr val="000000"/>
                </a:solidFill>
                <a:effectLst/>
                <a:uLnTx/>
                <a:uFillTx/>
                <a:latin typeface="Verdana"/>
                <a:ea typeface="+mn-ea"/>
                <a:cs typeface="+mn-cs"/>
              </a:rPr>
              <a:t>(up to 4b), </a:t>
            </a:r>
            <a:r>
              <a:rPr kumimoji="0" lang="en-US" sz="1400" b="0" i="1" u="none" strike="noStrike" kern="1200" cap="none" spc="0" normalizeH="0" baseline="0" noProof="0" dirty="0">
                <a:ln>
                  <a:noFill/>
                </a:ln>
                <a:solidFill>
                  <a:srgbClr val="0070C0"/>
                </a:solidFill>
                <a:effectLst/>
                <a:uLnTx/>
                <a:uFillTx/>
                <a:latin typeface="Verdana"/>
                <a:ea typeface="+mn-ea"/>
                <a:cs typeface="+mn-cs"/>
              </a:rPr>
              <a:t>two core types </a:t>
            </a:r>
          </a:p>
          <a:p>
            <a:pPr marL="0" marR="0" lvl="0" indent="0" algn="ctr" defTabSz="457200" rtl="0" eaLnBrk="1" fontAlgn="auto" latinLnBrk="0" hangingPunct="1">
              <a:lnSpc>
                <a:spcPct val="100000"/>
              </a:lnSpc>
              <a:spcBef>
                <a:spcPts val="0"/>
              </a:spcBef>
              <a:spcAft>
                <a:spcPts val="200"/>
              </a:spcAft>
              <a:buClrTx/>
              <a:buSzTx/>
              <a:buFontTx/>
              <a:buNone/>
              <a:tabLst/>
              <a:defRPr/>
            </a:pPr>
            <a:r>
              <a:rPr lang="en-US" sz="1400" i="1" dirty="0">
                <a:solidFill>
                  <a:srgbClr val="000000"/>
                </a:solidFill>
                <a:latin typeface="Verdana"/>
              </a:rPr>
              <a:t>with different core mixes</a:t>
            </a:r>
            <a:endParaRPr kumimoji="0" lang="en-US" sz="14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2" name="Rounded Rectangle 81"/>
          <p:cNvSpPr/>
          <p:nvPr/>
        </p:nvSpPr>
        <p:spPr bwMode="auto">
          <a:xfrm>
            <a:off x="3383868" y="4207789"/>
            <a:ext cx="5735012" cy="337335"/>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TextBox 82"/>
          <p:cNvSpPr txBox="1"/>
          <p:nvPr/>
        </p:nvSpPr>
        <p:spPr>
          <a:xfrm>
            <a:off x="3671900" y="4220000"/>
            <a:ext cx="506209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To a cache coherent interconnect through the AMBA4 ACE bus </a:t>
            </a:r>
          </a:p>
        </p:txBody>
      </p:sp>
      <p:sp>
        <p:nvSpPr>
          <p:cNvPr id="38" name="Téglalap 21"/>
          <p:cNvSpPr/>
          <p:nvPr/>
        </p:nvSpPr>
        <p:spPr bwMode="auto">
          <a:xfrm>
            <a:off x="420313" y="1351934"/>
            <a:ext cx="2569582" cy="3996000"/>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églalap 12"/>
          <p:cNvSpPr/>
          <p:nvPr/>
        </p:nvSpPr>
        <p:spPr bwMode="auto">
          <a:xfrm>
            <a:off x="513389" y="2557019"/>
            <a:ext cx="1135029" cy="1586676"/>
          </a:xfrm>
          <a:prstGeom prst="rect">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églalap 13"/>
          <p:cNvSpPr/>
          <p:nvPr/>
        </p:nvSpPr>
        <p:spPr bwMode="auto">
          <a:xfrm>
            <a:off x="556287"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41" name="Téglalap 14"/>
          <p:cNvSpPr/>
          <p:nvPr/>
        </p:nvSpPr>
        <p:spPr bwMode="auto">
          <a:xfrm>
            <a:off x="1115758"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42" name="Téglalap 15"/>
          <p:cNvSpPr/>
          <p:nvPr/>
        </p:nvSpPr>
        <p:spPr bwMode="auto">
          <a:xfrm>
            <a:off x="556287"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43" name="Téglalap 16"/>
          <p:cNvSpPr/>
          <p:nvPr/>
        </p:nvSpPr>
        <p:spPr bwMode="auto">
          <a:xfrm>
            <a:off x="1115758"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63" name="Téglalap 17"/>
          <p:cNvSpPr/>
          <p:nvPr/>
        </p:nvSpPr>
        <p:spPr bwMode="auto">
          <a:xfrm>
            <a:off x="597178" y="4801566"/>
            <a:ext cx="2311171" cy="418323"/>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Cache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coherent</a:t>
            </a: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interconnect</a:t>
            </a:r>
            <a:endPar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cxnSp>
        <p:nvCxnSpPr>
          <p:cNvPr id="67" name="Egyenes összekötő nyíllal 20"/>
          <p:cNvCxnSpPr/>
          <p:nvPr/>
        </p:nvCxnSpPr>
        <p:spPr bwMode="auto">
          <a:xfrm>
            <a:off x="1098847" y="4472025"/>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1" name="Szövegdoboz 23"/>
          <p:cNvSpPr txBox="1">
            <a:spLocks noChangeArrowheads="1"/>
          </p:cNvSpPr>
          <p:nvPr/>
        </p:nvSpPr>
        <p:spPr bwMode="auto">
          <a:xfrm>
            <a:off x="511145" y="2002778"/>
            <a:ext cx="8226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little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cxnSp>
        <p:nvCxnSpPr>
          <p:cNvPr id="72" name="Egyenes összekötő nyíllal 148"/>
          <p:cNvCxnSpPr/>
          <p:nvPr/>
        </p:nvCxnSpPr>
        <p:spPr bwMode="auto">
          <a:xfrm>
            <a:off x="2357815" y="4484924"/>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7" name="Szövegdoboz 22"/>
          <p:cNvSpPr txBox="1">
            <a:spLocks noChangeArrowheads="1"/>
          </p:cNvSpPr>
          <p:nvPr/>
        </p:nvSpPr>
        <p:spPr bwMode="auto">
          <a:xfrm>
            <a:off x="1864555" y="1465375"/>
            <a:ext cx="947213" cy="46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big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sp>
        <p:nvSpPr>
          <p:cNvPr id="78" name="Téglalap 11"/>
          <p:cNvSpPr/>
          <p:nvPr/>
        </p:nvSpPr>
        <p:spPr bwMode="auto">
          <a:xfrm>
            <a:off x="1733405" y="2045605"/>
            <a:ext cx="1176141" cy="2191124"/>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Rectangle 83"/>
          <p:cNvSpPr/>
          <p:nvPr/>
        </p:nvSpPr>
        <p:spPr bwMode="auto">
          <a:xfrm>
            <a:off x="1733405" y="2033908"/>
            <a:ext cx="1176141" cy="2180706"/>
          </a:xfrm>
          <a:prstGeom prst="rect">
            <a:avLst/>
          </a:prstGeom>
          <a:solidFill>
            <a:schemeClr val="bg1">
              <a:lumMod val="50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85" name="Téglalap 3"/>
          <p:cNvSpPr/>
          <p:nvPr/>
        </p:nvSpPr>
        <p:spPr bwMode="auto">
          <a:xfrm>
            <a:off x="1795455"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86" name="Téglalap 4"/>
          <p:cNvSpPr/>
          <p:nvPr/>
        </p:nvSpPr>
        <p:spPr bwMode="auto">
          <a:xfrm>
            <a:off x="2361147"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87" name="Téglalap 5"/>
          <p:cNvSpPr/>
          <p:nvPr/>
        </p:nvSpPr>
        <p:spPr bwMode="auto">
          <a:xfrm>
            <a:off x="1796408"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88" name="Téglalap 6"/>
          <p:cNvSpPr/>
          <p:nvPr/>
        </p:nvSpPr>
        <p:spPr bwMode="auto">
          <a:xfrm>
            <a:off x="2361147"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89" name="TextBox 88"/>
          <p:cNvSpPr txBox="1"/>
          <p:nvPr/>
        </p:nvSpPr>
        <p:spPr>
          <a:xfrm>
            <a:off x="291425" y="937126"/>
            <a:ext cx="263565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big and little core clusters</a:t>
            </a:r>
          </a:p>
        </p:txBody>
      </p:sp>
      <p:sp>
        <p:nvSpPr>
          <p:cNvPr id="90" name="TextBox 89"/>
          <p:cNvSpPr txBox="1"/>
          <p:nvPr/>
        </p:nvSpPr>
        <p:spPr>
          <a:xfrm>
            <a:off x="1354134" y="5013376"/>
            <a:ext cx="75854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a:t>
            </a:r>
          </a:p>
        </p:txBody>
      </p:sp>
      <p:sp>
        <p:nvSpPr>
          <p:cNvPr id="91" name="Rounded Rectangle 90"/>
          <p:cNvSpPr/>
          <p:nvPr/>
        </p:nvSpPr>
        <p:spPr bwMode="auto">
          <a:xfrm>
            <a:off x="511145" y="4221317"/>
            <a:ext cx="1137273" cy="252000"/>
          </a:xfrm>
          <a:prstGeom prst="roundRect">
            <a:avLst/>
          </a:prstGeom>
          <a:solidFill>
            <a:srgbClr val="0070C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2" name="TextBox 91"/>
          <p:cNvSpPr txBox="1"/>
          <p:nvPr/>
        </p:nvSpPr>
        <p:spPr>
          <a:xfrm>
            <a:off x="712737" y="4227527"/>
            <a:ext cx="1050872" cy="246221"/>
          </a:xfrm>
          <a:prstGeom prst="rect">
            <a:avLst/>
          </a:prstGeom>
          <a:noFill/>
        </p:spPr>
        <p:txBody>
          <a:bodyPr wrap="square" rtlCol="0">
            <a:spAutoFit/>
          </a:bodyPr>
          <a:lstStyle/>
          <a:p>
            <a:r>
              <a:rPr lang="en-US" sz="1000" dirty="0">
                <a:solidFill>
                  <a:schemeClr val="bg1"/>
                </a:solidFill>
              </a:rPr>
              <a:t>L2 cache</a:t>
            </a:r>
          </a:p>
        </p:txBody>
      </p:sp>
      <p:sp>
        <p:nvSpPr>
          <p:cNvPr id="93" name="Rounded Rectangle 92"/>
          <p:cNvSpPr/>
          <p:nvPr/>
        </p:nvSpPr>
        <p:spPr bwMode="auto">
          <a:xfrm>
            <a:off x="1757742" y="4224744"/>
            <a:ext cx="1137273" cy="252000"/>
          </a:xfrm>
          <a:prstGeom prst="roundRect">
            <a:avLst/>
          </a:prstGeom>
          <a:solidFill>
            <a:srgbClr val="00B05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4" name="TextBox 93"/>
          <p:cNvSpPr txBox="1"/>
          <p:nvPr/>
        </p:nvSpPr>
        <p:spPr>
          <a:xfrm>
            <a:off x="1959334" y="4230954"/>
            <a:ext cx="1050872" cy="246221"/>
          </a:xfrm>
          <a:prstGeom prst="rect">
            <a:avLst/>
          </a:prstGeom>
          <a:noFill/>
        </p:spPr>
        <p:txBody>
          <a:bodyPr wrap="square" rtlCol="0">
            <a:spAutoFit/>
          </a:bodyPr>
          <a:lstStyle/>
          <a:p>
            <a:r>
              <a:rPr lang="en-US" sz="1000" dirty="0">
                <a:solidFill>
                  <a:schemeClr val="bg1"/>
                </a:solidFill>
              </a:rPr>
              <a:t>L2 cache</a:t>
            </a:r>
          </a:p>
        </p:txBody>
      </p:sp>
    </p:spTree>
    <p:extLst>
      <p:ext uri="{BB962C8B-B14F-4D97-AF65-F5344CB8AC3E}">
        <p14:creationId xmlns:p14="http://schemas.microsoft.com/office/powerpoint/2010/main" val="412182034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(5)</a:t>
            </a:r>
            <a:endParaRPr lang="en-US" sz="1700" kern="1200" dirty="0">
              <a:solidFill>
                <a:srgbClr val="FFFFFF"/>
              </a:solidFill>
            </a:endParaRPr>
          </a:p>
        </p:txBody>
      </p:sp>
      <p:sp>
        <p:nvSpPr>
          <p:cNvPr id="7" name="TextBox 6"/>
          <p:cNvSpPr txBox="1"/>
          <p:nvPr/>
        </p:nvSpPr>
        <p:spPr>
          <a:xfrm>
            <a:off x="71500" y="440668"/>
            <a:ext cx="76700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What are the key enhancements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a:t>
            </a:r>
          </a:p>
        </p:txBody>
      </p:sp>
      <p:sp>
        <p:nvSpPr>
          <p:cNvPr id="4" name="TextBox 3">
            <a:extLst>
              <a:ext uri="{FF2B5EF4-FFF2-40B4-BE49-F238E27FC236}">
                <a16:creationId xmlns:a16="http://schemas.microsoft.com/office/drawing/2014/main" id="{F3FB33B7-6AF3-DB94-3FF3-C4C5984AB1AD}"/>
              </a:ext>
            </a:extLst>
          </p:cNvPr>
          <p:cNvSpPr txBox="1"/>
          <p:nvPr/>
        </p:nvSpPr>
        <p:spPr>
          <a:xfrm>
            <a:off x="142330" y="861849"/>
            <a:ext cx="8640122" cy="661720"/>
          </a:xfrm>
          <a:prstGeom prst="rect">
            <a:avLst/>
          </a:prstGeom>
          <a:noFill/>
        </p:spPr>
        <p:txBody>
          <a:bodyPr wrap="none" rtlCol="0">
            <a:spAutoFit/>
          </a:bodyPr>
          <a:lstStyle/>
          <a:p>
            <a:pPr>
              <a:spcAft>
                <a:spcPts val="600"/>
              </a:spcAft>
            </a:pPr>
            <a:r>
              <a:rPr lang="en-US" sz="1600" dirty="0" err="1"/>
              <a:t>DynamIQ</a:t>
            </a:r>
            <a:r>
              <a:rPr lang="en-US" sz="1600" dirty="0"/>
              <a:t> core clusters introduced </a:t>
            </a:r>
            <a:r>
              <a:rPr lang="en-US" sz="1600" dirty="0">
                <a:solidFill>
                  <a:srgbClr val="FF0000"/>
                </a:solidFill>
              </a:rPr>
              <a:t>three key enhancements </a:t>
            </a:r>
            <a:r>
              <a:rPr lang="en-US" sz="1600" dirty="0"/>
              <a:t>to ARM architectures.</a:t>
            </a:r>
          </a:p>
          <a:p>
            <a:r>
              <a:rPr lang="en-US" sz="1600" dirty="0"/>
              <a:t>These enhancements will be detailed in the following. </a:t>
            </a:r>
            <a:endParaRPr lang="hu-HU" sz="1600" dirty="0"/>
          </a:p>
        </p:txBody>
      </p:sp>
    </p:spTree>
    <p:extLst>
      <p:ext uri="{BB962C8B-B14F-4D97-AF65-F5344CB8AC3E}">
        <p14:creationId xmlns:p14="http://schemas.microsoft.com/office/powerpoint/2010/main" val="235509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(6)</a:t>
            </a:r>
            <a:endParaRPr lang="en-US" sz="1700" kern="1200" dirty="0">
              <a:solidFill>
                <a:srgbClr val="FFFFFF"/>
              </a:solidFill>
            </a:endParaRPr>
          </a:p>
        </p:txBody>
      </p:sp>
      <p:sp>
        <p:nvSpPr>
          <p:cNvPr id="9" name="Rounded Rectangle 8"/>
          <p:cNvSpPr/>
          <p:nvPr/>
        </p:nvSpPr>
        <p:spPr bwMode="auto">
          <a:xfrm>
            <a:off x="-5637" y="1111187"/>
            <a:ext cx="9144000" cy="5652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6" name="Rectangle 25"/>
          <p:cNvSpPr/>
          <p:nvPr/>
        </p:nvSpPr>
        <p:spPr bwMode="auto">
          <a:xfrm>
            <a:off x="3500433" y="4345964"/>
            <a:ext cx="5602941" cy="1620000"/>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4" name="TextBox 33"/>
          <p:cNvSpPr txBox="1"/>
          <p:nvPr/>
        </p:nvSpPr>
        <p:spPr>
          <a:xfrm>
            <a:off x="3904127" y="5950487"/>
            <a:ext cx="5394618" cy="81560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Armv8.2-A support</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2 core types, up to 8 cores but only up to 4b/cluster</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indent="-285750" fontAlgn="base">
              <a:spcAft>
                <a:spcPts val="300"/>
              </a:spcAft>
              <a:buFont typeface="Arial" panose="020B0604020202020204" pitchFamily="34" charset="0"/>
              <a:buChar char="•"/>
              <a:defRPr/>
            </a:pPr>
            <a:r>
              <a:rPr lang="en-US" sz="1400" dirty="0">
                <a:solidFill>
                  <a:srgbClr val="000000"/>
                </a:solidFill>
              </a:rPr>
              <a:t>E.g. Cortex-A75/55 and subsequent Cortex-A7x cores</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35" name="TextBox 34"/>
          <p:cNvSpPr txBox="1"/>
          <p:nvPr/>
        </p:nvSpPr>
        <p:spPr>
          <a:xfrm>
            <a:off x="80834" y="452165"/>
            <a:ext cx="8630824" cy="646331"/>
          </a:xfrm>
          <a:prstGeom prst="rect">
            <a:avLst/>
          </a:prstGeom>
          <a:noFill/>
        </p:spPr>
        <p:txBody>
          <a:bodyPr wrap="none" rtlCol="0">
            <a:spAutoFit/>
          </a:bodyPr>
          <a:lstStyle/>
          <a:p>
            <a:pPr marL="342900" marR="0" lvl="0" indent="-342900" algn="l" defTabSz="914400" rtl="0" eaLnBrk="1" fontAlgn="base" latinLnBrk="0" hangingPunct="1">
              <a:lnSpc>
                <a:spcPct val="100000"/>
              </a:lnSpc>
              <a:spcBef>
                <a:spcPts val="0"/>
              </a:spcBef>
              <a:spcAft>
                <a:spcPts val="0"/>
              </a:spcAft>
              <a:buClrTx/>
              <a:buSzTx/>
              <a:buFontTx/>
              <a:buAutoNum type="alphaLcParenR"/>
              <a:tabLst/>
              <a:defRPr/>
            </a:pPr>
            <a:r>
              <a:rPr kumimoji="0" lang="en-US" sz="1800" b="0" i="0" u="none" strike="noStrike" kern="1200" cap="none" spc="-120" normalizeH="0" noProof="0" dirty="0">
                <a:ln>
                  <a:noFill/>
                </a:ln>
                <a:solidFill>
                  <a:srgbClr val="2D2D8A"/>
                </a:solidFill>
                <a:effectLst/>
                <a:uLnTx/>
                <a:uFillTx/>
                <a:latin typeface="Verdana"/>
                <a:ea typeface="+mn-ea"/>
                <a:cs typeface="+mn-cs"/>
              </a:rPr>
              <a:t>Up to 8 Armv8.2-A cores of two core types instead of up to 4 Armv7/v8.0 cores </a:t>
            </a:r>
          </a:p>
          <a:p>
            <a:pPr marR="0" lvl="0" algn="l" defTabSz="914400" rtl="0" eaLnBrk="1" fontAlgn="base" latinLnBrk="0" hangingPunct="1">
              <a:lnSpc>
                <a:spcPct val="100000"/>
              </a:lnSpc>
              <a:spcBef>
                <a:spcPts val="0"/>
              </a:spcBef>
              <a:spcAft>
                <a:spcPts val="0"/>
              </a:spcAft>
              <a:buClrTx/>
              <a:buSzTx/>
              <a:tabLst/>
              <a:defRPr/>
            </a:pPr>
            <a:r>
              <a:rPr lang="en-US" spc="-120" dirty="0">
                <a:solidFill>
                  <a:srgbClr val="2D2D8A"/>
                </a:solidFill>
                <a:latin typeface="Verdana"/>
              </a:rPr>
              <a:t>       </a:t>
            </a:r>
            <a:r>
              <a:rPr kumimoji="0" lang="en-US" sz="1800" b="0" i="0" u="none" strike="noStrike" kern="1200" cap="none" spc="-120" normalizeH="0" noProof="0" dirty="0">
                <a:ln>
                  <a:noFill/>
                </a:ln>
                <a:solidFill>
                  <a:srgbClr val="2D2D8A"/>
                </a:solidFill>
                <a:effectLst/>
                <a:uLnTx/>
                <a:uFillTx/>
                <a:latin typeface="Verdana"/>
                <a:ea typeface="+mn-ea"/>
                <a:cs typeface="+mn-cs"/>
              </a:rPr>
              <a:t>of the same core type</a:t>
            </a:r>
          </a:p>
        </p:txBody>
      </p:sp>
      <p:sp>
        <p:nvSpPr>
          <p:cNvPr id="36" name="TextBox 35"/>
          <p:cNvSpPr txBox="1"/>
          <p:nvPr/>
        </p:nvSpPr>
        <p:spPr>
          <a:xfrm>
            <a:off x="26885" y="5962286"/>
            <a:ext cx="3905941" cy="106952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Armv7/v8.0-A support,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single core type, up to 4 cores/cluster</a:t>
            </a:r>
          </a:p>
          <a:p>
            <a:pPr marL="285750" indent="-285750" fontAlgn="base">
              <a:spcAft>
                <a:spcPts val="300"/>
              </a:spcAft>
              <a:buFont typeface="Arial" panose="020B0604020202020204" pitchFamily="34" charset="0"/>
              <a:buChar char="•"/>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E.g. Cortex-A53/A57/A72/A73,</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3" name="Group 2">
            <a:extLst>
              <a:ext uri="{FF2B5EF4-FFF2-40B4-BE49-F238E27FC236}">
                <a16:creationId xmlns:a16="http://schemas.microsoft.com/office/drawing/2014/main" id="{9EA5ABD1-5FB7-AEE2-4420-9A721A8B4714}"/>
              </a:ext>
            </a:extLst>
          </p:cNvPr>
          <p:cNvGrpSpPr/>
          <p:nvPr/>
        </p:nvGrpSpPr>
        <p:grpSpPr>
          <a:xfrm>
            <a:off x="39942" y="1140531"/>
            <a:ext cx="9077563" cy="4787909"/>
            <a:chOff x="39942" y="1006397"/>
            <a:chExt cx="9077563" cy="4922048"/>
          </a:xfrm>
        </p:grpSpPr>
        <p:pic>
          <p:nvPicPr>
            <p:cNvPr id="25" name="Picture 24"/>
            <p:cNvPicPr>
              <a:picLocks noChangeAspect="1"/>
            </p:cNvPicPr>
            <p:nvPr/>
          </p:nvPicPr>
          <p:blipFill rotWithShape="1">
            <a:blip r:embed="rId3"/>
            <a:srcRect t="1869" b="41706"/>
            <a:stretch/>
          </p:blipFill>
          <p:spPr>
            <a:xfrm>
              <a:off x="3500434" y="1412776"/>
              <a:ext cx="5589494" cy="2988332"/>
            </a:xfrm>
            <a:prstGeom prst="rect">
              <a:avLst/>
            </a:prstGeom>
          </p:spPr>
        </p:pic>
        <p:pic>
          <p:nvPicPr>
            <p:cNvPr id="32" name="Picture 31"/>
            <p:cNvPicPr>
              <a:picLocks noChangeAspect="1"/>
            </p:cNvPicPr>
            <p:nvPr/>
          </p:nvPicPr>
          <p:blipFill rotWithShape="1">
            <a:blip r:embed="rId3"/>
            <a:srcRect l="8397" t="80380" b="2530"/>
            <a:stretch/>
          </p:blipFill>
          <p:spPr>
            <a:xfrm>
              <a:off x="4056993" y="5229200"/>
              <a:ext cx="5060512" cy="699245"/>
            </a:xfrm>
            <a:prstGeom prst="rect">
              <a:avLst/>
            </a:prstGeom>
          </p:spPr>
        </p:pic>
        <p:pic>
          <p:nvPicPr>
            <p:cNvPr id="33" name="Picture 32"/>
            <p:cNvPicPr>
              <a:picLocks noChangeAspect="1"/>
            </p:cNvPicPr>
            <p:nvPr/>
          </p:nvPicPr>
          <p:blipFill rotWithShape="1">
            <a:blip r:embed="rId3"/>
            <a:srcRect t="58032" r="3480" b="20387"/>
            <a:stretch/>
          </p:blipFill>
          <p:spPr>
            <a:xfrm>
              <a:off x="3411093" y="4310180"/>
              <a:ext cx="5652000" cy="871537"/>
            </a:xfrm>
            <a:prstGeom prst="rect">
              <a:avLst/>
            </a:prstGeom>
          </p:spPr>
        </p:pic>
        <p:grpSp>
          <p:nvGrpSpPr>
            <p:cNvPr id="37" name="Group 36"/>
            <p:cNvGrpSpPr/>
            <p:nvPr/>
          </p:nvGrpSpPr>
          <p:grpSpPr>
            <a:xfrm>
              <a:off x="210568" y="1471594"/>
              <a:ext cx="3146297" cy="3028000"/>
              <a:chOff x="4453933" y="1808819"/>
              <a:chExt cx="4618567" cy="4538003"/>
            </a:xfrm>
          </p:grpSpPr>
          <p:pic>
            <p:nvPicPr>
              <p:cNvPr id="38" name="Picture 37"/>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39" name="Rectangle 38"/>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TextBox 39"/>
            <p:cNvSpPr txBox="1"/>
            <p:nvPr/>
          </p:nvSpPr>
          <p:spPr>
            <a:xfrm>
              <a:off x="39942" y="1023946"/>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1" name="TextBox 40"/>
            <p:cNvSpPr txBox="1"/>
            <p:nvPr/>
          </p:nvSpPr>
          <p:spPr>
            <a:xfrm>
              <a:off x="4211726" y="1006397"/>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2" name="Rectangle 41"/>
            <p:cNvSpPr/>
            <p:nvPr/>
          </p:nvSpPr>
          <p:spPr bwMode="auto">
            <a:xfrm>
              <a:off x="3530072" y="4042185"/>
              <a:ext cx="914400" cy="287589"/>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TextBox 42"/>
            <p:cNvSpPr txBox="1"/>
            <p:nvPr/>
          </p:nvSpPr>
          <p:spPr>
            <a:xfrm>
              <a:off x="391420" y="1991965"/>
              <a:ext cx="1537489" cy="48731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 name="Rectangle 3">
            <a:extLst>
              <a:ext uri="{FF2B5EF4-FFF2-40B4-BE49-F238E27FC236}">
                <a16:creationId xmlns:a16="http://schemas.microsoft.com/office/drawing/2014/main" id="{41F46FD2-4A66-1C36-D159-AD7DCCFC8CD3}"/>
              </a:ext>
            </a:extLst>
          </p:cNvPr>
          <p:cNvSpPr/>
          <p:nvPr/>
        </p:nvSpPr>
        <p:spPr bwMode="auto">
          <a:xfrm>
            <a:off x="3334702" y="4345965"/>
            <a:ext cx="180000" cy="847785"/>
          </a:xfrm>
          <a:prstGeom prst="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867214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(7)</a:t>
            </a:r>
            <a:endParaRPr lang="en-US" sz="1700" kern="1200" dirty="0">
              <a:solidFill>
                <a:srgbClr val="FFFFFF"/>
              </a:solidFill>
            </a:endParaRPr>
          </a:p>
        </p:txBody>
      </p:sp>
      <p:sp>
        <p:nvSpPr>
          <p:cNvPr id="5" name="Rounded Rectangle 4"/>
          <p:cNvSpPr/>
          <p:nvPr/>
        </p:nvSpPr>
        <p:spPr bwMode="auto">
          <a:xfrm>
            <a:off x="508" y="841816"/>
            <a:ext cx="9144000" cy="1260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107504" y="843330"/>
            <a:ext cx="9507731"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clusters may include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types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Armv8.2-A compatible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76327" y="452165"/>
            <a:ext cx="59716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Use of Armv8.2-A cores in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a:t>
            </a:r>
          </a:p>
        </p:txBody>
      </p:sp>
      <p:sp>
        <p:nvSpPr>
          <p:cNvPr id="10" name="TextBox 9"/>
          <p:cNvSpPr txBox="1"/>
          <p:nvPr/>
        </p:nvSpPr>
        <p:spPr>
          <a:xfrm>
            <a:off x="574423" y="1161413"/>
            <a:ext cx="6516724" cy="654025"/>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the high-performance </a:t>
            </a:r>
            <a:r>
              <a:rPr kumimoji="0" lang="en-US" sz="18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800" b="0" i="0" u="none" strike="noStrike" kern="1200" cap="none" spc="0" normalizeH="0" baseline="0" noProof="0" dirty="0">
                <a:ln>
                  <a:noFill/>
                </a:ln>
                <a:solidFill>
                  <a:srgbClr val="FF0000"/>
                </a:solidFill>
                <a:effectLst/>
                <a:uLnTx/>
                <a:uFillTx/>
                <a:latin typeface="Verdana"/>
                <a:ea typeface="+mn-ea"/>
                <a:cs typeface="+mn-cs"/>
              </a:rPr>
              <a:t>A</a:t>
            </a:r>
            <a:r>
              <a:rPr kumimoji="0" lang="en-US" sz="1600" b="0" i="0" u="none" strike="noStrike" kern="1200" cap="none" spc="0" normalizeH="0" baseline="0" noProof="0" dirty="0">
                <a:ln>
                  <a:noFill/>
                </a:ln>
                <a:solidFill>
                  <a:srgbClr val="FF0000"/>
                </a:solidFill>
                <a:effectLst/>
                <a:uLnTx/>
                <a:uFillTx/>
                <a:latin typeface="Verdana"/>
                <a:ea typeface="+mn-ea"/>
                <a:cs typeface="+mn-cs"/>
              </a:rPr>
              <a:t>75</a:t>
            </a:r>
            <a:r>
              <a:rPr kumimoji="0" lang="en-US" sz="1600" b="0" i="0" u="none" strike="noStrike" kern="1200" cap="none" spc="0" normalizeH="0" baseline="0" noProof="0" dirty="0">
                <a:ln>
                  <a:noFill/>
                </a:ln>
                <a:solidFill>
                  <a:srgbClr val="000000"/>
                </a:solidFill>
                <a:effectLst/>
                <a:uLnTx/>
                <a:uFillTx/>
                <a:latin typeface="Verdana"/>
                <a:ea typeface="+mn-ea"/>
                <a:cs typeface="+mn-cs"/>
              </a:rPr>
              <a:t>/A76/A77/A78/X1 and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low-performance/high-efficiency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6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1" name="TextBox 10"/>
          <p:cNvSpPr txBox="1"/>
          <p:nvPr/>
        </p:nvSpPr>
        <p:spPr>
          <a:xfrm>
            <a:off x="370260" y="1735164"/>
            <a:ext cx="88357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cores</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ectangle: Rounded Corners 3">
            <a:extLst>
              <a:ext uri="{FF2B5EF4-FFF2-40B4-BE49-F238E27FC236}">
                <a16:creationId xmlns:a16="http://schemas.microsoft.com/office/drawing/2014/main" id="{123568E1-A478-96AA-9AFE-5E75B8658D71}"/>
              </a:ext>
            </a:extLst>
          </p:cNvPr>
          <p:cNvSpPr/>
          <p:nvPr/>
        </p:nvSpPr>
        <p:spPr bwMode="auto">
          <a:xfrm>
            <a:off x="0" y="2238706"/>
            <a:ext cx="9144000"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545B236D-EDBF-8B28-D333-32BFD50D2FA9}"/>
              </a:ext>
            </a:extLst>
          </p:cNvPr>
          <p:cNvSpPr txBox="1"/>
          <p:nvPr/>
        </p:nvSpPr>
        <p:spPr>
          <a:xfrm>
            <a:off x="107950" y="2249218"/>
            <a:ext cx="9022213" cy="830997"/>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FF0000"/>
                </a:solidFill>
              </a:rPr>
              <a:t>Note </a:t>
            </a:r>
            <a:r>
              <a:rPr lang="en-US" sz="1600" dirty="0"/>
              <a:t>that starting with Armv8.2-A-based cores, </a:t>
            </a:r>
            <a:r>
              <a:rPr lang="en-US" sz="1600" dirty="0">
                <a:solidFill>
                  <a:srgbClr val="0070C0"/>
                </a:solidFill>
              </a:rPr>
              <a:t>ARM no longer organizes its cores</a:t>
            </a:r>
          </a:p>
          <a:p>
            <a:r>
              <a:rPr lang="en-US" sz="1600" dirty="0">
                <a:solidFill>
                  <a:srgbClr val="0070C0"/>
                </a:solidFill>
              </a:rPr>
              <a:t>      in typically two 4-core core blocks</a:t>
            </a:r>
            <a:r>
              <a:rPr lang="en-US" sz="1600" dirty="0"/>
              <a:t>, instead it make use of </a:t>
            </a:r>
            <a:r>
              <a:rPr lang="en-US" sz="1600" dirty="0" err="1">
                <a:solidFill>
                  <a:srgbClr val="0070C0"/>
                </a:solidFill>
              </a:rPr>
              <a:t>DynamIQ</a:t>
            </a:r>
            <a:r>
              <a:rPr lang="en-US" sz="1600" dirty="0">
                <a:solidFill>
                  <a:srgbClr val="0070C0"/>
                </a:solidFill>
              </a:rPr>
              <a:t> core clusters</a:t>
            </a:r>
          </a:p>
          <a:p>
            <a:r>
              <a:rPr lang="en-US" sz="1600" dirty="0"/>
              <a:t>     with </a:t>
            </a:r>
            <a:r>
              <a:rPr lang="en-US" sz="1600" dirty="0">
                <a:solidFill>
                  <a:srgbClr val="0070C0"/>
                </a:solidFill>
              </a:rPr>
              <a:t>up to 8 big or little cores</a:t>
            </a:r>
            <a:r>
              <a:rPr lang="en-US" sz="1600" dirty="0"/>
              <a:t>.</a:t>
            </a:r>
            <a:endParaRPr lang="hu-HU" sz="1600" dirty="0"/>
          </a:p>
        </p:txBody>
      </p:sp>
    </p:spTree>
    <p:extLst>
      <p:ext uri="{BB962C8B-B14F-4D97-AF65-F5344CB8AC3E}">
        <p14:creationId xmlns:p14="http://schemas.microsoft.com/office/powerpoint/2010/main" val="268001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10" grpId="0"/>
      <p:bldP spid="11" grpId="0"/>
      <p:bldP spid="4" grpId="0" animBg="1"/>
      <p:bldP spid="3"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064"/>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(8)</a:t>
            </a:r>
            <a:endParaRPr lang="en-US" sz="1700" kern="1200" dirty="0">
              <a:solidFill>
                <a:srgbClr val="FFFFFF"/>
              </a:solidFill>
            </a:endParaRPr>
          </a:p>
        </p:txBody>
      </p:sp>
      <p:sp>
        <p:nvSpPr>
          <p:cNvPr id="8" name="Rounded Rectangle 7"/>
          <p:cNvSpPr/>
          <p:nvPr/>
        </p:nvSpPr>
        <p:spPr bwMode="auto">
          <a:xfrm>
            <a:off x="-36004" y="915377"/>
            <a:ext cx="9216516" cy="3584217"/>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pic>
        <p:nvPicPr>
          <p:cNvPr id="26" name="Picture 25"/>
          <p:cNvPicPr>
            <a:picLocks noChangeAspect="1"/>
          </p:cNvPicPr>
          <p:nvPr/>
        </p:nvPicPr>
        <p:blipFill rotWithShape="1">
          <a:blip r:embed="rId3"/>
          <a:srcRect b="41705"/>
          <a:stretch/>
        </p:blipFill>
        <p:spPr>
          <a:xfrm>
            <a:off x="3507901" y="1313765"/>
            <a:ext cx="5589494" cy="3015335"/>
          </a:xfrm>
          <a:prstGeom prst="rect">
            <a:avLst/>
          </a:prstGeom>
        </p:spPr>
      </p:pic>
      <p:grpSp>
        <p:nvGrpSpPr>
          <p:cNvPr id="33" name="Group 32"/>
          <p:cNvGrpSpPr/>
          <p:nvPr/>
        </p:nvGrpSpPr>
        <p:grpSpPr>
          <a:xfrm>
            <a:off x="3282462" y="4034118"/>
            <a:ext cx="5792905" cy="2017059"/>
            <a:chOff x="3205462" y="4034118"/>
            <a:chExt cx="5792905" cy="2017059"/>
          </a:xfrm>
        </p:grpSpPr>
        <p:sp>
          <p:nvSpPr>
            <p:cNvPr id="37" name="Rectangle 36"/>
            <p:cNvSpPr/>
            <p:nvPr/>
          </p:nvSpPr>
          <p:spPr bwMode="auto">
            <a:xfrm>
              <a:off x="3478886" y="4034118"/>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pic>
          <p:nvPicPr>
            <p:cNvPr id="38" name="Picture 37"/>
            <p:cNvPicPr>
              <a:picLocks noChangeAspect="1"/>
            </p:cNvPicPr>
            <p:nvPr/>
          </p:nvPicPr>
          <p:blipFill rotWithShape="1">
            <a:blip r:embed="rId3"/>
            <a:srcRect l="8397" t="80380" b="2530"/>
            <a:stretch/>
          </p:blipFill>
          <p:spPr>
            <a:xfrm>
              <a:off x="3541530" y="5205030"/>
              <a:ext cx="5456837" cy="699245"/>
            </a:xfrm>
            <a:prstGeom prst="rect">
              <a:avLst/>
            </a:prstGeom>
          </p:spPr>
        </p:pic>
        <p:pic>
          <p:nvPicPr>
            <p:cNvPr id="39" name="Picture 38"/>
            <p:cNvPicPr>
              <a:picLocks noChangeAspect="1"/>
            </p:cNvPicPr>
            <p:nvPr/>
          </p:nvPicPr>
          <p:blipFill rotWithShape="1">
            <a:blip r:embed="rId3"/>
            <a:srcRect t="58032" r="3022" b="20387"/>
            <a:stretch/>
          </p:blipFill>
          <p:spPr>
            <a:xfrm>
              <a:off x="3205462" y="4308563"/>
              <a:ext cx="5777028" cy="883016"/>
            </a:xfrm>
            <a:prstGeom prst="rect">
              <a:avLst/>
            </a:prstGeom>
          </p:spPr>
        </p:pic>
      </p:grpSp>
      <p:sp>
        <p:nvSpPr>
          <p:cNvPr id="41" name="TextBox 40"/>
          <p:cNvSpPr txBox="1"/>
          <p:nvPr/>
        </p:nvSpPr>
        <p:spPr>
          <a:xfrm>
            <a:off x="75656" y="440668"/>
            <a:ext cx="7216719"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Private (per-core) L2 caches instead of a shared L2 cache</a:t>
            </a:r>
          </a:p>
        </p:txBody>
      </p:sp>
      <p:sp>
        <p:nvSpPr>
          <p:cNvPr id="43" name="Oval 42"/>
          <p:cNvSpPr/>
          <p:nvPr/>
        </p:nvSpPr>
        <p:spPr bwMode="auto">
          <a:xfrm>
            <a:off x="6675607" y="2639545"/>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44" name="Oval 43"/>
          <p:cNvSpPr/>
          <p:nvPr/>
        </p:nvSpPr>
        <p:spPr bwMode="auto">
          <a:xfrm>
            <a:off x="4039980" y="2625479"/>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nvGrpSpPr>
          <p:cNvPr id="45" name="Group 44"/>
          <p:cNvGrpSpPr/>
          <p:nvPr/>
        </p:nvGrpSpPr>
        <p:grpSpPr>
          <a:xfrm>
            <a:off x="192848" y="1471594"/>
            <a:ext cx="3146297" cy="3028000"/>
            <a:chOff x="232088" y="1471594"/>
            <a:chExt cx="3146297" cy="3028000"/>
          </a:xfrm>
        </p:grpSpPr>
        <p:grpSp>
          <p:nvGrpSpPr>
            <p:cNvPr id="46" name="Group 45"/>
            <p:cNvGrpSpPr/>
            <p:nvPr/>
          </p:nvGrpSpPr>
          <p:grpSpPr>
            <a:xfrm>
              <a:off x="232088" y="1471594"/>
              <a:ext cx="3146297" cy="3028000"/>
              <a:chOff x="4453933" y="1808819"/>
              <a:chExt cx="4618567" cy="4538003"/>
            </a:xfrm>
          </p:grpSpPr>
          <p:pic>
            <p:nvPicPr>
              <p:cNvPr id="48" name="Picture 47"/>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49" name="Rectangle 48"/>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p:cNvSpPr txBox="1"/>
              <p:nvPr/>
            </p:nvSpPr>
            <p:spPr>
              <a:xfrm>
                <a:off x="4788417" y="2588689"/>
                <a:ext cx="2118927" cy="73032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7" name="Oval 46"/>
            <p:cNvSpPr/>
            <p:nvPr/>
          </p:nvSpPr>
          <p:spPr bwMode="auto">
            <a:xfrm>
              <a:off x="385763" y="2588985"/>
              <a:ext cx="2581687"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51" name="TextBox 50"/>
          <p:cNvSpPr txBox="1"/>
          <p:nvPr/>
        </p:nvSpPr>
        <p:spPr>
          <a:xfrm>
            <a:off x="26495" y="980728"/>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2" name="TextBox 51"/>
          <p:cNvSpPr txBox="1"/>
          <p:nvPr/>
        </p:nvSpPr>
        <p:spPr>
          <a:xfrm>
            <a:off x="4211726" y="989949"/>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3" name="Oval 52"/>
          <p:cNvSpPr/>
          <p:nvPr/>
        </p:nvSpPr>
        <p:spPr bwMode="auto">
          <a:xfrm>
            <a:off x="1467745" y="3672195"/>
            <a:ext cx="1750220" cy="440519"/>
          </a:xfrm>
          <a:prstGeom prst="ellipse">
            <a:avLst/>
          </a:prstGeom>
          <a:noFill/>
          <a:ln w="2857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Rounded Rectangle 8"/>
          <p:cNvSpPr/>
          <p:nvPr/>
        </p:nvSpPr>
        <p:spPr bwMode="auto">
          <a:xfrm>
            <a:off x="508" y="6453336"/>
            <a:ext cx="9144000" cy="372838"/>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TextBox 55"/>
          <p:cNvSpPr txBox="1"/>
          <p:nvPr/>
        </p:nvSpPr>
        <p:spPr>
          <a:xfrm>
            <a:off x="116505" y="5921190"/>
            <a:ext cx="3864904" cy="87972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Armv8.0-A support, e.g. 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A53</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base" latinLnBrk="0" hangingPunct="1">
              <a:lnSpc>
                <a:spcPct val="100000"/>
              </a:lnSpc>
              <a:spcBef>
                <a:spcPts val="0"/>
              </a:spcBef>
              <a:spcAft>
                <a:spcPts val="11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A72</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A73</a:t>
            </a:r>
            <a:r>
              <a:rPr kumimoji="0" lang="en-US" sz="1400" b="0" i="0" u="none" strike="noStrike" kern="1200" cap="none" spc="0" normalizeH="0" baseline="0" noProof="0" dirty="0">
                <a:ln>
                  <a:noFill/>
                </a:ln>
                <a:solidFill>
                  <a:srgbClr val="000000"/>
                </a:solidFill>
                <a:effectLst/>
                <a:uLnTx/>
                <a:uFillTx/>
                <a:latin typeface="Verdana"/>
                <a:ea typeface="+mn-ea"/>
                <a:cs typeface="+mn-cs"/>
              </a:rPr>
              <a:t>, up to 4 cores/cluster</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Shared </a:t>
            </a:r>
            <a:r>
              <a:rPr kumimoji="0" lang="en-US" sz="1400" b="0" i="0" u="none" strike="noStrike" kern="1200" cap="none" spc="0" normalizeH="0" baseline="0" noProof="0" dirty="0" err="1">
                <a:ln>
                  <a:noFill/>
                </a:ln>
                <a:solidFill>
                  <a:srgbClr val="0070C0"/>
                </a:solidFill>
                <a:effectLst/>
                <a:uLnTx/>
                <a:uFillTx/>
                <a:latin typeface="Verdana"/>
                <a:ea typeface="+mn-ea"/>
                <a:cs typeface="+mn-cs"/>
              </a:rPr>
              <a:t>L2</a:t>
            </a:r>
            <a:r>
              <a:rPr kumimoji="0" lang="en-US" sz="1400" b="0" i="0" u="none" strike="noStrike" kern="1200" cap="none" spc="0" normalizeH="0" baseline="0" noProof="0" dirty="0">
                <a:ln>
                  <a:noFill/>
                </a:ln>
                <a:solidFill>
                  <a:srgbClr val="0070C0"/>
                </a:solidFill>
                <a:effectLst/>
                <a:uLnTx/>
                <a:uFillTx/>
                <a:latin typeface="Verdana"/>
                <a:ea typeface="+mn-ea"/>
                <a:cs typeface="+mn-cs"/>
              </a:rPr>
              <a:t> cache</a:t>
            </a:r>
          </a:p>
        </p:txBody>
      </p:sp>
      <p:sp>
        <p:nvSpPr>
          <p:cNvPr id="57" name="TextBox 56"/>
          <p:cNvSpPr txBox="1"/>
          <p:nvPr/>
        </p:nvSpPr>
        <p:spPr>
          <a:xfrm>
            <a:off x="4000377" y="5916707"/>
            <a:ext cx="4856522" cy="892552"/>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Armv8.2-A support, (Cortex-A55/75)</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2 CPU types, up to 8 cores but only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4b</a:t>
            </a:r>
            <a:r>
              <a:rPr kumimoji="0" lang="en-US" sz="1400" b="0" i="0" u="none" strike="noStrike" kern="1200" cap="none" spc="0" normalizeH="0" baseline="0" noProof="0" dirty="0">
                <a:ln>
                  <a:noFill/>
                </a:ln>
                <a:solidFill>
                  <a:srgbClr val="000000"/>
                </a:solidFill>
                <a:effectLst/>
                <a:uLnTx/>
                <a:uFillTx/>
                <a:latin typeface="Verdana"/>
                <a:ea typeface="+mn-ea"/>
                <a:cs typeface="+mn-cs"/>
              </a:rPr>
              <a:t>/cluster </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Private L2 caches</a:t>
            </a:r>
          </a:p>
        </p:txBody>
      </p:sp>
    </p:spTree>
    <p:extLst>
      <p:ext uri="{BB962C8B-B14F-4D97-AF65-F5344CB8AC3E}">
        <p14:creationId xmlns:p14="http://schemas.microsoft.com/office/powerpoint/2010/main" val="239795725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(9)</a:t>
            </a:r>
            <a:endParaRPr lang="en-US" sz="1700" kern="1200" dirty="0">
              <a:solidFill>
                <a:srgbClr val="FFFFFF"/>
              </a:solidFill>
            </a:endParaRPr>
          </a:p>
        </p:txBody>
      </p:sp>
      <p:sp>
        <p:nvSpPr>
          <p:cNvPr id="10" name="Rounded Rectangle 9"/>
          <p:cNvSpPr/>
          <p:nvPr/>
        </p:nvSpPr>
        <p:spPr bwMode="auto">
          <a:xfrm>
            <a:off x="13794" y="992176"/>
            <a:ext cx="9130206" cy="4114078"/>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Box 11"/>
          <p:cNvSpPr txBox="1"/>
          <p:nvPr/>
        </p:nvSpPr>
        <p:spPr>
          <a:xfrm>
            <a:off x="75139" y="440668"/>
            <a:ext cx="928074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c</a:t>
            </a:r>
            <a:r>
              <a:rPr kumimoji="0" lang="en-US" sz="1800" b="0" i="0" u="none" strike="noStrike" kern="1200" cap="none" spc="-120" normalizeH="0" baseline="0" noProof="0" dirty="0">
                <a:ln>
                  <a:noFill/>
                </a:ln>
                <a:solidFill>
                  <a:srgbClr val="2D2D8A"/>
                </a:solidFill>
                <a:effectLst/>
                <a:uLnTx/>
                <a:uFillTx/>
                <a:latin typeface="Verdana"/>
                <a:ea typeface="+mn-ea"/>
                <a:cs typeface="+mn-cs"/>
              </a:rPr>
              <a:t>) </a:t>
            </a:r>
            <a:r>
              <a:rPr kumimoji="0" lang="en-US" sz="1800" b="0" i="0" u="none" strike="noStrike" kern="1200" cap="none" spc="-12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120" normalizeH="0" baseline="0" noProof="0" dirty="0">
                <a:ln>
                  <a:noFill/>
                </a:ln>
                <a:solidFill>
                  <a:srgbClr val="2D2D8A"/>
                </a:solidFill>
                <a:effectLst/>
                <a:uLnTx/>
                <a:uFillTx/>
                <a:latin typeface="Verdana"/>
                <a:ea typeface="+mn-ea"/>
                <a:cs typeface="+mn-cs"/>
              </a:rPr>
              <a:t> Shared Unit (DSU) with a shared (not sliced) L3 cache and snoop filter </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r>
              <a:rPr lang="hu-HU" spc="-120" noProof="0" dirty="0">
                <a:solidFill>
                  <a:srgbClr val="000000"/>
                </a:solidFill>
                <a:latin typeface="Verdana"/>
              </a:rPr>
              <a:t>52</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p>
        </p:txBody>
      </p:sp>
      <p:sp>
        <p:nvSpPr>
          <p:cNvPr id="15" name="TextBox 14"/>
          <p:cNvSpPr txBox="1"/>
          <p:nvPr/>
        </p:nvSpPr>
        <p:spPr>
          <a:xfrm>
            <a:off x="2963589" y="4540774"/>
            <a:ext cx="339227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(Up to two 128-bit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AMBA</a:t>
            </a:r>
            <a:r>
              <a:rPr kumimoji="0" lang="en-US" sz="1300" b="0" i="0" u="none" strike="noStrike" kern="1200" cap="none" spc="0" normalizeH="0" baseline="0" noProof="0" dirty="0">
                <a:ln>
                  <a:noFill/>
                </a:ln>
                <a:solidFill>
                  <a:srgbClr val="000000"/>
                </a:solidFill>
                <a:effectLst/>
                <a:uLnTx/>
                <a:uFillTx/>
                <a:latin typeface="Verdana"/>
                <a:ea typeface="+mn-ea"/>
                <a:cs typeface="+mn-cs"/>
              </a:rPr>
              <a:t> 5 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up to two 256-bit AMBA 5 CHI bus)</a:t>
            </a:r>
          </a:p>
        </p:txBody>
      </p:sp>
      <p:pic>
        <p:nvPicPr>
          <p:cNvPr id="20" name="Picture 19"/>
          <p:cNvPicPr>
            <a:picLocks noChangeAspect="1"/>
          </p:cNvPicPr>
          <p:nvPr/>
        </p:nvPicPr>
        <p:blipFill rotWithShape="1">
          <a:blip r:embed="rId2"/>
          <a:srcRect t="18474"/>
          <a:stretch/>
        </p:blipFill>
        <p:spPr>
          <a:xfrm>
            <a:off x="215842" y="1008058"/>
            <a:ext cx="8866560" cy="3564000"/>
          </a:xfrm>
          <a:prstGeom prst="rect">
            <a:avLst/>
          </a:prstGeom>
        </p:spPr>
      </p:pic>
      <p:sp>
        <p:nvSpPr>
          <p:cNvPr id="21" name="Rectangle 20"/>
          <p:cNvSpPr/>
          <p:nvPr/>
        </p:nvSpPr>
        <p:spPr bwMode="auto">
          <a:xfrm>
            <a:off x="3546563" y="2875533"/>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TextBox 21"/>
          <p:cNvSpPr txBox="1"/>
          <p:nvPr/>
        </p:nvSpPr>
        <p:spPr>
          <a:xfrm>
            <a:off x="6300192" y="3284984"/>
            <a:ext cx="2476127" cy="51809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(Per-core DVFS control,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Partial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L3</a:t>
            </a:r>
            <a:r>
              <a:rPr kumimoji="0" lang="en-US" sz="1300" b="0" i="0" u="none" strike="noStrike" kern="1200" cap="none" spc="0" normalizeH="0" baseline="0" noProof="0" dirty="0">
                <a:ln>
                  <a:noFill/>
                </a:ln>
                <a:solidFill>
                  <a:srgbClr val="000000"/>
                </a:solidFill>
                <a:effectLst/>
                <a:uLnTx/>
                <a:uFillTx/>
                <a:latin typeface="Verdana"/>
                <a:ea typeface="+mn-ea"/>
                <a:cs typeface="+mn-cs"/>
              </a:rPr>
              <a:t> power down) </a:t>
            </a:r>
          </a:p>
        </p:txBody>
      </p:sp>
      <p:sp>
        <p:nvSpPr>
          <p:cNvPr id="23" name="TextBox 22"/>
          <p:cNvSpPr txBox="1"/>
          <p:nvPr/>
        </p:nvSpPr>
        <p:spPr>
          <a:xfrm>
            <a:off x="534280" y="1908158"/>
            <a:ext cx="11934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(Partitions)</a:t>
            </a:r>
          </a:p>
        </p:txBody>
      </p:sp>
      <p:sp>
        <p:nvSpPr>
          <p:cNvPr id="26" name="TextBox 25"/>
          <p:cNvSpPr txBox="1"/>
          <p:nvPr/>
        </p:nvSpPr>
        <p:spPr>
          <a:xfrm>
            <a:off x="899592" y="3085572"/>
            <a:ext cx="1308371" cy="2196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Snoop filter</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7" name="TextBox 26"/>
          <p:cNvSpPr txBox="1"/>
          <p:nvPr/>
        </p:nvSpPr>
        <p:spPr>
          <a:xfrm>
            <a:off x="1597420" y="4154326"/>
            <a:ext cx="1071127"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L3 cache</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3" name="Rounded Rectangle 12"/>
          <p:cNvSpPr/>
          <p:nvPr/>
        </p:nvSpPr>
        <p:spPr>
          <a:xfrm>
            <a:off x="114340" y="2439603"/>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ounded Rectangle 13"/>
          <p:cNvSpPr/>
          <p:nvPr/>
        </p:nvSpPr>
        <p:spPr>
          <a:xfrm>
            <a:off x="256225" y="3622015"/>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6" name="Rectangle 15"/>
          <p:cNvSpPr/>
          <p:nvPr/>
        </p:nvSpPr>
        <p:spPr bwMode="auto">
          <a:xfrm>
            <a:off x="2740822" y="2879087"/>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C7B9A997-B8C0-4EC8-99EB-177030110B6B}"/>
              </a:ext>
            </a:extLst>
          </p:cNvPr>
          <p:cNvSpPr txBox="1"/>
          <p:nvPr/>
        </p:nvSpPr>
        <p:spPr>
          <a:xfrm>
            <a:off x="13794" y="5306222"/>
            <a:ext cx="8964698" cy="1205458"/>
          </a:xfrm>
          <a:prstGeom prst="rect">
            <a:avLst/>
          </a:prstGeom>
          <a:noFill/>
        </p:spPr>
        <p:txBody>
          <a:bodyPr wrap="none" rtlCol="0">
            <a:spAutoFit/>
          </a:bodyPr>
          <a:lstStyle/>
          <a:p>
            <a:pPr>
              <a:spcAft>
                <a:spcPts val="400"/>
              </a:spcAft>
            </a:pPr>
            <a:r>
              <a:rPr lang="en-US" sz="1600" dirty="0">
                <a:solidFill>
                  <a:srgbClr val="FF0000"/>
                </a:solidFill>
              </a:rPr>
              <a:t>Remark</a:t>
            </a:r>
            <a:r>
              <a:rPr lang="en-US" sz="1600" dirty="0"/>
              <a:t> [89]</a:t>
            </a:r>
          </a:p>
          <a:p>
            <a:pPr>
              <a:spcAft>
                <a:spcPts val="600"/>
              </a:spcAft>
            </a:pPr>
            <a:r>
              <a:rPr lang="en-US" sz="1600" spc="-50" dirty="0"/>
              <a:t>The </a:t>
            </a:r>
            <a:r>
              <a:rPr lang="en-US" sz="1600" spc="-50" dirty="0">
                <a:solidFill>
                  <a:srgbClr val="FF0000"/>
                </a:solidFill>
              </a:rPr>
              <a:t>snoop filter </a:t>
            </a:r>
            <a:r>
              <a:rPr lang="en-US" sz="1600" spc="-50" dirty="0">
                <a:solidFill>
                  <a:srgbClr val="0070C0"/>
                </a:solidFill>
              </a:rPr>
              <a:t>records the addresses of data that are kept in the caches in various cores. </a:t>
            </a:r>
          </a:p>
          <a:p>
            <a:r>
              <a:rPr lang="en-US" sz="1600" dirty="0">
                <a:solidFill>
                  <a:srgbClr val="0070C0"/>
                </a:solidFill>
              </a:rPr>
              <a:t>By keeping track of which caches hold copies of specific data blocks </a:t>
            </a:r>
            <a:r>
              <a:rPr lang="en-US" sz="1600" dirty="0"/>
              <a:t>a snoop filter </a:t>
            </a:r>
          </a:p>
          <a:p>
            <a:r>
              <a:rPr lang="en-US" sz="1600" dirty="0"/>
              <a:t>  can </a:t>
            </a:r>
            <a:r>
              <a:rPr lang="en-US" sz="1600" dirty="0">
                <a:solidFill>
                  <a:srgbClr val="0070C0"/>
                </a:solidFill>
              </a:rPr>
              <a:t>prevent unnecessary snoop requests </a:t>
            </a:r>
            <a:r>
              <a:rPr lang="en-US" sz="1600" dirty="0"/>
              <a:t>to caches that do not have the data</a:t>
            </a:r>
            <a:endParaRPr lang="hu-HU" sz="1600" dirty="0"/>
          </a:p>
        </p:txBody>
      </p:sp>
      <p:sp>
        <p:nvSpPr>
          <p:cNvPr id="5" name="TextBox 4">
            <a:extLst>
              <a:ext uri="{FF2B5EF4-FFF2-40B4-BE49-F238E27FC236}">
                <a16:creationId xmlns:a16="http://schemas.microsoft.com/office/drawing/2014/main" id="{8BA453A7-CA53-1E3C-FE19-2CCD44B3D91B}"/>
              </a:ext>
            </a:extLst>
          </p:cNvPr>
          <p:cNvSpPr txBox="1"/>
          <p:nvPr/>
        </p:nvSpPr>
        <p:spPr>
          <a:xfrm>
            <a:off x="202680" y="4334521"/>
            <a:ext cx="1822935" cy="292388"/>
          </a:xfrm>
          <a:prstGeom prst="rect">
            <a:avLst/>
          </a:prstGeom>
          <a:noFill/>
        </p:spPr>
        <p:txBody>
          <a:bodyPr wrap="none" rtlCol="0">
            <a:spAutoFit/>
          </a:bodyPr>
          <a:lstStyle/>
          <a:p>
            <a:r>
              <a:rPr lang="en-US" sz="1300" dirty="0">
                <a:solidFill>
                  <a:schemeClr val="tx1">
                    <a:lumMod val="85000"/>
                    <a:lumOff val="15000"/>
                  </a:schemeClr>
                </a:solidFill>
                <a:latin typeface="Verdana"/>
              </a:rPr>
              <a:t>(shared, not sliced)</a:t>
            </a:r>
            <a:endParaRPr lang="hu-HU" sz="1300" dirty="0">
              <a:solidFill>
                <a:schemeClr val="tx1">
                  <a:lumMod val="85000"/>
                  <a:lumOff val="15000"/>
                </a:schemeClr>
              </a:solidFill>
            </a:endParaRPr>
          </a:p>
        </p:txBody>
      </p:sp>
    </p:spTree>
    <p:extLst>
      <p:ext uri="{BB962C8B-B14F-4D97-AF65-F5344CB8AC3E}">
        <p14:creationId xmlns:p14="http://schemas.microsoft.com/office/powerpoint/2010/main" val="2159893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animBg="1"/>
      <p:bldP spid="13" grpId="0" animBg="1"/>
      <p:bldP spid="14" grpId="0" animBg="1"/>
      <p:bldP spid="16" grpId="0" animBg="1"/>
      <p:bldP spid="4"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(10)</a:t>
            </a:r>
            <a:endParaRPr lang="en-US" sz="1700" kern="1200" dirty="0">
              <a:solidFill>
                <a:srgbClr val="FFFFFF"/>
              </a:solidFill>
            </a:endParaRPr>
          </a:p>
        </p:txBody>
      </p:sp>
      <p:sp>
        <p:nvSpPr>
          <p:cNvPr id="3" name="TextBox 2"/>
          <p:cNvSpPr txBox="1"/>
          <p:nvPr/>
        </p:nvSpPr>
        <p:spPr>
          <a:xfrm>
            <a:off x="75762" y="440668"/>
            <a:ext cx="9021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Reduced cache latencies in </a:t>
            </a:r>
            <a:r>
              <a:rPr kumimoji="0" lang="en-US" sz="1800" b="0" i="0" u="none" strike="noStrike" kern="1200" cap="none" spc="-7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70" normalizeH="0" baseline="0" noProof="0" dirty="0">
                <a:ln>
                  <a:noFill/>
                </a:ln>
                <a:solidFill>
                  <a:srgbClr val="2D2D8A"/>
                </a:solidFill>
                <a:effectLst/>
                <a:uLnTx/>
                <a:uFillTx/>
                <a:latin typeface="Verdana"/>
                <a:ea typeface="+mn-ea"/>
                <a:cs typeface="+mn-cs"/>
              </a:rPr>
              <a:t> core clusters-based systems (in cycles) </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r>
              <a:rPr lang="hu-HU" spc="-70" noProof="0" dirty="0">
                <a:solidFill>
                  <a:srgbClr val="000000"/>
                </a:solidFill>
                <a:latin typeface="Verdana"/>
              </a:rPr>
              <a:t>52</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p>
        </p:txBody>
      </p:sp>
      <p:pic>
        <p:nvPicPr>
          <p:cNvPr id="4" name="Picture 3"/>
          <p:cNvPicPr>
            <a:picLocks noChangeAspect="1"/>
          </p:cNvPicPr>
          <p:nvPr/>
        </p:nvPicPr>
        <p:blipFill>
          <a:blip r:embed="rId2"/>
          <a:stretch>
            <a:fillRect/>
          </a:stretch>
        </p:blipFill>
        <p:spPr>
          <a:xfrm>
            <a:off x="0" y="1044869"/>
            <a:ext cx="9144000" cy="2035070"/>
          </a:xfrm>
          <a:prstGeom prst="rect">
            <a:avLst/>
          </a:prstGeom>
        </p:spPr>
      </p:pic>
      <p:sp>
        <p:nvSpPr>
          <p:cNvPr id="5" name="Rectangle 4"/>
          <p:cNvSpPr/>
          <p:nvPr/>
        </p:nvSpPr>
        <p:spPr bwMode="auto">
          <a:xfrm>
            <a:off x="115518" y="2666048"/>
            <a:ext cx="8866972" cy="413891"/>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Rounded Rectangle 5"/>
          <p:cNvSpPr/>
          <p:nvPr/>
        </p:nvSpPr>
        <p:spPr bwMode="auto">
          <a:xfrm>
            <a:off x="3959225" y="1225888"/>
            <a:ext cx="1692895" cy="1440160"/>
          </a:xfrm>
          <a:prstGeom prst="roundRect">
            <a:avLst/>
          </a:prstGeom>
          <a:noFill/>
          <a:ln w="28575" cap="flat" cmpd="sng" algn="ctr">
            <a:solidFill>
              <a:srgbClr val="FF0000"/>
            </a:solidFill>
            <a:prstDash val="sysDot"/>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ounded Rectangle 6"/>
          <p:cNvSpPr/>
          <p:nvPr/>
        </p:nvSpPr>
        <p:spPr bwMode="auto">
          <a:xfrm>
            <a:off x="7307597" y="1225888"/>
            <a:ext cx="1656000" cy="1440160"/>
          </a:xfrm>
          <a:prstGeom prst="roundRect">
            <a:avLst/>
          </a:prstGeom>
          <a:noFill/>
          <a:ln w="28575" cap="flat" cmpd="sng" algn="ctr">
            <a:solidFill>
              <a:srgbClr val="FF0000"/>
            </a:solidFill>
            <a:prstDash val="sysDot"/>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79ABAD1B-CC40-8BC9-9EFB-CA19A2B4D167}"/>
              </a:ext>
            </a:extLst>
          </p:cNvPr>
          <p:cNvSpPr txBox="1"/>
          <p:nvPr/>
        </p:nvSpPr>
        <p:spPr>
          <a:xfrm>
            <a:off x="4309239" y="861851"/>
            <a:ext cx="957185" cy="307777"/>
          </a:xfrm>
          <a:prstGeom prst="rect">
            <a:avLst/>
          </a:prstGeom>
          <a:noFill/>
        </p:spPr>
        <p:txBody>
          <a:bodyPr wrap="none" rtlCol="0">
            <a:spAutoFit/>
          </a:bodyPr>
          <a:lstStyle/>
          <a:p>
            <a:r>
              <a:rPr lang="en-US" sz="1400" dirty="0"/>
              <a:t>Armv8.2</a:t>
            </a:r>
            <a:endParaRPr lang="hu-HU" sz="1400" dirty="0"/>
          </a:p>
        </p:txBody>
      </p:sp>
      <p:sp>
        <p:nvSpPr>
          <p:cNvPr id="9" name="TextBox 8">
            <a:extLst>
              <a:ext uri="{FF2B5EF4-FFF2-40B4-BE49-F238E27FC236}">
                <a16:creationId xmlns:a16="http://schemas.microsoft.com/office/drawing/2014/main" id="{21AEFEBF-EBEC-4E23-0D59-C9831DA595B2}"/>
              </a:ext>
            </a:extLst>
          </p:cNvPr>
          <p:cNvSpPr txBox="1"/>
          <p:nvPr/>
        </p:nvSpPr>
        <p:spPr>
          <a:xfrm>
            <a:off x="7730343" y="846089"/>
            <a:ext cx="957185" cy="307777"/>
          </a:xfrm>
          <a:prstGeom prst="rect">
            <a:avLst/>
          </a:prstGeom>
          <a:noFill/>
        </p:spPr>
        <p:txBody>
          <a:bodyPr wrap="none" rtlCol="0">
            <a:spAutoFit/>
          </a:bodyPr>
          <a:lstStyle/>
          <a:p>
            <a:r>
              <a:rPr lang="en-US" sz="1400" dirty="0"/>
              <a:t>Armv8.2</a:t>
            </a:r>
            <a:endParaRPr lang="hu-HU" sz="1400" dirty="0"/>
          </a:p>
        </p:txBody>
      </p:sp>
      <p:sp>
        <p:nvSpPr>
          <p:cNvPr id="10" name="TextBox 9">
            <a:extLst>
              <a:ext uri="{FF2B5EF4-FFF2-40B4-BE49-F238E27FC236}">
                <a16:creationId xmlns:a16="http://schemas.microsoft.com/office/drawing/2014/main" id="{61E14E67-4C35-B8DE-EF9A-08ADD7C3B038}"/>
              </a:ext>
            </a:extLst>
          </p:cNvPr>
          <p:cNvSpPr txBox="1"/>
          <p:nvPr/>
        </p:nvSpPr>
        <p:spPr>
          <a:xfrm>
            <a:off x="6064456" y="840836"/>
            <a:ext cx="957185" cy="307777"/>
          </a:xfrm>
          <a:prstGeom prst="rect">
            <a:avLst/>
          </a:prstGeom>
          <a:noFill/>
        </p:spPr>
        <p:txBody>
          <a:bodyPr wrap="none" rtlCol="0">
            <a:spAutoFit/>
          </a:bodyPr>
          <a:lstStyle/>
          <a:p>
            <a:r>
              <a:rPr lang="en-US" sz="1400" dirty="0"/>
              <a:t>Armv8.0</a:t>
            </a:r>
            <a:endParaRPr lang="hu-HU" sz="1400" dirty="0"/>
          </a:p>
        </p:txBody>
      </p:sp>
      <p:sp>
        <p:nvSpPr>
          <p:cNvPr id="12" name="TextBox 11">
            <a:extLst>
              <a:ext uri="{FF2B5EF4-FFF2-40B4-BE49-F238E27FC236}">
                <a16:creationId xmlns:a16="http://schemas.microsoft.com/office/drawing/2014/main" id="{9911371F-5412-3E93-B194-04DF43336FB5}"/>
              </a:ext>
            </a:extLst>
          </p:cNvPr>
          <p:cNvSpPr txBox="1"/>
          <p:nvPr/>
        </p:nvSpPr>
        <p:spPr>
          <a:xfrm>
            <a:off x="2722184" y="861855"/>
            <a:ext cx="957185" cy="307777"/>
          </a:xfrm>
          <a:prstGeom prst="rect">
            <a:avLst/>
          </a:prstGeom>
          <a:noFill/>
        </p:spPr>
        <p:txBody>
          <a:bodyPr wrap="none" rtlCol="0">
            <a:spAutoFit/>
          </a:bodyPr>
          <a:lstStyle/>
          <a:p>
            <a:r>
              <a:rPr lang="en-US" sz="1400" dirty="0"/>
              <a:t>Armv8.2</a:t>
            </a:r>
            <a:endParaRPr lang="hu-HU" sz="1400" dirty="0"/>
          </a:p>
        </p:txBody>
      </p:sp>
    </p:spTree>
    <p:extLst>
      <p:ext uri="{BB962C8B-B14F-4D97-AF65-F5344CB8AC3E}">
        <p14:creationId xmlns:p14="http://schemas.microsoft.com/office/powerpoint/2010/main" val="256643081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(11)</a:t>
            </a:r>
            <a:endParaRPr lang="en-US" sz="1700" kern="1200" dirty="0">
              <a:solidFill>
                <a:srgbClr val="FFFFFF"/>
              </a:solidFill>
            </a:endParaRPr>
          </a:p>
        </p:txBody>
      </p:sp>
      <p:sp>
        <p:nvSpPr>
          <p:cNvPr id="4" name="Rounded Rectangle 3"/>
          <p:cNvSpPr/>
          <p:nvPr/>
        </p:nvSpPr>
        <p:spPr bwMode="auto">
          <a:xfrm>
            <a:off x="508" y="2763808"/>
            <a:ext cx="9144000" cy="1239351"/>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TextBox 5"/>
          <p:cNvSpPr txBox="1"/>
          <p:nvPr/>
        </p:nvSpPr>
        <p:spPr>
          <a:xfrm>
            <a:off x="97081" y="2375556"/>
            <a:ext cx="5062604" cy="369332"/>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0000"/>
                </a:solidFill>
                <a:effectLst/>
                <a:uLnTx/>
                <a:uFillTx/>
                <a:latin typeface="Verdana"/>
                <a:ea typeface="+mn-ea"/>
                <a:cs typeface="+mn-cs"/>
              </a:rPr>
              <a:t>Main benefits</a:t>
            </a:r>
            <a:r>
              <a:rPr kumimoji="0" lang="en-US" sz="1800" b="0" i="0" u="none" strike="noStrike" kern="1200" cap="none" spc="0" normalizeH="0" baseline="0" noProof="0" dirty="0">
                <a:ln>
                  <a:noFill/>
                </a:ln>
                <a:solidFill>
                  <a:srgbClr val="000000"/>
                </a:solidFill>
                <a:effectLst/>
                <a:uLnTx/>
                <a:uFillTx/>
                <a:latin typeface="Verdana"/>
                <a:ea typeface="+mn-ea"/>
                <a:cs typeface="+mn-cs"/>
              </a:rPr>
              <a:t> of </a:t>
            </a:r>
            <a:r>
              <a:rPr kumimoji="0" lang="en-US" sz="18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800" b="0" i="0" u="none" strike="noStrike" kern="1200" cap="none" spc="0" normalizeH="0" baseline="0" noProof="0" dirty="0">
                <a:ln>
                  <a:noFill/>
                </a:ln>
                <a:solidFill>
                  <a:srgbClr val="000000"/>
                </a:solidFill>
                <a:effectLst/>
                <a:uLnTx/>
                <a:uFillTx/>
                <a:latin typeface="Verdana"/>
                <a:ea typeface="+mn-ea"/>
                <a:cs typeface="+mn-cs"/>
              </a:rPr>
              <a:t> core clusters</a:t>
            </a:r>
          </a:p>
        </p:txBody>
      </p:sp>
      <p:sp>
        <p:nvSpPr>
          <p:cNvPr id="8" name="TextBox 7"/>
          <p:cNvSpPr txBox="1"/>
          <p:nvPr/>
        </p:nvSpPr>
        <p:spPr>
          <a:xfrm>
            <a:off x="458886" y="2763808"/>
            <a:ext cx="8720657"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70C0"/>
                </a:solidFill>
                <a:effectLst/>
                <a:uLnTx/>
                <a:uFillTx/>
                <a:latin typeface="Verdana"/>
                <a:ea typeface="+mn-ea"/>
                <a:cs typeface="+mn-cs"/>
              </a:rPr>
              <a:t>greater flexibility </a:t>
            </a:r>
            <a:r>
              <a:rPr kumimoji="0" lang="en-US" sz="1600" b="0" i="0" u="none" strike="noStrike" kern="1200" cap="none" spc="-40" normalizeH="0" noProof="0" dirty="0">
                <a:ln>
                  <a:noFill/>
                </a:ln>
                <a:effectLst/>
                <a:uLnTx/>
                <a:uFillTx/>
                <a:latin typeface="Verdana"/>
                <a:ea typeface="+mn-ea"/>
                <a:cs typeface="+mn-cs"/>
              </a:rPr>
              <a:t>due to up </a:t>
            </a:r>
            <a:r>
              <a:rPr kumimoji="0" lang="en-US" sz="1600" b="0" i="0" u="none" strike="noStrike" kern="1200" cap="none" spc="-40" normalizeH="0" noProof="0" dirty="0">
                <a:ln>
                  <a:noFill/>
                </a:ln>
                <a:solidFill>
                  <a:srgbClr val="000000"/>
                </a:solidFill>
                <a:effectLst/>
                <a:uLnTx/>
                <a:uFillTx/>
                <a:latin typeface="Verdana"/>
                <a:ea typeface="+mn-ea"/>
                <a:cs typeface="+mn-cs"/>
              </a:rPr>
              <a:t>to two core types and up to 8 cores with different mixes</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redesigned cache subsystem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lower access times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improved power efficiency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through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intelligent power management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EAS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(Energy Aware Scheduling). </a:t>
            </a:r>
            <a:r>
              <a:rPr kumimoji="0" lang="en-US" sz="1600" b="0" i="0" u="none" strike="noStrike" kern="1200" cap="none" spc="0" normalizeH="0" baseline="0" noProof="0" dirty="0">
                <a:ln>
                  <a:noFill/>
                </a:ln>
                <a:effectLst/>
                <a:uLnTx/>
                <a:uFillTx/>
                <a:latin typeface="Verdana"/>
                <a:ea typeface="+mn-ea"/>
                <a:cs typeface="+mn-cs"/>
              </a:rPr>
              <a:t>It’s </a:t>
            </a:r>
            <a:r>
              <a:rPr kumimoji="0" lang="en-US" sz="1600" b="0" i="0" u="none" strike="noStrike" kern="1200" cap="none" spc="0" normalizeH="0" baseline="0" noProof="0" dirty="0">
                <a:ln>
                  <a:noFill/>
                </a:ln>
                <a:solidFill>
                  <a:srgbClr val="000000"/>
                </a:solidFill>
                <a:effectLst/>
                <a:uLnTx/>
                <a:uFillTx/>
                <a:latin typeface="Verdana"/>
                <a:ea typeface="+mn-ea"/>
                <a:cs typeface="+mn-cs"/>
              </a:rPr>
              <a:t>not detailed here. </a:t>
            </a:r>
          </a:p>
        </p:txBody>
      </p:sp>
      <p:sp>
        <p:nvSpPr>
          <p:cNvPr id="3" name="TextBox 2">
            <a:extLst>
              <a:ext uri="{FF2B5EF4-FFF2-40B4-BE49-F238E27FC236}">
                <a16:creationId xmlns:a16="http://schemas.microsoft.com/office/drawing/2014/main" id="{D9905170-FAE0-FFD8-3C79-5FE46CF69C28}"/>
              </a:ext>
            </a:extLst>
          </p:cNvPr>
          <p:cNvSpPr txBox="1"/>
          <p:nvPr/>
        </p:nvSpPr>
        <p:spPr>
          <a:xfrm>
            <a:off x="468658" y="1175857"/>
            <a:ext cx="8823249" cy="1179810"/>
          </a:xfrm>
          <a:prstGeom prst="rect">
            <a:avLst/>
          </a:prstGeom>
          <a:noFill/>
        </p:spPr>
        <p:txBody>
          <a:bodyPr wrap="none" rtlCol="0">
            <a:spAutoFit/>
          </a:bodyPr>
          <a:lstStyle/>
          <a:p>
            <a:pPr marL="342900" lvl="0" indent="-342900">
              <a:buFontTx/>
              <a:buAutoNum type="alphaLcParenR"/>
              <a:defRPr/>
            </a:pPr>
            <a:r>
              <a:rPr lang="en-US" sz="1600" spc="-60" dirty="0">
                <a:solidFill>
                  <a:srgbClr val="0070C0"/>
                </a:solidFill>
              </a:rPr>
              <a:t>Up to 8 Armv8.2-A cores of two core types </a:t>
            </a:r>
            <a:r>
              <a:rPr lang="en-US" sz="1600" spc="-60" dirty="0"/>
              <a:t>vs. up to 4 Armv7/v8.0-A cores of the </a:t>
            </a:r>
          </a:p>
          <a:p>
            <a:pPr lvl="0">
              <a:spcAft>
                <a:spcPts val="400"/>
              </a:spcAft>
              <a:defRPr/>
            </a:pPr>
            <a:r>
              <a:rPr lang="en-US" sz="1600" spc="-60" dirty="0"/>
              <a:t>       same core type</a:t>
            </a:r>
          </a:p>
          <a:p>
            <a:pPr marL="342900" lvl="0" indent="-342900">
              <a:spcAft>
                <a:spcPts val="400"/>
              </a:spcAft>
              <a:buFontTx/>
              <a:buAutoNum type="alphaLcParenR"/>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Private (per-core) L2 caches </a:t>
            </a:r>
            <a:r>
              <a:rPr kumimoji="0" lang="en-US" sz="1600" b="0" i="0" u="none" strike="noStrike" kern="1200" cap="none" spc="0" normalizeH="0" baseline="0" noProof="0" dirty="0">
                <a:ln>
                  <a:noFill/>
                </a:ln>
                <a:effectLst/>
                <a:uLnTx/>
                <a:uFillTx/>
                <a:latin typeface="Verdana"/>
                <a:ea typeface="+mn-ea"/>
                <a:cs typeface="+mn-cs"/>
              </a:rPr>
              <a:t>instead of a shared L2 cache</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c)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US" sz="1600" b="0" i="0" u="none" strike="noStrike" kern="1200" cap="none" spc="0" normalizeH="0" baseline="0" noProof="0" dirty="0">
                <a:ln>
                  <a:noFill/>
                </a:ln>
                <a:solidFill>
                  <a:srgbClr val="0070C0"/>
                </a:solidFill>
                <a:effectLst/>
                <a:uLnTx/>
                <a:uFillTx/>
                <a:latin typeface="Verdana"/>
                <a:ea typeface="+mn-ea"/>
                <a:cs typeface="+mn-cs"/>
              </a:rPr>
              <a:t> Shared Unit (DSU) </a:t>
            </a:r>
            <a:r>
              <a:rPr kumimoji="0" lang="en-US" sz="1600" b="0" i="0" u="none" strike="noStrike" kern="1200" cap="none" spc="0" normalizeH="0" baseline="0" noProof="0" dirty="0">
                <a:ln>
                  <a:noFill/>
                </a:ln>
                <a:effectLst/>
                <a:uLnTx/>
                <a:uFillTx/>
                <a:latin typeface="Verdana"/>
                <a:ea typeface="+mn-ea"/>
                <a:cs typeface="+mn-cs"/>
              </a:rPr>
              <a:t>with a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(not sliced) L3 cache and snoop filter</a:t>
            </a:r>
          </a:p>
        </p:txBody>
      </p:sp>
      <p:sp>
        <p:nvSpPr>
          <p:cNvPr id="7" name="TextBox 6">
            <a:extLst>
              <a:ext uri="{FF2B5EF4-FFF2-40B4-BE49-F238E27FC236}">
                <a16:creationId xmlns:a16="http://schemas.microsoft.com/office/drawing/2014/main" id="{3BF43A71-99EA-CCEC-D41F-25C3CF489DAE}"/>
              </a:ext>
            </a:extLst>
          </p:cNvPr>
          <p:cNvSpPr txBox="1"/>
          <p:nvPr/>
        </p:nvSpPr>
        <p:spPr>
          <a:xfrm>
            <a:off x="65910" y="451950"/>
            <a:ext cx="9172704" cy="369332"/>
          </a:xfrm>
          <a:prstGeom prst="rect">
            <a:avLst/>
          </a:prstGeom>
          <a:noFill/>
        </p:spPr>
        <p:txBody>
          <a:bodyPr wrap="none" rtlCol="0">
            <a:spAutoFit/>
          </a:bodyPr>
          <a:lstStyle/>
          <a:p>
            <a:r>
              <a:rPr lang="en-US" dirty="0">
                <a:solidFill>
                  <a:schemeClr val="accent6"/>
                </a:solidFill>
              </a:rPr>
              <a:t>Summary of the enhancements and main benefits of </a:t>
            </a:r>
            <a:r>
              <a:rPr lang="en-US" dirty="0" err="1">
                <a:solidFill>
                  <a:schemeClr val="accent6"/>
                </a:solidFill>
              </a:rPr>
              <a:t>DynamIQ</a:t>
            </a:r>
            <a:r>
              <a:rPr lang="en-US" dirty="0">
                <a:solidFill>
                  <a:schemeClr val="accent6"/>
                </a:solidFill>
              </a:rPr>
              <a:t> core clusters</a:t>
            </a:r>
            <a:endParaRPr lang="hu-HU" dirty="0">
              <a:solidFill>
                <a:schemeClr val="accent6"/>
              </a:solidFill>
            </a:endParaRPr>
          </a:p>
        </p:txBody>
      </p:sp>
      <p:sp>
        <p:nvSpPr>
          <p:cNvPr id="9" name="TextBox 8">
            <a:extLst>
              <a:ext uri="{FF2B5EF4-FFF2-40B4-BE49-F238E27FC236}">
                <a16:creationId xmlns:a16="http://schemas.microsoft.com/office/drawing/2014/main" id="{0550467D-9924-B5B1-73A3-44015D269B63}"/>
              </a:ext>
            </a:extLst>
          </p:cNvPr>
          <p:cNvSpPr txBox="1"/>
          <p:nvPr/>
        </p:nvSpPr>
        <p:spPr>
          <a:xfrm>
            <a:off x="128972" y="794829"/>
            <a:ext cx="8473795" cy="369332"/>
          </a:xfrm>
          <a:prstGeom prst="rect">
            <a:avLst/>
          </a:prstGeom>
          <a:noFill/>
        </p:spPr>
        <p:txBody>
          <a:bodyPr wrap="none" rtlCol="0">
            <a:spAutoFit/>
          </a:bodyPr>
          <a:lstStyle/>
          <a:p>
            <a:pPr marL="285750" indent="-285750">
              <a:buFont typeface="Arial" panose="020B0604020202020204" pitchFamily="34" charset="0"/>
              <a:buChar char="•"/>
            </a:pPr>
            <a:r>
              <a:rPr lang="en-US" dirty="0">
                <a:solidFill>
                  <a:srgbClr val="FF0000"/>
                </a:solidFill>
              </a:rPr>
              <a:t>Summary of the enhancements </a:t>
            </a:r>
            <a:r>
              <a:rPr lang="en-US" dirty="0"/>
              <a:t>introduced in </a:t>
            </a:r>
            <a:r>
              <a:rPr lang="en-US" dirty="0" err="1"/>
              <a:t>DynamIQ</a:t>
            </a:r>
            <a:r>
              <a:rPr lang="en-US" dirty="0"/>
              <a:t> core clusters</a:t>
            </a:r>
            <a:endParaRPr lang="hu-HU" dirty="0"/>
          </a:p>
        </p:txBody>
      </p:sp>
    </p:spTree>
    <p:extLst>
      <p:ext uri="{BB962C8B-B14F-4D97-AF65-F5344CB8AC3E}">
        <p14:creationId xmlns:p14="http://schemas.microsoft.com/office/powerpoint/2010/main" val="2437039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anim calcmode="lin" valueType="num">
                                      <p:cBhvr additive="base">
                                        <p:cTn id="25"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 calcmode="lin" valueType="num">
                                      <p:cBhvr additive="base">
                                        <p:cTn id="31"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 calcmode="lin" valueType="num">
                                      <p:cBhvr additive="base">
                                        <p:cTn id="35"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3.5 Armv8.2-A ISA-based 64-bit Cortex-A CPUs (12)</a:t>
            </a:r>
            <a:endParaRPr lang="en-US" sz="1700" kern="1200" dirty="0">
              <a:solidFill>
                <a:srgbClr val="FFFFFF"/>
              </a:solidFill>
            </a:endParaRPr>
          </a:p>
        </p:txBody>
      </p:sp>
      <p:sp>
        <p:nvSpPr>
          <p:cNvPr id="4" name="TextBox 3"/>
          <p:cNvSpPr txBox="1"/>
          <p:nvPr/>
        </p:nvSpPr>
        <p:spPr>
          <a:xfrm>
            <a:off x="100097" y="451485"/>
            <a:ext cx="6884192" cy="384721"/>
          </a:xfrm>
          <a:prstGeom prst="rect">
            <a:avLst/>
          </a:prstGeom>
          <a:noFill/>
        </p:spPr>
        <p:txBody>
          <a:bodyPr wrap="none" rtlCol="0">
            <a:spAutoFit/>
          </a:bodyPr>
          <a:lstStyle/>
          <a:p>
            <a:pPr lvl="0" algn="ctr" fontAlgn="base">
              <a:spcBef>
                <a:spcPct val="0"/>
              </a:spcBef>
              <a:spcAft>
                <a:spcPct val="0"/>
              </a:spcAft>
              <a:defRPr/>
            </a:pPr>
            <a:r>
              <a:rPr lang="en-US" sz="1900" dirty="0">
                <a:solidFill>
                  <a:srgbClr val="2D2D8A"/>
                </a:solidFill>
              </a:rPr>
              <a:t>Introduction of Armv8.2-A based Cortex-A cores </a:t>
            </a:r>
            <a:r>
              <a:rPr lang="en-US" sz="1900" dirty="0"/>
              <a:t>[</a:t>
            </a:r>
            <a:r>
              <a:rPr lang="hu-HU" sz="1900" dirty="0"/>
              <a:t>53</a:t>
            </a:r>
            <a:r>
              <a:rPr lang="en-US" sz="1900" dirty="0"/>
              <a:t>]</a:t>
            </a:r>
            <a:endParaRPr kumimoji="0" lang="hu-HU" sz="1900" b="0" i="0" u="none" strike="noStrike" kern="1200" cap="none" spc="0" normalizeH="0" baseline="0" noProof="0" dirty="0">
              <a:ln>
                <a:noFill/>
              </a:ln>
              <a:effectLst/>
              <a:uLnTx/>
              <a:uFillTx/>
              <a:latin typeface="Verdana"/>
            </a:endParaRPr>
          </a:p>
        </p:txBody>
      </p:sp>
      <p:sp>
        <p:nvSpPr>
          <p:cNvPr id="8" name="TextBox 7"/>
          <p:cNvSpPr txBox="1"/>
          <p:nvPr/>
        </p:nvSpPr>
        <p:spPr>
          <a:xfrm>
            <a:off x="72044" y="5945705"/>
            <a:ext cx="13516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Source</a:t>
            </a:r>
            <a:r>
              <a:rPr kumimoji="0" lang="en-US" sz="1400" b="0" i="0" u="none" strike="noStrike" kern="1200" cap="none" spc="0" normalizeH="0" baseline="0" noProof="0" dirty="0">
                <a:ln>
                  <a:noFill/>
                </a:ln>
                <a:solidFill>
                  <a:srgbClr val="000000"/>
                </a:solidFill>
                <a:effectLst/>
                <a:uLnTx/>
                <a:uFillTx/>
                <a:latin typeface="Verdana"/>
                <a:ea typeface="+mn-ea"/>
                <a:cs typeface="+mn-cs"/>
              </a:rPr>
              <a:t>: ARM</a:t>
            </a:r>
          </a:p>
        </p:txBody>
      </p:sp>
      <p:pic>
        <p:nvPicPr>
          <p:cNvPr id="9" name="Kép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950" y="1056808"/>
            <a:ext cx="8736658" cy="5201001"/>
          </a:xfrm>
          <a:prstGeom prst="rect">
            <a:avLst/>
          </a:prstGeom>
        </p:spPr>
      </p:pic>
      <p:sp>
        <p:nvSpPr>
          <p:cNvPr id="10" name="Rounded Rectangle 9"/>
          <p:cNvSpPr/>
          <p:nvPr/>
        </p:nvSpPr>
        <p:spPr bwMode="auto">
          <a:xfrm>
            <a:off x="5054569" y="1217510"/>
            <a:ext cx="4017993" cy="2976575"/>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p:cNvSpPr txBox="1"/>
          <p:nvPr/>
        </p:nvSpPr>
        <p:spPr>
          <a:xfrm>
            <a:off x="8277726" y="193812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A7x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sp>
        <p:nvSpPr>
          <p:cNvPr id="12" name="TextBox 11"/>
          <p:cNvSpPr txBox="1"/>
          <p:nvPr/>
        </p:nvSpPr>
        <p:spPr>
          <a:xfrm>
            <a:off x="8287292" y="322687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A5x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sp>
        <p:nvSpPr>
          <p:cNvPr id="13" name="TextBox 12"/>
          <p:cNvSpPr txBox="1"/>
          <p:nvPr/>
        </p:nvSpPr>
        <p:spPr>
          <a:xfrm>
            <a:off x="8287292" y="457390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A3x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pic>
        <p:nvPicPr>
          <p:cNvPr id="3" name="Kép 3">
            <a:extLst>
              <a:ext uri="{FF2B5EF4-FFF2-40B4-BE49-F238E27FC236}">
                <a16:creationId xmlns:a16="http://schemas.microsoft.com/office/drawing/2014/main" id="{FAEFCC85-476D-2DBA-7942-70A72321206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287" t="41683" r="6502" b="52616"/>
          <a:stretch/>
        </p:blipFill>
        <p:spPr>
          <a:xfrm>
            <a:off x="5242560" y="1300480"/>
            <a:ext cx="2826498" cy="283315"/>
          </a:xfrm>
          <a:prstGeom prst="rect">
            <a:avLst/>
          </a:prstGeom>
        </p:spPr>
      </p:pic>
      <p:sp>
        <p:nvSpPr>
          <p:cNvPr id="5" name="TextBox 4">
            <a:extLst>
              <a:ext uri="{FF2B5EF4-FFF2-40B4-BE49-F238E27FC236}">
                <a16:creationId xmlns:a16="http://schemas.microsoft.com/office/drawing/2014/main" id="{57054F2C-FD2C-F789-AA2B-E82E7E2B5D72}"/>
              </a:ext>
            </a:extLst>
          </p:cNvPr>
          <p:cNvSpPr txBox="1"/>
          <p:nvPr/>
        </p:nvSpPr>
        <p:spPr>
          <a:xfrm>
            <a:off x="6278880" y="1230716"/>
            <a:ext cx="1298176" cy="338554"/>
          </a:xfrm>
          <a:prstGeom prst="rect">
            <a:avLst/>
          </a:prstGeom>
          <a:noFill/>
        </p:spPr>
        <p:txBody>
          <a:bodyPr wrap="none" rtlCol="0">
            <a:spAutoFit/>
          </a:bodyPr>
          <a:lstStyle/>
          <a:p>
            <a:r>
              <a:rPr lang="en-US" sz="1600" dirty="0"/>
              <a:t>Armv8.2-A</a:t>
            </a:r>
            <a:endParaRPr lang="hu-HU" sz="1600" dirty="0"/>
          </a:p>
        </p:txBody>
      </p:sp>
      <p:pic>
        <p:nvPicPr>
          <p:cNvPr id="6" name="Kép 3">
            <a:extLst>
              <a:ext uri="{FF2B5EF4-FFF2-40B4-BE49-F238E27FC236}">
                <a16:creationId xmlns:a16="http://schemas.microsoft.com/office/drawing/2014/main" id="{C8694D73-BC12-7BC3-0FB1-1FDE4E647AF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4694" t="5085" r="71768" b="90986"/>
          <a:stretch/>
        </p:blipFill>
        <p:spPr>
          <a:xfrm>
            <a:off x="1412240" y="1315403"/>
            <a:ext cx="2194560" cy="198437"/>
          </a:xfrm>
          <a:prstGeom prst="rect">
            <a:avLst/>
          </a:prstGeom>
        </p:spPr>
      </p:pic>
      <p:sp>
        <p:nvSpPr>
          <p:cNvPr id="7" name="TextBox 6">
            <a:extLst>
              <a:ext uri="{FF2B5EF4-FFF2-40B4-BE49-F238E27FC236}">
                <a16:creationId xmlns:a16="http://schemas.microsoft.com/office/drawing/2014/main" id="{E09E9663-B6D2-1CB2-B5DE-43154F265177}"/>
              </a:ext>
            </a:extLst>
          </p:cNvPr>
          <p:cNvSpPr txBox="1"/>
          <p:nvPr/>
        </p:nvSpPr>
        <p:spPr>
          <a:xfrm>
            <a:off x="2286000" y="1259840"/>
            <a:ext cx="1158009" cy="307777"/>
          </a:xfrm>
          <a:prstGeom prst="rect">
            <a:avLst/>
          </a:prstGeom>
          <a:noFill/>
        </p:spPr>
        <p:txBody>
          <a:bodyPr wrap="none" rtlCol="0">
            <a:spAutoFit/>
          </a:bodyPr>
          <a:lstStyle/>
          <a:p>
            <a:r>
              <a:rPr lang="en-US" sz="1400" dirty="0">
                <a:solidFill>
                  <a:schemeClr val="bg1"/>
                </a:solidFill>
              </a:rPr>
              <a:t>Armv8.0-A</a:t>
            </a:r>
            <a:endParaRPr lang="hu-HU" sz="1400" dirty="0">
              <a:solidFill>
                <a:schemeClr val="bg1"/>
              </a:solidFill>
            </a:endParaRPr>
          </a:p>
        </p:txBody>
      </p:sp>
    </p:spTree>
    <p:extLst>
      <p:ext uri="{BB962C8B-B14F-4D97-AF65-F5344CB8AC3E}">
        <p14:creationId xmlns:p14="http://schemas.microsoft.com/office/powerpoint/2010/main" val="111880283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3.5 Armv8.2-A ISA-based 64-bit Cortex-A CPUs (13)</a:t>
            </a:r>
            <a:endParaRPr lang="en-US" sz="1700" kern="1200" dirty="0">
              <a:solidFill>
                <a:srgbClr val="FFFFFF"/>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038503"/>
              </p:ext>
            </p:extLst>
          </p:nvPr>
        </p:nvGraphicFramePr>
        <p:xfrm>
          <a:off x="71438" y="1221901"/>
          <a:ext cx="9023268" cy="3318009"/>
        </p:xfrm>
        <a:graphic>
          <a:graphicData uri="http://schemas.openxmlformats.org/drawingml/2006/table">
            <a:tbl>
              <a:tblPr firstRow="1" bandRow="1">
                <a:tableStyleId>{5C22544A-7EE6-4342-B048-85BDC9FD1C3A}</a:tableStyleId>
              </a:tblPr>
              <a:tblGrid>
                <a:gridCol w="987561">
                  <a:extLst>
                    <a:ext uri="{9D8B030D-6E8A-4147-A177-3AD203B41FA5}">
                      <a16:colId xmlns:a16="http://schemas.microsoft.com/office/drawing/2014/main" val="2791126187"/>
                    </a:ext>
                  </a:extLst>
                </a:gridCol>
                <a:gridCol w="1105081">
                  <a:extLst>
                    <a:ext uri="{9D8B030D-6E8A-4147-A177-3AD203B41FA5}">
                      <a16:colId xmlns:a16="http://schemas.microsoft.com/office/drawing/2014/main" val="1590581103"/>
                    </a:ext>
                  </a:extLst>
                </a:gridCol>
                <a:gridCol w="1249680">
                  <a:extLst>
                    <a:ext uri="{9D8B030D-6E8A-4147-A177-3AD203B41FA5}">
                      <a16:colId xmlns:a16="http://schemas.microsoft.com/office/drawing/2014/main" val="3469614198"/>
                    </a:ext>
                  </a:extLst>
                </a:gridCol>
                <a:gridCol w="1293255">
                  <a:extLst>
                    <a:ext uri="{9D8B030D-6E8A-4147-A177-3AD203B41FA5}">
                      <a16:colId xmlns:a16="http://schemas.microsoft.com/office/drawing/2014/main" val="1304252618"/>
                    </a:ext>
                  </a:extLst>
                </a:gridCol>
                <a:gridCol w="1125125">
                  <a:extLst>
                    <a:ext uri="{9D8B030D-6E8A-4147-A177-3AD203B41FA5}">
                      <a16:colId xmlns:a16="http://schemas.microsoft.com/office/drawing/2014/main" val="2514083328"/>
                    </a:ext>
                  </a:extLst>
                </a:gridCol>
                <a:gridCol w="1170130">
                  <a:extLst>
                    <a:ext uri="{9D8B030D-6E8A-4147-A177-3AD203B41FA5}">
                      <a16:colId xmlns:a16="http://schemas.microsoft.com/office/drawing/2014/main" val="180672529"/>
                    </a:ext>
                  </a:extLst>
                </a:gridCol>
                <a:gridCol w="990110">
                  <a:extLst>
                    <a:ext uri="{9D8B030D-6E8A-4147-A177-3AD203B41FA5}">
                      <a16:colId xmlns:a16="http://schemas.microsoft.com/office/drawing/2014/main" val="1005831356"/>
                    </a:ext>
                  </a:extLst>
                </a:gridCol>
                <a:gridCol w="1102326">
                  <a:extLst>
                    <a:ext uri="{9D8B030D-6E8A-4147-A177-3AD203B41FA5}">
                      <a16:colId xmlns:a16="http://schemas.microsoft.com/office/drawing/2014/main" val="1917716556"/>
                    </a:ext>
                  </a:extLst>
                </a:gridCol>
              </a:tblGrid>
              <a:tr h="622640">
                <a:tc>
                  <a:txBody>
                    <a:bodyPr/>
                    <a:lstStyle/>
                    <a:p>
                      <a:pPr algn="ctr"/>
                      <a:r>
                        <a:rPr lang="en-US" sz="1400" dirty="0"/>
                        <a:t>Cortex</a:t>
                      </a:r>
                    </a:p>
                    <a:p>
                      <a:pPr algn="ctr"/>
                      <a:r>
                        <a:rPr lang="en-US" sz="1400" dirty="0"/>
                        <a:t>model</a:t>
                      </a:r>
                    </a:p>
                  </a:txBody>
                  <a:tcPr anchor="ctr">
                    <a:solidFill>
                      <a:srgbClr val="0070C0"/>
                    </a:solidFill>
                  </a:tcPr>
                </a:tc>
                <a:tc>
                  <a:txBody>
                    <a:bodyPr/>
                    <a:lstStyle/>
                    <a:p>
                      <a:pPr algn="ctr"/>
                      <a:r>
                        <a:rPr lang="en-US" sz="1400" dirty="0"/>
                        <a:t>ISA</a:t>
                      </a:r>
                    </a:p>
                  </a:txBody>
                  <a:tcPr anchor="ctr">
                    <a:solidFill>
                      <a:srgbClr val="0070C0"/>
                    </a:solidFill>
                  </a:tcPr>
                </a:tc>
                <a:tc>
                  <a:txBody>
                    <a:bodyPr/>
                    <a:lstStyle/>
                    <a:p>
                      <a:pPr algn="ctr"/>
                      <a:r>
                        <a:rPr lang="en-US" sz="1400" dirty="0"/>
                        <a:t>Launched in</a:t>
                      </a:r>
                    </a:p>
                  </a:txBody>
                  <a:tcPr anchor="ctr">
                    <a:solidFill>
                      <a:srgbClr val="0070C0"/>
                    </a:solidFill>
                  </a:tcPr>
                </a:tc>
                <a:tc>
                  <a:txBody>
                    <a:bodyPr/>
                    <a:lstStyle/>
                    <a:p>
                      <a:pPr algn="ctr"/>
                      <a:r>
                        <a:rPr lang="en-US" sz="1400" dirty="0"/>
                        <a:t>Target </a:t>
                      </a:r>
                    </a:p>
                    <a:p>
                      <a:pPr algn="ctr"/>
                      <a:r>
                        <a:rPr lang="en-US" sz="1400" dirty="0"/>
                        <a:t>IC </a:t>
                      </a:r>
                      <a:r>
                        <a:rPr lang="en-US" sz="1400" dirty="0" err="1"/>
                        <a:t>techn</a:t>
                      </a:r>
                      <a:r>
                        <a:rPr lang="en-US" sz="1400" dirty="0"/>
                        <a:t>.</a:t>
                      </a:r>
                    </a:p>
                  </a:txBody>
                  <a:tcPr anchor="ctr">
                    <a:solidFill>
                      <a:srgbClr val="0070C0"/>
                    </a:solidFill>
                  </a:tcPr>
                </a:tc>
                <a:tc>
                  <a:txBody>
                    <a:bodyPr/>
                    <a:lstStyle/>
                    <a:p>
                      <a:pPr algn="ctr"/>
                      <a:r>
                        <a:rPr lang="en-US" sz="1400" dirty="0"/>
                        <a:t>Decode</a:t>
                      </a:r>
                    </a:p>
                    <a:p>
                      <a:pPr algn="ctr"/>
                      <a:r>
                        <a:rPr lang="en-US" sz="1400" baseline="0" dirty="0"/>
                        <a:t> width</a:t>
                      </a:r>
                      <a:endParaRPr lang="en-US" sz="1400" dirty="0"/>
                    </a:p>
                  </a:txBody>
                  <a:tcPr anchor="ctr">
                    <a:solidFill>
                      <a:srgbClr val="0070C0"/>
                    </a:solidFill>
                  </a:tcPr>
                </a:tc>
                <a:tc>
                  <a:txBody>
                    <a:bodyPr/>
                    <a:lstStyle/>
                    <a:p>
                      <a:pPr algn="ctr"/>
                      <a:r>
                        <a:rPr lang="en-US" sz="1400" dirty="0"/>
                        <a:t>Dispatch</a:t>
                      </a:r>
                    </a:p>
                    <a:p>
                      <a:pPr algn="ctr"/>
                      <a:r>
                        <a:rPr lang="en-US" sz="1400" dirty="0"/>
                        <a:t>rate</a:t>
                      </a:r>
                    </a:p>
                  </a:txBody>
                  <a:tcPr anchor="ctr">
                    <a:solidFill>
                      <a:srgbClr val="0070C0"/>
                    </a:solidFill>
                  </a:tcPr>
                </a:tc>
                <a:tc>
                  <a:txBody>
                    <a:bodyPr/>
                    <a:lstStyle/>
                    <a:p>
                      <a:pPr algn="ctr"/>
                      <a:r>
                        <a:rPr lang="en-US" sz="1400" dirty="0"/>
                        <a:t>Issue rate</a:t>
                      </a:r>
                    </a:p>
                  </a:txBody>
                  <a:tcPr anchor="ctr">
                    <a:solidFill>
                      <a:srgbClr val="0070C0"/>
                    </a:solidFill>
                  </a:tcPr>
                </a:tc>
                <a:tc>
                  <a:txBody>
                    <a:bodyPr/>
                    <a:lstStyle/>
                    <a:p>
                      <a:pPr algn="ctr"/>
                      <a:r>
                        <a:rPr lang="en-US" sz="1400" dirty="0"/>
                        <a:t>ROB size</a:t>
                      </a:r>
                    </a:p>
                  </a:txBody>
                  <a:tcPr anchor="ctr">
                    <a:solidFill>
                      <a:srgbClr val="0070C0"/>
                    </a:solidFill>
                  </a:tcPr>
                </a:tc>
                <a:extLst>
                  <a:ext uri="{0D108BD9-81ED-4DB2-BD59-A6C34878D82A}">
                    <a16:rowId xmlns:a16="http://schemas.microsoft.com/office/drawing/2014/main" val="349495708"/>
                  </a:ext>
                </a:extLst>
              </a:tr>
              <a:tr h="380703">
                <a:tc>
                  <a:txBody>
                    <a:bodyPr/>
                    <a:lstStyle/>
                    <a:p>
                      <a:pPr algn="ctr"/>
                      <a:r>
                        <a:rPr lang="en-US" sz="1400" dirty="0"/>
                        <a:t>A55</a:t>
                      </a:r>
                    </a:p>
                  </a:txBody>
                  <a:tcPr anchor="ctr">
                    <a:solidFill>
                      <a:schemeClr val="bg1">
                        <a:lumMod val="95000"/>
                      </a:schemeClr>
                    </a:solidFill>
                  </a:tcPr>
                </a:tc>
                <a:tc>
                  <a:txBody>
                    <a:bodyPr/>
                    <a:lstStyle/>
                    <a:p>
                      <a:pPr algn="ctr"/>
                      <a:r>
                        <a:rPr lang="en-US" sz="1400" dirty="0"/>
                        <a:t>Armv8.2</a:t>
                      </a:r>
                    </a:p>
                  </a:txBody>
                  <a:tcPr anchor="ctr">
                    <a:solidFill>
                      <a:schemeClr val="bg1">
                        <a:lumMod val="95000"/>
                      </a:schemeClr>
                    </a:solidFill>
                  </a:tcPr>
                </a:tc>
                <a:tc>
                  <a:txBody>
                    <a:bodyPr/>
                    <a:lstStyle/>
                    <a:p>
                      <a:pPr algn="ctr"/>
                      <a:r>
                        <a:rPr lang="en-US" sz="1400" dirty="0"/>
                        <a:t>05/2017</a:t>
                      </a:r>
                    </a:p>
                  </a:txBody>
                  <a:tcPr anchor="ctr">
                    <a:solidFill>
                      <a:schemeClr val="bg1">
                        <a:lumMod val="95000"/>
                      </a:schemeClr>
                    </a:solidFill>
                  </a:tcPr>
                </a:tc>
                <a:tc>
                  <a:txBody>
                    <a:bodyPr/>
                    <a:lstStyle/>
                    <a:p>
                      <a:pPr algn="ctr"/>
                      <a:r>
                        <a:rPr lang="en-US" sz="1400" dirty="0"/>
                        <a:t>10 nm</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a:t>
                      </a:r>
                    </a:p>
                    <a:p>
                      <a:pPr algn="ctr"/>
                      <a:r>
                        <a:rPr lang="en-US" sz="1400" dirty="0"/>
                        <a:t>(In-order design)</a:t>
                      </a:r>
                    </a:p>
                  </a:txBody>
                  <a:tcPr anchor="ctr">
                    <a:solidFill>
                      <a:schemeClr val="bg1">
                        <a:lumMod val="95000"/>
                      </a:schemeClr>
                    </a:solidFill>
                  </a:tcPr>
                </a:tc>
                <a:extLst>
                  <a:ext uri="{0D108BD9-81ED-4DB2-BD59-A6C34878D82A}">
                    <a16:rowId xmlns:a16="http://schemas.microsoft.com/office/drawing/2014/main" val="3225570220"/>
                  </a:ext>
                </a:extLst>
              </a:tr>
              <a:tr h="380703">
                <a:tc>
                  <a:txBody>
                    <a:bodyPr/>
                    <a:lstStyle/>
                    <a:p>
                      <a:pPr algn="ctr"/>
                      <a:r>
                        <a:rPr lang="en-US" sz="1400" dirty="0"/>
                        <a:t>A75</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dirty="0"/>
                        <a:t>05/2017</a:t>
                      </a:r>
                    </a:p>
                  </a:txBody>
                  <a:tcPr anchor="ctr">
                    <a:solidFill>
                      <a:srgbClr val="D1F3FF"/>
                    </a:solidFill>
                  </a:tcPr>
                </a:tc>
                <a:tc>
                  <a:txBody>
                    <a:bodyPr/>
                    <a:lstStyle/>
                    <a:p>
                      <a:pPr algn="ctr"/>
                      <a:r>
                        <a:rPr lang="en-US" sz="1400" dirty="0"/>
                        <a:t>10</a:t>
                      </a:r>
                      <a:r>
                        <a:rPr lang="en-US" sz="1400" baseline="0" dirty="0"/>
                        <a:t> nm</a:t>
                      </a:r>
                      <a:endParaRPr lang="en-US" sz="1400" dirty="0"/>
                    </a:p>
                  </a:txBody>
                  <a:tcPr anchor="ctr">
                    <a:solidFill>
                      <a:srgbClr val="D1F3FF"/>
                    </a:solidFill>
                  </a:tcPr>
                </a:tc>
                <a:tc>
                  <a:txBody>
                    <a:bodyPr/>
                    <a:lstStyle/>
                    <a:p>
                      <a:pPr algn="ctr"/>
                      <a:r>
                        <a:rPr lang="en-US" sz="1400" dirty="0"/>
                        <a:t>3</a:t>
                      </a:r>
                    </a:p>
                  </a:txBody>
                  <a:tcPr anchor="ctr">
                    <a:solidFill>
                      <a:srgbClr val="D1F3FF"/>
                    </a:solidFill>
                  </a:tcPr>
                </a:tc>
                <a:tc>
                  <a:txBody>
                    <a:bodyPr/>
                    <a:lstStyle/>
                    <a:p>
                      <a:pPr algn="ctr"/>
                      <a:r>
                        <a:rPr lang="en-US" sz="1400" dirty="0"/>
                        <a:t>6</a:t>
                      </a:r>
                    </a:p>
                  </a:txBody>
                  <a:tcPr anchor="ctr">
                    <a:solidFill>
                      <a:srgbClr val="D1F3FF"/>
                    </a:solidFill>
                  </a:tcPr>
                </a:tc>
                <a:tc>
                  <a:txBody>
                    <a:bodyPr/>
                    <a:lstStyle/>
                    <a:p>
                      <a:pPr algn="ctr"/>
                      <a:r>
                        <a:rPr lang="en-US" sz="1400" dirty="0"/>
                        <a:t>8</a:t>
                      </a:r>
                    </a:p>
                  </a:txBody>
                  <a:tcPr anchor="ctr">
                    <a:solidFill>
                      <a:srgbClr val="D1F3FF"/>
                    </a:solidFill>
                  </a:tcPr>
                </a:tc>
                <a:tc>
                  <a:txBody>
                    <a:bodyPr/>
                    <a:lstStyle/>
                    <a:p>
                      <a:pPr algn="ctr"/>
                      <a:r>
                        <a:rPr lang="en-US" sz="1400" dirty="0"/>
                        <a:t>128</a:t>
                      </a:r>
                    </a:p>
                  </a:txBody>
                  <a:tcPr anchor="ctr">
                    <a:solidFill>
                      <a:srgbClr val="D1F3FF"/>
                    </a:solidFill>
                  </a:tcPr>
                </a:tc>
                <a:extLst>
                  <a:ext uri="{0D108BD9-81ED-4DB2-BD59-A6C34878D82A}">
                    <a16:rowId xmlns:a16="http://schemas.microsoft.com/office/drawing/2014/main" val="3099001218"/>
                  </a:ext>
                </a:extLst>
              </a:tr>
              <a:tr h="441037">
                <a:tc>
                  <a:txBody>
                    <a:bodyPr/>
                    <a:lstStyle/>
                    <a:p>
                      <a:pPr algn="ctr"/>
                      <a:r>
                        <a:rPr lang="en-US" sz="1400" dirty="0"/>
                        <a:t>A76</a:t>
                      </a:r>
                    </a:p>
                  </a:txBody>
                  <a:tcPr anchor="ctr"/>
                </a:tc>
                <a:tc>
                  <a:txBody>
                    <a:bodyPr/>
                    <a:lstStyle/>
                    <a:p>
                      <a:pPr algn="ctr"/>
                      <a:r>
                        <a:rPr lang="en-US" sz="1400" dirty="0"/>
                        <a:t>Armv8.2</a:t>
                      </a:r>
                    </a:p>
                  </a:txBody>
                  <a:tcPr anchor="ctr"/>
                </a:tc>
                <a:tc>
                  <a:txBody>
                    <a:bodyPr/>
                    <a:lstStyle/>
                    <a:p>
                      <a:pPr algn="ctr"/>
                      <a:r>
                        <a:rPr lang="en-US" sz="1400" dirty="0"/>
                        <a:t>05/2018</a:t>
                      </a:r>
                    </a:p>
                  </a:txBody>
                  <a:tcPr anchor="ctr"/>
                </a:tc>
                <a:tc>
                  <a:txBody>
                    <a:bodyPr/>
                    <a:lstStyle/>
                    <a:p>
                      <a:pPr algn="ctr"/>
                      <a:r>
                        <a:rPr lang="en-US" sz="1400" dirty="0"/>
                        <a:t>12, 7, 5 nm</a:t>
                      </a:r>
                    </a:p>
                  </a:txBody>
                  <a:tcPr anchor="ctr"/>
                </a:tc>
                <a:tc>
                  <a:txBody>
                    <a:bodyPr/>
                    <a:lstStyle/>
                    <a:p>
                      <a:pPr algn="ctr"/>
                      <a:r>
                        <a:rPr lang="en-US" sz="1400" dirty="0"/>
                        <a:t>4</a:t>
                      </a:r>
                    </a:p>
                  </a:txBody>
                  <a:tcPr anchor="ctr"/>
                </a:tc>
                <a:tc>
                  <a:txBody>
                    <a:bodyPr/>
                    <a:lstStyle/>
                    <a:p>
                      <a:pPr algn="ctr"/>
                      <a:r>
                        <a:rPr lang="en-US" sz="1400" dirty="0"/>
                        <a:t>8</a:t>
                      </a:r>
                    </a:p>
                  </a:txBody>
                  <a:tcPr anchor="ctr"/>
                </a:tc>
                <a:tc>
                  <a:txBody>
                    <a:bodyPr/>
                    <a:lstStyle/>
                    <a:p>
                      <a:pPr algn="ctr"/>
                      <a:r>
                        <a:rPr lang="en-US" sz="1400" dirty="0"/>
                        <a:t>9</a:t>
                      </a:r>
                    </a:p>
                  </a:txBody>
                  <a:tcPr anchor="ctr"/>
                </a:tc>
                <a:tc>
                  <a:txBody>
                    <a:bodyPr/>
                    <a:lstStyle/>
                    <a:p>
                      <a:pPr algn="ctr"/>
                      <a:r>
                        <a:rPr lang="en-US" sz="1400" dirty="0"/>
                        <a:t>128</a:t>
                      </a:r>
                    </a:p>
                  </a:txBody>
                  <a:tcPr anchor="ctr"/>
                </a:tc>
                <a:extLst>
                  <a:ext uri="{0D108BD9-81ED-4DB2-BD59-A6C34878D82A}">
                    <a16:rowId xmlns:a16="http://schemas.microsoft.com/office/drawing/2014/main" val="3046943186"/>
                  </a:ext>
                </a:extLst>
              </a:tr>
              <a:tr h="380703">
                <a:tc>
                  <a:txBody>
                    <a:bodyPr/>
                    <a:lstStyle/>
                    <a:p>
                      <a:pPr algn="ctr"/>
                      <a:r>
                        <a:rPr lang="en-US" sz="1400" dirty="0"/>
                        <a:t>A77</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dirty="0"/>
                        <a:t>05/2019</a:t>
                      </a:r>
                    </a:p>
                  </a:txBody>
                  <a:tcPr anchor="ctr">
                    <a:solidFill>
                      <a:srgbClr val="D1F3FF"/>
                    </a:solidFill>
                  </a:tcPr>
                </a:tc>
                <a:tc>
                  <a:txBody>
                    <a:bodyPr/>
                    <a:lstStyle/>
                    <a:p>
                      <a:pPr algn="ctr"/>
                      <a:r>
                        <a:rPr lang="en-US" sz="1400" dirty="0"/>
                        <a:t>7, 5 nm</a:t>
                      </a:r>
                    </a:p>
                  </a:txBody>
                  <a:tcPr anchor="ctr">
                    <a:solidFill>
                      <a:srgbClr val="D1F3FF"/>
                    </a:solidFill>
                  </a:tcPr>
                </a:tc>
                <a:tc>
                  <a:txBody>
                    <a:bodyPr/>
                    <a:lstStyle/>
                    <a:p>
                      <a:pPr algn="ctr"/>
                      <a:r>
                        <a:rPr lang="en-US" sz="1400" dirty="0"/>
                        <a:t>4</a:t>
                      </a:r>
                    </a:p>
                  </a:txBody>
                  <a:tcPr anchor="ctr">
                    <a:solidFill>
                      <a:srgbClr val="D1F3FF"/>
                    </a:solidFill>
                  </a:tcPr>
                </a:tc>
                <a:tc>
                  <a:txBody>
                    <a:bodyPr/>
                    <a:lstStyle/>
                    <a:p>
                      <a:pPr algn="ctr"/>
                      <a:r>
                        <a:rPr lang="en-US" sz="1400" dirty="0"/>
                        <a:t>6</a:t>
                      </a:r>
                    </a:p>
                  </a:txBody>
                  <a:tcPr anchor="ctr">
                    <a:solidFill>
                      <a:srgbClr val="D1F3FF"/>
                    </a:solidFill>
                  </a:tcPr>
                </a:tc>
                <a:tc>
                  <a:txBody>
                    <a:bodyPr/>
                    <a:lstStyle/>
                    <a:p>
                      <a:pPr algn="ctr"/>
                      <a:r>
                        <a:rPr lang="en-US" sz="1400" dirty="0"/>
                        <a:t>12</a:t>
                      </a:r>
                    </a:p>
                  </a:txBody>
                  <a:tcPr anchor="ctr">
                    <a:solidFill>
                      <a:srgbClr val="D1F3FF"/>
                    </a:solidFill>
                  </a:tcPr>
                </a:tc>
                <a:tc>
                  <a:txBody>
                    <a:bodyPr/>
                    <a:lstStyle/>
                    <a:p>
                      <a:pPr algn="ctr"/>
                      <a:r>
                        <a:rPr lang="en-US" sz="1400" dirty="0"/>
                        <a:t>160</a:t>
                      </a:r>
                    </a:p>
                  </a:txBody>
                  <a:tcPr anchor="ctr">
                    <a:solidFill>
                      <a:srgbClr val="D1F3FF"/>
                    </a:solidFill>
                  </a:tcPr>
                </a:tc>
                <a:extLst>
                  <a:ext uri="{0D108BD9-81ED-4DB2-BD59-A6C34878D82A}">
                    <a16:rowId xmlns:a16="http://schemas.microsoft.com/office/drawing/2014/main" val="1740852769"/>
                  </a:ext>
                </a:extLst>
              </a:tr>
              <a:tr h="380703">
                <a:tc>
                  <a:txBody>
                    <a:bodyPr/>
                    <a:lstStyle/>
                    <a:p>
                      <a:pPr algn="ctr"/>
                      <a:r>
                        <a:rPr lang="en-US" sz="1400" dirty="0"/>
                        <a:t>A78</a:t>
                      </a:r>
                    </a:p>
                  </a:txBody>
                  <a:tcPr anchor="ctr">
                    <a:solidFill>
                      <a:schemeClr val="bg1">
                        <a:lumMod val="95000"/>
                      </a:schemeClr>
                    </a:solidFill>
                  </a:tcPr>
                </a:tc>
                <a:tc>
                  <a:txBody>
                    <a:bodyPr/>
                    <a:lstStyle/>
                    <a:p>
                      <a:pPr algn="ctr"/>
                      <a:r>
                        <a:rPr lang="en-US" sz="1400" dirty="0"/>
                        <a:t>Armv8.2</a:t>
                      </a:r>
                    </a:p>
                  </a:txBody>
                  <a:tcPr anchor="ctr">
                    <a:solidFill>
                      <a:schemeClr val="bg1">
                        <a:lumMod val="95000"/>
                      </a:schemeClr>
                    </a:solidFill>
                  </a:tcPr>
                </a:tc>
                <a:tc>
                  <a:txBody>
                    <a:bodyPr/>
                    <a:lstStyle/>
                    <a:p>
                      <a:pPr algn="ctr"/>
                      <a:r>
                        <a:rPr lang="en-US" sz="1400" dirty="0"/>
                        <a:t>05/2020</a:t>
                      </a:r>
                    </a:p>
                  </a:txBody>
                  <a:tcPr anchor="ctr">
                    <a:solidFill>
                      <a:schemeClr val="bg1">
                        <a:lumMod val="95000"/>
                      </a:schemeClr>
                    </a:solidFill>
                  </a:tcPr>
                </a:tc>
                <a:tc>
                  <a:txBody>
                    <a:bodyPr/>
                    <a:lstStyle/>
                    <a:p>
                      <a:pPr algn="ctr"/>
                      <a:r>
                        <a:rPr lang="en-US" sz="1400" dirty="0"/>
                        <a:t>5 nm</a:t>
                      </a:r>
                    </a:p>
                  </a:txBody>
                  <a:tcPr anchor="ctr">
                    <a:solidFill>
                      <a:schemeClr val="bg1">
                        <a:lumMod val="95000"/>
                      </a:schemeClr>
                    </a:solidFill>
                  </a:tcPr>
                </a:tc>
                <a:tc>
                  <a:txBody>
                    <a:bodyPr/>
                    <a:lstStyle/>
                    <a:p>
                      <a:pPr algn="ctr"/>
                      <a:r>
                        <a:rPr lang="en-US" sz="1400" dirty="0"/>
                        <a:t>4</a:t>
                      </a:r>
                    </a:p>
                  </a:txBody>
                  <a:tcPr anchor="ctr">
                    <a:solidFill>
                      <a:schemeClr val="bg1">
                        <a:lumMod val="95000"/>
                      </a:schemeClr>
                    </a:solidFill>
                  </a:tcPr>
                </a:tc>
                <a:tc>
                  <a:txBody>
                    <a:bodyPr/>
                    <a:lstStyle/>
                    <a:p>
                      <a:pPr algn="ctr"/>
                      <a:r>
                        <a:rPr lang="en-US" sz="1400" dirty="0"/>
                        <a:t>6</a:t>
                      </a:r>
                    </a:p>
                  </a:txBody>
                  <a:tcPr anchor="ctr">
                    <a:solidFill>
                      <a:schemeClr val="bg1">
                        <a:lumMod val="95000"/>
                      </a:schemeClr>
                    </a:solidFill>
                  </a:tcPr>
                </a:tc>
                <a:tc>
                  <a:txBody>
                    <a:bodyPr/>
                    <a:lstStyle/>
                    <a:p>
                      <a:pPr algn="ctr"/>
                      <a:r>
                        <a:rPr lang="en-US" sz="1400" dirty="0"/>
                        <a:t>13</a:t>
                      </a:r>
                    </a:p>
                  </a:txBody>
                  <a:tcPr anchor="ctr">
                    <a:solidFill>
                      <a:schemeClr val="bg1">
                        <a:lumMod val="95000"/>
                      </a:schemeClr>
                    </a:solidFill>
                  </a:tcPr>
                </a:tc>
                <a:tc>
                  <a:txBody>
                    <a:bodyPr/>
                    <a:lstStyle/>
                    <a:p>
                      <a:pPr algn="ctr"/>
                      <a:r>
                        <a:rPr lang="en-US" sz="1400" dirty="0"/>
                        <a:t>160</a:t>
                      </a:r>
                    </a:p>
                  </a:txBody>
                  <a:tcPr anchor="ctr">
                    <a:solidFill>
                      <a:schemeClr val="bg1">
                        <a:lumMod val="95000"/>
                      </a:schemeClr>
                    </a:solidFill>
                  </a:tcPr>
                </a:tc>
                <a:extLst>
                  <a:ext uri="{0D108BD9-81ED-4DB2-BD59-A6C34878D82A}">
                    <a16:rowId xmlns:a16="http://schemas.microsoft.com/office/drawing/2014/main" val="3404972501"/>
                  </a:ext>
                </a:extLst>
              </a:tr>
              <a:tr h="380703">
                <a:tc>
                  <a:txBody>
                    <a:bodyPr/>
                    <a:lstStyle/>
                    <a:p>
                      <a:pPr algn="ctr"/>
                      <a:r>
                        <a:rPr lang="en-US" sz="1400" dirty="0"/>
                        <a:t>X1</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a:t>05/2020</a:t>
                      </a:r>
                      <a:endParaRPr lang="en-US" sz="1400" dirty="0"/>
                    </a:p>
                  </a:txBody>
                  <a:tcPr anchor="ctr">
                    <a:solidFill>
                      <a:srgbClr val="D1F3FF"/>
                    </a:solidFill>
                  </a:tcPr>
                </a:tc>
                <a:tc>
                  <a:txBody>
                    <a:bodyPr/>
                    <a:lstStyle/>
                    <a:p>
                      <a:pPr algn="ctr"/>
                      <a:r>
                        <a:rPr lang="en-US" sz="1400" dirty="0"/>
                        <a:t>5 nm</a:t>
                      </a:r>
                    </a:p>
                  </a:txBody>
                  <a:tcPr anchor="ctr">
                    <a:solidFill>
                      <a:srgbClr val="D1F3FF"/>
                    </a:solidFill>
                  </a:tcPr>
                </a:tc>
                <a:tc>
                  <a:txBody>
                    <a:bodyPr/>
                    <a:lstStyle/>
                    <a:p>
                      <a:pPr algn="ctr"/>
                      <a:r>
                        <a:rPr lang="en-US" sz="1400" dirty="0"/>
                        <a:t>5</a:t>
                      </a:r>
                    </a:p>
                  </a:txBody>
                  <a:tcPr anchor="ctr">
                    <a:solidFill>
                      <a:srgbClr val="D1F3FF"/>
                    </a:solidFill>
                  </a:tcPr>
                </a:tc>
                <a:tc>
                  <a:txBody>
                    <a:bodyPr/>
                    <a:lstStyle/>
                    <a:p>
                      <a:pPr algn="ctr"/>
                      <a:r>
                        <a:rPr lang="en-US" sz="1400" dirty="0"/>
                        <a:t>8</a:t>
                      </a:r>
                    </a:p>
                  </a:txBody>
                  <a:tcPr anchor="ctr">
                    <a:solidFill>
                      <a:srgbClr val="D1F3FF"/>
                    </a:solidFill>
                  </a:tcPr>
                </a:tc>
                <a:tc>
                  <a:txBody>
                    <a:bodyPr/>
                    <a:lstStyle/>
                    <a:p>
                      <a:pPr algn="ctr"/>
                      <a:r>
                        <a:rPr lang="en-US" sz="1400" dirty="0"/>
                        <a:t>15</a:t>
                      </a:r>
                    </a:p>
                  </a:txBody>
                  <a:tcPr anchor="ctr">
                    <a:solidFill>
                      <a:srgbClr val="D1F3FF"/>
                    </a:solidFill>
                  </a:tcPr>
                </a:tc>
                <a:tc>
                  <a:txBody>
                    <a:bodyPr/>
                    <a:lstStyle/>
                    <a:p>
                      <a:pPr algn="ctr"/>
                      <a:r>
                        <a:rPr lang="en-US" sz="1400" dirty="0"/>
                        <a:t>224</a:t>
                      </a:r>
                    </a:p>
                  </a:txBody>
                  <a:tcPr anchor="ctr">
                    <a:solidFill>
                      <a:srgbClr val="D1F3FF"/>
                    </a:solidFill>
                  </a:tcPr>
                </a:tc>
                <a:extLst>
                  <a:ext uri="{0D108BD9-81ED-4DB2-BD59-A6C34878D82A}">
                    <a16:rowId xmlns:a16="http://schemas.microsoft.com/office/drawing/2014/main" val="2699452307"/>
                  </a:ext>
                </a:extLst>
              </a:tr>
            </a:tbl>
          </a:graphicData>
        </a:graphic>
      </p:graphicFrame>
      <p:sp>
        <p:nvSpPr>
          <p:cNvPr id="4" name="TextBox 3"/>
          <p:cNvSpPr txBox="1"/>
          <p:nvPr/>
        </p:nvSpPr>
        <p:spPr>
          <a:xfrm>
            <a:off x="71438" y="442852"/>
            <a:ext cx="74531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features and evolution of Armv8.2-based Cortex-A cores </a:t>
            </a:r>
          </a:p>
        </p:txBody>
      </p:sp>
      <p:sp>
        <p:nvSpPr>
          <p:cNvPr id="5" name="TextBox 4">
            <a:extLst>
              <a:ext uri="{FF2B5EF4-FFF2-40B4-BE49-F238E27FC236}">
                <a16:creationId xmlns:a16="http://schemas.microsoft.com/office/drawing/2014/main" id="{22337327-406F-2239-8516-BCB90595B493}"/>
              </a:ext>
            </a:extLst>
          </p:cNvPr>
          <p:cNvSpPr txBox="1"/>
          <p:nvPr/>
        </p:nvSpPr>
        <p:spPr>
          <a:xfrm>
            <a:off x="107950" y="4855779"/>
            <a:ext cx="9014840" cy="1154162"/>
          </a:xfrm>
          <a:prstGeom prst="rect">
            <a:avLst/>
          </a:prstGeom>
          <a:noFill/>
        </p:spPr>
        <p:txBody>
          <a:bodyPr wrap="none" rtlCol="0">
            <a:spAutoFit/>
          </a:bodyPr>
          <a:lstStyle/>
          <a:p>
            <a:pPr marL="285750" indent="-285750">
              <a:buFont typeface="Arial" panose="020B0604020202020204" pitchFamily="34" charset="0"/>
              <a:buChar char="•"/>
            </a:pPr>
            <a:r>
              <a:rPr lang="en-US" sz="1600" dirty="0"/>
              <a:t>Note that Arm has dynamically </a:t>
            </a:r>
            <a:r>
              <a:rPr lang="en-US" sz="1600" dirty="0">
                <a:solidFill>
                  <a:srgbClr val="0070C0"/>
                </a:solidFill>
              </a:rPr>
              <a:t>increased the decode width </a:t>
            </a:r>
            <a:r>
              <a:rPr lang="en-US" sz="1600" dirty="0"/>
              <a:t>of its ARM8.2-based</a:t>
            </a:r>
          </a:p>
          <a:p>
            <a:pPr>
              <a:spcAft>
                <a:spcPts val="600"/>
              </a:spcAft>
            </a:pPr>
            <a:r>
              <a:rPr lang="en-US" sz="1600" dirty="0"/>
              <a:t>      big cores </a:t>
            </a:r>
            <a:r>
              <a:rPr lang="en-US" sz="1600" dirty="0">
                <a:solidFill>
                  <a:srgbClr val="0070C0"/>
                </a:solidFill>
              </a:rPr>
              <a:t>from 3 to 5.</a:t>
            </a:r>
          </a:p>
          <a:p>
            <a:pPr marL="285750" indent="-285750">
              <a:buFont typeface="Arial" panose="020B0604020202020204" pitchFamily="34" charset="0"/>
              <a:buChar char="•"/>
            </a:pPr>
            <a:r>
              <a:rPr lang="en-US" sz="1600" dirty="0"/>
              <a:t>Simultaneously, the vendor has </a:t>
            </a:r>
            <a:r>
              <a:rPr lang="en-US" sz="1600" dirty="0">
                <a:solidFill>
                  <a:srgbClr val="0070C0"/>
                </a:solidFill>
              </a:rPr>
              <a:t>raised both the dispatch and issue rates </a:t>
            </a:r>
            <a:r>
              <a:rPr lang="en-US" sz="1600" dirty="0"/>
              <a:t>as well as</a:t>
            </a:r>
          </a:p>
          <a:p>
            <a:pPr>
              <a:spcAft>
                <a:spcPts val="600"/>
              </a:spcAft>
            </a:pPr>
            <a:r>
              <a:rPr lang="en-US" sz="1600" dirty="0"/>
              <a:t>      </a:t>
            </a:r>
            <a:r>
              <a:rPr lang="en-US" sz="1600" dirty="0">
                <a:solidFill>
                  <a:srgbClr val="0070C0"/>
                </a:solidFill>
              </a:rPr>
              <a:t>the ROB size </a:t>
            </a:r>
            <a:r>
              <a:rPr lang="en-US" sz="1600" dirty="0">
                <a:solidFill>
                  <a:srgbClr val="FF0000"/>
                </a:solidFill>
              </a:rPr>
              <a:t>to significantly enhance performance</a:t>
            </a:r>
            <a:r>
              <a:rPr lang="en-US" sz="1600" dirty="0"/>
              <a:t>. </a:t>
            </a:r>
            <a:endParaRPr lang="hu-HU" sz="1600" dirty="0"/>
          </a:p>
        </p:txBody>
      </p:sp>
    </p:spTree>
    <p:extLst>
      <p:ext uri="{BB962C8B-B14F-4D97-AF65-F5344CB8AC3E}">
        <p14:creationId xmlns:p14="http://schemas.microsoft.com/office/powerpoint/2010/main" val="626701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78003" y="440668"/>
            <a:ext cx="85808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advanced “Built on ARM Cortex Technology” licensing model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TextBox 6"/>
          <p:cNvSpPr txBox="1"/>
          <p:nvPr/>
        </p:nvSpPr>
        <p:spPr>
          <a:xfrm>
            <a:off x="288650" y="804232"/>
            <a:ext cx="8850180" cy="318548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hu-HU" sz="1600" b="0" i="0" u="none" strike="noStrike" kern="1200" cap="none" spc="-20" normalizeH="0" baseline="0" noProof="0" dirty="0">
                <a:ln>
                  <a:noFill/>
                </a:ln>
                <a:solidFill>
                  <a:srgbClr val="000000"/>
                </a:solidFill>
                <a:effectLst/>
                <a:uLnTx/>
                <a:uFillTx/>
                <a:latin typeface="Verdana"/>
              </a:rPr>
              <a:t>In</a:t>
            </a:r>
            <a:r>
              <a:rPr kumimoji="0" lang="en-US" sz="1600" b="0" i="0" u="none" strike="noStrike" kern="1200" cap="none" spc="-20" normalizeH="0" baseline="0" noProof="0" dirty="0">
                <a:ln>
                  <a:noFill/>
                </a:ln>
                <a:solidFill>
                  <a:srgbClr val="000000"/>
                </a:solidFill>
                <a:effectLst/>
                <a:uLnTx/>
                <a:uFillTx/>
                <a:latin typeface="Verdana"/>
              </a:rPr>
              <a:t> </a:t>
            </a:r>
            <a:r>
              <a:rPr kumimoji="0" lang="en-US" sz="1600" b="0" i="0" u="none" strike="noStrike" kern="1200" cap="none" spc="-20" normalizeH="0" baseline="0" noProof="0" dirty="0">
                <a:ln>
                  <a:noFill/>
                </a:ln>
                <a:solidFill>
                  <a:srgbClr val="0070C0"/>
                </a:solidFill>
                <a:effectLst/>
                <a:uLnTx/>
                <a:uFillTx/>
                <a:latin typeface="Verdana"/>
              </a:rPr>
              <a:t>02/2016</a:t>
            </a:r>
            <a:r>
              <a:rPr kumimoji="0" lang="hu-HU" sz="1600" b="0" i="0" u="none" strike="noStrike" kern="1200" cap="none" spc="-20" normalizeH="0" baseline="0" noProof="0" dirty="0">
                <a:ln>
                  <a:noFill/>
                </a:ln>
                <a:solidFill>
                  <a:srgbClr val="0070C0"/>
                </a:solidFill>
                <a:effectLst/>
                <a:uLnTx/>
                <a:uFillTx/>
                <a:latin typeface="Verdana"/>
              </a:rPr>
              <a:t>, a </a:t>
            </a:r>
            <a:r>
              <a:rPr kumimoji="0" lang="hu-HU" sz="1600" b="0" i="0" u="none" strike="noStrike" kern="1200" cap="none" spc="-20" normalizeH="0" baseline="0" noProof="0" dirty="0" err="1">
                <a:ln>
                  <a:noFill/>
                </a:ln>
                <a:solidFill>
                  <a:srgbClr val="0070C0"/>
                </a:solidFill>
                <a:effectLst/>
                <a:uLnTx/>
                <a:uFillTx/>
                <a:latin typeface="Verdana"/>
              </a:rPr>
              <a:t>new</a:t>
            </a:r>
            <a:r>
              <a:rPr kumimoji="0" lang="hu-HU" sz="1600" b="0" i="0" u="none" strike="noStrike" kern="1200" cap="none" spc="-20" normalizeH="0" baseline="0" noProof="0" dirty="0">
                <a:ln>
                  <a:noFill/>
                </a:ln>
                <a:solidFill>
                  <a:srgbClr val="0070C0"/>
                </a:solidFill>
                <a:effectLst/>
                <a:uLnTx/>
                <a:uFillTx/>
                <a:latin typeface="Verdana"/>
              </a:rPr>
              <a:t> </a:t>
            </a:r>
            <a:r>
              <a:rPr kumimoji="0" lang="hu-HU" sz="1600" b="0" i="0" u="none" strike="noStrike" kern="1200" cap="none" spc="-20" normalizeH="0" baseline="0" noProof="0" dirty="0" err="1">
                <a:ln>
                  <a:noFill/>
                </a:ln>
                <a:solidFill>
                  <a:srgbClr val="0070C0"/>
                </a:solidFill>
                <a:effectLst/>
                <a:uLnTx/>
                <a:uFillTx/>
                <a:latin typeface="Verdana"/>
              </a:rPr>
              <a:t>license</a:t>
            </a:r>
            <a:r>
              <a:rPr kumimoji="0" lang="hu-HU" sz="1600" b="0" i="0" u="none" strike="noStrike" kern="1200" cap="none" spc="-20" normalizeH="0" noProof="0" dirty="0">
                <a:ln>
                  <a:noFill/>
                </a:ln>
                <a:solidFill>
                  <a:srgbClr val="0070C0"/>
                </a:solidFill>
                <a:effectLst/>
                <a:uLnTx/>
                <a:uFillTx/>
                <a:latin typeface="Verdana"/>
              </a:rPr>
              <a:t> </a:t>
            </a:r>
            <a:r>
              <a:rPr kumimoji="0" lang="hu-HU" sz="1600" b="0" i="0" u="none" strike="noStrike" kern="1200" cap="none" spc="-20" normalizeH="0" noProof="0" dirty="0" err="1">
                <a:ln>
                  <a:noFill/>
                </a:ln>
                <a:solidFill>
                  <a:srgbClr val="0070C0"/>
                </a:solidFill>
                <a:effectLst/>
                <a:uLnTx/>
                <a:uFillTx/>
                <a:latin typeface="Verdana"/>
              </a:rPr>
              <a:t>agreement</a:t>
            </a:r>
            <a:r>
              <a:rPr kumimoji="0" lang="hu-HU" sz="1600" b="0" i="0" u="none" strike="noStrike" kern="1200" cap="none" spc="-20" normalizeH="0" noProof="0" dirty="0">
                <a:ln>
                  <a:noFill/>
                </a:ln>
                <a:solidFill>
                  <a:srgbClr val="0070C0"/>
                </a:solidFill>
                <a:effectLst/>
                <a:uLnTx/>
                <a:uFillTx/>
                <a:latin typeface="Verdana"/>
              </a:rPr>
              <a:t> </a:t>
            </a:r>
            <a:r>
              <a:rPr kumimoji="0" lang="hu-HU" sz="1600" b="0" i="0" u="none" strike="noStrike" kern="1200" cap="none" spc="-20" normalizeH="0" noProof="0" dirty="0" err="1">
                <a:ln>
                  <a:noFill/>
                </a:ln>
                <a:effectLst/>
                <a:uLnTx/>
                <a:uFillTx/>
                <a:latin typeface="Verdana"/>
              </a:rPr>
              <a:t>wa</a:t>
            </a:r>
            <a:r>
              <a:rPr lang="hu-HU" sz="1600" spc="-20" dirty="0">
                <a:latin typeface="Verdana"/>
              </a:rPr>
              <a:t>s </a:t>
            </a:r>
            <a:r>
              <a:rPr lang="hu-HU" sz="1600" spc="-20" dirty="0" err="1">
                <a:latin typeface="Verdana"/>
              </a:rPr>
              <a:t>introduced</a:t>
            </a:r>
            <a:r>
              <a:rPr lang="hu-HU" sz="1600" spc="-20" dirty="0">
                <a:latin typeface="Verdana"/>
              </a:rPr>
              <a:t> </a:t>
            </a:r>
            <a:r>
              <a:rPr lang="hu-HU" sz="1600" spc="-20" dirty="0" err="1">
                <a:solidFill>
                  <a:srgbClr val="0070C0"/>
                </a:solidFill>
                <a:latin typeface="Verdana"/>
              </a:rPr>
              <a:t>exclusively</a:t>
            </a:r>
            <a:r>
              <a:rPr lang="hu-HU" sz="1600" spc="-20" dirty="0">
                <a:solidFill>
                  <a:srgbClr val="0070C0"/>
                </a:solidFill>
                <a:latin typeface="Verdana"/>
              </a:rPr>
              <a:t> </a:t>
            </a:r>
            <a:r>
              <a:rPr kumimoji="0" lang="en-US" sz="1600" b="0" i="0" u="none" strike="noStrike" kern="1200" cap="none" spc="-20" normalizeH="0" baseline="0" noProof="0" dirty="0">
                <a:ln>
                  <a:noFill/>
                </a:ln>
                <a:solidFill>
                  <a:srgbClr val="0070C0"/>
                </a:solidFill>
                <a:effectLst/>
                <a:uLnTx/>
                <a:uFillTx/>
                <a:latin typeface="Verdana"/>
              </a:rPr>
              <a:t>for lead partners</a:t>
            </a:r>
            <a:r>
              <a:rPr kumimoji="0" lang="en-US" sz="1600" b="0" i="0" u="none" strike="noStrike" kern="1200" cap="none" spc="-20" normalizeH="0" baseline="0" noProof="0" dirty="0">
                <a:ln>
                  <a:noFill/>
                </a:ln>
                <a:solidFill>
                  <a:srgbClr val="000000"/>
                </a:solidFill>
                <a:effectLst/>
                <a:uLnTx/>
                <a:uFillTx/>
                <a:latin typeface="Verdana"/>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 </a:t>
            </a:r>
            <a:r>
              <a:rPr kumimoji="0" lang="en-US" sz="1600" b="0" i="0" u="none" strike="noStrike" kern="1200" cap="none" spc="0" normalizeH="0" baseline="0" noProof="0" dirty="0">
                <a:ln>
                  <a:noFill/>
                </a:ln>
                <a:solidFill>
                  <a:srgbClr val="000000"/>
                </a:solidFill>
                <a:effectLst/>
                <a:uLnTx/>
                <a:uFillTx/>
                <a:latin typeface="Verdana"/>
                <a:ea typeface="+mn-ea"/>
                <a:cs typeface="+mn-cs"/>
              </a:rPr>
              <a:t>agreement allows licensees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request microarchitecture changes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utilize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customized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their products.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70C0"/>
                </a:solidFill>
                <a:effectLst/>
                <a:uLnTx/>
                <a:uFillTx/>
                <a:latin typeface="Verdana"/>
                <a:ea typeface="+mn-ea"/>
                <a:cs typeface="+mn-cs"/>
              </a:rPr>
              <a:t>Additionally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offers</a:t>
            </a:r>
            <a:r>
              <a:rPr kumimoji="0" lang="en-US" sz="1600" b="0" i="0" u="none" strike="noStrike" kern="1200" cap="none" spc="0" normalizeH="0" baseline="0" noProof="0" dirty="0">
                <a:ln>
                  <a:noFill/>
                </a:ln>
                <a:solidFill>
                  <a:srgbClr val="0070C0"/>
                </a:solidFill>
                <a:effectLst/>
                <a:uLnTx/>
                <a:uFillTx/>
                <a:latin typeface="Verdana"/>
                <a:ea typeface="+mn-ea"/>
                <a:cs typeface="+mn-cs"/>
              </a:rPr>
              <a:t> engineering and design services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implementing the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noProof="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requested modifications for additional costs.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Under the license’s terms,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still owns the IP</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however</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modified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microarchitecture is </a:t>
            </a:r>
            <a:r>
              <a:rPr kumimoji="0" lang="en-US" sz="1600" b="0" i="0" u="none" strike="noStrike" kern="1200" cap="none" spc="0" normalizeH="0" baseline="0" noProof="0" dirty="0">
                <a:ln>
                  <a:noFill/>
                </a:ln>
                <a:solidFill>
                  <a:srgbClr val="0070C0"/>
                </a:solidFill>
                <a:effectLst/>
                <a:uLnTx/>
                <a:uFillTx/>
                <a:latin typeface="Verdana"/>
                <a:ea typeface="+mn-ea"/>
                <a:cs typeface="+mn-cs"/>
              </a:rPr>
              <a:t>not shared or made available to other licensees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Licensees</a:t>
            </a:r>
            <a:r>
              <a:rPr kumimoji="0" lang="en-US" sz="1600" b="0" i="0" u="none" strike="noStrike" kern="1200" cap="none" spc="0" normalizeH="0" baseline="0" noProof="0" dirty="0">
                <a:ln>
                  <a:noFill/>
                </a:ln>
                <a:solidFill>
                  <a:srgbClr val="000000"/>
                </a:solidFill>
                <a:effectLst/>
                <a:uLnTx/>
                <a:uFillTx/>
                <a:latin typeface="Verdana"/>
                <a:ea typeface="+mn-ea"/>
                <a:cs typeface="+mn-cs"/>
              </a:rPr>
              <a:t>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branding freedom</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example is Qualcomm’s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600" b="0" i="0" u="none" strike="noStrike" kern="1200" cap="none" spc="0" normalizeH="0" baseline="0" noProof="0" dirty="0">
                <a:ln>
                  <a:noFill/>
                </a:ln>
                <a:solidFill>
                  <a:srgbClr val="000000"/>
                </a:solidFill>
                <a:effectLst/>
                <a:uLnTx/>
                <a:uFillTx/>
                <a:latin typeface="Verdana"/>
                <a:ea typeface="+mn-ea"/>
                <a:cs typeface="+mn-cs"/>
              </a:rPr>
              <a:t> 280 CPU, which is based on ARM’s Cortex-A73,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whereas </a:t>
            </a:r>
            <a:r>
              <a:rPr kumimoji="0" lang="en-US" sz="1600" b="0" i="0" u="none" strike="noStrike" kern="1200" cap="none" spc="0" normalizeH="0" baseline="0" noProof="0" dirty="0">
                <a:ln>
                  <a:noFill/>
                </a:ln>
                <a:solidFill>
                  <a:srgbClr val="0070C0"/>
                </a:solidFill>
                <a:effectLst/>
                <a:uLnTx/>
                <a:uFillTx/>
                <a:latin typeface="Verdana"/>
                <a:ea typeface="+mn-ea"/>
                <a:cs typeface="+mn-cs"/>
              </a:rPr>
              <a:t>earlier</a:t>
            </a:r>
            <a:r>
              <a:rPr kumimoji="0" lang="en-US" sz="1600" b="0" i="0" u="none" strike="noStrike" kern="1200" cap="none" spc="0" normalizeH="0" baseline="0" noProof="0" dirty="0">
                <a:ln>
                  <a:noFill/>
                </a:ln>
                <a:solidFill>
                  <a:srgbClr val="000000"/>
                </a:solidFill>
                <a:effectLst/>
                <a:uLnTx/>
                <a:uFillTx/>
                <a:latin typeface="Verdana"/>
                <a:ea typeface="+mn-ea"/>
                <a:cs typeface="+mn-cs"/>
              </a:rPr>
              <a:t> Qualcomm CPUs were custom-designed based on an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Architecture license.</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10</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3966334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additive="base">
                                        <p:cTn id="3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additive="base">
                                        <p:cTn id="35"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xEl>
                                              <p:pRg st="7" end="7"/>
                                            </p:txEl>
                                          </p:spTgt>
                                        </p:tgtEl>
                                        <p:attrNameLst>
                                          <p:attrName>style.visibility</p:attrName>
                                        </p:attrNameLst>
                                      </p:cBhvr>
                                      <p:to>
                                        <p:strVal val="visible"/>
                                      </p:to>
                                    </p:set>
                                    <p:anim calcmode="lin" valueType="num">
                                      <p:cBhvr additive="base">
                                        <p:cTn id="4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txEl>
                                              <p:pRg st="7" end="7"/>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7">
                                            <p:txEl>
                                              <p:pRg st="8" end="8"/>
                                            </p:txEl>
                                          </p:spTgt>
                                        </p:tgtEl>
                                        <p:attrNameLst>
                                          <p:attrName>style.visibility</p:attrName>
                                        </p:attrNameLst>
                                      </p:cBhvr>
                                      <p:to>
                                        <p:strVal val="visible"/>
                                      </p:to>
                                    </p:set>
                                    <p:anim calcmode="lin" valueType="num">
                                      <p:cBhvr additive="base">
                                        <p:cTn id="45"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
                                            <p:txEl>
                                              <p:pRg st="8" end="8"/>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7">
                                            <p:txEl>
                                              <p:pRg st="9" end="9"/>
                                            </p:txEl>
                                          </p:spTgt>
                                        </p:tgtEl>
                                        <p:attrNameLst>
                                          <p:attrName>style.visibility</p:attrName>
                                        </p:attrNameLst>
                                      </p:cBhvr>
                                      <p:to>
                                        <p:strVal val="visible"/>
                                      </p:to>
                                    </p:set>
                                    <p:anim calcmode="lin" valueType="num">
                                      <p:cBhvr additive="base">
                                        <p:cTn id="49" dur="500" fill="hold"/>
                                        <p:tgtEl>
                                          <p:spTgt spid="7">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7">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7">
                                            <p:txEl>
                                              <p:pRg st="10" end="10"/>
                                            </p:txEl>
                                          </p:spTgt>
                                        </p:tgtEl>
                                        <p:attrNameLst>
                                          <p:attrName>style.visibility</p:attrName>
                                        </p:attrNameLst>
                                      </p:cBhvr>
                                      <p:to>
                                        <p:strVal val="visible"/>
                                      </p:to>
                                    </p:set>
                                    <p:anim calcmode="lin" valueType="num">
                                      <p:cBhvr additive="base">
                                        <p:cTn id="53" dur="500" fill="hold"/>
                                        <p:tgtEl>
                                          <p:spTgt spid="7">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7">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dirty="0"/>
              <a:t>3.5 Armv8.2-A ISA-based 64-bit Cortex-A CPUs (14)</a:t>
            </a:r>
            <a:endParaRPr lang="hu-HU" sz="1700" dirty="0"/>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45239"/>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Armv8.2-based Cortex-A cores in mobile processors</a:t>
            </a:r>
            <a:endParaRPr lang="hu-HU" baseline="30000" dirty="0">
              <a:solidFill>
                <a:schemeClr val="accent6"/>
              </a:solidFill>
              <a:latin typeface="Verdana" pitchFamily="34" charset="0"/>
            </a:endParaRPr>
          </a:p>
        </p:txBody>
      </p:sp>
      <p:grpSp>
        <p:nvGrpSpPr>
          <p:cNvPr id="40" name="Group 39">
            <a:extLst>
              <a:ext uri="{FF2B5EF4-FFF2-40B4-BE49-F238E27FC236}">
                <a16:creationId xmlns:a16="http://schemas.microsoft.com/office/drawing/2014/main" id="{57413D19-6310-6F00-12DF-D9EF57EB64B9}"/>
              </a:ext>
            </a:extLst>
          </p:cNvPr>
          <p:cNvGrpSpPr/>
          <p:nvPr/>
        </p:nvGrpSpPr>
        <p:grpSpPr>
          <a:xfrm>
            <a:off x="0" y="1238888"/>
            <a:ext cx="9262680" cy="5633649"/>
            <a:chOff x="0" y="1238888"/>
            <a:chExt cx="9262680" cy="5633649"/>
          </a:xfrm>
        </p:grpSpPr>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369179" y="150099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3" name="Text Box 5">
              <a:extLst>
                <a:ext uri="{FF2B5EF4-FFF2-40B4-BE49-F238E27FC236}">
                  <a16:creationId xmlns:a16="http://schemas.microsoft.com/office/drawing/2014/main" id="{EDAFD7B6-EF90-FCE0-DEC5-EC05F9196096}"/>
                </a:ext>
              </a:extLst>
            </p:cNvPr>
            <p:cNvSpPr txBox="1">
              <a:spLocks noChangeArrowheads="1"/>
            </p:cNvSpPr>
            <p:nvPr/>
          </p:nvSpPr>
          <p:spPr bwMode="auto">
            <a:xfrm>
              <a:off x="1622302" y="1500995"/>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44" name="Straight Connector 43">
              <a:extLst>
                <a:ext uri="{FF2B5EF4-FFF2-40B4-BE49-F238E27FC236}">
                  <a16:creationId xmlns:a16="http://schemas.microsoft.com/office/drawing/2014/main" id="{CA387293-CDBC-4667-C545-6352338091DE}"/>
                </a:ext>
              </a:extLst>
            </p:cNvPr>
            <p:cNvCxnSpPr>
              <a:cxnSpLocks/>
              <a:endCxn id="47" idx="2"/>
            </p:cNvCxnSpPr>
            <p:nvPr/>
          </p:nvCxnSpPr>
          <p:spPr>
            <a:xfrm flipH="1">
              <a:off x="2221686" y="1259832"/>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Oval 13">
              <a:extLst>
                <a:ext uri="{FF2B5EF4-FFF2-40B4-BE49-F238E27FC236}">
                  <a16:creationId xmlns:a16="http://schemas.microsoft.com/office/drawing/2014/main" id="{ABCF83F8-829D-B433-711D-A83506E4B769}"/>
                </a:ext>
              </a:extLst>
            </p:cNvPr>
            <p:cNvSpPr>
              <a:spLocks noChangeArrowheads="1"/>
            </p:cNvSpPr>
            <p:nvPr/>
          </p:nvSpPr>
          <p:spPr bwMode="auto">
            <a:xfrm>
              <a:off x="2221686" y="143882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6996921" y="1518074"/>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2" name="Straight Connector 51">
              <a:extLst>
                <a:ext uri="{FF2B5EF4-FFF2-40B4-BE49-F238E27FC236}">
                  <a16:creationId xmlns:a16="http://schemas.microsoft.com/office/drawing/2014/main" id="{34770A00-0D8A-C66E-3D1F-370178BA2F5A}"/>
                </a:ext>
              </a:extLst>
            </p:cNvPr>
            <p:cNvCxnSpPr>
              <a:cxnSpLocks/>
            </p:cNvCxnSpPr>
            <p:nvPr/>
          </p:nvCxnSpPr>
          <p:spPr bwMode="auto">
            <a:xfrm flipH="1" flipV="1">
              <a:off x="5301146" y="1256960"/>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Oval 13">
              <a:extLst>
                <a:ext uri="{FF2B5EF4-FFF2-40B4-BE49-F238E27FC236}">
                  <a16:creationId xmlns:a16="http://schemas.microsoft.com/office/drawing/2014/main" id="{B6F2087F-C947-82BF-E6D8-6F733998EC83}"/>
                </a:ext>
              </a:extLst>
            </p:cNvPr>
            <p:cNvSpPr>
              <a:spLocks noChangeArrowheads="1"/>
            </p:cNvSpPr>
            <p:nvPr/>
          </p:nvSpPr>
          <p:spPr bwMode="auto">
            <a:xfrm>
              <a:off x="8104127" y="141991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449229" y="410795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405887"/>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65934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2" name="TextBox 61">
              <a:extLst>
                <a:ext uri="{FF2B5EF4-FFF2-40B4-BE49-F238E27FC236}">
                  <a16:creationId xmlns:a16="http://schemas.microsoft.com/office/drawing/2014/main" id="{042493A1-BBA2-E258-AC72-BCAB1FE705C9}"/>
                </a:ext>
              </a:extLst>
            </p:cNvPr>
            <p:cNvSpPr txBox="1"/>
            <p:nvPr/>
          </p:nvSpPr>
          <p:spPr>
            <a:xfrm>
              <a:off x="1173146" y="3663340"/>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3" name="TextBox 62">
              <a:extLst>
                <a:ext uri="{FF2B5EF4-FFF2-40B4-BE49-F238E27FC236}">
                  <a16:creationId xmlns:a16="http://schemas.microsoft.com/office/drawing/2014/main" id="{32897A58-B29C-35EC-D795-A7D5798E4505}"/>
                </a:ext>
              </a:extLst>
            </p:cNvPr>
            <p:cNvSpPr txBox="1"/>
            <p:nvPr/>
          </p:nvSpPr>
          <p:spPr>
            <a:xfrm>
              <a:off x="3343131" y="366492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314323" y="365466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5" name="TextBox 64">
              <a:extLst>
                <a:ext uri="{FF2B5EF4-FFF2-40B4-BE49-F238E27FC236}">
                  <a16:creationId xmlns:a16="http://schemas.microsoft.com/office/drawing/2014/main" id="{7537D471-3ED0-FD99-DBC6-094D9B55FBB7}"/>
                </a:ext>
              </a:extLst>
            </p:cNvPr>
            <p:cNvSpPr txBox="1"/>
            <p:nvPr/>
          </p:nvSpPr>
          <p:spPr>
            <a:xfrm>
              <a:off x="7605880" y="365827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38999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7" name="TextBox 66">
              <a:extLst>
                <a:ext uri="{FF2B5EF4-FFF2-40B4-BE49-F238E27FC236}">
                  <a16:creationId xmlns:a16="http://schemas.microsoft.com/office/drawing/2014/main" id="{6072DFEF-E730-7CBA-F8CB-256510945944}"/>
                </a:ext>
              </a:extLst>
            </p:cNvPr>
            <p:cNvSpPr txBox="1"/>
            <p:nvPr/>
          </p:nvSpPr>
          <p:spPr>
            <a:xfrm>
              <a:off x="1772341" y="338999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681938" y="3388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9" name="TextBox 68">
              <a:extLst>
                <a:ext uri="{FF2B5EF4-FFF2-40B4-BE49-F238E27FC236}">
                  <a16:creationId xmlns:a16="http://schemas.microsoft.com/office/drawing/2014/main" id="{318DB115-2A96-1C04-2C2E-1240E2211D19}"/>
                </a:ext>
              </a:extLst>
            </p:cNvPr>
            <p:cNvSpPr txBox="1"/>
            <p:nvPr/>
          </p:nvSpPr>
          <p:spPr>
            <a:xfrm>
              <a:off x="5706344" y="338917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7851254" y="338853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8853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38641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86801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35726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8247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25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5558174" y="48925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5564573" y="53757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5556498" y="58297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384212" y="632635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7601763" y="488664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6985121" y="49941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7506967" y="536981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6983197" y="54640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6937033" y="648130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5681226" y="439484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29713" y="4184756"/>
              <a:ext cx="1428475" cy="292388"/>
            </a:xfrm>
            <a:prstGeom prst="rect">
              <a:avLst/>
            </a:prstGeom>
            <a:noFill/>
          </p:spPr>
          <p:txBody>
            <a:bodyPr wrap="square" rtlCol="0">
              <a:spAutoFit/>
            </a:bodyPr>
            <a:lstStyle/>
            <a:p>
              <a:r>
                <a:rPr lang="en-US" sz="1300" i="1" dirty="0"/>
                <a:t>Processors</a:t>
              </a:r>
              <a:endParaRPr lang="hu-HU" sz="1300" i="1" dirty="0"/>
            </a:p>
          </p:txBody>
        </p:sp>
        <p:sp>
          <p:nvSpPr>
            <p:cNvPr id="5" name="Rectangle 4">
              <a:extLst>
                <a:ext uri="{FF2B5EF4-FFF2-40B4-BE49-F238E27FC236}">
                  <a16:creationId xmlns:a16="http://schemas.microsoft.com/office/drawing/2014/main" id="{0F3E2C1F-62AB-E6D0-B50F-E074B6DFDDAF}"/>
                </a:ext>
              </a:extLst>
            </p:cNvPr>
            <p:cNvSpPr/>
            <p:nvPr/>
          </p:nvSpPr>
          <p:spPr>
            <a:xfrm>
              <a:off x="3214120" y="438468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6" name="TextBox 5">
              <a:extLst>
                <a:ext uri="{FF2B5EF4-FFF2-40B4-BE49-F238E27FC236}">
                  <a16:creationId xmlns:a16="http://schemas.microsoft.com/office/drawing/2014/main" id="{01D32579-996B-3F10-CB03-7564E7DDAA6F}"/>
                </a:ext>
              </a:extLst>
            </p:cNvPr>
            <p:cNvSpPr txBox="1"/>
            <p:nvPr/>
          </p:nvSpPr>
          <p:spPr>
            <a:xfrm>
              <a:off x="1646212" y="5824973"/>
              <a:ext cx="11352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620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2x4C</a:t>
              </a:r>
            </a:p>
          </p:txBody>
        </p:sp>
        <p:sp>
          <p:nvSpPr>
            <p:cNvPr id="7" name="TextBox 6">
              <a:extLst>
                <a:ext uri="{FF2B5EF4-FFF2-40B4-BE49-F238E27FC236}">
                  <a16:creationId xmlns:a16="http://schemas.microsoft.com/office/drawing/2014/main" id="{2520AA94-0FA0-AC5A-3D95-F1F5C26216FC}"/>
                </a:ext>
              </a:extLst>
            </p:cNvPr>
            <p:cNvSpPr txBox="1"/>
            <p:nvPr/>
          </p:nvSpPr>
          <p:spPr>
            <a:xfrm>
              <a:off x="1513523" y="4890189"/>
              <a:ext cx="142058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7</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7580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5</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0B5ACAD4-7BBC-26BE-0AF0-07F8EA3EAC9A}"/>
                </a:ext>
              </a:extLst>
            </p:cNvPr>
            <p:cNvSpPr txBox="1"/>
            <p:nvPr/>
          </p:nvSpPr>
          <p:spPr>
            <a:xfrm>
              <a:off x="3427566" y="489209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560678" y="535761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566161" y="583513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1" name="TextBox 10">
              <a:extLst>
                <a:ext uri="{FF2B5EF4-FFF2-40B4-BE49-F238E27FC236}">
                  <a16:creationId xmlns:a16="http://schemas.microsoft.com/office/drawing/2014/main" id="{657183D0-95D5-5853-E599-EBB9328D30D6}"/>
                </a:ext>
              </a:extLst>
            </p:cNvPr>
            <p:cNvSpPr txBox="1"/>
            <p:nvPr/>
          </p:nvSpPr>
          <p:spPr>
            <a:xfrm>
              <a:off x="1467543" y="6320709"/>
              <a:ext cx="148784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MT6735 (2015)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54BB0508-9402-B009-6560-C6A1EE1B1241}"/>
                </a:ext>
              </a:extLst>
            </p:cNvPr>
            <p:cNvSpPr txBox="1"/>
            <p:nvPr/>
          </p:nvSpPr>
          <p:spPr>
            <a:xfrm>
              <a:off x="3387513" y="632440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84911A2C-9D10-D6A7-588C-F6CA320A212E}"/>
                </a:ext>
              </a:extLst>
            </p:cNvPr>
            <p:cNvSpPr/>
            <p:nvPr/>
          </p:nvSpPr>
          <p:spPr>
            <a:xfrm>
              <a:off x="1703634" y="4394849"/>
              <a:ext cx="1037463"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067BB658-9515-5D33-0A1C-DA097B233BC8}"/>
                </a:ext>
              </a:extLst>
            </p:cNvPr>
            <p:cNvSpPr txBox="1"/>
            <p:nvPr/>
          </p:nvSpPr>
          <p:spPr>
            <a:xfrm>
              <a:off x="1666090" y="535761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410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4C</a:t>
              </a:r>
            </a:p>
          </p:txBody>
        </p:sp>
        <p:sp>
          <p:nvSpPr>
            <p:cNvPr id="13" name="Right Arrow 117">
              <a:extLst>
                <a:ext uri="{FF2B5EF4-FFF2-40B4-BE49-F238E27FC236}">
                  <a16:creationId xmlns:a16="http://schemas.microsoft.com/office/drawing/2014/main" id="{9F3BA527-7B8E-9A54-2A37-B2798DCA71E7}"/>
                </a:ext>
              </a:extLst>
            </p:cNvPr>
            <p:cNvSpPr/>
            <p:nvPr/>
          </p:nvSpPr>
          <p:spPr bwMode="auto">
            <a:xfrm>
              <a:off x="3036031" y="45166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20">
              <a:extLst>
                <a:ext uri="{FF2B5EF4-FFF2-40B4-BE49-F238E27FC236}">
                  <a16:creationId xmlns:a16="http://schemas.microsoft.com/office/drawing/2014/main" id="{D13A97DC-39FA-8E3D-CE04-BC8D7DAB6AEC}"/>
                </a:ext>
              </a:extLst>
            </p:cNvPr>
            <p:cNvSpPr/>
            <p:nvPr/>
          </p:nvSpPr>
          <p:spPr bwMode="auto">
            <a:xfrm>
              <a:off x="3044267" y="50068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17">
              <a:extLst>
                <a:ext uri="{FF2B5EF4-FFF2-40B4-BE49-F238E27FC236}">
                  <a16:creationId xmlns:a16="http://schemas.microsoft.com/office/drawing/2014/main" id="{CD31D098-4918-F45D-B176-9695A0444258}"/>
                </a:ext>
              </a:extLst>
            </p:cNvPr>
            <p:cNvSpPr/>
            <p:nvPr/>
          </p:nvSpPr>
          <p:spPr bwMode="auto">
            <a:xfrm>
              <a:off x="3056351" y="54310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6" name="Right Arrow 120">
              <a:extLst>
                <a:ext uri="{FF2B5EF4-FFF2-40B4-BE49-F238E27FC236}">
                  <a16:creationId xmlns:a16="http://schemas.microsoft.com/office/drawing/2014/main" id="{83D862D2-DACF-760F-82D8-B3669612B31B}"/>
                </a:ext>
              </a:extLst>
            </p:cNvPr>
            <p:cNvSpPr/>
            <p:nvPr/>
          </p:nvSpPr>
          <p:spPr bwMode="auto">
            <a:xfrm>
              <a:off x="3044267" y="58907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Right Arrow 120">
              <a:extLst>
                <a:ext uri="{FF2B5EF4-FFF2-40B4-BE49-F238E27FC236}">
                  <a16:creationId xmlns:a16="http://schemas.microsoft.com/office/drawing/2014/main" id="{B966EEA8-E483-B841-3819-966635E1FC11}"/>
                </a:ext>
              </a:extLst>
            </p:cNvPr>
            <p:cNvSpPr/>
            <p:nvPr/>
          </p:nvSpPr>
          <p:spPr bwMode="auto">
            <a:xfrm>
              <a:off x="3034107" y="64495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14056" y="449630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01972" y="501701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14056" y="544118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01972" y="59009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4991812" y="64597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C9FCAB59-FF04-962B-B7E5-215D8421806E}"/>
                </a:ext>
              </a:extLst>
            </p:cNvPr>
            <p:cNvSpPr txBox="1"/>
            <p:nvPr/>
          </p:nvSpPr>
          <p:spPr>
            <a:xfrm>
              <a:off x="7341947" y="632659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3436553" y="149717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289641" y="31048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7213665" y="30826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570039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319716"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7759812"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7262880"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646052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079845"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5804143" y="25838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5524071" y="25839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370046" y="25847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089973" y="25847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8628192"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8253841"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7965488" y="26364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7685416" y="26364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8531768" y="26373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8251696" y="26373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5209640" y="21550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7184952" y="20928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077626" y="28580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8191334" y="29291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3239361" y="213830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86" name="TextBox 85">
              <a:extLst>
                <a:ext uri="{FF2B5EF4-FFF2-40B4-BE49-F238E27FC236}">
                  <a16:creationId xmlns:a16="http://schemas.microsoft.com/office/drawing/2014/main" id="{17F85C4A-5CDE-210E-70EE-8DB4570B0B40}"/>
                </a:ext>
              </a:extLst>
            </p:cNvPr>
            <p:cNvSpPr txBox="1"/>
            <p:nvPr/>
          </p:nvSpPr>
          <p:spPr>
            <a:xfrm>
              <a:off x="7411908" y="30182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5392886" y="30440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00" name="Group 99">
              <a:extLst>
                <a:ext uri="{FF2B5EF4-FFF2-40B4-BE49-F238E27FC236}">
                  <a16:creationId xmlns:a16="http://schemas.microsoft.com/office/drawing/2014/main" id="{54E4D02A-F9FB-5146-882F-095D9AAF995E}"/>
                </a:ext>
              </a:extLst>
            </p:cNvPr>
            <p:cNvGrpSpPr/>
            <p:nvPr/>
          </p:nvGrpSpPr>
          <p:grpSpPr>
            <a:xfrm>
              <a:off x="1538057" y="2206801"/>
              <a:ext cx="1396468" cy="1112350"/>
              <a:chOff x="354665" y="2034081"/>
              <a:chExt cx="1462260" cy="1112350"/>
            </a:xfrm>
          </p:grpSpPr>
          <p:sp>
            <p:nvSpPr>
              <p:cNvPr id="88" name="Rectangle 87">
                <a:extLst>
                  <a:ext uri="{FF2B5EF4-FFF2-40B4-BE49-F238E27FC236}">
                    <a16:creationId xmlns:a16="http://schemas.microsoft.com/office/drawing/2014/main" id="{3B47CE61-9F15-0831-DC66-34A44BA97F31}"/>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9" name="Rectangle 88">
                <a:extLst>
                  <a:ext uri="{FF2B5EF4-FFF2-40B4-BE49-F238E27FC236}">
                    <a16:creationId xmlns:a16="http://schemas.microsoft.com/office/drawing/2014/main" id="{BC57472E-26C2-A6CA-E5BA-4E54070DFDB7}"/>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Rectangle 89">
                <a:extLst>
                  <a:ext uri="{FF2B5EF4-FFF2-40B4-BE49-F238E27FC236}">
                    <a16:creationId xmlns:a16="http://schemas.microsoft.com/office/drawing/2014/main" id="{16AF4248-6D10-1306-489D-3AA2F2E41D9B}"/>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1" name="Rectangle 90">
                <a:extLst>
                  <a:ext uri="{FF2B5EF4-FFF2-40B4-BE49-F238E27FC236}">
                    <a16:creationId xmlns:a16="http://schemas.microsoft.com/office/drawing/2014/main" id="{494F124B-19CB-8F08-94C4-2E91A67E2252}"/>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2" name="Rounded Rectangle 85">
                <a:extLst>
                  <a:ext uri="{FF2B5EF4-FFF2-40B4-BE49-F238E27FC236}">
                    <a16:creationId xmlns:a16="http://schemas.microsoft.com/office/drawing/2014/main" id="{F882C838-D060-D0AB-F47D-5360B5C321E7}"/>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3" name="Up-Down Arrow 86">
                <a:extLst>
                  <a:ext uri="{FF2B5EF4-FFF2-40B4-BE49-F238E27FC236}">
                    <a16:creationId xmlns:a16="http://schemas.microsoft.com/office/drawing/2014/main" id="{4FF691A8-D025-B2A4-FA53-FEDD06E618BC}"/>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4" name="Rectangle 93">
                <a:extLst>
                  <a:ext uri="{FF2B5EF4-FFF2-40B4-BE49-F238E27FC236}">
                    <a16:creationId xmlns:a16="http://schemas.microsoft.com/office/drawing/2014/main" id="{88AC16BA-D2EB-1D5E-9E5E-BDB0D3FD60BD}"/>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5" name="TextBox 94">
                <a:extLst>
                  <a:ext uri="{FF2B5EF4-FFF2-40B4-BE49-F238E27FC236}">
                    <a16:creationId xmlns:a16="http://schemas.microsoft.com/office/drawing/2014/main" id="{4BD24A61-C712-FB99-6F5C-6C9B3E78079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103109" y="1238888"/>
              <a:ext cx="1976176" cy="5580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sp>
        <p:nvSpPr>
          <p:cNvPr id="24" name="TextBox 23">
            <a:extLst>
              <a:ext uri="{FF2B5EF4-FFF2-40B4-BE49-F238E27FC236}">
                <a16:creationId xmlns:a16="http://schemas.microsoft.com/office/drawing/2014/main" id="{377B0D08-4296-AE4C-E26A-8105686BF792}"/>
              </a:ext>
            </a:extLst>
          </p:cNvPr>
          <p:cNvSpPr txBox="1"/>
          <p:nvPr/>
        </p:nvSpPr>
        <p:spPr>
          <a:xfrm>
            <a:off x="87751" y="777770"/>
            <a:ext cx="9130063" cy="338554"/>
          </a:xfrm>
          <a:prstGeom prst="rect">
            <a:avLst/>
          </a:prstGeom>
          <a:noFill/>
        </p:spPr>
        <p:txBody>
          <a:bodyPr wrap="none" rtlCol="0">
            <a:spAutoFit/>
          </a:bodyPr>
          <a:lstStyle/>
          <a:p>
            <a:r>
              <a:rPr lang="en-US" sz="1600" spc="-40" dirty="0"/>
              <a:t>ARMv8.2-based </a:t>
            </a:r>
            <a:r>
              <a:rPr lang="en-US" sz="1600" spc="-40" dirty="0" err="1"/>
              <a:t>DynamIQ</a:t>
            </a:r>
            <a:r>
              <a:rPr lang="en-US" sz="1600" spc="-40" dirty="0"/>
              <a:t> core clusters were </a:t>
            </a:r>
            <a:r>
              <a:rPr lang="en-US" sz="1600" spc="-40" dirty="0">
                <a:solidFill>
                  <a:schemeClr val="accent4"/>
                </a:solidFill>
              </a:rPr>
              <a:t>mostly used </a:t>
            </a:r>
            <a:r>
              <a:rPr lang="en-US" sz="1600" spc="-40" dirty="0"/>
              <a:t>in mobiles </a:t>
            </a:r>
            <a:r>
              <a:rPr lang="en-US" sz="1600" spc="-40" dirty="0">
                <a:solidFill>
                  <a:srgbClr val="0070C0"/>
                </a:solidFill>
              </a:rPr>
              <a:t>between 2017-2019. </a:t>
            </a:r>
            <a:endParaRPr lang="hu-HU" sz="1600" spc="-40" dirty="0">
              <a:solidFill>
                <a:srgbClr val="0070C0"/>
              </a:solidFill>
            </a:endParaRPr>
          </a:p>
        </p:txBody>
      </p:sp>
    </p:spTree>
    <p:extLst>
      <p:ext uri="{BB962C8B-B14F-4D97-AF65-F5344CB8AC3E}">
        <p14:creationId xmlns:p14="http://schemas.microsoft.com/office/powerpoint/2010/main" val="201647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ppt_x"/>
                                          </p:val>
                                        </p:tav>
                                        <p:tav tm="100000">
                                          <p:val>
                                            <p:strVal val="#ppt_x"/>
                                          </p:val>
                                        </p:tav>
                                      </p:tavLst>
                                    </p:anim>
                                    <p:anim calcmode="lin" valueType="num">
                                      <p:cBhvr additive="base">
                                        <p:cTn id="1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(15)</a:t>
            </a:r>
            <a:endParaRPr lang="en-US" sz="1700" kern="1200" dirty="0">
              <a:solidFill>
                <a:srgbClr val="FFFFFF"/>
              </a:solidFill>
            </a:endParaRPr>
          </a:p>
        </p:txBody>
      </p:sp>
      <p:pic>
        <p:nvPicPr>
          <p:cNvPr id="3" name="Picture 2"/>
          <p:cNvPicPr>
            <a:picLocks noChangeAspect="1"/>
          </p:cNvPicPr>
          <p:nvPr/>
        </p:nvPicPr>
        <p:blipFill rotWithShape="1">
          <a:blip r:embed="rId2"/>
          <a:srcRect t="14773" r="9641" b="8388"/>
          <a:stretch/>
        </p:blipFill>
        <p:spPr>
          <a:xfrm>
            <a:off x="-1" y="1062940"/>
            <a:ext cx="9129939" cy="4230470"/>
          </a:xfrm>
          <a:prstGeom prst="rect">
            <a:avLst/>
          </a:prstGeom>
        </p:spPr>
      </p:pic>
      <p:sp>
        <p:nvSpPr>
          <p:cNvPr id="5" name="TextBox 4"/>
          <p:cNvSpPr txBox="1"/>
          <p:nvPr/>
        </p:nvSpPr>
        <p:spPr>
          <a:xfrm>
            <a:off x="50461" y="445679"/>
            <a:ext cx="82927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Armv8.2-A based premium mobile system (2018)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54</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89611" y="5607351"/>
            <a:ext cx="8018542"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CCI-550:  Cache Coherent Interconnect        </a:t>
            </a:r>
            <a:r>
              <a:rPr kumimoji="0" lang="en-US" sz="1500" b="0" i="0" u="none" strike="noStrike" kern="1200" cap="none" spc="0" normalizeH="0" baseline="0" noProof="0" dirty="0" err="1">
                <a:ln>
                  <a:noFill/>
                </a:ln>
                <a:solidFill>
                  <a:srgbClr val="000000"/>
                </a:solidFill>
                <a:effectLst/>
                <a:uLnTx/>
                <a:uFillTx/>
                <a:latin typeface="Verdana"/>
                <a:ea typeface="+mn-ea"/>
                <a:cs typeface="+mn-cs"/>
              </a:rPr>
              <a:t>CoreSight</a:t>
            </a:r>
            <a:r>
              <a:rPr kumimoji="0" lang="en-US" sz="1500" b="0" i="0" u="none" strike="noStrike" kern="1200" cap="none" spc="0" normalizeH="0" baseline="0" noProof="0" dirty="0">
                <a:ln>
                  <a:noFill/>
                </a:ln>
                <a:solidFill>
                  <a:srgbClr val="000000"/>
                </a:solidFill>
                <a:effectLst/>
                <a:uLnTx/>
                <a:uFillTx/>
                <a:latin typeface="Verdana"/>
                <a:ea typeface="+mn-ea"/>
                <a:cs typeface="+mn-cs"/>
              </a:rPr>
              <a:t>:</a:t>
            </a:r>
            <a:r>
              <a:rPr kumimoji="0" lang="en-US" sz="1500" b="0" i="0" u="none" strike="noStrike" kern="1200" cap="none" spc="0" normalizeH="0" noProof="0" dirty="0">
                <a:ln>
                  <a:noFill/>
                </a:ln>
                <a:solidFill>
                  <a:srgbClr val="000000"/>
                </a:solidFill>
                <a:effectLst/>
                <a:uLnTx/>
                <a:uFillTx/>
                <a:latin typeface="Verdana"/>
                <a:ea typeface="+mn-ea"/>
                <a:cs typeface="+mn-cs"/>
              </a:rPr>
              <a:t> Test/debug unit</a:t>
            </a:r>
            <a:endParaRPr kumimoji="0" lang="en-US" sz="15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MMU</a:t>
            </a:r>
            <a:r>
              <a:rPr kumimoji="0" lang="en-US" sz="1500" b="0" i="0" u="none" strike="noStrike" kern="1200" cap="none" spc="0" normalizeH="0" baseline="0" noProof="0" dirty="0">
                <a:ln>
                  <a:noFill/>
                </a:ln>
                <a:solidFill>
                  <a:srgbClr val="000000"/>
                </a:solidFill>
                <a:effectLst/>
                <a:uLnTx/>
                <a:uFillTx/>
                <a:latin typeface="Verdana"/>
                <a:ea typeface="+mn-ea"/>
                <a:cs typeface="+mn-cs"/>
              </a:rPr>
              <a:t>-500: Memory Management Unit (responsible for virtualization and caching)</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NIC</a:t>
            </a:r>
            <a:r>
              <a:rPr kumimoji="0" lang="en-US" sz="1500" b="0" i="0" u="none" strike="noStrike" kern="1200" cap="none" spc="0" normalizeH="0" baseline="0" noProof="0" dirty="0">
                <a:ln>
                  <a:noFill/>
                </a:ln>
                <a:solidFill>
                  <a:srgbClr val="000000"/>
                </a:solidFill>
                <a:effectLst/>
                <a:uLnTx/>
                <a:uFillTx/>
                <a:latin typeface="Verdana"/>
                <a:ea typeface="+mn-ea"/>
                <a:cs typeface="+mn-cs"/>
              </a:rPr>
              <a:t>-450:  Network Interconnect (interface converter)</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GIC</a:t>
            </a:r>
            <a:r>
              <a:rPr kumimoji="0" lang="en-US" sz="1500" b="0" i="0" u="none" strike="noStrike" kern="1200" cap="none" spc="0" normalizeH="0" baseline="0" noProof="0" dirty="0">
                <a:ln>
                  <a:noFill/>
                </a:ln>
                <a:solidFill>
                  <a:srgbClr val="000000"/>
                </a:solidFill>
                <a:effectLst/>
                <a:uLnTx/>
                <a:uFillTx/>
                <a:latin typeface="Verdana"/>
                <a:ea typeface="+mn-ea"/>
                <a:cs typeface="+mn-cs"/>
              </a:rPr>
              <a:t>-600:  General Interrupt Controller </a:t>
            </a:r>
          </a:p>
        </p:txBody>
      </p:sp>
      <p:sp>
        <p:nvSpPr>
          <p:cNvPr id="4" name="TextBox 3"/>
          <p:cNvSpPr txBox="1"/>
          <p:nvPr/>
        </p:nvSpPr>
        <p:spPr>
          <a:xfrm>
            <a:off x="4436985" y="6384923"/>
            <a:ext cx="320510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SCP: System Control Processor</a:t>
            </a:r>
          </a:p>
        </p:txBody>
      </p:sp>
    </p:spTree>
    <p:extLst>
      <p:ext uri="{BB962C8B-B14F-4D97-AF65-F5344CB8AC3E}">
        <p14:creationId xmlns:p14="http://schemas.microsoft.com/office/powerpoint/2010/main" val="116264231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841375" y="1895624"/>
            <a:ext cx="735965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3.6 Armv9-A based 64-bit Cortex-A CPUs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 name="TextBox 1">
            <a:extLst>
              <a:ext uri="{FF2B5EF4-FFF2-40B4-BE49-F238E27FC236}">
                <a16:creationId xmlns:a16="http://schemas.microsoft.com/office/drawing/2014/main" id="{3545AB2B-C6C7-9D7F-2F87-08922D39A4B7}"/>
              </a:ext>
            </a:extLst>
          </p:cNvPr>
          <p:cNvSpPr txBox="1"/>
          <p:nvPr/>
        </p:nvSpPr>
        <p:spPr>
          <a:xfrm>
            <a:off x="1702674" y="2688048"/>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409317104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itle 82"/>
          <p:cNvSpPr>
            <a:spLocks noGrp="1"/>
          </p:cNvSpPr>
          <p:nvPr>
            <p:ph type="title"/>
          </p:nvPr>
        </p:nvSpPr>
        <p:spPr/>
        <p:txBody>
          <a:bodyPr/>
          <a:lstStyle/>
          <a:p>
            <a:r>
              <a:rPr lang="en-US" sz="1700" kern="1200" dirty="0">
                <a:solidFill>
                  <a:srgbClr val="FFFFFF"/>
                </a:solidFill>
              </a:rPr>
              <a:t>3.6 Armv9-A based 64-bit Cortex-A CPUs (1)</a:t>
            </a:r>
            <a:endParaRPr lang="en-US" sz="1700" dirty="0"/>
          </a:p>
        </p:txBody>
      </p:sp>
      <p:sp>
        <p:nvSpPr>
          <p:cNvPr id="84" name="TextBox 83"/>
          <p:cNvSpPr txBox="1"/>
          <p:nvPr/>
        </p:nvSpPr>
        <p:spPr>
          <a:xfrm>
            <a:off x="71500" y="447763"/>
            <a:ext cx="530953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3.6 Armv9-A based 64-bit Cortex-A CPUs -1</a:t>
            </a:r>
          </a:p>
        </p:txBody>
      </p:sp>
      <p:sp>
        <p:nvSpPr>
          <p:cNvPr id="85" name="Text Box 4">
            <a:extLst>
              <a:ext uri="{FF2B5EF4-FFF2-40B4-BE49-F238E27FC236}">
                <a16:creationId xmlns:a16="http://schemas.microsoft.com/office/drawing/2014/main" id="{BAB3AA7C-2593-36B8-73FE-5C8E3D3E6693}"/>
              </a:ext>
            </a:extLst>
          </p:cNvPr>
          <p:cNvSpPr txBox="1">
            <a:spLocks noChangeArrowheads="1"/>
          </p:cNvSpPr>
          <p:nvPr/>
        </p:nvSpPr>
        <p:spPr bwMode="auto">
          <a:xfrm>
            <a:off x="1503472" y="1125809"/>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86" name="Text Box 6">
            <a:extLst>
              <a:ext uri="{FF2B5EF4-FFF2-40B4-BE49-F238E27FC236}">
                <a16:creationId xmlns:a16="http://schemas.microsoft.com/office/drawing/2014/main" id="{7B46D20E-0DD2-33BF-588F-8AF8CD47B18E}"/>
              </a:ext>
            </a:extLst>
          </p:cNvPr>
          <p:cNvSpPr txBox="1">
            <a:spLocks noChangeArrowheads="1"/>
          </p:cNvSpPr>
          <p:nvPr/>
        </p:nvSpPr>
        <p:spPr bwMode="auto">
          <a:xfrm>
            <a:off x="5369179" y="168030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87" name="Text Box 5">
            <a:extLst>
              <a:ext uri="{FF2B5EF4-FFF2-40B4-BE49-F238E27FC236}">
                <a16:creationId xmlns:a16="http://schemas.microsoft.com/office/drawing/2014/main" id="{63684D66-DF07-A3A0-1A7D-479B25F06808}"/>
              </a:ext>
            </a:extLst>
          </p:cNvPr>
          <p:cNvSpPr txBox="1">
            <a:spLocks noChangeArrowheads="1"/>
          </p:cNvSpPr>
          <p:nvPr/>
        </p:nvSpPr>
        <p:spPr bwMode="auto">
          <a:xfrm>
            <a:off x="1622302" y="1680304"/>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88" name="Straight Connector 87">
            <a:extLst>
              <a:ext uri="{FF2B5EF4-FFF2-40B4-BE49-F238E27FC236}">
                <a16:creationId xmlns:a16="http://schemas.microsoft.com/office/drawing/2014/main" id="{18EE1672-A5B1-4A5B-D5F4-B7AC5019F310}"/>
              </a:ext>
            </a:extLst>
          </p:cNvPr>
          <p:cNvCxnSpPr>
            <a:cxnSpLocks/>
            <a:endCxn id="90" idx="2"/>
          </p:cNvCxnSpPr>
          <p:nvPr/>
        </p:nvCxnSpPr>
        <p:spPr>
          <a:xfrm flipH="1">
            <a:off x="2221686" y="1439141"/>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F258746F-B5DE-DD8F-1B74-E2B87CC16FE9}"/>
              </a:ext>
            </a:extLst>
          </p:cNvPr>
          <p:cNvCxnSpPr>
            <a:cxnSpLocks/>
            <a:endCxn id="91" idx="2"/>
          </p:cNvCxnSpPr>
          <p:nvPr/>
        </p:nvCxnSpPr>
        <p:spPr>
          <a:xfrm>
            <a:off x="5292725" y="1439074"/>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Oval 13">
            <a:extLst>
              <a:ext uri="{FF2B5EF4-FFF2-40B4-BE49-F238E27FC236}">
                <a16:creationId xmlns:a16="http://schemas.microsoft.com/office/drawing/2014/main" id="{106DD3F5-DF18-5216-B052-155929C4F013}"/>
              </a:ext>
            </a:extLst>
          </p:cNvPr>
          <p:cNvSpPr>
            <a:spLocks noChangeArrowheads="1"/>
          </p:cNvSpPr>
          <p:nvPr/>
        </p:nvSpPr>
        <p:spPr bwMode="auto">
          <a:xfrm>
            <a:off x="2221686" y="161813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1" name="Oval 13">
            <a:extLst>
              <a:ext uri="{FF2B5EF4-FFF2-40B4-BE49-F238E27FC236}">
                <a16:creationId xmlns:a16="http://schemas.microsoft.com/office/drawing/2014/main" id="{B6655353-281C-9E11-83C0-1DDD478AB6BC}"/>
              </a:ext>
            </a:extLst>
          </p:cNvPr>
          <p:cNvSpPr>
            <a:spLocks noChangeArrowheads="1"/>
          </p:cNvSpPr>
          <p:nvPr/>
        </p:nvSpPr>
        <p:spPr bwMode="auto">
          <a:xfrm>
            <a:off x="6308165" y="162786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2" name="Straight Connector 91">
            <a:extLst>
              <a:ext uri="{FF2B5EF4-FFF2-40B4-BE49-F238E27FC236}">
                <a16:creationId xmlns:a16="http://schemas.microsoft.com/office/drawing/2014/main" id="{015C0838-81BC-4F55-D8C3-7615A12C55A0}"/>
              </a:ext>
            </a:extLst>
          </p:cNvPr>
          <p:cNvCxnSpPr/>
          <p:nvPr/>
        </p:nvCxnSpPr>
        <p:spPr bwMode="auto">
          <a:xfrm flipH="1">
            <a:off x="4220410" y="1439074"/>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 name="Text Box 6">
            <a:extLst>
              <a:ext uri="{FF2B5EF4-FFF2-40B4-BE49-F238E27FC236}">
                <a16:creationId xmlns:a16="http://schemas.microsoft.com/office/drawing/2014/main" id="{99487745-2A60-CB33-C924-3718A6A05623}"/>
              </a:ext>
            </a:extLst>
          </p:cNvPr>
          <p:cNvSpPr txBox="1">
            <a:spLocks noChangeArrowheads="1"/>
          </p:cNvSpPr>
          <p:nvPr/>
        </p:nvSpPr>
        <p:spPr bwMode="auto">
          <a:xfrm>
            <a:off x="6996921" y="1697383"/>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94" name="Straight Connector 93">
            <a:extLst>
              <a:ext uri="{FF2B5EF4-FFF2-40B4-BE49-F238E27FC236}">
                <a16:creationId xmlns:a16="http://schemas.microsoft.com/office/drawing/2014/main" id="{FBA53182-4380-B056-F4DB-20D8FBF8D75A}"/>
              </a:ext>
            </a:extLst>
          </p:cNvPr>
          <p:cNvCxnSpPr>
            <a:cxnSpLocks/>
          </p:cNvCxnSpPr>
          <p:nvPr/>
        </p:nvCxnSpPr>
        <p:spPr bwMode="auto">
          <a:xfrm flipH="1" flipV="1">
            <a:off x="5301146" y="1436269"/>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5" name="Oval 13">
            <a:extLst>
              <a:ext uri="{FF2B5EF4-FFF2-40B4-BE49-F238E27FC236}">
                <a16:creationId xmlns:a16="http://schemas.microsoft.com/office/drawing/2014/main" id="{86FAC3E2-EDA4-E2CB-EA7B-39A854F111BD}"/>
              </a:ext>
            </a:extLst>
          </p:cNvPr>
          <p:cNvSpPr>
            <a:spLocks noChangeArrowheads="1"/>
          </p:cNvSpPr>
          <p:nvPr/>
        </p:nvSpPr>
        <p:spPr bwMode="auto">
          <a:xfrm>
            <a:off x="8104127" y="1599226"/>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6" name="TextBox 95">
            <a:extLst>
              <a:ext uri="{FF2B5EF4-FFF2-40B4-BE49-F238E27FC236}">
                <a16:creationId xmlns:a16="http://schemas.microsoft.com/office/drawing/2014/main" id="{DC1EC890-C586-692F-CAEA-D1EE6B05008E}"/>
              </a:ext>
            </a:extLst>
          </p:cNvPr>
          <p:cNvSpPr txBox="1"/>
          <p:nvPr/>
        </p:nvSpPr>
        <p:spPr>
          <a:xfrm>
            <a:off x="3449229" y="4287259"/>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7" name="Rectangle 96">
            <a:extLst>
              <a:ext uri="{FF2B5EF4-FFF2-40B4-BE49-F238E27FC236}">
                <a16:creationId xmlns:a16="http://schemas.microsoft.com/office/drawing/2014/main" id="{AB893DAA-E1CA-12CB-CDDF-054D9EA97ADD}"/>
              </a:ext>
            </a:extLst>
          </p:cNvPr>
          <p:cNvSpPr/>
          <p:nvPr/>
        </p:nvSpPr>
        <p:spPr bwMode="auto">
          <a:xfrm>
            <a:off x="0" y="3585196"/>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98" name="TextBox 97">
            <a:extLst>
              <a:ext uri="{FF2B5EF4-FFF2-40B4-BE49-F238E27FC236}">
                <a16:creationId xmlns:a16="http://schemas.microsoft.com/office/drawing/2014/main" id="{5F4463BD-36F1-B8F2-7FF9-748A1C1CDF79}"/>
              </a:ext>
            </a:extLst>
          </p:cNvPr>
          <p:cNvSpPr txBox="1"/>
          <p:nvPr/>
        </p:nvSpPr>
        <p:spPr>
          <a:xfrm>
            <a:off x="208049" y="3838656"/>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99" name="TextBox 98">
            <a:extLst>
              <a:ext uri="{FF2B5EF4-FFF2-40B4-BE49-F238E27FC236}">
                <a16:creationId xmlns:a16="http://schemas.microsoft.com/office/drawing/2014/main" id="{6392D980-C13B-39B8-8CFC-117BCA8DD540}"/>
              </a:ext>
            </a:extLst>
          </p:cNvPr>
          <p:cNvSpPr txBox="1"/>
          <p:nvPr/>
        </p:nvSpPr>
        <p:spPr>
          <a:xfrm>
            <a:off x="1173146" y="3842649"/>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00" name="TextBox 99">
            <a:extLst>
              <a:ext uri="{FF2B5EF4-FFF2-40B4-BE49-F238E27FC236}">
                <a16:creationId xmlns:a16="http://schemas.microsoft.com/office/drawing/2014/main" id="{5D22C305-8904-DB6D-4535-672B180518F6}"/>
              </a:ext>
            </a:extLst>
          </p:cNvPr>
          <p:cNvSpPr txBox="1"/>
          <p:nvPr/>
        </p:nvSpPr>
        <p:spPr>
          <a:xfrm>
            <a:off x="3343131" y="3844233"/>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01" name="TextBox 100">
            <a:extLst>
              <a:ext uri="{FF2B5EF4-FFF2-40B4-BE49-F238E27FC236}">
                <a16:creationId xmlns:a16="http://schemas.microsoft.com/office/drawing/2014/main" id="{BD13CEEF-3E83-414C-C563-1865915F2697}"/>
              </a:ext>
            </a:extLst>
          </p:cNvPr>
          <p:cNvSpPr txBox="1"/>
          <p:nvPr/>
        </p:nvSpPr>
        <p:spPr>
          <a:xfrm>
            <a:off x="5314323" y="3833972"/>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02" name="TextBox 101">
            <a:extLst>
              <a:ext uri="{FF2B5EF4-FFF2-40B4-BE49-F238E27FC236}">
                <a16:creationId xmlns:a16="http://schemas.microsoft.com/office/drawing/2014/main" id="{A33FC75B-498E-716C-56E3-ADEBE10E6264}"/>
              </a:ext>
            </a:extLst>
          </p:cNvPr>
          <p:cNvSpPr txBox="1"/>
          <p:nvPr/>
        </p:nvSpPr>
        <p:spPr>
          <a:xfrm>
            <a:off x="7463640" y="3837586"/>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MP: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103" name="TextBox 102">
            <a:extLst>
              <a:ext uri="{FF2B5EF4-FFF2-40B4-BE49-F238E27FC236}">
                <a16:creationId xmlns:a16="http://schemas.microsoft.com/office/drawing/2014/main" id="{D5079332-DD4F-97A0-94B9-60F9DEB28C78}"/>
              </a:ext>
            </a:extLst>
          </p:cNvPr>
          <p:cNvSpPr txBox="1"/>
          <p:nvPr/>
        </p:nvSpPr>
        <p:spPr>
          <a:xfrm>
            <a:off x="259829" y="3569301"/>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04" name="TextBox 103">
            <a:extLst>
              <a:ext uri="{FF2B5EF4-FFF2-40B4-BE49-F238E27FC236}">
                <a16:creationId xmlns:a16="http://schemas.microsoft.com/office/drawing/2014/main" id="{186AF0CC-7558-A428-302E-4A37611BD9E5}"/>
              </a:ext>
            </a:extLst>
          </p:cNvPr>
          <p:cNvSpPr txBox="1"/>
          <p:nvPr/>
        </p:nvSpPr>
        <p:spPr>
          <a:xfrm>
            <a:off x="1772341" y="3569301"/>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105" name="TextBox 104">
            <a:extLst>
              <a:ext uri="{FF2B5EF4-FFF2-40B4-BE49-F238E27FC236}">
                <a16:creationId xmlns:a16="http://schemas.microsoft.com/office/drawing/2014/main" id="{19DBA5CF-D745-FE08-D2AD-15117E98FE36}"/>
              </a:ext>
            </a:extLst>
          </p:cNvPr>
          <p:cNvSpPr txBox="1"/>
          <p:nvPr/>
        </p:nvSpPr>
        <p:spPr>
          <a:xfrm>
            <a:off x="3681938" y="3567774"/>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106" name="TextBox 105">
            <a:extLst>
              <a:ext uri="{FF2B5EF4-FFF2-40B4-BE49-F238E27FC236}">
                <a16:creationId xmlns:a16="http://schemas.microsoft.com/office/drawing/2014/main" id="{A4889931-5953-C287-BB95-526730720298}"/>
              </a:ext>
            </a:extLst>
          </p:cNvPr>
          <p:cNvSpPr txBox="1"/>
          <p:nvPr/>
        </p:nvSpPr>
        <p:spPr>
          <a:xfrm>
            <a:off x="5706344" y="356848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107" name="TextBox 106">
            <a:extLst>
              <a:ext uri="{FF2B5EF4-FFF2-40B4-BE49-F238E27FC236}">
                <a16:creationId xmlns:a16="http://schemas.microsoft.com/office/drawing/2014/main" id="{748E13C7-575D-F621-CD74-A9BE2B45C2B7}"/>
              </a:ext>
            </a:extLst>
          </p:cNvPr>
          <p:cNvSpPr txBox="1"/>
          <p:nvPr/>
        </p:nvSpPr>
        <p:spPr>
          <a:xfrm>
            <a:off x="7709014" y="3567841"/>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08" name="Text Box 5">
            <a:extLst>
              <a:ext uri="{FF2B5EF4-FFF2-40B4-BE49-F238E27FC236}">
                <a16:creationId xmlns:a16="http://schemas.microsoft.com/office/drawing/2014/main" id="{F2F883CA-0CAA-EB02-80F5-74B6A2AF88BA}"/>
              </a:ext>
            </a:extLst>
          </p:cNvPr>
          <p:cNvSpPr txBox="1">
            <a:spLocks noChangeArrowheads="1"/>
          </p:cNvSpPr>
          <p:nvPr/>
        </p:nvSpPr>
        <p:spPr bwMode="auto">
          <a:xfrm>
            <a:off x="3436553" y="167648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109" name="Oval 13">
            <a:extLst>
              <a:ext uri="{FF2B5EF4-FFF2-40B4-BE49-F238E27FC236}">
                <a16:creationId xmlns:a16="http://schemas.microsoft.com/office/drawing/2014/main" id="{C313BA50-C86A-7EC3-4859-EBB2A4CA7D7B}"/>
              </a:ext>
            </a:extLst>
          </p:cNvPr>
          <p:cNvSpPr>
            <a:spLocks noChangeArrowheads="1"/>
          </p:cNvSpPr>
          <p:nvPr/>
        </p:nvSpPr>
        <p:spPr bwMode="auto">
          <a:xfrm>
            <a:off x="4211431" y="161353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0" name="Rectangle 109">
            <a:extLst>
              <a:ext uri="{FF2B5EF4-FFF2-40B4-BE49-F238E27FC236}">
                <a16:creationId xmlns:a16="http://schemas.microsoft.com/office/drawing/2014/main" id="{20B60CD3-FE22-E4A8-976E-9A06B994CA12}"/>
              </a:ext>
            </a:extLst>
          </p:cNvPr>
          <p:cNvSpPr/>
          <p:nvPr/>
        </p:nvSpPr>
        <p:spPr bwMode="auto">
          <a:xfrm>
            <a:off x="5289641" y="3284203"/>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91503614-98C1-C28A-56E7-217C1039694B}"/>
              </a:ext>
            </a:extLst>
          </p:cNvPr>
          <p:cNvSpPr/>
          <p:nvPr/>
        </p:nvSpPr>
        <p:spPr bwMode="auto">
          <a:xfrm>
            <a:off x="7213665" y="3261929"/>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59EB9514-0783-BB19-8EE0-CAD586C41809}"/>
              </a:ext>
            </a:extLst>
          </p:cNvPr>
          <p:cNvSpPr/>
          <p:nvPr/>
        </p:nvSpPr>
        <p:spPr bwMode="auto">
          <a:xfrm>
            <a:off x="5700391"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ectangle 112">
            <a:extLst>
              <a:ext uri="{FF2B5EF4-FFF2-40B4-BE49-F238E27FC236}">
                <a16:creationId xmlns:a16="http://schemas.microsoft.com/office/drawing/2014/main" id="{A8E792D2-A22F-A67A-B442-AF374F31C30F}"/>
              </a:ext>
            </a:extLst>
          </p:cNvPr>
          <p:cNvSpPr/>
          <p:nvPr/>
        </p:nvSpPr>
        <p:spPr bwMode="auto">
          <a:xfrm>
            <a:off x="5319716"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Rectangle 113">
            <a:extLst>
              <a:ext uri="{FF2B5EF4-FFF2-40B4-BE49-F238E27FC236}">
                <a16:creationId xmlns:a16="http://schemas.microsoft.com/office/drawing/2014/main" id="{0054C98D-F2DB-4EC8-A638-3EF8D6162181}"/>
              </a:ext>
            </a:extLst>
          </p:cNvPr>
          <p:cNvSpPr/>
          <p:nvPr/>
        </p:nvSpPr>
        <p:spPr bwMode="auto">
          <a:xfrm>
            <a:off x="7759812" y="2338257"/>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5" name="Rectangle 114">
            <a:extLst>
              <a:ext uri="{FF2B5EF4-FFF2-40B4-BE49-F238E27FC236}">
                <a16:creationId xmlns:a16="http://schemas.microsoft.com/office/drawing/2014/main" id="{2CAAFF10-B3AF-E08E-08C5-FF2241B57C25}"/>
              </a:ext>
            </a:extLst>
          </p:cNvPr>
          <p:cNvSpPr/>
          <p:nvPr/>
        </p:nvSpPr>
        <p:spPr bwMode="auto">
          <a:xfrm>
            <a:off x="7262880" y="2338257"/>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6" name="Rectangle 115">
            <a:extLst>
              <a:ext uri="{FF2B5EF4-FFF2-40B4-BE49-F238E27FC236}">
                <a16:creationId xmlns:a16="http://schemas.microsoft.com/office/drawing/2014/main" id="{0EA5A563-D042-DD75-6CBB-B1F5A9FEEE75}"/>
              </a:ext>
            </a:extLst>
          </p:cNvPr>
          <p:cNvSpPr/>
          <p:nvPr/>
        </p:nvSpPr>
        <p:spPr bwMode="auto">
          <a:xfrm>
            <a:off x="6460521"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Rectangle 116">
            <a:extLst>
              <a:ext uri="{FF2B5EF4-FFF2-40B4-BE49-F238E27FC236}">
                <a16:creationId xmlns:a16="http://schemas.microsoft.com/office/drawing/2014/main" id="{BC4482E7-2C10-6085-8AE1-6513BACC99F4}"/>
              </a:ext>
            </a:extLst>
          </p:cNvPr>
          <p:cNvSpPr/>
          <p:nvPr/>
        </p:nvSpPr>
        <p:spPr bwMode="auto">
          <a:xfrm>
            <a:off x="6079845"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8" name="Rectangle 117">
            <a:extLst>
              <a:ext uri="{FF2B5EF4-FFF2-40B4-BE49-F238E27FC236}">
                <a16:creationId xmlns:a16="http://schemas.microsoft.com/office/drawing/2014/main" id="{C310035E-C808-C09C-53BE-4D44262F2D87}"/>
              </a:ext>
            </a:extLst>
          </p:cNvPr>
          <p:cNvSpPr/>
          <p:nvPr/>
        </p:nvSpPr>
        <p:spPr bwMode="auto">
          <a:xfrm>
            <a:off x="5804143" y="2763208"/>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Rectangle 118">
            <a:extLst>
              <a:ext uri="{FF2B5EF4-FFF2-40B4-BE49-F238E27FC236}">
                <a16:creationId xmlns:a16="http://schemas.microsoft.com/office/drawing/2014/main" id="{5593A28B-5F63-B12E-245C-80BE368C6317}"/>
              </a:ext>
            </a:extLst>
          </p:cNvPr>
          <p:cNvSpPr/>
          <p:nvPr/>
        </p:nvSpPr>
        <p:spPr bwMode="auto">
          <a:xfrm>
            <a:off x="5524071" y="276320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0" name="Rectangle 119">
            <a:extLst>
              <a:ext uri="{FF2B5EF4-FFF2-40B4-BE49-F238E27FC236}">
                <a16:creationId xmlns:a16="http://schemas.microsoft.com/office/drawing/2014/main" id="{3E80A141-7ECF-1AD5-A515-4C3D973C9F14}"/>
              </a:ext>
            </a:extLst>
          </p:cNvPr>
          <p:cNvSpPr/>
          <p:nvPr/>
        </p:nvSpPr>
        <p:spPr bwMode="auto">
          <a:xfrm>
            <a:off x="6370046" y="2764083"/>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1" name="Rectangle 120">
            <a:extLst>
              <a:ext uri="{FF2B5EF4-FFF2-40B4-BE49-F238E27FC236}">
                <a16:creationId xmlns:a16="http://schemas.microsoft.com/office/drawing/2014/main" id="{DA0C1FDC-5C05-ED2D-1C20-70D825053A21}"/>
              </a:ext>
            </a:extLst>
          </p:cNvPr>
          <p:cNvSpPr/>
          <p:nvPr/>
        </p:nvSpPr>
        <p:spPr bwMode="auto">
          <a:xfrm>
            <a:off x="6089973" y="276408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2" name="Rectangle 121">
            <a:extLst>
              <a:ext uri="{FF2B5EF4-FFF2-40B4-BE49-F238E27FC236}">
                <a16:creationId xmlns:a16="http://schemas.microsoft.com/office/drawing/2014/main" id="{BDCBCFBD-4BD4-A0D2-7135-5FBB3C4442FC}"/>
              </a:ext>
            </a:extLst>
          </p:cNvPr>
          <p:cNvSpPr/>
          <p:nvPr/>
        </p:nvSpPr>
        <p:spPr bwMode="auto">
          <a:xfrm>
            <a:off x="8628192" y="2453949"/>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3" name="Rectangle 122">
            <a:extLst>
              <a:ext uri="{FF2B5EF4-FFF2-40B4-BE49-F238E27FC236}">
                <a16:creationId xmlns:a16="http://schemas.microsoft.com/office/drawing/2014/main" id="{B437F2FA-328A-2042-5B10-B08D29320479}"/>
              </a:ext>
            </a:extLst>
          </p:cNvPr>
          <p:cNvSpPr/>
          <p:nvPr/>
        </p:nvSpPr>
        <p:spPr bwMode="auto">
          <a:xfrm>
            <a:off x="8253841" y="2453949"/>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4" name="Rectangle 123">
            <a:extLst>
              <a:ext uri="{FF2B5EF4-FFF2-40B4-BE49-F238E27FC236}">
                <a16:creationId xmlns:a16="http://schemas.microsoft.com/office/drawing/2014/main" id="{7AF377CC-64D8-0B70-AA10-A669DDAE1728}"/>
              </a:ext>
            </a:extLst>
          </p:cNvPr>
          <p:cNvSpPr/>
          <p:nvPr/>
        </p:nvSpPr>
        <p:spPr bwMode="auto">
          <a:xfrm>
            <a:off x="7965488" y="281580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5" name="Rectangle 124">
            <a:extLst>
              <a:ext uri="{FF2B5EF4-FFF2-40B4-BE49-F238E27FC236}">
                <a16:creationId xmlns:a16="http://schemas.microsoft.com/office/drawing/2014/main" id="{D0413AC7-0770-4D57-43B8-9CB6F5C81A66}"/>
              </a:ext>
            </a:extLst>
          </p:cNvPr>
          <p:cNvSpPr/>
          <p:nvPr/>
        </p:nvSpPr>
        <p:spPr bwMode="auto">
          <a:xfrm>
            <a:off x="7685416" y="2815805"/>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6" name="Rectangle 125">
            <a:extLst>
              <a:ext uri="{FF2B5EF4-FFF2-40B4-BE49-F238E27FC236}">
                <a16:creationId xmlns:a16="http://schemas.microsoft.com/office/drawing/2014/main" id="{A7E29837-6E90-5BF3-283D-0CE649B66C67}"/>
              </a:ext>
            </a:extLst>
          </p:cNvPr>
          <p:cNvSpPr/>
          <p:nvPr/>
        </p:nvSpPr>
        <p:spPr bwMode="auto">
          <a:xfrm>
            <a:off x="8531768" y="281667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7" name="Rectangle 126">
            <a:extLst>
              <a:ext uri="{FF2B5EF4-FFF2-40B4-BE49-F238E27FC236}">
                <a16:creationId xmlns:a16="http://schemas.microsoft.com/office/drawing/2014/main" id="{598D4C22-0FAF-8BD9-4E5E-DDE767694E48}"/>
              </a:ext>
            </a:extLst>
          </p:cNvPr>
          <p:cNvSpPr/>
          <p:nvPr/>
        </p:nvSpPr>
        <p:spPr bwMode="auto">
          <a:xfrm>
            <a:off x="8251696" y="281667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8" name="Rounded Rectangle 72">
            <a:extLst>
              <a:ext uri="{FF2B5EF4-FFF2-40B4-BE49-F238E27FC236}">
                <a16:creationId xmlns:a16="http://schemas.microsoft.com/office/drawing/2014/main" id="{4451994D-5326-2E81-2074-5EF7DAA7B9CB}"/>
              </a:ext>
            </a:extLst>
          </p:cNvPr>
          <p:cNvSpPr/>
          <p:nvPr/>
        </p:nvSpPr>
        <p:spPr bwMode="auto">
          <a:xfrm>
            <a:off x="5209640" y="2334369"/>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9" name="Rounded Rectangle 73">
            <a:extLst>
              <a:ext uri="{FF2B5EF4-FFF2-40B4-BE49-F238E27FC236}">
                <a16:creationId xmlns:a16="http://schemas.microsoft.com/office/drawing/2014/main" id="{2388E3EC-10D8-AB9F-BC43-708F092CDEF9}"/>
              </a:ext>
            </a:extLst>
          </p:cNvPr>
          <p:cNvSpPr/>
          <p:nvPr/>
        </p:nvSpPr>
        <p:spPr bwMode="auto">
          <a:xfrm>
            <a:off x="7184952" y="2272147"/>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0" name="Up-Down Arrow 76">
            <a:extLst>
              <a:ext uri="{FF2B5EF4-FFF2-40B4-BE49-F238E27FC236}">
                <a16:creationId xmlns:a16="http://schemas.microsoft.com/office/drawing/2014/main" id="{81DF7C9A-5E8C-307D-95CE-EC764935A402}"/>
              </a:ext>
            </a:extLst>
          </p:cNvPr>
          <p:cNvSpPr/>
          <p:nvPr/>
        </p:nvSpPr>
        <p:spPr bwMode="auto">
          <a:xfrm>
            <a:off x="6077626" y="3037371"/>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1" name="Up-Down Arrow 77">
            <a:extLst>
              <a:ext uri="{FF2B5EF4-FFF2-40B4-BE49-F238E27FC236}">
                <a16:creationId xmlns:a16="http://schemas.microsoft.com/office/drawing/2014/main" id="{8B691A80-91F0-7370-9CB8-DF6FD2191698}"/>
              </a:ext>
            </a:extLst>
          </p:cNvPr>
          <p:cNvSpPr/>
          <p:nvPr/>
        </p:nvSpPr>
        <p:spPr bwMode="auto">
          <a:xfrm>
            <a:off x="8191334" y="3108501"/>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32" name="Group 131">
            <a:extLst>
              <a:ext uri="{FF2B5EF4-FFF2-40B4-BE49-F238E27FC236}">
                <a16:creationId xmlns:a16="http://schemas.microsoft.com/office/drawing/2014/main" id="{7EDB3A41-9559-EC14-7766-E0462813B54B}"/>
              </a:ext>
            </a:extLst>
          </p:cNvPr>
          <p:cNvGrpSpPr/>
          <p:nvPr/>
        </p:nvGrpSpPr>
        <p:grpSpPr>
          <a:xfrm>
            <a:off x="3239361" y="2317615"/>
            <a:ext cx="1843120" cy="1174635"/>
            <a:chOff x="2502286" y="1965586"/>
            <a:chExt cx="1929955" cy="1174635"/>
          </a:xfrm>
        </p:grpSpPr>
        <p:sp>
          <p:nvSpPr>
            <p:cNvPr id="133" name="Rectangle 132">
              <a:extLst>
                <a:ext uri="{FF2B5EF4-FFF2-40B4-BE49-F238E27FC236}">
                  <a16:creationId xmlns:a16="http://schemas.microsoft.com/office/drawing/2014/main" id="{97ED6DF2-6A32-70A9-C451-62820BCC40B4}"/>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4" name="Rectangle 133">
              <a:extLst>
                <a:ext uri="{FF2B5EF4-FFF2-40B4-BE49-F238E27FC236}">
                  <a16:creationId xmlns:a16="http://schemas.microsoft.com/office/drawing/2014/main" id="{E8EA4658-C7E3-8E95-1BDC-028E2F88D1D1}"/>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5" name="Rectangle 134">
              <a:extLst>
                <a:ext uri="{FF2B5EF4-FFF2-40B4-BE49-F238E27FC236}">
                  <a16:creationId xmlns:a16="http://schemas.microsoft.com/office/drawing/2014/main" id="{7AB6B4DE-2651-F76E-C2A4-786C04C079EC}"/>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6" name="Rectangle 135">
              <a:extLst>
                <a:ext uri="{FF2B5EF4-FFF2-40B4-BE49-F238E27FC236}">
                  <a16:creationId xmlns:a16="http://schemas.microsoft.com/office/drawing/2014/main" id="{1472A2C7-6F51-574A-2DD0-CE6F76AF6E09}"/>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7" name="Rectangle 136">
              <a:extLst>
                <a:ext uri="{FF2B5EF4-FFF2-40B4-BE49-F238E27FC236}">
                  <a16:creationId xmlns:a16="http://schemas.microsoft.com/office/drawing/2014/main" id="{8D8255AC-5DFF-A046-740B-F2C9E5CE8606}"/>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8" name="Rectangle 137">
              <a:extLst>
                <a:ext uri="{FF2B5EF4-FFF2-40B4-BE49-F238E27FC236}">
                  <a16:creationId xmlns:a16="http://schemas.microsoft.com/office/drawing/2014/main" id="{A339C258-6169-82EC-6257-92B4AD6A1453}"/>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9" name="Rectangle 138">
              <a:extLst>
                <a:ext uri="{FF2B5EF4-FFF2-40B4-BE49-F238E27FC236}">
                  <a16:creationId xmlns:a16="http://schemas.microsoft.com/office/drawing/2014/main" id="{18AF17E6-EEF0-646D-8406-B149C46104C8}"/>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0" name="Rectangle 139">
              <a:extLst>
                <a:ext uri="{FF2B5EF4-FFF2-40B4-BE49-F238E27FC236}">
                  <a16:creationId xmlns:a16="http://schemas.microsoft.com/office/drawing/2014/main" id="{47F54D45-D37B-C7B4-ADA8-1D06F38942B4}"/>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1" name="Rectangle 140">
              <a:extLst>
                <a:ext uri="{FF2B5EF4-FFF2-40B4-BE49-F238E27FC236}">
                  <a16:creationId xmlns:a16="http://schemas.microsoft.com/office/drawing/2014/main" id="{DFD42ED7-36A5-90FA-F70F-F3290AA48EC1}"/>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2" name="Rounded Rectangle 70">
              <a:extLst>
                <a:ext uri="{FF2B5EF4-FFF2-40B4-BE49-F238E27FC236}">
                  <a16:creationId xmlns:a16="http://schemas.microsoft.com/office/drawing/2014/main" id="{78F62E86-485C-B807-F9FF-24D894D3E696}"/>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3" name="Rounded Rectangle 71">
              <a:extLst>
                <a:ext uri="{FF2B5EF4-FFF2-40B4-BE49-F238E27FC236}">
                  <a16:creationId xmlns:a16="http://schemas.microsoft.com/office/drawing/2014/main" id="{1D26F661-8E97-BA46-953B-1739B65BAB53}"/>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4" name="Up-Down Arrow 74">
              <a:extLst>
                <a:ext uri="{FF2B5EF4-FFF2-40B4-BE49-F238E27FC236}">
                  <a16:creationId xmlns:a16="http://schemas.microsoft.com/office/drawing/2014/main" id="{AD85552F-DE6D-8ADE-8186-70D9563F742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5" name="Up-Down Arrow 75">
              <a:extLst>
                <a:ext uri="{FF2B5EF4-FFF2-40B4-BE49-F238E27FC236}">
                  <a16:creationId xmlns:a16="http://schemas.microsoft.com/office/drawing/2014/main" id="{5ED304E5-455D-80E0-EDC2-E36A33AA70FC}"/>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6" name="TextBox 145">
              <a:extLst>
                <a:ext uri="{FF2B5EF4-FFF2-40B4-BE49-F238E27FC236}">
                  <a16:creationId xmlns:a16="http://schemas.microsoft.com/office/drawing/2014/main" id="{C228D06B-97AB-E441-C8F4-2E0F7CBF27C9}"/>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47" name="TextBox 146">
            <a:extLst>
              <a:ext uri="{FF2B5EF4-FFF2-40B4-BE49-F238E27FC236}">
                <a16:creationId xmlns:a16="http://schemas.microsoft.com/office/drawing/2014/main" id="{7FD13AD9-E6D8-80EE-78CA-D800A1AFFD51}"/>
              </a:ext>
            </a:extLst>
          </p:cNvPr>
          <p:cNvSpPr txBox="1"/>
          <p:nvPr/>
        </p:nvSpPr>
        <p:spPr>
          <a:xfrm>
            <a:off x="7411908" y="319759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48" name="TextBox 147">
            <a:extLst>
              <a:ext uri="{FF2B5EF4-FFF2-40B4-BE49-F238E27FC236}">
                <a16:creationId xmlns:a16="http://schemas.microsoft.com/office/drawing/2014/main" id="{CB37C6D1-B06F-9789-16A0-8B698876E92E}"/>
              </a:ext>
            </a:extLst>
          </p:cNvPr>
          <p:cNvSpPr txBox="1"/>
          <p:nvPr/>
        </p:nvSpPr>
        <p:spPr>
          <a:xfrm>
            <a:off x="5392886" y="3223392"/>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49" name="Group 148">
            <a:extLst>
              <a:ext uri="{FF2B5EF4-FFF2-40B4-BE49-F238E27FC236}">
                <a16:creationId xmlns:a16="http://schemas.microsoft.com/office/drawing/2014/main" id="{FCD07E22-564A-6726-6395-8F77EA03EF24}"/>
              </a:ext>
            </a:extLst>
          </p:cNvPr>
          <p:cNvGrpSpPr/>
          <p:nvPr/>
        </p:nvGrpSpPr>
        <p:grpSpPr>
          <a:xfrm>
            <a:off x="1538057" y="2386110"/>
            <a:ext cx="1396468" cy="1112350"/>
            <a:chOff x="354665" y="2034081"/>
            <a:chExt cx="1462260" cy="1112350"/>
          </a:xfrm>
        </p:grpSpPr>
        <p:sp>
          <p:nvSpPr>
            <p:cNvPr id="150" name="Rectangle 149">
              <a:extLst>
                <a:ext uri="{FF2B5EF4-FFF2-40B4-BE49-F238E27FC236}">
                  <a16:creationId xmlns:a16="http://schemas.microsoft.com/office/drawing/2014/main" id="{62545609-6078-7C75-6A85-22AB92EDB725}"/>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1" name="Rectangle 150">
              <a:extLst>
                <a:ext uri="{FF2B5EF4-FFF2-40B4-BE49-F238E27FC236}">
                  <a16:creationId xmlns:a16="http://schemas.microsoft.com/office/drawing/2014/main" id="{C4A07153-324D-7E26-6805-4BA29CFBFBDA}"/>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2" name="Rectangle 151">
              <a:extLst>
                <a:ext uri="{FF2B5EF4-FFF2-40B4-BE49-F238E27FC236}">
                  <a16:creationId xmlns:a16="http://schemas.microsoft.com/office/drawing/2014/main" id="{68688F11-78A7-5871-A898-3DFA3C77E8D8}"/>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3" name="Rectangle 152">
              <a:extLst>
                <a:ext uri="{FF2B5EF4-FFF2-40B4-BE49-F238E27FC236}">
                  <a16:creationId xmlns:a16="http://schemas.microsoft.com/office/drawing/2014/main" id="{5F7CB01B-5E9D-296F-CD5D-8044813BCE3D}"/>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Rounded Rectangle 85">
              <a:extLst>
                <a:ext uri="{FF2B5EF4-FFF2-40B4-BE49-F238E27FC236}">
                  <a16:creationId xmlns:a16="http://schemas.microsoft.com/office/drawing/2014/main" id="{CD24C0AE-A43A-4919-D07B-882855FC1B92}"/>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5" name="Up-Down Arrow 86">
              <a:extLst>
                <a:ext uri="{FF2B5EF4-FFF2-40B4-BE49-F238E27FC236}">
                  <a16:creationId xmlns:a16="http://schemas.microsoft.com/office/drawing/2014/main" id="{B9763926-67F5-25F3-9161-FCCB916A3256}"/>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6" name="Rectangle 155">
              <a:extLst>
                <a:ext uri="{FF2B5EF4-FFF2-40B4-BE49-F238E27FC236}">
                  <a16:creationId xmlns:a16="http://schemas.microsoft.com/office/drawing/2014/main" id="{25DAF084-26BE-67BD-3142-FDE151445C14}"/>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7" name="TextBox 156">
              <a:extLst>
                <a:ext uri="{FF2B5EF4-FFF2-40B4-BE49-F238E27FC236}">
                  <a16:creationId xmlns:a16="http://schemas.microsoft.com/office/drawing/2014/main" id="{D7FB86EC-5E79-42B7-3B7E-19014BBB55C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59" name="Rectangle: Rounded Corners 158">
            <a:extLst>
              <a:ext uri="{FF2B5EF4-FFF2-40B4-BE49-F238E27FC236}">
                <a16:creationId xmlns:a16="http://schemas.microsoft.com/office/drawing/2014/main" id="{53838EE8-8AB4-6A3C-C502-F7AAC761886B}"/>
              </a:ext>
            </a:extLst>
          </p:cNvPr>
          <p:cNvSpPr/>
          <p:nvPr/>
        </p:nvSpPr>
        <p:spPr bwMode="auto">
          <a:xfrm>
            <a:off x="7037012" y="1407686"/>
            <a:ext cx="2052000" cy="3168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Right Arrow 36">
            <a:extLst>
              <a:ext uri="{FF2B5EF4-FFF2-40B4-BE49-F238E27FC236}">
                <a16:creationId xmlns:a16="http://schemas.microsoft.com/office/drawing/2014/main" id="{3365BEC3-17D7-AE0C-4895-7C9AE53D9FFA}"/>
              </a:ext>
            </a:extLst>
          </p:cNvPr>
          <p:cNvSpPr/>
          <p:nvPr/>
        </p:nvSpPr>
        <p:spPr bwMode="auto">
          <a:xfrm>
            <a:off x="4912740" y="179099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Right Arrow 36">
            <a:extLst>
              <a:ext uri="{FF2B5EF4-FFF2-40B4-BE49-F238E27FC236}">
                <a16:creationId xmlns:a16="http://schemas.microsoft.com/office/drawing/2014/main" id="{FEB3F46E-11D8-9FBD-A338-78C9CD6678F8}"/>
              </a:ext>
            </a:extLst>
          </p:cNvPr>
          <p:cNvSpPr/>
          <p:nvPr/>
        </p:nvSpPr>
        <p:spPr bwMode="auto">
          <a:xfrm>
            <a:off x="6863460" y="180115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Right Arrow 36">
            <a:extLst>
              <a:ext uri="{FF2B5EF4-FFF2-40B4-BE49-F238E27FC236}">
                <a16:creationId xmlns:a16="http://schemas.microsoft.com/office/drawing/2014/main" id="{16CB2024-B50A-3791-0D83-E751E8E95CEE}"/>
              </a:ext>
            </a:extLst>
          </p:cNvPr>
          <p:cNvSpPr/>
          <p:nvPr/>
        </p:nvSpPr>
        <p:spPr bwMode="auto">
          <a:xfrm>
            <a:off x="3114420" y="178083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a:extLst>
              <a:ext uri="{FF2B5EF4-FFF2-40B4-BE49-F238E27FC236}">
                <a16:creationId xmlns:a16="http://schemas.microsoft.com/office/drawing/2014/main" id="{3D08DF2D-7203-2F8C-5ACA-B516F7294A0F}"/>
              </a:ext>
            </a:extLst>
          </p:cNvPr>
          <p:cNvSpPr txBox="1"/>
          <p:nvPr/>
        </p:nvSpPr>
        <p:spPr>
          <a:xfrm>
            <a:off x="6897179" y="6087534"/>
            <a:ext cx="2229265" cy="692497"/>
          </a:xfrm>
          <a:prstGeom prst="rect">
            <a:avLst/>
          </a:prstGeom>
          <a:noFill/>
        </p:spPr>
        <p:txBody>
          <a:bodyPr wrap="none" rtlCol="0">
            <a:spAutoFit/>
          </a:bodyPr>
          <a:lstStyle/>
          <a:p>
            <a:r>
              <a:rPr lang="en-US" sz="1300" dirty="0"/>
              <a:t>HP: High-Performance</a:t>
            </a:r>
          </a:p>
          <a:p>
            <a:r>
              <a:rPr lang="en-US" sz="1300" dirty="0"/>
              <a:t>MP: Middle-Performance</a:t>
            </a:r>
            <a:endParaRPr lang="hu-HU" sz="1300" dirty="0"/>
          </a:p>
          <a:p>
            <a:r>
              <a:rPr lang="en-US" sz="1300" dirty="0"/>
              <a:t>HE: High-Efficiency</a:t>
            </a:r>
            <a:endParaRPr lang="hu-HU" sz="1300" dirty="0"/>
          </a:p>
        </p:txBody>
      </p:sp>
    </p:spTree>
    <p:extLst>
      <p:ext uri="{BB962C8B-B14F-4D97-AF65-F5344CB8AC3E}">
        <p14:creationId xmlns:p14="http://schemas.microsoft.com/office/powerpoint/2010/main" val="324797593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1500" y="447763"/>
            <a:ext cx="484946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Armv9-A based 64-bit Cortex-A CPUs -2</a:t>
            </a:r>
          </a:p>
        </p:txBody>
      </p:sp>
      <p:sp>
        <p:nvSpPr>
          <p:cNvPr id="11" name="TextBox 10"/>
          <p:cNvSpPr txBox="1"/>
          <p:nvPr/>
        </p:nvSpPr>
        <p:spPr>
          <a:xfrm>
            <a:off x="1208439" y="5994471"/>
            <a:ext cx="6138860" cy="338554"/>
          </a:xfrm>
          <a:prstGeom prst="rect">
            <a:avLst/>
          </a:prstGeom>
          <a:noFill/>
        </p:spPr>
        <p:txBody>
          <a:bodyPr wrap="none" rtlCol="0">
            <a:spAutoFit/>
          </a:bodyPr>
          <a:lstStyle/>
          <a:p>
            <a:r>
              <a:rPr lang="en-US" sz="1600" dirty="0"/>
              <a:t>Figure: Evolution of the Arm ISA after the Armv3 release </a:t>
            </a:r>
          </a:p>
        </p:txBody>
      </p:sp>
      <p:sp>
        <p:nvSpPr>
          <p:cNvPr id="12" name="Title 1"/>
          <p:cNvSpPr txBox="1">
            <a:spLocks/>
          </p:cNvSpPr>
          <p:nvPr/>
        </p:nvSpPr>
        <p:spPr>
          <a:xfrm>
            <a:off x="0" y="0"/>
            <a:ext cx="9144000" cy="393700"/>
          </a:xfrm>
          <a:prstGeom prst="rect">
            <a:avLst/>
          </a:prstGeom>
        </p:spPr>
        <p:txBody>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r>
              <a:rPr lang="en-US" sz="1700" kern="1200" dirty="0">
                <a:solidFill>
                  <a:srgbClr val="FFFFFF"/>
                </a:solidFill>
              </a:rPr>
              <a:t>4.5 Armv9-A based </a:t>
            </a:r>
            <a:r>
              <a:rPr lang="en-US" sz="1700" kern="1200" dirty="0" err="1">
                <a:solidFill>
                  <a:srgbClr val="FFFFFF"/>
                </a:solidFill>
              </a:rPr>
              <a:t>DynamIQ</a:t>
            </a:r>
            <a:r>
              <a:rPr lang="en-US" sz="1700" kern="1200" dirty="0">
                <a:solidFill>
                  <a:srgbClr val="FFFFFF"/>
                </a:solidFill>
              </a:rPr>
              <a:t> core clusters-based mobile processors (1)</a:t>
            </a:r>
            <a:endParaRPr lang="en-US" sz="1700" kern="0" dirty="0"/>
          </a:p>
        </p:txBody>
      </p:sp>
      <p:sp>
        <p:nvSpPr>
          <p:cNvPr id="13" name="Title 12"/>
          <p:cNvSpPr>
            <a:spLocks noGrp="1"/>
          </p:cNvSpPr>
          <p:nvPr>
            <p:ph type="title"/>
          </p:nvPr>
        </p:nvSpPr>
        <p:spPr/>
        <p:txBody>
          <a:bodyPr/>
          <a:lstStyle/>
          <a:p>
            <a:r>
              <a:rPr lang="en-US" sz="1700" kern="1200" dirty="0">
                <a:solidFill>
                  <a:srgbClr val="FFFFFF"/>
                </a:solidFill>
              </a:rPr>
              <a:t>3.6 Armv9-A based 64-bit Cortex-A CPUs (2)</a:t>
            </a:r>
            <a:endParaRPr lang="en-US" sz="1700" dirty="0"/>
          </a:p>
        </p:txBody>
      </p:sp>
      <p:sp>
        <p:nvSpPr>
          <p:cNvPr id="14" name="Rounded Rectangle 13"/>
          <p:cNvSpPr/>
          <p:nvPr/>
        </p:nvSpPr>
        <p:spPr bwMode="auto">
          <a:xfrm>
            <a:off x="2337" y="850640"/>
            <a:ext cx="9144000" cy="100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5" name="TextBox 14"/>
          <p:cNvSpPr txBox="1"/>
          <p:nvPr/>
        </p:nvSpPr>
        <p:spPr>
          <a:xfrm>
            <a:off x="215900" y="850640"/>
            <a:ext cx="9222390" cy="984885"/>
          </a:xfrm>
          <a:prstGeom prst="rect">
            <a:avLst/>
          </a:prstGeom>
          <a:noFill/>
        </p:spPr>
        <p:txBody>
          <a:bodyPr wrap="square" rtlCol="0">
            <a:spAutoFit/>
          </a:bodyPr>
          <a:lstStyle/>
          <a:p>
            <a:pPr marL="285750" indent="-285750" defTabSz="457200">
              <a:spcAft>
                <a:spcPts val="600"/>
              </a:spcAft>
              <a:buFont typeface="Arial" panose="020B0604020202020204" pitchFamily="34" charset="0"/>
              <a:buChar char="•"/>
              <a:defRPr/>
            </a:pPr>
            <a:r>
              <a:rPr lang="en-GB" sz="1600" dirty="0">
                <a:solidFill>
                  <a:srgbClr val="000000"/>
                </a:solidFill>
              </a:rPr>
              <a:t>In </a:t>
            </a:r>
            <a:r>
              <a:rPr lang="en-GB" sz="1600" dirty="0">
                <a:solidFill>
                  <a:srgbClr val="0070C0"/>
                </a:solidFill>
              </a:rPr>
              <a:t>03/2021 </a:t>
            </a:r>
            <a:r>
              <a:rPr lang="en-GB" sz="1600" dirty="0">
                <a:solidFill>
                  <a:srgbClr val="000000"/>
                </a:solidFill>
              </a:rPr>
              <a:t>ARM announced the </a:t>
            </a:r>
            <a:r>
              <a:rPr lang="en-GB" sz="1600" dirty="0">
                <a:solidFill>
                  <a:srgbClr val="FF0000"/>
                </a:solidFill>
              </a:rPr>
              <a:t>Armv9-A </a:t>
            </a:r>
            <a:r>
              <a:rPr lang="en-GB" sz="1600" dirty="0">
                <a:solidFill>
                  <a:srgbClr val="000000"/>
                </a:solidFill>
              </a:rPr>
              <a:t>ISA, later renamed as Armv9.0 ISA.     </a:t>
            </a:r>
            <a:endParaRPr lang="en-US" sz="1600" dirty="0">
              <a:solidFill>
                <a:srgbClr val="000000"/>
              </a:solidFill>
            </a:endParaRPr>
          </a:p>
          <a:p>
            <a:pPr marL="285750" lvl="0" indent="-285750" defTabSz="457200">
              <a:spcAft>
                <a:spcPts val="600"/>
              </a:spcAft>
              <a:buFont typeface="Arial" panose="020B0604020202020204" pitchFamily="34" charset="0"/>
              <a:buChar char="•"/>
              <a:defRPr/>
            </a:pPr>
            <a:r>
              <a:rPr lang="en-US" sz="1600" dirty="0">
                <a:solidFill>
                  <a:srgbClr val="000000"/>
                </a:solidFill>
              </a:rPr>
              <a:t>This revision </a:t>
            </a:r>
            <a:r>
              <a:rPr lang="en-US" sz="1600" dirty="0">
                <a:solidFill>
                  <a:srgbClr val="0070C0"/>
                </a:solidFill>
              </a:rPr>
              <a:t>enhanced vector processing, ML, and security </a:t>
            </a:r>
            <a:r>
              <a:rPr lang="en-US" sz="1600" dirty="0"/>
              <a:t>(as indicated below).</a:t>
            </a:r>
          </a:p>
          <a:p>
            <a:pPr marL="285750" lvl="0" indent="-285750" defTabSz="457200">
              <a:buFont typeface="Arial" panose="020B0604020202020204" pitchFamily="34" charset="0"/>
              <a:buChar char="•"/>
              <a:defRPr/>
            </a:pPr>
            <a:r>
              <a:rPr lang="en-US" sz="1600" spc="-30" dirty="0"/>
              <a:t>It also introduced </a:t>
            </a:r>
            <a:r>
              <a:rPr lang="en-US" sz="1600" spc="-30" dirty="0">
                <a:solidFill>
                  <a:srgbClr val="FF0000"/>
                </a:solidFill>
              </a:rPr>
              <a:t>Armv9-A-based </a:t>
            </a:r>
            <a:r>
              <a:rPr lang="en-US" sz="1600" spc="-30" dirty="0" err="1">
                <a:solidFill>
                  <a:srgbClr val="FF0000"/>
                </a:solidFill>
              </a:rPr>
              <a:t>DynamIQ</a:t>
            </a:r>
            <a:r>
              <a:rPr lang="en-US" sz="1600" spc="-30" dirty="0">
                <a:solidFill>
                  <a:srgbClr val="FF0000"/>
                </a:solidFill>
              </a:rPr>
              <a:t> core clusters</a:t>
            </a:r>
            <a:r>
              <a:rPr lang="en-US" sz="1600" spc="-30" dirty="0">
                <a:solidFill>
                  <a:srgbClr val="0070C0"/>
                </a:solidFill>
              </a:rPr>
              <a:t> </a:t>
            </a:r>
            <a:r>
              <a:rPr lang="en-US" sz="1600" spc="-30" dirty="0">
                <a:solidFill>
                  <a:srgbClr val="000000"/>
                </a:solidFill>
              </a:rPr>
              <a:t>(as detailed in this Section).  </a:t>
            </a:r>
          </a:p>
        </p:txBody>
      </p:sp>
      <p:grpSp>
        <p:nvGrpSpPr>
          <p:cNvPr id="17" name="Group 16"/>
          <p:cNvGrpSpPr/>
          <p:nvPr/>
        </p:nvGrpSpPr>
        <p:grpSpPr>
          <a:xfrm>
            <a:off x="114300" y="2462883"/>
            <a:ext cx="8915400" cy="3448051"/>
            <a:chOff x="114300" y="2161175"/>
            <a:chExt cx="8915400" cy="3448051"/>
          </a:xfrm>
        </p:grpSpPr>
        <p:grpSp>
          <p:nvGrpSpPr>
            <p:cNvPr id="4" name="Group 3"/>
            <p:cNvGrpSpPr/>
            <p:nvPr/>
          </p:nvGrpSpPr>
          <p:grpSpPr>
            <a:xfrm>
              <a:off x="114300" y="2161175"/>
              <a:ext cx="8915400" cy="3448051"/>
              <a:chOff x="114300" y="1628800"/>
              <a:chExt cx="8915400" cy="3448051"/>
            </a:xfrm>
          </p:grpSpPr>
          <p:pic>
            <p:nvPicPr>
              <p:cNvPr id="5" name="Picture 2" descr="http://3s81si1s5ygj3mzby34dq6qf-wpengine.netdna-ssl.com/wp-content/uploads/2021/03/arm-vision-architecture-roadmap.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 y="1628800"/>
                <a:ext cx="8915400" cy="344805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images.anandtech.com/doci/16584/car_678x452.png"/>
              <p:cNvPicPr>
                <a:picLocks noChangeAspect="1" noChangeArrowheads="1"/>
              </p:cNvPicPr>
              <p:nvPr/>
            </p:nvPicPr>
            <p:blipFill rotWithShape="1">
              <a:blip r:embed="rId3">
                <a:extLst>
                  <a:ext uri="{28A0092B-C50C-407E-A947-70E740481C1C}">
                    <a14:useLocalDpi xmlns:a14="http://schemas.microsoft.com/office/drawing/2010/main" val="0"/>
                  </a:ext>
                </a:extLst>
              </a:blip>
              <a:srcRect l="58046" t="8650" r="8441" b="1138"/>
              <a:stretch/>
            </p:blipFill>
            <p:spPr bwMode="auto">
              <a:xfrm>
                <a:off x="6355427" y="1651900"/>
                <a:ext cx="2582058" cy="3413798"/>
              </a:xfrm>
              <a:prstGeom prst="rect">
                <a:avLst/>
              </a:prstGeom>
              <a:noFill/>
              <a:extLst>
                <a:ext uri="{909E8E84-426E-40DD-AFC4-6F175D3DCCD1}">
                  <a14:hiddenFill xmlns:a14="http://schemas.microsoft.com/office/drawing/2010/main">
                    <a:solidFill>
                      <a:srgbClr val="FFFFFF"/>
                    </a:solidFill>
                  </a14:hiddenFill>
                </a:ext>
              </a:extLst>
            </p:spPr>
          </p:pic>
          <p:sp>
            <p:nvSpPr>
              <p:cNvPr id="7" name="Rounded Rectangle 6"/>
              <p:cNvSpPr/>
              <p:nvPr/>
            </p:nvSpPr>
            <p:spPr bwMode="auto">
              <a:xfrm>
                <a:off x="115191" y="4949545"/>
                <a:ext cx="1981534" cy="126000"/>
              </a:xfrm>
              <a:prstGeom prst="roundRect">
                <a:avLst/>
              </a:prstGeom>
              <a:solidFill>
                <a:schemeClr val="tx1">
                  <a:lumMod val="75000"/>
                  <a:lumOff val="2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grpSp>
        <p:sp>
          <p:nvSpPr>
            <p:cNvPr id="8" name="Rounded Rectangle 7"/>
            <p:cNvSpPr/>
            <p:nvPr/>
          </p:nvSpPr>
          <p:spPr bwMode="auto">
            <a:xfrm>
              <a:off x="3357563" y="4344592"/>
              <a:ext cx="854397" cy="194062"/>
            </a:xfrm>
            <a:prstGeom prst="roundRect">
              <a:avLst/>
            </a:prstGeom>
            <a:solidFill>
              <a:srgbClr val="3D3D3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3186366" y="4326872"/>
              <a:ext cx="1293169" cy="230832"/>
            </a:xfrm>
            <a:prstGeom prst="rect">
              <a:avLst/>
            </a:prstGeom>
            <a:noFill/>
          </p:spPr>
          <p:txBody>
            <a:bodyPr wrap="square" rtlCol="0">
              <a:spAutoFit/>
            </a:bodyPr>
            <a:lstStyle/>
            <a:p>
              <a:r>
                <a:rPr lang="en-GB" sz="900">
                  <a:solidFill>
                    <a:srgbClr val="84AE5A"/>
                  </a:solidFill>
                </a:rPr>
                <a:t>Adv. SIMD (NEON) </a:t>
              </a:r>
            </a:p>
          </p:txBody>
        </p:sp>
        <p:sp>
          <p:nvSpPr>
            <p:cNvPr id="10" name="Rectangle 9"/>
            <p:cNvSpPr/>
            <p:nvPr/>
          </p:nvSpPr>
          <p:spPr bwMode="auto">
            <a:xfrm>
              <a:off x="6355427" y="2221252"/>
              <a:ext cx="2582058" cy="3024000"/>
            </a:xfrm>
            <a:prstGeom prst="rect">
              <a:avLst/>
            </a:prstGeom>
            <a:noFill/>
            <a:ln w="2857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sp>
          <p:nvSpPr>
            <p:cNvPr id="16" name="TextBox 15"/>
            <p:cNvSpPr txBox="1"/>
            <p:nvPr/>
          </p:nvSpPr>
          <p:spPr>
            <a:xfrm>
              <a:off x="6739715" y="3627595"/>
              <a:ext cx="732893" cy="276999"/>
            </a:xfrm>
            <a:prstGeom prst="rect">
              <a:avLst/>
            </a:prstGeom>
            <a:noFill/>
          </p:spPr>
          <p:txBody>
            <a:bodyPr wrap="none" rtlCol="0">
              <a:spAutoFit/>
            </a:bodyPr>
            <a:lstStyle/>
            <a:p>
              <a:r>
                <a:rPr lang="en-US" sz="1200" dirty="0">
                  <a:solidFill>
                    <a:srgbClr val="FFC000"/>
                  </a:solidFill>
                </a:rPr>
                <a:t>(SVE2)</a:t>
              </a:r>
            </a:p>
          </p:txBody>
        </p:sp>
      </p:grpSp>
    </p:spTree>
    <p:extLst>
      <p:ext uri="{BB962C8B-B14F-4D97-AF65-F5344CB8AC3E}">
        <p14:creationId xmlns:p14="http://schemas.microsoft.com/office/powerpoint/2010/main" val="214834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453691-3C5A-C918-1A14-13DEB3E457D7}"/>
              </a:ext>
            </a:extLst>
          </p:cNvPr>
          <p:cNvSpPr>
            <a:spLocks noGrp="1"/>
          </p:cNvSpPr>
          <p:nvPr>
            <p:ph type="title"/>
          </p:nvPr>
        </p:nvSpPr>
        <p:spPr/>
        <p:txBody>
          <a:bodyPr/>
          <a:lstStyle/>
          <a:p>
            <a:r>
              <a:rPr lang="en-US" sz="1700" kern="1200" dirty="0">
                <a:solidFill>
                  <a:srgbClr val="FFFFFF"/>
                </a:solidFill>
              </a:rPr>
              <a:t>3.6 Armv9-A based 64-bit Cortex-A CPUs (3)</a:t>
            </a:r>
            <a:endParaRPr lang="hu-HU" sz="1700" dirty="0"/>
          </a:p>
        </p:txBody>
      </p:sp>
      <p:sp>
        <p:nvSpPr>
          <p:cNvPr id="5" name="TextBox 4">
            <a:extLst>
              <a:ext uri="{FF2B5EF4-FFF2-40B4-BE49-F238E27FC236}">
                <a16:creationId xmlns:a16="http://schemas.microsoft.com/office/drawing/2014/main" id="{D8648190-4EEC-CA4D-C47D-FA53CB398A82}"/>
              </a:ext>
            </a:extLst>
          </p:cNvPr>
          <p:cNvSpPr txBox="1"/>
          <p:nvPr/>
        </p:nvSpPr>
        <p:spPr>
          <a:xfrm>
            <a:off x="71438" y="447040"/>
            <a:ext cx="610577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Armv9.2-A ISA and CPUs based on the Armv9.2-A </a:t>
            </a:r>
          </a:p>
        </p:txBody>
      </p:sp>
      <p:sp>
        <p:nvSpPr>
          <p:cNvPr id="6" name="TextBox 5">
            <a:extLst>
              <a:ext uri="{FF2B5EF4-FFF2-40B4-BE49-F238E27FC236}">
                <a16:creationId xmlns:a16="http://schemas.microsoft.com/office/drawing/2014/main" id="{A97D4B86-289F-74A2-3240-ADF10616C5F7}"/>
              </a:ext>
            </a:extLst>
          </p:cNvPr>
          <p:cNvSpPr txBox="1"/>
          <p:nvPr/>
        </p:nvSpPr>
        <p:spPr>
          <a:xfrm>
            <a:off x="71438" y="792480"/>
            <a:ext cx="9248301" cy="1154162"/>
          </a:xfrm>
          <a:prstGeom prst="rect">
            <a:avLst/>
          </a:prstGeom>
          <a:noFill/>
        </p:spPr>
        <p:txBody>
          <a:bodyPr wrap="none" rtlCol="0">
            <a:spAutoFit/>
          </a:bodyPr>
          <a:lstStyle/>
          <a:p>
            <a:pPr marL="285750" indent="-285750">
              <a:buFont typeface="Arial" panose="020B0604020202020204" pitchFamily="34" charset="0"/>
              <a:buChar char="•"/>
            </a:pPr>
            <a:r>
              <a:rPr lang="en-US" sz="1600" spc="-20" dirty="0"/>
              <a:t>In </a:t>
            </a:r>
            <a:r>
              <a:rPr lang="en-US" sz="1600" spc="-20" dirty="0">
                <a:solidFill>
                  <a:srgbClr val="0070C0"/>
                </a:solidFill>
              </a:rPr>
              <a:t>05/2023,</a:t>
            </a:r>
            <a:r>
              <a:rPr lang="en-US" sz="1600" spc="-20" dirty="0"/>
              <a:t> ARM released the </a:t>
            </a:r>
            <a:r>
              <a:rPr lang="en-US" sz="1600" spc="-20" dirty="0">
                <a:solidFill>
                  <a:srgbClr val="FF0000"/>
                </a:solidFill>
              </a:rPr>
              <a:t>Armv9.2 ISA update</a:t>
            </a:r>
            <a:r>
              <a:rPr lang="en-US" sz="1600" spc="-20" dirty="0"/>
              <a:t> with several </a:t>
            </a:r>
            <a:r>
              <a:rPr lang="en-US" sz="1600" spc="-20" dirty="0">
                <a:solidFill>
                  <a:srgbClr val="0070C0"/>
                </a:solidFill>
              </a:rPr>
              <a:t>minor enhancements</a:t>
            </a:r>
          </a:p>
          <a:p>
            <a:pPr>
              <a:spcAft>
                <a:spcPts val="600"/>
              </a:spcAft>
            </a:pPr>
            <a:r>
              <a:rPr lang="en-US" sz="1600" dirty="0">
                <a:solidFill>
                  <a:srgbClr val="0070C0"/>
                </a:solidFill>
              </a:rPr>
              <a:t>      </a:t>
            </a:r>
            <a:r>
              <a:rPr lang="en-US" sz="1600" dirty="0"/>
              <a:t>of the Armv9.0 version (not discussed here). </a:t>
            </a:r>
          </a:p>
          <a:p>
            <a:pPr marL="285750" indent="-285750">
              <a:buFont typeface="Arial" panose="020B0604020202020204" pitchFamily="34" charset="0"/>
              <a:buChar char="•"/>
            </a:pPr>
            <a:r>
              <a:rPr lang="en-US" sz="1600" dirty="0"/>
              <a:t>In the following, we will describe </a:t>
            </a:r>
            <a:r>
              <a:rPr lang="en-US" sz="1600" dirty="0">
                <a:solidFill>
                  <a:srgbClr val="0070C0"/>
                </a:solidFill>
              </a:rPr>
              <a:t>Armv9.0-A and Armv9.2-A-based CPUs together </a:t>
            </a:r>
          </a:p>
          <a:p>
            <a:r>
              <a:rPr lang="en-US" sz="1600" dirty="0"/>
              <a:t>      as </a:t>
            </a:r>
            <a:r>
              <a:rPr lang="en-US" sz="1600" dirty="0">
                <a:solidFill>
                  <a:srgbClr val="FF0000"/>
                </a:solidFill>
              </a:rPr>
              <a:t>Armv9-A-based CPUs</a:t>
            </a:r>
            <a:r>
              <a:rPr lang="en-US" sz="1600" dirty="0"/>
              <a:t>.</a:t>
            </a:r>
            <a:endParaRPr lang="hu-HU" sz="1600" dirty="0">
              <a:solidFill>
                <a:srgbClr val="FF0000"/>
              </a:solidFill>
            </a:endParaRPr>
          </a:p>
        </p:txBody>
      </p:sp>
    </p:spTree>
    <p:extLst>
      <p:ext uri="{BB962C8B-B14F-4D97-AF65-F5344CB8AC3E}">
        <p14:creationId xmlns:p14="http://schemas.microsoft.com/office/powerpoint/2010/main" val="12335434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CEA81B-7974-A820-EB43-6CA1EC57EF45}"/>
              </a:ext>
            </a:extLst>
          </p:cNvPr>
          <p:cNvSpPr>
            <a:spLocks noGrp="1"/>
          </p:cNvSpPr>
          <p:nvPr>
            <p:ph type="title"/>
          </p:nvPr>
        </p:nvSpPr>
        <p:spPr/>
        <p:txBody>
          <a:bodyPr/>
          <a:lstStyle/>
          <a:p>
            <a:r>
              <a:rPr lang="en-US" sz="1700" kern="1200" dirty="0">
                <a:solidFill>
                  <a:srgbClr val="FFFFFF"/>
                </a:solidFill>
              </a:rPr>
              <a:t>3.6 Armv9-A based 64-bit Cortex-A CPUs (4)</a:t>
            </a:r>
            <a:endParaRPr lang="hu-HU" sz="1700" dirty="0"/>
          </a:p>
        </p:txBody>
      </p:sp>
      <p:sp>
        <p:nvSpPr>
          <p:cNvPr id="4" name="Rectangle: Rounded Corners 3">
            <a:extLst>
              <a:ext uri="{FF2B5EF4-FFF2-40B4-BE49-F238E27FC236}">
                <a16:creationId xmlns:a16="http://schemas.microsoft.com/office/drawing/2014/main" id="{EF3DC98F-15BB-8A81-7907-18CB2A88F45F}"/>
              </a:ext>
            </a:extLst>
          </p:cNvPr>
          <p:cNvSpPr/>
          <p:nvPr/>
        </p:nvSpPr>
        <p:spPr bwMode="auto">
          <a:xfrm>
            <a:off x="0" y="1366345"/>
            <a:ext cx="9144000" cy="106994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CAA16588-7C31-AAA3-5DB9-BCBC35F27C43}"/>
              </a:ext>
            </a:extLst>
          </p:cNvPr>
          <p:cNvSpPr txBox="1"/>
          <p:nvPr/>
        </p:nvSpPr>
        <p:spPr>
          <a:xfrm>
            <a:off x="208071" y="789680"/>
            <a:ext cx="9078767" cy="1646605"/>
          </a:xfrm>
          <a:prstGeom prst="rect">
            <a:avLst/>
          </a:prstGeom>
          <a:noFill/>
        </p:spPr>
        <p:txBody>
          <a:bodyPr wrap="none" rtlCol="0">
            <a:spAutoFit/>
          </a:bodyPr>
          <a:lstStyle/>
          <a:p>
            <a:pPr marL="285750" lvl="0" indent="-285750" defTabSz="457200">
              <a:buFont typeface="Arial" panose="020B0604020202020204" pitchFamily="34" charset="0"/>
              <a:buChar char="•"/>
              <a:defRPr/>
            </a:pPr>
            <a:r>
              <a:rPr lang="en-US" sz="1600" dirty="0">
                <a:solidFill>
                  <a:srgbClr val="FF0000"/>
                </a:solidFill>
              </a:rPr>
              <a:t> Armv9-A-based </a:t>
            </a:r>
            <a:r>
              <a:rPr lang="en-US" sz="1600" dirty="0" err="1">
                <a:solidFill>
                  <a:srgbClr val="FF0000"/>
                </a:solidFill>
              </a:rPr>
              <a:t>DynamiQ</a:t>
            </a:r>
            <a:r>
              <a:rPr lang="en-US" sz="1600" dirty="0">
                <a:solidFill>
                  <a:srgbClr val="FF0000"/>
                </a:solidFill>
              </a:rPr>
              <a:t> core clusters </a:t>
            </a:r>
            <a:r>
              <a:rPr lang="en-US" sz="1600" dirty="0"/>
              <a:t>represent the </a:t>
            </a:r>
            <a:r>
              <a:rPr lang="en-US" sz="1600" dirty="0">
                <a:solidFill>
                  <a:srgbClr val="0070C0"/>
                </a:solidFill>
              </a:rPr>
              <a:t>next step in the evolution of </a:t>
            </a:r>
          </a:p>
          <a:p>
            <a:pPr lvl="0" defTabSz="457200">
              <a:spcAft>
                <a:spcPts val="600"/>
              </a:spcAft>
              <a:defRPr/>
            </a:pPr>
            <a:r>
              <a:rPr lang="en-US" sz="1600" dirty="0">
                <a:solidFill>
                  <a:srgbClr val="0070C0"/>
                </a:solidFill>
              </a:rPr>
              <a:t>      CPU configurations.</a:t>
            </a:r>
          </a:p>
          <a:p>
            <a:pPr marL="285750" lvl="0" indent="-285750" defTabSz="457200">
              <a:buFont typeface="Arial" panose="020B0604020202020204" pitchFamily="34" charset="0"/>
              <a:buChar char="•"/>
              <a:defRPr/>
            </a:pPr>
            <a:r>
              <a:rPr lang="en-US" sz="1600" dirty="0"/>
              <a:t>Unlike the previous Armv8.2 core clusters, t</a:t>
            </a:r>
            <a:r>
              <a:rPr lang="en-US" sz="1600" dirty="0">
                <a:solidFill>
                  <a:srgbClr val="000000"/>
                </a:solidFill>
              </a:rPr>
              <a:t>he new core clusters may include</a:t>
            </a:r>
          </a:p>
          <a:p>
            <a:pPr lvl="0" defTabSz="457200">
              <a:defRPr/>
            </a:pPr>
            <a:r>
              <a:rPr lang="en-US" sz="1600" dirty="0">
                <a:solidFill>
                  <a:srgbClr val="000000"/>
                </a:solidFill>
              </a:rPr>
              <a:t>      </a:t>
            </a:r>
            <a:r>
              <a:rPr lang="en-US" sz="1600" dirty="0">
                <a:solidFill>
                  <a:srgbClr val="FF0000"/>
                </a:solidFill>
              </a:rPr>
              <a:t>three core types </a:t>
            </a:r>
            <a:r>
              <a:rPr lang="en-US" sz="1600" dirty="0">
                <a:solidFill>
                  <a:srgbClr val="0070C0"/>
                </a:solidFill>
              </a:rPr>
              <a:t>out of 8 cores</a:t>
            </a:r>
            <a:r>
              <a:rPr lang="en-US" sz="1600" dirty="0"/>
              <a:t>, rather than only two, as in the </a:t>
            </a:r>
            <a:r>
              <a:rPr lang="en-US" sz="1600" spc="-50" dirty="0"/>
              <a:t>previous Armv8.2</a:t>
            </a:r>
          </a:p>
          <a:p>
            <a:pPr lvl="0" defTabSz="457200">
              <a:defRPr/>
            </a:pPr>
            <a:r>
              <a:rPr lang="en-US" sz="1600" spc="-50" dirty="0"/>
              <a:t>      </a:t>
            </a:r>
            <a:r>
              <a:rPr lang="en-US" sz="1600" spc="-50" dirty="0" err="1"/>
              <a:t>DynamIQ</a:t>
            </a:r>
            <a:r>
              <a:rPr lang="en-US" sz="1600" spc="-50" dirty="0"/>
              <a:t> core clusters, </a:t>
            </a:r>
            <a:r>
              <a:rPr lang="en-US" sz="1600" spc="-50" dirty="0">
                <a:solidFill>
                  <a:srgbClr val="000000"/>
                </a:solidFill>
              </a:rPr>
              <a:t>and offer </a:t>
            </a:r>
            <a:r>
              <a:rPr lang="en-US" sz="1600" spc="-50" dirty="0">
                <a:solidFill>
                  <a:srgbClr val="0070C0"/>
                </a:solidFill>
              </a:rPr>
              <a:t>additional improvements </a:t>
            </a:r>
            <a:r>
              <a:rPr lang="en-US" sz="1600" spc="-50" dirty="0"/>
              <a:t>as well,</a:t>
            </a:r>
            <a:r>
              <a:rPr lang="en-US" sz="1600" spc="-50" dirty="0">
                <a:solidFill>
                  <a:srgbClr val="0070C0"/>
                </a:solidFill>
              </a:rPr>
              <a:t> </a:t>
            </a:r>
            <a:r>
              <a:rPr lang="en-US" sz="1600" dirty="0">
                <a:solidFill>
                  <a:srgbClr val="000000"/>
                </a:solidFill>
              </a:rPr>
              <a:t>as discussed </a:t>
            </a:r>
          </a:p>
          <a:p>
            <a:pPr lvl="0" defTabSz="457200">
              <a:defRPr/>
            </a:pPr>
            <a:r>
              <a:rPr lang="en-US" sz="1600" dirty="0">
                <a:solidFill>
                  <a:srgbClr val="000000"/>
                </a:solidFill>
              </a:rPr>
              <a:t>      subsequently.</a:t>
            </a:r>
          </a:p>
        </p:txBody>
      </p:sp>
      <p:sp>
        <p:nvSpPr>
          <p:cNvPr id="5" name="TextBox 4">
            <a:extLst>
              <a:ext uri="{FF2B5EF4-FFF2-40B4-BE49-F238E27FC236}">
                <a16:creationId xmlns:a16="http://schemas.microsoft.com/office/drawing/2014/main" id="{D02EAA21-DC55-A092-22B2-6787B2D6884C}"/>
              </a:ext>
            </a:extLst>
          </p:cNvPr>
          <p:cNvSpPr txBox="1"/>
          <p:nvPr/>
        </p:nvSpPr>
        <p:spPr>
          <a:xfrm>
            <a:off x="71437" y="440668"/>
            <a:ext cx="89922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Armv9-A based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-1 </a:t>
            </a:r>
          </a:p>
        </p:txBody>
      </p:sp>
    </p:spTree>
    <p:extLst>
      <p:ext uri="{BB962C8B-B14F-4D97-AF65-F5344CB8AC3E}">
        <p14:creationId xmlns:p14="http://schemas.microsoft.com/office/powerpoint/2010/main" val="3727781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anim calcmode="lin" valueType="num">
                                      <p:cBhvr additive="base">
                                        <p:cTn id="2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151"/>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(7)</a:t>
            </a:r>
            <a:endParaRPr lang="en-GB" sz="1700" kern="1200" dirty="0">
              <a:solidFill>
                <a:srgbClr val="FFFFFF"/>
              </a:solidFill>
            </a:endParaRPr>
          </a:p>
        </p:txBody>
      </p:sp>
      <p:sp>
        <p:nvSpPr>
          <p:cNvPr id="3" name="TextBox 2"/>
          <p:cNvSpPr txBox="1"/>
          <p:nvPr/>
        </p:nvSpPr>
        <p:spPr>
          <a:xfrm>
            <a:off x="71438" y="442408"/>
            <a:ext cx="953992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40" normalizeH="0" noProof="0" dirty="0">
                <a:ln>
                  <a:noFill/>
                </a:ln>
                <a:solidFill>
                  <a:srgbClr val="2D2D8A"/>
                </a:solidFill>
                <a:effectLst/>
                <a:uLnTx/>
                <a:uFillTx/>
                <a:latin typeface="Verdana"/>
                <a:ea typeface="+mn-ea"/>
                <a:cs typeface="+mn-cs"/>
              </a:rPr>
              <a:t>What are the key enhancements of the Armv9-A based </a:t>
            </a:r>
            <a:r>
              <a:rPr kumimoji="0" lang="en-GB" sz="1800" b="0" i="0" u="none" strike="noStrike" kern="1200" cap="none" spc="-40" normalizeH="0" noProof="0" dirty="0" err="1">
                <a:ln>
                  <a:noFill/>
                </a:ln>
                <a:solidFill>
                  <a:srgbClr val="2D2D8A"/>
                </a:solidFill>
                <a:effectLst/>
                <a:uLnTx/>
                <a:uFillTx/>
                <a:latin typeface="Verdana"/>
                <a:ea typeface="+mn-ea"/>
                <a:cs typeface="+mn-cs"/>
              </a:rPr>
              <a:t>DynamIQ</a:t>
            </a:r>
            <a:r>
              <a:rPr kumimoji="0" lang="en-GB" sz="1800" b="0" i="0" u="none" strike="noStrike" kern="1200" cap="none" spc="-40" normalizeH="0" noProof="0" dirty="0">
                <a:ln>
                  <a:noFill/>
                </a:ln>
                <a:solidFill>
                  <a:srgbClr val="2D2D8A"/>
                </a:solidFill>
                <a:effectLst/>
                <a:uLnTx/>
                <a:uFillTx/>
                <a:latin typeface="Verdana"/>
                <a:ea typeface="+mn-ea"/>
                <a:cs typeface="+mn-cs"/>
              </a:rPr>
              <a:t> core clusters?</a:t>
            </a:r>
          </a:p>
        </p:txBody>
      </p:sp>
      <p:sp>
        <p:nvSpPr>
          <p:cNvPr id="5" name="Rounded Rectangle 4"/>
          <p:cNvSpPr/>
          <p:nvPr/>
        </p:nvSpPr>
        <p:spPr>
          <a:xfrm>
            <a:off x="-508" y="861905"/>
            <a:ext cx="9144000" cy="126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p:cNvSpPr txBox="1"/>
          <p:nvPr/>
        </p:nvSpPr>
        <p:spPr>
          <a:xfrm>
            <a:off x="297807" y="861905"/>
            <a:ext cx="8551645" cy="123110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Use </a:t>
            </a:r>
            <a:r>
              <a:rPr kumimoji="0" lang="en-GB" sz="1600" b="0" i="0" u="none" strike="noStrike" kern="1200" cap="none" spc="0" normalizeH="0" baseline="0" noProof="0" dirty="0">
                <a:ln>
                  <a:noFill/>
                </a:ln>
                <a:solidFill>
                  <a:srgbClr val="0070C0"/>
                </a:solidFill>
                <a:effectLst/>
                <a:uLnTx/>
                <a:uFillTx/>
                <a:latin typeface="Verdana"/>
                <a:ea typeface="+mn-ea"/>
                <a:cs typeface="+mn-cs"/>
              </a:rPr>
              <a:t>of up to three core types </a:t>
            </a:r>
            <a:r>
              <a:rPr kumimoji="0" lang="en-GB" sz="1600" b="0" i="0" u="none" strike="noStrike" kern="1200" cap="none" spc="0" normalizeH="0" baseline="0" noProof="0" dirty="0">
                <a:ln>
                  <a:noFill/>
                </a:ln>
                <a:solidFill>
                  <a:srgbClr val="000000"/>
                </a:solidFill>
                <a:effectLst/>
                <a:uLnTx/>
                <a:uFillTx/>
                <a:latin typeface="Verdana"/>
                <a:ea typeface="+mn-ea"/>
                <a:cs typeface="+mn-cs"/>
              </a:rPr>
              <a:t>rather than only two, as before.</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Sliced L3 caches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snoop filter,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control logic.</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effectLst/>
                <a:uLnTx/>
                <a:uFillTx/>
                <a:latin typeface="Verdana"/>
                <a:ea typeface="+mn-ea"/>
                <a:cs typeface="+mn-cs"/>
              </a:rPr>
              <a:t>The</a:t>
            </a:r>
            <a:r>
              <a:rPr kumimoji="0" lang="en-GB" sz="1600" b="0" i="0" u="none" strike="noStrike" kern="1200" cap="none" spc="0" normalizeH="0" baseline="0" noProof="0" dirty="0">
                <a:ln>
                  <a:noFill/>
                </a:ln>
                <a:solidFill>
                  <a:srgbClr val="0070C0"/>
                </a:solidFill>
                <a:effectLst/>
                <a:uLnTx/>
                <a:uFillTx/>
                <a:latin typeface="Verdana"/>
                <a:ea typeface="+mn-ea"/>
                <a:cs typeface="+mn-cs"/>
              </a:rPr>
              <a:t> memory Tagging Extension </a:t>
            </a:r>
            <a:r>
              <a:rPr kumimoji="0" lang="en-GB" sz="1600" b="0" i="0" u="none" strike="noStrike" kern="1200" cap="none" spc="0" normalizeH="0" baseline="0" noProof="0" dirty="0">
                <a:ln>
                  <a:noFill/>
                </a:ln>
                <a:solidFill>
                  <a:srgbClr val="000000"/>
                </a:solidFill>
                <a:effectLst/>
                <a:uLnTx/>
                <a:uFillTx/>
                <a:latin typeface="Verdana"/>
                <a:ea typeface="+mn-ea"/>
                <a:cs typeface="+mn-cs"/>
              </a:rPr>
              <a:t>(MTE).</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Wider </a:t>
            </a:r>
            <a:r>
              <a:rPr kumimoji="0" lang="en-GB" sz="1600" b="0" i="0" u="none" strike="noStrike" kern="1200" cap="none" spc="0" normalizeH="0" baseline="0" noProof="0" dirty="0">
                <a:ln>
                  <a:noFill/>
                </a:ln>
                <a:solidFill>
                  <a:srgbClr val="000000"/>
                </a:solidFill>
                <a:effectLst/>
                <a:uLnTx/>
                <a:uFillTx/>
                <a:latin typeface="Verdana"/>
                <a:ea typeface="+mn-ea"/>
                <a:cs typeface="+mn-cs"/>
              </a:rPr>
              <a:t>(scalable) </a:t>
            </a:r>
            <a:r>
              <a:rPr kumimoji="0" lang="en-GB" sz="1600" b="0" i="0" u="none" strike="noStrike" kern="1200" cap="none" spc="0" normalizeH="0" baseline="0" noProof="0" dirty="0">
                <a:ln>
                  <a:noFill/>
                </a:ln>
                <a:solidFill>
                  <a:srgbClr val="0070C0"/>
                </a:solidFill>
                <a:effectLst/>
                <a:uLnTx/>
                <a:uFillTx/>
                <a:latin typeface="Verdana"/>
                <a:ea typeface="+mn-ea"/>
                <a:cs typeface="+mn-cs"/>
              </a:rPr>
              <a:t>bus interfaces.</a:t>
            </a:r>
          </a:p>
        </p:txBody>
      </p:sp>
      <p:sp>
        <p:nvSpPr>
          <p:cNvPr id="8" name="TextBox 7"/>
          <p:cNvSpPr txBox="1"/>
          <p:nvPr/>
        </p:nvSpPr>
        <p:spPr>
          <a:xfrm>
            <a:off x="71438" y="2121905"/>
            <a:ext cx="801089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Subsequently, we will discuss the enhancements mentioned above.</a:t>
            </a:r>
          </a:p>
        </p:txBody>
      </p:sp>
    </p:spTree>
    <p:extLst>
      <p:ext uri="{BB962C8B-B14F-4D97-AF65-F5344CB8AC3E}">
        <p14:creationId xmlns:p14="http://schemas.microsoft.com/office/powerpoint/2010/main" val="2680200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CE6A3-6A81-DE6C-FFB1-C203C46FF12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B67B02F-0247-C820-48B1-5C59862378F4}"/>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(8)</a:t>
            </a:r>
            <a:endParaRPr lang="en-GB" sz="1700" kern="1200" dirty="0">
              <a:solidFill>
                <a:srgbClr val="FFFFFF"/>
              </a:solidFill>
            </a:endParaRPr>
          </a:p>
        </p:txBody>
      </p:sp>
      <p:sp>
        <p:nvSpPr>
          <p:cNvPr id="4" name="TextBox 3">
            <a:extLst>
              <a:ext uri="{FF2B5EF4-FFF2-40B4-BE49-F238E27FC236}">
                <a16:creationId xmlns:a16="http://schemas.microsoft.com/office/drawing/2014/main" id="{8835E8CA-E851-998F-0959-A8D7C5053D21}"/>
              </a:ext>
            </a:extLst>
          </p:cNvPr>
          <p:cNvSpPr txBox="1"/>
          <p:nvPr/>
        </p:nvSpPr>
        <p:spPr>
          <a:xfrm>
            <a:off x="75250" y="442540"/>
            <a:ext cx="9973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110" normalizeH="0" baseline="0" noProof="0" dirty="0">
                <a:ln>
                  <a:noFill/>
                </a:ln>
                <a:solidFill>
                  <a:srgbClr val="2D2D8A"/>
                </a:solidFill>
                <a:effectLst/>
                <a:uLnTx/>
                <a:uFillTx/>
                <a:latin typeface="Verdana"/>
                <a:ea typeface="+mn-ea"/>
                <a:cs typeface="+mn-cs"/>
              </a:rPr>
              <a:t>a) Possible use of three core types rather than two as in </a:t>
            </a:r>
            <a:r>
              <a:rPr kumimoji="0" lang="en-GB" sz="1800" b="0" i="0" u="none" strike="noStrike" kern="1200" cap="none" spc="-110" normalizeH="0" baseline="0" noProof="0" dirty="0" err="1">
                <a:ln>
                  <a:noFill/>
                </a:ln>
                <a:solidFill>
                  <a:srgbClr val="2D2D8A"/>
                </a:solidFill>
                <a:effectLst/>
                <a:uLnTx/>
                <a:uFillTx/>
                <a:latin typeface="Verdana"/>
                <a:ea typeface="+mn-ea"/>
                <a:cs typeface="+mn-cs"/>
              </a:rPr>
              <a:t>DynamIQ</a:t>
            </a:r>
            <a:r>
              <a:rPr kumimoji="0" lang="en-GB" sz="1800" b="0" i="0" u="none" strike="noStrike" kern="1200" cap="none" spc="-110" normalizeH="0" baseline="0" noProof="0" dirty="0">
                <a:ln>
                  <a:noFill/>
                </a:ln>
                <a:solidFill>
                  <a:srgbClr val="2D2D8A"/>
                </a:solidFill>
                <a:effectLst/>
                <a:uLnTx/>
                <a:uFillTx/>
                <a:latin typeface="Verdana"/>
                <a:ea typeface="+mn-ea"/>
                <a:cs typeface="+mn-cs"/>
              </a:rPr>
              <a:t> core clusters [</a:t>
            </a:r>
            <a:r>
              <a:rPr lang="hu-HU" spc="-110" noProof="0" dirty="0">
                <a:solidFill>
                  <a:srgbClr val="2D2D8A"/>
                </a:solidFill>
                <a:latin typeface="Verdana"/>
              </a:rPr>
              <a:t>55</a:t>
            </a:r>
            <a:r>
              <a:rPr kumimoji="0" lang="en-GB" sz="1800" b="0" i="0" u="none" strike="noStrike" kern="1200" cap="none" spc="-110" normalizeH="0" baseline="0" noProof="0" dirty="0">
                <a:ln>
                  <a:noFill/>
                </a:ln>
                <a:solidFill>
                  <a:srgbClr val="2D2D8A"/>
                </a:solidFill>
                <a:effectLst/>
                <a:uLnTx/>
                <a:uFillTx/>
                <a:latin typeface="Verdana"/>
                <a:ea typeface="+mn-ea"/>
                <a:cs typeface="+mn-cs"/>
              </a:rPr>
              <a:t>]</a:t>
            </a:r>
          </a:p>
        </p:txBody>
      </p:sp>
      <p:sp>
        <p:nvSpPr>
          <p:cNvPr id="7" name="Rounded Rectangle 6">
            <a:extLst>
              <a:ext uri="{FF2B5EF4-FFF2-40B4-BE49-F238E27FC236}">
                <a16:creationId xmlns:a16="http://schemas.microsoft.com/office/drawing/2014/main" id="{59C4CF06-18A7-F4CB-CE21-59C13AF8B277}"/>
              </a:ext>
            </a:extLst>
          </p:cNvPr>
          <p:cNvSpPr/>
          <p:nvPr/>
        </p:nvSpPr>
        <p:spPr>
          <a:xfrm>
            <a:off x="-508" y="3661386"/>
            <a:ext cx="9144000" cy="374571"/>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333625" algn="l"/>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10" name="Picture 2" descr="CPU_PU__53.png (1920×1080)">
            <a:extLst>
              <a:ext uri="{FF2B5EF4-FFF2-40B4-BE49-F238E27FC236}">
                <a16:creationId xmlns:a16="http://schemas.microsoft.com/office/drawing/2014/main" id="{CFB543E3-51B6-363B-41D4-F354306AF7B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589" t="20645" r="3557" b="7214"/>
          <a:stretch/>
        </p:blipFill>
        <p:spPr bwMode="auto">
          <a:xfrm>
            <a:off x="145758" y="2544016"/>
            <a:ext cx="8836732" cy="378042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DF55E90-EB89-0969-7E6E-A5CAD36AB925}"/>
              </a:ext>
            </a:extLst>
          </p:cNvPr>
          <p:cNvSpPr txBox="1"/>
          <p:nvPr/>
        </p:nvSpPr>
        <p:spPr>
          <a:xfrm>
            <a:off x="71499" y="799125"/>
            <a:ext cx="895661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a:t>
            </a:r>
            <a:r>
              <a:rPr kumimoji="0" lang="en-GB" sz="1600" b="0" i="0" u="none" strike="noStrike" kern="1200" cap="none" spc="0" normalizeH="0" baseline="0" noProof="0" dirty="0">
                <a:ln>
                  <a:noFill/>
                </a:ln>
                <a:solidFill>
                  <a:srgbClr val="FF0000"/>
                </a:solidFill>
                <a:effectLst/>
                <a:uLnTx/>
                <a:uFillTx/>
                <a:latin typeface="Verdana"/>
                <a:ea typeface="+mn-ea"/>
                <a:cs typeface="+mn-cs"/>
              </a:rPr>
              <a:t>new </a:t>
            </a:r>
            <a:r>
              <a:rPr kumimoji="0" lang="en-GB"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GB" sz="1600" b="0" i="0" u="none" strike="noStrike" kern="1200" cap="none" spc="0" normalizeH="0" baseline="0" noProof="0" dirty="0">
                <a:ln>
                  <a:noFill/>
                </a:ln>
                <a:solidFill>
                  <a:srgbClr val="FF0000"/>
                </a:solidFill>
                <a:effectLst/>
                <a:uLnTx/>
                <a:uFillTx/>
                <a:latin typeface="Verdana"/>
                <a:ea typeface="+mn-ea"/>
                <a:cs typeface="+mn-cs"/>
              </a:rPr>
              <a:t> core cluster </a:t>
            </a:r>
            <a:r>
              <a:rPr kumimoji="0" lang="en-GB" sz="1600" b="0" i="0" u="none" strike="noStrike" kern="1200" cap="none" spc="0" normalizeH="0" baseline="0" noProof="0" dirty="0">
                <a:ln>
                  <a:noFill/>
                </a:ln>
                <a:solidFill>
                  <a:srgbClr val="000000"/>
                </a:solidFill>
                <a:effectLst/>
                <a:uLnTx/>
                <a:uFillTx/>
                <a:latin typeface="Verdana"/>
                <a:ea typeface="+mn-ea"/>
                <a:cs typeface="+mn-cs"/>
              </a:rPr>
              <a:t>may have </a:t>
            </a:r>
            <a:r>
              <a:rPr kumimoji="0" lang="en-GB" sz="1600" b="0" i="0" u="none" strike="noStrike" kern="1200" cap="none" spc="0" normalizeH="0" baseline="0" noProof="0" dirty="0">
                <a:ln>
                  <a:noFill/>
                </a:ln>
                <a:solidFill>
                  <a:srgbClr val="0070C0"/>
                </a:solidFill>
                <a:effectLst/>
                <a:uLnTx/>
                <a:uFillTx/>
                <a:latin typeface="Verdana"/>
                <a:ea typeface="+mn-ea"/>
                <a:cs typeface="+mn-cs"/>
              </a:rPr>
              <a:t>up to 8 cores out of 3 core types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a:extLst>
              <a:ext uri="{FF2B5EF4-FFF2-40B4-BE49-F238E27FC236}">
                <a16:creationId xmlns:a16="http://schemas.microsoft.com/office/drawing/2014/main" id="{0EDB20E1-C635-5E3B-BF44-FC4AE9EEA2A3}"/>
              </a:ext>
            </a:extLst>
          </p:cNvPr>
          <p:cNvSpPr txBox="1"/>
          <p:nvPr/>
        </p:nvSpPr>
        <p:spPr>
          <a:xfrm>
            <a:off x="341530" y="1151217"/>
            <a:ext cx="7064178"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Cortex-X2</a:t>
            </a:r>
            <a:r>
              <a:rPr kumimoji="0" lang="en-GB" sz="1600" b="0" i="0" u="none" strike="noStrike" kern="1200" cap="none" spc="0" normalizeH="0" baseline="0" noProof="0" dirty="0">
                <a:ln>
                  <a:noFill/>
                </a:ln>
                <a:solidFill>
                  <a:srgbClr val="000000"/>
                </a:solidFill>
                <a:effectLst/>
                <a:uLnTx/>
                <a:uFillTx/>
                <a:latin typeface="Verdana"/>
                <a:ea typeface="+mn-ea"/>
                <a:cs typeface="+mn-cs"/>
              </a:rPr>
              <a:t> (X) cores (even 8 Cortex-X cores),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middle-performance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Cortex-A710</a:t>
            </a:r>
            <a:r>
              <a:rPr kumimoji="0" lang="en-GB" sz="1600" b="0" i="0" u="none" strike="noStrike" kern="1200" cap="none" spc="0" normalizeH="0" baseline="0" noProof="0" dirty="0">
                <a:ln>
                  <a:noFill/>
                </a:ln>
                <a:solidFill>
                  <a:srgbClr val="000000"/>
                </a:solidFill>
                <a:effectLst/>
                <a:uLnTx/>
                <a:uFillTx/>
                <a:latin typeface="Verdana"/>
                <a:ea typeface="+mn-ea"/>
                <a:cs typeface="+mn-cs"/>
              </a:rPr>
              <a:t> (L) cores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high-efficiency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Cortex-A510</a:t>
            </a:r>
            <a:r>
              <a:rPr kumimoji="0" lang="en-GB" sz="1600" b="0" i="0" u="none" strike="noStrike" kern="1200" cap="none" spc="0" normalizeH="0" baseline="0" noProof="0" dirty="0">
                <a:ln>
                  <a:noFill/>
                </a:ln>
                <a:solidFill>
                  <a:srgbClr val="000000"/>
                </a:solidFill>
                <a:effectLst/>
                <a:uLnTx/>
                <a:uFillTx/>
                <a:latin typeface="Verdana"/>
                <a:ea typeface="+mn-ea"/>
                <a:cs typeface="+mn-cs"/>
              </a:rPr>
              <a:t> (b) little cores,</a:t>
            </a:r>
          </a:p>
        </p:txBody>
      </p:sp>
      <p:sp>
        <p:nvSpPr>
          <p:cNvPr id="6" name="TextBox 5">
            <a:extLst>
              <a:ext uri="{FF2B5EF4-FFF2-40B4-BE49-F238E27FC236}">
                <a16:creationId xmlns:a16="http://schemas.microsoft.com/office/drawing/2014/main" id="{FCFC439A-56C6-E126-9C55-7B06650F28DC}"/>
              </a:ext>
            </a:extLst>
          </p:cNvPr>
          <p:cNvSpPr txBox="1"/>
          <p:nvPr/>
        </p:nvSpPr>
        <p:spPr>
          <a:xfrm>
            <a:off x="116505" y="2033510"/>
            <a:ext cx="85416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while the specific </a:t>
            </a:r>
            <a:r>
              <a:rPr kumimoji="0" lang="en-GB" sz="1600" b="0" i="0" u="none" strike="noStrike" kern="1200" cap="none" spc="0" normalizeH="0" baseline="0" noProof="0" dirty="0">
                <a:ln>
                  <a:noFill/>
                </a:ln>
                <a:solidFill>
                  <a:srgbClr val="0070C0"/>
                </a:solidFill>
                <a:effectLst/>
                <a:uLnTx/>
                <a:uFillTx/>
                <a:latin typeface="Verdana"/>
                <a:ea typeface="+mn-ea"/>
                <a:cs typeface="+mn-cs"/>
              </a:rPr>
              <a:t>mix of the cores depends on the type of</a:t>
            </a:r>
            <a:r>
              <a:rPr kumimoji="0" lang="en-GB" sz="1600" b="0" i="0" u="none" strike="noStrike" kern="1200" cap="none" spc="0" normalizeH="0" noProof="0" dirty="0">
                <a:ln>
                  <a:noFill/>
                </a:ln>
                <a:solidFill>
                  <a:srgbClr val="0070C0"/>
                </a:solidFill>
                <a:effectLst/>
                <a:uLnTx/>
                <a:uFillTx/>
                <a:latin typeface="Verdana"/>
                <a:ea typeface="+mn-ea"/>
                <a:cs typeface="+mn-cs"/>
              </a:rPr>
              <a:t> device </a:t>
            </a:r>
            <a:r>
              <a:rPr kumimoji="0" lang="en-GB" sz="1600" b="0" i="0" u="none" strike="noStrike" kern="1200" cap="none" spc="0" normalizeH="0" baseline="0" noProof="0" dirty="0">
                <a:ln>
                  <a:noFill/>
                </a:ln>
                <a:effectLst/>
                <a:uLnTx/>
                <a:uFillTx/>
                <a:latin typeface="Verdana"/>
                <a:ea typeface="+mn-ea"/>
                <a:cs typeface="+mn-cs"/>
              </a:rPr>
              <a:t>being targeted</a:t>
            </a:r>
            <a:r>
              <a:rPr kumimoji="0" lang="en-GB" sz="1600" b="0" i="0" u="none" strike="noStrike" kern="1200" cap="none" spc="0" normalizeH="0" baseline="0" noProof="0" dirty="0">
                <a:ln>
                  <a:noFill/>
                </a:ln>
                <a:solidFill>
                  <a:srgbClr val="0070C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F6A6402C-1C1F-5E1F-DA7F-8D76F8F3C083}"/>
              </a:ext>
            </a:extLst>
          </p:cNvPr>
          <p:cNvSpPr txBox="1"/>
          <p:nvPr/>
        </p:nvSpPr>
        <p:spPr>
          <a:xfrm>
            <a:off x="1481953" y="6421823"/>
            <a:ext cx="5435719" cy="338554"/>
          </a:xfrm>
          <a:prstGeom prst="rect">
            <a:avLst/>
          </a:prstGeom>
          <a:noFill/>
        </p:spPr>
        <p:txBody>
          <a:bodyPr wrap="none" rtlCol="0">
            <a:spAutoFit/>
          </a:bodyPr>
          <a:lstStyle/>
          <a:p>
            <a:r>
              <a:rPr lang="en-US" sz="1600" dirty="0"/>
              <a:t>Figure: Use cases of Armv9-based CPU cores [55] </a:t>
            </a:r>
            <a:endParaRPr lang="hu-HU" sz="1600" dirty="0" err="1"/>
          </a:p>
        </p:txBody>
      </p:sp>
    </p:spTree>
    <p:extLst>
      <p:ext uri="{BB962C8B-B14F-4D97-AF65-F5344CB8AC3E}">
        <p14:creationId xmlns:p14="http://schemas.microsoft.com/office/powerpoint/2010/main" val="1238566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5" grpId="0"/>
      <p:bldP spid="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(9)</a:t>
            </a:r>
            <a:endParaRPr lang="en-GB" sz="1700" kern="1200" dirty="0">
              <a:solidFill>
                <a:srgbClr val="FFFFFF"/>
              </a:solidFill>
            </a:endParaRPr>
          </a:p>
        </p:txBody>
      </p:sp>
      <p:sp>
        <p:nvSpPr>
          <p:cNvPr id="4" name="TextBox 3"/>
          <p:cNvSpPr txBox="1"/>
          <p:nvPr/>
        </p:nvSpPr>
        <p:spPr>
          <a:xfrm>
            <a:off x="71438" y="449378"/>
            <a:ext cx="65197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50" normalizeH="0" baseline="0" noProof="0" dirty="0">
                <a:ln>
                  <a:noFill/>
                </a:ln>
                <a:solidFill>
                  <a:srgbClr val="2D2D8A"/>
                </a:solidFill>
                <a:effectLst/>
                <a:uLnTx/>
                <a:uFillTx/>
                <a:latin typeface="Verdana"/>
                <a:ea typeface="+mn-ea"/>
                <a:cs typeface="+mn-cs"/>
              </a:rPr>
              <a:t>b) Sliced L3 cache, snoop filter and the control logic </a:t>
            </a:r>
            <a:r>
              <a:rPr kumimoji="0" lang="en-GB" sz="1800" b="0" i="0" u="none" strike="noStrike" kern="1200" cap="none" spc="-50" normalizeH="0" baseline="0" noProof="0" dirty="0">
                <a:ln>
                  <a:noFill/>
                </a:ln>
                <a:solidFill>
                  <a:srgbClr val="000000"/>
                </a:solidFill>
                <a:effectLst/>
                <a:uLnTx/>
                <a:uFillTx/>
                <a:latin typeface="Verdana"/>
                <a:ea typeface="+mn-ea"/>
                <a:cs typeface="+mn-cs"/>
              </a:rPr>
              <a:t>[</a:t>
            </a:r>
            <a:r>
              <a:rPr lang="hu-HU" spc="-50" noProof="0" dirty="0">
                <a:solidFill>
                  <a:srgbClr val="000000"/>
                </a:solidFill>
                <a:latin typeface="Verdana"/>
              </a:rPr>
              <a:t>55</a:t>
            </a:r>
            <a:r>
              <a:rPr kumimoji="0" lang="en-GB" sz="1800" b="0" i="0" u="none" strike="noStrike" kern="1200" cap="none" spc="-50" normalizeH="0" baseline="0" noProof="0" dirty="0">
                <a:ln>
                  <a:noFill/>
                </a:ln>
                <a:solidFill>
                  <a:srgbClr val="000000"/>
                </a:solidFill>
                <a:effectLst/>
                <a:uLnTx/>
                <a:uFillTx/>
                <a:latin typeface="Verdana"/>
                <a:ea typeface="+mn-ea"/>
                <a:cs typeface="+mn-cs"/>
              </a:rPr>
              <a:t>] </a:t>
            </a:r>
          </a:p>
        </p:txBody>
      </p:sp>
      <p:sp>
        <p:nvSpPr>
          <p:cNvPr id="3" name="Rounded Rectangle 2"/>
          <p:cNvSpPr/>
          <p:nvPr/>
        </p:nvSpPr>
        <p:spPr>
          <a:xfrm>
            <a:off x="-35496" y="922142"/>
            <a:ext cx="9144000" cy="5544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2" name="Group 11"/>
          <p:cNvGrpSpPr/>
          <p:nvPr/>
        </p:nvGrpSpPr>
        <p:grpSpPr>
          <a:xfrm>
            <a:off x="3221850" y="1805921"/>
            <a:ext cx="5805645" cy="4539091"/>
            <a:chOff x="3222625" y="1358769"/>
            <a:chExt cx="5628216" cy="4539091"/>
          </a:xfrm>
        </p:grpSpPr>
        <p:pic>
          <p:nvPicPr>
            <p:cNvPr id="13" name="Picture 4" descr="https://images.anandtech.com/doci/16693/CPU_49.png"/>
            <p:cNvPicPr>
              <a:picLocks noChangeAspect="1" noChangeArrowheads="1"/>
            </p:cNvPicPr>
            <p:nvPr/>
          </p:nvPicPr>
          <p:blipFill rotWithShape="1">
            <a:blip r:embed="rId2">
              <a:extLst>
                <a:ext uri="{28A0092B-C50C-407E-A947-70E740481C1C}">
                  <a14:useLocalDpi xmlns:a14="http://schemas.microsoft.com/office/drawing/2010/main" val="0"/>
                </a:ext>
              </a:extLst>
            </a:blip>
            <a:srcRect l="40957" t="7985" b="7362"/>
            <a:stretch/>
          </p:blipFill>
          <p:spPr bwMode="auto">
            <a:xfrm>
              <a:off x="3222625" y="1358769"/>
              <a:ext cx="5628216" cy="453909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3222625" y="1358769"/>
              <a:ext cx="3059565" cy="288000"/>
            </a:xfrm>
            <a:prstGeom prst="rect">
              <a:avLst/>
            </a:prstGeom>
            <a:solidFill>
              <a:schemeClr val="tx2">
                <a:lumMod val="75000"/>
                <a:lumOff val="25000"/>
              </a:scheme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5" name="TextBox 4">
            <a:extLst>
              <a:ext uri="{FF2B5EF4-FFF2-40B4-BE49-F238E27FC236}">
                <a16:creationId xmlns:a16="http://schemas.microsoft.com/office/drawing/2014/main" id="{A971BE05-9F27-E88D-2ECE-2A506CF4C17D}"/>
              </a:ext>
            </a:extLst>
          </p:cNvPr>
          <p:cNvSpPr txBox="1"/>
          <p:nvPr/>
        </p:nvSpPr>
        <p:spPr>
          <a:xfrm>
            <a:off x="208727" y="966041"/>
            <a:ext cx="881876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In the new </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GB" sz="1600" b="0" i="0" u="none" strike="noStrike" kern="1200" cap="none" spc="0" normalizeH="0" baseline="0" noProof="0" dirty="0">
                <a:ln>
                  <a:noFill/>
                </a:ln>
                <a:solidFill>
                  <a:srgbClr val="0070C0"/>
                </a:solidFill>
                <a:effectLst/>
                <a:uLnTx/>
                <a:uFillTx/>
                <a:latin typeface="Verdana"/>
                <a:ea typeface="+mn-ea"/>
                <a:cs typeface="+mn-cs"/>
              </a:rPr>
              <a:t> core cluster the L3 cache, snoop filter, and control logic </a:t>
            </a:r>
            <a:r>
              <a:rPr kumimoji="0" lang="en-GB" sz="1600" b="0" i="0" u="none" strike="noStrike" kern="1200" cap="none" spc="0" normalizeH="0" baseline="0" noProof="0" dirty="0">
                <a:ln>
                  <a:noFill/>
                </a:ln>
                <a:solidFill>
                  <a:srgbClr val="000000"/>
                </a:solidFill>
                <a:effectLst/>
                <a:uLnTx/>
                <a:uFillTx/>
                <a:latin typeface="Verdana"/>
                <a:ea typeface="+mn-ea"/>
                <a:cs typeface="+mn-cs"/>
              </a:rPr>
              <a:t>are</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a:t>
            </a:r>
            <a:r>
              <a:rPr kumimoji="0" lang="en-GB" sz="1600" b="0" i="0" u="none" strike="noStrike" kern="1200" cap="none" spc="0" normalizeH="0" baseline="0" noProof="0" dirty="0">
                <a:ln>
                  <a:noFill/>
                </a:ln>
                <a:effectLst/>
                <a:uLnTx/>
                <a:uFillTx/>
                <a:latin typeface="Verdana"/>
                <a:ea typeface="+mn-ea"/>
                <a:cs typeface="+mn-cs"/>
              </a:rPr>
              <a:t>as indicated in the Figure</a:t>
            </a:r>
            <a:r>
              <a:rPr lang="en-GB" sz="1600" dirty="0">
                <a:latin typeface="Verdana"/>
              </a:rPr>
              <a:t> below.</a:t>
            </a:r>
            <a:endParaRPr lang="hu-HU" sz="1600" dirty="0" err="1"/>
          </a:p>
        </p:txBody>
      </p:sp>
      <p:sp>
        <p:nvSpPr>
          <p:cNvPr id="6" name="TextBox 5">
            <a:extLst>
              <a:ext uri="{FF2B5EF4-FFF2-40B4-BE49-F238E27FC236}">
                <a16:creationId xmlns:a16="http://schemas.microsoft.com/office/drawing/2014/main" id="{43D743A1-CB4A-7CBF-CFBC-AC9AE0DBF327}"/>
              </a:ext>
            </a:extLst>
          </p:cNvPr>
          <p:cNvSpPr txBox="1"/>
          <p:nvPr/>
        </p:nvSpPr>
        <p:spPr>
          <a:xfrm>
            <a:off x="129210" y="5532854"/>
            <a:ext cx="2987356" cy="830997"/>
          </a:xfrm>
          <a:prstGeom prst="rect">
            <a:avLst/>
          </a:prstGeom>
          <a:noFill/>
        </p:spPr>
        <p:txBody>
          <a:bodyPr wrap="none" rtlCol="0">
            <a:spAutoFit/>
          </a:bodyPr>
          <a:lstStyle/>
          <a:p>
            <a:pPr algn="ctr"/>
            <a:r>
              <a:rPr lang="en-US" sz="1600" spc="-80" dirty="0"/>
              <a:t>Figure: Sliced implementation</a:t>
            </a:r>
          </a:p>
          <a:p>
            <a:pPr algn="ctr"/>
            <a:r>
              <a:rPr lang="en-US" sz="1600" spc="-80" dirty="0"/>
              <a:t>  of the L3 cache, snoop filter</a:t>
            </a:r>
          </a:p>
          <a:p>
            <a:pPr algn="ctr"/>
            <a:r>
              <a:rPr lang="en-US" sz="1600" spc="-80" dirty="0"/>
              <a:t>  and the control logic</a:t>
            </a:r>
            <a:r>
              <a:rPr lang="en-US" sz="1600" dirty="0"/>
              <a:t>   </a:t>
            </a:r>
            <a:endParaRPr lang="hu-HU" sz="1600" dirty="0" err="1"/>
          </a:p>
        </p:txBody>
      </p:sp>
    </p:spTree>
    <p:extLst>
      <p:ext uri="{BB962C8B-B14F-4D97-AF65-F5344CB8AC3E}">
        <p14:creationId xmlns:p14="http://schemas.microsoft.com/office/powerpoint/2010/main" val="249427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85" r="3219"/>
          <a:stretch/>
        </p:blipFill>
        <p:spPr bwMode="auto">
          <a:xfrm>
            <a:off x="34307" y="1223754"/>
            <a:ext cx="9078163" cy="43654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74679" y="440668"/>
            <a:ext cx="92525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Evolution of ARM’s products and the total number of ARM based chips shipped </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r>
              <a:rPr kumimoji="0" lang="hu-HU" sz="1800" b="0" i="0" u="none" strike="noStrike" kern="1200" cap="none" spc="-70" normalizeH="0" baseline="0" noProof="0" dirty="0">
                <a:ln>
                  <a:noFill/>
                </a:ln>
                <a:solidFill>
                  <a:srgbClr val="000000"/>
                </a:solidFill>
                <a:effectLst/>
                <a:uLnTx/>
                <a:uFillTx/>
                <a:latin typeface="Verdana"/>
                <a:ea typeface="+mn-ea"/>
                <a:cs typeface="+mn-cs"/>
              </a:rPr>
              <a:t>10</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116505" y="5705671"/>
            <a:ext cx="9136015" cy="12464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hu-HU" sz="1400" b="0" i="0" u="none" strike="noStrike" kern="1200" cap="none" spc="0" normalizeH="0" baseline="0" noProof="0" dirty="0" err="1">
                <a:ln>
                  <a:noFill/>
                </a:ln>
                <a:solidFill>
                  <a:srgbClr val="000000"/>
                </a:solidFill>
                <a:effectLst/>
                <a:uLnTx/>
                <a:uFillTx/>
                <a:latin typeface="Verdana"/>
                <a:ea typeface="+mn-ea"/>
                <a:cs typeface="+mn-cs"/>
              </a:rPr>
              <a:t>Keil</a:t>
            </a:r>
            <a:r>
              <a:rPr kumimoji="0" lang="hu-HU" sz="1400" b="0" i="0" u="none" strike="noStrike" kern="1200" cap="none" spc="0" normalizeH="0" baseline="0" noProof="0" dirty="0">
                <a:ln>
                  <a:noFill/>
                </a:ln>
                <a:solidFill>
                  <a:srgbClr val="000000"/>
                </a:solidFill>
                <a:effectLst/>
                <a:uLnTx/>
                <a:uFillTx/>
                <a:latin typeface="Verdana"/>
                <a:ea typeface="+mn-ea"/>
                <a:cs typeface="+mn-cs"/>
              </a:rPr>
              <a:t>: Software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development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tool</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embedded</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en-GB" sz="1400" b="0" i="0" u="none" strike="noStrike" kern="1200" cap="none" spc="0" normalizeH="0" baseline="0" noProof="0" dirty="0">
                <a:ln>
                  <a:noFill/>
                </a:ln>
                <a:solidFill>
                  <a:srgbClr val="000000"/>
                </a:solidFill>
                <a:effectLst/>
                <a:uLnTx/>
                <a:uFillTx/>
                <a:latin typeface="Verdana"/>
                <a:ea typeface="+mn-ea"/>
                <a:cs typeface="+mn-cs"/>
              </a:rPr>
              <a:t>   Cortex R: Real-time   M: Embedded</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err="1">
                <a:ln>
                  <a:noFill/>
                </a:ln>
                <a:solidFill>
                  <a:srgbClr val="FF0000"/>
                </a:solidFill>
                <a:effectLst/>
                <a:uLnTx/>
                <a:uFillTx/>
                <a:latin typeface="Verdana"/>
                <a:ea typeface="+mn-ea"/>
                <a:cs typeface="+mn-cs"/>
              </a:rPr>
              <a:t>Linaro</a:t>
            </a:r>
            <a:r>
              <a:rPr kumimoji="0" lang="hu-HU" sz="1400" b="0" i="0" u="none" strike="noStrike" kern="1200" cap="none" spc="0" normalizeH="0" baseline="0" noProof="0" dirty="0">
                <a:ln>
                  <a:noFill/>
                </a:ln>
                <a:solidFill>
                  <a:srgbClr val="000000"/>
                </a:solidFill>
                <a:effectLst/>
                <a:uLnTx/>
                <a:uFillTx/>
                <a:latin typeface="Verdana"/>
                <a:ea typeface="+mn-ea"/>
                <a:cs typeface="+mn-cs"/>
              </a:rPr>
              <a:t>: Nonprofit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company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established</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Freescale, IBM, Samsung, ST-Ericsson and </a:t>
            </a:r>
            <a:r>
              <a:rPr kumimoji="0" lang="hu-HU" sz="1400" b="0" i="0" u="none" strike="noStrike" kern="1200" cap="none" spc="0" normalizeH="0" baseline="0" noProof="0" dirty="0">
                <a:ln>
                  <a:noFill/>
                </a:ln>
                <a:solidFill>
                  <a:srgbClr val="000000"/>
                </a:solidFill>
                <a:effectLst/>
                <a:uLnTx/>
                <a:uFillTx/>
                <a:latin typeface="Verdana"/>
                <a:ea typeface="+mn-ea"/>
                <a:cs typeface="+mn-cs"/>
              </a:rPr>
              <a:t>TI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support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open-source software developers using Linux on</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SoCs.</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SBSA: Server Base System Architecture, a standardized </a:t>
            </a:r>
            <a:r>
              <a:rPr kumimoji="0" lang="hu-HU" sz="1400" b="0" i="0" u="none" strike="noStrike" kern="1200" cap="none" spc="0" normalizeH="0" baseline="0" noProof="0" dirty="0">
                <a:ln>
                  <a:noFill/>
                </a:ln>
                <a:solidFill>
                  <a:srgbClr val="000000"/>
                </a:solidFill>
                <a:effectLst/>
                <a:uLnTx/>
                <a:uFillTx/>
                <a:latin typeface="Verdana"/>
                <a:ea typeface="+mn-ea"/>
                <a:cs typeface="+mn-cs"/>
              </a:rPr>
              <a:t>server platform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for</a:t>
            </a:r>
            <a:r>
              <a:rPr kumimoji="0" lang="en-US" sz="1400" b="0" i="0" u="none" strike="noStrike" kern="1200" cap="none" spc="0" normalizeH="0" baseline="0" noProof="0" dirty="0">
                <a:ln>
                  <a:noFill/>
                </a:ln>
                <a:solidFill>
                  <a:srgbClr val="000000"/>
                </a:solidFill>
                <a:effectLst/>
                <a:uLnTx/>
                <a:uFillTx/>
                <a:latin typeface="Verdana"/>
                <a:ea typeface="+mn-ea"/>
                <a:cs typeface="+mn-cs"/>
              </a:rPr>
              <a:t> 64-bit ARM</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solidFill>
                  <a:srgbClr val="FFFFFF"/>
                </a:solidFill>
              </a:rPr>
              <a:t>1. </a:t>
            </a:r>
            <a:r>
              <a:rPr lang="hu-HU" sz="1700" dirty="0" err="1">
                <a:solidFill>
                  <a:srgbClr val="FFFFFF"/>
                </a:solidFill>
              </a:rPr>
              <a:t>Introduction</a:t>
            </a:r>
            <a:r>
              <a:rPr lang="hu-HU" sz="1700" dirty="0">
                <a:solidFill>
                  <a:srgbClr val="FFFFFF"/>
                </a:solidFill>
              </a:rPr>
              <a:t> </a:t>
            </a:r>
            <a:r>
              <a:rPr lang="hu-HU" sz="1700" dirty="0" err="1">
                <a:solidFill>
                  <a:srgbClr val="FFFFFF"/>
                </a:solidFill>
              </a:rPr>
              <a:t>to</a:t>
            </a:r>
            <a:r>
              <a:rPr lang="hu-HU" sz="1700" dirty="0">
                <a:solidFill>
                  <a:srgbClr val="FFFFFF"/>
                </a:solidFill>
              </a:rPr>
              <a:t> </a:t>
            </a:r>
            <a:r>
              <a:rPr lang="en-US" sz="1700" dirty="0">
                <a:solidFill>
                  <a:srgbClr val="FFFFFF"/>
                </a:solidFill>
              </a:rPr>
              <a:t>ARM </a:t>
            </a:r>
            <a:r>
              <a:rPr lang="hu-HU" sz="1700" dirty="0">
                <a:solidFill>
                  <a:srgbClr val="FFFFFF"/>
                </a:solidFill>
              </a:rPr>
              <a:t>(</a:t>
            </a:r>
            <a:r>
              <a:rPr lang="en-US" sz="1700" dirty="0">
                <a:solidFill>
                  <a:srgbClr val="FFFFFF"/>
                </a:solidFill>
              </a:rPr>
              <a:t>11</a:t>
            </a:r>
            <a:r>
              <a:rPr lang="hu-HU" sz="1700" dirty="0">
                <a:solidFill>
                  <a:srgbClr val="FFFFFF"/>
                </a:solidFill>
              </a:rPr>
              <a:t>)</a:t>
            </a:r>
            <a:endParaRPr lang="en-US" sz="1700" dirty="0">
              <a:solidFill>
                <a:srgbClr val="FFFFFF"/>
              </a:solidFill>
            </a:endParaRPr>
          </a:p>
        </p:txBody>
      </p:sp>
      <p:sp>
        <p:nvSpPr>
          <p:cNvPr id="2" name="TextBox 1">
            <a:extLst>
              <a:ext uri="{FF2B5EF4-FFF2-40B4-BE49-F238E27FC236}">
                <a16:creationId xmlns:a16="http://schemas.microsoft.com/office/drawing/2014/main" id="{DFF62A9B-CD34-AC7B-F0AD-1266A0B5DEF7}"/>
              </a:ext>
            </a:extLst>
          </p:cNvPr>
          <p:cNvSpPr txBox="1"/>
          <p:nvPr/>
        </p:nvSpPr>
        <p:spPr>
          <a:xfrm>
            <a:off x="704200" y="4761190"/>
            <a:ext cx="1154483" cy="261610"/>
          </a:xfrm>
          <a:prstGeom prst="rect">
            <a:avLst/>
          </a:prstGeom>
          <a:noFill/>
        </p:spPr>
        <p:txBody>
          <a:bodyPr wrap="none" rtlCol="0">
            <a:spAutoFit/>
          </a:bodyPr>
          <a:lstStyle/>
          <a:p>
            <a:r>
              <a:rPr lang="en-US" sz="1100" dirty="0">
                <a:solidFill>
                  <a:schemeClr val="bg1"/>
                </a:solidFill>
              </a:rPr>
              <a:t>(FX/FP SIMD)</a:t>
            </a:r>
            <a:endParaRPr lang="hu-HU" sz="1100" dirty="0">
              <a:solidFill>
                <a:schemeClr val="bg1"/>
              </a:solidFill>
            </a:endParaRPr>
          </a:p>
        </p:txBody>
      </p:sp>
      <p:sp>
        <p:nvSpPr>
          <p:cNvPr id="4" name="TextBox 3">
            <a:extLst>
              <a:ext uri="{FF2B5EF4-FFF2-40B4-BE49-F238E27FC236}">
                <a16:creationId xmlns:a16="http://schemas.microsoft.com/office/drawing/2014/main" id="{9BCA6A88-3462-FEE2-47CE-31D814C69DAC}"/>
              </a:ext>
            </a:extLst>
          </p:cNvPr>
          <p:cNvSpPr txBox="1"/>
          <p:nvPr/>
        </p:nvSpPr>
        <p:spPr>
          <a:xfrm>
            <a:off x="5696035" y="3788984"/>
            <a:ext cx="710451" cy="253916"/>
          </a:xfrm>
          <a:prstGeom prst="rect">
            <a:avLst/>
          </a:prstGeom>
          <a:noFill/>
        </p:spPr>
        <p:txBody>
          <a:bodyPr wrap="none" rtlCol="0">
            <a:spAutoFit/>
          </a:bodyPr>
          <a:lstStyle/>
          <a:p>
            <a:r>
              <a:rPr lang="en-US" sz="1050" dirty="0">
                <a:solidFill>
                  <a:schemeClr val="bg1"/>
                </a:solidFill>
              </a:rPr>
              <a:t>(64-bit)</a:t>
            </a:r>
            <a:endParaRPr lang="hu-HU" sz="1050" dirty="0">
              <a:solidFill>
                <a:schemeClr val="bg1"/>
              </a:solidFill>
            </a:endParaRPr>
          </a:p>
        </p:txBody>
      </p:sp>
      <p:sp>
        <p:nvSpPr>
          <p:cNvPr id="6" name="TextBox 5">
            <a:extLst>
              <a:ext uri="{FF2B5EF4-FFF2-40B4-BE49-F238E27FC236}">
                <a16:creationId xmlns:a16="http://schemas.microsoft.com/office/drawing/2014/main" id="{A33C05E3-10B8-AAE6-06D8-B841B0DEC650}"/>
              </a:ext>
            </a:extLst>
          </p:cNvPr>
          <p:cNvSpPr txBox="1"/>
          <p:nvPr/>
        </p:nvSpPr>
        <p:spPr>
          <a:xfrm>
            <a:off x="1399048" y="1652962"/>
            <a:ext cx="928459" cy="230832"/>
          </a:xfrm>
          <a:prstGeom prst="rect">
            <a:avLst/>
          </a:prstGeom>
          <a:noFill/>
        </p:spPr>
        <p:txBody>
          <a:bodyPr wrap="none" rtlCol="0">
            <a:spAutoFit/>
          </a:bodyPr>
          <a:lstStyle/>
          <a:p>
            <a:r>
              <a:rPr lang="en-US" sz="900" dirty="0">
                <a:solidFill>
                  <a:schemeClr val="bg1"/>
                </a:solidFill>
              </a:rPr>
              <a:t>(Application)</a:t>
            </a:r>
            <a:endParaRPr lang="hu-HU" sz="900" dirty="0">
              <a:solidFill>
                <a:schemeClr val="bg1"/>
              </a:solidFill>
            </a:endParaRPr>
          </a:p>
        </p:txBody>
      </p:sp>
      <p:sp>
        <p:nvSpPr>
          <p:cNvPr id="8" name="TextBox 7">
            <a:extLst>
              <a:ext uri="{FF2B5EF4-FFF2-40B4-BE49-F238E27FC236}">
                <a16:creationId xmlns:a16="http://schemas.microsoft.com/office/drawing/2014/main" id="{D5921404-E850-52A0-1FA9-474DB561E6A5}"/>
              </a:ext>
            </a:extLst>
          </p:cNvPr>
          <p:cNvSpPr txBox="1"/>
          <p:nvPr/>
        </p:nvSpPr>
        <p:spPr>
          <a:xfrm>
            <a:off x="3100070" y="3786539"/>
            <a:ext cx="609462" cy="261610"/>
          </a:xfrm>
          <a:prstGeom prst="rect">
            <a:avLst/>
          </a:prstGeom>
          <a:noFill/>
        </p:spPr>
        <p:txBody>
          <a:bodyPr wrap="none" rtlCol="0">
            <a:spAutoFit/>
          </a:bodyPr>
          <a:lstStyle/>
          <a:p>
            <a:r>
              <a:rPr lang="en-US" sz="1050" dirty="0">
                <a:solidFill>
                  <a:schemeClr val="bg1"/>
                </a:solidFill>
              </a:rPr>
              <a:t>(GPU)</a:t>
            </a:r>
            <a:endParaRPr lang="hu-HU" sz="1050" dirty="0">
              <a:solidFill>
                <a:schemeClr val="bg1"/>
              </a:solidFill>
            </a:endParaRPr>
          </a:p>
        </p:txBody>
      </p:sp>
      <p:sp>
        <p:nvSpPr>
          <p:cNvPr id="9" name="TextBox 8">
            <a:extLst>
              <a:ext uri="{FF2B5EF4-FFF2-40B4-BE49-F238E27FC236}">
                <a16:creationId xmlns:a16="http://schemas.microsoft.com/office/drawing/2014/main" id="{01840521-1FC5-84CF-8034-BE19985B5537}"/>
              </a:ext>
            </a:extLst>
          </p:cNvPr>
          <p:cNvSpPr txBox="1"/>
          <p:nvPr/>
        </p:nvSpPr>
        <p:spPr>
          <a:xfrm>
            <a:off x="937665" y="4032174"/>
            <a:ext cx="688009" cy="246221"/>
          </a:xfrm>
          <a:prstGeom prst="rect">
            <a:avLst/>
          </a:prstGeom>
          <a:noFill/>
        </p:spPr>
        <p:txBody>
          <a:bodyPr wrap="none" rtlCol="0">
            <a:spAutoFit/>
          </a:bodyPr>
          <a:lstStyle/>
          <a:p>
            <a:r>
              <a:rPr lang="en-US" sz="1000" dirty="0">
                <a:solidFill>
                  <a:schemeClr val="bg1"/>
                </a:solidFill>
              </a:rPr>
              <a:t>(32-bit)</a:t>
            </a:r>
            <a:endParaRPr lang="hu-HU" sz="1000" dirty="0">
              <a:solidFill>
                <a:schemeClr val="bg1"/>
              </a:solidFill>
            </a:endParaRPr>
          </a:p>
        </p:txBody>
      </p:sp>
    </p:spTree>
    <p:extLst>
      <p:ext uri="{BB962C8B-B14F-4D97-AF65-F5344CB8AC3E}">
        <p14:creationId xmlns:p14="http://schemas.microsoft.com/office/powerpoint/2010/main" val="157472521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(10)</a:t>
            </a:r>
            <a:endParaRPr lang="en-GB" sz="1700" kern="1200" dirty="0">
              <a:solidFill>
                <a:srgbClr val="FFFFFF"/>
              </a:solidFill>
            </a:endParaRPr>
          </a:p>
        </p:txBody>
      </p:sp>
      <p:sp>
        <p:nvSpPr>
          <p:cNvPr id="7" name="Rounded Rectangle 6"/>
          <p:cNvSpPr/>
          <p:nvPr/>
        </p:nvSpPr>
        <p:spPr>
          <a:xfrm>
            <a:off x="-508" y="969977"/>
            <a:ext cx="9163187" cy="442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p:cNvSpPr txBox="1"/>
          <p:nvPr/>
        </p:nvSpPr>
        <p:spPr>
          <a:xfrm>
            <a:off x="137200" y="1939973"/>
            <a:ext cx="371730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The cores are connected</a:t>
            </a:r>
            <a:r>
              <a:rPr kumimoji="0" lang="en-GB" sz="1600" b="0" i="0" u="none" strike="noStrike" kern="1200" cap="none" spc="0" normalizeH="0" noProof="0" dirty="0">
                <a:ln>
                  <a:noFill/>
                </a:ln>
                <a:solidFill>
                  <a:srgbClr val="0070C0"/>
                </a:solidFill>
                <a:effectLst/>
                <a:uLnTx/>
                <a:uFillTx/>
                <a:latin typeface="Verdana"/>
                <a:ea typeface="+mn-ea"/>
                <a:cs typeface="+mn-cs"/>
              </a:rPr>
              <a:t> to</a:t>
            </a:r>
          </a:p>
          <a:p>
            <a:pPr marR="0" lvl="0" algn="l" defTabSz="914400" rtl="0" eaLnBrk="1" fontAlgn="auto" latinLnBrk="0" hangingPunct="1">
              <a:lnSpc>
                <a:spcPct val="100000"/>
              </a:lnSpc>
              <a:spcBef>
                <a:spcPts val="0"/>
              </a:spcBef>
              <a:spcAft>
                <a:spcPts val="600"/>
              </a:spcAft>
              <a:buClrTx/>
              <a:buSzTx/>
              <a:tabLst/>
              <a:defRPr/>
            </a:pPr>
            <a:r>
              <a:rPr lang="en-GB" sz="1600" noProof="0" dirty="0">
                <a:solidFill>
                  <a:srgbClr val="0070C0"/>
                </a:solidFill>
                <a:latin typeface="Verdana"/>
              </a:rPr>
              <a:t>       the L3 slices.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A ring-based transport network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interconnects the L3 slices </a:t>
            </a:r>
          </a:p>
          <a:p>
            <a:pPr marL="0" marR="0" lvl="0" indent="0" algn="l" defTabSz="914400" rtl="0" eaLnBrk="1" fontAlgn="auto" latinLnBrk="0" hangingPunct="1">
              <a:lnSpc>
                <a:spcPct val="100000"/>
              </a:lnSpc>
              <a:spcBef>
                <a:spcPts val="0"/>
              </a:spcBef>
              <a:spcAft>
                <a:spcPts val="600"/>
              </a:spcAft>
              <a:buClrTx/>
              <a:buSzTx/>
              <a:buFontTx/>
              <a:buNone/>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bus interface.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There are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bi-directional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rings </a:t>
            </a:r>
            <a:r>
              <a:rPr kumimoji="0" lang="en-GB" sz="1600" b="0" i="0" u="none" strike="noStrike" kern="1200" cap="none" spc="0" normalizeH="0" baseline="0" noProof="0" dirty="0">
                <a:ln>
                  <a:noFill/>
                </a:ln>
                <a:effectLst/>
                <a:uLnTx/>
                <a:uFillTx/>
                <a:latin typeface="Verdana"/>
                <a:ea typeface="+mn-ea"/>
                <a:cs typeface="+mn-cs"/>
              </a:rPr>
              <a:t>present.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Traffic can take either direction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to reduce delay. </a:t>
            </a:r>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42125" t="12375" b="8001"/>
          <a:stretch/>
        </p:blipFill>
        <p:spPr>
          <a:xfrm>
            <a:off x="3871107" y="1164437"/>
            <a:ext cx="5292080" cy="4095455"/>
          </a:xfrm>
          <a:prstGeom prst="rect">
            <a:avLst/>
          </a:prstGeom>
        </p:spPr>
      </p:pic>
      <p:sp>
        <p:nvSpPr>
          <p:cNvPr id="10" name="TextBox 9"/>
          <p:cNvSpPr txBox="1"/>
          <p:nvPr/>
        </p:nvSpPr>
        <p:spPr>
          <a:xfrm>
            <a:off x="71438" y="440668"/>
            <a:ext cx="40591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Interconnection of the slices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55</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86799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(11)</a:t>
            </a:r>
            <a:endParaRPr lang="en-GB" sz="1700" kern="1200" dirty="0">
              <a:solidFill>
                <a:srgbClr val="FFFFFF"/>
              </a:solidFill>
            </a:endParaRPr>
          </a:p>
        </p:txBody>
      </p:sp>
      <p:sp>
        <p:nvSpPr>
          <p:cNvPr id="61" name="Rounded Rectangle 60"/>
          <p:cNvSpPr/>
          <p:nvPr/>
        </p:nvSpPr>
        <p:spPr>
          <a:xfrm>
            <a:off x="-508" y="1002486"/>
            <a:ext cx="9144000" cy="525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6" name="TextBox 65"/>
          <p:cNvSpPr txBox="1"/>
          <p:nvPr/>
        </p:nvSpPr>
        <p:spPr>
          <a:xfrm>
            <a:off x="358775" y="2437335"/>
            <a:ext cx="3847465" cy="74379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cache is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entity,</a:t>
            </a:r>
            <a:r>
              <a:rPr kumimoji="0" lang="en-US" sz="1300" b="0" i="0" u="none" strike="noStrike" kern="1200" cap="none" spc="0" normalizeH="0" baseline="0" noProof="0" dirty="0">
                <a:ln>
                  <a:noFill/>
                </a:ln>
                <a:solidFill>
                  <a:srgbClr val="000000"/>
                </a:solidFill>
                <a:effectLst/>
                <a:uLnTx/>
                <a:uFillTx/>
                <a:latin typeface="Verdana"/>
                <a:ea typeface="+mn-ea"/>
                <a:cs typeface="+mn-cs"/>
              </a:rPr>
              <a:t> accessible at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point.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All </a:t>
            </a:r>
            <a:r>
              <a:rPr kumimoji="0" lang="en-US" sz="1300" b="0" i="0" u="none" strike="noStrike" kern="1200" cap="none" spc="0" normalizeH="0" baseline="0" noProof="0" dirty="0">
                <a:ln>
                  <a:noFill/>
                </a:ln>
                <a:solidFill>
                  <a:srgbClr val="0070C0"/>
                </a:solidFill>
                <a:effectLst/>
                <a:uLnTx/>
                <a:uFillTx/>
                <a:latin typeface="Verdana"/>
                <a:ea typeface="+mn-ea"/>
                <a:cs typeface="+mn-cs"/>
              </a:rPr>
              <a:t>accesses</a:t>
            </a:r>
            <a:r>
              <a:rPr kumimoji="0" lang="en-US" sz="1300" b="0" i="0" u="none" strike="noStrike" kern="1200" cap="none" spc="0" normalizeH="0" baseline="0" noProof="0" dirty="0">
                <a:ln>
                  <a:noFill/>
                </a:ln>
                <a:solidFill>
                  <a:srgbClr val="000000"/>
                </a:solidFill>
                <a:effectLst/>
                <a:uLnTx/>
                <a:uFillTx/>
                <a:latin typeface="Verdana"/>
                <a:ea typeface="+mn-ea"/>
                <a:cs typeface="+mn-cs"/>
              </a:rPr>
              <a:t> are </a:t>
            </a:r>
            <a:r>
              <a:rPr kumimoji="0" lang="en-US" sz="1300" b="0" i="0" u="none" strike="noStrike" kern="1200" cap="none" spc="0" normalizeH="0" baseline="0" noProof="0" dirty="0">
                <a:ln>
                  <a:noFill/>
                </a:ln>
                <a:solidFill>
                  <a:srgbClr val="0070C0"/>
                </a:solidFill>
                <a:effectLst/>
                <a:uLnTx/>
                <a:uFillTx/>
                <a:latin typeface="Verdana"/>
                <a:ea typeface="+mn-ea"/>
                <a:cs typeface="+mn-cs"/>
              </a:rPr>
              <a:t>equally long </a:t>
            </a:r>
            <a:r>
              <a:rPr kumimoji="0" lang="en-US" sz="1300" b="0" i="0" u="none" strike="noStrike" kern="1200" cap="none" spc="0" normalizeH="0" baseline="0" noProof="0" dirty="0">
                <a:ln>
                  <a:noFill/>
                </a:ln>
                <a:solidFill>
                  <a:srgbClr val="000000"/>
                </a:solidFill>
                <a:effectLst/>
                <a:uLnTx/>
                <a:uFillTx/>
                <a:latin typeface="Verdana"/>
                <a:ea typeface="+mn-ea"/>
                <a:cs typeface="+mn-cs"/>
              </a:rPr>
              <a:t>(uniform).</a:t>
            </a:r>
          </a:p>
        </p:txBody>
      </p:sp>
      <p:sp>
        <p:nvSpPr>
          <p:cNvPr id="67" name="TextBox 66"/>
          <p:cNvSpPr txBox="1"/>
          <p:nvPr/>
        </p:nvSpPr>
        <p:spPr>
          <a:xfrm>
            <a:off x="4012680" y="2433724"/>
            <a:ext cx="5089280" cy="1092607"/>
          </a:xfrm>
          <a:prstGeom prst="rect">
            <a:avLst/>
          </a:prstGeom>
          <a:noFill/>
        </p:spPr>
        <p:txBody>
          <a:bodyPr wrap="square" rtlCol="0">
            <a:spAutoFit/>
          </a:bodyPr>
          <a:lstStyle/>
          <a:p>
            <a:pPr lvl="0" algn="ctr" defTabSz="457200" fontAlgn="base">
              <a:defRPr/>
            </a:pPr>
            <a:r>
              <a:rPr lang="en-US" sz="1300" dirty="0">
                <a:solidFill>
                  <a:srgbClr val="000000"/>
                </a:solidFill>
              </a:rPr>
              <a:t>The cache consists of </a:t>
            </a:r>
            <a:r>
              <a:rPr lang="en-US" sz="1300" dirty="0">
                <a:solidFill>
                  <a:srgbClr val="0070C0"/>
                </a:solidFill>
              </a:rPr>
              <a:t>multiple interconnected slices </a:t>
            </a:r>
            <a:r>
              <a:rPr lang="en-US" sz="1300" dirty="0">
                <a:solidFill>
                  <a:srgbClr val="000000"/>
                </a:solidFill>
              </a:rPr>
              <a:t>(</a:t>
            </a:r>
            <a:r>
              <a:rPr lang="en-US" sz="1300" dirty="0">
                <a:solidFill>
                  <a:srgbClr val="0070C0"/>
                </a:solidFill>
              </a:rPr>
              <a:t>segments</a:t>
            </a:r>
            <a:r>
              <a:rPr lang="en-US" sz="1300" dirty="0">
                <a:solidFill>
                  <a:srgbClr val="000000"/>
                </a:solidFill>
              </a:rPr>
              <a:t>) that operate </a:t>
            </a:r>
            <a:r>
              <a:rPr lang="en-US" sz="1300" dirty="0">
                <a:solidFill>
                  <a:srgbClr val="0070C0"/>
                </a:solidFill>
              </a:rPr>
              <a:t>independently</a:t>
            </a:r>
            <a:r>
              <a:rPr lang="en-US" sz="1300" dirty="0">
                <a:solidFill>
                  <a:srgbClr val="000000"/>
                </a:solidFill>
              </a:rPr>
              <a:t>, enabling</a:t>
            </a:r>
          </a:p>
          <a:p>
            <a:pPr lvl="0" algn="ctr" defTabSz="457200" fontAlgn="base">
              <a:defRPr/>
            </a:pPr>
            <a:r>
              <a:rPr lang="en-US" sz="1300" dirty="0">
                <a:solidFill>
                  <a:srgbClr val="000000"/>
                </a:solidFill>
              </a:rPr>
              <a:t> </a:t>
            </a:r>
            <a:r>
              <a:rPr lang="en-US" sz="1300" dirty="0">
                <a:solidFill>
                  <a:srgbClr val="0070C0"/>
                </a:solidFill>
              </a:rPr>
              <a:t>parallel access.</a:t>
            </a:r>
          </a:p>
          <a:p>
            <a:pPr lvl="0" algn="ctr" defTabSz="457200" fontAlgn="base">
              <a:defRPr/>
            </a:pPr>
            <a:r>
              <a:rPr lang="en-US" sz="1300" dirty="0">
                <a:solidFill>
                  <a:srgbClr val="000000"/>
                </a:solidFill>
              </a:rPr>
              <a:t> However, cache </a:t>
            </a:r>
            <a:r>
              <a:rPr lang="en-US" sz="1300" dirty="0">
                <a:solidFill>
                  <a:srgbClr val="0070C0"/>
                </a:solidFill>
              </a:rPr>
              <a:t>accesses</a:t>
            </a:r>
            <a:r>
              <a:rPr lang="en-US" sz="1300" dirty="0">
                <a:solidFill>
                  <a:srgbClr val="000000"/>
                </a:solidFill>
              </a:rPr>
              <a:t> may be </a:t>
            </a:r>
            <a:r>
              <a:rPr lang="en-US" sz="1300" dirty="0">
                <a:solidFill>
                  <a:srgbClr val="0070C0"/>
                </a:solidFill>
              </a:rPr>
              <a:t>non-uniform</a:t>
            </a:r>
            <a:r>
              <a:rPr lang="en-US" sz="1300" dirty="0">
                <a:solidFill>
                  <a:srgbClr val="000000"/>
                </a:solidFill>
              </a:rPr>
              <a:t>, </a:t>
            </a:r>
          </a:p>
          <a:p>
            <a:pPr lvl="0" algn="ctr" defTabSz="457200" fontAlgn="base">
              <a:defRPr/>
            </a:pPr>
            <a:r>
              <a:rPr lang="en-US" sz="1300" dirty="0">
                <a:solidFill>
                  <a:srgbClr val="000000"/>
                </a:solidFill>
              </a:rPr>
              <a:t>varying in length.</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68" name="Group 67"/>
          <p:cNvGrpSpPr/>
          <p:nvPr/>
        </p:nvGrpSpPr>
        <p:grpSpPr>
          <a:xfrm>
            <a:off x="1213826" y="3892834"/>
            <a:ext cx="2116843" cy="1965611"/>
            <a:chOff x="1329330" y="4319681"/>
            <a:chExt cx="2116843" cy="1965611"/>
          </a:xfrm>
        </p:grpSpPr>
        <p:sp>
          <p:nvSpPr>
            <p:cNvPr id="69" name="Rectangle 68"/>
            <p:cNvSpPr/>
            <p:nvPr/>
          </p:nvSpPr>
          <p:spPr bwMode="auto">
            <a:xfrm>
              <a:off x="1329330" y="5234533"/>
              <a:ext cx="2035212" cy="105075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0" name="Oval 69"/>
            <p:cNvSpPr/>
            <p:nvPr/>
          </p:nvSpPr>
          <p:spPr bwMode="auto">
            <a:xfrm>
              <a:off x="3014173" y="433059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1" name="Oval 70"/>
            <p:cNvSpPr/>
            <p:nvPr/>
          </p:nvSpPr>
          <p:spPr bwMode="auto">
            <a:xfrm>
              <a:off x="2459901" y="4319681"/>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2" name="Oval 71"/>
            <p:cNvSpPr/>
            <p:nvPr/>
          </p:nvSpPr>
          <p:spPr bwMode="auto">
            <a:xfrm>
              <a:off x="1900030" y="4327385"/>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3" name="Oval 72"/>
            <p:cNvSpPr/>
            <p:nvPr/>
          </p:nvSpPr>
          <p:spPr bwMode="auto">
            <a:xfrm>
              <a:off x="1341766" y="432178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74" name="Straight Connector 73"/>
            <p:cNvCxnSpPr/>
            <p:nvPr/>
          </p:nvCxnSpPr>
          <p:spPr bwMode="auto">
            <a:xfrm>
              <a:off x="1525958" y="4997327"/>
              <a:ext cx="1718834" cy="0"/>
            </a:xfrm>
            <a:prstGeom prst="line">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74"/>
            <p:cNvCxnSpPr/>
            <p:nvPr/>
          </p:nvCxnSpPr>
          <p:spPr bwMode="auto">
            <a:xfrm>
              <a:off x="2379121" y="50128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75"/>
            <p:cNvCxnSpPr/>
            <p:nvPr/>
          </p:nvCxnSpPr>
          <p:spPr bwMode="auto">
            <a:xfrm>
              <a:off x="1559368" y="47706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76"/>
            <p:cNvCxnSpPr/>
            <p:nvPr/>
          </p:nvCxnSpPr>
          <p:spPr bwMode="auto">
            <a:xfrm>
              <a:off x="2098450" y="47713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Straight Connector 77"/>
            <p:cNvCxnSpPr/>
            <p:nvPr/>
          </p:nvCxnSpPr>
          <p:spPr bwMode="auto">
            <a:xfrm>
              <a:off x="2664318" y="4772639"/>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Straight Connector 78"/>
            <p:cNvCxnSpPr/>
            <p:nvPr/>
          </p:nvCxnSpPr>
          <p:spPr bwMode="auto">
            <a:xfrm>
              <a:off x="3232846" y="4768661"/>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TextBox 79"/>
            <p:cNvSpPr txBox="1"/>
            <p:nvPr/>
          </p:nvSpPr>
          <p:spPr>
            <a:xfrm>
              <a:off x="1394135" y="4379493"/>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1" name="TextBox 80"/>
            <p:cNvSpPr txBox="1"/>
            <p:nvPr/>
          </p:nvSpPr>
          <p:spPr>
            <a:xfrm>
              <a:off x="1960422" y="438751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2" name="TextBox 81"/>
            <p:cNvSpPr txBox="1"/>
            <p:nvPr/>
          </p:nvSpPr>
          <p:spPr>
            <a:xfrm>
              <a:off x="2519218" y="4376286"/>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3" name="TextBox 82"/>
            <p:cNvSpPr txBox="1"/>
            <p:nvPr/>
          </p:nvSpPr>
          <p:spPr>
            <a:xfrm>
              <a:off x="3083371" y="4384309"/>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4" name="TextBox 83"/>
            <p:cNvSpPr txBox="1"/>
            <p:nvPr/>
          </p:nvSpPr>
          <p:spPr>
            <a:xfrm>
              <a:off x="2088681" y="5573025"/>
              <a:ext cx="574196"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a:t>
              </a:r>
            </a:p>
          </p:txBody>
        </p:sp>
      </p:grpSp>
      <p:grpSp>
        <p:nvGrpSpPr>
          <p:cNvPr id="85" name="Group 84"/>
          <p:cNvGrpSpPr/>
          <p:nvPr/>
        </p:nvGrpSpPr>
        <p:grpSpPr>
          <a:xfrm>
            <a:off x="5332106" y="3710364"/>
            <a:ext cx="2538199" cy="2328184"/>
            <a:chOff x="4629461" y="4195846"/>
            <a:chExt cx="2538199" cy="2328184"/>
          </a:xfrm>
        </p:grpSpPr>
        <p:sp>
          <p:nvSpPr>
            <p:cNvPr id="86" name="Rectangle 85"/>
            <p:cNvSpPr/>
            <p:nvPr/>
          </p:nvSpPr>
          <p:spPr bwMode="auto">
            <a:xfrm>
              <a:off x="4629750" y="4873390"/>
              <a:ext cx="1086095" cy="40251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7" name="Rectangle 86"/>
            <p:cNvSpPr/>
            <p:nvPr/>
          </p:nvSpPr>
          <p:spPr bwMode="auto">
            <a:xfrm>
              <a:off x="6081565" y="4871785"/>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8" name="Rectangle 87"/>
            <p:cNvSpPr/>
            <p:nvPr/>
          </p:nvSpPr>
          <p:spPr bwMode="auto">
            <a:xfrm>
              <a:off x="4629461" y="5474734"/>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9" name="Rectangle 88"/>
            <p:cNvSpPr/>
            <p:nvPr/>
          </p:nvSpPr>
          <p:spPr bwMode="auto">
            <a:xfrm>
              <a:off x="6060711" y="5473129"/>
              <a:ext cx="1086095" cy="404261"/>
            </a:xfrm>
            <a:prstGeom prst="rect">
              <a:avLst/>
            </a:prstGeom>
            <a:noFill/>
            <a:ln w="15875" cap="flat" cmpd="sng" algn="ctr">
              <a:solidFill>
                <a:srgbClr val="379AD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0" name="Oval 89"/>
            <p:cNvSpPr/>
            <p:nvPr/>
          </p:nvSpPr>
          <p:spPr bwMode="auto">
            <a:xfrm>
              <a:off x="4956058" y="4197452"/>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1" name="Straight Connector 90"/>
            <p:cNvCxnSpPr>
              <a:stCxn id="90" idx="4"/>
            </p:cNvCxnSpPr>
            <p:nvPr/>
          </p:nvCxnSpPr>
          <p:spPr bwMode="auto">
            <a:xfrm>
              <a:off x="5172058" y="46294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 name="Oval 91"/>
            <p:cNvSpPr/>
            <p:nvPr/>
          </p:nvSpPr>
          <p:spPr bwMode="auto">
            <a:xfrm>
              <a:off x="6417497" y="4195846"/>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3" name="Straight Connector 92"/>
            <p:cNvCxnSpPr>
              <a:stCxn id="92" idx="4"/>
            </p:cNvCxnSpPr>
            <p:nvPr/>
          </p:nvCxnSpPr>
          <p:spPr bwMode="auto">
            <a:xfrm>
              <a:off x="6633497" y="462784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4" name="Oval 93"/>
            <p:cNvSpPr/>
            <p:nvPr/>
          </p:nvSpPr>
          <p:spPr bwMode="auto">
            <a:xfrm>
              <a:off x="4957312" y="6092030"/>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5" name="Oval 94"/>
            <p:cNvSpPr/>
            <p:nvPr/>
          </p:nvSpPr>
          <p:spPr bwMode="auto">
            <a:xfrm>
              <a:off x="6415087" y="6089619"/>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6" name="Straight Connector 95"/>
            <p:cNvCxnSpPr/>
            <p:nvPr/>
          </p:nvCxnSpPr>
          <p:spPr bwMode="auto">
            <a:xfrm>
              <a:off x="5170456" y="587913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Straight Connector 96"/>
            <p:cNvCxnSpPr/>
            <p:nvPr/>
          </p:nvCxnSpPr>
          <p:spPr bwMode="auto">
            <a:xfrm>
              <a:off x="6631895" y="585827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Straight Connector 97"/>
            <p:cNvCxnSpPr>
              <a:stCxn id="86" idx="3"/>
            </p:cNvCxnSpPr>
            <p:nvPr/>
          </p:nvCxnSpPr>
          <p:spPr bwMode="auto">
            <a:xfrm flipV="1">
              <a:off x="5715845" y="5073918"/>
              <a:ext cx="360000" cy="732"/>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flipV="1">
              <a:off x="5701994" y="5663635"/>
              <a:ext cx="360000" cy="160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Straight Connector 99"/>
            <p:cNvCxnSpPr/>
            <p:nvPr/>
          </p:nvCxnSpPr>
          <p:spPr bwMode="auto">
            <a:xfrm flipH="1">
              <a:off x="5715845" y="5286339"/>
              <a:ext cx="360000" cy="18679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Straight Connector 100"/>
            <p:cNvCxnSpPr/>
            <p:nvPr/>
          </p:nvCxnSpPr>
          <p:spPr bwMode="auto">
            <a:xfrm>
              <a:off x="5715845" y="5276046"/>
              <a:ext cx="344866" cy="197083"/>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Straight Connector 101"/>
            <p:cNvCxnSpPr>
              <a:stCxn id="86" idx="2"/>
              <a:endCxn id="88" idx="0"/>
            </p:cNvCxnSpPr>
            <p:nvPr/>
          </p:nvCxnSpPr>
          <p:spPr bwMode="auto">
            <a:xfrm flipH="1">
              <a:off x="5172509" y="5275909"/>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Straight Connector 102"/>
            <p:cNvCxnSpPr/>
            <p:nvPr/>
          </p:nvCxnSpPr>
          <p:spPr bwMode="auto">
            <a:xfrm flipH="1">
              <a:off x="6628995" y="5278088"/>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TextBox 103"/>
            <p:cNvSpPr txBox="1"/>
            <p:nvPr/>
          </p:nvSpPr>
          <p:spPr>
            <a:xfrm>
              <a:off x="5016445" y="4238328"/>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5" name="TextBox 104"/>
            <p:cNvSpPr txBox="1"/>
            <p:nvPr/>
          </p:nvSpPr>
          <p:spPr>
            <a:xfrm>
              <a:off x="6477881" y="4236724"/>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6" name="TextBox 105"/>
            <p:cNvSpPr txBox="1"/>
            <p:nvPr/>
          </p:nvSpPr>
          <p:spPr>
            <a:xfrm>
              <a:off x="6476799" y="6150550"/>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7" name="TextBox 106"/>
            <p:cNvSpPr txBox="1"/>
            <p:nvPr/>
          </p:nvSpPr>
          <p:spPr>
            <a:xfrm>
              <a:off x="5021256" y="615857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8" name="TextBox 107"/>
            <p:cNvSpPr txBox="1"/>
            <p:nvPr/>
          </p:nvSpPr>
          <p:spPr>
            <a:xfrm>
              <a:off x="4674353" y="491872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sp>
          <p:nvSpPr>
            <p:cNvPr id="109" name="TextBox 108"/>
            <p:cNvSpPr txBox="1"/>
            <p:nvPr/>
          </p:nvSpPr>
          <p:spPr>
            <a:xfrm>
              <a:off x="6106912" y="4926739"/>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1</a:t>
              </a:r>
            </a:p>
          </p:txBody>
        </p:sp>
        <p:sp>
          <p:nvSpPr>
            <p:cNvPr id="110" name="TextBox 109"/>
            <p:cNvSpPr txBox="1"/>
            <p:nvPr/>
          </p:nvSpPr>
          <p:spPr>
            <a:xfrm>
              <a:off x="4653502" y="553313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2</a:t>
              </a:r>
            </a:p>
          </p:txBody>
        </p:sp>
        <p:sp>
          <p:nvSpPr>
            <p:cNvPr id="111" name="TextBox 110"/>
            <p:cNvSpPr txBox="1"/>
            <p:nvPr/>
          </p:nvSpPr>
          <p:spPr>
            <a:xfrm>
              <a:off x="6078039" y="5523506"/>
              <a:ext cx="1029449" cy="307777"/>
            </a:xfrm>
            <a:prstGeom prst="rect">
              <a:avLst/>
            </a:prstGeom>
            <a:solidFill>
              <a:srgbClr val="C5F0FF"/>
            </a:solid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grpSp>
      <p:grpSp>
        <p:nvGrpSpPr>
          <p:cNvPr id="112" name="Group 111"/>
          <p:cNvGrpSpPr/>
          <p:nvPr/>
        </p:nvGrpSpPr>
        <p:grpSpPr>
          <a:xfrm>
            <a:off x="749596" y="1058369"/>
            <a:ext cx="7082436" cy="1287733"/>
            <a:chOff x="749596" y="970835"/>
            <a:chExt cx="7082436" cy="1287733"/>
          </a:xfrm>
        </p:grpSpPr>
        <p:sp>
          <p:nvSpPr>
            <p:cNvPr id="113" name="TextBox 112"/>
            <p:cNvSpPr txBox="1"/>
            <p:nvPr/>
          </p:nvSpPr>
          <p:spPr>
            <a:xfrm>
              <a:off x="749596" y="970835"/>
              <a:ext cx="7082436" cy="682238"/>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L3 caches </a:t>
              </a:r>
            </a:p>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(They are mostly </a:t>
              </a:r>
              <a:r>
                <a:rPr kumimoji="0" lang="en-US" sz="1300" b="0" i="0" u="none" strike="noStrike" kern="1200" cap="none" spc="0" normalizeH="0" baseline="0" noProof="0" dirty="0">
                  <a:ln>
                    <a:noFill/>
                  </a:ln>
                  <a:solidFill>
                    <a:srgbClr val="0070C0"/>
                  </a:solidFill>
                  <a:effectLst/>
                  <a:uLnTx/>
                  <a:uFillTx/>
                  <a:latin typeface="Verdana"/>
                  <a:ea typeface="+mn-ea"/>
                  <a:cs typeface="+mn-cs"/>
                </a:rPr>
                <a:t>unified</a:t>
              </a:r>
              <a:r>
                <a:rPr kumimoji="0" lang="en-US" sz="1300" b="0" i="0" u="none" strike="noStrike" kern="1200" cap="none" spc="0" normalizeH="0" baseline="0" noProof="0" dirty="0">
                  <a:ln>
                    <a:noFill/>
                  </a:ln>
                  <a:solidFill>
                    <a:srgbClr val="000000"/>
                  </a:solidFill>
                  <a:effectLst/>
                  <a:uLnTx/>
                  <a:uFillTx/>
                  <a:latin typeface="Verdana"/>
                  <a:ea typeface="+mn-ea"/>
                  <a:cs typeface="+mn-cs"/>
                </a:rPr>
                <a:t> (for instructions and data) and </a:t>
              </a:r>
              <a:r>
                <a:rPr kumimoji="0" lang="en-US" sz="1300" b="0" i="0" u="none" strike="noStrike" kern="1200" cap="none" spc="0" normalizeH="0" baseline="0" noProof="0" dirty="0">
                  <a:ln>
                    <a:noFill/>
                  </a:ln>
                  <a:solidFill>
                    <a:srgbClr val="0070C0"/>
                  </a:solidFill>
                  <a:effectLst/>
                  <a:uLnTx/>
                  <a:uFillTx/>
                  <a:latin typeface="Verdana"/>
                  <a:ea typeface="+mn-ea"/>
                  <a:cs typeface="+mn-cs"/>
                </a:rPr>
                <a:t>shared</a:t>
              </a:r>
              <a:r>
                <a:rPr kumimoji="0" lang="en-US" sz="1300" b="0" i="0" u="none" strike="noStrike" kern="1200" cap="none" spc="0" normalizeH="0" baseline="0" noProof="0" dirty="0">
                  <a:ln>
                    <a:noFill/>
                  </a:ln>
                  <a:solidFill>
                    <a:srgbClr val="000000"/>
                  </a:solidFill>
                  <a:effectLst/>
                  <a:uLnTx/>
                  <a:uFillTx/>
                  <a:latin typeface="Verdana"/>
                  <a:ea typeface="+mn-ea"/>
                  <a:cs typeface="+mn-cs"/>
                </a:rPr>
                <a:t> by all cores).</a:t>
              </a:r>
            </a:p>
            <a:p>
              <a:pPr marL="0" marR="0" lvl="0" indent="0" algn="ctr" defTabSz="457200" rtl="0" eaLnBrk="1" fontAlgn="base" latinLnBrk="0" hangingPunct="1">
                <a:lnSpc>
                  <a:spcPts val="1400"/>
                </a:lnSpc>
                <a:spcBef>
                  <a:spcPts val="0"/>
                </a:spcBef>
                <a:spcAft>
                  <a:spcPts val="0"/>
                </a:spcAft>
                <a:buClrTx/>
                <a:buSzTx/>
                <a:buFontTx/>
                <a:buNone/>
                <a:tabLst/>
                <a:defRPr/>
              </a:pPr>
              <a:r>
                <a:rPr lang="en-US" sz="1300" dirty="0">
                  <a:solidFill>
                    <a:srgbClr val="000000"/>
                  </a:solidFill>
                  <a:latin typeface="Verdana"/>
                </a:rPr>
                <a:t>They can be built up either as </a:t>
              </a:r>
              <a:r>
                <a:rPr lang="en-US" sz="1300" dirty="0">
                  <a:solidFill>
                    <a:srgbClr val="0070C0"/>
                  </a:solidFill>
                  <a:latin typeface="Verdana"/>
                </a:rPr>
                <a:t>not sliced </a:t>
              </a:r>
              <a:r>
                <a:rPr lang="en-US" sz="1300" dirty="0">
                  <a:solidFill>
                    <a:srgbClr val="000000"/>
                  </a:solidFill>
                  <a:latin typeface="Verdana"/>
                </a:rPr>
                <a:t>(homogeneous) or </a:t>
              </a:r>
              <a:r>
                <a:rPr lang="en-US" sz="1300" dirty="0">
                  <a:solidFill>
                    <a:srgbClr val="0070C0"/>
                  </a:solidFill>
                  <a:latin typeface="Verdana"/>
                </a:rPr>
                <a:t>sliced</a:t>
              </a:r>
              <a:r>
                <a:rPr lang="en-US" sz="1300" dirty="0">
                  <a:solidFill>
                    <a:srgbClr val="000000"/>
                  </a:solidFill>
                  <a:latin typeface="Verdana"/>
                </a:rPr>
                <a:t>.</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4" name="TextBox 113"/>
            <p:cNvSpPr txBox="1"/>
            <p:nvPr/>
          </p:nvSpPr>
          <p:spPr>
            <a:xfrm>
              <a:off x="1725809" y="1966180"/>
              <a:ext cx="1112804"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Not sliced</a:t>
              </a:r>
            </a:p>
          </p:txBody>
        </p:sp>
        <p:sp>
          <p:nvSpPr>
            <p:cNvPr id="115" name="TextBox 114"/>
            <p:cNvSpPr txBox="1"/>
            <p:nvPr/>
          </p:nvSpPr>
          <p:spPr>
            <a:xfrm>
              <a:off x="6199024" y="1945324"/>
              <a:ext cx="744113"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Sliced</a:t>
              </a:r>
            </a:p>
          </p:txBody>
        </p:sp>
        <p:cxnSp>
          <p:nvCxnSpPr>
            <p:cNvPr id="116" name="Straight Connector 115"/>
            <p:cNvCxnSpPr/>
            <p:nvPr/>
          </p:nvCxnSpPr>
          <p:spPr bwMode="auto">
            <a:xfrm flipH="1">
              <a:off x="3987224" y="1687171"/>
              <a:ext cx="2080" cy="4671"/>
            </a:xfrm>
            <a:prstGeom prst="line">
              <a:avLst/>
            </a:prstGeom>
            <a:noFill/>
            <a:ln w="19050" cap="flat" cmpd="sng" algn="ctr">
              <a:solidFill>
                <a:srgbClr val="FF0000"/>
              </a:solidFill>
              <a:prstDash val="solid"/>
              <a:round/>
              <a:headEnd type="none" w="med" len="med"/>
              <a:tailEnd type="none" w="med" len="med"/>
            </a:ln>
            <a:effectLst/>
          </p:spPr>
        </p:cxnSp>
        <p:cxnSp>
          <p:nvCxnSpPr>
            <p:cNvPr id="117" name="Straight Connector 116"/>
            <p:cNvCxnSpPr>
              <a:cxnSpLocks/>
              <a:stCxn id="113" idx="2"/>
              <a:endCxn id="118" idx="7"/>
            </p:cNvCxnSpPr>
            <p:nvPr/>
          </p:nvCxnSpPr>
          <p:spPr bwMode="auto">
            <a:xfrm flipH="1">
              <a:off x="2291272" y="1653073"/>
              <a:ext cx="1999542" cy="212808"/>
            </a:xfrm>
            <a:prstGeom prst="line">
              <a:avLst/>
            </a:prstGeom>
            <a:noFill/>
            <a:ln w="6350" cap="flat" cmpd="sng" algn="ctr">
              <a:solidFill>
                <a:schemeClr val="tx1"/>
              </a:solidFill>
              <a:prstDash val="solid"/>
              <a:round/>
              <a:headEnd type="none" w="med" len="med"/>
              <a:tailEnd type="none" w="med" len="med"/>
            </a:ln>
            <a:effectLst/>
          </p:spPr>
        </p:cxnSp>
        <p:sp>
          <p:nvSpPr>
            <p:cNvPr id="118" name="Oval 117"/>
            <p:cNvSpPr>
              <a:spLocks noChangeArrowheads="1"/>
            </p:cNvSpPr>
            <p:nvPr/>
          </p:nvSpPr>
          <p:spPr bwMode="auto">
            <a:xfrm>
              <a:off x="2229594" y="1855319"/>
              <a:ext cx="72260" cy="72122"/>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cxnSp>
          <p:nvCxnSpPr>
            <p:cNvPr id="119" name="Straight Connector 118"/>
            <p:cNvCxnSpPr>
              <a:cxnSpLocks/>
              <a:stCxn id="120" idx="7"/>
              <a:endCxn id="113" idx="2"/>
            </p:cNvCxnSpPr>
            <p:nvPr/>
          </p:nvCxnSpPr>
          <p:spPr bwMode="auto">
            <a:xfrm flipH="1" flipV="1">
              <a:off x="4290814" y="1653073"/>
              <a:ext cx="2320813" cy="194075"/>
            </a:xfrm>
            <a:prstGeom prst="line">
              <a:avLst/>
            </a:prstGeom>
            <a:noFill/>
            <a:ln w="6350" cap="flat" cmpd="sng" algn="ctr">
              <a:solidFill>
                <a:schemeClr val="tx1"/>
              </a:solidFill>
              <a:prstDash val="solid"/>
              <a:round/>
              <a:headEnd type="none" w="med" len="med"/>
              <a:tailEnd type="none" w="med" len="med"/>
            </a:ln>
            <a:effectLst/>
          </p:spPr>
        </p:cxnSp>
        <p:sp>
          <p:nvSpPr>
            <p:cNvPr id="120" name="Oval 8"/>
            <p:cNvSpPr>
              <a:spLocks noChangeArrowheads="1"/>
            </p:cNvSpPr>
            <p:nvPr/>
          </p:nvSpPr>
          <p:spPr bwMode="auto">
            <a:xfrm>
              <a:off x="6550171" y="1836604"/>
              <a:ext cx="72000" cy="72000"/>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sp>
          <p:nvSpPr>
            <p:cNvPr id="121" name="Right Arrow 120"/>
            <p:cNvSpPr/>
            <p:nvPr/>
          </p:nvSpPr>
          <p:spPr bwMode="auto">
            <a:xfrm>
              <a:off x="4077000" y="2055915"/>
              <a:ext cx="504000" cy="90000"/>
            </a:xfrm>
            <a:prstGeom prst="rightArrow">
              <a:avLst/>
            </a:prstGeom>
            <a:solidFill>
              <a:srgbClr val="FF0000"/>
            </a:solidFill>
            <a:ln w="15875"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123" name="TextBox 122"/>
          <p:cNvSpPr txBox="1"/>
          <p:nvPr/>
        </p:nvSpPr>
        <p:spPr>
          <a:xfrm>
            <a:off x="67379" y="440668"/>
            <a:ext cx="3501280"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sliced L3 caches </a:t>
            </a:r>
          </a:p>
        </p:txBody>
      </p:sp>
    </p:spTree>
    <p:extLst>
      <p:ext uri="{BB962C8B-B14F-4D97-AF65-F5344CB8AC3E}">
        <p14:creationId xmlns:p14="http://schemas.microsoft.com/office/powerpoint/2010/main" val="16487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500" fill="hold"/>
                                        <p:tgtEl>
                                          <p:spTgt spid="112"/>
                                        </p:tgtEl>
                                        <p:attrNameLst>
                                          <p:attrName>ppt_x</p:attrName>
                                        </p:attrNameLst>
                                      </p:cBhvr>
                                      <p:tavLst>
                                        <p:tav tm="0">
                                          <p:val>
                                            <p:strVal val="#ppt_x"/>
                                          </p:val>
                                        </p:tav>
                                        <p:tav tm="100000">
                                          <p:val>
                                            <p:strVal val="#ppt_x"/>
                                          </p:val>
                                        </p:tav>
                                      </p:tavLst>
                                    </p:anim>
                                    <p:anim calcmode="lin" valueType="num">
                                      <p:cBhvr additive="base">
                                        <p:cTn id="8"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additive="base">
                                        <p:cTn id="17" dur="500" fill="hold"/>
                                        <p:tgtEl>
                                          <p:spTgt spid="68"/>
                                        </p:tgtEl>
                                        <p:attrNameLst>
                                          <p:attrName>ppt_x</p:attrName>
                                        </p:attrNameLst>
                                      </p:cBhvr>
                                      <p:tavLst>
                                        <p:tav tm="0">
                                          <p:val>
                                            <p:strVal val="#ppt_x"/>
                                          </p:val>
                                        </p:tav>
                                        <p:tav tm="100000">
                                          <p:val>
                                            <p:strVal val="#ppt_x"/>
                                          </p:val>
                                        </p:tav>
                                      </p:tavLst>
                                    </p:anim>
                                    <p:anim calcmode="lin" valueType="num">
                                      <p:cBhvr additive="base">
                                        <p:cTn id="1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500" fill="hold"/>
                                        <p:tgtEl>
                                          <p:spTgt spid="85"/>
                                        </p:tgtEl>
                                        <p:attrNameLst>
                                          <p:attrName>ppt_x</p:attrName>
                                        </p:attrNameLst>
                                      </p:cBhvr>
                                      <p:tavLst>
                                        <p:tav tm="0">
                                          <p:val>
                                            <p:strVal val="#ppt_x"/>
                                          </p:val>
                                        </p:tav>
                                        <p:tav tm="100000">
                                          <p:val>
                                            <p:strVal val="#ppt_x"/>
                                          </p:val>
                                        </p:tav>
                                      </p:tavLst>
                                    </p:anim>
                                    <p:anim calcmode="lin" valueType="num">
                                      <p:cBhvr additive="base">
                                        <p:cTn id="24" dur="500" fill="hold"/>
                                        <p:tgtEl>
                                          <p:spTgt spid="8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500" fill="hold"/>
                                        <p:tgtEl>
                                          <p:spTgt spid="67"/>
                                        </p:tgtEl>
                                        <p:attrNameLst>
                                          <p:attrName>ppt_x</p:attrName>
                                        </p:attrNameLst>
                                      </p:cBhvr>
                                      <p:tavLst>
                                        <p:tav tm="0">
                                          <p:val>
                                            <p:strVal val="#ppt_x"/>
                                          </p:val>
                                        </p:tav>
                                        <p:tav tm="100000">
                                          <p:val>
                                            <p:strVal val="#ppt_x"/>
                                          </p:val>
                                        </p:tav>
                                      </p:tavLst>
                                    </p:anim>
                                    <p:anim calcmode="lin" valueType="num">
                                      <p:cBhvr additive="base">
                                        <p:cTn id="28"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6" grpId="0"/>
      <p:bldP spid="67"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(12)</a:t>
            </a:r>
            <a:endParaRPr lang="en-GB" sz="1700" kern="1200" dirty="0">
              <a:solidFill>
                <a:srgbClr val="FFFFFF"/>
              </a:solidFill>
            </a:endParaRPr>
          </a:p>
        </p:txBody>
      </p:sp>
      <p:grpSp>
        <p:nvGrpSpPr>
          <p:cNvPr id="10" name="Group 9"/>
          <p:cNvGrpSpPr/>
          <p:nvPr/>
        </p:nvGrpSpPr>
        <p:grpSpPr>
          <a:xfrm>
            <a:off x="45005" y="2466987"/>
            <a:ext cx="3536885" cy="2520280"/>
            <a:chOff x="6147175" y="1178750"/>
            <a:chExt cx="2353458" cy="1485165"/>
          </a:xfrm>
        </p:grpSpPr>
        <p:grpSp>
          <p:nvGrpSpPr>
            <p:cNvPr id="11" name="Group 10"/>
            <p:cNvGrpSpPr/>
            <p:nvPr/>
          </p:nvGrpSpPr>
          <p:grpSpPr>
            <a:xfrm>
              <a:off x="6147175" y="1178750"/>
              <a:ext cx="2340260" cy="1485165"/>
              <a:chOff x="6147175" y="1178750"/>
              <a:chExt cx="2340260" cy="1485165"/>
            </a:xfrm>
          </p:grpSpPr>
          <p:pic>
            <p:nvPicPr>
              <p:cNvPr id="13" name="Picture 12" descr="CPU_48.png (1920×1080)"/>
              <p:cNvPicPr>
                <a:picLocks noChangeAspect="1" noChangeArrowheads="1"/>
              </p:cNvPicPr>
              <p:nvPr/>
            </p:nvPicPr>
            <p:blipFill rotWithShape="1">
              <a:blip r:embed="rId2">
                <a:extLst>
                  <a:ext uri="{28A0092B-C50C-407E-A947-70E740481C1C}">
                    <a14:useLocalDpi xmlns:a14="http://schemas.microsoft.com/office/drawing/2010/main" val="0"/>
                  </a:ext>
                </a:extLst>
              </a:blip>
              <a:srcRect l="67530" t="17325" r="6601" b="54720"/>
              <a:stretch/>
            </p:blipFill>
            <p:spPr bwMode="auto">
              <a:xfrm>
                <a:off x="6192180" y="1223755"/>
                <a:ext cx="2295255" cy="139515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6147175" y="1178750"/>
                <a:ext cx="90010"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2" name="Rectangle 11"/>
            <p:cNvSpPr/>
            <p:nvPr/>
          </p:nvSpPr>
          <p:spPr>
            <a:xfrm>
              <a:off x="8454914" y="1178750"/>
              <a:ext cx="45719"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pic>
        <p:nvPicPr>
          <p:cNvPr id="15" name="Picture 2" descr="CPU_48.png (1920×1080)"/>
          <p:cNvPicPr>
            <a:picLocks noChangeAspect="1" noChangeArrowheads="1"/>
          </p:cNvPicPr>
          <p:nvPr/>
        </p:nvPicPr>
        <p:blipFill rotWithShape="1">
          <a:blip r:embed="rId2">
            <a:extLst>
              <a:ext uri="{28A0092B-C50C-407E-A947-70E740481C1C}">
                <a14:useLocalDpi xmlns:a14="http://schemas.microsoft.com/office/drawing/2010/main" val="0"/>
              </a:ext>
            </a:extLst>
          </a:blip>
          <a:srcRect l="55863" t="47985" r="5079" b="10534"/>
          <a:stretch/>
        </p:blipFill>
        <p:spPr bwMode="auto">
          <a:xfrm>
            <a:off x="3710055" y="2286967"/>
            <a:ext cx="5047410" cy="301533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186078" y="5491564"/>
            <a:ext cx="9046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Verdana"/>
                <a:ea typeface="+mn-ea"/>
                <a:cs typeface="+mn-cs"/>
              </a:rPr>
              <a:t>Figure: Parallel operating cache slices increase the L3 memory bandwidth [</a:t>
            </a:r>
            <a:r>
              <a:rPr lang="hu-HU" sz="1600" noProof="0" dirty="0">
                <a:latin typeface="Verdana"/>
              </a:rPr>
              <a:t>55</a:t>
            </a:r>
            <a:r>
              <a:rPr kumimoji="0" lang="en-GB" sz="1600" b="0" i="0" u="none" strike="noStrike" kern="1200" cap="none" spc="0" normalizeH="0" baseline="0" noProof="0" dirty="0">
                <a:ln>
                  <a:noFill/>
                </a:ln>
                <a:effectLst/>
                <a:uLnTx/>
                <a:uFillTx/>
                <a:latin typeface="Verdana"/>
                <a:ea typeface="+mn-ea"/>
                <a:cs typeface="+mn-cs"/>
              </a:rPr>
              <a:t>]</a:t>
            </a:r>
          </a:p>
        </p:txBody>
      </p:sp>
      <p:sp>
        <p:nvSpPr>
          <p:cNvPr id="4" name="Rounded Rectangle 3"/>
          <p:cNvSpPr/>
          <p:nvPr/>
        </p:nvSpPr>
        <p:spPr>
          <a:xfrm>
            <a:off x="-508" y="847738"/>
            <a:ext cx="9144000" cy="93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p:cNvSpPr txBox="1"/>
          <p:nvPr/>
        </p:nvSpPr>
        <p:spPr>
          <a:xfrm>
            <a:off x="77001" y="853489"/>
            <a:ext cx="8475205" cy="907941"/>
          </a:xfrm>
          <a:prstGeom prst="rect">
            <a:avLst/>
          </a:prstGeom>
          <a:noFill/>
        </p:spPr>
        <p:txBody>
          <a:bodyPr wrap="none" rtlCol="0">
            <a:spAutoFit/>
          </a:bodyPr>
          <a:lstStyle/>
          <a:p>
            <a:pPr marL="342900" marR="0" lvl="0" indent="-342900" algn="l" defTabSz="457200" rtl="0" eaLnBrk="1" fontAlgn="base" latinLnBrk="0" hangingPunct="1">
              <a:lnSpc>
                <a:spcPct val="100000"/>
              </a:lnSpc>
              <a:spcBef>
                <a:spcPts val="0"/>
              </a:spcBef>
              <a:spcAft>
                <a:spcPts val="600"/>
              </a:spcAft>
              <a:buClrTx/>
              <a:buSzTx/>
              <a:buFontTx/>
              <a:buAutoNum type="arabi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Slices </a:t>
            </a:r>
            <a:r>
              <a:rPr kumimoji="0" lang="en-GB" sz="1600" b="0" i="0" u="none" strike="noStrike" kern="1200" cap="none" spc="0" normalizeH="0" baseline="0" noProof="0" dirty="0">
                <a:ln>
                  <a:noFill/>
                </a:ln>
                <a:solidFill>
                  <a:srgbClr val="000000"/>
                </a:solidFill>
                <a:effectLst/>
                <a:uLnTx/>
                <a:uFillTx/>
                <a:latin typeface="Verdana"/>
                <a:ea typeface="+mn-ea"/>
                <a:cs typeface="+mn-cs"/>
              </a:rPr>
              <a:t>of sliced L3 caches can </a:t>
            </a:r>
            <a:r>
              <a:rPr kumimoji="0" lang="en-GB" sz="1600" b="0" i="0" u="none" strike="noStrike" kern="1200" cap="none" spc="0" normalizeH="0" baseline="0" noProof="0" dirty="0">
                <a:ln>
                  <a:noFill/>
                </a:ln>
                <a:solidFill>
                  <a:srgbClr val="0070C0"/>
                </a:solidFill>
                <a:effectLst/>
                <a:uLnTx/>
                <a:uFillTx/>
                <a:latin typeface="Verdana"/>
                <a:ea typeface="+mn-ea"/>
                <a:cs typeface="+mn-cs"/>
              </a:rPr>
              <a:t>operate in parallel.</a:t>
            </a:r>
          </a:p>
          <a:p>
            <a:pPr marR="0" lvl="0" algn="l" defTabSz="457200" rtl="0" eaLnBrk="1" fontAlgn="base" latinLnBrk="0" hangingPunct="1">
              <a:lnSpc>
                <a:spcPct val="100000"/>
              </a:lnSpc>
              <a:spcBef>
                <a:spcPts val="0"/>
              </a:spcBef>
              <a:spcAft>
                <a:spcPts val="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So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caches </a:t>
            </a:r>
            <a:r>
              <a:rPr kumimoji="0" lang="en-GB" sz="1600" b="0" i="0" u="none" strike="noStrike" kern="1200" cap="none" spc="0" normalizeH="0" baseline="0" noProof="0" dirty="0">
                <a:ln>
                  <a:noFill/>
                </a:ln>
                <a:solidFill>
                  <a:srgbClr val="000000"/>
                </a:solidFill>
                <a:effectLst/>
                <a:uLnTx/>
                <a:uFillTx/>
                <a:latin typeface="Verdana"/>
                <a:ea typeface="+mn-ea"/>
                <a:cs typeface="+mn-cs"/>
              </a:rPr>
              <a:t>with n slices have, in principle, an </a:t>
            </a:r>
            <a:r>
              <a:rPr kumimoji="0" lang="en-GB" sz="1600" b="0" i="0" u="none" strike="noStrike" kern="1200" cap="none" spc="0" normalizeH="0" baseline="0" noProof="0" dirty="0">
                <a:ln>
                  <a:noFill/>
                </a:ln>
                <a:solidFill>
                  <a:srgbClr val="FF0000"/>
                </a:solidFill>
                <a:effectLst/>
                <a:uLnTx/>
                <a:uFillTx/>
                <a:latin typeface="Verdana"/>
                <a:ea typeface="+mn-ea"/>
                <a:cs typeface="+mn-cs"/>
              </a:rPr>
              <a:t>n-times higher memory </a:t>
            </a:r>
          </a:p>
          <a:p>
            <a:pPr marR="0" lvl="0" algn="l" defTabSz="457200" rtl="0" eaLnBrk="1" fontAlgn="base" latinLnBrk="0" hangingPunct="1">
              <a:lnSpc>
                <a:spcPct val="100000"/>
              </a:lnSpc>
              <a:spcBef>
                <a:spcPts val="0"/>
              </a:spcBef>
              <a:spcAft>
                <a:spcPts val="0"/>
              </a:spcAft>
              <a:buClrTx/>
              <a:buSzTx/>
              <a:tabLst/>
              <a:defRPr/>
            </a:pPr>
            <a:r>
              <a:rPr lang="en-GB" sz="1600" dirty="0">
                <a:solidFill>
                  <a:srgbClr val="FF0000"/>
                </a:solidFill>
                <a:latin typeface="Verdana"/>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bandwidth</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than unsliced caches, as indicated in the Figure below.</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p:cNvSpPr txBox="1"/>
          <p:nvPr/>
        </p:nvSpPr>
        <p:spPr>
          <a:xfrm>
            <a:off x="71438" y="430393"/>
            <a:ext cx="4429418"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Major benefits of sliced L3 caches -1</a:t>
            </a:r>
          </a:p>
        </p:txBody>
      </p:sp>
    </p:spTree>
    <p:extLst>
      <p:ext uri="{BB962C8B-B14F-4D97-AF65-F5344CB8AC3E}">
        <p14:creationId xmlns:p14="http://schemas.microsoft.com/office/powerpoint/2010/main" val="5970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
                                            <p:txEl>
                                              <p:pRg st="2" end="2"/>
                                            </p:txEl>
                                          </p:spTgt>
                                        </p:tgtEl>
                                        <p:attrNameLst>
                                          <p:attrName>style.visibility</p:attrName>
                                        </p:attrNameLst>
                                      </p:cBhvr>
                                      <p:to>
                                        <p:strVal val="visible"/>
                                      </p:to>
                                    </p:set>
                                    <p:anim calcmode="lin" valueType="num">
                                      <p:cBhvr additive="base">
                                        <p:cTn id="17"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(13)</a:t>
            </a:r>
            <a:endParaRPr lang="en-GB" sz="1700" kern="1200" dirty="0">
              <a:solidFill>
                <a:srgbClr val="FFFFFF"/>
              </a:solidFill>
            </a:endParaRPr>
          </a:p>
        </p:txBody>
      </p:sp>
      <p:sp>
        <p:nvSpPr>
          <p:cNvPr id="6" name="TextBox 5"/>
          <p:cNvSpPr txBox="1"/>
          <p:nvPr/>
        </p:nvSpPr>
        <p:spPr>
          <a:xfrm>
            <a:off x="71438" y="440668"/>
            <a:ext cx="4886274"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Major benefits of the sliced L3 caches -2</a:t>
            </a:r>
          </a:p>
        </p:txBody>
      </p:sp>
      <p:sp>
        <p:nvSpPr>
          <p:cNvPr id="4" name="Rectangle: Rounded Corners 3">
            <a:extLst>
              <a:ext uri="{FF2B5EF4-FFF2-40B4-BE49-F238E27FC236}">
                <a16:creationId xmlns:a16="http://schemas.microsoft.com/office/drawing/2014/main" id="{57D4A331-2E56-CF8E-2255-0D7F7E165423}"/>
              </a:ext>
            </a:extLst>
          </p:cNvPr>
          <p:cNvSpPr/>
          <p:nvPr/>
        </p:nvSpPr>
        <p:spPr>
          <a:xfrm>
            <a:off x="10513" y="803522"/>
            <a:ext cx="9144000" cy="393700"/>
          </a:xfrm>
          <a:prstGeom prst="roundRect">
            <a:avLst/>
          </a:prstGeom>
          <a:solidFill>
            <a:srgbClr val="E1F4FF"/>
          </a:solidFill>
          <a:ln>
            <a:solidFill>
              <a:srgbClr val="B6C8CA"/>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5" name="TextBox 4">
            <a:extLst>
              <a:ext uri="{FF2B5EF4-FFF2-40B4-BE49-F238E27FC236}">
                <a16:creationId xmlns:a16="http://schemas.microsoft.com/office/drawing/2014/main" id="{BDB1B515-F26F-F443-F841-A951B456B3A0}"/>
              </a:ext>
            </a:extLst>
          </p:cNvPr>
          <p:cNvSpPr txBox="1"/>
          <p:nvPr/>
        </p:nvSpPr>
        <p:spPr>
          <a:xfrm>
            <a:off x="77001" y="803522"/>
            <a:ext cx="7646452"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lang="en-US" sz="1600" dirty="0">
                <a:solidFill>
                  <a:srgbClr val="000000"/>
                </a:solidFill>
                <a:latin typeface="Verdana"/>
              </a:rPr>
              <a:t>2</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Smaller cache slices </a:t>
            </a:r>
            <a:r>
              <a:rPr kumimoji="0" lang="en-US" sz="1600" b="0" i="0" u="none" strike="noStrike" kern="1200" cap="none" spc="0" normalizeH="0" baseline="0" noProof="0" dirty="0">
                <a:ln>
                  <a:noFill/>
                </a:ln>
                <a:solidFill>
                  <a:srgbClr val="000000"/>
                </a:solidFill>
                <a:effectLst/>
                <a:uLnTx/>
                <a:uFillTx/>
                <a:latin typeface="Verdana"/>
                <a:ea typeface="+mn-ea"/>
                <a:cs typeface="+mn-cs"/>
              </a:rPr>
              <a:t>have </a:t>
            </a:r>
            <a:r>
              <a:rPr kumimoji="0" lang="en-US" sz="1600" b="0" i="0" u="none" strike="noStrike" kern="1200" cap="none" spc="0" normalizeH="0" baseline="0" noProof="0" dirty="0">
                <a:ln>
                  <a:noFill/>
                </a:ln>
                <a:solidFill>
                  <a:srgbClr val="FF0000"/>
                </a:solidFill>
                <a:effectLst/>
                <a:uLnTx/>
                <a:uFillTx/>
                <a:latin typeface="Verdana"/>
                <a:ea typeface="+mn-ea"/>
                <a:cs typeface="+mn-cs"/>
              </a:rPr>
              <a:t>lower access times </a:t>
            </a:r>
            <a:r>
              <a:rPr kumimoji="0" lang="en-US" sz="1600" b="0" i="0" u="none" strike="noStrike" kern="1200" cap="none" spc="0" normalizeH="0" baseline="0" noProof="0" dirty="0">
                <a:ln>
                  <a:noFill/>
                </a:ln>
                <a:solidFill>
                  <a:srgbClr val="000000"/>
                </a:solidFill>
                <a:effectLst/>
                <a:uLnTx/>
                <a:uFillTx/>
                <a:latin typeface="Verdana"/>
                <a:ea typeface="+mn-ea"/>
                <a:cs typeface="+mn-cs"/>
              </a:rPr>
              <a:t>than a large cache.     </a:t>
            </a:r>
          </a:p>
        </p:txBody>
      </p:sp>
    </p:spTree>
    <p:extLst>
      <p:ext uri="{BB962C8B-B14F-4D97-AF65-F5344CB8AC3E}">
        <p14:creationId xmlns:p14="http://schemas.microsoft.com/office/powerpoint/2010/main" val="158835373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kern="1200" dirty="0">
                <a:solidFill>
                  <a:srgbClr val="FFFFFF"/>
                </a:solidFill>
              </a:rPr>
              <a:t>3.6 Armv9-A based 64-bit Cortex-A CPUs (14)</a:t>
            </a:r>
            <a:endParaRPr lang="en-GB" sz="1700" dirty="0"/>
          </a:p>
        </p:txBody>
      </p:sp>
      <p:sp>
        <p:nvSpPr>
          <p:cNvPr id="3" name="TextBox 2"/>
          <p:cNvSpPr txBox="1"/>
          <p:nvPr/>
        </p:nvSpPr>
        <p:spPr>
          <a:xfrm>
            <a:off x="606635" y="1118599"/>
            <a:ext cx="8521109" cy="1154162"/>
          </a:xfrm>
          <a:prstGeom prst="rect">
            <a:avLst/>
          </a:prstGeom>
          <a:noFill/>
        </p:spPr>
        <p:txBody>
          <a:bodyPr wrap="square" rtlCol="0">
            <a:spAutoFit/>
          </a:bodyPr>
          <a:lstStyle/>
          <a:p>
            <a:pPr marL="342900" marR="0" lvl="0" indent="-342900" algn="l" defTabSz="457200" rtl="0" eaLnBrk="1" fontAlgn="base" latinLnBrk="0" hangingPunct="1">
              <a:lnSpc>
                <a:spcPct val="100000"/>
              </a:lnSpc>
              <a:spcBef>
                <a:spcPts val="0"/>
              </a:spcBef>
              <a:spcAft>
                <a:spcPts val="0"/>
              </a:spcAft>
              <a:buClrTx/>
              <a:buSzTx/>
              <a:buFontTx/>
              <a:buAutoNum type="alphaLcParen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if the requested data is </a:t>
            </a:r>
            <a:r>
              <a:rPr kumimoji="0" lang="en-US" sz="1600" b="0" i="0" u="none" strike="noStrike" kern="1200" cap="none" spc="0" normalizeH="0" baseline="0" noProof="0" dirty="0">
                <a:ln>
                  <a:noFill/>
                </a:ln>
                <a:solidFill>
                  <a:srgbClr val="0070C0"/>
                </a:solidFill>
                <a:effectLst/>
                <a:uLnTx/>
                <a:uFillTx/>
                <a:latin typeface="Verdana"/>
                <a:ea typeface="+mn-ea"/>
                <a:cs typeface="+mn-cs"/>
              </a:rPr>
              <a:t>held in the accessed slice</a:t>
            </a:r>
            <a:r>
              <a:rPr kumimoji="0" lang="en-US" sz="1600" b="0" i="0" u="none" strike="noStrike" kern="1200" cap="none" spc="0" normalizeH="0" baseline="0" noProof="0" dirty="0">
                <a:ln>
                  <a:noFill/>
                </a:ln>
                <a:solidFill>
                  <a:srgbClr val="000000"/>
                </a:solidFill>
                <a:effectLst/>
                <a:uLnTx/>
                <a:uFillTx/>
                <a:latin typeface="Verdana"/>
                <a:ea typeface="+mn-ea"/>
                <a:cs typeface="+mn-cs"/>
              </a:rPr>
              <a:t>, it can be accessed with </a:t>
            </a:r>
          </a:p>
          <a:p>
            <a:pPr marL="0" marR="0" lvl="0" indent="0" algn="l" defTabSz="457200" rtl="0" eaLnBrk="1" fontAlgn="base"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lower access time,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 alternatively, if the requested data is stored in a </a:t>
            </a:r>
            <a:r>
              <a:rPr kumimoji="0" lang="en-US" sz="1600" b="0" i="0" u="none" strike="noStrike" kern="1200" cap="none" spc="0" normalizeH="0" baseline="0" noProof="0" dirty="0">
                <a:ln>
                  <a:noFill/>
                </a:ln>
                <a:solidFill>
                  <a:srgbClr val="0070C0"/>
                </a:solidFill>
                <a:effectLst/>
                <a:uLnTx/>
                <a:uFillTx/>
                <a:latin typeface="Verdana"/>
                <a:ea typeface="+mn-ea"/>
                <a:cs typeface="+mn-cs"/>
              </a:rPr>
              <a:t>remote slice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access time</a:t>
            </a:r>
          </a:p>
          <a:p>
            <a:pPr marL="0" marR="0" lvl="0" indent="0" algn="l" defTabSz="457200" rtl="0" eaLnBrk="1" fontAlgn="base"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will be </a:t>
            </a:r>
            <a:r>
              <a:rPr kumimoji="0" lang="en-US" sz="1600" b="0" i="0" u="none" strike="noStrike" kern="1200" cap="none" spc="0" normalizeH="0" baseline="0" noProof="0" dirty="0">
                <a:ln>
                  <a:noFill/>
                </a:ln>
                <a:solidFill>
                  <a:srgbClr val="0070C0"/>
                </a:solidFill>
                <a:effectLst/>
                <a:uLnTx/>
                <a:uFillTx/>
                <a:latin typeface="Verdana"/>
                <a:ea typeface="+mn-ea"/>
                <a:cs typeface="+mn-cs"/>
              </a:rPr>
              <a:t>longer.</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p:cNvSpPr txBox="1"/>
          <p:nvPr/>
        </p:nvSpPr>
        <p:spPr>
          <a:xfrm>
            <a:off x="254000" y="2233141"/>
            <a:ext cx="8784584" cy="584775"/>
          </a:xfrm>
          <a:prstGeom prst="rect">
            <a:avLst/>
          </a:prstGeom>
          <a:noFill/>
        </p:spPr>
        <p:txBody>
          <a:bodyPr wrap="none" rtlCol="0">
            <a:spAutoFit/>
          </a:bodyPr>
          <a:lstStyle/>
          <a:p>
            <a:pPr marL="285750" marR="0" lvl="0" indent="-285750" algn="l" defTabSz="4572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follows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 access times are now </a:t>
            </a:r>
            <a:r>
              <a:rPr kumimoji="0" lang="en-US" sz="1600" b="0" i="0" u="none" strike="noStrike" kern="1200" cap="none" spc="0" normalizeH="0" baseline="0" noProof="0" dirty="0">
                <a:ln>
                  <a:noFill/>
                </a:ln>
                <a:solidFill>
                  <a:srgbClr val="FF0000"/>
                </a:solidFill>
                <a:effectLst/>
                <a:uLnTx/>
                <a:uFillTx/>
                <a:latin typeface="Verdana"/>
                <a:ea typeface="+mn-ea"/>
                <a:cs typeface="+mn-cs"/>
              </a:rPr>
              <a:t>non-uniform</a:t>
            </a:r>
            <a:r>
              <a:rPr kumimoji="0" lang="en-US" sz="1600" b="0" i="0" u="none" strike="noStrike" kern="1200" cap="none" spc="0" normalizeH="0" baseline="0" noProof="0" dirty="0">
                <a:ln>
                  <a:noFill/>
                </a:ln>
                <a:solidFill>
                  <a:srgbClr val="0070C0"/>
                </a:solidFill>
                <a:effectLst/>
                <a:uLnTx/>
                <a:uFillTx/>
                <a:latin typeface="Verdana"/>
                <a:ea typeface="+mn-ea"/>
                <a:cs typeface="+mn-cs"/>
              </a:rPr>
              <a:t>; a</a:t>
            </a:r>
            <a:r>
              <a:rPr kumimoji="0" lang="en-US" sz="1600" b="0" i="0" u="none" strike="noStrike" kern="1200" cap="none" spc="0" normalizeH="0" baseline="0" noProof="0" dirty="0">
                <a:ln>
                  <a:noFill/>
                </a:ln>
                <a:solidFill>
                  <a:srgbClr val="000000"/>
                </a:solidFill>
                <a:effectLst/>
                <a:uLnTx/>
                <a:uFillTx/>
                <a:latin typeface="Verdana"/>
                <a:ea typeface="+mn-ea"/>
                <a:cs typeface="+mn-cs"/>
              </a:rPr>
              <a:t> sliced cache behaves</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NUCA </a:t>
            </a:r>
            <a:r>
              <a:rPr kumimoji="0" lang="en-US" sz="1600" b="0" i="0" u="none" strike="noStrike" kern="1200" cap="none" spc="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Non-Uniform Cache Architecture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268645" y="815425"/>
            <a:ext cx="8661955" cy="338554"/>
          </a:xfrm>
          <a:prstGeom prst="rect">
            <a:avLst/>
          </a:prstGeom>
          <a:noFill/>
        </p:spPr>
        <p:txBody>
          <a:bodyPr wrap="square" rtlCol="0">
            <a:spAutoFit/>
          </a:bodyPr>
          <a:lstStyle/>
          <a:p>
            <a:pPr marL="285750" marR="0" lvl="0" indent="-285750" algn="l" defTabSz="4572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accessing sliced caches there are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access patterns: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extBox 5"/>
          <p:cNvSpPr txBox="1"/>
          <p:nvPr/>
        </p:nvSpPr>
        <p:spPr>
          <a:xfrm>
            <a:off x="71500" y="448294"/>
            <a:ext cx="79736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Consequence of slicing the L3 cache – non-uniform cache accesses</a:t>
            </a:r>
          </a:p>
        </p:txBody>
      </p:sp>
    </p:spTree>
    <p:extLst>
      <p:ext uri="{BB962C8B-B14F-4D97-AF65-F5344CB8AC3E}">
        <p14:creationId xmlns:p14="http://schemas.microsoft.com/office/powerpoint/2010/main" val="207723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(15)</a:t>
            </a:r>
            <a:endParaRPr lang="en-GB" sz="1700" kern="1200" dirty="0">
              <a:solidFill>
                <a:srgbClr val="FFFFFF"/>
              </a:solidFill>
            </a:endParaRPr>
          </a:p>
        </p:txBody>
      </p:sp>
      <p:sp>
        <p:nvSpPr>
          <p:cNvPr id="3" name="TextBox 2"/>
          <p:cNvSpPr txBox="1"/>
          <p:nvPr/>
        </p:nvSpPr>
        <p:spPr>
          <a:xfrm>
            <a:off x="71500" y="452165"/>
            <a:ext cx="91037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Additional enhancements while increasing the new </a:t>
            </a:r>
            <a:r>
              <a:rPr kumimoji="0" lang="en-GB"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GB" sz="1800" b="0" i="0" u="none" strike="noStrike" kern="1200" cap="none" spc="0" normalizeH="0" baseline="0" noProof="0" dirty="0">
                <a:ln>
                  <a:noFill/>
                </a:ln>
                <a:solidFill>
                  <a:srgbClr val="2D2D8A"/>
                </a:solidFill>
                <a:effectLst/>
                <a:uLnTx/>
                <a:uFillTx/>
                <a:latin typeface="Verdana"/>
                <a:ea typeface="+mn-ea"/>
                <a:cs typeface="+mn-cs"/>
              </a:rPr>
              <a:t> core cluster  </a:t>
            </a:r>
          </a:p>
        </p:txBody>
      </p:sp>
      <p:sp>
        <p:nvSpPr>
          <p:cNvPr id="4" name="TextBox 3"/>
          <p:cNvSpPr txBox="1"/>
          <p:nvPr/>
        </p:nvSpPr>
        <p:spPr>
          <a:xfrm>
            <a:off x="286373" y="834678"/>
            <a:ext cx="945105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In addition,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size of the L3 cache </a:t>
            </a:r>
            <a:r>
              <a:rPr kumimoji="0" lang="en-GB" sz="1600" b="0" i="0" u="none" strike="noStrike" kern="1200" cap="none" spc="0" normalizeH="0" baseline="0" noProof="0" dirty="0">
                <a:ln>
                  <a:noFill/>
                </a:ln>
                <a:solidFill>
                  <a:srgbClr val="0070C0"/>
                </a:solidFill>
                <a:effectLst/>
                <a:uLnTx/>
                <a:uFillTx/>
                <a:latin typeface="Verdana"/>
                <a:ea typeface="+mn-ea"/>
                <a:cs typeface="+mn-cs"/>
              </a:rPr>
              <a:t>has been raised from up to 4 MBs </a:t>
            </a:r>
            <a:r>
              <a:rPr kumimoji="0" lang="en-GB" sz="1600" b="0" i="0" u="none" strike="noStrike" kern="1200" cap="none" spc="0" normalizeH="0" baseline="0" noProof="0" dirty="0">
                <a:ln>
                  <a:noFill/>
                </a:ln>
                <a:solidFill>
                  <a:srgbClr val="000000"/>
                </a:solidFill>
                <a:effectLst/>
                <a:uLnTx/>
                <a:uFillTx/>
                <a:latin typeface="Verdana"/>
                <a:ea typeface="+mn-ea"/>
                <a:cs typeface="+mn-cs"/>
              </a:rPr>
              <a:t>(in the </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previous generation)</a:t>
            </a:r>
            <a:r>
              <a:rPr kumimoji="0" lang="en-GB" sz="1600" b="0" i="0" u="none" strike="noStrike" kern="1200" cap="none" spc="0" normalizeH="0" baseline="0" noProof="0" dirty="0">
                <a:ln>
                  <a:noFill/>
                </a:ln>
                <a:solidFill>
                  <a:srgbClr val="0070C0"/>
                </a:solidFill>
                <a:effectLst/>
                <a:uLnTx/>
                <a:uFillTx/>
                <a:latin typeface="Verdana"/>
                <a:ea typeface="+mn-ea"/>
                <a:cs typeface="+mn-cs"/>
              </a:rPr>
              <a:t> to up to 16 MB</a:t>
            </a:r>
            <a:r>
              <a:rPr kumimoji="0" lang="en-GB" sz="1600" b="0" i="0" u="none" strike="noStrike" kern="1200" cap="none" spc="0" normalizeH="0" baseline="0" noProof="0" dirty="0">
                <a:ln>
                  <a:noFill/>
                </a:ln>
                <a:solidFill>
                  <a:srgbClr val="000000"/>
                </a:solidFill>
                <a:effectLst/>
                <a:uLnTx/>
                <a:uFillTx/>
                <a:latin typeface="Verdana"/>
                <a:ea typeface="+mn-ea"/>
                <a:cs typeface="+mn-cs"/>
              </a:rPr>
              <a:t> to improve performance and lower power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consumption.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effectLst/>
                <a:uLnTx/>
                <a:uFillTx/>
                <a:latin typeface="Verdana"/>
                <a:ea typeface="+mn-ea"/>
                <a:cs typeface="+mn-cs"/>
              </a:rPr>
              <a:t>Also,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operation frequency of the L3 cache </a:t>
            </a:r>
            <a:r>
              <a:rPr kumimoji="0" lang="en-GB" sz="1600" b="0" i="0" u="none" strike="noStrike" kern="1200" cap="none" spc="0" normalizeH="0" baseline="0" noProof="0" dirty="0">
                <a:ln>
                  <a:noFill/>
                </a:ln>
                <a:solidFill>
                  <a:srgbClr val="0070C0"/>
                </a:solidFill>
                <a:effectLst/>
                <a:uLnTx/>
                <a:uFillTx/>
                <a:latin typeface="Verdana"/>
                <a:ea typeface="+mn-ea"/>
                <a:cs typeface="+mn-cs"/>
              </a:rPr>
              <a:t>has been increased</a:t>
            </a:r>
            <a:r>
              <a:rPr kumimoji="0" lang="en-GB" sz="1600" b="0" i="0" u="none" strike="noStrike" kern="1200" cap="none" spc="0" normalizeH="0" baseline="0" noProof="0" dirty="0">
                <a:ln>
                  <a:noFill/>
                </a:ln>
                <a:solidFill>
                  <a:srgbClr val="000000"/>
                </a:solidFill>
                <a:effectLst/>
                <a:uLnTx/>
                <a:uFillTx/>
                <a:latin typeface="Verdana"/>
                <a:ea typeface="+mn-ea"/>
                <a:cs typeface="+mn-cs"/>
              </a:rPr>
              <a:t> to </a:t>
            </a:r>
            <a:r>
              <a:rPr lang="en-GB" sz="1600" dirty="0">
                <a:solidFill>
                  <a:srgbClr val="000000"/>
                </a:solidFill>
                <a:latin typeface="Verdana"/>
              </a:rPr>
              <a:t>enhance</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bandwidth and reduce latencies.</a:t>
            </a:r>
          </a:p>
        </p:txBody>
      </p:sp>
    </p:spTree>
    <p:extLst>
      <p:ext uri="{BB962C8B-B14F-4D97-AF65-F5344CB8AC3E}">
        <p14:creationId xmlns:p14="http://schemas.microsoft.com/office/powerpoint/2010/main" val="532795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(16)</a:t>
            </a:r>
          </a:p>
        </p:txBody>
      </p:sp>
      <p:sp>
        <p:nvSpPr>
          <p:cNvPr id="37" name="Rounded Rectangle 36"/>
          <p:cNvSpPr/>
          <p:nvPr/>
        </p:nvSpPr>
        <p:spPr bwMode="auto">
          <a:xfrm>
            <a:off x="-508" y="2416955"/>
            <a:ext cx="9144000" cy="1692000"/>
          </a:xfrm>
          <a:prstGeom prst="roundRect">
            <a:avLst/>
          </a:prstGeom>
          <a:solidFill>
            <a:srgbClr val="DDEEFF"/>
          </a:solidFill>
          <a:ln w="15875" cap="flat" cmpd="sng" algn="ctr">
            <a:solidFill>
              <a:srgbClr val="86A4A7"/>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8" name="TextBox 37"/>
          <p:cNvSpPr txBox="1"/>
          <p:nvPr/>
        </p:nvSpPr>
        <p:spPr>
          <a:xfrm>
            <a:off x="3608181" y="2624795"/>
            <a:ext cx="2719014"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3-level cache architectures</a:t>
            </a:r>
          </a:p>
        </p:txBody>
      </p:sp>
      <p:sp>
        <p:nvSpPr>
          <p:cNvPr id="41" name="TextBox 40"/>
          <p:cNvSpPr txBox="1"/>
          <p:nvPr/>
        </p:nvSpPr>
        <p:spPr>
          <a:xfrm>
            <a:off x="3707222" y="2923185"/>
            <a:ext cx="2494859" cy="271869"/>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Per-core, unified L2 cache</a:t>
            </a:r>
          </a:p>
        </p:txBody>
      </p:sp>
      <p:sp>
        <p:nvSpPr>
          <p:cNvPr id="43" name="TextBox 42"/>
          <p:cNvSpPr txBox="1"/>
          <p:nvPr/>
        </p:nvSpPr>
        <p:spPr>
          <a:xfrm>
            <a:off x="3710829" y="3197159"/>
            <a:ext cx="2494859" cy="271869"/>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Shared, unified L3 cache</a:t>
            </a:r>
          </a:p>
        </p:txBody>
      </p:sp>
      <p:sp>
        <p:nvSpPr>
          <p:cNvPr id="46" name="TextBox 45"/>
          <p:cNvSpPr txBox="1"/>
          <p:nvPr/>
        </p:nvSpPr>
        <p:spPr>
          <a:xfrm>
            <a:off x="3161552" y="3607634"/>
            <a:ext cx="1005403"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Not sliced</a:t>
            </a: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p:cNvSpPr txBox="1"/>
          <p:nvPr/>
        </p:nvSpPr>
        <p:spPr>
          <a:xfrm>
            <a:off x="5960904" y="3586778"/>
            <a:ext cx="681597"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Sliced</a:t>
            </a:r>
          </a:p>
        </p:txBody>
      </p:sp>
      <p:cxnSp>
        <p:nvCxnSpPr>
          <p:cNvPr id="48" name="Straight Connector 47"/>
          <p:cNvCxnSpPr/>
          <p:nvPr/>
        </p:nvCxnSpPr>
        <p:spPr bwMode="auto">
          <a:xfrm flipH="1">
            <a:off x="4444838" y="3423933"/>
            <a:ext cx="2080" cy="4671"/>
          </a:xfrm>
          <a:prstGeom prst="line">
            <a:avLst/>
          </a:prstGeom>
          <a:noFill/>
          <a:ln w="19050" cap="flat" cmpd="sng" algn="ctr">
            <a:solidFill>
              <a:srgbClr val="FF0000"/>
            </a:solidFill>
            <a:prstDash val="solid"/>
            <a:round/>
            <a:headEnd type="none" w="med" len="med"/>
            <a:tailEnd type="none" w="med" len="med"/>
          </a:ln>
          <a:effectLst/>
        </p:spPr>
      </p:cxnSp>
      <p:cxnSp>
        <p:nvCxnSpPr>
          <p:cNvPr id="49" name="Straight Connector 48"/>
          <p:cNvCxnSpPr>
            <a:cxnSpLocks/>
            <a:stCxn id="43" idx="2"/>
          </p:cNvCxnSpPr>
          <p:nvPr/>
        </p:nvCxnSpPr>
        <p:spPr bwMode="auto">
          <a:xfrm flipH="1">
            <a:off x="3699230" y="3469028"/>
            <a:ext cx="1259029" cy="138606"/>
          </a:xfrm>
          <a:prstGeom prst="line">
            <a:avLst/>
          </a:prstGeom>
          <a:noFill/>
          <a:ln w="6350" cap="flat" cmpd="sng" algn="ctr">
            <a:solidFill>
              <a:schemeClr val="tx1"/>
            </a:solidFill>
            <a:prstDash val="solid"/>
            <a:round/>
            <a:headEnd type="none" w="med" len="med"/>
            <a:tailEnd type="none" w="med" len="med"/>
          </a:ln>
          <a:effectLst/>
        </p:spPr>
      </p:cxnSp>
      <p:sp>
        <p:nvSpPr>
          <p:cNvPr id="50" name="Oval 8"/>
          <p:cNvSpPr>
            <a:spLocks noChangeArrowheads="1"/>
          </p:cNvSpPr>
          <p:nvPr/>
        </p:nvSpPr>
        <p:spPr bwMode="auto">
          <a:xfrm>
            <a:off x="3626970" y="3555196"/>
            <a:ext cx="72260" cy="72122"/>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cxnSp>
        <p:nvCxnSpPr>
          <p:cNvPr id="53" name="Straight Connector 52"/>
          <p:cNvCxnSpPr/>
          <p:nvPr/>
        </p:nvCxnSpPr>
        <p:spPr bwMode="auto">
          <a:xfrm flipH="1" flipV="1">
            <a:off x="4977318" y="3470252"/>
            <a:ext cx="1321797" cy="114693"/>
          </a:xfrm>
          <a:prstGeom prst="line">
            <a:avLst/>
          </a:prstGeom>
          <a:noFill/>
          <a:ln w="6350" cap="flat" cmpd="sng" algn="ctr">
            <a:solidFill>
              <a:schemeClr val="tx1"/>
            </a:solidFill>
            <a:prstDash val="solid"/>
            <a:round/>
            <a:headEnd type="none" w="med" len="med"/>
            <a:tailEnd type="none" w="med" len="med"/>
          </a:ln>
          <a:effectLst/>
        </p:spPr>
      </p:cxnSp>
      <p:sp>
        <p:nvSpPr>
          <p:cNvPr id="54" name="Oval 8"/>
          <p:cNvSpPr>
            <a:spLocks noChangeArrowheads="1"/>
          </p:cNvSpPr>
          <p:nvPr/>
        </p:nvSpPr>
        <p:spPr bwMode="auto">
          <a:xfrm>
            <a:off x="6262530" y="3544491"/>
            <a:ext cx="72000" cy="72000"/>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60" name="Rounded Rectangle 59"/>
          <p:cNvSpPr/>
          <p:nvPr/>
        </p:nvSpPr>
        <p:spPr bwMode="auto">
          <a:xfrm>
            <a:off x="3064985" y="2581335"/>
            <a:ext cx="3636000" cy="1368000"/>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62" name="TextBox 61"/>
          <p:cNvSpPr txBox="1"/>
          <p:nvPr/>
        </p:nvSpPr>
        <p:spPr>
          <a:xfrm>
            <a:off x="3041766" y="4256469"/>
            <a:ext cx="1290738" cy="692497"/>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Core 2 based</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Nehalem 4C</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(2008)</a:t>
            </a:r>
          </a:p>
        </p:txBody>
      </p:sp>
      <p:sp>
        <p:nvSpPr>
          <p:cNvPr id="63" name="TextBox 62"/>
          <p:cNvSpPr txBox="1"/>
          <p:nvPr/>
        </p:nvSpPr>
        <p:spPr>
          <a:xfrm>
            <a:off x="5254046" y="4254867"/>
            <a:ext cx="1999265" cy="931024"/>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Core 2 based</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Sandy Bridge 4C</a:t>
            </a:r>
          </a:p>
          <a:p>
            <a:pPr marL="0" marR="0" lvl="0" indent="0" algn="ctr" defTabSz="457200" rtl="0" eaLnBrk="1" fontAlgn="base" latinLnBrk="0" hangingPunct="1">
              <a:lnSpc>
                <a:spcPct val="100000"/>
              </a:lnSpc>
              <a:spcBef>
                <a:spcPts val="0"/>
              </a:spcBef>
              <a:spcAft>
                <a:spcPts val="3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t>
            </a:r>
            <a:r>
              <a:rPr kumimoji="0" lang="en-US" sz="1300" b="0" i="1" u="none" strike="noStrike" kern="1200" cap="none" spc="0" normalizeH="0" baseline="0" noProof="0">
                <a:ln>
                  <a:noFill/>
                </a:ln>
                <a:solidFill>
                  <a:srgbClr val="000000"/>
                </a:solidFill>
                <a:effectLst/>
                <a:uLnTx/>
                <a:uFillTx/>
                <a:latin typeface="Verdana"/>
                <a:ea typeface="+mn-ea"/>
                <a:cs typeface="+mn-cs"/>
              </a:rPr>
              <a:t>2011)</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subsequent proc.</a:t>
            </a:r>
          </a:p>
        </p:txBody>
      </p:sp>
      <p:sp>
        <p:nvSpPr>
          <p:cNvPr id="64" name="TextBox 63"/>
          <p:cNvSpPr txBox="1"/>
          <p:nvPr/>
        </p:nvSpPr>
        <p:spPr>
          <a:xfrm>
            <a:off x="2897387" y="5185280"/>
            <a:ext cx="1600953"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K10 Barcelona</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(2007)</a:t>
            </a:r>
          </a:p>
        </p:txBody>
      </p:sp>
      <p:sp>
        <p:nvSpPr>
          <p:cNvPr id="65" name="TextBox 64"/>
          <p:cNvSpPr txBox="1"/>
          <p:nvPr/>
        </p:nvSpPr>
        <p:spPr>
          <a:xfrm>
            <a:off x="1601670" y="4132738"/>
            <a:ext cx="638316"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66" name="TextBox 65"/>
          <p:cNvSpPr txBox="1"/>
          <p:nvPr/>
        </p:nvSpPr>
        <p:spPr>
          <a:xfrm>
            <a:off x="1646675" y="5013417"/>
            <a:ext cx="611065"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AMD</a:t>
            </a:r>
          </a:p>
        </p:txBody>
      </p:sp>
      <p:sp>
        <p:nvSpPr>
          <p:cNvPr id="67" name="Right Arrow 66"/>
          <p:cNvSpPr/>
          <p:nvPr/>
        </p:nvSpPr>
        <p:spPr bwMode="auto">
          <a:xfrm>
            <a:off x="4574136" y="4368142"/>
            <a:ext cx="239607" cy="110097"/>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8" name="TextBox 67"/>
          <p:cNvSpPr txBox="1"/>
          <p:nvPr/>
        </p:nvSpPr>
        <p:spPr>
          <a:xfrm>
            <a:off x="5067055" y="5179539"/>
            <a:ext cx="2430270"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K17 Zen core-based lines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(2017)</a:t>
            </a:r>
          </a:p>
        </p:txBody>
      </p:sp>
      <p:sp>
        <p:nvSpPr>
          <p:cNvPr id="69" name="TextBox 68"/>
          <p:cNvSpPr txBox="1"/>
          <p:nvPr/>
        </p:nvSpPr>
        <p:spPr>
          <a:xfrm>
            <a:off x="2501770" y="5766081"/>
            <a:ext cx="2372454"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v8.2-A based cores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(2016)</a:t>
            </a:r>
          </a:p>
        </p:txBody>
      </p:sp>
      <p:sp>
        <p:nvSpPr>
          <p:cNvPr id="71" name="TextBox 70"/>
          <p:cNvSpPr txBox="1"/>
          <p:nvPr/>
        </p:nvSpPr>
        <p:spPr>
          <a:xfrm>
            <a:off x="1626355" y="5594218"/>
            <a:ext cx="603050"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ARM</a:t>
            </a:r>
          </a:p>
        </p:txBody>
      </p:sp>
      <p:sp>
        <p:nvSpPr>
          <p:cNvPr id="73" name="TextBox 72"/>
          <p:cNvSpPr txBox="1"/>
          <p:nvPr/>
        </p:nvSpPr>
        <p:spPr>
          <a:xfrm>
            <a:off x="5067055" y="5772586"/>
            <a:ext cx="2430270"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v9-A based cores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(2021)</a:t>
            </a:r>
          </a:p>
        </p:txBody>
      </p:sp>
      <p:sp>
        <p:nvSpPr>
          <p:cNvPr id="3" name="Rounded Rectangle 2"/>
          <p:cNvSpPr/>
          <p:nvPr/>
        </p:nvSpPr>
        <p:spPr>
          <a:xfrm>
            <a:off x="-36512" y="880433"/>
            <a:ext cx="9180000" cy="1404000"/>
          </a:xfrm>
          <a:prstGeom prst="roundRect">
            <a:avLst/>
          </a:prstGeom>
          <a:solidFill>
            <a:srgbClr val="F2F2F2"/>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TextBox 28"/>
          <p:cNvSpPr txBox="1"/>
          <p:nvPr/>
        </p:nvSpPr>
        <p:spPr>
          <a:xfrm>
            <a:off x="88363" y="877401"/>
            <a:ext cx="8989705" cy="1400383"/>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It is worth noting that </a:t>
            </a:r>
            <a:r>
              <a:rPr kumimoji="0" lang="en-GB" sz="1600" b="0" i="0" u="none" strike="noStrike" kern="1200" cap="none" spc="0" normalizeH="0" baseline="0" noProof="0" dirty="0">
                <a:ln>
                  <a:noFill/>
                </a:ln>
                <a:solidFill>
                  <a:srgbClr val="FF0000"/>
                </a:solidFill>
                <a:effectLst/>
                <a:uLnTx/>
                <a:uFillTx/>
                <a:latin typeface="Verdana"/>
                <a:ea typeface="+mn-ea"/>
                <a:cs typeface="+mn-cs"/>
              </a:rPr>
              <a:t>L3 caches of Intel’s or AMD’s client </a:t>
            </a:r>
            <a:r>
              <a:rPr kumimoji="0" lang="en-GB" sz="1600" b="0" i="0" u="none" strike="noStrike" kern="1200" cap="none" spc="0" normalizeH="0" baseline="0" noProof="0" dirty="0">
                <a:ln>
                  <a:noFill/>
                </a:ln>
                <a:effectLst/>
                <a:uLnTx/>
                <a:uFillTx/>
                <a:latin typeface="Verdana"/>
                <a:ea typeface="+mn-ea"/>
                <a:cs typeface="+mn-cs"/>
              </a:rPr>
              <a:t>and</a:t>
            </a:r>
            <a:r>
              <a:rPr kumimoji="0" lang="en-GB" sz="1600" b="0" i="0" u="none" strike="noStrike" kern="1200" cap="none" spc="0" normalizeH="0" baseline="0" noProof="0" dirty="0">
                <a:ln>
                  <a:noFill/>
                </a:ln>
                <a:solidFill>
                  <a:srgbClr val="FF0000"/>
                </a:solidFill>
                <a:effectLst/>
                <a:uLnTx/>
                <a:uFillTx/>
                <a:latin typeface="Verdana"/>
                <a:ea typeface="+mn-ea"/>
                <a:cs typeface="+mn-cs"/>
              </a:rPr>
              <a:t> ARM’s mobile Cortex</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   cores followed the same evolution </a:t>
            </a:r>
            <a:r>
              <a:rPr kumimoji="0" lang="en-GB" sz="1600" b="0" i="0" u="none" strike="noStrike" kern="1200" cap="none" spc="-30" normalizeH="0" baseline="0" noProof="0" dirty="0">
                <a:ln>
                  <a:noFill/>
                </a:ln>
                <a:solidFill>
                  <a:srgbClr val="FF0000"/>
                </a:solidFill>
                <a:effectLst/>
                <a:uLnTx/>
                <a:uFillTx/>
                <a:latin typeface="Verdana"/>
                <a:ea typeface="+mn-ea"/>
                <a:cs typeface="+mn-cs"/>
              </a:rPr>
              <a:t>paths,</a:t>
            </a:r>
            <a:r>
              <a:rPr kumimoji="0" lang="en-GB" sz="1600" b="0" i="0" u="none" strike="noStrike" kern="1200" cap="none" spc="-30" normalizeH="0" baseline="0" noProof="0" dirty="0">
                <a:ln>
                  <a:noFill/>
                </a:ln>
                <a:solidFill>
                  <a:srgbClr val="000000"/>
                </a:solidFill>
                <a:effectLst/>
                <a:uLnTx/>
                <a:uFillTx/>
                <a:latin typeface="Verdana"/>
                <a:ea typeface="+mn-ea"/>
                <a:cs typeface="+mn-cs"/>
              </a:rPr>
              <a:t> </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0000"/>
                </a:solidFill>
                <a:effectLst/>
                <a:uLnTx/>
                <a:uFillTx/>
                <a:latin typeface="Verdana"/>
                <a:ea typeface="+mn-ea"/>
                <a:cs typeface="+mn-cs"/>
              </a:rPr>
              <a:t>namely, </a:t>
            </a:r>
            <a:r>
              <a:rPr kumimoji="0" lang="en-GB" sz="1600" b="0" i="0" u="none" strike="noStrike" kern="1200" cap="none" spc="-30" normalizeH="0" baseline="0" noProof="0" dirty="0">
                <a:ln>
                  <a:noFill/>
                </a:ln>
                <a:solidFill>
                  <a:srgbClr val="0070C0"/>
                </a:solidFill>
                <a:effectLst/>
                <a:uLnTx/>
                <a:uFillTx/>
                <a:latin typeface="Verdana"/>
                <a:ea typeface="+mn-ea"/>
                <a:cs typeface="+mn-cs"/>
              </a:rPr>
              <a:t>initially, all mentioned companies </a:t>
            </a:r>
            <a:r>
              <a:rPr kumimoji="0" lang="en-GB" sz="1600" b="0" i="0" u="none" strike="noStrike" kern="1200" cap="none" spc="-30" normalizeH="0" baseline="0" noProof="0" dirty="0">
                <a:ln>
                  <a:noFill/>
                </a:ln>
                <a:solidFill>
                  <a:srgbClr val="000000"/>
                </a:solidFill>
                <a:effectLst/>
                <a:uLnTx/>
                <a:uFillTx/>
                <a:latin typeface="Verdana"/>
                <a:ea typeface="+mn-ea"/>
                <a:cs typeface="+mn-cs"/>
              </a:rPr>
              <a:t>used </a:t>
            </a:r>
            <a:r>
              <a:rPr kumimoji="0" lang="en-GB" sz="1600" b="0" i="0" u="none" strike="noStrike" kern="1200" cap="none" spc="-30" normalizeH="0" baseline="0" noProof="0" dirty="0">
                <a:ln>
                  <a:noFill/>
                </a:ln>
                <a:solidFill>
                  <a:srgbClr val="FF0000"/>
                </a:solidFill>
                <a:effectLst/>
                <a:uLnTx/>
                <a:uFillTx/>
                <a:latin typeface="Verdana"/>
                <a:ea typeface="+mn-ea"/>
                <a:cs typeface="+mn-cs"/>
              </a:rPr>
              <a:t>not sliced </a:t>
            </a:r>
            <a:r>
              <a:rPr kumimoji="0" lang="en-GB" sz="1600" b="0" i="0" u="none" strike="noStrike" kern="1200" cap="none" spc="-30" normalizeH="0" baseline="0" noProof="0" dirty="0">
                <a:ln>
                  <a:noFill/>
                </a:ln>
                <a:solidFill>
                  <a:srgbClr val="000000"/>
                </a:solidFill>
                <a:effectLst/>
                <a:uLnTx/>
                <a:uFillTx/>
                <a:latin typeface="Verdana"/>
                <a:ea typeface="+mn-ea"/>
                <a:cs typeface="+mn-cs"/>
              </a:rPr>
              <a:t>(</a:t>
            </a:r>
            <a:r>
              <a:rPr kumimoji="0" lang="en-GB" sz="1600" b="0" i="0" u="none" strike="noStrike" kern="1200" cap="none" spc="-30" normalizeH="0" baseline="0" noProof="0" dirty="0">
                <a:ln>
                  <a:noFill/>
                </a:ln>
                <a:solidFill>
                  <a:srgbClr val="0070C0"/>
                </a:solidFill>
                <a:effectLst/>
                <a:uLnTx/>
                <a:uFillTx/>
                <a:latin typeface="Verdana"/>
                <a:ea typeface="+mn-ea"/>
                <a:cs typeface="+mn-cs"/>
              </a:rPr>
              <a:t>homogeneous) L3 caches, but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70C0"/>
                </a:solidFill>
                <a:effectLst/>
                <a:uLnTx/>
                <a:uFillTx/>
                <a:latin typeface="Verdana"/>
                <a:ea typeface="+mn-ea"/>
                <a:cs typeface="+mn-cs"/>
              </a:rPr>
              <a:t>  later</a:t>
            </a:r>
            <a:r>
              <a:rPr kumimoji="0" lang="en-GB" sz="1600" b="0" i="0" u="none" strike="noStrike" kern="1200" cap="none" spc="-30" normalizeH="0" noProof="0" dirty="0">
                <a:ln>
                  <a:noFill/>
                </a:ln>
                <a:solidFill>
                  <a:srgbClr val="0070C0"/>
                </a:solidFill>
                <a:effectLst/>
                <a:uLnTx/>
                <a:uFillTx/>
                <a:latin typeface="Verdana"/>
                <a:ea typeface="+mn-ea"/>
                <a:cs typeface="+mn-cs"/>
              </a:rPr>
              <a:t> transitioned to </a:t>
            </a:r>
            <a:r>
              <a:rPr kumimoji="0" lang="en-GB" sz="1600" b="0" i="0" u="none" strike="noStrike" kern="1200" cap="none" spc="-30" normalizeH="0" noProof="0" dirty="0">
                <a:ln>
                  <a:noFill/>
                </a:ln>
                <a:solidFill>
                  <a:srgbClr val="FF0000"/>
                </a:solidFill>
                <a:effectLst/>
                <a:uLnTx/>
                <a:uFillTx/>
                <a:latin typeface="Verdana"/>
                <a:ea typeface="+mn-ea"/>
                <a:cs typeface="+mn-cs"/>
              </a:rPr>
              <a:t>sliced</a:t>
            </a:r>
            <a:r>
              <a:rPr kumimoji="0" lang="en-GB" sz="1600" b="0" i="0" u="none" strike="noStrike" kern="1200" cap="none" spc="-30" normalizeH="0" noProof="0" dirty="0">
                <a:ln>
                  <a:noFill/>
                </a:ln>
                <a:solidFill>
                  <a:srgbClr val="0070C0"/>
                </a:solidFill>
                <a:effectLst/>
                <a:uLnTx/>
                <a:uFillTx/>
                <a:latin typeface="Verdana"/>
                <a:ea typeface="+mn-ea"/>
                <a:cs typeface="+mn-cs"/>
              </a:rPr>
              <a:t> ones</a:t>
            </a:r>
            <a:r>
              <a:rPr kumimoji="0" lang="en-GB" sz="1600" b="0" i="0" u="none" strike="noStrike" kern="1200" cap="none" spc="0" normalizeH="0" baseline="0" noProof="0" dirty="0">
                <a:ln>
                  <a:noFill/>
                </a:ln>
                <a:solidFill>
                  <a:srgbClr val="000000"/>
                </a:solidFill>
                <a:effectLst/>
                <a:uLnTx/>
                <a:uFillTx/>
                <a:latin typeface="Verdana"/>
                <a:ea typeface="+mn-ea"/>
                <a:cs typeface="+mn-cs"/>
              </a:rPr>
              <a:t> (as indicated below), </a:t>
            </a:r>
            <a:r>
              <a:rPr kumimoji="0" lang="en-GB" sz="1600" b="0" i="0" u="none" strike="noStrike" kern="1200" cap="none" spc="-60" normalizeH="0" noProof="0" dirty="0">
                <a:ln>
                  <a:noFill/>
                </a:ln>
                <a:solidFill>
                  <a:srgbClr val="000000"/>
                </a:solidFill>
                <a:effectLst/>
                <a:uLnTx/>
                <a:uFillTx/>
                <a:latin typeface="Verdana"/>
                <a:ea typeface="+mn-ea"/>
                <a:cs typeface="+mn-cs"/>
              </a:rPr>
              <a:t>primarily for higher performance </a:t>
            </a:r>
          </a:p>
          <a:p>
            <a:pPr marL="0" marR="0" lvl="0" indent="0" algn="l" defTabSz="914400" rtl="0" eaLnBrk="1" fontAlgn="base" latinLnBrk="0" hangingPunct="1">
              <a:lnSpc>
                <a:spcPct val="100000"/>
              </a:lnSpc>
              <a:spcBef>
                <a:spcPts val="0"/>
              </a:spcBef>
              <a:spcAft>
                <a:spcPts val="0"/>
              </a:spcAft>
              <a:buClrTx/>
              <a:buSzTx/>
              <a:buFontTx/>
              <a:buNone/>
              <a:tabLst/>
              <a:defRPr/>
            </a:pPr>
            <a:r>
              <a:rPr lang="en-GB" sz="1600" spc="-60" dirty="0">
                <a:solidFill>
                  <a:srgbClr val="000000"/>
                </a:solidFill>
                <a:latin typeface="Verdana"/>
              </a:rPr>
              <a:t>  </a:t>
            </a:r>
            <a:r>
              <a:rPr kumimoji="0" lang="en-GB" sz="1600" b="0" i="0" u="none" strike="noStrike" kern="1200" cap="none" spc="-60" normalizeH="0" noProof="0" dirty="0">
                <a:ln>
                  <a:noFill/>
                </a:ln>
                <a:solidFill>
                  <a:srgbClr val="000000"/>
                </a:solidFill>
                <a:effectLst/>
                <a:uLnTx/>
                <a:uFillTx/>
                <a:latin typeface="Verdana"/>
                <a:ea typeface="+mn-ea"/>
                <a:cs typeface="+mn-cs"/>
              </a:rPr>
              <a:t>(cache bandwidth) achieved through parallel operating slices, as shown below. </a:t>
            </a:r>
          </a:p>
        </p:txBody>
      </p:sp>
      <p:sp>
        <p:nvSpPr>
          <p:cNvPr id="30" name="TextBox 29"/>
          <p:cNvSpPr txBox="1"/>
          <p:nvPr/>
        </p:nvSpPr>
        <p:spPr>
          <a:xfrm>
            <a:off x="85261" y="451485"/>
            <a:ext cx="9577925"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Remarks to the emergence of sliced L3 caches</a:t>
            </a:r>
          </a:p>
        </p:txBody>
      </p:sp>
    </p:spTree>
    <p:extLst>
      <p:ext uri="{BB962C8B-B14F-4D97-AF65-F5344CB8AC3E}">
        <p14:creationId xmlns:p14="http://schemas.microsoft.com/office/powerpoint/2010/main" val="184902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
                                            <p:txEl>
                                              <p:pRg st="1" end="1"/>
                                            </p:txEl>
                                          </p:spTgt>
                                        </p:tgtEl>
                                        <p:attrNameLst>
                                          <p:attrName>style.visibility</p:attrName>
                                        </p:attrNameLst>
                                      </p:cBhvr>
                                      <p:to>
                                        <p:strVal val="visible"/>
                                      </p:to>
                                    </p:set>
                                    <p:anim calcmode="lin" valueType="num">
                                      <p:cBhvr additive="base">
                                        <p:cTn id="11" dur="500" fill="hold"/>
                                        <p:tgtEl>
                                          <p:spTgt spid="2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9">
                                            <p:txEl>
                                              <p:pRg st="2" end="2"/>
                                            </p:txEl>
                                          </p:spTgt>
                                        </p:tgtEl>
                                        <p:attrNameLst>
                                          <p:attrName>style.visibility</p:attrName>
                                        </p:attrNameLst>
                                      </p:cBhvr>
                                      <p:to>
                                        <p:strVal val="visible"/>
                                      </p:to>
                                    </p:set>
                                    <p:anim calcmode="lin" valueType="num">
                                      <p:cBhvr additive="base">
                                        <p:cTn id="17" dur="500" fill="hold"/>
                                        <p:tgtEl>
                                          <p:spTgt spid="2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9">
                                            <p:txEl>
                                              <p:pRg st="3" end="3"/>
                                            </p:txEl>
                                          </p:spTgt>
                                        </p:tgtEl>
                                        <p:attrNameLst>
                                          <p:attrName>style.visibility</p:attrName>
                                        </p:attrNameLst>
                                      </p:cBhvr>
                                      <p:to>
                                        <p:strVal val="visible"/>
                                      </p:to>
                                    </p:set>
                                    <p:anim calcmode="lin" valueType="num">
                                      <p:cBhvr additive="base">
                                        <p:cTn id="21" dur="500" fill="hold"/>
                                        <p:tgtEl>
                                          <p:spTgt spid="29">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9">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9">
                                            <p:txEl>
                                              <p:pRg st="4" end="4"/>
                                            </p:txEl>
                                          </p:spTgt>
                                        </p:tgtEl>
                                        <p:attrNameLst>
                                          <p:attrName>style.visibility</p:attrName>
                                        </p:attrNameLst>
                                      </p:cBhvr>
                                      <p:to>
                                        <p:strVal val="visible"/>
                                      </p:to>
                                    </p:set>
                                    <p:anim calcmode="lin" valueType="num">
                                      <p:cBhvr additive="base">
                                        <p:cTn id="25" dur="500" fill="hold"/>
                                        <p:tgtEl>
                                          <p:spTgt spid="2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ppt_x"/>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ppt_x"/>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ppt_x"/>
                                          </p:val>
                                        </p:tav>
                                        <p:tav tm="100000">
                                          <p:val>
                                            <p:strVal val="#ppt_x"/>
                                          </p:val>
                                        </p:tav>
                                      </p:tavLst>
                                    </p:anim>
                                    <p:anim calcmode="lin" valueType="num">
                                      <p:cBhvr additive="base">
                                        <p:cTn id="44" dur="500" fill="hold"/>
                                        <p:tgtEl>
                                          <p:spTgt spid="4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ppt_x"/>
                                          </p:val>
                                        </p:tav>
                                        <p:tav tm="100000">
                                          <p:val>
                                            <p:strVal val="#ppt_x"/>
                                          </p:val>
                                        </p:tav>
                                      </p:tavLst>
                                    </p:anim>
                                    <p:anim calcmode="lin" valueType="num">
                                      <p:cBhvr additive="base">
                                        <p:cTn id="48" dur="500" fill="hold"/>
                                        <p:tgtEl>
                                          <p:spTgt spid="47"/>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ppt_x"/>
                                          </p:val>
                                        </p:tav>
                                        <p:tav tm="100000">
                                          <p:val>
                                            <p:strVal val="#ppt_x"/>
                                          </p:val>
                                        </p:tav>
                                      </p:tavLst>
                                    </p:anim>
                                    <p:anim calcmode="lin" valueType="num">
                                      <p:cBhvr additive="base">
                                        <p:cTn id="52" dur="5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9"/>
                                        </p:tgtEl>
                                        <p:attrNameLst>
                                          <p:attrName>style.visibility</p:attrName>
                                        </p:attrNameLst>
                                      </p:cBhvr>
                                      <p:to>
                                        <p:strVal val="visible"/>
                                      </p:to>
                                    </p:set>
                                    <p:anim calcmode="lin" valueType="num">
                                      <p:cBhvr additive="base">
                                        <p:cTn id="55" dur="500" fill="hold"/>
                                        <p:tgtEl>
                                          <p:spTgt spid="49"/>
                                        </p:tgtEl>
                                        <p:attrNameLst>
                                          <p:attrName>ppt_x</p:attrName>
                                        </p:attrNameLst>
                                      </p:cBhvr>
                                      <p:tavLst>
                                        <p:tav tm="0">
                                          <p:val>
                                            <p:strVal val="#ppt_x"/>
                                          </p:val>
                                        </p:tav>
                                        <p:tav tm="100000">
                                          <p:val>
                                            <p:strVal val="#ppt_x"/>
                                          </p:val>
                                        </p:tav>
                                      </p:tavLst>
                                    </p:anim>
                                    <p:anim calcmode="lin" valueType="num">
                                      <p:cBhvr additive="base">
                                        <p:cTn id="56" dur="500" fill="hold"/>
                                        <p:tgtEl>
                                          <p:spTgt spid="4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additive="base">
                                        <p:cTn id="63" dur="500" fill="hold"/>
                                        <p:tgtEl>
                                          <p:spTgt spid="53"/>
                                        </p:tgtEl>
                                        <p:attrNameLst>
                                          <p:attrName>ppt_x</p:attrName>
                                        </p:attrNameLst>
                                      </p:cBhvr>
                                      <p:tavLst>
                                        <p:tav tm="0">
                                          <p:val>
                                            <p:strVal val="#ppt_x"/>
                                          </p:val>
                                        </p:tav>
                                        <p:tav tm="100000">
                                          <p:val>
                                            <p:strVal val="#ppt_x"/>
                                          </p:val>
                                        </p:tav>
                                      </p:tavLst>
                                    </p:anim>
                                    <p:anim calcmode="lin" valueType="num">
                                      <p:cBhvr additive="base">
                                        <p:cTn id="64" dur="500" fill="hold"/>
                                        <p:tgtEl>
                                          <p:spTgt spid="5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60"/>
                                        </p:tgtEl>
                                        <p:attrNameLst>
                                          <p:attrName>style.visibility</p:attrName>
                                        </p:attrNameLst>
                                      </p:cBhvr>
                                      <p:to>
                                        <p:strVal val="visible"/>
                                      </p:to>
                                    </p:set>
                                    <p:anim calcmode="lin" valueType="num">
                                      <p:cBhvr additive="base">
                                        <p:cTn id="71" dur="500" fill="hold"/>
                                        <p:tgtEl>
                                          <p:spTgt spid="60"/>
                                        </p:tgtEl>
                                        <p:attrNameLst>
                                          <p:attrName>ppt_x</p:attrName>
                                        </p:attrNameLst>
                                      </p:cBhvr>
                                      <p:tavLst>
                                        <p:tav tm="0">
                                          <p:val>
                                            <p:strVal val="#ppt_x"/>
                                          </p:val>
                                        </p:tav>
                                        <p:tav tm="100000">
                                          <p:val>
                                            <p:strVal val="#ppt_x"/>
                                          </p:val>
                                        </p:tav>
                                      </p:tavLst>
                                    </p:anim>
                                    <p:anim calcmode="lin" valueType="num">
                                      <p:cBhvr additive="base">
                                        <p:cTn id="72" dur="500" fill="hold"/>
                                        <p:tgtEl>
                                          <p:spTgt spid="6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2"/>
                                        </p:tgtEl>
                                        <p:attrNameLst>
                                          <p:attrName>style.visibility</p:attrName>
                                        </p:attrNameLst>
                                      </p:cBhvr>
                                      <p:to>
                                        <p:strVal val="visible"/>
                                      </p:to>
                                    </p:set>
                                    <p:anim calcmode="lin" valueType="num">
                                      <p:cBhvr additive="base">
                                        <p:cTn id="75" dur="500" fill="hold"/>
                                        <p:tgtEl>
                                          <p:spTgt spid="62"/>
                                        </p:tgtEl>
                                        <p:attrNameLst>
                                          <p:attrName>ppt_x</p:attrName>
                                        </p:attrNameLst>
                                      </p:cBhvr>
                                      <p:tavLst>
                                        <p:tav tm="0">
                                          <p:val>
                                            <p:strVal val="#ppt_x"/>
                                          </p:val>
                                        </p:tav>
                                        <p:tav tm="100000">
                                          <p:val>
                                            <p:strVal val="#ppt_x"/>
                                          </p:val>
                                        </p:tav>
                                      </p:tavLst>
                                    </p:anim>
                                    <p:anim calcmode="lin" valueType="num">
                                      <p:cBhvr additive="base">
                                        <p:cTn id="76" dur="500" fill="hold"/>
                                        <p:tgtEl>
                                          <p:spTgt spid="6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4"/>
                                        </p:tgtEl>
                                        <p:attrNameLst>
                                          <p:attrName>style.visibility</p:attrName>
                                        </p:attrNameLst>
                                      </p:cBhvr>
                                      <p:to>
                                        <p:strVal val="visible"/>
                                      </p:to>
                                    </p:set>
                                    <p:anim calcmode="lin" valueType="num">
                                      <p:cBhvr additive="base">
                                        <p:cTn id="83" dur="500" fill="hold"/>
                                        <p:tgtEl>
                                          <p:spTgt spid="64"/>
                                        </p:tgtEl>
                                        <p:attrNameLst>
                                          <p:attrName>ppt_x</p:attrName>
                                        </p:attrNameLst>
                                      </p:cBhvr>
                                      <p:tavLst>
                                        <p:tav tm="0">
                                          <p:val>
                                            <p:strVal val="#ppt_x"/>
                                          </p:val>
                                        </p:tav>
                                        <p:tav tm="100000">
                                          <p:val>
                                            <p:strVal val="#ppt_x"/>
                                          </p:val>
                                        </p:tav>
                                      </p:tavLst>
                                    </p:anim>
                                    <p:anim calcmode="lin" valueType="num">
                                      <p:cBhvr additive="base">
                                        <p:cTn id="84" dur="500" fill="hold"/>
                                        <p:tgtEl>
                                          <p:spTgt spid="6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500" fill="hold"/>
                                        <p:tgtEl>
                                          <p:spTgt spid="65"/>
                                        </p:tgtEl>
                                        <p:attrNameLst>
                                          <p:attrName>ppt_x</p:attrName>
                                        </p:attrNameLst>
                                      </p:cBhvr>
                                      <p:tavLst>
                                        <p:tav tm="0">
                                          <p:val>
                                            <p:strVal val="#ppt_x"/>
                                          </p:val>
                                        </p:tav>
                                        <p:tav tm="100000">
                                          <p:val>
                                            <p:strVal val="#ppt_x"/>
                                          </p:val>
                                        </p:tav>
                                      </p:tavLst>
                                    </p:anim>
                                    <p:anim calcmode="lin" valueType="num">
                                      <p:cBhvr additive="base">
                                        <p:cTn id="88" dur="500" fill="hold"/>
                                        <p:tgtEl>
                                          <p:spTgt spid="6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additive="base">
                                        <p:cTn id="95" dur="500" fill="hold"/>
                                        <p:tgtEl>
                                          <p:spTgt spid="67"/>
                                        </p:tgtEl>
                                        <p:attrNameLst>
                                          <p:attrName>ppt_x</p:attrName>
                                        </p:attrNameLst>
                                      </p:cBhvr>
                                      <p:tavLst>
                                        <p:tav tm="0">
                                          <p:val>
                                            <p:strVal val="#ppt_x"/>
                                          </p:val>
                                        </p:tav>
                                        <p:tav tm="100000">
                                          <p:val>
                                            <p:strVal val="#ppt_x"/>
                                          </p:val>
                                        </p:tav>
                                      </p:tavLst>
                                    </p:anim>
                                    <p:anim calcmode="lin" valueType="num">
                                      <p:cBhvr additive="base">
                                        <p:cTn id="96" dur="500" fill="hold"/>
                                        <p:tgtEl>
                                          <p:spTgt spid="67"/>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8"/>
                                        </p:tgtEl>
                                        <p:attrNameLst>
                                          <p:attrName>style.visibility</p:attrName>
                                        </p:attrNameLst>
                                      </p:cBhvr>
                                      <p:to>
                                        <p:strVal val="visible"/>
                                      </p:to>
                                    </p:set>
                                    <p:anim calcmode="lin" valueType="num">
                                      <p:cBhvr additive="base">
                                        <p:cTn id="99" dur="500" fill="hold"/>
                                        <p:tgtEl>
                                          <p:spTgt spid="68"/>
                                        </p:tgtEl>
                                        <p:attrNameLst>
                                          <p:attrName>ppt_x</p:attrName>
                                        </p:attrNameLst>
                                      </p:cBhvr>
                                      <p:tavLst>
                                        <p:tav tm="0">
                                          <p:val>
                                            <p:strVal val="#ppt_x"/>
                                          </p:val>
                                        </p:tav>
                                        <p:tav tm="100000">
                                          <p:val>
                                            <p:strVal val="#ppt_x"/>
                                          </p:val>
                                        </p:tav>
                                      </p:tavLst>
                                    </p:anim>
                                    <p:anim calcmode="lin" valueType="num">
                                      <p:cBhvr additive="base">
                                        <p:cTn id="100" dur="500" fill="hold"/>
                                        <p:tgtEl>
                                          <p:spTgt spid="68"/>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69"/>
                                        </p:tgtEl>
                                        <p:attrNameLst>
                                          <p:attrName>style.visibility</p:attrName>
                                        </p:attrNameLst>
                                      </p:cBhvr>
                                      <p:to>
                                        <p:strVal val="visible"/>
                                      </p:to>
                                    </p:set>
                                    <p:anim calcmode="lin" valueType="num">
                                      <p:cBhvr additive="base">
                                        <p:cTn id="103" dur="500" fill="hold"/>
                                        <p:tgtEl>
                                          <p:spTgt spid="69"/>
                                        </p:tgtEl>
                                        <p:attrNameLst>
                                          <p:attrName>ppt_x</p:attrName>
                                        </p:attrNameLst>
                                      </p:cBhvr>
                                      <p:tavLst>
                                        <p:tav tm="0">
                                          <p:val>
                                            <p:strVal val="#ppt_x"/>
                                          </p:val>
                                        </p:tav>
                                        <p:tav tm="100000">
                                          <p:val>
                                            <p:strVal val="#ppt_x"/>
                                          </p:val>
                                        </p:tav>
                                      </p:tavLst>
                                    </p:anim>
                                    <p:anim calcmode="lin" valueType="num">
                                      <p:cBhvr additive="base">
                                        <p:cTn id="104" dur="500" fill="hold"/>
                                        <p:tgtEl>
                                          <p:spTgt spid="69"/>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anim calcmode="lin" valueType="num">
                                      <p:cBhvr additive="base">
                                        <p:cTn id="107" dur="500" fill="hold"/>
                                        <p:tgtEl>
                                          <p:spTgt spid="71"/>
                                        </p:tgtEl>
                                        <p:attrNameLst>
                                          <p:attrName>ppt_x</p:attrName>
                                        </p:attrNameLst>
                                      </p:cBhvr>
                                      <p:tavLst>
                                        <p:tav tm="0">
                                          <p:val>
                                            <p:strVal val="#ppt_x"/>
                                          </p:val>
                                        </p:tav>
                                        <p:tav tm="100000">
                                          <p:val>
                                            <p:strVal val="#ppt_x"/>
                                          </p:val>
                                        </p:tav>
                                      </p:tavLst>
                                    </p:anim>
                                    <p:anim calcmode="lin" valueType="num">
                                      <p:cBhvr additive="base">
                                        <p:cTn id="108" dur="500" fill="hold"/>
                                        <p:tgtEl>
                                          <p:spTgt spid="7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73"/>
                                        </p:tgtEl>
                                        <p:attrNameLst>
                                          <p:attrName>style.visibility</p:attrName>
                                        </p:attrNameLst>
                                      </p:cBhvr>
                                      <p:to>
                                        <p:strVal val="visible"/>
                                      </p:to>
                                    </p:set>
                                    <p:anim calcmode="lin" valueType="num">
                                      <p:cBhvr additive="base">
                                        <p:cTn id="111" dur="500" fill="hold"/>
                                        <p:tgtEl>
                                          <p:spTgt spid="73"/>
                                        </p:tgtEl>
                                        <p:attrNameLst>
                                          <p:attrName>ppt_x</p:attrName>
                                        </p:attrNameLst>
                                      </p:cBhvr>
                                      <p:tavLst>
                                        <p:tav tm="0">
                                          <p:val>
                                            <p:strVal val="#ppt_x"/>
                                          </p:val>
                                        </p:tav>
                                        <p:tav tm="100000">
                                          <p:val>
                                            <p:strVal val="#ppt_x"/>
                                          </p:val>
                                        </p:tav>
                                      </p:tavLst>
                                    </p:anim>
                                    <p:anim calcmode="lin" valueType="num">
                                      <p:cBhvr additive="base">
                                        <p:cTn id="112"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7"/>
                                        </p:tgtEl>
                                        <p:attrNameLst>
                                          <p:attrName>style.visibility</p:attrName>
                                        </p:attrNameLst>
                                      </p:cBhvr>
                                      <p:to>
                                        <p:strVal val="visible"/>
                                      </p:to>
                                    </p:set>
                                    <p:anim calcmode="lin" valueType="num">
                                      <p:cBhvr additive="base">
                                        <p:cTn id="117" dur="500" fill="hold"/>
                                        <p:tgtEl>
                                          <p:spTgt spid="37"/>
                                        </p:tgtEl>
                                        <p:attrNameLst>
                                          <p:attrName>ppt_x</p:attrName>
                                        </p:attrNameLst>
                                      </p:cBhvr>
                                      <p:tavLst>
                                        <p:tav tm="0">
                                          <p:val>
                                            <p:strVal val="#ppt_x"/>
                                          </p:val>
                                        </p:tav>
                                        <p:tav tm="100000">
                                          <p:val>
                                            <p:strVal val="#ppt_x"/>
                                          </p:val>
                                        </p:tav>
                                      </p:tavLst>
                                    </p:anim>
                                    <p:anim calcmode="lin" valueType="num">
                                      <p:cBhvr additive="base">
                                        <p:cTn id="118" dur="500" fill="hold"/>
                                        <p:tgtEl>
                                          <p:spTgt spid="37"/>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
                                        </p:tgtEl>
                                        <p:attrNameLst>
                                          <p:attrName>style.visibility</p:attrName>
                                        </p:attrNameLst>
                                      </p:cBhvr>
                                      <p:to>
                                        <p:strVal val="visible"/>
                                      </p:to>
                                    </p:set>
                                    <p:anim calcmode="lin" valueType="num">
                                      <p:cBhvr additive="base">
                                        <p:cTn id="121" dur="500" fill="hold"/>
                                        <p:tgtEl>
                                          <p:spTgt spid="3"/>
                                        </p:tgtEl>
                                        <p:attrNameLst>
                                          <p:attrName>ppt_x</p:attrName>
                                        </p:attrNameLst>
                                      </p:cBhvr>
                                      <p:tavLst>
                                        <p:tav tm="0">
                                          <p:val>
                                            <p:strVal val="#ppt_x"/>
                                          </p:val>
                                        </p:tav>
                                        <p:tav tm="100000">
                                          <p:val>
                                            <p:strVal val="#ppt_x"/>
                                          </p:val>
                                        </p:tav>
                                      </p:tavLst>
                                    </p:anim>
                                    <p:anim calcmode="lin" valueType="num">
                                      <p:cBhvr additive="base">
                                        <p:cTn id="1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41" grpId="0"/>
      <p:bldP spid="43" grpId="0"/>
      <p:bldP spid="46" grpId="0"/>
      <p:bldP spid="47" grpId="0"/>
      <p:bldP spid="50" grpId="0" animBg="1"/>
      <p:bldP spid="54" grpId="0" animBg="1"/>
      <p:bldP spid="60" grpId="0" animBg="1"/>
      <p:bldP spid="62" grpId="0"/>
      <p:bldP spid="63" grpId="0"/>
      <p:bldP spid="64" grpId="0"/>
      <p:bldP spid="65" grpId="0"/>
      <p:bldP spid="66" grpId="0"/>
      <p:bldP spid="67" grpId="0" animBg="1"/>
      <p:bldP spid="68" grpId="0"/>
      <p:bldP spid="69" grpId="0"/>
      <p:bldP spid="71" grpId="0"/>
      <p:bldP spid="73" grpId="0"/>
      <p:bldP spid="3"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ím 1"/>
          <p:cNvSpPr>
            <a:spLocks noGrp="1"/>
          </p:cNvSpPr>
          <p:nvPr>
            <p:ph type="title"/>
          </p:nvPr>
        </p:nvSpPr>
        <p:spPr>
          <a:xfrm>
            <a:off x="0" y="0"/>
            <a:ext cx="9144000" cy="393700"/>
          </a:xfrm>
          <a:solidFill>
            <a:srgbClr val="0066FF"/>
          </a:solidFill>
        </p:spPr>
        <p:txBody>
          <a:bodyPr/>
          <a:lstStyle/>
          <a:p>
            <a:r>
              <a:rPr lang="en-US" sz="1700" kern="1200" dirty="0">
                <a:solidFill>
                  <a:srgbClr val="FFFFFF"/>
                </a:solidFill>
              </a:rPr>
              <a:t>3.6 Armv9-A based 64-bit Cortex-A CPUs (17)</a:t>
            </a:r>
            <a:endParaRPr lang="en-US" sz="1700" dirty="0"/>
          </a:p>
        </p:txBody>
      </p:sp>
      <p:sp>
        <p:nvSpPr>
          <p:cNvPr id="2" name="Rounded Rectangle 1"/>
          <p:cNvSpPr/>
          <p:nvPr/>
        </p:nvSpPr>
        <p:spPr>
          <a:xfrm>
            <a:off x="-2644" y="1488106"/>
            <a:ext cx="9135070" cy="126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Szövegdoboz 4"/>
          <p:cNvSpPr txBox="1"/>
          <p:nvPr/>
        </p:nvSpPr>
        <p:spPr>
          <a:xfrm>
            <a:off x="71438" y="1445887"/>
            <a:ext cx="748550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 importance of security issues concerning memory accesses</a:t>
            </a:r>
          </a:p>
        </p:txBody>
      </p:sp>
      <p:sp>
        <p:nvSpPr>
          <p:cNvPr id="12" name="TextBox 11"/>
          <p:cNvSpPr txBox="1"/>
          <p:nvPr/>
        </p:nvSpPr>
        <p:spPr>
          <a:xfrm>
            <a:off x="260521" y="2376233"/>
            <a:ext cx="8775975"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The Memory Tagging Extension </a:t>
            </a:r>
            <a:r>
              <a:rPr kumimoji="0" lang="en-GB" sz="1600" b="0" i="0" u="none" strike="noStrike" kern="1200" cap="none" spc="0" normalizeH="0" baseline="0" noProof="0" dirty="0">
                <a:ln>
                  <a:noFill/>
                </a:ln>
                <a:solidFill>
                  <a:srgbClr val="0070C0"/>
                </a:solidFill>
                <a:effectLst/>
                <a:uLnTx/>
                <a:uFillTx/>
                <a:latin typeface="Verdana"/>
                <a:ea typeface="+mn-ea"/>
                <a:cs typeface="+mn-cs"/>
              </a:rPr>
              <a:t>addresses memory vulnerabilities. </a:t>
            </a:r>
          </a:p>
        </p:txBody>
      </p:sp>
      <p:sp>
        <p:nvSpPr>
          <p:cNvPr id="13" name="Szövegdoboz 5"/>
          <p:cNvSpPr txBox="1"/>
          <p:nvPr/>
        </p:nvSpPr>
        <p:spPr>
          <a:xfrm>
            <a:off x="241895" y="1784441"/>
            <a:ext cx="8893175"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Microsoft and Google, </a:t>
            </a:r>
            <a:r>
              <a:rPr kumimoji="0" lang="en-US" sz="1600" b="0" i="0" u="none" strike="noStrike" kern="1200" cap="none" spc="0" normalizeH="0" baseline="0" noProof="0" dirty="0">
                <a:ln>
                  <a:noFill/>
                </a:ln>
                <a:solidFill>
                  <a:srgbClr val="0070C0"/>
                </a:solidFill>
                <a:effectLst/>
                <a:uLnTx/>
                <a:uFillTx/>
                <a:latin typeface="Verdana"/>
                <a:ea typeface="+mn-ea"/>
                <a:cs typeface="+mn-cs"/>
              </a:rPr>
              <a:t>over 70-75 % of vulnerabilities stem from</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safety issues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buffer overflow-based threats) [</a:t>
            </a:r>
            <a:r>
              <a:rPr lang="hu-HU" sz="1600" noProof="0" dirty="0">
                <a:solidFill>
                  <a:srgbClr val="000000"/>
                </a:solidFill>
                <a:latin typeface="Verdana"/>
              </a:rPr>
              <a:t>56</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Szövegdoboz 3"/>
          <p:cNvSpPr txBox="1"/>
          <p:nvPr/>
        </p:nvSpPr>
        <p:spPr>
          <a:xfrm>
            <a:off x="71438" y="440668"/>
            <a:ext cx="63907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The Memory Tagging Extension (MTE) </a:t>
            </a:r>
          </a:p>
        </p:txBody>
      </p:sp>
      <p:sp>
        <p:nvSpPr>
          <p:cNvPr id="3" name="TextBox 2">
            <a:extLst>
              <a:ext uri="{FF2B5EF4-FFF2-40B4-BE49-F238E27FC236}">
                <a16:creationId xmlns:a16="http://schemas.microsoft.com/office/drawing/2014/main" id="{E7D29F8C-6EE2-6A68-E67D-C9DD9F3A649A}"/>
              </a:ext>
            </a:extLst>
          </p:cNvPr>
          <p:cNvSpPr txBox="1"/>
          <p:nvPr/>
        </p:nvSpPr>
        <p:spPr>
          <a:xfrm>
            <a:off x="107950" y="861853"/>
            <a:ext cx="9033499" cy="584775"/>
          </a:xfrm>
          <a:prstGeom prst="rect">
            <a:avLst/>
          </a:prstGeom>
          <a:noFill/>
        </p:spPr>
        <p:txBody>
          <a:bodyPr wrap="none" rtlCol="0">
            <a:spAutoFit/>
          </a:bodyPr>
          <a:lstStyle/>
          <a:p>
            <a:pPr marL="285750" indent="-285750">
              <a:buFont typeface="Arial" panose="020B0604020202020204" pitchFamily="34" charset="0"/>
              <a:buChar char="•"/>
            </a:pPr>
            <a:r>
              <a:rPr lang="en-US" sz="1600" spc="-30" dirty="0"/>
              <a:t>Although it was introduced already </a:t>
            </a:r>
            <a:r>
              <a:rPr lang="en-US" sz="1600" spc="-30" dirty="0">
                <a:solidFill>
                  <a:srgbClr val="0070C0"/>
                </a:solidFill>
              </a:rPr>
              <a:t>in the Armv8.5 ISA </a:t>
            </a:r>
            <a:r>
              <a:rPr lang="en-US" sz="1600" spc="-30" dirty="0"/>
              <a:t>version as an </a:t>
            </a:r>
            <a:r>
              <a:rPr lang="en-US" sz="1600" spc="-30" dirty="0">
                <a:solidFill>
                  <a:srgbClr val="0070C0"/>
                </a:solidFill>
              </a:rPr>
              <a:t>optional </a:t>
            </a:r>
            <a:r>
              <a:rPr lang="en-US" sz="1600" spc="-30" dirty="0"/>
              <a:t>feature,</a:t>
            </a:r>
          </a:p>
          <a:p>
            <a:r>
              <a:rPr lang="en-US" sz="1600" dirty="0"/>
              <a:t>      </a:t>
            </a:r>
            <a:r>
              <a:rPr lang="en-US" sz="1600" dirty="0">
                <a:solidFill>
                  <a:srgbClr val="0070C0"/>
                </a:solidFill>
              </a:rPr>
              <a:t>in 2018</a:t>
            </a:r>
            <a:r>
              <a:rPr lang="en-US" sz="1600" dirty="0"/>
              <a:t>, it became </a:t>
            </a:r>
            <a:r>
              <a:rPr lang="en-US" sz="1600" dirty="0">
                <a:solidFill>
                  <a:srgbClr val="0070C0"/>
                </a:solidFill>
              </a:rPr>
              <a:t>mandatory</a:t>
            </a:r>
            <a:r>
              <a:rPr lang="en-US" sz="1600" dirty="0"/>
              <a:t> only </a:t>
            </a:r>
            <a:r>
              <a:rPr lang="en-US" sz="1600" dirty="0">
                <a:solidFill>
                  <a:srgbClr val="0070C0"/>
                </a:solidFill>
              </a:rPr>
              <a:t>in the Armv9.0 </a:t>
            </a:r>
            <a:r>
              <a:rPr lang="en-US" sz="1600" dirty="0"/>
              <a:t>release.</a:t>
            </a:r>
            <a:endParaRPr lang="hu-HU" sz="1600" dirty="0" err="1"/>
          </a:p>
        </p:txBody>
      </p:sp>
    </p:spTree>
    <p:extLst>
      <p:ext uri="{BB962C8B-B14F-4D97-AF65-F5344CB8AC3E}">
        <p14:creationId xmlns:p14="http://schemas.microsoft.com/office/powerpoint/2010/main" val="3581143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 calcmode="lin" valueType="num">
                                      <p:cBhvr additive="base">
                                        <p:cTn id="2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en-US" sz="1700" kern="1200" dirty="0">
                <a:solidFill>
                  <a:srgbClr val="FFFFFF"/>
                </a:solidFill>
              </a:rPr>
              <a:t>3.6 Armv9-A based 64-bit Cortex-A CPUs (18)</a:t>
            </a:r>
            <a:endParaRPr lang="en-US" sz="1700" dirty="0"/>
          </a:p>
        </p:txBody>
      </p:sp>
      <p:sp>
        <p:nvSpPr>
          <p:cNvPr id="4" name="Rounded Rectangle 3"/>
          <p:cNvSpPr/>
          <p:nvPr/>
        </p:nvSpPr>
        <p:spPr>
          <a:xfrm>
            <a:off x="-508" y="857900"/>
            <a:ext cx="9109075" cy="144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Szövegdoboz 5"/>
          <p:cNvSpPr txBox="1"/>
          <p:nvPr/>
        </p:nvSpPr>
        <p:spPr>
          <a:xfrm>
            <a:off x="206515" y="847798"/>
            <a:ext cx="9072562"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Memory tagging </a:t>
            </a:r>
            <a:r>
              <a:rPr kumimoji="0" lang="en-US" sz="1600" b="0" i="0" u="none" strike="noStrike" kern="1200" cap="none" spc="0" normalizeH="0" baseline="0" noProof="0" dirty="0">
                <a:ln>
                  <a:noFill/>
                </a:ln>
                <a:solidFill>
                  <a:srgbClr val="000000"/>
                </a:solidFill>
                <a:effectLst/>
                <a:uLnTx/>
                <a:uFillTx/>
                <a:latin typeface="Verdana"/>
                <a:ea typeface="+mn-ea"/>
                <a:cs typeface="+mn-cs"/>
              </a:rPr>
              <a:t>is implemented using </a:t>
            </a:r>
            <a:r>
              <a:rPr kumimoji="0" lang="en-US" sz="1600" b="0" i="0" u="none" strike="noStrike" kern="1200" cap="none" spc="0" normalizeH="0" baseline="0" noProof="0" dirty="0">
                <a:ln>
                  <a:noFill/>
                </a:ln>
                <a:solidFill>
                  <a:srgbClr val="0070C0"/>
                </a:solidFill>
                <a:effectLst/>
                <a:uLnTx/>
                <a:uFillTx/>
                <a:latin typeface="Verdana"/>
                <a:ea typeface="+mn-ea"/>
                <a:cs typeface="+mn-cs"/>
              </a:rPr>
              <a:t>locks</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r>
              <a:rPr kumimoji="0" lang="en-US" sz="1600" b="0" i="0" u="none" strike="noStrike" kern="1200" cap="none" spc="0" normalizeH="0" baseline="0" noProof="0" dirty="0">
                <a:ln>
                  <a:noFill/>
                </a:ln>
                <a:solidFill>
                  <a:srgbClr val="0070C0"/>
                </a:solidFill>
                <a:effectLst/>
                <a:uLnTx/>
                <a:uFillTx/>
                <a:latin typeface="Verdana"/>
                <a:ea typeface="+mn-ea"/>
                <a:cs typeface="+mn-cs"/>
              </a:rPr>
              <a:t>keys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Locks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set </a:t>
            </a:r>
            <a:r>
              <a:rPr kumimoji="0" lang="en-US" sz="1600" b="0" i="0" u="none" strike="noStrike" kern="1200" cap="none" spc="0" normalizeH="0" baseline="0" noProof="0" dirty="0">
                <a:ln>
                  <a:noFill/>
                </a:ln>
                <a:solidFill>
                  <a:srgbClr val="0070C0"/>
                </a:solidFill>
                <a:effectLst/>
                <a:uLnTx/>
                <a:uFillTx/>
                <a:latin typeface="Verdana"/>
                <a:ea typeface="+mn-ea"/>
                <a:cs typeface="+mn-cs"/>
              </a:rPr>
              <a:t>in the memory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FF0000"/>
                </a:solidFill>
                <a:effectLst/>
                <a:uLnTx/>
                <a:uFillTx/>
                <a:latin typeface="Verdana"/>
                <a:ea typeface="+mn-ea"/>
                <a:cs typeface="+mn-cs"/>
              </a:rPr>
              <a:t>keys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associated 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virtual memory addresses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Access is permitted if the key matches the lock, if not, an error occurs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 exception is generated.</a:t>
            </a:r>
          </a:p>
        </p:txBody>
      </p:sp>
      <p:sp>
        <p:nvSpPr>
          <p:cNvPr id="10" name="Rounded Rectangle 9"/>
          <p:cNvSpPr/>
          <p:nvPr/>
        </p:nvSpPr>
        <p:spPr>
          <a:xfrm>
            <a:off x="508" y="2231449"/>
            <a:ext cx="9144000" cy="4488825"/>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Szövegdoboz 6"/>
          <p:cNvSpPr txBox="1"/>
          <p:nvPr/>
        </p:nvSpPr>
        <p:spPr>
          <a:xfrm>
            <a:off x="96821" y="5674885"/>
            <a:ext cx="373611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Using memory locks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access keys to protect memory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against safety violations. </a:t>
            </a:r>
          </a:p>
        </p:txBody>
      </p:sp>
      <p:pic>
        <p:nvPicPr>
          <p:cNvPr id="12" name="Kép 4"/>
          <p:cNvPicPr>
            <a:picLocks noChangeAspect="1"/>
          </p:cNvPicPr>
          <p:nvPr/>
        </p:nvPicPr>
        <p:blipFill rotWithShape="1">
          <a:blip r:embed="rId2">
            <a:extLst>
              <a:ext uri="{28A0092B-C50C-407E-A947-70E740481C1C}">
                <a14:useLocalDpi xmlns:a14="http://schemas.microsoft.com/office/drawing/2010/main" val="0"/>
              </a:ext>
            </a:extLst>
          </a:blip>
          <a:srcRect l="1766" t="19376" r="51477"/>
          <a:stretch/>
        </p:blipFill>
        <p:spPr>
          <a:xfrm>
            <a:off x="4391980" y="2428060"/>
            <a:ext cx="4275475" cy="4146925"/>
          </a:xfrm>
          <a:prstGeom prst="rect">
            <a:avLst/>
          </a:prstGeom>
        </p:spPr>
      </p:pic>
      <p:sp>
        <p:nvSpPr>
          <p:cNvPr id="13" name="Szövegdoboz 2"/>
          <p:cNvSpPr txBox="1"/>
          <p:nvPr/>
        </p:nvSpPr>
        <p:spPr>
          <a:xfrm>
            <a:off x="71438" y="440668"/>
            <a:ext cx="56256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memory tagging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48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826950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
                                            <p:txEl>
                                              <p:pRg st="3" end="3"/>
                                            </p:txEl>
                                          </p:spTgt>
                                        </p:tgtEl>
                                        <p:attrNameLst>
                                          <p:attrName>style.visibility</p:attrName>
                                        </p:attrNameLst>
                                      </p:cBhvr>
                                      <p:to>
                                        <p:strVal val="visible"/>
                                      </p:to>
                                    </p:set>
                                    <p:anim calcmode="lin" valueType="num">
                                      <p:cBhvr additive="base">
                                        <p:cTn id="17"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1"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(19)</a:t>
            </a:r>
            <a:endParaRPr lang="en-US" sz="1700" dirty="0"/>
          </a:p>
        </p:txBody>
      </p:sp>
      <p:sp>
        <p:nvSpPr>
          <p:cNvPr id="3" name="Szövegdoboz 2"/>
          <p:cNvSpPr txBox="1"/>
          <p:nvPr/>
        </p:nvSpPr>
        <p:spPr>
          <a:xfrm>
            <a:off x="71438" y="440668"/>
            <a:ext cx="89492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memory tagging in Armv9 MTE extension -1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57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pic>
        <p:nvPicPr>
          <p:cNvPr id="5" name="Picture 2" descr="https://images.anandtech.com/doci/16693/SystemIP_8.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5" y="1857505"/>
            <a:ext cx="8810978" cy="4956175"/>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521550" y="2499707"/>
            <a:ext cx="7199756" cy="1439916"/>
            <a:chOff x="521550" y="2448907"/>
            <a:chExt cx="7199756" cy="1439916"/>
          </a:xfrm>
        </p:grpSpPr>
        <p:sp>
          <p:nvSpPr>
            <p:cNvPr id="6" name="TextBox 5"/>
            <p:cNvSpPr txBox="1"/>
            <p:nvPr/>
          </p:nvSpPr>
          <p:spPr>
            <a:xfrm>
              <a:off x="521550" y="2622420"/>
              <a:ext cx="17828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Top byte of the </a:t>
              </a:r>
              <a:r>
                <a:rPr kumimoji="0" lang="en-US" sz="1100" b="0" i="0" u="none" strike="noStrike" kern="1200" cap="none" spc="0" normalizeH="0" baseline="0" noProof="0" dirty="0" err="1">
                  <a:ln>
                    <a:noFill/>
                  </a:ln>
                  <a:solidFill>
                    <a:srgbClr val="FFFFFF"/>
                  </a:solidFill>
                  <a:effectLst/>
                  <a:uLnTx/>
                  <a:uFillTx/>
                  <a:latin typeface="Verdana"/>
                  <a:ea typeface="+mn-ea"/>
                  <a:cs typeface="+mn-cs"/>
                </a:rPr>
                <a:t>adress</a:t>
              </a:r>
              <a:endParaRPr kumimoji="0" lang="en-US" sz="11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7" name="Straight Arrow Connector 6"/>
            <p:cNvCxnSpPr/>
            <p:nvPr/>
          </p:nvCxnSpPr>
          <p:spPr bwMode="auto">
            <a:xfrm>
              <a:off x="1376363" y="2884030"/>
              <a:ext cx="1035397" cy="18844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Oval 7"/>
            <p:cNvSpPr/>
            <p:nvPr/>
          </p:nvSpPr>
          <p:spPr>
            <a:xfrm>
              <a:off x="3815255" y="3195140"/>
              <a:ext cx="1608083" cy="693683"/>
            </a:xfrm>
            <a:prstGeom prst="ellipse">
              <a:avLst/>
            </a:prstGeom>
            <a:ln w="28575">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11" name="TextBox 10"/>
            <p:cNvSpPr txBox="1"/>
            <p:nvPr/>
          </p:nvSpPr>
          <p:spPr>
            <a:xfrm>
              <a:off x="4561467" y="2448907"/>
              <a:ext cx="3159839" cy="338554"/>
            </a:xfrm>
            <a:prstGeom prst="rect">
              <a:avLst/>
            </a:prstGeom>
            <a:noFill/>
          </p:spPr>
          <p:txBody>
            <a:bodyPr wrap="none" rtlCol="0">
              <a:spAutoFit/>
            </a:bodyPr>
            <a:lstStyle/>
            <a:p>
              <a:r>
                <a:rPr lang="en-US" sz="1600" dirty="0">
                  <a:solidFill>
                    <a:srgbClr val="00B0F0"/>
                  </a:solidFill>
                </a:rPr>
                <a:t>(CI: Coherent Interconnect)</a:t>
              </a:r>
            </a:p>
          </p:txBody>
        </p:sp>
      </p:grpSp>
      <p:sp>
        <p:nvSpPr>
          <p:cNvPr id="13" name="Rounded Rectangle 12"/>
          <p:cNvSpPr/>
          <p:nvPr/>
        </p:nvSpPr>
        <p:spPr>
          <a:xfrm>
            <a:off x="-3" y="860800"/>
            <a:ext cx="9144000" cy="608897"/>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14" name="TextBox 13"/>
          <p:cNvSpPr txBox="1"/>
          <p:nvPr/>
        </p:nvSpPr>
        <p:spPr>
          <a:xfrm>
            <a:off x="215900" y="881117"/>
            <a:ext cx="9053569" cy="907941"/>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MTE provides </a:t>
            </a:r>
            <a:r>
              <a:rPr lang="en-US" sz="1600" dirty="0">
                <a:solidFill>
                  <a:srgbClr val="FF0000"/>
                </a:solidFill>
              </a:rPr>
              <a:t>locks</a:t>
            </a:r>
            <a:r>
              <a:rPr lang="en-US" sz="1600" dirty="0">
                <a:solidFill>
                  <a:srgbClr val="000000"/>
                </a:solidFill>
              </a:rPr>
              <a:t> to memory locations by adding a </a:t>
            </a:r>
            <a:r>
              <a:rPr lang="en-US" sz="1600" dirty="0">
                <a:solidFill>
                  <a:srgbClr val="0070C0"/>
                </a:solidFill>
              </a:rPr>
              <a:t>four-bit tag to each 16 bytes</a:t>
            </a:r>
          </a:p>
          <a:p>
            <a:pPr lvl="0">
              <a:spcAft>
                <a:spcPts val="600"/>
              </a:spcAft>
              <a:defRPr/>
            </a:pPr>
            <a:r>
              <a:rPr lang="en-US" sz="1600" dirty="0">
                <a:solidFill>
                  <a:srgbClr val="0070C0"/>
                </a:solidFill>
              </a:rPr>
              <a:t>      of the physical memory.</a:t>
            </a:r>
          </a:p>
          <a:p>
            <a:pPr marL="285750" lvl="0" indent="-285750">
              <a:spcAft>
                <a:spcPts val="600"/>
              </a:spcAft>
              <a:buFont typeface="Arial" panose="020B0604020202020204" pitchFamily="34" charset="0"/>
              <a:buChar char="•"/>
              <a:defRPr/>
            </a:pPr>
            <a:r>
              <a:rPr lang="en-US" sz="1600" spc="-70" dirty="0">
                <a:solidFill>
                  <a:srgbClr val="0070C0"/>
                </a:solidFill>
              </a:rPr>
              <a:t>The tags are implemented in the System Level Cache (SLC) of the CI-700 (not discussed).</a:t>
            </a:r>
          </a:p>
        </p:txBody>
      </p:sp>
    </p:spTree>
    <p:extLst>
      <p:ext uri="{BB962C8B-B14F-4D97-AF65-F5344CB8AC3E}">
        <p14:creationId xmlns:p14="http://schemas.microsoft.com/office/powerpoint/2010/main" val="2765962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4">
                                            <p:txEl>
                                              <p:pRg st="2" end="2"/>
                                            </p:txEl>
                                          </p:spTgt>
                                        </p:tgtEl>
                                        <p:attrNameLst>
                                          <p:attrName>style.visibility</p:attrName>
                                        </p:attrNameLst>
                                      </p:cBhvr>
                                      <p:to>
                                        <p:strVal val="visible"/>
                                      </p:to>
                                    </p:set>
                                    <p:anim calcmode="lin" valueType="num">
                                      <p:cBhvr additive="base">
                                        <p:cTn id="25"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4A1C02-B8BF-9279-5317-3815FB77BED6}"/>
              </a:ext>
            </a:extLst>
          </p:cNvPr>
          <p:cNvSpPr>
            <a:spLocks noGrp="1"/>
          </p:cNvSpPr>
          <p:nvPr>
            <p:ph type="title"/>
          </p:nvPr>
        </p:nvSpPr>
        <p:spPr/>
        <p:txBody>
          <a:bodyPr/>
          <a:lstStyle/>
          <a:p>
            <a:r>
              <a:rPr lang="hu-HU" sz="1800" dirty="0">
                <a:solidFill>
                  <a:srgbClr val="FFFFFF"/>
                </a:solidFill>
              </a:rPr>
              <a:t>1. </a:t>
            </a:r>
            <a:r>
              <a:rPr lang="hu-HU" sz="1800" dirty="0" err="1">
                <a:solidFill>
                  <a:srgbClr val="FFFFFF"/>
                </a:solidFill>
              </a:rPr>
              <a:t>Introduction</a:t>
            </a:r>
            <a:r>
              <a:rPr lang="hu-HU" sz="1800" dirty="0">
                <a:solidFill>
                  <a:srgbClr val="FFFFFF"/>
                </a:solidFill>
              </a:rPr>
              <a:t> </a:t>
            </a:r>
            <a:r>
              <a:rPr lang="hu-HU" sz="1800" dirty="0" err="1">
                <a:solidFill>
                  <a:srgbClr val="FFFFFF"/>
                </a:solidFill>
              </a:rPr>
              <a:t>to</a:t>
            </a:r>
            <a:r>
              <a:rPr lang="hu-HU" sz="1800" dirty="0">
                <a:solidFill>
                  <a:srgbClr val="FFFFFF"/>
                </a:solidFill>
              </a:rPr>
              <a:t> </a:t>
            </a:r>
            <a:r>
              <a:rPr lang="en-US" sz="1800" dirty="0">
                <a:solidFill>
                  <a:srgbClr val="FFFFFF"/>
                </a:solidFill>
              </a:rPr>
              <a:t>ARM </a:t>
            </a:r>
            <a:r>
              <a:rPr lang="hu-HU" sz="1800" dirty="0">
                <a:solidFill>
                  <a:srgbClr val="FFFFFF"/>
                </a:solidFill>
              </a:rPr>
              <a:t>(</a:t>
            </a:r>
            <a:r>
              <a:rPr lang="en-US" sz="1800" dirty="0">
                <a:solidFill>
                  <a:srgbClr val="FFFFFF"/>
                </a:solidFill>
              </a:rPr>
              <a:t>12</a:t>
            </a:r>
            <a:r>
              <a:rPr lang="hu-HU" sz="1800" dirty="0">
                <a:solidFill>
                  <a:srgbClr val="FFFFFF"/>
                </a:solidFill>
              </a:rPr>
              <a:t>)</a:t>
            </a:r>
            <a:endParaRPr lang="hu-HU" dirty="0"/>
          </a:p>
        </p:txBody>
      </p:sp>
      <p:pic>
        <p:nvPicPr>
          <p:cNvPr id="4" name="Picture 3">
            <a:extLst>
              <a:ext uri="{FF2B5EF4-FFF2-40B4-BE49-F238E27FC236}">
                <a16:creationId xmlns:a16="http://schemas.microsoft.com/office/drawing/2014/main" id="{607E3D1E-71D2-A883-1AA2-4B6B3B15788D}"/>
              </a:ext>
            </a:extLst>
          </p:cNvPr>
          <p:cNvPicPr>
            <a:picLocks noChangeAspect="1"/>
          </p:cNvPicPr>
          <p:nvPr/>
        </p:nvPicPr>
        <p:blipFill rotWithShape="1">
          <a:blip r:embed="rId2"/>
          <a:srcRect l="15057" t="34140" r="35862" b="19734"/>
          <a:stretch/>
        </p:blipFill>
        <p:spPr>
          <a:xfrm>
            <a:off x="336857" y="1115489"/>
            <a:ext cx="8407238" cy="4444484"/>
          </a:xfrm>
          <a:prstGeom prst="rect">
            <a:avLst/>
          </a:prstGeom>
        </p:spPr>
      </p:pic>
      <p:sp>
        <p:nvSpPr>
          <p:cNvPr id="6" name="TextBox 5">
            <a:extLst>
              <a:ext uri="{FF2B5EF4-FFF2-40B4-BE49-F238E27FC236}">
                <a16:creationId xmlns:a16="http://schemas.microsoft.com/office/drawing/2014/main" id="{C2F5AE96-4B2A-A86C-E0F3-8C482F541CA2}"/>
              </a:ext>
            </a:extLst>
          </p:cNvPr>
          <p:cNvSpPr txBox="1"/>
          <p:nvPr/>
        </p:nvSpPr>
        <p:spPr>
          <a:xfrm>
            <a:off x="107950" y="462460"/>
            <a:ext cx="7243778" cy="369332"/>
          </a:xfrm>
          <a:prstGeom prst="rect">
            <a:avLst/>
          </a:prstGeom>
          <a:noFill/>
        </p:spPr>
        <p:txBody>
          <a:bodyPr wrap="none" rtlCol="0">
            <a:spAutoFit/>
          </a:bodyPr>
          <a:lstStyle/>
          <a:p>
            <a:r>
              <a:rPr lang="en-US" dirty="0">
                <a:solidFill>
                  <a:schemeClr val="accent6"/>
                </a:solidFill>
              </a:rPr>
              <a:t>Number of ARM chips sold annually over time in billions [88]</a:t>
            </a:r>
            <a:endParaRPr lang="hu-HU" dirty="0">
              <a:solidFill>
                <a:schemeClr val="accent6"/>
              </a:solidFill>
            </a:endParaRPr>
          </a:p>
        </p:txBody>
      </p:sp>
      <p:sp>
        <p:nvSpPr>
          <p:cNvPr id="7" name="TextBox 6">
            <a:extLst>
              <a:ext uri="{FF2B5EF4-FFF2-40B4-BE49-F238E27FC236}">
                <a16:creationId xmlns:a16="http://schemas.microsoft.com/office/drawing/2014/main" id="{0C7FFA65-CF88-61C7-918A-FBD652E23325}"/>
              </a:ext>
            </a:extLst>
          </p:cNvPr>
          <p:cNvSpPr txBox="1"/>
          <p:nvPr/>
        </p:nvSpPr>
        <p:spPr>
          <a:xfrm>
            <a:off x="107949" y="5780692"/>
            <a:ext cx="9036051" cy="584775"/>
          </a:xfrm>
          <a:prstGeom prst="rect">
            <a:avLst/>
          </a:prstGeom>
          <a:noFill/>
        </p:spPr>
        <p:txBody>
          <a:bodyPr wrap="square" rtlCol="0">
            <a:spAutoFit/>
          </a:bodyPr>
          <a:lstStyle/>
          <a:p>
            <a:r>
              <a:rPr lang="en-US" sz="1600" dirty="0"/>
              <a:t>As shown in the Figure above, approximately 30 billion Arm ISA-based chips are </a:t>
            </a:r>
          </a:p>
          <a:p>
            <a:r>
              <a:rPr lang="en-US" sz="1600" dirty="0"/>
              <a:t>  currently sold annually.</a:t>
            </a:r>
            <a:endParaRPr lang="hu-HU" sz="1600" dirty="0"/>
          </a:p>
        </p:txBody>
      </p:sp>
    </p:spTree>
    <p:extLst>
      <p:ext uri="{BB962C8B-B14F-4D97-AF65-F5344CB8AC3E}">
        <p14:creationId xmlns:p14="http://schemas.microsoft.com/office/powerpoint/2010/main" val="391895503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en-US" sz="1700" kern="1200" dirty="0">
                <a:solidFill>
                  <a:srgbClr val="FFFFFF"/>
                </a:solidFill>
              </a:rPr>
              <a:t>3.6 Armv9-A based 64-bit Cortex-A CPUs (20)</a:t>
            </a:r>
            <a:endParaRPr lang="en-US" sz="1700" dirty="0"/>
          </a:p>
        </p:txBody>
      </p:sp>
      <p:sp>
        <p:nvSpPr>
          <p:cNvPr id="5" name="Szövegdoboz 4"/>
          <p:cNvSpPr txBox="1"/>
          <p:nvPr/>
        </p:nvSpPr>
        <p:spPr>
          <a:xfrm>
            <a:off x="161510" y="6220660"/>
            <a:ext cx="18473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ounded Rectangle 7"/>
          <p:cNvSpPr/>
          <p:nvPr/>
        </p:nvSpPr>
        <p:spPr>
          <a:xfrm>
            <a:off x="0" y="808657"/>
            <a:ext cx="9144000" cy="1152000"/>
          </a:xfrm>
          <a:prstGeom prst="roundRect">
            <a:avLst/>
          </a:prstGeom>
          <a:solidFill>
            <a:srgbClr val="E1F4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Szövegdoboz 6"/>
          <p:cNvSpPr txBox="1"/>
          <p:nvPr/>
        </p:nvSpPr>
        <p:spPr>
          <a:xfrm>
            <a:off x="224963" y="796346"/>
            <a:ext cx="9072562"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4-bit keys</a:t>
            </a:r>
            <a:r>
              <a:rPr kumimoji="0" lang="en-US" sz="1600" b="0" i="0" u="none" strike="noStrike" kern="1200" cap="none" spc="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on the other hand,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attached t</a:t>
            </a:r>
            <a:r>
              <a:rPr kumimoji="0" lang="en-US" sz="1600" b="0" i="0" u="none" strike="noStrike" kern="1200" cap="none" spc="0" normalizeH="0" baseline="0" noProof="0" dirty="0">
                <a:ln>
                  <a:noFill/>
                </a:ln>
                <a:solidFill>
                  <a:srgbClr val="000000"/>
                </a:solidFill>
                <a:effectLst/>
                <a:uLnTx/>
                <a:uFillTx/>
                <a:latin typeface="Verdana"/>
                <a:ea typeface="+mn-ea"/>
                <a:cs typeface="+mn-cs"/>
              </a:rPr>
              <a: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virtual addresses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below</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solution has become feasible, as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Armv8-A architectures do not use the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top byte of virtual addresses.</a:t>
            </a:r>
          </a:p>
        </p:txBody>
      </p:sp>
      <p:pic>
        <p:nvPicPr>
          <p:cNvPr id="7" name="Picture 2" descr="https://images.anandtech.com/doci/16693/SystemIP_8.png"/>
          <p:cNvPicPr>
            <a:picLocks noChangeAspect="1" noChangeArrowheads="1"/>
          </p:cNvPicPr>
          <p:nvPr/>
        </p:nvPicPr>
        <p:blipFill rotWithShape="1">
          <a:blip r:embed="rId2">
            <a:extLst>
              <a:ext uri="{28A0092B-C50C-407E-A947-70E740481C1C}">
                <a14:useLocalDpi xmlns:a14="http://schemas.microsoft.com/office/drawing/2010/main" val="0"/>
              </a:ext>
            </a:extLst>
          </a:blip>
          <a:srcRect t="4263"/>
          <a:stretch/>
        </p:blipFill>
        <p:spPr bwMode="auto">
          <a:xfrm>
            <a:off x="155575" y="2070544"/>
            <a:ext cx="8810978" cy="474489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521550" y="2674983"/>
            <a:ext cx="17828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Top byte of the </a:t>
            </a:r>
            <a:r>
              <a:rPr kumimoji="0" lang="en-US" sz="1100" b="0" i="0" u="none" strike="noStrike" kern="1200" cap="none" spc="0" normalizeH="0" baseline="0" noProof="0" dirty="0" err="1">
                <a:ln>
                  <a:noFill/>
                </a:ln>
                <a:solidFill>
                  <a:srgbClr val="FFFFFF"/>
                </a:solidFill>
                <a:effectLst/>
                <a:uLnTx/>
                <a:uFillTx/>
                <a:latin typeface="Verdana"/>
                <a:ea typeface="+mn-ea"/>
                <a:cs typeface="+mn-cs"/>
              </a:rPr>
              <a:t>adress</a:t>
            </a:r>
            <a:endParaRPr kumimoji="0" lang="en-US" sz="11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12" name="Straight Arrow Connector 11"/>
          <p:cNvCxnSpPr/>
          <p:nvPr/>
        </p:nvCxnSpPr>
        <p:spPr bwMode="auto">
          <a:xfrm>
            <a:off x="1376363" y="2936593"/>
            <a:ext cx="1035397" cy="18844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Oval 2"/>
          <p:cNvSpPr/>
          <p:nvPr/>
        </p:nvSpPr>
        <p:spPr>
          <a:xfrm>
            <a:off x="2659875" y="2590901"/>
            <a:ext cx="432000" cy="688327"/>
          </a:xfrm>
          <a:prstGeom prst="ellipse">
            <a:avLst/>
          </a:prstGeom>
          <a:ln w="28575">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4" name="Szövegdoboz 2">
            <a:extLst>
              <a:ext uri="{FF2B5EF4-FFF2-40B4-BE49-F238E27FC236}">
                <a16:creationId xmlns:a16="http://schemas.microsoft.com/office/drawing/2014/main" id="{B8E0421E-C891-3CE7-88BD-0E0DA0D1A4E1}"/>
              </a:ext>
            </a:extLst>
          </p:cNvPr>
          <p:cNvSpPr txBox="1"/>
          <p:nvPr/>
        </p:nvSpPr>
        <p:spPr>
          <a:xfrm>
            <a:off x="71438" y="440668"/>
            <a:ext cx="89492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memory tagging in Armv9 MTE extension -2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144238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 calcmode="lin" valueType="num">
                                      <p:cBhvr additive="base">
                                        <p:cTn id="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3" end="3"/>
                                            </p:txEl>
                                          </p:spTgt>
                                        </p:tgtEl>
                                        <p:attrNameLst>
                                          <p:attrName>style.visibility</p:attrName>
                                        </p:attrNameLst>
                                      </p:cBhvr>
                                      <p:to>
                                        <p:strVal val="visible"/>
                                      </p:to>
                                    </p:set>
                                    <p:anim calcmode="lin" valueType="num">
                                      <p:cBhvr additive="base">
                                        <p:cTn id="1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(21)</a:t>
            </a:r>
            <a:endParaRPr lang="en-GB" sz="1700" kern="1200" dirty="0">
              <a:solidFill>
                <a:srgbClr val="FFFFFF"/>
              </a:solidFill>
            </a:endParaRPr>
          </a:p>
        </p:txBody>
      </p:sp>
      <p:sp>
        <p:nvSpPr>
          <p:cNvPr id="3" name="TextBox 2"/>
          <p:cNvSpPr txBox="1"/>
          <p:nvPr/>
        </p:nvSpPr>
        <p:spPr>
          <a:xfrm>
            <a:off x="71438" y="440668"/>
            <a:ext cx="457689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d) Wider (scalable) bus interface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55</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4" name="Picture 2" descr="https://images.anandtech.com/doci/16693/CPU_51.png"/>
          <p:cNvPicPr>
            <a:picLocks noChangeAspect="1" noChangeArrowheads="1"/>
          </p:cNvPicPr>
          <p:nvPr/>
        </p:nvPicPr>
        <p:blipFill rotWithShape="1">
          <a:blip r:embed="rId2">
            <a:extLst>
              <a:ext uri="{28A0092B-C50C-407E-A947-70E740481C1C}">
                <a14:useLocalDpi xmlns:a14="http://schemas.microsoft.com/office/drawing/2010/main" val="0"/>
              </a:ext>
            </a:extLst>
          </a:blip>
          <a:srcRect l="28513" t="12880" r="28905" b="7068"/>
          <a:stretch/>
        </p:blipFill>
        <p:spPr bwMode="auto">
          <a:xfrm>
            <a:off x="4399926" y="1952836"/>
            <a:ext cx="3915435" cy="414046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75114" y="797803"/>
            <a:ext cx="913601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a:t>
            </a:r>
            <a:r>
              <a:rPr kumimoji="0" lang="en-GB" sz="1600" b="0" i="0" u="none" strike="noStrike" kern="1200" cap="none" spc="0" normalizeH="0" baseline="0" noProof="0" dirty="0">
                <a:ln>
                  <a:noFill/>
                </a:ln>
                <a:solidFill>
                  <a:srgbClr val="FF0000"/>
                </a:solidFill>
                <a:effectLst/>
                <a:uLnTx/>
                <a:uFillTx/>
                <a:latin typeface="Verdana"/>
                <a:ea typeface="+mn-ea"/>
                <a:cs typeface="+mn-cs"/>
              </a:rPr>
              <a:t>Scalable bus interface </a:t>
            </a:r>
            <a:r>
              <a:rPr kumimoji="0" lang="en-GB" sz="1600" b="0" i="0" u="none" strike="noStrike" kern="1200" cap="none" spc="0" normalizeH="0" baseline="0" noProof="0" dirty="0">
                <a:ln>
                  <a:noFill/>
                </a:ln>
                <a:solidFill>
                  <a:srgbClr val="0070C0"/>
                </a:solidFill>
                <a:effectLst/>
                <a:uLnTx/>
                <a:uFillTx/>
                <a:latin typeface="Verdana"/>
                <a:ea typeface="+mn-ea"/>
                <a:cs typeface="+mn-cs"/>
              </a:rPr>
              <a:t>to the Cache Coherent Interconnect (CI-700) </a:t>
            </a:r>
            <a:r>
              <a:rPr kumimoji="0" lang="en-GB" sz="1600" b="0" i="0" u="none" strike="noStrike" kern="1200" cap="none" spc="0" normalizeH="0" baseline="0" noProof="0" dirty="0">
                <a:ln>
                  <a:noFill/>
                </a:ln>
                <a:effectLst/>
                <a:uLnTx/>
                <a:uFillTx/>
                <a:latin typeface="Verdana"/>
                <a:ea typeface="+mn-ea"/>
                <a:cs typeface="+mn-cs"/>
              </a:rPr>
              <a:t>has been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FF0000"/>
                </a:solidFill>
                <a:latin typeface="Verdana"/>
              </a:rPr>
              <a:t>  </a:t>
            </a:r>
            <a:r>
              <a:rPr lang="en-GB" sz="1600" dirty="0">
                <a:solidFill>
                  <a:srgbClr val="0070C0"/>
                </a:solidFill>
                <a:latin typeface="Verdana"/>
              </a:rPr>
              <a:t>significantly </a:t>
            </a:r>
            <a:r>
              <a:rPr lang="en-GB" sz="1600" dirty="0" err="1">
                <a:solidFill>
                  <a:srgbClr val="0070C0"/>
                </a:solidFill>
                <a:latin typeface="Verdana"/>
              </a:rPr>
              <a:t>en</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hanced</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by providing </a:t>
            </a:r>
            <a:r>
              <a:rPr kumimoji="0" lang="en-GB" sz="1600" b="0" i="0" u="none" strike="noStrike" kern="1200" cap="none" spc="0" normalizeH="0" baseline="0" noProof="0" dirty="0">
                <a:ln>
                  <a:noFill/>
                </a:ln>
                <a:solidFill>
                  <a:srgbClr val="0070C0"/>
                </a:solidFill>
                <a:effectLst/>
                <a:uLnTx/>
                <a:uFillTx/>
                <a:latin typeface="Verdana"/>
                <a:ea typeface="+mn-ea"/>
                <a:cs typeface="+mn-cs"/>
              </a:rPr>
              <a:t>up to 4 256-bit wide bus interfaces</a:t>
            </a:r>
            <a:r>
              <a:rPr kumimoji="0" lang="en-GB" sz="1600" b="0" i="0" u="none" strike="noStrike" kern="1200" cap="none" spc="0" normalizeH="0" baseline="0" noProof="0" dirty="0">
                <a:ln>
                  <a:noFill/>
                </a:ln>
                <a:solidFill>
                  <a:srgbClr val="000000"/>
                </a:solidFill>
                <a:effectLst/>
                <a:uLnTx/>
                <a:uFillTx/>
                <a:latin typeface="Verdana"/>
                <a:ea typeface="+mn-ea"/>
                <a:cs typeface="+mn-cs"/>
              </a:rPr>
              <a:t>, while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000000"/>
                </a:solidFill>
                <a:latin typeface="Verdana"/>
              </a:rPr>
              <a:t>  utilizing an</a:t>
            </a:r>
            <a:r>
              <a:rPr kumimoji="0" lang="en-GB" sz="1600" b="0" i="0" u="none" strike="noStrike" kern="1200" cap="none" spc="0" normalizeH="0" baseline="0" noProof="0" dirty="0">
                <a:ln>
                  <a:noFill/>
                </a:ln>
                <a:solidFill>
                  <a:srgbClr val="000000"/>
                </a:solidFill>
                <a:effectLst/>
                <a:uLnTx/>
                <a:uFillTx/>
                <a:latin typeface="Verdana"/>
                <a:ea typeface="+mn-ea"/>
                <a:cs typeface="+mn-cs"/>
              </a:rPr>
              <a:t> updated AMBA CHI bus protocol to </a:t>
            </a:r>
            <a:r>
              <a:rPr kumimoji="0" lang="en-GB" sz="1600" b="0" i="0" u="none" strike="noStrike" kern="1200" cap="none" spc="0" normalizeH="0" baseline="0" noProof="0" dirty="0">
                <a:ln>
                  <a:noFill/>
                </a:ln>
                <a:solidFill>
                  <a:srgbClr val="0070C0"/>
                </a:solidFill>
                <a:effectLst/>
                <a:uLnTx/>
                <a:uFillTx/>
                <a:latin typeface="Verdana"/>
                <a:ea typeface="+mn-ea"/>
                <a:cs typeface="+mn-cs"/>
              </a:rPr>
              <a:t>achieve higher bandwidth </a:t>
            </a:r>
            <a:r>
              <a:rPr kumimoji="0" lang="en-GB" sz="1600" b="0" i="0" u="none" strike="noStrike" kern="1200" cap="none" spc="0" normalizeH="0" baseline="0" noProof="0" dirty="0">
                <a:ln>
                  <a:noFill/>
                </a:ln>
                <a:effectLst/>
                <a:uLnTx/>
                <a:uFillTx/>
                <a:latin typeface="Verdana"/>
                <a:ea typeface="+mn-ea"/>
                <a:cs typeface="+mn-cs"/>
              </a:rPr>
              <a:t>and</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0070C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MTE support</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Rectangle 5"/>
          <p:cNvSpPr/>
          <p:nvPr/>
        </p:nvSpPr>
        <p:spPr>
          <a:xfrm>
            <a:off x="5120006" y="4374161"/>
            <a:ext cx="828000" cy="504000"/>
          </a:xfrm>
          <a:prstGeom prst="rect">
            <a:avLst/>
          </a:prstGeom>
          <a:noFill/>
          <a:ln w="28575">
            <a:solidFill>
              <a:srgbClr val="FF0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206515" y="3440903"/>
            <a:ext cx="3788366"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By comparison,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previous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Armv8.2-A based </a:t>
            </a:r>
            <a:r>
              <a:rPr kumimoji="0" lang="en-GB" sz="16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GB" sz="1600" b="0" i="0" u="none" strike="noStrike" kern="1200" cap="none" spc="0" normalizeH="0" baseline="0" noProof="0" dirty="0">
                <a:ln>
                  <a:noFill/>
                </a:ln>
                <a:solidFill>
                  <a:srgbClr val="000000"/>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cluster provided a </a:t>
            </a:r>
            <a:r>
              <a:rPr kumimoji="0" lang="en-GB" sz="1600" b="0" i="0" u="none" strike="noStrike" kern="1200" cap="none" spc="0" normalizeH="0" baseline="0" noProof="0" dirty="0">
                <a:ln>
                  <a:noFill/>
                </a:ln>
                <a:solidFill>
                  <a:srgbClr val="0070C0"/>
                </a:solidFill>
                <a:effectLst/>
                <a:uLnTx/>
                <a:uFillTx/>
                <a:latin typeface="Verdana"/>
                <a:ea typeface="+mn-ea"/>
                <a:cs typeface="+mn-cs"/>
              </a:rPr>
              <a:t>2x256-bit 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2x128-bit </a:t>
            </a:r>
            <a:r>
              <a:rPr kumimoji="0" lang="en-GB" sz="1600" b="0" i="0" u="none" strike="noStrike" kern="1200" cap="none" spc="0" normalizeH="0" baseline="0" noProof="0" dirty="0">
                <a:ln>
                  <a:noFill/>
                </a:ln>
                <a:solidFill>
                  <a:srgbClr val="000000"/>
                </a:solidFill>
                <a:effectLst/>
                <a:uLnTx/>
                <a:uFillTx/>
                <a:latin typeface="Verdana"/>
                <a:ea typeface="+mn-ea"/>
                <a:cs typeface="+mn-cs"/>
              </a:rPr>
              <a:t>wide bus interface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(implementation dependent).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51122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0B8946-0A7F-7AF9-3555-E572BBBE2436}"/>
              </a:ext>
            </a:extLst>
          </p:cNvPr>
          <p:cNvSpPr>
            <a:spLocks noGrp="1"/>
          </p:cNvSpPr>
          <p:nvPr>
            <p:ph type="title"/>
          </p:nvPr>
        </p:nvSpPr>
        <p:spPr/>
        <p:txBody>
          <a:bodyPr/>
          <a:lstStyle/>
          <a:p>
            <a:r>
              <a:rPr lang="en-US" sz="1700" kern="1200" dirty="0">
                <a:solidFill>
                  <a:srgbClr val="FFFFFF"/>
                </a:solidFill>
              </a:rPr>
              <a:t>3.6 Armv9-A based 64-bit Cortex-A CPUs (22)</a:t>
            </a:r>
            <a:endParaRPr lang="hu-HU" sz="1700" dirty="0"/>
          </a:p>
        </p:txBody>
      </p:sp>
      <p:sp>
        <p:nvSpPr>
          <p:cNvPr id="3" name="TextBox 2">
            <a:extLst>
              <a:ext uri="{FF2B5EF4-FFF2-40B4-BE49-F238E27FC236}">
                <a16:creationId xmlns:a16="http://schemas.microsoft.com/office/drawing/2014/main" id="{F0583E0A-15BB-A1CC-4941-18182079A7C7}"/>
              </a:ext>
            </a:extLst>
          </p:cNvPr>
          <p:cNvSpPr txBox="1"/>
          <p:nvPr/>
        </p:nvSpPr>
        <p:spPr>
          <a:xfrm>
            <a:off x="73620" y="444145"/>
            <a:ext cx="35021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Armv9-based Cortex-A CPUs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E34168D3-78B4-017E-CEDA-1AAA345F1B6E}"/>
              </a:ext>
            </a:extLst>
          </p:cNvPr>
          <p:cNvSpPr txBox="1"/>
          <p:nvPr/>
        </p:nvSpPr>
        <p:spPr>
          <a:xfrm>
            <a:off x="243840" y="792480"/>
            <a:ext cx="8826540" cy="661720"/>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600" dirty="0">
                <a:solidFill>
                  <a:srgbClr val="FF0000"/>
                </a:solidFill>
              </a:rPr>
              <a:t>Armv9-based Cortex-A CPUs </a:t>
            </a:r>
            <a:r>
              <a:rPr lang="en-US" sz="1600" dirty="0"/>
              <a:t>include the </a:t>
            </a:r>
            <a:r>
              <a:rPr lang="en-US" sz="1600" dirty="0">
                <a:solidFill>
                  <a:srgbClr val="FF0000"/>
                </a:solidFill>
              </a:rPr>
              <a:t>Armv9.0-A and Arm9.2-A based cores.</a:t>
            </a:r>
          </a:p>
          <a:p>
            <a:pPr marL="285750" indent="-285750">
              <a:buFont typeface="Arial" panose="020B0604020202020204" pitchFamily="34" charset="0"/>
              <a:buChar char="•"/>
            </a:pPr>
            <a:r>
              <a:rPr lang="en-US" sz="1600" dirty="0"/>
              <a:t>They belong to </a:t>
            </a:r>
            <a:r>
              <a:rPr lang="en-US" sz="1600" dirty="0">
                <a:solidFill>
                  <a:srgbClr val="0070C0"/>
                </a:solidFill>
              </a:rPr>
              <a:t>three core types</a:t>
            </a:r>
            <a:r>
              <a:rPr lang="en-US" sz="1600" dirty="0"/>
              <a:t>, called the </a:t>
            </a:r>
            <a:endParaRPr lang="hu-HU" sz="1600" dirty="0" err="1"/>
          </a:p>
        </p:txBody>
      </p:sp>
      <p:sp>
        <p:nvSpPr>
          <p:cNvPr id="5" name="TextBox 4">
            <a:extLst>
              <a:ext uri="{FF2B5EF4-FFF2-40B4-BE49-F238E27FC236}">
                <a16:creationId xmlns:a16="http://schemas.microsoft.com/office/drawing/2014/main" id="{DE108546-4D68-295C-64CE-D1FDD5E8E7F0}"/>
              </a:ext>
            </a:extLst>
          </p:cNvPr>
          <p:cNvSpPr txBox="1"/>
          <p:nvPr/>
        </p:nvSpPr>
        <p:spPr>
          <a:xfrm flipH="1">
            <a:off x="703883" y="1415936"/>
            <a:ext cx="3086364" cy="907941"/>
          </a:xfrm>
          <a:prstGeom prst="rect">
            <a:avLst/>
          </a:prstGeom>
          <a:noFill/>
        </p:spPr>
        <p:txBody>
          <a:bodyPr wrap="square" rtlCol="0">
            <a:spAutoFit/>
          </a:bodyPr>
          <a:lstStyle/>
          <a:p>
            <a:pPr marL="285750" indent="-285750">
              <a:spcAft>
                <a:spcPts val="200"/>
              </a:spcAft>
              <a:buFont typeface="Arial" panose="020B0604020202020204" pitchFamily="34" charset="0"/>
              <a:buChar char="•"/>
            </a:pPr>
            <a:r>
              <a:rPr lang="en-US" sz="1600" dirty="0"/>
              <a:t>big</a:t>
            </a:r>
          </a:p>
          <a:p>
            <a:pPr marL="285750" indent="-285750">
              <a:spcAft>
                <a:spcPts val="200"/>
              </a:spcAft>
              <a:buFont typeface="Arial" panose="020B0604020202020204" pitchFamily="34" charset="0"/>
              <a:buChar char="•"/>
            </a:pPr>
            <a:r>
              <a:rPr lang="en-US" sz="1600" dirty="0"/>
              <a:t>middle and</a:t>
            </a:r>
          </a:p>
          <a:p>
            <a:pPr marL="285750" indent="-285750">
              <a:spcAft>
                <a:spcPts val="200"/>
              </a:spcAft>
              <a:buFont typeface="Arial" panose="020B0604020202020204" pitchFamily="34" charset="0"/>
              <a:buChar char="•"/>
            </a:pPr>
            <a:r>
              <a:rPr lang="en-US" sz="1600" dirty="0"/>
              <a:t>little</a:t>
            </a:r>
            <a:endParaRPr lang="hu-HU" sz="1600" dirty="0" err="1"/>
          </a:p>
        </p:txBody>
      </p:sp>
      <p:sp>
        <p:nvSpPr>
          <p:cNvPr id="6" name="TextBox 5">
            <a:extLst>
              <a:ext uri="{FF2B5EF4-FFF2-40B4-BE49-F238E27FC236}">
                <a16:creationId xmlns:a16="http://schemas.microsoft.com/office/drawing/2014/main" id="{CFD50E50-5900-E69B-2672-5AECA51E16B3}"/>
              </a:ext>
            </a:extLst>
          </p:cNvPr>
          <p:cNvSpPr txBox="1"/>
          <p:nvPr/>
        </p:nvSpPr>
        <p:spPr>
          <a:xfrm>
            <a:off x="499418" y="2190064"/>
            <a:ext cx="1608082" cy="338554"/>
          </a:xfrm>
          <a:prstGeom prst="rect">
            <a:avLst/>
          </a:prstGeom>
          <a:noFill/>
        </p:spPr>
        <p:txBody>
          <a:bodyPr wrap="square" rtlCol="0">
            <a:spAutoFit/>
          </a:bodyPr>
          <a:lstStyle/>
          <a:p>
            <a:r>
              <a:rPr lang="en-US" sz="1600" dirty="0"/>
              <a:t>cores.</a:t>
            </a:r>
            <a:endParaRPr lang="hu-HU" sz="1600" dirty="0" err="1"/>
          </a:p>
        </p:txBody>
      </p:sp>
      <p:sp>
        <p:nvSpPr>
          <p:cNvPr id="7" name="TextBox 6">
            <a:extLst>
              <a:ext uri="{FF2B5EF4-FFF2-40B4-BE49-F238E27FC236}">
                <a16:creationId xmlns:a16="http://schemas.microsoft.com/office/drawing/2014/main" id="{E4137BDC-DE5D-DE82-0690-BCB2A52DDE1C}"/>
              </a:ext>
            </a:extLst>
          </p:cNvPr>
          <p:cNvSpPr txBox="1"/>
          <p:nvPr/>
        </p:nvSpPr>
        <p:spPr>
          <a:xfrm>
            <a:off x="243840" y="2493341"/>
            <a:ext cx="8054321" cy="338554"/>
          </a:xfrm>
          <a:prstGeom prst="rect">
            <a:avLst/>
          </a:prstGeom>
          <a:noFill/>
        </p:spPr>
        <p:txBody>
          <a:bodyPr wrap="none" rtlCol="0">
            <a:spAutoFit/>
          </a:bodyPr>
          <a:lstStyle/>
          <a:p>
            <a:pPr marL="285750" indent="-285750">
              <a:buFont typeface="Arial" panose="020B0604020202020204" pitchFamily="34" charset="0"/>
              <a:buChar char="•"/>
            </a:pPr>
            <a:r>
              <a:rPr lang="en-US" sz="1600" dirty="0"/>
              <a:t>The above core types are implemented in </a:t>
            </a:r>
            <a:r>
              <a:rPr lang="en-US" sz="1600" dirty="0">
                <a:solidFill>
                  <a:srgbClr val="FF0000"/>
                </a:solidFill>
              </a:rPr>
              <a:t>three core series</a:t>
            </a:r>
            <a:r>
              <a:rPr lang="en-US" sz="1600" dirty="0"/>
              <a:t>, as follows:</a:t>
            </a:r>
            <a:endParaRPr lang="hu-HU" sz="1600" dirty="0" err="1"/>
          </a:p>
        </p:txBody>
      </p:sp>
      <p:sp>
        <p:nvSpPr>
          <p:cNvPr id="8" name="TextBox 7">
            <a:extLst>
              <a:ext uri="{FF2B5EF4-FFF2-40B4-BE49-F238E27FC236}">
                <a16:creationId xmlns:a16="http://schemas.microsoft.com/office/drawing/2014/main" id="{3C8D4E2E-D70D-7B31-A393-8A8B6473A5AE}"/>
              </a:ext>
            </a:extLst>
          </p:cNvPr>
          <p:cNvSpPr txBox="1"/>
          <p:nvPr/>
        </p:nvSpPr>
        <p:spPr>
          <a:xfrm>
            <a:off x="691619" y="2770865"/>
            <a:ext cx="4494051" cy="882293"/>
          </a:xfrm>
          <a:prstGeom prst="rect">
            <a:avLst/>
          </a:prstGeom>
          <a:noFill/>
        </p:spPr>
        <p:txBody>
          <a:bodyPr wrap="square" rtlCol="0">
            <a:spAutoFit/>
          </a:bodyPr>
          <a:lstStyle/>
          <a:p>
            <a:pPr marL="285750" indent="-285750">
              <a:spcAft>
                <a:spcPts val="200"/>
              </a:spcAft>
              <a:buFont typeface="Arial" panose="020B0604020202020204" pitchFamily="34" charset="0"/>
              <a:buChar char="•"/>
            </a:pPr>
            <a:r>
              <a:rPr lang="en-US" sz="1600" dirty="0"/>
              <a:t>C</a:t>
            </a:r>
            <a:r>
              <a:rPr lang="en-US" sz="1600" dirty="0">
                <a:solidFill>
                  <a:srgbClr val="0070C0"/>
                </a:solidFill>
              </a:rPr>
              <a:t>ortex-X</a:t>
            </a:r>
            <a:r>
              <a:rPr lang="en-US" sz="1600" dirty="0"/>
              <a:t> series cores </a:t>
            </a:r>
          </a:p>
          <a:p>
            <a:pPr marL="285750" indent="-285750">
              <a:spcAft>
                <a:spcPts val="200"/>
              </a:spcAft>
              <a:buFont typeface="Arial" panose="020B0604020202020204" pitchFamily="34" charset="0"/>
              <a:buChar char="•"/>
            </a:pPr>
            <a:r>
              <a:rPr lang="en-US" sz="1600" dirty="0">
                <a:solidFill>
                  <a:srgbClr val="0070C0"/>
                </a:solidFill>
              </a:rPr>
              <a:t>Cortex-A700</a:t>
            </a:r>
            <a:r>
              <a:rPr lang="en-US" sz="1600" dirty="0"/>
              <a:t> series cores and the</a:t>
            </a:r>
          </a:p>
          <a:p>
            <a:pPr marL="285750" indent="-285750">
              <a:spcAft>
                <a:spcPts val="200"/>
              </a:spcAft>
              <a:buFont typeface="Arial" panose="020B0604020202020204" pitchFamily="34" charset="0"/>
              <a:buChar char="•"/>
            </a:pPr>
            <a:r>
              <a:rPr lang="en-US" sz="1600" dirty="0">
                <a:solidFill>
                  <a:srgbClr val="0070C0"/>
                </a:solidFill>
              </a:rPr>
              <a:t>Cortex-A500</a:t>
            </a:r>
            <a:r>
              <a:rPr lang="en-US" sz="1600" dirty="0"/>
              <a:t> series cores,</a:t>
            </a:r>
            <a:endParaRPr lang="hu-HU" sz="1600" dirty="0" err="1"/>
          </a:p>
        </p:txBody>
      </p:sp>
      <p:sp>
        <p:nvSpPr>
          <p:cNvPr id="9" name="TextBox 8">
            <a:extLst>
              <a:ext uri="{FF2B5EF4-FFF2-40B4-BE49-F238E27FC236}">
                <a16:creationId xmlns:a16="http://schemas.microsoft.com/office/drawing/2014/main" id="{1580F0CE-5664-869C-423D-D04B8D6EAD86}"/>
              </a:ext>
            </a:extLst>
          </p:cNvPr>
          <p:cNvSpPr txBox="1"/>
          <p:nvPr/>
        </p:nvSpPr>
        <p:spPr>
          <a:xfrm>
            <a:off x="536259" y="3583976"/>
            <a:ext cx="5373587" cy="338554"/>
          </a:xfrm>
          <a:prstGeom prst="rect">
            <a:avLst/>
          </a:prstGeom>
          <a:noFill/>
        </p:spPr>
        <p:txBody>
          <a:bodyPr wrap="none" rtlCol="0">
            <a:spAutoFit/>
          </a:bodyPr>
          <a:lstStyle/>
          <a:p>
            <a:r>
              <a:rPr lang="en-US" sz="1600" dirty="0"/>
              <a:t>as indicated and described in the following Figure.</a:t>
            </a:r>
            <a:endParaRPr lang="hu-HU" sz="1600" dirty="0" err="1"/>
          </a:p>
        </p:txBody>
      </p:sp>
    </p:spTree>
    <p:extLst>
      <p:ext uri="{BB962C8B-B14F-4D97-AF65-F5344CB8AC3E}">
        <p14:creationId xmlns:p14="http://schemas.microsoft.com/office/powerpoint/2010/main" val="1790833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additive="base">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 calcmode="lin" valueType="num">
                                      <p:cBhvr additive="base">
                                        <p:cTn id="3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2252AB-82CB-72C2-07A5-FAA5DF792C99}"/>
              </a:ext>
            </a:extLst>
          </p:cNvPr>
          <p:cNvSpPr>
            <a:spLocks noGrp="1"/>
          </p:cNvSpPr>
          <p:nvPr>
            <p:ph type="title"/>
          </p:nvPr>
        </p:nvSpPr>
        <p:spPr/>
        <p:txBody>
          <a:bodyPr/>
          <a:lstStyle/>
          <a:p>
            <a:r>
              <a:rPr lang="en-US" sz="1700" kern="1200" dirty="0">
                <a:solidFill>
                  <a:srgbClr val="FFFFFF"/>
                </a:solidFill>
              </a:rPr>
              <a:t>3.6 Armv9-A based 64-bit Cortex-A CPUs (23)</a:t>
            </a:r>
            <a:endParaRPr lang="hu-HU" sz="1700" dirty="0"/>
          </a:p>
        </p:txBody>
      </p:sp>
      <p:sp>
        <p:nvSpPr>
          <p:cNvPr id="4" name="TextBox 3">
            <a:extLst>
              <a:ext uri="{FF2B5EF4-FFF2-40B4-BE49-F238E27FC236}">
                <a16:creationId xmlns:a16="http://schemas.microsoft.com/office/drawing/2014/main" id="{D35DA04E-E6F0-34C3-0EE1-4057C08E03C2}"/>
              </a:ext>
            </a:extLst>
          </p:cNvPr>
          <p:cNvSpPr txBox="1"/>
          <p:nvPr/>
        </p:nvSpPr>
        <p:spPr>
          <a:xfrm>
            <a:off x="71438" y="455800"/>
            <a:ext cx="7878503" cy="369332"/>
          </a:xfrm>
          <a:prstGeom prst="rect">
            <a:avLst/>
          </a:prstGeom>
          <a:noFill/>
        </p:spPr>
        <p:txBody>
          <a:bodyPr wrap="none" rtlCol="0">
            <a:spAutoFit/>
          </a:bodyPr>
          <a:lstStyle/>
          <a:p>
            <a:r>
              <a:rPr lang="en-US" dirty="0">
                <a:solidFill>
                  <a:schemeClr val="accent6"/>
                </a:solidFill>
              </a:rPr>
              <a:t>Design goals of the Armv9-A ISA based Cortex-A core series [</a:t>
            </a:r>
            <a:r>
              <a:rPr lang="hu-HU" dirty="0">
                <a:solidFill>
                  <a:schemeClr val="accent6"/>
                </a:solidFill>
              </a:rPr>
              <a:t>58</a:t>
            </a:r>
            <a:r>
              <a:rPr lang="en-US" dirty="0">
                <a:solidFill>
                  <a:schemeClr val="accent6"/>
                </a:solidFill>
              </a:rPr>
              <a:t>] </a:t>
            </a:r>
            <a:endParaRPr lang="hu-HU" dirty="0" err="1">
              <a:solidFill>
                <a:schemeClr val="accent6"/>
              </a:solidFill>
            </a:endParaRPr>
          </a:p>
        </p:txBody>
      </p:sp>
      <p:sp>
        <p:nvSpPr>
          <p:cNvPr id="5" name="TextBox 4">
            <a:extLst>
              <a:ext uri="{FF2B5EF4-FFF2-40B4-BE49-F238E27FC236}">
                <a16:creationId xmlns:a16="http://schemas.microsoft.com/office/drawing/2014/main" id="{FF174D47-18D1-9A7B-6A55-9A1C42C6522D}"/>
              </a:ext>
            </a:extLst>
          </p:cNvPr>
          <p:cNvSpPr txBox="1"/>
          <p:nvPr/>
        </p:nvSpPr>
        <p:spPr>
          <a:xfrm>
            <a:off x="81598" y="5335113"/>
            <a:ext cx="9132565" cy="1179810"/>
          </a:xfrm>
          <a:prstGeom prst="rect">
            <a:avLst/>
          </a:prstGeom>
          <a:noFill/>
        </p:spPr>
        <p:txBody>
          <a:bodyPr wrap="none" rtlCol="0">
            <a:spAutoFit/>
          </a:bodyPr>
          <a:lstStyle/>
          <a:p>
            <a:pPr marL="285750" indent="-285750">
              <a:spcAft>
                <a:spcPts val="400"/>
              </a:spcAft>
              <a:buFont typeface="Arial" panose="020B0604020202020204" pitchFamily="34" charset="0"/>
              <a:buChar char="•"/>
            </a:pPr>
            <a:r>
              <a:rPr lang="en-US" sz="1600" spc="-70" dirty="0"/>
              <a:t>The </a:t>
            </a:r>
            <a:r>
              <a:rPr lang="en-US" sz="1600" spc="-70" dirty="0">
                <a:solidFill>
                  <a:srgbClr val="FF0000"/>
                </a:solidFill>
              </a:rPr>
              <a:t>Cortex-X</a:t>
            </a:r>
            <a:r>
              <a:rPr lang="en-US" sz="1600" spc="-70" dirty="0"/>
              <a:t> series are </a:t>
            </a:r>
            <a:r>
              <a:rPr lang="en-US" sz="1600" spc="-70" dirty="0">
                <a:solidFill>
                  <a:srgbClr val="0070C0"/>
                </a:solidFill>
              </a:rPr>
              <a:t>maximum performance big cores </a:t>
            </a:r>
            <a:r>
              <a:rPr lang="en-US" sz="1600" spc="-70" dirty="0"/>
              <a:t>for </a:t>
            </a:r>
            <a:r>
              <a:rPr lang="en-US" sz="1600" spc="-70" dirty="0">
                <a:solidFill>
                  <a:srgbClr val="0070C0"/>
                </a:solidFill>
              </a:rPr>
              <a:t>single thread </a:t>
            </a:r>
            <a:r>
              <a:rPr lang="en-US" sz="1600" spc="-70" dirty="0"/>
              <a:t>burst workloads.</a:t>
            </a:r>
          </a:p>
          <a:p>
            <a:pPr marL="285750" indent="-285750">
              <a:buFont typeface="Arial" panose="020B0604020202020204" pitchFamily="34" charset="0"/>
              <a:buChar char="•"/>
            </a:pPr>
            <a:r>
              <a:rPr lang="en-US" sz="1600" spc="-70" dirty="0"/>
              <a:t>The </a:t>
            </a:r>
            <a:r>
              <a:rPr lang="en-US" sz="1600" spc="-70" dirty="0">
                <a:solidFill>
                  <a:srgbClr val="FF0000"/>
                </a:solidFill>
              </a:rPr>
              <a:t>Cortex-A700</a:t>
            </a:r>
            <a:r>
              <a:rPr lang="en-US" sz="1600" spc="-70" dirty="0"/>
              <a:t> series are </a:t>
            </a:r>
            <a:r>
              <a:rPr lang="en-US" sz="1600" spc="-70" dirty="0">
                <a:solidFill>
                  <a:srgbClr val="0070C0"/>
                </a:solidFill>
              </a:rPr>
              <a:t>middle cores, balanced for efficiency and performance</a:t>
            </a:r>
            <a:r>
              <a:rPr lang="en-US" sz="1600" spc="-70" dirty="0"/>
              <a:t> for</a:t>
            </a:r>
          </a:p>
          <a:p>
            <a:pPr>
              <a:spcAft>
                <a:spcPts val="400"/>
              </a:spcAft>
            </a:pPr>
            <a:r>
              <a:rPr lang="en-US" sz="1600" spc="-70" dirty="0"/>
              <a:t>       </a:t>
            </a:r>
            <a:r>
              <a:rPr lang="en-US" sz="1600" spc="-70" dirty="0">
                <a:solidFill>
                  <a:srgbClr val="0070C0"/>
                </a:solidFill>
              </a:rPr>
              <a:t>multi-core </a:t>
            </a:r>
            <a:r>
              <a:rPr lang="en-US" sz="1600" spc="-70" dirty="0"/>
              <a:t>workloads. </a:t>
            </a:r>
          </a:p>
          <a:p>
            <a:pPr marL="285750" indent="-285750">
              <a:spcAft>
                <a:spcPts val="400"/>
              </a:spcAft>
              <a:buFont typeface="Arial" panose="020B0604020202020204" pitchFamily="34" charset="0"/>
              <a:buChar char="•"/>
            </a:pPr>
            <a:r>
              <a:rPr lang="en-US" sz="1600" spc="-70" dirty="0"/>
              <a:t>The </a:t>
            </a:r>
            <a:r>
              <a:rPr lang="en-US" sz="1600" spc="-70" dirty="0">
                <a:solidFill>
                  <a:srgbClr val="FF0000"/>
                </a:solidFill>
              </a:rPr>
              <a:t>Cortex-A500</a:t>
            </a:r>
            <a:r>
              <a:rPr lang="en-US" sz="1600" spc="-70" dirty="0"/>
              <a:t> series are </a:t>
            </a:r>
            <a:r>
              <a:rPr lang="en-US" sz="1600" spc="-70" dirty="0">
                <a:solidFill>
                  <a:srgbClr val="0070C0"/>
                </a:solidFill>
              </a:rPr>
              <a:t>efficient little cores</a:t>
            </a:r>
            <a:r>
              <a:rPr lang="en-US" sz="1600" spc="-70" dirty="0"/>
              <a:t> for </a:t>
            </a:r>
            <a:r>
              <a:rPr lang="en-US" sz="1600" spc="-70" dirty="0">
                <a:solidFill>
                  <a:srgbClr val="0070C0"/>
                </a:solidFill>
              </a:rPr>
              <a:t>background</a:t>
            </a:r>
            <a:r>
              <a:rPr lang="en-US" sz="1600" spc="-70" dirty="0"/>
              <a:t> and </a:t>
            </a:r>
            <a:r>
              <a:rPr lang="en-US" sz="1600" spc="-70" dirty="0">
                <a:solidFill>
                  <a:srgbClr val="0070C0"/>
                </a:solidFill>
              </a:rPr>
              <a:t>lightweight</a:t>
            </a:r>
            <a:r>
              <a:rPr lang="en-US" sz="1600" spc="-70" dirty="0"/>
              <a:t> workloads.  </a:t>
            </a:r>
            <a:endParaRPr lang="hu-HU" sz="1600" spc="-70" dirty="0" err="1"/>
          </a:p>
        </p:txBody>
      </p:sp>
      <p:grpSp>
        <p:nvGrpSpPr>
          <p:cNvPr id="7" name="Group 6">
            <a:extLst>
              <a:ext uri="{FF2B5EF4-FFF2-40B4-BE49-F238E27FC236}">
                <a16:creationId xmlns:a16="http://schemas.microsoft.com/office/drawing/2014/main" id="{8E7A94B3-73D3-0262-B6EA-9ACB46744EAC}"/>
              </a:ext>
            </a:extLst>
          </p:cNvPr>
          <p:cNvGrpSpPr/>
          <p:nvPr/>
        </p:nvGrpSpPr>
        <p:grpSpPr>
          <a:xfrm>
            <a:off x="-8878" y="1236135"/>
            <a:ext cx="9144000" cy="3875723"/>
            <a:chOff x="0" y="1326197"/>
            <a:chExt cx="9144000" cy="3875723"/>
          </a:xfrm>
        </p:grpSpPr>
        <p:pic>
          <p:nvPicPr>
            <p:cNvPr id="2050" name="Picture 2" descr="CPU design philosophies">
              <a:extLst>
                <a:ext uri="{FF2B5EF4-FFF2-40B4-BE49-F238E27FC236}">
                  <a16:creationId xmlns:a16="http://schemas.microsoft.com/office/drawing/2014/main" id="{FDB4C4CB-3888-A27F-F99C-41E1377DAC6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24601"/>
            <a:stretch/>
          </p:blipFill>
          <p:spPr bwMode="auto">
            <a:xfrm>
              <a:off x="0" y="1326197"/>
              <a:ext cx="9144000" cy="387572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2A51DD72-4903-01B1-BA35-3209C70B4A8A}"/>
                </a:ext>
              </a:extLst>
            </p:cNvPr>
            <p:cNvSpPr/>
            <p:nvPr/>
          </p:nvSpPr>
          <p:spPr>
            <a:xfrm>
              <a:off x="94298" y="2001520"/>
              <a:ext cx="3898582" cy="382905"/>
            </a:xfrm>
            <a:prstGeom prst="rect">
              <a:avLst/>
            </a:prstGeom>
            <a:solidFill>
              <a:schemeClr val="bg2">
                <a:lumMod val="50000"/>
              </a:schemeClr>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grpSp>
    </p:spTree>
    <p:extLst>
      <p:ext uri="{BB962C8B-B14F-4D97-AF65-F5344CB8AC3E}">
        <p14:creationId xmlns:p14="http://schemas.microsoft.com/office/powerpoint/2010/main" val="21248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additive="base">
                                        <p:cTn id="2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BE9BE-30C3-FADF-6A5D-6CB95449582A}"/>
              </a:ext>
            </a:extLst>
          </p:cNvPr>
          <p:cNvSpPr>
            <a:spLocks noGrp="1"/>
          </p:cNvSpPr>
          <p:nvPr>
            <p:ph type="title"/>
          </p:nvPr>
        </p:nvSpPr>
        <p:spPr/>
        <p:txBody>
          <a:bodyPr/>
          <a:lstStyle/>
          <a:p>
            <a:r>
              <a:rPr lang="en-US" sz="1700" kern="1200" dirty="0">
                <a:solidFill>
                  <a:srgbClr val="FFFFFF"/>
                </a:solidFill>
              </a:rPr>
              <a:t>3.6 Armv9-A based 64-bit Cortex-A CPUs (24)</a:t>
            </a:r>
            <a:endParaRPr lang="hu-HU" sz="1700" dirty="0"/>
          </a:p>
        </p:txBody>
      </p:sp>
      <p:sp>
        <p:nvSpPr>
          <p:cNvPr id="3" name="Rectangle: Rounded Corners 2">
            <a:extLst>
              <a:ext uri="{FF2B5EF4-FFF2-40B4-BE49-F238E27FC236}">
                <a16:creationId xmlns:a16="http://schemas.microsoft.com/office/drawing/2014/main" id="{83F005DB-FF32-45CC-4FE9-D0A3A52A6CE1}"/>
              </a:ext>
            </a:extLst>
          </p:cNvPr>
          <p:cNvSpPr/>
          <p:nvPr/>
        </p:nvSpPr>
        <p:spPr>
          <a:xfrm>
            <a:off x="0" y="867172"/>
            <a:ext cx="9144000" cy="111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4" name="TextBox 3">
            <a:extLst>
              <a:ext uri="{FF2B5EF4-FFF2-40B4-BE49-F238E27FC236}">
                <a16:creationId xmlns:a16="http://schemas.microsoft.com/office/drawing/2014/main" id="{CAB5B62D-2F3B-B0B6-4A22-0F15C4F74E29}"/>
              </a:ext>
            </a:extLst>
          </p:cNvPr>
          <p:cNvSpPr txBox="1"/>
          <p:nvPr/>
        </p:nvSpPr>
        <p:spPr>
          <a:xfrm>
            <a:off x="198440" y="849700"/>
            <a:ext cx="9478964" cy="1774845"/>
          </a:xfrm>
          <a:prstGeom prst="rect">
            <a:avLst/>
          </a:prstGeom>
          <a:noFill/>
        </p:spPr>
        <p:txBody>
          <a:bodyPr wrap="square" rtlCol="0">
            <a:spAutoFit/>
          </a:bodyPr>
          <a:lstStyle/>
          <a:p>
            <a:pPr marL="285750" indent="-285750">
              <a:buFont typeface="Arial" panose="020B0604020202020204" pitchFamily="34" charset="0"/>
              <a:buChar char="•"/>
            </a:pPr>
            <a:r>
              <a:rPr lang="en-US" sz="1600" dirty="0"/>
              <a:t>The </a:t>
            </a:r>
            <a:r>
              <a:rPr lang="en-US" sz="1600" dirty="0">
                <a:solidFill>
                  <a:srgbClr val="0070C0"/>
                </a:solidFill>
              </a:rPr>
              <a:t>Cortex-X</a:t>
            </a:r>
            <a:r>
              <a:rPr lang="en-US" sz="1600" dirty="0"/>
              <a:t> and </a:t>
            </a:r>
            <a:r>
              <a:rPr lang="en-US" sz="1600" dirty="0">
                <a:solidFill>
                  <a:srgbClr val="0070C0"/>
                </a:solidFill>
              </a:rPr>
              <a:t>Cortex-A700 </a:t>
            </a:r>
            <a:r>
              <a:rPr lang="en-US" sz="1600" dirty="0"/>
              <a:t>series cores are </a:t>
            </a:r>
            <a:r>
              <a:rPr lang="en-US" sz="1600" dirty="0">
                <a:solidFill>
                  <a:srgbClr val="FF0000"/>
                </a:solidFill>
              </a:rPr>
              <a:t>traditional single-core CPUs, </a:t>
            </a:r>
            <a:r>
              <a:rPr lang="en-US" sz="1600" dirty="0"/>
              <a:t>while</a:t>
            </a:r>
          </a:p>
          <a:p>
            <a:pPr>
              <a:spcAft>
                <a:spcPts val="600"/>
              </a:spcAft>
            </a:pPr>
            <a:r>
              <a:rPr lang="en-US" sz="1600" dirty="0"/>
              <a:t>      </a:t>
            </a:r>
            <a:r>
              <a:rPr lang="en-US" sz="1600" spc="-30" dirty="0"/>
              <a:t>the </a:t>
            </a:r>
            <a:r>
              <a:rPr lang="en-US" sz="1600" spc="-30" dirty="0">
                <a:solidFill>
                  <a:srgbClr val="0070C0"/>
                </a:solidFill>
              </a:rPr>
              <a:t>Cortex-500</a:t>
            </a:r>
            <a:r>
              <a:rPr lang="en-US" sz="1600" spc="-30" dirty="0"/>
              <a:t> series are </a:t>
            </a:r>
            <a:r>
              <a:rPr lang="en-US" sz="1600" spc="-30" dirty="0">
                <a:solidFill>
                  <a:srgbClr val="FF0000"/>
                </a:solidFill>
              </a:rPr>
              <a:t>dual-core core modules </a:t>
            </a:r>
            <a:r>
              <a:rPr lang="en-US" sz="1600" spc="-30" dirty="0"/>
              <a:t>(called </a:t>
            </a:r>
            <a:r>
              <a:rPr lang="en-US" sz="1600" spc="-30" dirty="0">
                <a:solidFill>
                  <a:srgbClr val="FF0000"/>
                </a:solidFill>
              </a:rPr>
              <a:t>core complexes).</a:t>
            </a:r>
          </a:p>
          <a:p>
            <a:pPr marL="285750" indent="-285750">
              <a:buFont typeface="Arial" panose="020B0604020202020204" pitchFamily="34" charset="0"/>
              <a:buChar char="•"/>
            </a:pPr>
            <a:r>
              <a:rPr lang="en-US" sz="1600" spc="-60" dirty="0">
                <a:solidFill>
                  <a:srgbClr val="FF0000"/>
                </a:solidFill>
              </a:rPr>
              <a:t>The core modules </a:t>
            </a:r>
            <a:r>
              <a:rPr lang="en-US" sz="1600" spc="-60" dirty="0"/>
              <a:t>of the </a:t>
            </a:r>
            <a:r>
              <a:rPr lang="en-US" sz="1600" spc="-60" dirty="0">
                <a:solidFill>
                  <a:srgbClr val="0070C0"/>
                </a:solidFill>
              </a:rPr>
              <a:t>Cortex-500 series </a:t>
            </a:r>
            <a:r>
              <a:rPr lang="en-US" sz="1600" spc="-60" dirty="0"/>
              <a:t>include dual FX cores and dual but </a:t>
            </a:r>
            <a:r>
              <a:rPr kumimoji="0" lang="en-GB" sz="1600" b="0" i="0" u="none" strike="noStrike" kern="1200" cap="none" spc="-60" normalizeH="0" baseline="0" noProof="0" dirty="0">
                <a:ln>
                  <a:noFill/>
                </a:ln>
                <a:effectLst/>
                <a:uLnTx/>
                <a:uFillTx/>
                <a:latin typeface="Verdana"/>
                <a:ea typeface="+mn-ea"/>
                <a:cs typeface="+mn-cs"/>
              </a:rPr>
              <a:t>shared</a:t>
            </a:r>
          </a:p>
          <a:p>
            <a:pPr>
              <a:spcAft>
                <a:spcPts val="1000"/>
              </a:spcAft>
            </a:pPr>
            <a:r>
              <a:rPr lang="en-GB" sz="1600" spc="-60" dirty="0">
                <a:latin typeface="Verdana"/>
              </a:rPr>
              <a:t>      </a:t>
            </a:r>
            <a:r>
              <a:rPr kumimoji="0" lang="en-GB" sz="1600" b="0" i="0" u="none" strike="noStrike" kern="1200" cap="none" spc="-60" normalizeH="0" baseline="0" noProof="0" dirty="0">
                <a:ln>
                  <a:noFill/>
                </a:ln>
                <a:effectLst/>
                <a:uLnTx/>
                <a:uFillTx/>
                <a:latin typeface="Verdana"/>
                <a:ea typeface="+mn-ea"/>
                <a:cs typeface="+mn-cs"/>
              </a:rPr>
              <a:t> NEON/SVE2 </a:t>
            </a:r>
            <a:r>
              <a:rPr kumimoji="0" lang="en-GB" sz="1600" b="0" i="0" u="none" strike="noStrike" kern="1200" cap="none" spc="-30" normalizeH="0" baseline="0" noProof="0" dirty="0">
                <a:ln>
                  <a:noFill/>
                </a:ln>
                <a:effectLst/>
                <a:uLnTx/>
                <a:uFillTx/>
                <a:latin typeface="Verdana"/>
                <a:ea typeface="+mn-ea"/>
                <a:cs typeface="+mn-cs"/>
              </a:rPr>
              <a:t>SIMD units with a shared L2 cache, as will be discussed later.</a:t>
            </a:r>
          </a:p>
          <a:p>
            <a:pPr marL="285750" indent="-285750">
              <a:buFont typeface="Arial" panose="020B0604020202020204" pitchFamily="34" charset="0"/>
              <a:buChar char="•"/>
            </a:pPr>
            <a:r>
              <a:rPr lang="en-US" sz="1600" spc="-70" dirty="0">
                <a:latin typeface="Verdana"/>
              </a:rPr>
              <a:t>Now, we are about to unveil the </a:t>
            </a:r>
            <a:r>
              <a:rPr lang="en-US" sz="1600" spc="-70" dirty="0">
                <a:solidFill>
                  <a:srgbClr val="FF0000"/>
                </a:solidFill>
                <a:latin typeface="Verdana"/>
              </a:rPr>
              <a:t>first introduced models </a:t>
            </a:r>
            <a:r>
              <a:rPr lang="en-US" sz="1600" spc="-70" dirty="0">
                <a:latin typeface="Verdana"/>
              </a:rPr>
              <a:t>of the Armv9-A-based core series,</a:t>
            </a:r>
          </a:p>
          <a:p>
            <a:r>
              <a:rPr lang="en-US" sz="1600" spc="-70" dirty="0">
                <a:latin typeface="Verdana"/>
              </a:rPr>
              <a:t>       which represent </a:t>
            </a:r>
            <a:r>
              <a:rPr lang="en-US" sz="1600" spc="-30" dirty="0">
                <a:latin typeface="Verdana"/>
              </a:rPr>
              <a:t>a significant milestone in mobile processors</a:t>
            </a:r>
            <a:r>
              <a:rPr lang="en-GB" sz="1600" spc="-30" dirty="0">
                <a:latin typeface="Verdana"/>
              </a:rPr>
              <a:t>.</a:t>
            </a:r>
            <a:endParaRPr lang="hu-HU" sz="1600" spc="-30" dirty="0" err="1"/>
          </a:p>
        </p:txBody>
      </p:sp>
      <p:sp>
        <p:nvSpPr>
          <p:cNvPr id="5" name="TextBox 4">
            <a:extLst>
              <a:ext uri="{FF2B5EF4-FFF2-40B4-BE49-F238E27FC236}">
                <a16:creationId xmlns:a16="http://schemas.microsoft.com/office/drawing/2014/main" id="{DBB2FEBE-8150-A4B8-252A-F6C8411ECDA8}"/>
              </a:ext>
            </a:extLst>
          </p:cNvPr>
          <p:cNvSpPr txBox="1"/>
          <p:nvPr/>
        </p:nvSpPr>
        <p:spPr>
          <a:xfrm>
            <a:off x="71438" y="455800"/>
            <a:ext cx="7257500" cy="369332"/>
          </a:xfrm>
          <a:prstGeom prst="rect">
            <a:avLst/>
          </a:prstGeom>
          <a:noFill/>
        </p:spPr>
        <p:txBody>
          <a:bodyPr wrap="none" rtlCol="0">
            <a:spAutoFit/>
          </a:bodyPr>
          <a:lstStyle/>
          <a:p>
            <a:r>
              <a:rPr lang="en-US" dirty="0">
                <a:solidFill>
                  <a:schemeClr val="accent6"/>
                </a:solidFill>
              </a:rPr>
              <a:t>Layout of the Armv9-A ISA based Cortex-A core series [</a:t>
            </a:r>
            <a:r>
              <a:rPr lang="hu-HU" dirty="0">
                <a:solidFill>
                  <a:schemeClr val="accent6"/>
                </a:solidFill>
              </a:rPr>
              <a:t>58</a:t>
            </a:r>
            <a:r>
              <a:rPr lang="en-US" dirty="0">
                <a:solidFill>
                  <a:schemeClr val="accent6"/>
                </a:solidFill>
              </a:rPr>
              <a:t>] </a:t>
            </a:r>
            <a:endParaRPr lang="hu-HU" dirty="0" err="1">
              <a:solidFill>
                <a:schemeClr val="accent6"/>
              </a:solidFill>
            </a:endParaRPr>
          </a:p>
        </p:txBody>
      </p:sp>
    </p:spTree>
    <p:extLst>
      <p:ext uri="{BB962C8B-B14F-4D97-AF65-F5344CB8AC3E}">
        <p14:creationId xmlns:p14="http://schemas.microsoft.com/office/powerpoint/2010/main" val="314586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anim calcmode="lin" valueType="num">
                                      <p:cBhvr additive="base">
                                        <p:cTn id="3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0D11D0-4F42-8628-AA35-EFA100027C58}"/>
              </a:ext>
            </a:extLst>
          </p:cNvPr>
          <p:cNvSpPr>
            <a:spLocks noGrp="1"/>
          </p:cNvSpPr>
          <p:nvPr>
            <p:ph type="title"/>
          </p:nvPr>
        </p:nvSpPr>
        <p:spPr/>
        <p:txBody>
          <a:bodyPr/>
          <a:lstStyle/>
          <a:p>
            <a:r>
              <a:rPr lang="en-US" sz="1700" kern="1200" dirty="0">
                <a:solidFill>
                  <a:srgbClr val="FFFFFF"/>
                </a:solidFill>
              </a:rPr>
              <a:t>3.6 Armv9-A based 64-bit Cortex-A CPUs (25)</a:t>
            </a:r>
            <a:endParaRPr lang="hu-HU" sz="1700" dirty="0"/>
          </a:p>
        </p:txBody>
      </p:sp>
      <p:grpSp>
        <p:nvGrpSpPr>
          <p:cNvPr id="15" name="Group 14">
            <a:extLst>
              <a:ext uri="{FF2B5EF4-FFF2-40B4-BE49-F238E27FC236}">
                <a16:creationId xmlns:a16="http://schemas.microsoft.com/office/drawing/2014/main" id="{0AD1656A-B412-83A4-E3E3-100D2BFE73E0}"/>
              </a:ext>
            </a:extLst>
          </p:cNvPr>
          <p:cNvGrpSpPr/>
          <p:nvPr/>
        </p:nvGrpSpPr>
        <p:grpSpPr>
          <a:xfrm>
            <a:off x="36210" y="1573747"/>
            <a:ext cx="9046830" cy="4014279"/>
            <a:chOff x="15889" y="2095818"/>
            <a:chExt cx="9328121" cy="4265421"/>
          </a:xfrm>
        </p:grpSpPr>
        <p:grpSp>
          <p:nvGrpSpPr>
            <p:cNvPr id="3" name="Group 2">
              <a:extLst>
                <a:ext uri="{FF2B5EF4-FFF2-40B4-BE49-F238E27FC236}">
                  <a16:creationId xmlns:a16="http://schemas.microsoft.com/office/drawing/2014/main" id="{E4C6CCCD-B988-47B5-93C8-D3215182757D}"/>
                </a:ext>
              </a:extLst>
            </p:cNvPr>
            <p:cNvGrpSpPr/>
            <p:nvPr/>
          </p:nvGrpSpPr>
          <p:grpSpPr>
            <a:xfrm>
              <a:off x="15889" y="2105244"/>
              <a:ext cx="4320481" cy="4255995"/>
              <a:chOff x="2456765" y="2548380"/>
              <a:chExt cx="4320481" cy="4255995"/>
            </a:xfrm>
          </p:grpSpPr>
          <p:pic>
            <p:nvPicPr>
              <p:cNvPr id="4" name="Kép 2">
                <a:extLst>
                  <a:ext uri="{FF2B5EF4-FFF2-40B4-BE49-F238E27FC236}">
                    <a16:creationId xmlns:a16="http://schemas.microsoft.com/office/drawing/2014/main" id="{638911B0-07DB-A48D-E914-17F29CB4F7CF}"/>
                  </a:ext>
                </a:extLst>
              </p:cNvPr>
              <p:cNvPicPr>
                <a:picLocks noChangeAspect="1"/>
              </p:cNvPicPr>
              <p:nvPr/>
            </p:nvPicPr>
            <p:blipFill rotWithShape="1">
              <a:blip r:embed="rId2">
                <a:extLst>
                  <a:ext uri="{28A0092B-C50C-407E-A947-70E740481C1C}">
                    <a14:useLocalDpi xmlns:a14="http://schemas.microsoft.com/office/drawing/2010/main" val="0"/>
                  </a:ext>
                </a:extLst>
              </a:blip>
              <a:srcRect l="62305" t="24625" r="4719" b="17626"/>
              <a:stretch/>
            </p:blipFill>
            <p:spPr>
              <a:xfrm>
                <a:off x="2456765" y="2548380"/>
                <a:ext cx="4320481" cy="4255995"/>
              </a:xfrm>
              <a:prstGeom prst="rect">
                <a:avLst/>
              </a:prstGeom>
            </p:spPr>
          </p:pic>
          <p:sp>
            <p:nvSpPr>
              <p:cNvPr id="5" name="TextBox 4">
                <a:extLst>
                  <a:ext uri="{FF2B5EF4-FFF2-40B4-BE49-F238E27FC236}">
                    <a16:creationId xmlns:a16="http://schemas.microsoft.com/office/drawing/2014/main" id="{80D2F64E-67DB-08CB-B214-D42AF89847CA}"/>
                  </a:ext>
                </a:extLst>
              </p:cNvPr>
              <p:cNvSpPr txBox="1"/>
              <p:nvPr/>
            </p:nvSpPr>
            <p:spPr>
              <a:xfrm>
                <a:off x="3880795" y="2570785"/>
                <a:ext cx="10631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Cortex-X2</a:t>
                </a:r>
              </a:p>
            </p:txBody>
          </p:sp>
          <p:sp>
            <p:nvSpPr>
              <p:cNvPr id="6" name="Rectangle 5">
                <a:extLst>
                  <a:ext uri="{FF2B5EF4-FFF2-40B4-BE49-F238E27FC236}">
                    <a16:creationId xmlns:a16="http://schemas.microsoft.com/office/drawing/2014/main" id="{1079B8FC-011B-AE2F-6745-3D794D3A035B}"/>
                  </a:ext>
                </a:extLst>
              </p:cNvPr>
              <p:cNvSpPr/>
              <p:nvPr/>
            </p:nvSpPr>
            <p:spPr bwMode="auto">
              <a:xfrm>
                <a:off x="2734959" y="5004175"/>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679651BA-7DEB-6484-7DB7-1D5D62FFD5D3}"/>
                  </a:ext>
                </a:extLst>
              </p:cNvPr>
              <p:cNvSpPr/>
              <p:nvPr/>
            </p:nvSpPr>
            <p:spPr bwMode="auto">
              <a:xfrm>
                <a:off x="4752020" y="5014918"/>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Rectangle 7">
                <a:extLst>
                  <a:ext uri="{FF2B5EF4-FFF2-40B4-BE49-F238E27FC236}">
                    <a16:creationId xmlns:a16="http://schemas.microsoft.com/office/drawing/2014/main" id="{702FECA7-808C-433C-5A06-70221407B06A}"/>
                  </a:ext>
                </a:extLst>
              </p:cNvPr>
              <p:cNvSpPr/>
              <p:nvPr/>
            </p:nvSpPr>
            <p:spPr bwMode="auto">
              <a:xfrm>
                <a:off x="3716905" y="5599983"/>
                <a:ext cx="85509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Rectangle 8">
                <a:extLst>
                  <a:ext uri="{FF2B5EF4-FFF2-40B4-BE49-F238E27FC236}">
                    <a16:creationId xmlns:a16="http://schemas.microsoft.com/office/drawing/2014/main" id="{CB6C07EA-C5CE-AE8D-6490-B2B7B20B2A6B}"/>
                  </a:ext>
                </a:extLst>
              </p:cNvPr>
              <p:cNvSpPr/>
              <p:nvPr/>
            </p:nvSpPr>
            <p:spPr bwMode="auto">
              <a:xfrm>
                <a:off x="3917335" y="5649070"/>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srgbClr val="002060"/>
                    </a:solidFill>
                    <a:effectLst/>
                    <a:uLnTx/>
                    <a:uFillTx/>
                    <a:latin typeface="Verdana"/>
                    <a:ea typeface="+mn-ea"/>
                    <a:cs typeface="Arial" panose="020B0604020202020204" pitchFamily="34" charset="0"/>
                  </a:rPr>
                  <a:t>512 KB/1 MB</a:t>
                </a:r>
              </a:p>
            </p:txBody>
          </p:sp>
        </p:grpSp>
        <p:pic>
          <p:nvPicPr>
            <p:cNvPr id="11" name="Kép 2">
              <a:extLst>
                <a:ext uri="{FF2B5EF4-FFF2-40B4-BE49-F238E27FC236}">
                  <a16:creationId xmlns:a16="http://schemas.microsoft.com/office/drawing/2014/main" id="{38E24766-D247-ECAC-91AC-32B09F4FF6DE}"/>
                </a:ext>
              </a:extLst>
            </p:cNvPr>
            <p:cNvPicPr>
              <a:picLocks noChangeAspect="1"/>
            </p:cNvPicPr>
            <p:nvPr/>
          </p:nvPicPr>
          <p:blipFill rotWithShape="1">
            <a:blip r:embed="rId2">
              <a:extLst>
                <a:ext uri="{28A0092B-C50C-407E-A947-70E740481C1C}">
                  <a14:useLocalDpi xmlns:a14="http://schemas.microsoft.com/office/drawing/2010/main" val="0"/>
                </a:ext>
              </a:extLst>
            </a:blip>
            <a:srcRect l="62305" t="24625" r="4719" b="17626"/>
            <a:stretch/>
          </p:blipFill>
          <p:spPr>
            <a:xfrm>
              <a:off x="4424109" y="2095818"/>
              <a:ext cx="4919901" cy="4255995"/>
            </a:xfrm>
            <a:prstGeom prst="rect">
              <a:avLst/>
            </a:prstGeom>
          </p:spPr>
        </p:pic>
      </p:grpSp>
      <p:sp>
        <p:nvSpPr>
          <p:cNvPr id="16" name="TextBox 15">
            <a:extLst>
              <a:ext uri="{FF2B5EF4-FFF2-40B4-BE49-F238E27FC236}">
                <a16:creationId xmlns:a16="http://schemas.microsoft.com/office/drawing/2014/main" id="{3AFED29F-1A0F-06E3-7401-5366056FCC79}"/>
              </a:ext>
            </a:extLst>
          </p:cNvPr>
          <p:cNvSpPr txBox="1"/>
          <p:nvPr/>
        </p:nvSpPr>
        <p:spPr>
          <a:xfrm>
            <a:off x="5847058" y="1593544"/>
            <a:ext cx="126829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17" name="TextBox 16">
            <a:extLst>
              <a:ext uri="{FF2B5EF4-FFF2-40B4-BE49-F238E27FC236}">
                <a16:creationId xmlns:a16="http://schemas.microsoft.com/office/drawing/2014/main" id="{D1442BC6-25CA-973D-333A-1C55F9DBEFAD}"/>
              </a:ext>
            </a:extLst>
          </p:cNvPr>
          <p:cNvSpPr txBox="1"/>
          <p:nvPr/>
        </p:nvSpPr>
        <p:spPr>
          <a:xfrm>
            <a:off x="71438" y="446584"/>
            <a:ext cx="7339510" cy="646331"/>
          </a:xfrm>
          <a:prstGeom prst="rect">
            <a:avLst/>
          </a:prstGeom>
          <a:noFill/>
        </p:spPr>
        <p:txBody>
          <a:bodyPr wrap="none" rtlCol="0">
            <a:spAutoFit/>
          </a:bodyPr>
          <a:lstStyle/>
          <a:p>
            <a:r>
              <a:rPr lang="en-US" dirty="0">
                <a:solidFill>
                  <a:schemeClr val="accent6"/>
                </a:solidFill>
              </a:rPr>
              <a:t>First Armv9.0-based Cortex-X and Cortex-A700 series cores: </a:t>
            </a:r>
          </a:p>
          <a:p>
            <a:r>
              <a:rPr lang="en-US" dirty="0">
                <a:solidFill>
                  <a:schemeClr val="accent6"/>
                </a:solidFill>
              </a:rPr>
              <a:t>  the Cortex-X2 and the Cortex-A710 cores (2021) [</a:t>
            </a:r>
            <a:r>
              <a:rPr lang="hu-HU" dirty="0">
                <a:solidFill>
                  <a:schemeClr val="accent6"/>
                </a:solidFill>
              </a:rPr>
              <a:t>58</a:t>
            </a:r>
            <a:r>
              <a:rPr lang="en-US" dirty="0">
                <a:solidFill>
                  <a:schemeClr val="accent6"/>
                </a:solidFill>
              </a:rPr>
              <a:t>] </a:t>
            </a:r>
            <a:endParaRPr lang="hu-HU" dirty="0">
              <a:solidFill>
                <a:schemeClr val="accent6"/>
              </a:solidFill>
            </a:endParaRPr>
          </a:p>
        </p:txBody>
      </p:sp>
    </p:spTree>
    <p:extLst>
      <p:ext uri="{BB962C8B-B14F-4D97-AF65-F5344CB8AC3E}">
        <p14:creationId xmlns:p14="http://schemas.microsoft.com/office/powerpoint/2010/main" val="194179661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3013F5-B662-E0B3-72E3-491FE45EAE28}"/>
              </a:ext>
            </a:extLst>
          </p:cNvPr>
          <p:cNvSpPr>
            <a:spLocks noGrp="1"/>
          </p:cNvSpPr>
          <p:nvPr>
            <p:ph type="title"/>
          </p:nvPr>
        </p:nvSpPr>
        <p:spPr/>
        <p:txBody>
          <a:bodyPr/>
          <a:lstStyle/>
          <a:p>
            <a:r>
              <a:rPr lang="en-US" sz="1700" kern="1200" dirty="0">
                <a:solidFill>
                  <a:srgbClr val="FFFFFF"/>
                </a:solidFill>
              </a:rPr>
              <a:t>3.6 Armv9-A based 64-bit Cortex-A CPUs (26)</a:t>
            </a:r>
            <a:endParaRPr lang="hu-HU" sz="1700" dirty="0"/>
          </a:p>
        </p:txBody>
      </p:sp>
      <p:sp>
        <p:nvSpPr>
          <p:cNvPr id="3" name="TextBox 2">
            <a:extLst>
              <a:ext uri="{FF2B5EF4-FFF2-40B4-BE49-F238E27FC236}">
                <a16:creationId xmlns:a16="http://schemas.microsoft.com/office/drawing/2014/main" id="{02AB1037-3F8C-814B-DAB6-CCC112C39085}"/>
              </a:ext>
            </a:extLst>
          </p:cNvPr>
          <p:cNvSpPr txBox="1"/>
          <p:nvPr/>
        </p:nvSpPr>
        <p:spPr>
          <a:xfrm>
            <a:off x="71438" y="443766"/>
            <a:ext cx="3306931" cy="338554"/>
          </a:xfrm>
          <a:prstGeom prst="rect">
            <a:avLst/>
          </a:prstGeom>
          <a:noFill/>
        </p:spPr>
        <p:txBody>
          <a:bodyPr wrap="none" rtlCol="0">
            <a:spAutoFit/>
          </a:bodyPr>
          <a:lstStyle/>
          <a:p>
            <a:r>
              <a:rPr lang="en-US" sz="1600" dirty="0">
                <a:solidFill>
                  <a:srgbClr val="FF0000"/>
                </a:solidFill>
              </a:rPr>
              <a:t>Remark to the Cortex-X series</a:t>
            </a:r>
            <a:endParaRPr lang="hu-HU" sz="1600" dirty="0">
              <a:solidFill>
                <a:srgbClr val="FF0000"/>
              </a:solidFill>
            </a:endParaRPr>
          </a:p>
        </p:txBody>
      </p:sp>
      <p:sp>
        <p:nvSpPr>
          <p:cNvPr id="4" name="TextBox 3">
            <a:extLst>
              <a:ext uri="{FF2B5EF4-FFF2-40B4-BE49-F238E27FC236}">
                <a16:creationId xmlns:a16="http://schemas.microsoft.com/office/drawing/2014/main" id="{1959881B-25B9-BCD5-9D7B-72FCCFAC1589}"/>
              </a:ext>
            </a:extLst>
          </p:cNvPr>
          <p:cNvSpPr txBox="1"/>
          <p:nvPr/>
        </p:nvSpPr>
        <p:spPr>
          <a:xfrm>
            <a:off x="71438" y="756635"/>
            <a:ext cx="9170524" cy="584775"/>
          </a:xfrm>
          <a:prstGeom prst="rect">
            <a:avLst/>
          </a:prstGeom>
          <a:noFill/>
        </p:spPr>
        <p:txBody>
          <a:bodyPr wrap="none" rtlCol="0">
            <a:spAutoFit/>
          </a:bodyPr>
          <a:lstStyle/>
          <a:p>
            <a:r>
              <a:rPr lang="en-US" sz="1600" dirty="0"/>
              <a:t>The </a:t>
            </a:r>
            <a:r>
              <a:rPr lang="en-US" sz="1600" dirty="0">
                <a:solidFill>
                  <a:srgbClr val="FF0000"/>
                </a:solidFill>
              </a:rPr>
              <a:t>Cortex-X series </a:t>
            </a:r>
            <a:r>
              <a:rPr lang="en-US" sz="1600" dirty="0"/>
              <a:t>was introduced in </a:t>
            </a:r>
            <a:r>
              <a:rPr lang="en-US" sz="1600" dirty="0">
                <a:solidFill>
                  <a:srgbClr val="0070C0"/>
                </a:solidFill>
              </a:rPr>
              <a:t>2020 </a:t>
            </a:r>
            <a:r>
              <a:rPr lang="en-US" sz="1600" dirty="0"/>
              <a:t>as a series of </a:t>
            </a:r>
            <a:r>
              <a:rPr lang="en-US" sz="1600" dirty="0">
                <a:solidFill>
                  <a:srgbClr val="0070C0"/>
                </a:solidFill>
              </a:rPr>
              <a:t>extremely high-performance</a:t>
            </a:r>
          </a:p>
          <a:p>
            <a:r>
              <a:rPr lang="en-US" sz="1600" dirty="0">
                <a:solidFill>
                  <a:srgbClr val="0070C0"/>
                </a:solidFill>
              </a:rPr>
              <a:t>  cores</a:t>
            </a:r>
            <a:r>
              <a:rPr lang="en-US" sz="1600" dirty="0"/>
              <a:t>, </a:t>
            </a:r>
            <a:r>
              <a:rPr lang="en-US" sz="1600" dirty="0">
                <a:solidFill>
                  <a:srgbClr val="0070C0"/>
                </a:solidFill>
              </a:rPr>
              <a:t>along with the Cortex-X Custom Program</a:t>
            </a:r>
            <a:r>
              <a:rPr lang="en-US" sz="1600" dirty="0"/>
              <a:t>, which will be described next.</a:t>
            </a:r>
            <a:endParaRPr lang="hu-HU" sz="1600" dirty="0"/>
          </a:p>
        </p:txBody>
      </p:sp>
    </p:spTree>
    <p:extLst>
      <p:ext uri="{BB962C8B-B14F-4D97-AF65-F5344CB8AC3E}">
        <p14:creationId xmlns:p14="http://schemas.microsoft.com/office/powerpoint/2010/main" val="384745452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34184C-E084-E0F7-4E9B-789D09161E89}"/>
              </a:ext>
            </a:extLst>
          </p:cNvPr>
          <p:cNvSpPr>
            <a:spLocks noGrp="1"/>
          </p:cNvSpPr>
          <p:nvPr>
            <p:ph type="title"/>
          </p:nvPr>
        </p:nvSpPr>
        <p:spPr/>
        <p:txBody>
          <a:bodyPr/>
          <a:lstStyle/>
          <a:p>
            <a:endParaRPr lang="hu-HU"/>
          </a:p>
        </p:txBody>
      </p:sp>
      <p:sp>
        <p:nvSpPr>
          <p:cNvPr id="3" name="TextBox 2">
            <a:extLst>
              <a:ext uri="{FF2B5EF4-FFF2-40B4-BE49-F238E27FC236}">
                <a16:creationId xmlns:a16="http://schemas.microsoft.com/office/drawing/2014/main" id="{01D8A94E-26C1-8DEA-56C7-E87A6809A62E}"/>
              </a:ext>
            </a:extLst>
          </p:cNvPr>
          <p:cNvSpPr txBox="1"/>
          <p:nvPr/>
        </p:nvSpPr>
        <p:spPr>
          <a:xfrm>
            <a:off x="254000" y="821264"/>
            <a:ext cx="8974667" cy="3754874"/>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kumimoji="0" lang="en-US" sz="1600" b="0" i="0" u="none" strike="noStrike" kern="1200" cap="none" spc="-40" normalizeH="0" baseline="0" noProof="0" dirty="0">
                <a:ln>
                  <a:noFill/>
                </a:ln>
                <a:solidFill>
                  <a:srgbClr val="000000"/>
                </a:solidFill>
                <a:effectLst/>
                <a:uLnTx/>
                <a:uFillTx/>
                <a:latin typeface="Verdana"/>
                <a:ea typeface="+mn-ea"/>
                <a:cs typeface="+mn-cs"/>
              </a:rPr>
              <a:t>It enhances the former </a:t>
            </a:r>
            <a:r>
              <a:rPr kumimoji="0" lang="en-US" sz="1600" b="0" i="0" u="none" strike="noStrike" kern="1200" cap="none" spc="-40" normalizeH="0" baseline="0" noProof="0" dirty="0">
                <a:ln>
                  <a:noFill/>
                </a:ln>
                <a:solidFill>
                  <a:srgbClr val="2D2D8A"/>
                </a:solidFill>
                <a:effectLst/>
                <a:uLnTx/>
                <a:uFillTx/>
                <a:latin typeface="Verdana"/>
                <a:ea typeface="+mn-ea"/>
                <a:cs typeface="+mn-cs"/>
              </a:rPr>
              <a:t>“</a:t>
            </a:r>
            <a:r>
              <a:rPr kumimoji="0" lang="en-US" sz="1600" b="0" i="0" u="none" strike="noStrike" kern="1200" cap="none" spc="-40" normalizeH="0" baseline="0" noProof="0" dirty="0">
                <a:ln>
                  <a:noFill/>
                </a:ln>
                <a:solidFill>
                  <a:srgbClr val="0070C0"/>
                </a:solidFill>
                <a:effectLst/>
                <a:uLnTx/>
                <a:uFillTx/>
                <a:latin typeface="Verdana"/>
                <a:ea typeface="+mn-ea"/>
                <a:cs typeface="+mn-cs"/>
              </a:rPr>
              <a:t>Built on ARM Cortex Technology” licensing model.</a:t>
            </a:r>
            <a:endParaRPr lang="en-US" sz="1600" dirty="0"/>
          </a:p>
          <a:p>
            <a:pPr marL="285750" indent="-285750">
              <a:buFont typeface="Arial" panose="020B0604020202020204" pitchFamily="34" charset="0"/>
              <a:buChar char="•"/>
            </a:pPr>
            <a:r>
              <a:rPr lang="en-US" sz="1600" dirty="0"/>
              <a:t>Under the </a:t>
            </a:r>
            <a:r>
              <a:rPr lang="en-US" sz="1600" dirty="0">
                <a:solidFill>
                  <a:srgbClr val="FF0000"/>
                </a:solidFill>
              </a:rPr>
              <a:t>enhanced "Built on ARM Cortex Technology</a:t>
            </a:r>
            <a:r>
              <a:rPr lang="en-US" sz="1600" dirty="0"/>
              <a:t>" licensing model, </a:t>
            </a:r>
            <a:r>
              <a:rPr lang="en-US" sz="1600" dirty="0">
                <a:solidFill>
                  <a:srgbClr val="0070C0"/>
                </a:solidFill>
              </a:rPr>
              <a:t>licensees</a:t>
            </a:r>
          </a:p>
          <a:p>
            <a:pPr>
              <a:spcAft>
                <a:spcPts val="600"/>
              </a:spcAft>
            </a:pPr>
            <a:r>
              <a:rPr lang="en-US" sz="1600" dirty="0"/>
              <a:t>      can </a:t>
            </a:r>
            <a:r>
              <a:rPr lang="en-US" sz="1600" dirty="0">
                <a:solidFill>
                  <a:srgbClr val="0070C0"/>
                </a:solidFill>
              </a:rPr>
              <a:t>customize standard ARM Cortex products </a:t>
            </a:r>
            <a:r>
              <a:rPr lang="en-US" sz="1600" dirty="0"/>
              <a:t>for “performance-first” designs. </a:t>
            </a:r>
          </a:p>
          <a:p>
            <a:r>
              <a:rPr lang="en-US" sz="1600" spc="-40" dirty="0"/>
              <a:t>     This customization may include e.g., increasing the size of the </a:t>
            </a:r>
            <a:r>
              <a:rPr lang="en-US" sz="1600" spc="-40" dirty="0" err="1"/>
              <a:t>ReOrder</a:t>
            </a:r>
            <a:r>
              <a:rPr lang="en-US" sz="1600" spc="-40" dirty="0"/>
              <a:t> Buffer (ROB), </a:t>
            </a:r>
          </a:p>
          <a:p>
            <a:pPr>
              <a:spcAft>
                <a:spcPts val="600"/>
              </a:spcAft>
            </a:pPr>
            <a:r>
              <a:rPr lang="en-US" sz="1600" spc="-40" dirty="0"/>
              <a:t>        which can improve performance but requires more power and a larger silicon area. </a:t>
            </a:r>
          </a:p>
          <a:p>
            <a:pPr marL="285750" indent="-285750">
              <a:buFont typeface="Arial" panose="020B0604020202020204" pitchFamily="34" charset="0"/>
              <a:buChar char="•"/>
            </a:pPr>
            <a:r>
              <a:rPr lang="en-US" sz="1600" dirty="0"/>
              <a:t> The customization process involves early </a:t>
            </a:r>
            <a:r>
              <a:rPr lang="en-US" sz="1600" dirty="0">
                <a:solidFill>
                  <a:srgbClr val="0070C0"/>
                </a:solidFill>
              </a:rPr>
              <a:t>collaboration between ARM and the</a:t>
            </a:r>
          </a:p>
          <a:p>
            <a:pPr>
              <a:spcAft>
                <a:spcPts val="600"/>
              </a:spcAft>
            </a:pPr>
            <a:r>
              <a:rPr lang="en-US" sz="1600" dirty="0">
                <a:solidFill>
                  <a:srgbClr val="0070C0"/>
                </a:solidFill>
              </a:rPr>
              <a:t>        licensee, but ARM carries out the design. </a:t>
            </a:r>
          </a:p>
          <a:p>
            <a:pPr marL="285750" indent="-285750">
              <a:buFont typeface="Arial" panose="020B0604020202020204" pitchFamily="34" charset="0"/>
              <a:buChar char="•"/>
            </a:pPr>
            <a:r>
              <a:rPr lang="en-US" sz="1600" dirty="0"/>
              <a:t>In the new scheme, </a:t>
            </a:r>
            <a:r>
              <a:rPr lang="en-US" sz="1600" dirty="0">
                <a:solidFill>
                  <a:srgbClr val="FF0000"/>
                </a:solidFill>
              </a:rPr>
              <a:t>ARM retains the ARM Cortex branding </a:t>
            </a:r>
            <a:r>
              <a:rPr lang="en-US" sz="1600" dirty="0"/>
              <a:t>for the cores, so</a:t>
            </a:r>
          </a:p>
          <a:p>
            <a:pPr>
              <a:spcAft>
                <a:spcPts val="600"/>
              </a:spcAft>
            </a:pPr>
            <a:r>
              <a:rPr lang="en-US" sz="1600" dirty="0"/>
              <a:t>      licensee-specific core names are not permitted.</a:t>
            </a:r>
          </a:p>
          <a:p>
            <a:pPr marL="285750" indent="-285750">
              <a:buFont typeface="Arial" panose="020B0604020202020204" pitchFamily="34" charset="0"/>
              <a:buChar char="•"/>
            </a:pPr>
            <a:r>
              <a:rPr lang="en-US" sz="1600" dirty="0"/>
              <a:t> The extra high-performance </a:t>
            </a:r>
            <a:r>
              <a:rPr lang="en-US" sz="1600" dirty="0">
                <a:solidFill>
                  <a:srgbClr val="FF0000"/>
                </a:solidFill>
              </a:rPr>
              <a:t>Cortex-X series CPUs </a:t>
            </a:r>
            <a:r>
              <a:rPr lang="en-US" sz="1600" dirty="0">
                <a:solidFill>
                  <a:srgbClr val="0070C0"/>
                </a:solidFill>
              </a:rPr>
              <a:t>are exclusively available to</a:t>
            </a:r>
          </a:p>
          <a:p>
            <a:pPr>
              <a:spcAft>
                <a:spcPts val="600"/>
              </a:spcAft>
            </a:pPr>
            <a:r>
              <a:rPr lang="en-US" sz="1600" dirty="0">
                <a:solidFill>
                  <a:srgbClr val="0070C0"/>
                </a:solidFill>
              </a:rPr>
              <a:t>       Cortex-X Custom Program licensees. </a:t>
            </a:r>
          </a:p>
          <a:p>
            <a:pPr marL="285750" indent="-285750">
              <a:buFont typeface="Arial" panose="020B0604020202020204" pitchFamily="34" charset="0"/>
              <a:buChar char="•"/>
            </a:pPr>
            <a:r>
              <a:rPr lang="en-US" sz="1600" dirty="0"/>
              <a:t>The </a:t>
            </a:r>
            <a:r>
              <a:rPr lang="en-US" sz="1600" dirty="0">
                <a:solidFill>
                  <a:srgbClr val="0070C0"/>
                </a:solidFill>
              </a:rPr>
              <a:t>first member </a:t>
            </a:r>
            <a:r>
              <a:rPr lang="en-US" sz="1600" dirty="0"/>
              <a:t>of the Cortex-X series is the </a:t>
            </a:r>
            <a:r>
              <a:rPr lang="en-US" sz="1600" dirty="0">
                <a:solidFill>
                  <a:srgbClr val="0070C0"/>
                </a:solidFill>
              </a:rPr>
              <a:t>Armv8.2-based Cortex-X </a:t>
            </a:r>
            <a:r>
              <a:rPr lang="en-US" sz="1600" dirty="0"/>
              <a:t>core</a:t>
            </a:r>
          </a:p>
          <a:p>
            <a:pPr>
              <a:spcAft>
                <a:spcPts val="600"/>
              </a:spcAft>
            </a:pPr>
            <a:r>
              <a:rPr lang="en-US" sz="1600" dirty="0"/>
              <a:t>      (introduced in </a:t>
            </a:r>
            <a:r>
              <a:rPr lang="en-US" sz="1600" dirty="0">
                <a:solidFill>
                  <a:srgbClr val="0070C0"/>
                </a:solidFill>
              </a:rPr>
              <a:t>2020</a:t>
            </a:r>
            <a:r>
              <a:rPr lang="en-US" sz="1600" dirty="0"/>
              <a:t>).</a:t>
            </a:r>
            <a:endParaRPr lang="hu-HU" sz="1600" dirty="0"/>
          </a:p>
        </p:txBody>
      </p:sp>
      <p:sp>
        <p:nvSpPr>
          <p:cNvPr id="4" name="Title 1">
            <a:extLst>
              <a:ext uri="{FF2B5EF4-FFF2-40B4-BE49-F238E27FC236}">
                <a16:creationId xmlns:a16="http://schemas.microsoft.com/office/drawing/2014/main" id="{3888E384-C177-7DBE-2279-43663C9F1FB4}"/>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r>
              <a:rPr lang="en-US" sz="1700" kern="1200">
                <a:solidFill>
                  <a:srgbClr val="FFFFFF"/>
                </a:solidFill>
              </a:rPr>
              <a:t>3.6 Armv9-A based 64-bit Cortex-A CPUs (27)</a:t>
            </a:r>
            <a:endParaRPr lang="en-US" sz="1700" kern="1200" spc="-40" dirty="0">
              <a:solidFill>
                <a:srgbClr val="FFFFFF"/>
              </a:solidFill>
            </a:endParaRPr>
          </a:p>
        </p:txBody>
      </p:sp>
      <p:sp>
        <p:nvSpPr>
          <p:cNvPr id="5" name="TextBox 4">
            <a:extLst>
              <a:ext uri="{FF2B5EF4-FFF2-40B4-BE49-F238E27FC236}">
                <a16:creationId xmlns:a16="http://schemas.microsoft.com/office/drawing/2014/main" id="{B51C3A8F-DC71-2B81-1CDC-3A02DA94BC0A}"/>
              </a:ext>
            </a:extLst>
          </p:cNvPr>
          <p:cNvSpPr txBox="1"/>
          <p:nvPr/>
        </p:nvSpPr>
        <p:spPr>
          <a:xfrm>
            <a:off x="71438" y="442852"/>
            <a:ext cx="54543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Cortex-X Custom Program (2020)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59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54024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 calcmode="lin" valueType="num">
                                      <p:cBhvr additive="base">
                                        <p:cTn id="2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anim calcmode="lin" valueType="num">
                                      <p:cBhvr additive="base">
                                        <p:cTn id="3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 calcmode="lin" valueType="num">
                                      <p:cBhvr additive="base">
                                        <p:cTn id="3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 calcmode="lin" valueType="num">
                                      <p:cBhvr additive="base">
                                        <p:cTn id="4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 calcmode="lin" valueType="num">
                                      <p:cBhvr additive="base">
                                        <p:cTn id="47"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
                                            <p:txEl>
                                              <p:pRg st="10" end="10"/>
                                            </p:txEl>
                                          </p:spTgt>
                                        </p:tgtEl>
                                        <p:attrNameLst>
                                          <p:attrName>style.visibility</p:attrName>
                                        </p:attrNameLst>
                                      </p:cBhvr>
                                      <p:to>
                                        <p:strVal val="visible"/>
                                      </p:to>
                                    </p:set>
                                    <p:anim calcmode="lin" valueType="num">
                                      <p:cBhvr additive="base">
                                        <p:cTn id="51"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
                                            <p:txEl>
                                              <p:pRg st="11" end="11"/>
                                            </p:txEl>
                                          </p:spTgt>
                                        </p:tgtEl>
                                        <p:attrNameLst>
                                          <p:attrName>style.visibility</p:attrName>
                                        </p:attrNameLst>
                                      </p:cBhvr>
                                      <p:to>
                                        <p:strVal val="visible"/>
                                      </p:to>
                                    </p:set>
                                    <p:anim calcmode="lin" valueType="num">
                                      <p:cBhvr additive="base">
                                        <p:cTn id="55"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11" end="11"/>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
                                            <p:txEl>
                                              <p:pRg st="12" end="12"/>
                                            </p:txEl>
                                          </p:spTgt>
                                        </p:tgtEl>
                                        <p:attrNameLst>
                                          <p:attrName>style.visibility</p:attrName>
                                        </p:attrNameLst>
                                      </p:cBhvr>
                                      <p:to>
                                        <p:strVal val="visible"/>
                                      </p:to>
                                    </p:set>
                                    <p:anim calcmode="lin" valueType="num">
                                      <p:cBhvr additive="base">
                                        <p:cTn id="59"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8F8242-D573-4E41-C396-3E173E00C4A0}"/>
              </a:ext>
            </a:extLst>
          </p:cNvPr>
          <p:cNvSpPr>
            <a:spLocks noGrp="1"/>
          </p:cNvSpPr>
          <p:nvPr>
            <p:ph type="title"/>
          </p:nvPr>
        </p:nvSpPr>
        <p:spPr/>
        <p:txBody>
          <a:bodyPr/>
          <a:lstStyle/>
          <a:p>
            <a:r>
              <a:rPr lang="en-US" sz="1700" kern="1200" dirty="0">
                <a:solidFill>
                  <a:srgbClr val="FFFFFF"/>
                </a:solidFill>
              </a:rPr>
              <a:t>3.6 Armv9-A based 64-bit Cortex-A CPUs (28)</a:t>
            </a:r>
            <a:endParaRPr lang="hu-HU" sz="1700" dirty="0"/>
          </a:p>
        </p:txBody>
      </p:sp>
      <p:pic>
        <p:nvPicPr>
          <p:cNvPr id="5" name="Kép 2">
            <a:extLst>
              <a:ext uri="{FF2B5EF4-FFF2-40B4-BE49-F238E27FC236}">
                <a16:creationId xmlns:a16="http://schemas.microsoft.com/office/drawing/2014/main" id="{D9D19A19-19B3-3391-BD15-4F9F5D487CA0}"/>
              </a:ext>
            </a:extLst>
          </p:cNvPr>
          <p:cNvPicPr>
            <a:picLocks noChangeAspect="1"/>
          </p:cNvPicPr>
          <p:nvPr/>
        </p:nvPicPr>
        <p:blipFill rotWithShape="1">
          <a:blip r:embed="rId2">
            <a:extLst>
              <a:ext uri="{28A0092B-C50C-407E-A947-70E740481C1C}">
                <a14:useLocalDpi xmlns:a14="http://schemas.microsoft.com/office/drawing/2010/main" val="0"/>
              </a:ext>
            </a:extLst>
          </a:blip>
          <a:srcRect l="55414" t="27251" r="7673" b="19376"/>
          <a:stretch/>
        </p:blipFill>
        <p:spPr>
          <a:xfrm>
            <a:off x="2670650" y="1461875"/>
            <a:ext cx="4320480" cy="3690410"/>
          </a:xfrm>
          <a:prstGeom prst="rect">
            <a:avLst/>
          </a:prstGeom>
        </p:spPr>
      </p:pic>
      <p:sp>
        <p:nvSpPr>
          <p:cNvPr id="6" name="TextBox 5">
            <a:extLst>
              <a:ext uri="{FF2B5EF4-FFF2-40B4-BE49-F238E27FC236}">
                <a16:creationId xmlns:a16="http://schemas.microsoft.com/office/drawing/2014/main" id="{F5DB6088-0AB9-F04B-17B3-1E386423BA17}"/>
              </a:ext>
            </a:extLst>
          </p:cNvPr>
          <p:cNvSpPr txBox="1"/>
          <p:nvPr/>
        </p:nvSpPr>
        <p:spPr>
          <a:xfrm>
            <a:off x="1524143" y="1598680"/>
            <a:ext cx="2340260"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8" name="TextBox 7">
            <a:extLst>
              <a:ext uri="{FF2B5EF4-FFF2-40B4-BE49-F238E27FC236}">
                <a16:creationId xmlns:a16="http://schemas.microsoft.com/office/drawing/2014/main" id="{4253BE7E-7BA7-B0E4-92B4-B6FDB2D833FA}"/>
              </a:ext>
            </a:extLst>
          </p:cNvPr>
          <p:cNvSpPr txBox="1"/>
          <p:nvPr/>
        </p:nvSpPr>
        <p:spPr>
          <a:xfrm>
            <a:off x="101070" y="5370010"/>
            <a:ext cx="9222422" cy="1154162"/>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ARM’s </a:t>
            </a:r>
            <a:r>
              <a:rPr kumimoji="0" lang="en-GB" sz="1600" b="0" i="0" u="none" strike="noStrike" kern="1200" cap="none" spc="0" normalizeH="0" baseline="0" noProof="0" dirty="0">
                <a:ln>
                  <a:noFill/>
                </a:ln>
                <a:solidFill>
                  <a:srgbClr val="FF0000"/>
                </a:solidFill>
                <a:effectLst/>
                <a:uLnTx/>
                <a:uFillTx/>
                <a:latin typeface="Verdana"/>
                <a:ea typeface="+mn-ea"/>
                <a:cs typeface="+mn-cs"/>
              </a:rPr>
              <a:t>Cortex-A510 core module (core complex) </a:t>
            </a:r>
            <a:r>
              <a:rPr kumimoji="0" lang="en-GB" sz="1600" b="0" i="0" u="none" strike="noStrike" kern="1200" cap="none" spc="0" normalizeH="0" baseline="0" noProof="0" dirty="0">
                <a:ln>
                  <a:noFill/>
                </a:ln>
                <a:effectLst/>
                <a:uLnTx/>
                <a:uFillTx/>
                <a:latin typeface="Verdana"/>
                <a:ea typeface="+mn-ea"/>
                <a:cs typeface="+mn-cs"/>
              </a:rPr>
              <a:t>includes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FX cores </a:t>
            </a:r>
            <a:r>
              <a:rPr kumimoji="0" lang="en-GB" sz="1600" b="0" i="0" u="none" strike="noStrike" kern="1200" cap="none" spc="0" normalizeH="0" baseline="0" noProof="0" dirty="0">
                <a:ln>
                  <a:noFill/>
                </a:ln>
                <a:solidFill>
                  <a:srgbClr val="000000"/>
                </a:solidFill>
                <a:effectLst/>
                <a:uLnTx/>
                <a:uFillTx/>
                <a:latin typeface="Verdana"/>
                <a:ea typeface="+mn-ea"/>
                <a:cs typeface="+mn-cs"/>
              </a:rPr>
              <a:t>with per-core</a:t>
            </a:r>
          </a:p>
          <a:p>
            <a:pPr marL="0" marR="0" lvl="0" indent="0" defTabSz="914400" rtl="0" eaLnBrk="1" fontAlgn="auto" latinLnBrk="0" hangingPunct="1">
              <a:lnSpc>
                <a:spcPct val="100000"/>
              </a:lnSpc>
              <a:spcBef>
                <a:spcPts val="0"/>
              </a:spcBef>
              <a:spcAft>
                <a:spcPts val="600"/>
              </a:spcAft>
              <a:buClrTx/>
              <a:buSzTx/>
              <a:buFontTx/>
              <a:buNone/>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front-ends and execution units</a:t>
            </a:r>
            <a:r>
              <a:rPr lang="en-GB" sz="1600" dirty="0">
                <a:solidFill>
                  <a:srgbClr val="000000"/>
                </a:solidFill>
                <a:latin typeface="Verdana"/>
              </a:rPr>
              <a:t>.</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It also features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shared 64-bit or 128-bit </a:t>
            </a:r>
            <a:r>
              <a:rPr lang="en-GB" sz="1600" dirty="0">
                <a:solidFill>
                  <a:srgbClr val="0070C0"/>
                </a:solidFill>
                <a:latin typeface="Verdana"/>
              </a:rPr>
              <a:t>wide</a:t>
            </a:r>
            <a:r>
              <a:rPr kumimoji="0" lang="en-GB" sz="1600" b="0" i="0" u="none" strike="noStrike" kern="1200" cap="none" spc="0" normalizeH="0" baseline="0" noProof="0" dirty="0">
                <a:ln>
                  <a:noFill/>
                </a:ln>
                <a:solidFill>
                  <a:srgbClr val="0070C0"/>
                </a:solidFill>
                <a:effectLst/>
                <a:uLnTx/>
                <a:uFillTx/>
                <a:latin typeface="Verdana"/>
                <a:ea typeface="+mn-ea"/>
                <a:cs typeface="+mn-cs"/>
              </a:rPr>
              <a:t> NEON/SVE2</a:t>
            </a:r>
            <a:r>
              <a:rPr lang="en-GB" sz="1600" dirty="0">
                <a:solidFill>
                  <a:srgbClr val="0070C0"/>
                </a:solidFill>
                <a:latin typeface="Verdana"/>
              </a:rPr>
              <a:t> SIMD execution units, </a:t>
            </a:r>
            <a:endParaRPr lang="en-GB" sz="1600" dirty="0">
              <a:latin typeface="Verdana"/>
            </a:endParaRPr>
          </a:p>
          <a:p>
            <a:pPr marL="0" marR="0" lvl="0" indent="0" defTabSz="914400" rtl="0" eaLnBrk="1" fontAlgn="auto" latinLnBrk="0" hangingPunct="1">
              <a:lnSpc>
                <a:spcPct val="100000"/>
              </a:lnSpc>
              <a:spcBef>
                <a:spcPts val="0"/>
              </a:spcBef>
              <a:spcAft>
                <a:spcPts val="0"/>
              </a:spcAft>
              <a:buClrTx/>
              <a:buSzTx/>
              <a:buFontTx/>
              <a:buNone/>
              <a:tabLst/>
              <a:defRPr/>
            </a:pPr>
            <a:r>
              <a:rPr lang="en-GB" sz="1600" dirty="0">
                <a:latin typeface="Verdana"/>
              </a:rPr>
              <a:t>   along with an up to </a:t>
            </a:r>
            <a:r>
              <a:rPr lang="en-GB" sz="1600" dirty="0">
                <a:solidFill>
                  <a:srgbClr val="0070C0"/>
                </a:solidFill>
                <a:latin typeface="Verdana"/>
              </a:rPr>
              <a:t>512 KB shared</a:t>
            </a:r>
            <a:r>
              <a:rPr kumimoji="0" lang="en-GB" sz="1600" b="0" i="0" u="none" strike="noStrike" kern="1200" cap="none" spc="0" normalizeH="0" baseline="0" noProof="0" dirty="0">
                <a:ln>
                  <a:noFill/>
                </a:ln>
                <a:solidFill>
                  <a:srgbClr val="0070C0"/>
                </a:solidFill>
                <a:effectLst/>
                <a:uLnTx/>
                <a:uFillTx/>
                <a:latin typeface="Verdana"/>
                <a:ea typeface="+mn-ea"/>
                <a:cs typeface="+mn-cs"/>
              </a:rPr>
              <a:t> L2 cache, </a:t>
            </a:r>
            <a:r>
              <a:rPr kumimoji="0" lang="en-GB" sz="1600" b="0" i="0" u="none" strike="noStrike" kern="1200" cap="none" spc="0" normalizeH="0" baseline="0" noProof="0" dirty="0">
                <a:ln>
                  <a:noFill/>
                </a:ln>
                <a:effectLst/>
                <a:uLnTx/>
                <a:uFillTx/>
                <a:latin typeface="Verdana"/>
                <a:ea typeface="+mn-ea"/>
                <a:cs typeface="+mn-cs"/>
              </a:rPr>
              <a:t>as indicated </a:t>
            </a:r>
            <a:r>
              <a:rPr lang="en-GB" sz="1600" dirty="0">
                <a:latin typeface="Verdana"/>
              </a:rPr>
              <a:t>in the Figure above.</a:t>
            </a:r>
            <a:endParaRPr kumimoji="0" lang="en-GB" sz="1600" b="0" i="0" u="none" strike="noStrike" kern="1200" cap="none" spc="0" normalizeH="0" baseline="0" noProof="0" dirty="0">
              <a:ln>
                <a:noFill/>
              </a:ln>
              <a:effectLst/>
              <a:uLnTx/>
              <a:uFillTx/>
              <a:latin typeface="Verdana"/>
              <a:ea typeface="+mn-ea"/>
              <a:cs typeface="+mn-cs"/>
            </a:endParaRPr>
          </a:p>
        </p:txBody>
      </p:sp>
      <p:sp>
        <p:nvSpPr>
          <p:cNvPr id="9" name="TextBox 8">
            <a:extLst>
              <a:ext uri="{FF2B5EF4-FFF2-40B4-BE49-F238E27FC236}">
                <a16:creationId xmlns:a16="http://schemas.microsoft.com/office/drawing/2014/main" id="{AF5006ED-2D80-FF64-FF23-EA8766CD125C}"/>
              </a:ext>
            </a:extLst>
          </p:cNvPr>
          <p:cNvSpPr txBox="1"/>
          <p:nvPr/>
        </p:nvSpPr>
        <p:spPr>
          <a:xfrm>
            <a:off x="71438" y="441325"/>
            <a:ext cx="8304774" cy="646331"/>
          </a:xfrm>
          <a:prstGeom prst="rect">
            <a:avLst/>
          </a:prstGeom>
          <a:noFill/>
        </p:spPr>
        <p:txBody>
          <a:bodyPr wrap="none" rtlCol="0">
            <a:spAutoFit/>
          </a:bodyPr>
          <a:lstStyle/>
          <a:p>
            <a:r>
              <a:rPr lang="en-US" dirty="0">
                <a:solidFill>
                  <a:schemeClr val="accent6"/>
                </a:solidFill>
              </a:rPr>
              <a:t>First Armv9.0-based Cortex-A500 series core module (core complex):</a:t>
            </a:r>
          </a:p>
          <a:p>
            <a:r>
              <a:rPr lang="en-US" dirty="0">
                <a:solidFill>
                  <a:schemeClr val="accent6"/>
                </a:solidFill>
              </a:rPr>
              <a:t>  the Cortex-A510 (2021) [</a:t>
            </a:r>
            <a:r>
              <a:rPr lang="hu-HU" dirty="0">
                <a:solidFill>
                  <a:schemeClr val="accent6"/>
                </a:solidFill>
              </a:rPr>
              <a:t>58</a:t>
            </a:r>
            <a:r>
              <a:rPr lang="en-US" dirty="0">
                <a:solidFill>
                  <a:schemeClr val="accent6"/>
                </a:solidFill>
              </a:rPr>
              <a:t>] </a:t>
            </a:r>
            <a:endParaRPr lang="hu-HU" dirty="0">
              <a:solidFill>
                <a:schemeClr val="accent6"/>
              </a:solidFill>
            </a:endParaRPr>
          </a:p>
        </p:txBody>
      </p:sp>
    </p:spTree>
    <p:extLst>
      <p:ext uri="{BB962C8B-B14F-4D97-AF65-F5344CB8AC3E}">
        <p14:creationId xmlns:p14="http://schemas.microsoft.com/office/powerpoint/2010/main" val="2104650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3" end="3"/>
                                            </p:txEl>
                                          </p:spTgt>
                                        </p:tgtEl>
                                        <p:attrNameLst>
                                          <p:attrName>style.visibility</p:attrName>
                                        </p:attrNameLst>
                                      </p:cBhvr>
                                      <p:to>
                                        <p:strVal val="visible"/>
                                      </p:to>
                                    </p:set>
                                    <p:anim calcmode="lin" valueType="num">
                                      <p:cBhvr additive="base">
                                        <p:cTn id="1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(29)</a:t>
            </a:r>
            <a:endParaRPr lang="en-GB" sz="1700" dirty="0"/>
          </a:p>
        </p:txBody>
      </p:sp>
      <p:sp>
        <p:nvSpPr>
          <p:cNvPr id="4" name="TextBox 3"/>
          <p:cNvSpPr txBox="1"/>
          <p:nvPr/>
        </p:nvSpPr>
        <p:spPr>
          <a:xfrm flipH="1">
            <a:off x="71499" y="425485"/>
            <a:ext cx="83613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Remark to ARM’s Cortex-500 series core modules </a:t>
            </a:r>
          </a:p>
        </p:txBody>
      </p:sp>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6596" y="3388555"/>
            <a:ext cx="3685794" cy="3372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flipH="1">
            <a:off x="479480" y="5591881"/>
            <a:ext cx="369791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Figure: AMD’s module concept introduced in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000000"/>
                </a:solidFill>
                <a:effectLst/>
                <a:uLnTx/>
                <a:uFillTx/>
                <a:latin typeface="Verdana"/>
                <a:ea typeface="+mn-ea"/>
                <a:cs typeface="+mn-cs"/>
              </a:rPr>
              <a:t>Buldozer</a:t>
            </a:r>
            <a:r>
              <a:rPr kumimoji="0" lang="en-GB" sz="1600" b="0" i="0" u="none" strike="noStrike" kern="1200" cap="none" spc="0" normalizeH="0" baseline="0" noProof="0" dirty="0">
                <a:ln>
                  <a:noFill/>
                </a:ln>
                <a:solidFill>
                  <a:srgbClr val="000000"/>
                </a:solidFill>
                <a:effectLst/>
                <a:uLnTx/>
                <a:uFillTx/>
                <a:latin typeface="Verdana"/>
                <a:ea typeface="+mn-ea"/>
                <a:cs typeface="+mn-cs"/>
              </a:rPr>
              <a:t> line in 2011 [</a:t>
            </a:r>
            <a:r>
              <a:rPr kumimoji="0" lang="hu-HU" sz="1600" b="0" i="0" u="none" strike="noStrike" kern="1200" cap="none" spc="0" normalizeH="0" baseline="0" noProof="0" dirty="0">
                <a:ln>
                  <a:noFill/>
                </a:ln>
                <a:solidFill>
                  <a:srgbClr val="000000"/>
                </a:solidFill>
                <a:effectLst/>
                <a:uLnTx/>
                <a:uFillTx/>
                <a:latin typeface="Verdana"/>
                <a:ea typeface="+mn-ea"/>
                <a:cs typeface="+mn-cs"/>
              </a:rPr>
              <a:t>60</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Rounded Rectangle 6"/>
          <p:cNvSpPr/>
          <p:nvPr/>
        </p:nvSpPr>
        <p:spPr>
          <a:xfrm>
            <a:off x="0" y="2261357"/>
            <a:ext cx="9144000" cy="830318"/>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Szövegdoboz 3"/>
          <p:cNvSpPr txBox="1"/>
          <p:nvPr/>
        </p:nvSpPr>
        <p:spPr>
          <a:xfrm>
            <a:off x="206514" y="789660"/>
            <a:ext cx="9766085" cy="229293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ARM’s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Cortex-500</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modules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similar to AMD’s Bulldozer modules from 2011.</a:t>
            </a:r>
          </a:p>
          <a:p>
            <a:pPr marL="285750" lvl="0" indent="-285750">
              <a:buFont typeface="Arial" panose="020B0604020202020204" pitchFamily="34" charset="0"/>
              <a:buChar char="•"/>
              <a:defRPr/>
            </a:pPr>
            <a:r>
              <a:rPr kumimoji="0" lang="en-US" sz="1600" b="0" i="0" u="none" strike="noStrike" kern="1200" cap="none" spc="-30" normalizeH="0" baseline="0" noProof="0" dirty="0">
                <a:ln>
                  <a:noFill/>
                </a:ln>
                <a:effectLst/>
                <a:uLnTx/>
                <a:uFillTx/>
                <a:latin typeface="Verdana"/>
                <a:ea typeface="+mn-ea"/>
                <a:cs typeface="+mn-cs"/>
              </a:rPr>
              <a:t>There is, however</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lang="en-US" sz="1600" spc="-30" dirty="0">
                <a:solidFill>
                  <a:srgbClr val="0070C0"/>
                </a:solidFill>
              </a:rPr>
              <a:t>a notable </a:t>
            </a:r>
            <a:r>
              <a:rPr lang="en-US" sz="1600" spc="-30" dirty="0"/>
              <a:t>difference in both concepts because the</a:t>
            </a:r>
            <a:r>
              <a:rPr lang="en-US" sz="1600" spc="-30" dirty="0">
                <a:solidFill>
                  <a:srgbClr val="0070C0"/>
                </a:solidFill>
              </a:rPr>
              <a:t> </a:t>
            </a:r>
            <a:r>
              <a:rPr lang="en-US" sz="1600" spc="-30" dirty="0">
                <a:solidFill>
                  <a:srgbClr val="FF0000"/>
                </a:solidFill>
              </a:rPr>
              <a:t>A510 has </a:t>
            </a:r>
          </a:p>
          <a:p>
            <a:pPr lvl="0">
              <a:spcAft>
                <a:spcPts val="600"/>
              </a:spcAft>
              <a:defRPr/>
            </a:pPr>
            <a:r>
              <a:rPr lang="en-US" sz="1600" spc="-30" dirty="0">
                <a:solidFill>
                  <a:srgbClr val="FF0000"/>
                </a:solidFill>
              </a:rPr>
              <a:t>       separate front-ends</a:t>
            </a:r>
            <a:r>
              <a:rPr lang="en-US" sz="1600" spc="-30" dirty="0">
                <a:solidFill>
                  <a:srgbClr val="0070C0"/>
                </a:solidFill>
              </a:rPr>
              <a:t> while AMD’s modules do n</a:t>
            </a:r>
            <a:r>
              <a:rPr kumimoji="0" lang="en-US" sz="1600" b="0" i="0" u="none" strike="noStrike" kern="1200" cap="none" spc="-30" normalizeH="0" baseline="0" noProof="0" dirty="0" err="1">
                <a:ln>
                  <a:noFill/>
                </a:ln>
                <a:solidFill>
                  <a:srgbClr val="0070C0"/>
                </a:solidFill>
                <a:effectLst/>
                <a:uLnTx/>
                <a:uFillTx/>
                <a:latin typeface="Verdana"/>
                <a:ea typeface="+mn-ea"/>
                <a:cs typeface="+mn-cs"/>
              </a:rPr>
              <a:t>ot</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noProof="0" dirty="0">
                <a:ln>
                  <a:noFill/>
                </a:ln>
                <a:solidFill>
                  <a:srgbClr val="0070C0"/>
                </a:solidFill>
                <a:effectLst/>
                <a:uLnTx/>
                <a:uFillTx/>
                <a:latin typeface="Verdana"/>
                <a:ea typeface="+mn-ea"/>
                <a:cs typeface="+mn-cs"/>
              </a:rPr>
              <a:t>AMD’s </a:t>
            </a:r>
            <a:r>
              <a:rPr kumimoji="0" lang="en-US" sz="1600" b="0" i="0" u="none" strike="noStrike" kern="1200" cap="none" spc="-20" normalizeH="0" noProof="0" dirty="0">
                <a:ln>
                  <a:noFill/>
                </a:ln>
                <a:solidFill>
                  <a:srgbClr val="000000"/>
                </a:solidFill>
                <a:effectLst/>
                <a:uLnTx/>
                <a:uFillTx/>
                <a:latin typeface="Verdana"/>
                <a:ea typeface="+mn-ea"/>
                <a:cs typeface="+mn-cs"/>
              </a:rPr>
              <a:t>design style has the </a:t>
            </a:r>
            <a:r>
              <a:rPr kumimoji="0" lang="en-US" sz="1600" b="0" i="0" u="none" strike="noStrike" kern="1200" cap="none" spc="-20" normalizeH="0" noProof="0" dirty="0">
                <a:ln>
                  <a:noFill/>
                </a:ln>
                <a:solidFill>
                  <a:srgbClr val="0070C0"/>
                </a:solidFill>
                <a:effectLst/>
                <a:uLnTx/>
                <a:uFillTx/>
                <a:latin typeface="Verdana"/>
                <a:ea typeface="+mn-ea"/>
                <a:cs typeface="+mn-cs"/>
              </a:rPr>
              <a:t>drawback of </a:t>
            </a:r>
            <a:r>
              <a:rPr kumimoji="0" lang="en-US" sz="1600" b="0" i="0" u="none" strike="noStrike" kern="1200" cap="none" spc="-20" normalizeH="0" noProof="0" dirty="0" err="1">
                <a:ln>
                  <a:noFill/>
                </a:ln>
                <a:solidFill>
                  <a:srgbClr val="0070C0"/>
                </a:solidFill>
                <a:effectLst/>
                <a:uLnTx/>
                <a:uFillTx/>
                <a:latin typeface="Verdana"/>
                <a:ea typeface="+mn-ea"/>
                <a:cs typeface="+mn-cs"/>
              </a:rPr>
              <a:t>lproviding</a:t>
            </a:r>
            <a:r>
              <a:rPr kumimoji="0" lang="en-US" sz="1600" b="0" i="0" u="none" strike="noStrike" kern="1200" cap="none" spc="-20" normalizeH="0" noProof="0" dirty="0">
                <a:ln>
                  <a:noFill/>
                </a:ln>
                <a:solidFill>
                  <a:srgbClr val="0070C0"/>
                </a:solidFill>
                <a:effectLst/>
                <a:uLnTx/>
                <a:uFillTx/>
                <a:latin typeface="Verdana"/>
                <a:ea typeface="+mn-ea"/>
                <a:cs typeface="+mn-cs"/>
              </a:rPr>
              <a:t> low FP and SIMD performance,</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which became </a:t>
            </a:r>
            <a:r>
              <a:rPr kumimoji="0" lang="en-US" sz="1600" b="0" i="0" u="none" strike="noStrike" kern="1200" cap="none" spc="-20" normalizeH="0" baseline="0" noProof="0" dirty="0">
                <a:ln>
                  <a:noFill/>
                </a:ln>
                <a:solidFill>
                  <a:srgbClr val="000000"/>
                </a:solidFill>
                <a:effectLst/>
                <a:uLnTx/>
                <a:uFillTx/>
                <a:latin typeface="Verdana"/>
                <a:ea typeface="+mn-ea"/>
                <a:cs typeface="+mn-cs"/>
              </a:rPr>
              <a:t>detrimental to the fate of the Bulldozer line of processors.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noProof="0" dirty="0">
                <a:ln>
                  <a:noFill/>
                </a:ln>
                <a:solidFill>
                  <a:srgbClr val="000000"/>
                </a:solidFill>
                <a:effectLst/>
                <a:uLnTx/>
                <a:uFillTx/>
                <a:latin typeface="Verdana"/>
                <a:ea typeface="+mn-ea"/>
                <a:cs typeface="+mn-cs"/>
              </a:rPr>
              <a:t>ARM justifies its module concept by pointing out that reducing FP- and SIMD performance</a:t>
            </a:r>
          </a:p>
          <a:p>
            <a:pPr lvl="0">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70C0"/>
                </a:solidFill>
                <a:effectLst/>
                <a:uLnTx/>
                <a:uFillTx/>
                <a:latin typeface="Verdana"/>
                <a:ea typeface="+mn-ea"/>
                <a:cs typeface="+mn-cs"/>
              </a:rPr>
              <a:t>does not </a:t>
            </a:r>
            <a:r>
              <a:rPr lang="en-US" sz="1600" spc="-30" dirty="0">
                <a:solidFill>
                  <a:srgbClr val="0070C0"/>
                </a:solidFill>
              </a:rPr>
              <a:t>seem unfavorable </a:t>
            </a:r>
            <a:r>
              <a:rPr kumimoji="0" lang="en-US" sz="1600" b="0" i="0" u="none" strike="noStrike" kern="1200" cap="none" spc="-30" normalizeH="0" baseline="0" noProof="0" dirty="0">
                <a:ln>
                  <a:noFill/>
                </a:ln>
                <a:solidFill>
                  <a:srgbClr val="0070C0"/>
                </a:solidFill>
                <a:effectLst/>
                <a:uLnTx/>
                <a:uFillTx/>
                <a:latin typeface="Verdana"/>
                <a:ea typeface="+mn-ea"/>
                <a:cs typeface="+mn-cs"/>
              </a:rPr>
              <a:t>for the little cores </a:t>
            </a:r>
            <a:r>
              <a:rPr kumimoji="0" lang="en-US" sz="1600" b="0" i="0" u="none" strike="noStrike" kern="1200" cap="none" spc="-30" normalizeH="0" baseline="0" noProof="0" dirty="0">
                <a:ln>
                  <a:noFill/>
                </a:ln>
                <a:solidFill>
                  <a:srgbClr val="000000"/>
                </a:solidFill>
                <a:effectLst/>
                <a:uLnTx/>
                <a:uFillTx/>
                <a:latin typeface="Verdana"/>
                <a:ea typeface="+mn-ea"/>
                <a:cs typeface="+mn-cs"/>
              </a:rPr>
              <a:t>since </a:t>
            </a:r>
            <a:r>
              <a:rPr kumimoji="0" lang="en-US" sz="1600" b="0" i="0" u="none" strike="noStrike" kern="1200" cap="none" spc="0" normalizeH="0" baseline="0" noProof="0" dirty="0">
                <a:ln>
                  <a:noFill/>
                </a:ln>
                <a:solidFill>
                  <a:srgbClr val="0070C0"/>
                </a:solidFill>
                <a:effectLst/>
                <a:uLnTx/>
                <a:uFillTx/>
                <a:latin typeface="Verdana"/>
                <a:ea typeface="+mn-ea"/>
                <a:cs typeface="+mn-cs"/>
              </a:rPr>
              <a:t>FP and vector workloads are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ex</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pected</a:t>
            </a:r>
            <a:r>
              <a:rPr kumimoji="0" lang="en-US" sz="1600" b="0" i="0" u="none" strike="noStrike" kern="1200" cap="none" spc="0" normalizeH="0" baseline="0" noProof="0" dirty="0">
                <a:ln>
                  <a:noFill/>
                </a:ln>
                <a:solidFill>
                  <a:srgbClr val="0070C0"/>
                </a:solidFill>
                <a:effectLst/>
                <a:uLnTx/>
                <a:uFillTx/>
                <a:latin typeface="Verdana"/>
                <a:ea typeface="+mn-ea"/>
                <a:cs typeface="+mn-cs"/>
              </a:rPr>
              <a:t> to run on big CPU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on little cores. </a:t>
            </a:r>
          </a:p>
        </p:txBody>
      </p:sp>
    </p:spTree>
    <p:extLst>
      <p:ext uri="{BB962C8B-B14F-4D97-AF65-F5344CB8AC3E}">
        <p14:creationId xmlns:p14="http://schemas.microsoft.com/office/powerpoint/2010/main" val="4207263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 calcmode="lin" valueType="num">
                                      <p:cBhvr additive="base">
                                        <p:cTn id="3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xEl>
                                              <p:pRg st="5" end="5"/>
                                            </p:txEl>
                                          </p:spTgt>
                                        </p:tgtEl>
                                        <p:attrNameLst>
                                          <p:attrName>style.visibility</p:attrName>
                                        </p:attrNameLst>
                                      </p:cBhvr>
                                      <p:to>
                                        <p:strVal val="visible"/>
                                      </p:to>
                                    </p:set>
                                    <p:anim calcmode="lin" valueType="num">
                                      <p:cBhvr additive="base">
                                        <p:cTn id="4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6" end="6"/>
                                            </p:txEl>
                                          </p:spTgt>
                                        </p:tgtEl>
                                        <p:attrNameLst>
                                          <p:attrName>style.visibility</p:attrName>
                                        </p:attrNameLst>
                                      </p:cBhvr>
                                      <p:to>
                                        <p:strVal val="visible"/>
                                      </p:to>
                                    </p:set>
                                    <p:anim calcmode="lin" valueType="num">
                                      <p:cBhvr additive="base">
                                        <p:cTn id="4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94"/>
            <a:ext cx="9144000" cy="393700"/>
          </a:xfrm>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13</a:t>
            </a:r>
            <a:r>
              <a:rPr lang="hu-HU" sz="1700">
                <a:solidFill>
                  <a:srgbClr val="FFFFFF"/>
                </a:solidFill>
              </a:rPr>
              <a:t>)</a:t>
            </a:r>
            <a:endParaRPr lang="en-US" sz="1700"/>
          </a:p>
        </p:txBody>
      </p:sp>
      <p:sp>
        <p:nvSpPr>
          <p:cNvPr id="4" name="TextBox 3"/>
          <p:cNvSpPr txBox="1"/>
          <p:nvPr/>
        </p:nvSpPr>
        <p:spPr>
          <a:xfrm>
            <a:off x="73729" y="440668"/>
            <a:ext cx="67209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Total number of ARM-based chips shipped until 10/2021</a:t>
            </a:r>
          </a:p>
        </p:txBody>
      </p:sp>
      <p:sp>
        <p:nvSpPr>
          <p:cNvPr id="5" name="TextBox 4"/>
          <p:cNvSpPr txBox="1"/>
          <p:nvPr/>
        </p:nvSpPr>
        <p:spPr>
          <a:xfrm>
            <a:off x="74383" y="818607"/>
            <a:ext cx="845455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reported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a:ln>
                  <a:noFill/>
                </a:ln>
                <a:solidFill>
                  <a:srgbClr val="0070C0"/>
                </a:solidFill>
                <a:effectLst/>
                <a:uLnTx/>
                <a:uFillTx/>
                <a:latin typeface="Verdana"/>
                <a:ea typeface="+mn-ea"/>
                <a:cs typeface="+mn-cs"/>
              </a:rPr>
              <a:t>10/2021</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more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than</a:t>
            </a:r>
            <a:r>
              <a:rPr kumimoji="0" lang="en-US" sz="1600" b="0" i="0" u="none" strike="noStrike" kern="1200" cap="none" spc="0" normalizeH="0" baseline="0" noProof="0" dirty="0">
                <a:ln>
                  <a:noFill/>
                </a:ln>
                <a:solidFill>
                  <a:srgbClr val="0070C0"/>
                </a:solidFill>
                <a:effectLst/>
                <a:uLnTx/>
                <a:uFillTx/>
                <a:latin typeface="Verdana"/>
                <a:ea typeface="+mn-ea"/>
                <a:cs typeface="+mn-cs"/>
              </a:rPr>
              <a:t> 200 billion chips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had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been</a:t>
            </a:r>
            <a:r>
              <a:rPr kumimoji="0" lang="en-US" sz="1600" b="0" i="0" u="none" strike="noStrike" kern="1200" cap="none" spc="0" normalizeH="0" baseline="0" noProof="0" dirty="0">
                <a:ln>
                  <a:noFill/>
                </a:ln>
                <a:solidFill>
                  <a:srgbClr val="000000"/>
                </a:solidFill>
                <a:effectLst/>
                <a:uLnTx/>
                <a:uFillTx/>
                <a:latin typeface="Verdana"/>
                <a:ea typeface="+mn-ea"/>
                <a:cs typeface="+mn-cs"/>
              </a:rPr>
              <a:t> shipped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their ISA [</a:t>
            </a:r>
            <a:r>
              <a:rPr kumimoji="0" lang="hu-HU" sz="1600" b="0" i="0" u="none" strike="noStrike" kern="1200" cap="none" spc="0" normalizeH="0" baseline="0" noProof="0" dirty="0">
                <a:ln>
                  <a:noFill/>
                </a:ln>
                <a:solidFill>
                  <a:srgbClr val="000000"/>
                </a:solidFill>
                <a:effectLst/>
                <a:uLnTx/>
                <a:uFillTx/>
                <a:latin typeface="Verdana"/>
                <a:ea typeface="+mn-ea"/>
                <a:cs typeface="+mn-cs"/>
              </a:rPr>
              <a:t>12</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75252937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(30)</a:t>
            </a:r>
            <a:endParaRPr lang="en-US" sz="1700" dirty="0"/>
          </a:p>
        </p:txBody>
      </p:sp>
      <p:sp>
        <p:nvSpPr>
          <p:cNvPr id="6" name="TextBox 5"/>
          <p:cNvSpPr txBox="1"/>
          <p:nvPr/>
        </p:nvSpPr>
        <p:spPr>
          <a:xfrm>
            <a:off x="71438" y="451950"/>
            <a:ext cx="90725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How can three core types be utilized for efficient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a:t>
            </a:r>
          </a:p>
        </p:txBody>
      </p:sp>
      <p:grpSp>
        <p:nvGrpSpPr>
          <p:cNvPr id="11" name="Group 10"/>
          <p:cNvGrpSpPr/>
          <p:nvPr/>
        </p:nvGrpSpPr>
        <p:grpSpPr>
          <a:xfrm>
            <a:off x="493987" y="1449713"/>
            <a:ext cx="7893269" cy="4087487"/>
            <a:chOff x="493987" y="1398913"/>
            <a:chExt cx="7893269" cy="4770657"/>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l="34253" t="21606" r="2989" b="9112"/>
            <a:stretch/>
          </p:blipFill>
          <p:spPr>
            <a:xfrm>
              <a:off x="493987" y="1398913"/>
              <a:ext cx="7893269" cy="4770657"/>
            </a:xfrm>
            <a:prstGeom prst="rect">
              <a:avLst/>
            </a:prstGeom>
          </p:spPr>
        </p:pic>
        <p:sp>
          <p:nvSpPr>
            <p:cNvPr id="7" name="TextBox 6"/>
            <p:cNvSpPr txBox="1"/>
            <p:nvPr/>
          </p:nvSpPr>
          <p:spPr>
            <a:xfrm>
              <a:off x="4004445" y="4025462"/>
              <a:ext cx="139519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Cortex-A715</a:t>
              </a:r>
            </a:p>
          </p:txBody>
        </p:sp>
        <p:sp>
          <p:nvSpPr>
            <p:cNvPr id="8" name="TextBox 7"/>
            <p:cNvSpPr txBox="1"/>
            <p:nvPr/>
          </p:nvSpPr>
          <p:spPr>
            <a:xfrm>
              <a:off x="6132784" y="2748457"/>
              <a:ext cx="114871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Cortex-X3</a:t>
              </a:r>
            </a:p>
          </p:txBody>
        </p:sp>
        <p:sp>
          <p:nvSpPr>
            <p:cNvPr id="9" name="Rounded Rectangle 8"/>
            <p:cNvSpPr/>
            <p:nvPr/>
          </p:nvSpPr>
          <p:spPr>
            <a:xfrm>
              <a:off x="945931" y="4540469"/>
              <a:ext cx="2438619" cy="420414"/>
            </a:xfrm>
            <a:prstGeom prst="roundRect">
              <a:avLst/>
            </a:prstGeom>
            <a:solidFill>
              <a:schemeClr val="tx1"/>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p:cNvSpPr txBox="1"/>
            <p:nvPr/>
          </p:nvSpPr>
          <p:spPr>
            <a:xfrm>
              <a:off x="1403145" y="4556230"/>
              <a:ext cx="139519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Cortex-A510</a:t>
              </a:r>
            </a:p>
          </p:txBody>
        </p:sp>
      </p:grpSp>
      <p:sp>
        <p:nvSpPr>
          <p:cNvPr id="5" name="TextBox 4">
            <a:extLst>
              <a:ext uri="{FF2B5EF4-FFF2-40B4-BE49-F238E27FC236}">
                <a16:creationId xmlns:a16="http://schemas.microsoft.com/office/drawing/2014/main" id="{484097AC-70B0-7F36-EF3A-B90C010DF4A1}"/>
              </a:ext>
            </a:extLst>
          </p:cNvPr>
          <p:cNvSpPr txBox="1"/>
          <p:nvPr/>
        </p:nvSpPr>
        <p:spPr>
          <a:xfrm>
            <a:off x="71438" y="6032587"/>
            <a:ext cx="97024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70" normalizeH="0" noProof="0" dirty="0">
                <a:ln>
                  <a:noFill/>
                </a:ln>
                <a:solidFill>
                  <a:srgbClr val="000000"/>
                </a:solidFill>
                <a:effectLst/>
                <a:uLnTx/>
                <a:uFillTx/>
                <a:latin typeface="Verdana"/>
                <a:ea typeface="+mn-ea"/>
                <a:cs typeface="+mn-cs"/>
              </a:rPr>
              <a:t>While continuously </a:t>
            </a:r>
            <a:r>
              <a:rPr kumimoji="0" lang="en-US" sz="1600" b="0" i="0" u="none" strike="noStrike" kern="1200" cap="none" spc="-70" normalizeH="0" noProof="0" dirty="0">
                <a:ln>
                  <a:noFill/>
                </a:ln>
                <a:solidFill>
                  <a:srgbClr val="0070C0"/>
                </a:solidFill>
                <a:effectLst/>
                <a:uLnTx/>
                <a:uFillTx/>
                <a:latin typeface="Verdana"/>
                <a:ea typeface="+mn-ea"/>
                <a:cs typeface="+mn-cs"/>
              </a:rPr>
              <a:t>selecting the optimal core for execution, processor consumption or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spc="-70" dirty="0">
                <a:solidFill>
                  <a:srgbClr val="0070C0"/>
                </a:solidFill>
                <a:latin typeface="Verdana"/>
              </a:rPr>
              <a:t>  processor </a:t>
            </a:r>
            <a:r>
              <a:rPr kumimoji="0" lang="en-US" sz="1600" b="0" i="0" u="none" strike="noStrike" kern="1200" cap="none" spc="-70" normalizeH="0" noProof="0" dirty="0">
                <a:ln>
                  <a:noFill/>
                </a:ln>
                <a:solidFill>
                  <a:srgbClr val="0070C0"/>
                </a:solidFill>
                <a:effectLst/>
                <a:uLnTx/>
                <a:uFillTx/>
                <a:latin typeface="Verdana"/>
                <a:ea typeface="+mn-ea"/>
                <a:cs typeface="+mn-cs"/>
              </a:rPr>
              <a:t>efficiency is optimized</a:t>
            </a:r>
            <a:r>
              <a:rPr kumimoji="0" lang="en-US" sz="1600" b="0" i="0" u="none" strike="noStrike" kern="1200" cap="none" spc="-70" normalizeH="0" baseline="0" noProof="0" dirty="0">
                <a:ln>
                  <a:noFill/>
                </a:ln>
                <a:solidFill>
                  <a:srgbClr val="0070C0"/>
                </a:solidFill>
                <a:effectLst/>
                <a:uLnTx/>
                <a:uFillTx/>
                <a:latin typeface="Verdana"/>
                <a:ea typeface="+mn-ea"/>
                <a:cs typeface="+mn-cs"/>
              </a:rPr>
              <a:t>.  </a:t>
            </a:r>
            <a:endParaRPr kumimoji="0" lang="hu-HU" sz="1600" b="0" i="0" u="none" strike="noStrike" kern="1200" cap="none" spc="-70" normalizeH="0" baseline="0" noProof="0" dirty="0" err="1">
              <a:ln>
                <a:noFill/>
              </a:ln>
              <a:solidFill>
                <a:srgbClr val="0070C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46CF491D-2588-52C6-A330-90C1463D7A5C}"/>
              </a:ext>
            </a:extLst>
          </p:cNvPr>
          <p:cNvSpPr txBox="1"/>
          <p:nvPr/>
        </p:nvSpPr>
        <p:spPr>
          <a:xfrm>
            <a:off x="71120" y="836178"/>
            <a:ext cx="677845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2D2D8A"/>
                </a:solidFill>
                <a:latin typeface="Verdana"/>
              </a:rPr>
              <a:t>The p</a:t>
            </a:r>
            <a:r>
              <a:rPr kumimoji="0" lang="en-US" sz="1600" b="0" i="0" u="none" strike="noStrike" kern="1200" cap="none" spc="0" normalizeH="0" baseline="0" noProof="0" dirty="0" err="1">
                <a:ln>
                  <a:noFill/>
                </a:ln>
                <a:solidFill>
                  <a:srgbClr val="2D2D8A"/>
                </a:solidFill>
                <a:effectLst/>
                <a:uLnTx/>
                <a:uFillTx/>
                <a:latin typeface="Verdana"/>
                <a:ea typeface="+mn-ea"/>
                <a:cs typeface="+mn-cs"/>
              </a:rPr>
              <a:t>ower</a:t>
            </a:r>
            <a:r>
              <a:rPr kumimoji="0" lang="en-US" sz="1600" b="0" i="0" u="none" strike="noStrike" kern="1200" cap="none" spc="0" normalizeH="0" baseline="0" noProof="0" dirty="0">
                <a:ln>
                  <a:noFill/>
                </a:ln>
                <a:solidFill>
                  <a:srgbClr val="2D2D8A"/>
                </a:solidFill>
                <a:effectLst/>
                <a:uLnTx/>
                <a:uFillTx/>
                <a:latin typeface="Verdana"/>
                <a:ea typeface="+mn-ea"/>
                <a:cs typeface="+mn-cs"/>
              </a:rPr>
              <a:t>-performance curves of the cores reveal the answer.</a:t>
            </a:r>
          </a:p>
        </p:txBody>
      </p:sp>
      <p:sp>
        <p:nvSpPr>
          <p:cNvPr id="13" name="TextBox 12">
            <a:extLst>
              <a:ext uri="{FF2B5EF4-FFF2-40B4-BE49-F238E27FC236}">
                <a16:creationId xmlns:a16="http://schemas.microsoft.com/office/drawing/2014/main" id="{11A6BD0A-B3ED-CCF5-AD3C-493FBB60F2A5}"/>
              </a:ext>
            </a:extLst>
          </p:cNvPr>
          <p:cNvSpPr txBox="1"/>
          <p:nvPr/>
        </p:nvSpPr>
        <p:spPr>
          <a:xfrm>
            <a:off x="614998" y="5608214"/>
            <a:ext cx="8579801" cy="338554"/>
          </a:xfrm>
          <a:prstGeom prst="rect">
            <a:avLst/>
          </a:prstGeom>
          <a:noFill/>
        </p:spPr>
        <p:txBody>
          <a:bodyPr wrap="square" rtlCol="0">
            <a:spAutoFit/>
          </a:bodyPr>
          <a:lstStyle/>
          <a:p>
            <a:r>
              <a:rPr lang="en-US" sz="1600" dirty="0"/>
              <a:t>Figure: Power-performance curves of 2. gen. Armv9.0-based cores [</a:t>
            </a:r>
            <a:r>
              <a:rPr lang="hu-HU" sz="1600" dirty="0"/>
              <a:t>61</a:t>
            </a:r>
            <a:r>
              <a:rPr lang="en-US" sz="1600" dirty="0"/>
              <a:t>]</a:t>
            </a:r>
            <a:endParaRPr lang="hu-HU" sz="1600" dirty="0"/>
          </a:p>
        </p:txBody>
      </p:sp>
    </p:spTree>
    <p:extLst>
      <p:ext uri="{BB962C8B-B14F-4D97-AF65-F5344CB8AC3E}">
        <p14:creationId xmlns:p14="http://schemas.microsoft.com/office/powerpoint/2010/main" val="375461907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1A937-5D24-E05E-5B75-FF5F0F39BAD8}"/>
              </a:ext>
            </a:extLst>
          </p:cNvPr>
          <p:cNvSpPr>
            <a:spLocks noGrp="1"/>
          </p:cNvSpPr>
          <p:nvPr>
            <p:ph type="title"/>
          </p:nvPr>
        </p:nvSpPr>
        <p:spPr/>
        <p:txBody>
          <a:bodyPr/>
          <a:lstStyle/>
          <a:p>
            <a:r>
              <a:rPr lang="en-US" sz="1700" kern="1200" dirty="0">
                <a:solidFill>
                  <a:srgbClr val="FFFFFF"/>
                </a:solidFill>
              </a:rPr>
              <a:t>3.6 Armv9-A based 64-bit Cortex-A CPUs (31)</a:t>
            </a:r>
            <a:endParaRPr lang="hu-HU" sz="1700" dirty="0"/>
          </a:p>
        </p:txBody>
      </p:sp>
      <p:sp>
        <p:nvSpPr>
          <p:cNvPr id="3" name="TextBox 2">
            <a:extLst>
              <a:ext uri="{FF2B5EF4-FFF2-40B4-BE49-F238E27FC236}">
                <a16:creationId xmlns:a16="http://schemas.microsoft.com/office/drawing/2014/main" id="{6FBD338A-303B-5AFE-8223-10B079882488}"/>
              </a:ext>
            </a:extLst>
          </p:cNvPr>
          <p:cNvSpPr txBox="1"/>
          <p:nvPr/>
        </p:nvSpPr>
        <p:spPr>
          <a:xfrm>
            <a:off x="71438" y="447040"/>
            <a:ext cx="8478155" cy="646331"/>
          </a:xfrm>
          <a:prstGeom prst="rect">
            <a:avLst/>
          </a:prstGeom>
          <a:noFill/>
        </p:spPr>
        <p:txBody>
          <a:bodyPr wrap="none" rtlCol="0">
            <a:spAutoFit/>
          </a:bodyPr>
          <a:lstStyle/>
          <a:p>
            <a:r>
              <a:rPr lang="en-US" dirty="0">
                <a:solidFill>
                  <a:schemeClr val="accent6"/>
                </a:solidFill>
              </a:rPr>
              <a:t>Introducing the Total Compute Solutions (TCSs) concept along with the</a:t>
            </a:r>
          </a:p>
          <a:p>
            <a:r>
              <a:rPr lang="en-US" dirty="0">
                <a:solidFill>
                  <a:schemeClr val="accent6"/>
                </a:solidFill>
              </a:rPr>
              <a:t>  Armv9.0-A ISA</a:t>
            </a:r>
            <a:endParaRPr lang="hu-HU" dirty="0" err="1">
              <a:solidFill>
                <a:schemeClr val="accent6"/>
              </a:solidFill>
            </a:endParaRPr>
          </a:p>
        </p:txBody>
      </p:sp>
      <p:sp>
        <p:nvSpPr>
          <p:cNvPr id="5" name="Rectangle: Rounded Corners 4">
            <a:extLst>
              <a:ext uri="{FF2B5EF4-FFF2-40B4-BE49-F238E27FC236}">
                <a16:creationId xmlns:a16="http://schemas.microsoft.com/office/drawing/2014/main" id="{7B286A54-3E69-AF07-511D-7B57E6DC5DB5}"/>
              </a:ext>
            </a:extLst>
          </p:cNvPr>
          <p:cNvSpPr/>
          <p:nvPr/>
        </p:nvSpPr>
        <p:spPr bwMode="auto">
          <a:xfrm>
            <a:off x="0" y="1093371"/>
            <a:ext cx="9144000" cy="2335629"/>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957F038A-1D3E-86C2-4EC5-4D7BBF039034}"/>
              </a:ext>
            </a:extLst>
          </p:cNvPr>
          <p:cNvSpPr txBox="1"/>
          <p:nvPr/>
        </p:nvSpPr>
        <p:spPr>
          <a:xfrm>
            <a:off x="361152" y="1093371"/>
            <a:ext cx="7624010" cy="661720"/>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spc="-20" dirty="0"/>
              <a:t>TCSs are </a:t>
            </a:r>
            <a:r>
              <a:rPr lang="en-US" sz="1600" spc="-20" dirty="0">
                <a:solidFill>
                  <a:srgbClr val="FF0000"/>
                </a:solidFill>
              </a:rPr>
              <a:t>Armv9-based, optimized platforms</a:t>
            </a:r>
            <a:r>
              <a:rPr lang="en-US" sz="1600" spc="-20" dirty="0"/>
              <a:t>, announced in </a:t>
            </a:r>
            <a:r>
              <a:rPr lang="en-US" sz="1600" spc="-20" dirty="0">
                <a:solidFill>
                  <a:srgbClr val="0070C0"/>
                </a:solidFill>
              </a:rPr>
              <a:t>05/2021.</a:t>
            </a:r>
          </a:p>
          <a:p>
            <a:pPr marL="285750" indent="-285750">
              <a:buFont typeface="Arial" panose="020B0604020202020204" pitchFamily="34" charset="0"/>
              <a:buChar char="•"/>
            </a:pPr>
            <a:r>
              <a:rPr lang="en-US" sz="1600" dirty="0"/>
              <a:t>They have </a:t>
            </a:r>
            <a:r>
              <a:rPr lang="en-US" sz="1600" dirty="0">
                <a:solidFill>
                  <a:srgbClr val="FF0000"/>
                </a:solidFill>
              </a:rPr>
              <a:t>four </a:t>
            </a:r>
            <a:r>
              <a:rPr lang="en-US" sz="1600" dirty="0"/>
              <a:t>essential </a:t>
            </a:r>
            <a:r>
              <a:rPr lang="en-US" sz="1600" dirty="0">
                <a:solidFill>
                  <a:srgbClr val="0070C0"/>
                </a:solidFill>
              </a:rPr>
              <a:t>components</a:t>
            </a:r>
            <a:r>
              <a:rPr lang="en-US" sz="1600" dirty="0"/>
              <a:t>:</a:t>
            </a:r>
            <a:endParaRPr lang="en-US" sz="1600" dirty="0">
              <a:solidFill>
                <a:srgbClr val="0070C0"/>
              </a:solidFill>
            </a:endParaRPr>
          </a:p>
        </p:txBody>
      </p:sp>
      <p:sp>
        <p:nvSpPr>
          <p:cNvPr id="6" name="TextBox 5">
            <a:extLst>
              <a:ext uri="{FF2B5EF4-FFF2-40B4-BE49-F238E27FC236}">
                <a16:creationId xmlns:a16="http://schemas.microsoft.com/office/drawing/2014/main" id="{862209C8-391B-8B28-E2F6-90278B3F9F56}"/>
              </a:ext>
            </a:extLst>
          </p:cNvPr>
          <p:cNvSpPr txBox="1"/>
          <p:nvPr/>
        </p:nvSpPr>
        <p:spPr>
          <a:xfrm>
            <a:off x="334930" y="2834640"/>
            <a:ext cx="8790355" cy="2215991"/>
          </a:xfrm>
          <a:prstGeom prst="rect">
            <a:avLst/>
          </a:prstGeom>
          <a:noFill/>
        </p:spPr>
        <p:txBody>
          <a:bodyPr wrap="none" rtlCol="0">
            <a:spAutoFit/>
          </a:bodyPr>
          <a:lstStyle/>
          <a:p>
            <a:pPr marL="285750" indent="-285750">
              <a:buFont typeface="Arial" panose="020B0604020202020204" pitchFamily="34" charset="0"/>
              <a:buChar char="•"/>
            </a:pPr>
            <a:r>
              <a:rPr lang="en-US" sz="1600" dirty="0"/>
              <a:t>ARM </a:t>
            </a:r>
            <a:r>
              <a:rPr lang="en-US" sz="1600" dirty="0">
                <a:solidFill>
                  <a:srgbClr val="FF0000"/>
                </a:solidFill>
              </a:rPr>
              <a:t>updates their TCSs annually</a:t>
            </a:r>
            <a:r>
              <a:rPr lang="en-US" sz="1600" dirty="0"/>
              <a:t> and uses </a:t>
            </a:r>
            <a:r>
              <a:rPr lang="en-US" sz="1600" dirty="0">
                <a:solidFill>
                  <a:srgbClr val="0070C0"/>
                </a:solidFill>
              </a:rPr>
              <a:t>a suffix </a:t>
            </a:r>
            <a:r>
              <a:rPr lang="en-US" sz="1600" dirty="0"/>
              <a:t>in the designation </a:t>
            </a:r>
            <a:r>
              <a:rPr lang="en-US" sz="1600" dirty="0">
                <a:solidFill>
                  <a:srgbClr val="0070C0"/>
                </a:solidFill>
              </a:rPr>
              <a:t>to indicate</a:t>
            </a:r>
          </a:p>
          <a:p>
            <a:pPr>
              <a:spcAft>
                <a:spcPts val="600"/>
              </a:spcAft>
            </a:pPr>
            <a:r>
              <a:rPr lang="en-US" sz="1600" dirty="0">
                <a:solidFill>
                  <a:srgbClr val="0070C0"/>
                </a:solidFill>
              </a:rPr>
              <a:t>      the year of introduction</a:t>
            </a:r>
            <a:r>
              <a:rPr lang="en-US" sz="1600" dirty="0"/>
              <a:t>, such as TCS21, TCS22, etc.</a:t>
            </a:r>
          </a:p>
          <a:p>
            <a:pPr marL="285750" indent="-285750">
              <a:buFont typeface="Arial" panose="020B0604020202020204" pitchFamily="34" charset="0"/>
              <a:buChar char="•"/>
            </a:pPr>
            <a:r>
              <a:rPr lang="en-US" sz="1600" dirty="0"/>
              <a:t>Since we are focusing on </a:t>
            </a:r>
            <a:r>
              <a:rPr lang="en-US" sz="1600" dirty="0">
                <a:solidFill>
                  <a:srgbClr val="FF0000"/>
                </a:solidFill>
              </a:rPr>
              <a:t>Armv9-A-based </a:t>
            </a:r>
            <a:r>
              <a:rPr lang="en-US" sz="1600" dirty="0" err="1">
                <a:solidFill>
                  <a:srgbClr val="FF0000"/>
                </a:solidFill>
              </a:rPr>
              <a:t>DynamIQ</a:t>
            </a:r>
            <a:r>
              <a:rPr lang="en-US" sz="1600" dirty="0">
                <a:solidFill>
                  <a:srgbClr val="FF0000"/>
                </a:solidFill>
              </a:rPr>
              <a:t> core clusters</a:t>
            </a:r>
            <a:r>
              <a:rPr lang="en-US" sz="1600" dirty="0"/>
              <a:t>, we will only </a:t>
            </a:r>
          </a:p>
          <a:p>
            <a:r>
              <a:rPr lang="en-US" sz="1600" dirty="0"/>
              <a:t>      </a:t>
            </a:r>
            <a:r>
              <a:rPr lang="en-US" sz="1600" spc="-60" dirty="0"/>
              <a:t>be concerned with </a:t>
            </a:r>
            <a:r>
              <a:rPr lang="en-US" sz="1600" spc="-60" dirty="0">
                <a:solidFill>
                  <a:srgbClr val="0070C0"/>
                </a:solidFill>
              </a:rPr>
              <a:t>Armv9-A-based cores and </a:t>
            </a:r>
            <a:r>
              <a:rPr lang="en-US" sz="1600" spc="-60" dirty="0" err="1">
                <a:solidFill>
                  <a:srgbClr val="0070C0"/>
                </a:solidFill>
              </a:rPr>
              <a:t>DynamIQ</a:t>
            </a:r>
            <a:r>
              <a:rPr lang="en-US" sz="1600" spc="-60" dirty="0">
                <a:solidFill>
                  <a:srgbClr val="0070C0"/>
                </a:solidFill>
              </a:rPr>
              <a:t> Shared Units (DSUs</a:t>
            </a:r>
            <a:r>
              <a:rPr lang="en-US" sz="1600" spc="-60" dirty="0"/>
              <a:t>) while</a:t>
            </a:r>
          </a:p>
          <a:p>
            <a:pPr>
              <a:spcAft>
                <a:spcPts val="600"/>
              </a:spcAft>
            </a:pPr>
            <a:r>
              <a:rPr lang="en-US" sz="1600" dirty="0"/>
              <a:t>      excluding Mali GPUs and the </a:t>
            </a:r>
            <a:r>
              <a:rPr lang="en-US" sz="1600" dirty="0" err="1"/>
              <a:t>CoreLink</a:t>
            </a:r>
            <a:r>
              <a:rPr lang="en-US" sz="1600" dirty="0"/>
              <a:t> data interconnects.</a:t>
            </a:r>
          </a:p>
          <a:p>
            <a:pPr marL="285750" indent="-285750">
              <a:buFont typeface="Arial" panose="020B0604020202020204" pitchFamily="34" charset="0"/>
              <a:buChar char="•"/>
            </a:pPr>
            <a:r>
              <a:rPr lang="en-US" sz="1600" spc="-20" dirty="0"/>
              <a:t>In the Figure below, we display the core- and  DSU components of the </a:t>
            </a:r>
            <a:r>
              <a:rPr lang="en-US" sz="1600" spc="-20" dirty="0">
                <a:solidFill>
                  <a:srgbClr val="FF0000"/>
                </a:solidFill>
              </a:rPr>
              <a:t>initially</a:t>
            </a:r>
          </a:p>
          <a:p>
            <a:r>
              <a:rPr lang="en-US" sz="1600" spc="-20" dirty="0">
                <a:solidFill>
                  <a:srgbClr val="FF0000"/>
                </a:solidFill>
              </a:rPr>
              <a:t>      introduced </a:t>
            </a:r>
            <a:r>
              <a:rPr lang="en-US" sz="1600" dirty="0">
                <a:solidFill>
                  <a:srgbClr val="FF0000"/>
                </a:solidFill>
              </a:rPr>
              <a:t>TCS21</a:t>
            </a:r>
            <a:r>
              <a:rPr lang="en-US" sz="1600" dirty="0"/>
              <a:t> platform and compare their performance and efficiency with</a:t>
            </a:r>
          </a:p>
          <a:p>
            <a:r>
              <a:rPr lang="en-US" sz="1600" dirty="0"/>
              <a:t>      previous implementations. </a:t>
            </a:r>
            <a:endParaRPr lang="hu-HU" sz="1600" dirty="0" err="1"/>
          </a:p>
        </p:txBody>
      </p:sp>
      <p:sp>
        <p:nvSpPr>
          <p:cNvPr id="7" name="TextBox 6">
            <a:extLst>
              <a:ext uri="{FF2B5EF4-FFF2-40B4-BE49-F238E27FC236}">
                <a16:creationId xmlns:a16="http://schemas.microsoft.com/office/drawing/2014/main" id="{C432DE1F-6CFF-1DBA-F6F5-D49E28B983AE}"/>
              </a:ext>
            </a:extLst>
          </p:cNvPr>
          <p:cNvSpPr txBox="1"/>
          <p:nvPr/>
        </p:nvSpPr>
        <p:spPr>
          <a:xfrm>
            <a:off x="822610" y="1696720"/>
            <a:ext cx="3942105" cy="1154162"/>
          </a:xfrm>
          <a:prstGeom prst="rect">
            <a:avLst/>
          </a:prstGeom>
          <a:noFill/>
        </p:spPr>
        <p:txBody>
          <a:bodyPr wrap="none" rtlCol="0">
            <a:spAutoFit/>
          </a:bodyPr>
          <a:lstStyle/>
          <a:p>
            <a:pPr marL="285750" indent="-285750">
              <a:spcAft>
                <a:spcPts val="200"/>
              </a:spcAft>
              <a:buFont typeface="Arial" panose="020B0604020202020204" pitchFamily="34" charset="0"/>
              <a:buChar char="•"/>
            </a:pPr>
            <a:r>
              <a:rPr lang="en-US" sz="1600" dirty="0"/>
              <a:t>Armv9-based </a:t>
            </a:r>
            <a:r>
              <a:rPr lang="en-US" sz="1600" dirty="0">
                <a:solidFill>
                  <a:srgbClr val="0070C0"/>
                </a:solidFill>
              </a:rPr>
              <a:t>Cortex cores, </a:t>
            </a:r>
          </a:p>
          <a:p>
            <a:pPr marL="285750" indent="-285750">
              <a:spcAft>
                <a:spcPts val="200"/>
              </a:spcAft>
              <a:buFont typeface="Arial" panose="020B0604020202020204" pitchFamily="34" charset="0"/>
              <a:buChar char="•"/>
            </a:pPr>
            <a:r>
              <a:rPr lang="en-US" sz="1600" dirty="0">
                <a:solidFill>
                  <a:srgbClr val="0070C0"/>
                </a:solidFill>
              </a:rPr>
              <a:t>the DSU (</a:t>
            </a:r>
            <a:r>
              <a:rPr lang="en-US" sz="1600" dirty="0" err="1">
                <a:solidFill>
                  <a:srgbClr val="0070C0"/>
                </a:solidFill>
              </a:rPr>
              <a:t>DynamIQ</a:t>
            </a:r>
            <a:r>
              <a:rPr lang="en-US" sz="1600" dirty="0">
                <a:solidFill>
                  <a:srgbClr val="0070C0"/>
                </a:solidFill>
              </a:rPr>
              <a:t> Shared Unit)</a:t>
            </a:r>
          </a:p>
          <a:p>
            <a:pPr marL="285750" indent="-285750">
              <a:spcAft>
                <a:spcPts val="200"/>
              </a:spcAft>
              <a:buFont typeface="Arial" panose="020B0604020202020204" pitchFamily="34" charset="0"/>
              <a:buChar char="•"/>
            </a:pPr>
            <a:r>
              <a:rPr lang="en-US" sz="1600" dirty="0"/>
              <a:t>a </a:t>
            </a:r>
            <a:r>
              <a:rPr lang="en-US" sz="1600" dirty="0">
                <a:solidFill>
                  <a:srgbClr val="0070C0"/>
                </a:solidFill>
              </a:rPr>
              <a:t>Mali GPU </a:t>
            </a:r>
            <a:r>
              <a:rPr lang="en-US" sz="1600" dirty="0"/>
              <a:t>and </a:t>
            </a:r>
          </a:p>
          <a:p>
            <a:pPr marL="285750" indent="-285750">
              <a:spcAft>
                <a:spcPts val="200"/>
              </a:spcAft>
              <a:buFont typeface="Arial" panose="020B0604020202020204" pitchFamily="34" charset="0"/>
              <a:buChar char="•"/>
            </a:pPr>
            <a:r>
              <a:rPr lang="en-US" sz="1600" dirty="0"/>
              <a:t>dual </a:t>
            </a:r>
            <a:r>
              <a:rPr lang="en-US" sz="1600" dirty="0" err="1">
                <a:solidFill>
                  <a:srgbClr val="0070C0"/>
                </a:solidFill>
              </a:rPr>
              <a:t>CoreLink</a:t>
            </a:r>
            <a:r>
              <a:rPr lang="en-US" sz="1600" dirty="0">
                <a:solidFill>
                  <a:srgbClr val="0070C0"/>
                </a:solidFill>
              </a:rPr>
              <a:t> data interconnects.</a:t>
            </a:r>
          </a:p>
        </p:txBody>
      </p:sp>
    </p:spTree>
    <p:extLst>
      <p:ext uri="{BB962C8B-B14F-4D97-AF65-F5344CB8AC3E}">
        <p14:creationId xmlns:p14="http://schemas.microsoft.com/office/powerpoint/2010/main" val="391033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additive="base">
                                        <p:cTn id="2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 calcmode="lin" valueType="num">
                                      <p:cBhvr additive="base">
                                        <p:cTn id="27"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
                                            <p:txEl>
                                              <p:pRg st="2" end="2"/>
                                            </p:txEl>
                                          </p:spTgt>
                                        </p:tgtEl>
                                        <p:attrNameLst>
                                          <p:attrName>style.visibility</p:attrName>
                                        </p:attrNameLst>
                                      </p:cBhvr>
                                      <p:to>
                                        <p:strVal val="visible"/>
                                      </p:to>
                                    </p:set>
                                    <p:anim calcmode="lin" valueType="num">
                                      <p:cBhvr additive="base">
                                        <p:cTn id="3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 calcmode="lin" valueType="num">
                                      <p:cBhvr additive="base">
                                        <p:cTn id="37"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4" end="4"/>
                                            </p:txEl>
                                          </p:spTgt>
                                        </p:tgtEl>
                                        <p:attrNameLst>
                                          <p:attrName>style.visibility</p:attrName>
                                        </p:attrNameLst>
                                      </p:cBhvr>
                                      <p:to>
                                        <p:strVal val="visible"/>
                                      </p:to>
                                    </p:set>
                                    <p:anim calcmode="lin" valueType="num">
                                      <p:cBhvr additive="base">
                                        <p:cTn id="41"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anim calcmode="lin" valueType="num">
                                      <p:cBhvr additive="base">
                                        <p:cTn id="47"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
                                            <p:txEl>
                                              <p:pRg st="5" end="5"/>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xEl>
                                              <p:pRg st="6" end="6"/>
                                            </p:txEl>
                                          </p:spTgt>
                                        </p:tgtEl>
                                        <p:attrNameLst>
                                          <p:attrName>style.visibility</p:attrName>
                                        </p:attrNameLst>
                                      </p:cBhvr>
                                      <p:to>
                                        <p:strVal val="visible"/>
                                      </p:to>
                                    </p:set>
                                    <p:anim calcmode="lin" valueType="num">
                                      <p:cBhvr additive="base">
                                        <p:cTn id="51"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6">
                                            <p:txEl>
                                              <p:pRg st="7" end="7"/>
                                            </p:txEl>
                                          </p:spTgt>
                                        </p:tgtEl>
                                        <p:attrNameLst>
                                          <p:attrName>style.visibility</p:attrName>
                                        </p:attrNameLst>
                                      </p:cBhvr>
                                      <p:to>
                                        <p:strVal val="visible"/>
                                      </p:to>
                                    </p:set>
                                    <p:anim calcmode="lin" valueType="num">
                                      <p:cBhvr additive="base">
                                        <p:cTn id="55"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500" fill="hold"/>
                                        <p:tgtEl>
                                          <p:spTgt spid="5"/>
                                        </p:tgtEl>
                                        <p:attrNameLst>
                                          <p:attrName>ppt_x</p:attrName>
                                        </p:attrNameLst>
                                      </p:cBhvr>
                                      <p:tavLst>
                                        <p:tav tm="0">
                                          <p:val>
                                            <p:strVal val="#ppt_x"/>
                                          </p:val>
                                        </p:tav>
                                        <p:tav tm="100000">
                                          <p:val>
                                            <p:strVal val="#ppt_x"/>
                                          </p:val>
                                        </p:tav>
                                      </p:tavLst>
                                    </p:anim>
                                    <p:anim calcmode="lin" valueType="num">
                                      <p:cBhvr additive="base">
                                        <p:cTn id="6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(32)</a:t>
            </a:r>
          </a:p>
        </p:txBody>
      </p:sp>
      <p:sp>
        <p:nvSpPr>
          <p:cNvPr id="4" name="Szövegdoboz 3"/>
          <p:cNvSpPr txBox="1"/>
          <p:nvPr/>
        </p:nvSpPr>
        <p:spPr>
          <a:xfrm>
            <a:off x="250825" y="863601"/>
            <a:ext cx="8101595"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Verdana"/>
                <a:ea typeface="+mn-ea"/>
                <a:cs typeface="+mn-cs"/>
              </a:rPr>
              <a:t>3.4.1 Main extensions of the Armv9.0 ISA</a:t>
            </a:r>
          </a:p>
        </p:txBody>
      </p:sp>
      <p:sp>
        <p:nvSpPr>
          <p:cNvPr id="6" name="Szövegdoboz 5"/>
          <p:cNvSpPr txBox="1"/>
          <p:nvPr/>
        </p:nvSpPr>
        <p:spPr>
          <a:xfrm>
            <a:off x="71438" y="445070"/>
            <a:ext cx="953986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Introduction of </a:t>
            </a:r>
            <a:r>
              <a:rPr lang="en-GB" dirty="0">
                <a:solidFill>
                  <a:srgbClr val="2D2D8A"/>
                </a:solidFill>
                <a:latin typeface="Verdana"/>
              </a:rPr>
              <a:t>the </a:t>
            </a:r>
            <a:r>
              <a:rPr kumimoji="0" lang="en-GB" sz="1800" b="0" i="0" u="none" strike="noStrike" kern="1200" cap="none" spc="0" normalizeH="0" baseline="0" noProof="0" dirty="0">
                <a:ln>
                  <a:noFill/>
                </a:ln>
                <a:solidFill>
                  <a:srgbClr val="2D2D8A"/>
                </a:solidFill>
                <a:effectLst/>
                <a:uLnTx/>
                <a:uFillTx/>
                <a:latin typeface="Verdana"/>
                <a:ea typeface="+mn-ea"/>
                <a:cs typeface="+mn-cs"/>
              </a:rPr>
              <a:t>Armv9.0-based Total Compute </a:t>
            </a:r>
            <a:r>
              <a:rPr lang="en-GB" dirty="0">
                <a:solidFill>
                  <a:srgbClr val="2D2D8A"/>
                </a:solidFill>
                <a:latin typeface="Verdana"/>
              </a:rPr>
              <a:t>Solutions (TCS) platform</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solidFill>
                  <a:srgbClr val="2D2D8A"/>
                </a:solidFill>
                <a:latin typeface="Verdana"/>
              </a:rPr>
              <a:t>  concept in 2021</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58</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14175"/>
            <a:ext cx="9144000" cy="4770120"/>
          </a:xfrm>
          <a:prstGeom prst="rect">
            <a:avLst/>
          </a:prstGeom>
        </p:spPr>
      </p:pic>
      <p:sp>
        <p:nvSpPr>
          <p:cNvPr id="10" name="TextBox 9">
            <a:extLst>
              <a:ext uri="{FF2B5EF4-FFF2-40B4-BE49-F238E27FC236}">
                <a16:creationId xmlns:a16="http://schemas.microsoft.com/office/drawing/2014/main" id="{0C094535-140D-84E3-13C6-EA3689922573}"/>
              </a:ext>
            </a:extLst>
          </p:cNvPr>
          <p:cNvSpPr txBox="1"/>
          <p:nvPr/>
        </p:nvSpPr>
        <p:spPr>
          <a:xfrm>
            <a:off x="71438" y="6171344"/>
            <a:ext cx="8718220" cy="584775"/>
          </a:xfrm>
          <a:prstGeom prst="rect">
            <a:avLst/>
          </a:prstGeom>
          <a:noFill/>
        </p:spPr>
        <p:txBody>
          <a:bodyPr wrap="none" rtlCol="0">
            <a:spAutoFit/>
          </a:bodyPr>
          <a:lstStyle/>
          <a:p>
            <a:r>
              <a:rPr lang="en-US" sz="1600" dirty="0">
                <a:solidFill>
                  <a:srgbClr val="FF0000"/>
                </a:solidFill>
              </a:rPr>
              <a:t>Note</a:t>
            </a:r>
            <a:r>
              <a:rPr lang="en-US" sz="1600" dirty="0"/>
              <a:t> that the TCS21 platform comprises not only the cores but </a:t>
            </a:r>
            <a:r>
              <a:rPr lang="en-US" sz="1600" dirty="0">
                <a:solidFill>
                  <a:srgbClr val="FF0000"/>
                </a:solidFill>
              </a:rPr>
              <a:t>also</a:t>
            </a:r>
            <a:r>
              <a:rPr lang="en-US" sz="1600" dirty="0"/>
              <a:t> the </a:t>
            </a:r>
            <a:r>
              <a:rPr lang="en-US" sz="1600" dirty="0">
                <a:solidFill>
                  <a:srgbClr val="0070C0"/>
                </a:solidFill>
              </a:rPr>
              <a:t>DSU 110 </a:t>
            </a:r>
          </a:p>
          <a:p>
            <a:r>
              <a:rPr lang="en-US" sz="1600" dirty="0">
                <a:solidFill>
                  <a:srgbClr val="0070C0"/>
                </a:solidFill>
              </a:rPr>
              <a:t>  (</a:t>
            </a:r>
            <a:r>
              <a:rPr lang="en-US" sz="1600" dirty="0" err="1">
                <a:solidFill>
                  <a:srgbClr val="0070C0"/>
                </a:solidFill>
              </a:rPr>
              <a:t>DynamIQ</a:t>
            </a:r>
            <a:r>
              <a:rPr lang="en-US" sz="1600" spc="-50" dirty="0">
                <a:solidFill>
                  <a:srgbClr val="0070C0"/>
                </a:solidFill>
              </a:rPr>
              <a:t> Shared Unit), interconnect networks (</a:t>
            </a:r>
            <a:r>
              <a:rPr lang="en-US" sz="1600" spc="-50" dirty="0" err="1">
                <a:solidFill>
                  <a:srgbClr val="0070C0"/>
                </a:solidFill>
              </a:rPr>
              <a:t>CoreLink</a:t>
            </a:r>
            <a:r>
              <a:rPr lang="en-US" sz="1600" spc="-50" dirty="0">
                <a:solidFill>
                  <a:srgbClr val="0070C0"/>
                </a:solidFill>
              </a:rPr>
              <a:t>), and the GPU (Mali 710). </a:t>
            </a:r>
            <a:endParaRPr lang="hu-HU" sz="1600" spc="-50" dirty="0">
              <a:solidFill>
                <a:srgbClr val="0070C0"/>
              </a:solidFill>
            </a:endParaRPr>
          </a:p>
        </p:txBody>
      </p:sp>
    </p:spTree>
    <p:extLst>
      <p:ext uri="{BB962C8B-B14F-4D97-AF65-F5344CB8AC3E}">
        <p14:creationId xmlns:p14="http://schemas.microsoft.com/office/powerpoint/2010/main" val="1537195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(33)</a:t>
            </a:r>
            <a:endParaRPr lang="en-GB" sz="1700" kern="1200" dirty="0">
              <a:solidFill>
                <a:srgbClr val="FFFFFF"/>
              </a:solidFill>
            </a:endParaRPr>
          </a:p>
        </p:txBody>
      </p:sp>
      <p:sp>
        <p:nvSpPr>
          <p:cNvPr id="3" name="TextBox 2"/>
          <p:cNvSpPr txBox="1"/>
          <p:nvPr/>
        </p:nvSpPr>
        <p:spPr>
          <a:xfrm>
            <a:off x="246163" y="773705"/>
            <a:ext cx="9255645" cy="2123658"/>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GB" sz="1600" spc="-20" dirty="0" err="1">
                <a:solidFill>
                  <a:srgbClr val="FF0000"/>
                </a:solidFill>
              </a:rPr>
              <a:t>DynamIQ</a:t>
            </a:r>
            <a:r>
              <a:rPr lang="en-GB" sz="1600" spc="-20" dirty="0">
                <a:solidFill>
                  <a:srgbClr val="FF0000"/>
                </a:solidFill>
              </a:rPr>
              <a:t> core clusters </a:t>
            </a:r>
            <a:r>
              <a:rPr lang="en-GB" sz="1600" spc="-20" dirty="0"/>
              <a:t>are </a:t>
            </a:r>
            <a:r>
              <a:rPr lang="en-GB" sz="1600" spc="-20" dirty="0">
                <a:solidFill>
                  <a:srgbClr val="0070C0"/>
                </a:solidFill>
              </a:rPr>
              <a:t>essential parts </a:t>
            </a:r>
            <a:r>
              <a:rPr lang="en-GB" sz="1600" spc="-20" dirty="0"/>
              <a:t>of Armv9-based Total Compute Solutions</a:t>
            </a:r>
            <a:r>
              <a:rPr lang="en-GB" sz="1600" spc="-20" dirty="0">
                <a:solidFill>
                  <a:srgbClr val="0070C0"/>
                </a:solidFill>
              </a:rPr>
              <a:t>.</a:t>
            </a:r>
          </a:p>
          <a:p>
            <a:pPr marL="285750" indent="-285750">
              <a:spcAft>
                <a:spcPts val="600"/>
              </a:spcAft>
              <a:buFont typeface="Arial" panose="020B0604020202020204" pitchFamily="34" charset="0"/>
              <a:buChar char="•"/>
            </a:pPr>
            <a:r>
              <a:rPr lang="en-GB" sz="1600" spc="-30" dirty="0"/>
              <a:t>They are composed of </a:t>
            </a:r>
            <a:r>
              <a:rPr lang="en-GB" sz="1600" spc="-30" dirty="0">
                <a:solidFill>
                  <a:srgbClr val="0070C0"/>
                </a:solidFill>
              </a:rPr>
              <a:t>Armv9-based </a:t>
            </a:r>
            <a:r>
              <a:rPr lang="en-GB" sz="1600" spc="-30" dirty="0">
                <a:solidFill>
                  <a:srgbClr val="FF0000"/>
                </a:solidFill>
              </a:rPr>
              <a:t>cores </a:t>
            </a:r>
            <a:r>
              <a:rPr lang="en-GB" sz="1600" spc="-30" dirty="0">
                <a:solidFill>
                  <a:srgbClr val="0070C0"/>
                </a:solidFill>
              </a:rPr>
              <a:t>and the </a:t>
            </a:r>
            <a:r>
              <a:rPr lang="en-GB" sz="1600" spc="-30" dirty="0">
                <a:solidFill>
                  <a:srgbClr val="FF0000"/>
                </a:solidFill>
              </a:rPr>
              <a:t>DSU</a:t>
            </a:r>
            <a:r>
              <a:rPr lang="en-GB" sz="1600" spc="-30" dirty="0">
                <a:solidFill>
                  <a:srgbClr val="0070C0"/>
                </a:solidFill>
              </a:rPr>
              <a:t> (</a:t>
            </a:r>
            <a:r>
              <a:rPr lang="en-GB" sz="1600" spc="-30" dirty="0" err="1">
                <a:solidFill>
                  <a:srgbClr val="0070C0"/>
                </a:solidFill>
              </a:rPr>
              <a:t>DynamIQ</a:t>
            </a:r>
            <a:r>
              <a:rPr lang="en-GB" sz="1600" spc="-30" dirty="0">
                <a:solidFill>
                  <a:srgbClr val="0070C0"/>
                </a:solidFill>
              </a:rPr>
              <a:t> Shared Unit).</a:t>
            </a:r>
          </a:p>
          <a:p>
            <a:pPr>
              <a:spcAft>
                <a:spcPts val="600"/>
              </a:spcAft>
            </a:pPr>
            <a:r>
              <a:rPr lang="en-GB" sz="1600" dirty="0">
                <a:solidFill>
                  <a:srgbClr val="0070C0"/>
                </a:solidFill>
              </a:rPr>
              <a:t>    </a:t>
            </a:r>
            <a:r>
              <a:rPr lang="en-GB" sz="1600" spc="-70" dirty="0">
                <a:solidFill>
                  <a:srgbClr val="FF0000"/>
                </a:solidFill>
              </a:rPr>
              <a:t>The max. core count </a:t>
            </a:r>
            <a:r>
              <a:rPr lang="en-GB" sz="1600" spc="-70" dirty="0">
                <a:solidFill>
                  <a:srgbClr val="0070C0"/>
                </a:solidFill>
              </a:rPr>
              <a:t>varies </a:t>
            </a:r>
            <a:r>
              <a:rPr lang="en-GB" sz="1600" spc="-70" dirty="0"/>
              <a:t>depending on the TCS platform generation, as discussed later.</a:t>
            </a:r>
          </a:p>
          <a:p>
            <a:pPr>
              <a:spcAft>
                <a:spcPts val="600"/>
              </a:spcAft>
            </a:pPr>
            <a:r>
              <a:rPr lang="en-GB" sz="1600" dirty="0"/>
              <a:t>    When considering the max. core count, Cortex-A500 modules count as 2.</a:t>
            </a:r>
          </a:p>
          <a:p>
            <a:pPr marL="285750" indent="-285750">
              <a:buFont typeface="Arial" panose="020B0604020202020204" pitchFamily="34" charset="0"/>
              <a:buChar char="•"/>
            </a:pPr>
            <a:r>
              <a:rPr lang="en-GB" sz="1600" spc="-50" dirty="0"/>
              <a:t>For example,</a:t>
            </a:r>
            <a:r>
              <a:rPr lang="en-GB" sz="1600" spc="-50" dirty="0">
                <a:solidFill>
                  <a:srgbClr val="0070C0"/>
                </a:solidFill>
              </a:rPr>
              <a:t> </a:t>
            </a:r>
            <a:r>
              <a:rPr lang="en-GB" sz="1600" spc="-50" dirty="0"/>
              <a:t>the Figure below shows the </a:t>
            </a:r>
            <a:r>
              <a:rPr lang="en-GB" sz="1600" spc="-50" dirty="0">
                <a:solidFill>
                  <a:srgbClr val="FF0000"/>
                </a:solidFill>
              </a:rPr>
              <a:t>key components of the first-generation</a:t>
            </a:r>
          </a:p>
          <a:p>
            <a:r>
              <a:rPr lang="en-GB" sz="1600" spc="-50" dirty="0">
                <a:solidFill>
                  <a:srgbClr val="FF0000"/>
                </a:solidFill>
              </a:rPr>
              <a:t>      Armv9-based </a:t>
            </a:r>
            <a:r>
              <a:rPr lang="en-GB" sz="1600" spc="-50" dirty="0" err="1">
                <a:solidFill>
                  <a:srgbClr val="FF0000"/>
                </a:solidFill>
              </a:rPr>
              <a:t>DynamIQ</a:t>
            </a:r>
            <a:r>
              <a:rPr lang="en-GB" sz="1600" spc="-50" dirty="0">
                <a:solidFill>
                  <a:srgbClr val="FF0000"/>
                </a:solidFill>
              </a:rPr>
              <a:t> core clusters</a:t>
            </a:r>
            <a:r>
              <a:rPr lang="en-GB" sz="1600" spc="-50" dirty="0"/>
              <a:t>, which can include up to 8 Cortex-X2/A710/A510 </a:t>
            </a:r>
          </a:p>
          <a:p>
            <a:pPr>
              <a:spcAft>
                <a:spcPts val="600"/>
              </a:spcAft>
            </a:pPr>
            <a:r>
              <a:rPr lang="en-GB" sz="1600" dirty="0"/>
              <a:t>      cores and the DSU-110 </a:t>
            </a:r>
            <a:r>
              <a:rPr lang="en-GB" sz="1600" dirty="0" err="1"/>
              <a:t>DynamIQ</a:t>
            </a:r>
            <a:r>
              <a:rPr lang="en-GB" sz="1600" dirty="0"/>
              <a:t> Shared Unit.</a:t>
            </a:r>
            <a:r>
              <a:rPr lang="en-GB" sz="1600" spc="-30" dirty="0"/>
              <a:t> </a:t>
            </a:r>
          </a:p>
        </p:txBody>
      </p:sp>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l="53524" t="31321" r="25080" b="42374"/>
          <a:stretch/>
        </p:blipFill>
        <p:spPr>
          <a:xfrm>
            <a:off x="2781562" y="3247250"/>
            <a:ext cx="3455623" cy="2385265"/>
          </a:xfrm>
          <a:prstGeom prst="rect">
            <a:avLst/>
          </a:prstGeom>
        </p:spPr>
      </p:pic>
      <p:sp>
        <p:nvSpPr>
          <p:cNvPr id="5" name="TextBox 4"/>
          <p:cNvSpPr txBox="1"/>
          <p:nvPr/>
        </p:nvSpPr>
        <p:spPr>
          <a:xfrm>
            <a:off x="70612" y="5771895"/>
            <a:ext cx="9411322" cy="584775"/>
          </a:xfrm>
          <a:prstGeom prst="rect">
            <a:avLst/>
          </a:prstGeom>
          <a:noFill/>
        </p:spPr>
        <p:txBody>
          <a:bodyPr wrap="square" rtlCol="0">
            <a:spAutoFit/>
          </a:bodyPr>
          <a:lstStyle/>
          <a:p>
            <a:r>
              <a:rPr lang="en-GB" sz="1600" dirty="0"/>
              <a:t>Figure: Armv9.0 based </a:t>
            </a:r>
            <a:r>
              <a:rPr lang="en-GB" sz="1600" dirty="0" err="1"/>
              <a:t>DynamIQ</a:t>
            </a:r>
            <a:r>
              <a:rPr lang="en-GB" sz="1600" dirty="0"/>
              <a:t> core cluster with up to 8 Cortex-X2/A710/A510 cores </a:t>
            </a:r>
          </a:p>
          <a:p>
            <a:pPr algn="ctr"/>
            <a:r>
              <a:rPr lang="en-GB" sz="1600" dirty="0"/>
              <a:t>and the DSU-110 </a:t>
            </a:r>
            <a:r>
              <a:rPr lang="en-GB" sz="1600" dirty="0" err="1"/>
              <a:t>DynamIQ</a:t>
            </a:r>
            <a:r>
              <a:rPr lang="en-GB" sz="1600" dirty="0"/>
              <a:t> Shared Unit</a:t>
            </a:r>
          </a:p>
        </p:txBody>
      </p:sp>
      <p:sp>
        <p:nvSpPr>
          <p:cNvPr id="7" name="TextBox 6"/>
          <p:cNvSpPr txBox="1"/>
          <p:nvPr/>
        </p:nvSpPr>
        <p:spPr>
          <a:xfrm>
            <a:off x="71438" y="444487"/>
            <a:ext cx="9864560" cy="369332"/>
          </a:xfrm>
          <a:prstGeom prst="rect">
            <a:avLst/>
          </a:prstGeom>
          <a:noFill/>
        </p:spPr>
        <p:txBody>
          <a:bodyPr wrap="none" rtlCol="0">
            <a:spAutoFit/>
          </a:bodyPr>
          <a:lstStyle/>
          <a:p>
            <a:r>
              <a:rPr lang="en-GB" dirty="0">
                <a:solidFill>
                  <a:schemeClr val="accent6"/>
                </a:solidFill>
              </a:rPr>
              <a:t>The role of </a:t>
            </a:r>
            <a:r>
              <a:rPr lang="en-GB" dirty="0" err="1">
                <a:solidFill>
                  <a:schemeClr val="accent6"/>
                </a:solidFill>
              </a:rPr>
              <a:t>DynamIQ</a:t>
            </a:r>
            <a:r>
              <a:rPr lang="en-GB" dirty="0">
                <a:solidFill>
                  <a:schemeClr val="accent6"/>
                </a:solidFill>
              </a:rPr>
              <a:t> Core clusters</a:t>
            </a:r>
            <a:r>
              <a:rPr lang="hu-HU" dirty="0">
                <a:solidFill>
                  <a:schemeClr val="accent6"/>
                </a:solidFill>
              </a:rPr>
              <a:t> </a:t>
            </a:r>
            <a:r>
              <a:rPr lang="en-US" dirty="0">
                <a:solidFill>
                  <a:schemeClr val="accent6"/>
                </a:solidFill>
              </a:rPr>
              <a:t>in ARM’s Total Compute Solutions concept </a:t>
            </a:r>
            <a:r>
              <a:rPr lang="hu-HU" dirty="0"/>
              <a:t>58]</a:t>
            </a:r>
            <a:endParaRPr lang="en-GB" dirty="0"/>
          </a:p>
        </p:txBody>
      </p:sp>
      <p:sp>
        <p:nvSpPr>
          <p:cNvPr id="10" name="TextBox 9">
            <a:extLst>
              <a:ext uri="{FF2B5EF4-FFF2-40B4-BE49-F238E27FC236}">
                <a16:creationId xmlns:a16="http://schemas.microsoft.com/office/drawing/2014/main" id="{A2159F69-D97B-24C1-6BD7-060AA8E93EA9}"/>
              </a:ext>
            </a:extLst>
          </p:cNvPr>
          <p:cNvSpPr txBox="1"/>
          <p:nvPr/>
        </p:nvSpPr>
        <p:spPr>
          <a:xfrm>
            <a:off x="257385" y="6421120"/>
            <a:ext cx="8218340" cy="338554"/>
          </a:xfrm>
          <a:prstGeom prst="rect">
            <a:avLst/>
          </a:prstGeom>
          <a:noFill/>
        </p:spPr>
        <p:txBody>
          <a:bodyPr wrap="none" rtlCol="0">
            <a:spAutoFit/>
          </a:bodyPr>
          <a:lstStyle/>
          <a:p>
            <a:r>
              <a:rPr lang="en-US" sz="1600" spc="-50" dirty="0"/>
              <a:t>   We note that the </a:t>
            </a:r>
            <a:r>
              <a:rPr lang="en-US" sz="1600" spc="-50" dirty="0">
                <a:solidFill>
                  <a:srgbClr val="FF0000"/>
                </a:solidFill>
              </a:rPr>
              <a:t>DSU-110</a:t>
            </a:r>
            <a:r>
              <a:rPr lang="en-US" sz="1600" spc="-50" dirty="0"/>
              <a:t> also includes a </a:t>
            </a:r>
            <a:r>
              <a:rPr lang="en-US" sz="1600" spc="-50" dirty="0">
                <a:solidFill>
                  <a:srgbClr val="0070C0"/>
                </a:solidFill>
              </a:rPr>
              <a:t>shared, up to 16 MB-sized L3 cache</a:t>
            </a:r>
            <a:r>
              <a:rPr lang="en-US" sz="1600" spc="-50" dirty="0"/>
              <a:t>. </a:t>
            </a:r>
            <a:endParaRPr lang="hu-HU" sz="1600" spc="-50" dirty="0"/>
          </a:p>
        </p:txBody>
      </p:sp>
    </p:spTree>
    <p:extLst>
      <p:ext uri="{BB962C8B-B14F-4D97-AF65-F5344CB8AC3E}">
        <p14:creationId xmlns:p14="http://schemas.microsoft.com/office/powerpoint/2010/main" val="2424199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 calcmode="lin" valueType="num">
                                      <p:cBhvr additive="base">
                                        <p:cTn id="3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xEl>
                                              <p:pRg st="0" end="0"/>
                                            </p:txEl>
                                          </p:spTgt>
                                        </p:tgtEl>
                                        <p:attrNameLst>
                                          <p:attrName>style.visibility</p:attrName>
                                        </p:attrNameLst>
                                      </p:cBhvr>
                                      <p:to>
                                        <p:strVal val="visible"/>
                                      </p:to>
                                    </p:set>
                                    <p:anim calcmode="lin" valueType="num">
                                      <p:cBhvr additive="base">
                                        <p:cTn id="49"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(34)</a:t>
            </a:r>
            <a:endParaRPr lang="en-US" dirty="0"/>
          </a:p>
        </p:txBody>
      </p:sp>
      <p:sp>
        <p:nvSpPr>
          <p:cNvPr id="7" name="TextBox 6"/>
          <p:cNvSpPr txBox="1"/>
          <p:nvPr/>
        </p:nvSpPr>
        <p:spPr>
          <a:xfrm>
            <a:off x="76020" y="440668"/>
            <a:ext cx="97694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noProof="0" dirty="0">
                <a:ln>
                  <a:noFill/>
                </a:ln>
                <a:solidFill>
                  <a:srgbClr val="2D2D8A"/>
                </a:solidFill>
                <a:effectLst/>
                <a:uLnTx/>
                <a:uFillTx/>
                <a:latin typeface="Verdana"/>
                <a:ea typeface="+mn-ea"/>
                <a:cs typeface="+mn-cs"/>
              </a:rPr>
              <a:t>Armv9-based mobile SoC with dual interconnects (2021) [</a:t>
            </a:r>
            <a:r>
              <a:rPr lang="hu-HU" spc="-30" dirty="0">
                <a:solidFill>
                  <a:srgbClr val="2D2D8A"/>
                </a:solidFill>
                <a:latin typeface="Verdana"/>
              </a:rPr>
              <a:t>62</a:t>
            </a:r>
            <a:r>
              <a:rPr kumimoji="0" lang="en-US" sz="1800" b="0" i="0" u="none" strike="noStrike" kern="1200" cap="none" spc="-30" normalizeH="0" noProof="0" dirty="0">
                <a:ln>
                  <a:noFill/>
                </a:ln>
                <a:solidFill>
                  <a:srgbClr val="2D2D8A"/>
                </a:solidFill>
                <a:effectLst/>
                <a:uLnTx/>
                <a:uFillTx/>
                <a:latin typeface="Verdana"/>
                <a:ea typeface="+mn-ea"/>
                <a:cs typeface="+mn-cs"/>
              </a:rPr>
              <a:t>] -1</a:t>
            </a:r>
          </a:p>
        </p:txBody>
      </p:sp>
      <p:sp>
        <p:nvSpPr>
          <p:cNvPr id="4" name="TextBox 3"/>
          <p:cNvSpPr txBox="1"/>
          <p:nvPr/>
        </p:nvSpPr>
        <p:spPr>
          <a:xfrm>
            <a:off x="80445" y="5980391"/>
            <a:ext cx="9254841" cy="810478"/>
          </a:xfrm>
          <a:prstGeom prst="rect">
            <a:avLst/>
          </a:prstGeom>
          <a:noFill/>
        </p:spPr>
        <p:txBody>
          <a:bodyPr wrap="none" rtlCol="0">
            <a:spAutoFit/>
          </a:bodyPr>
          <a:lstStyle/>
          <a:p>
            <a:pPr>
              <a:spcAft>
                <a:spcPts val="200"/>
              </a:spcAft>
            </a:pPr>
            <a:r>
              <a:rPr lang="en-US" sz="1500" dirty="0" err="1"/>
              <a:t>CoreLink</a:t>
            </a:r>
            <a:r>
              <a:rPr lang="en-US" sz="1500" dirty="0"/>
              <a:t> </a:t>
            </a:r>
            <a:r>
              <a:rPr lang="en-US" sz="1500" dirty="0">
                <a:solidFill>
                  <a:srgbClr val="FF0000"/>
                </a:solidFill>
              </a:rPr>
              <a:t>CI-700</a:t>
            </a:r>
            <a:r>
              <a:rPr lang="en-US" sz="1500" dirty="0"/>
              <a:t>: </a:t>
            </a:r>
            <a:r>
              <a:rPr lang="en-US" sz="1500" spc="-60" dirty="0">
                <a:solidFill>
                  <a:srgbClr val="0070C0"/>
                </a:solidFill>
              </a:rPr>
              <a:t>Cache-coherent</a:t>
            </a:r>
            <a:r>
              <a:rPr lang="en-US" sz="1500" spc="-60" dirty="0"/>
              <a:t> mesh interconnect with system cache (L3 slices) and snoop filter.</a:t>
            </a:r>
          </a:p>
          <a:p>
            <a:r>
              <a:rPr lang="en-US" sz="1500" dirty="0" err="1"/>
              <a:t>CoreLink</a:t>
            </a:r>
            <a:r>
              <a:rPr lang="en-US" sz="1500" dirty="0"/>
              <a:t> </a:t>
            </a:r>
            <a:r>
              <a:rPr lang="en-US" sz="1500" dirty="0">
                <a:solidFill>
                  <a:srgbClr val="FF0000"/>
                </a:solidFill>
              </a:rPr>
              <a:t>NI-700</a:t>
            </a:r>
            <a:r>
              <a:rPr lang="en-US" sz="1500" dirty="0"/>
              <a:t>: </a:t>
            </a:r>
            <a:r>
              <a:rPr lang="en-US" sz="1500" spc="-60" dirty="0">
                <a:solidFill>
                  <a:srgbClr val="0070C0"/>
                </a:solidFill>
              </a:rPr>
              <a:t>Non-cache-coherent</a:t>
            </a:r>
            <a:r>
              <a:rPr lang="en-US" sz="1500" spc="-60" dirty="0"/>
              <a:t>, packetized Network-on-Chip (</a:t>
            </a:r>
            <a:r>
              <a:rPr lang="en-US" sz="1500" spc="-60" dirty="0" err="1"/>
              <a:t>NoC</a:t>
            </a:r>
            <a:r>
              <a:rPr lang="en-US" sz="1500" spc="-60" dirty="0"/>
              <a:t>) interconnect to attach </a:t>
            </a:r>
          </a:p>
          <a:p>
            <a:r>
              <a:rPr lang="en-US" sz="1500" spc="-40" dirty="0"/>
              <a:t>               accelerators and IO.</a:t>
            </a:r>
            <a:r>
              <a:rPr lang="en-US" sz="1500" dirty="0"/>
              <a:t> </a:t>
            </a:r>
          </a:p>
        </p:txBody>
      </p:sp>
      <p:grpSp>
        <p:nvGrpSpPr>
          <p:cNvPr id="12" name="Group 11"/>
          <p:cNvGrpSpPr/>
          <p:nvPr/>
        </p:nvGrpSpPr>
        <p:grpSpPr>
          <a:xfrm>
            <a:off x="522288" y="1096122"/>
            <a:ext cx="7812868" cy="4789671"/>
            <a:chOff x="522288" y="1096122"/>
            <a:chExt cx="7812868" cy="4789671"/>
          </a:xfrm>
        </p:grpSpPr>
        <p:pic>
          <p:nvPicPr>
            <p:cNvPr id="3" name="Picture 2"/>
            <p:cNvPicPr>
              <a:picLocks noChangeAspect="1"/>
            </p:cNvPicPr>
            <p:nvPr/>
          </p:nvPicPr>
          <p:blipFill rotWithShape="1">
            <a:blip r:embed="rId2"/>
            <a:srcRect l="16926" t="16399" r="16532" b="8701"/>
            <a:stretch/>
          </p:blipFill>
          <p:spPr>
            <a:xfrm>
              <a:off x="522288" y="1096122"/>
              <a:ext cx="7812868" cy="4789671"/>
            </a:xfrm>
            <a:prstGeom prst="rect">
              <a:avLst/>
            </a:prstGeom>
            <a:ln w="38100">
              <a:solidFill>
                <a:schemeClr val="tx1"/>
              </a:solidFill>
              <a:prstDash val="sysDash"/>
            </a:ln>
          </p:spPr>
        </p:pic>
        <p:sp>
          <p:nvSpPr>
            <p:cNvPr id="6" name="Rounded Rectangle 5"/>
            <p:cNvSpPr/>
            <p:nvPr/>
          </p:nvSpPr>
          <p:spPr bwMode="auto">
            <a:xfrm>
              <a:off x="4035972" y="1233487"/>
              <a:ext cx="735725" cy="374595"/>
            </a:xfrm>
            <a:prstGeom prst="roundRect">
              <a:avLst/>
            </a:prstGeom>
            <a:solidFill>
              <a:schemeClr val="tx1"/>
            </a:solidFill>
            <a:ln w="38100" cap="flat" cmpd="sng" algn="ctr">
              <a:solidFill>
                <a:schemeClr val="tx1"/>
              </a:solidFill>
              <a:prstDash val="sysDash"/>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3786065" y="1282284"/>
              <a:ext cx="1130438" cy="276999"/>
            </a:xfrm>
            <a:prstGeom prst="rect">
              <a:avLst/>
            </a:prstGeom>
            <a:noFill/>
            <a:ln w="38100">
              <a:solidFill>
                <a:schemeClr val="tx1"/>
              </a:solidFill>
              <a:prstDash val="sysDash"/>
            </a:ln>
          </p:spPr>
          <p:txBody>
            <a:bodyPr wrap="none" rtlCol="0">
              <a:spAutoFit/>
            </a:bodyPr>
            <a:lstStyle/>
            <a:p>
              <a:r>
                <a:rPr lang="en-US" sz="1200" dirty="0">
                  <a:solidFill>
                    <a:schemeClr val="bg1"/>
                  </a:solidFill>
                </a:rPr>
                <a:t>Ethos (NPU)</a:t>
              </a:r>
            </a:p>
          </p:txBody>
        </p:sp>
        <p:sp>
          <p:nvSpPr>
            <p:cNvPr id="10" name="Rounded Rectangle 9"/>
            <p:cNvSpPr/>
            <p:nvPr/>
          </p:nvSpPr>
          <p:spPr bwMode="auto">
            <a:xfrm>
              <a:off x="2585542" y="1282962"/>
              <a:ext cx="588579" cy="216305"/>
            </a:xfrm>
            <a:prstGeom prst="roundRect">
              <a:avLst/>
            </a:prstGeom>
            <a:solidFill>
              <a:srgbClr val="92D050"/>
            </a:solidFill>
            <a:ln w="38100" cap="flat" cmpd="sng" algn="ctr">
              <a:solidFill>
                <a:schemeClr val="tx1"/>
              </a:solidFill>
              <a:prstDash val="sysDash"/>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1" name="TextBox 10"/>
            <p:cNvSpPr txBox="1"/>
            <p:nvPr/>
          </p:nvSpPr>
          <p:spPr>
            <a:xfrm>
              <a:off x="2627502" y="1282284"/>
              <a:ext cx="946093" cy="276999"/>
            </a:xfrm>
            <a:prstGeom prst="rect">
              <a:avLst/>
            </a:prstGeom>
            <a:noFill/>
            <a:ln w="38100">
              <a:solidFill>
                <a:schemeClr val="tx1"/>
              </a:solidFill>
              <a:prstDash val="sysDash"/>
            </a:ln>
          </p:spPr>
          <p:txBody>
            <a:bodyPr wrap="none" rtlCol="0">
              <a:spAutoFit/>
            </a:bodyPr>
            <a:lstStyle/>
            <a:p>
              <a:r>
                <a:rPr lang="en-US" sz="1200" spc="-50" dirty="0">
                  <a:solidFill>
                    <a:schemeClr val="bg1"/>
                  </a:solidFill>
                </a:rPr>
                <a:t>Mali (GPU)</a:t>
              </a:r>
            </a:p>
          </p:txBody>
        </p:sp>
      </p:grpSp>
      <p:sp>
        <p:nvSpPr>
          <p:cNvPr id="5" name="Oval 4">
            <a:extLst>
              <a:ext uri="{FF2B5EF4-FFF2-40B4-BE49-F238E27FC236}">
                <a16:creationId xmlns:a16="http://schemas.microsoft.com/office/drawing/2014/main" id="{7D2B2A8C-024C-C77F-F85A-5608B9A8E804}"/>
              </a:ext>
            </a:extLst>
          </p:cNvPr>
          <p:cNvSpPr/>
          <p:nvPr/>
        </p:nvSpPr>
        <p:spPr bwMode="auto">
          <a:xfrm>
            <a:off x="522288" y="2384425"/>
            <a:ext cx="2105214" cy="1943735"/>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8" name="TextBox 7">
            <a:extLst>
              <a:ext uri="{FF2B5EF4-FFF2-40B4-BE49-F238E27FC236}">
                <a16:creationId xmlns:a16="http://schemas.microsoft.com/office/drawing/2014/main" id="{CE3FC89B-0541-21B9-BFF4-45A7D53411C3}"/>
              </a:ext>
            </a:extLst>
          </p:cNvPr>
          <p:cNvSpPr txBox="1"/>
          <p:nvPr/>
        </p:nvSpPr>
        <p:spPr>
          <a:xfrm>
            <a:off x="891152" y="1589100"/>
            <a:ext cx="1237838" cy="523220"/>
          </a:xfrm>
          <a:prstGeom prst="rect">
            <a:avLst/>
          </a:prstGeom>
          <a:noFill/>
        </p:spPr>
        <p:txBody>
          <a:bodyPr wrap="none" rtlCol="0">
            <a:spAutoFit/>
          </a:bodyPr>
          <a:lstStyle/>
          <a:p>
            <a:pPr algn="ctr"/>
            <a:r>
              <a:rPr lang="en-US" sz="1400" dirty="0" err="1">
                <a:solidFill>
                  <a:schemeClr val="bg1"/>
                </a:solidFill>
              </a:rPr>
              <a:t>DynamIQ</a:t>
            </a:r>
            <a:endParaRPr lang="en-US" sz="1400" dirty="0">
              <a:solidFill>
                <a:schemeClr val="bg1"/>
              </a:solidFill>
            </a:endParaRPr>
          </a:p>
          <a:p>
            <a:pPr algn="ctr"/>
            <a:r>
              <a:rPr lang="en-US" sz="1400" dirty="0">
                <a:solidFill>
                  <a:schemeClr val="bg1"/>
                </a:solidFill>
              </a:rPr>
              <a:t>core cluster</a:t>
            </a:r>
            <a:endParaRPr lang="hu-HU" sz="1400" dirty="0">
              <a:solidFill>
                <a:schemeClr val="bg1"/>
              </a:solidFill>
            </a:endParaRPr>
          </a:p>
        </p:txBody>
      </p:sp>
      <p:sp>
        <p:nvSpPr>
          <p:cNvPr id="13" name="TextBox 12">
            <a:extLst>
              <a:ext uri="{FF2B5EF4-FFF2-40B4-BE49-F238E27FC236}">
                <a16:creationId xmlns:a16="http://schemas.microsoft.com/office/drawing/2014/main" id="{D673AA61-AC10-8DF0-C57A-594A962F973F}"/>
              </a:ext>
            </a:extLst>
          </p:cNvPr>
          <p:cNvSpPr txBox="1"/>
          <p:nvPr/>
        </p:nvSpPr>
        <p:spPr>
          <a:xfrm>
            <a:off x="504495" y="4403836"/>
            <a:ext cx="1898277" cy="738664"/>
          </a:xfrm>
          <a:prstGeom prst="rect">
            <a:avLst/>
          </a:prstGeom>
          <a:noFill/>
        </p:spPr>
        <p:txBody>
          <a:bodyPr wrap="none" rtlCol="0">
            <a:spAutoFit/>
          </a:bodyPr>
          <a:lstStyle/>
          <a:p>
            <a:pPr algn="ctr"/>
            <a:r>
              <a:rPr lang="en-US" sz="1400" spc="-90" dirty="0">
                <a:solidFill>
                  <a:schemeClr val="bg1"/>
                </a:solidFill>
              </a:rPr>
              <a:t>CI-700 interconnects</a:t>
            </a:r>
          </a:p>
          <a:p>
            <a:pPr algn="ctr"/>
            <a:r>
              <a:rPr lang="en-US" sz="1400" spc="-90" dirty="0">
                <a:solidFill>
                  <a:schemeClr val="bg1"/>
                </a:solidFill>
              </a:rPr>
              <a:t>DSI segments, cores,</a:t>
            </a:r>
          </a:p>
          <a:p>
            <a:pPr algn="ctr"/>
            <a:r>
              <a:rPr lang="en-US" sz="1400" spc="-90" dirty="0">
                <a:solidFill>
                  <a:schemeClr val="bg1"/>
                </a:solidFill>
              </a:rPr>
              <a:t>MC, NI-700</a:t>
            </a:r>
            <a:endParaRPr lang="hu-HU" sz="1400" spc="-90" dirty="0">
              <a:solidFill>
                <a:schemeClr val="bg1"/>
              </a:solidFill>
            </a:endParaRPr>
          </a:p>
        </p:txBody>
      </p:sp>
    </p:spTree>
    <p:extLst>
      <p:ext uri="{BB962C8B-B14F-4D97-AF65-F5344CB8AC3E}">
        <p14:creationId xmlns:p14="http://schemas.microsoft.com/office/powerpoint/2010/main" val="37604024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121A6-A030-A4D5-E20A-B34CDA3570F3}"/>
              </a:ext>
            </a:extLst>
          </p:cNvPr>
          <p:cNvSpPr>
            <a:spLocks noGrp="1"/>
          </p:cNvSpPr>
          <p:nvPr>
            <p:ph type="title"/>
          </p:nvPr>
        </p:nvSpPr>
        <p:spPr/>
        <p:txBody>
          <a:bodyPr/>
          <a:lstStyle/>
          <a:p>
            <a:r>
              <a:rPr lang="en-US" sz="1700" kern="1200" dirty="0">
                <a:solidFill>
                  <a:srgbClr val="FFFFFF"/>
                </a:solidFill>
              </a:rPr>
              <a:t>3.6 Armv9-A based 64-bit Cortex-A CPUs (35)</a:t>
            </a:r>
            <a:endParaRPr lang="hu-HU" sz="1700" dirty="0"/>
          </a:p>
        </p:txBody>
      </p:sp>
      <p:sp>
        <p:nvSpPr>
          <p:cNvPr id="3" name="TextBox 2">
            <a:extLst>
              <a:ext uri="{FF2B5EF4-FFF2-40B4-BE49-F238E27FC236}">
                <a16:creationId xmlns:a16="http://schemas.microsoft.com/office/drawing/2014/main" id="{DC825F8E-011D-4319-9705-D96C456587E5}"/>
              </a:ext>
            </a:extLst>
          </p:cNvPr>
          <p:cNvSpPr txBox="1"/>
          <p:nvPr/>
        </p:nvSpPr>
        <p:spPr>
          <a:xfrm>
            <a:off x="76020" y="440668"/>
            <a:ext cx="97694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40" normalizeH="0" noProof="0" dirty="0">
                <a:ln>
                  <a:noFill/>
                </a:ln>
                <a:solidFill>
                  <a:srgbClr val="2D2D8A"/>
                </a:solidFill>
                <a:effectLst/>
                <a:uLnTx/>
                <a:uFillTx/>
                <a:latin typeface="Verdana"/>
                <a:ea typeface="+mn-ea"/>
                <a:cs typeface="+mn-cs"/>
              </a:rPr>
              <a:t>Use of dual interconnects in Armv9-based mobile SoC (2021) [</a:t>
            </a:r>
            <a:r>
              <a:rPr lang="hu-HU" spc="-40" dirty="0">
                <a:solidFill>
                  <a:srgbClr val="2D2D8A"/>
                </a:solidFill>
                <a:latin typeface="Verdana"/>
              </a:rPr>
              <a:t>62</a:t>
            </a:r>
            <a:r>
              <a:rPr kumimoji="0" lang="en-US" sz="1800" b="0" i="0" u="none" strike="noStrike" kern="1200" cap="none" spc="-40" normalizeH="0" noProof="0" dirty="0">
                <a:ln>
                  <a:noFill/>
                </a:ln>
                <a:solidFill>
                  <a:srgbClr val="2D2D8A"/>
                </a:solidFill>
                <a:effectLst/>
                <a:uLnTx/>
                <a:uFillTx/>
                <a:latin typeface="Verdana"/>
                <a:ea typeface="+mn-ea"/>
                <a:cs typeface="+mn-cs"/>
              </a:rPr>
              <a:t>] -2</a:t>
            </a:r>
          </a:p>
        </p:txBody>
      </p:sp>
      <p:sp>
        <p:nvSpPr>
          <p:cNvPr id="4" name="TextBox 3">
            <a:extLst>
              <a:ext uri="{FF2B5EF4-FFF2-40B4-BE49-F238E27FC236}">
                <a16:creationId xmlns:a16="http://schemas.microsoft.com/office/drawing/2014/main" id="{34BE94F3-8433-5162-411E-0B9D46EF01DD}"/>
              </a:ext>
            </a:extLst>
          </p:cNvPr>
          <p:cNvSpPr txBox="1"/>
          <p:nvPr/>
        </p:nvSpPr>
        <p:spPr>
          <a:xfrm>
            <a:off x="107950" y="861850"/>
            <a:ext cx="8965916" cy="338554"/>
          </a:xfrm>
          <a:prstGeom prst="rect">
            <a:avLst/>
          </a:prstGeom>
          <a:noFill/>
        </p:spPr>
        <p:txBody>
          <a:bodyPr wrap="none" rtlCol="0">
            <a:spAutoFit/>
          </a:bodyPr>
          <a:lstStyle/>
          <a:p>
            <a:pPr marL="285750" indent="-285750">
              <a:buFont typeface="Arial" panose="020B0604020202020204" pitchFamily="34" charset="0"/>
              <a:buChar char="•"/>
            </a:pPr>
            <a:r>
              <a:rPr lang="en-US" sz="1600" dirty="0"/>
              <a:t>The mobile SoC, shown in the previous Figure is </a:t>
            </a:r>
            <a:r>
              <a:rPr lang="en-US" sz="1600" dirty="0">
                <a:solidFill>
                  <a:srgbClr val="0070C0"/>
                </a:solidFill>
              </a:rPr>
              <a:t>built upon two interconnects</a:t>
            </a:r>
            <a:r>
              <a:rPr lang="en-US" sz="1600" dirty="0"/>
              <a:t>; on </a:t>
            </a:r>
            <a:endParaRPr lang="hu-HU" sz="1600" dirty="0"/>
          </a:p>
        </p:txBody>
      </p:sp>
      <p:sp>
        <p:nvSpPr>
          <p:cNvPr id="5" name="TextBox 4">
            <a:extLst>
              <a:ext uri="{FF2B5EF4-FFF2-40B4-BE49-F238E27FC236}">
                <a16:creationId xmlns:a16="http://schemas.microsoft.com/office/drawing/2014/main" id="{62D8EC53-7B1B-3A4C-8CAC-8F1CA8011E5B}"/>
              </a:ext>
            </a:extLst>
          </p:cNvPr>
          <p:cNvSpPr txBox="1"/>
          <p:nvPr/>
        </p:nvSpPr>
        <p:spPr>
          <a:xfrm>
            <a:off x="557049" y="1187674"/>
            <a:ext cx="5883534" cy="661720"/>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dirty="0"/>
              <a:t> the </a:t>
            </a:r>
            <a:r>
              <a:rPr lang="en-US" sz="1600" dirty="0">
                <a:solidFill>
                  <a:srgbClr val="0070C0"/>
                </a:solidFill>
              </a:rPr>
              <a:t>Cache-coherent Interconnect  CI-700 </a:t>
            </a:r>
            <a:r>
              <a:rPr lang="en-US" sz="1600" dirty="0"/>
              <a:t>and</a:t>
            </a:r>
          </a:p>
          <a:p>
            <a:pPr marL="285750" indent="-285750">
              <a:spcAft>
                <a:spcPts val="600"/>
              </a:spcAft>
              <a:buFont typeface="Arial" panose="020B0604020202020204" pitchFamily="34" charset="0"/>
              <a:buChar char="•"/>
            </a:pPr>
            <a:r>
              <a:rPr lang="en-US" sz="1600" dirty="0"/>
              <a:t> the </a:t>
            </a:r>
            <a:r>
              <a:rPr lang="en-US" sz="1600" dirty="0">
                <a:solidFill>
                  <a:srgbClr val="0070C0"/>
                </a:solidFill>
              </a:rPr>
              <a:t>Non-cache coherent interconnect NI-700</a:t>
            </a:r>
            <a:r>
              <a:rPr lang="en-US" sz="1600" dirty="0"/>
              <a:t>.         </a:t>
            </a:r>
            <a:endParaRPr lang="hu-HU" sz="1600" dirty="0"/>
          </a:p>
        </p:txBody>
      </p:sp>
    </p:spTree>
    <p:extLst>
      <p:ext uri="{BB962C8B-B14F-4D97-AF65-F5344CB8AC3E}">
        <p14:creationId xmlns:p14="http://schemas.microsoft.com/office/powerpoint/2010/main" val="3135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4D8791-B43D-E2CA-7078-4C5DBF2B76A5}"/>
              </a:ext>
            </a:extLst>
          </p:cNvPr>
          <p:cNvSpPr>
            <a:spLocks noGrp="1"/>
          </p:cNvSpPr>
          <p:nvPr>
            <p:ph type="title"/>
          </p:nvPr>
        </p:nvSpPr>
        <p:spPr>
          <a:solidFill>
            <a:srgbClr val="0066FF"/>
          </a:solidFill>
        </p:spPr>
        <p:txBody>
          <a:bodyPr/>
          <a:lstStyle/>
          <a:p>
            <a:r>
              <a:rPr lang="en-US" sz="1700" kern="1200" dirty="0">
                <a:solidFill>
                  <a:srgbClr val="FFFFFF"/>
                </a:solidFill>
              </a:rPr>
              <a:t>3.6 Armv9-A based 64-bit Cortex-A CPUs (36)</a:t>
            </a:r>
            <a:endParaRPr lang="hu-HU" sz="1700" dirty="0"/>
          </a:p>
        </p:txBody>
      </p:sp>
      <p:sp>
        <p:nvSpPr>
          <p:cNvPr id="5" name="Rectangle: Rounded Corners 4">
            <a:extLst>
              <a:ext uri="{FF2B5EF4-FFF2-40B4-BE49-F238E27FC236}">
                <a16:creationId xmlns:a16="http://schemas.microsoft.com/office/drawing/2014/main" id="{96BCDD17-FA5C-9D46-B96A-4E06FF2634F7}"/>
              </a:ext>
            </a:extLst>
          </p:cNvPr>
          <p:cNvSpPr/>
          <p:nvPr/>
        </p:nvSpPr>
        <p:spPr bwMode="auto">
          <a:xfrm>
            <a:off x="71438" y="1126832"/>
            <a:ext cx="9072562" cy="3087816"/>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9614EFAC-18C5-0249-C40B-C75793BFEA07}"/>
              </a:ext>
            </a:extLst>
          </p:cNvPr>
          <p:cNvSpPr txBox="1"/>
          <p:nvPr/>
        </p:nvSpPr>
        <p:spPr>
          <a:xfrm>
            <a:off x="107950" y="788278"/>
            <a:ext cx="6635343" cy="338554"/>
          </a:xfrm>
          <a:prstGeom prst="rect">
            <a:avLst/>
          </a:prstGeom>
          <a:noFill/>
        </p:spPr>
        <p:txBody>
          <a:bodyPr wrap="none" rtlCol="0">
            <a:spAutoFit/>
          </a:bodyPr>
          <a:lstStyle/>
          <a:p>
            <a:r>
              <a:rPr lang="en-US" sz="1600" dirty="0"/>
              <a:t>Why have dual interconnects become prevalent in processors?</a:t>
            </a:r>
            <a:endParaRPr lang="hu-HU" sz="1600" dirty="0"/>
          </a:p>
        </p:txBody>
      </p:sp>
      <p:sp>
        <p:nvSpPr>
          <p:cNvPr id="4" name="TextBox 3">
            <a:extLst>
              <a:ext uri="{FF2B5EF4-FFF2-40B4-BE49-F238E27FC236}">
                <a16:creationId xmlns:a16="http://schemas.microsoft.com/office/drawing/2014/main" id="{1A69284D-6961-9CD8-6D0F-29C54F6FCF2B}"/>
              </a:ext>
            </a:extLst>
          </p:cNvPr>
          <p:cNvSpPr txBox="1"/>
          <p:nvPr/>
        </p:nvSpPr>
        <p:spPr>
          <a:xfrm>
            <a:off x="309829" y="1103461"/>
            <a:ext cx="8817863" cy="3483005"/>
          </a:xfrm>
          <a:prstGeom prst="rect">
            <a:avLst/>
          </a:prstGeom>
          <a:noFill/>
        </p:spPr>
        <p:txBody>
          <a:bodyPr wrap="none" rtlCol="0">
            <a:spAutoFit/>
          </a:bodyPr>
          <a:lstStyle/>
          <a:p>
            <a:pPr marL="285750" indent="-285750">
              <a:buFont typeface="Arial" panose="020B0604020202020204" pitchFamily="34" charset="0"/>
              <a:buChar char="•"/>
            </a:pPr>
            <a:r>
              <a:rPr lang="en-US" sz="1600" dirty="0"/>
              <a:t>When a processor (or computer system) includes </a:t>
            </a:r>
            <a:r>
              <a:rPr lang="en-US" sz="1600" dirty="0">
                <a:solidFill>
                  <a:srgbClr val="0070C0"/>
                </a:solidFill>
              </a:rPr>
              <a:t>functional units with caches</a:t>
            </a:r>
            <a:r>
              <a:rPr lang="en-US" sz="1600" dirty="0"/>
              <a:t>,</a:t>
            </a:r>
          </a:p>
          <a:p>
            <a:r>
              <a:rPr lang="en-US" sz="1600" dirty="0"/>
              <a:t>       like CPU cores or accelerators</a:t>
            </a:r>
            <a:r>
              <a:rPr lang="en-US" sz="1600" dirty="0">
                <a:solidFill>
                  <a:srgbClr val="0070C0"/>
                </a:solidFill>
              </a:rPr>
              <a:t> and these functional units share the same</a:t>
            </a:r>
          </a:p>
          <a:p>
            <a:r>
              <a:rPr lang="en-US" sz="1600" dirty="0">
                <a:solidFill>
                  <a:srgbClr val="0070C0"/>
                </a:solidFill>
              </a:rPr>
              <a:t>       memory space</a:t>
            </a:r>
            <a:r>
              <a:rPr lang="en-US" sz="1600" dirty="0"/>
              <a:t>, </a:t>
            </a:r>
            <a:r>
              <a:rPr lang="en-US" sz="1600" dirty="0">
                <a:solidFill>
                  <a:srgbClr val="0070C0"/>
                </a:solidFill>
              </a:rPr>
              <a:t>memory operations </a:t>
            </a:r>
            <a:r>
              <a:rPr lang="en-US" sz="1600" dirty="0"/>
              <a:t>(reads and writes) have to </a:t>
            </a:r>
            <a:r>
              <a:rPr lang="en-US" sz="1600" dirty="0">
                <a:solidFill>
                  <a:srgbClr val="0070C0"/>
                </a:solidFill>
              </a:rPr>
              <a:t>maintain cache</a:t>
            </a:r>
          </a:p>
          <a:p>
            <a:pPr>
              <a:spcAft>
                <a:spcPts val="600"/>
              </a:spcAft>
            </a:pPr>
            <a:r>
              <a:rPr lang="en-US" sz="1600" dirty="0">
                <a:solidFill>
                  <a:srgbClr val="0070C0"/>
                </a:solidFill>
              </a:rPr>
              <a:t>       coherency </a:t>
            </a:r>
            <a:r>
              <a:rPr lang="en-US" sz="1600" dirty="0"/>
              <a:t>to always access the most recent copy of the referenced data.</a:t>
            </a:r>
          </a:p>
          <a:p>
            <a:pPr marL="285750" indent="-285750">
              <a:spcAft>
                <a:spcPts val="600"/>
              </a:spcAft>
              <a:buFont typeface="Arial" panose="020B0604020202020204" pitchFamily="34" charset="0"/>
              <a:buChar char="•"/>
            </a:pPr>
            <a:r>
              <a:rPr lang="en-US" sz="1600" dirty="0"/>
              <a:t>This is achieved through using </a:t>
            </a:r>
            <a:r>
              <a:rPr lang="en-US" sz="1600" dirty="0">
                <a:solidFill>
                  <a:srgbClr val="FF0000"/>
                </a:solidFill>
              </a:rPr>
              <a:t>cache-coherent interconnects</a:t>
            </a:r>
            <a:r>
              <a:rPr lang="en-US" sz="1600" dirty="0">
                <a:solidFill>
                  <a:srgbClr val="0070C0"/>
                </a:solidFill>
              </a:rPr>
              <a:t>. </a:t>
            </a:r>
          </a:p>
          <a:p>
            <a:pPr marL="285750" indent="-285750">
              <a:buFont typeface="Arial" panose="020B0604020202020204" pitchFamily="34" charset="0"/>
              <a:buChar char="•"/>
            </a:pPr>
            <a:r>
              <a:rPr lang="en-US" sz="1600" dirty="0"/>
              <a:t>On the other hand, other functional units, like displays or IO controllers, </a:t>
            </a:r>
            <a:r>
              <a:rPr lang="en-US" sz="1600" dirty="0">
                <a:solidFill>
                  <a:srgbClr val="0070C0"/>
                </a:solidFill>
              </a:rPr>
              <a:t>do not</a:t>
            </a:r>
          </a:p>
          <a:p>
            <a:pPr>
              <a:spcAft>
                <a:spcPts val="600"/>
              </a:spcAft>
            </a:pPr>
            <a:r>
              <a:rPr lang="en-US" sz="1600" dirty="0"/>
              <a:t>     </a:t>
            </a:r>
            <a:r>
              <a:rPr lang="en-US" sz="1600" dirty="0">
                <a:solidFill>
                  <a:srgbClr val="0070C0"/>
                </a:solidFill>
              </a:rPr>
              <a:t> include caches and, therefore, do not require memory synchronization.</a:t>
            </a:r>
          </a:p>
          <a:p>
            <a:pPr marL="285750" indent="-285750">
              <a:buFont typeface="Arial" panose="020B0604020202020204" pitchFamily="34" charset="0"/>
              <a:buChar char="•"/>
            </a:pPr>
            <a:r>
              <a:rPr lang="en-US" sz="1600" dirty="0"/>
              <a:t>It follows that functional units without caches can be connected to the processor</a:t>
            </a:r>
          </a:p>
          <a:p>
            <a:pPr>
              <a:spcAft>
                <a:spcPts val="600"/>
              </a:spcAft>
            </a:pPr>
            <a:r>
              <a:rPr lang="en-US" sz="1600" dirty="0"/>
              <a:t>      or the system through a </a:t>
            </a:r>
            <a:r>
              <a:rPr lang="en-US" sz="1600" dirty="0">
                <a:solidFill>
                  <a:srgbClr val="FF0000"/>
                </a:solidFill>
              </a:rPr>
              <a:t>non-cache-coherent, less complex interconnect.</a:t>
            </a:r>
          </a:p>
          <a:p>
            <a:pPr marL="285750" indent="-285750">
              <a:buFont typeface="Arial" panose="020B0604020202020204" pitchFamily="34" charset="0"/>
              <a:buChar char="•"/>
            </a:pPr>
            <a:r>
              <a:rPr lang="en-US" sz="1600" dirty="0"/>
              <a:t>Therefore, system design can be optimized by </a:t>
            </a:r>
            <a:r>
              <a:rPr lang="en-US" sz="1600" dirty="0">
                <a:solidFill>
                  <a:srgbClr val="FF0000"/>
                </a:solidFill>
              </a:rPr>
              <a:t>using two interconnects </a:t>
            </a:r>
            <a:r>
              <a:rPr lang="en-US" sz="1600" dirty="0"/>
              <a:t>- </a:t>
            </a:r>
            <a:r>
              <a:rPr lang="en-US" sz="1600" dirty="0">
                <a:solidFill>
                  <a:srgbClr val="0070C0"/>
                </a:solidFill>
              </a:rPr>
              <a:t>one </a:t>
            </a:r>
          </a:p>
          <a:p>
            <a:pPr>
              <a:spcAft>
                <a:spcPts val="1000"/>
              </a:spcAft>
            </a:pPr>
            <a:r>
              <a:rPr lang="en-US" sz="1600" dirty="0">
                <a:solidFill>
                  <a:srgbClr val="0070C0"/>
                </a:solidFill>
              </a:rPr>
              <a:t>      cache-coherent and another non-cache-coherent</a:t>
            </a:r>
            <a:r>
              <a:rPr lang="en-US" sz="1600" dirty="0"/>
              <a:t> – to link system components.</a:t>
            </a:r>
            <a:endParaRPr lang="en-US" sz="1600" dirty="0">
              <a:solidFill>
                <a:srgbClr val="0070C0"/>
              </a:solidFill>
            </a:endParaRPr>
          </a:p>
          <a:p>
            <a:pPr marL="285750" indent="-285750">
              <a:buFont typeface="Arial" panose="020B0604020202020204" pitchFamily="34" charset="0"/>
              <a:buChar char="•"/>
            </a:pPr>
            <a:r>
              <a:rPr lang="en-US" sz="1600" dirty="0"/>
              <a:t>The following two Figures provide examples of this design approach.</a:t>
            </a:r>
            <a:endParaRPr lang="hu-HU" sz="1600" dirty="0"/>
          </a:p>
        </p:txBody>
      </p:sp>
      <p:sp>
        <p:nvSpPr>
          <p:cNvPr id="7" name="TextBox 6">
            <a:extLst>
              <a:ext uri="{FF2B5EF4-FFF2-40B4-BE49-F238E27FC236}">
                <a16:creationId xmlns:a16="http://schemas.microsoft.com/office/drawing/2014/main" id="{7EEE05B6-3368-5A15-4FB7-F7F848BF2E82}"/>
              </a:ext>
            </a:extLst>
          </p:cNvPr>
          <p:cNvSpPr txBox="1"/>
          <p:nvPr/>
        </p:nvSpPr>
        <p:spPr>
          <a:xfrm>
            <a:off x="97440" y="451946"/>
            <a:ext cx="4820550" cy="369332"/>
          </a:xfrm>
          <a:prstGeom prst="rect">
            <a:avLst/>
          </a:prstGeom>
          <a:noFill/>
        </p:spPr>
        <p:txBody>
          <a:bodyPr wrap="none" rtlCol="0">
            <a:spAutoFit/>
          </a:bodyPr>
          <a:lstStyle/>
          <a:p>
            <a:r>
              <a:rPr lang="en-US" dirty="0">
                <a:solidFill>
                  <a:schemeClr val="accent6"/>
                </a:solidFill>
              </a:rPr>
              <a:t>Use of dual interconnects in processors</a:t>
            </a:r>
            <a:endParaRPr lang="hu-HU" dirty="0">
              <a:solidFill>
                <a:schemeClr val="accent6"/>
              </a:solidFill>
            </a:endParaRPr>
          </a:p>
        </p:txBody>
      </p:sp>
    </p:spTree>
    <p:extLst>
      <p:ext uri="{BB962C8B-B14F-4D97-AF65-F5344CB8AC3E}">
        <p14:creationId xmlns:p14="http://schemas.microsoft.com/office/powerpoint/2010/main" val="1230307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
                                            <p:txEl>
                                              <p:pRg st="10" end="10"/>
                                            </p:txEl>
                                          </p:spTgt>
                                        </p:tgtEl>
                                        <p:attrNameLst>
                                          <p:attrName>style.visibility</p:attrName>
                                        </p:attrNameLst>
                                      </p:cBhvr>
                                      <p:to>
                                        <p:strVal val="visible"/>
                                      </p:to>
                                    </p:set>
                                    <p:anim calcmode="lin" valueType="num">
                                      <p:cBhvr additive="base">
                                        <p:cTn id="51" dur="500" fill="hold"/>
                                        <p:tgtEl>
                                          <p:spTgt spid="4">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
                                            <p:txEl>
                                              <p:pRg st="11" end="11"/>
                                            </p:txEl>
                                          </p:spTgt>
                                        </p:tgtEl>
                                        <p:attrNameLst>
                                          <p:attrName>style.visibility</p:attrName>
                                        </p:attrNameLst>
                                      </p:cBhvr>
                                      <p:to>
                                        <p:strVal val="visible"/>
                                      </p:to>
                                    </p:set>
                                    <p:anim calcmode="lin" valueType="num">
                                      <p:cBhvr additive="base">
                                        <p:cTn id="63"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2924" r="2041"/>
          <a:stretch/>
        </p:blipFill>
        <p:spPr>
          <a:xfrm>
            <a:off x="476152" y="1408382"/>
            <a:ext cx="7217425" cy="4529963"/>
          </a:xfrm>
          <a:prstGeom prst="rect">
            <a:avLst/>
          </a:prstGeom>
        </p:spPr>
      </p:pic>
      <p:sp>
        <p:nvSpPr>
          <p:cNvPr id="4" name="TextBox 3"/>
          <p:cNvSpPr txBox="1"/>
          <p:nvPr/>
        </p:nvSpPr>
        <p:spPr>
          <a:xfrm>
            <a:off x="3538330" y="6400800"/>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5"/>
          <p:cNvSpPr txBox="1"/>
          <p:nvPr/>
        </p:nvSpPr>
        <p:spPr>
          <a:xfrm>
            <a:off x="107950" y="451947"/>
            <a:ext cx="8962710"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1: Use of dual interconnects in processors: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Atom processor-based SoC architecture, revealed at IDF 2010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3.6 Armv9-A based 64-bit Cortex-A CPUs (37)</a:t>
            </a:r>
          </a:p>
        </p:txBody>
      </p:sp>
      <p:sp>
        <p:nvSpPr>
          <p:cNvPr id="2" name="TextBox 1">
            <a:extLst>
              <a:ext uri="{FF2B5EF4-FFF2-40B4-BE49-F238E27FC236}">
                <a16:creationId xmlns:a16="http://schemas.microsoft.com/office/drawing/2014/main" id="{65DF1662-08FF-D93B-6011-6353B781A57B}"/>
              </a:ext>
            </a:extLst>
          </p:cNvPr>
          <p:cNvSpPr txBox="1"/>
          <p:nvPr/>
        </p:nvSpPr>
        <p:spPr>
          <a:xfrm>
            <a:off x="107950" y="6074980"/>
            <a:ext cx="896431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“low-power memory interconnect fabric” is presumably a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IO fabric is implemented.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0329B0-3637-93A9-B2E6-99DB7DFAEA5E}"/>
              </a:ext>
            </a:extLst>
          </p:cNvPr>
          <p:cNvSpPr txBox="1"/>
          <p:nvPr/>
        </p:nvSpPr>
        <p:spPr>
          <a:xfrm>
            <a:off x="7137857" y="2049519"/>
            <a:ext cx="168507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06D08C0-0056-16DA-CFEE-739AF0330DB5}"/>
              </a:ext>
            </a:extLst>
          </p:cNvPr>
          <p:cNvSpPr txBox="1"/>
          <p:nvPr/>
        </p:nvSpPr>
        <p:spPr>
          <a:xfrm>
            <a:off x="6988167" y="3736424"/>
            <a:ext cx="2121093"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Non-cache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0" name="Straight Arrow Connector 9">
            <a:extLst>
              <a:ext uri="{FF2B5EF4-FFF2-40B4-BE49-F238E27FC236}">
                <a16:creationId xmlns:a16="http://schemas.microsoft.com/office/drawing/2014/main" id="{54B78599-56D5-22EC-55C6-57F0C7216C50}"/>
              </a:ext>
            </a:extLst>
          </p:cNvPr>
          <p:cNvCxnSpPr/>
          <p:nvPr/>
        </p:nvCxnSpPr>
        <p:spPr bwMode="auto">
          <a:xfrm flipH="1">
            <a:off x="5591503" y="2217683"/>
            <a:ext cx="1501447" cy="30480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Arrow Connector 11">
            <a:extLst>
              <a:ext uri="{FF2B5EF4-FFF2-40B4-BE49-F238E27FC236}">
                <a16:creationId xmlns:a16="http://schemas.microsoft.com/office/drawing/2014/main" id="{B53E8BAE-860B-EEEB-F010-8DE8E4B25D64}"/>
              </a:ext>
            </a:extLst>
          </p:cNvPr>
          <p:cNvCxnSpPr/>
          <p:nvPr/>
        </p:nvCxnSpPr>
        <p:spPr bwMode="auto">
          <a:xfrm flipH="1">
            <a:off x="5738647" y="4049439"/>
            <a:ext cx="1281050" cy="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35097477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0C166-2BFA-B8CD-B4B3-F74ABD033CAA}"/>
              </a:ext>
            </a:extLst>
          </p:cNvPr>
          <p:cNvSpPr>
            <a:spLocks noGrp="1"/>
          </p:cNvSpPr>
          <p:nvPr>
            <p:ph type="title"/>
          </p:nvPr>
        </p:nvSpPr>
        <p:spPr>
          <a:solidFill>
            <a:srgbClr val="0066FF"/>
          </a:solidFill>
        </p:spPr>
        <p:txBody>
          <a:bodyPr/>
          <a:lstStyle/>
          <a:p>
            <a:r>
              <a:rPr lang="en-US" kern="1200" dirty="0">
                <a:solidFill>
                  <a:srgbClr val="FFFFFF"/>
                </a:solidFill>
              </a:rPr>
              <a:t>3.6 Armv9-A based 64-bit Cortex-A CPUs (38)</a:t>
            </a:r>
            <a:endParaRPr lang="hu-HU" dirty="0"/>
          </a:p>
        </p:txBody>
      </p:sp>
      <p:pic>
        <p:nvPicPr>
          <p:cNvPr id="9218" name="Picture 2">
            <a:extLst>
              <a:ext uri="{FF2B5EF4-FFF2-40B4-BE49-F238E27FC236}">
                <a16:creationId xmlns:a16="http://schemas.microsoft.com/office/drawing/2014/main" id="{5621D512-ED90-ED47-135F-124D33AF6EFA}"/>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012" t="16641" r="4598" b="12656"/>
          <a:stretch/>
        </p:blipFill>
        <p:spPr bwMode="auto">
          <a:xfrm>
            <a:off x="74600" y="1292772"/>
            <a:ext cx="9016843" cy="405699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5A9362D-FA3A-C10B-8D1C-F325F5D7815B}"/>
              </a:ext>
            </a:extLst>
          </p:cNvPr>
          <p:cNvSpPr txBox="1"/>
          <p:nvPr/>
        </p:nvSpPr>
        <p:spPr>
          <a:xfrm>
            <a:off x="107950" y="451947"/>
            <a:ext cx="6330579" cy="67197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2: Use of dual interconnects in processors: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11</a:t>
            </a:r>
            <a:r>
              <a:rPr kumimoji="0" lang="en-US" sz="1800" b="0" i="0" u="none" strike="noStrike" kern="1200" cap="none" spc="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0" normalizeH="0" baseline="0" noProof="0" dirty="0">
                <a:ln>
                  <a:noFill/>
                </a:ln>
                <a:solidFill>
                  <a:srgbClr val="2D2D8A"/>
                </a:solidFill>
                <a:effectLst/>
                <a:uLnTx/>
                <a:uFillTx/>
                <a:latin typeface="Verdana"/>
                <a:ea typeface="+mn-ea"/>
                <a:cs typeface="+mn-cs"/>
              </a:rPr>
              <a:t> gen. Tiger Lake processor (2020) [</a:t>
            </a:r>
            <a:r>
              <a:rPr kumimoji="0" lang="hu-HU" sz="1800" b="0" i="0" u="none" strike="noStrike" kern="1200" cap="none" spc="0" normalizeH="0" baseline="0" noProof="0" dirty="0">
                <a:ln>
                  <a:noFill/>
                </a:ln>
                <a:solidFill>
                  <a:srgbClr val="2D2D8A"/>
                </a:solidFill>
                <a:effectLst/>
                <a:uLnTx/>
                <a:uFillTx/>
                <a:latin typeface="Verdana"/>
                <a:ea typeface="+mn-ea"/>
                <a:cs typeface="+mn-cs"/>
              </a:rPr>
              <a:t>76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5E1EBC71-F214-F4A5-4172-815C23083BB4}"/>
              </a:ext>
            </a:extLst>
          </p:cNvPr>
          <p:cNvSpPr txBox="1"/>
          <p:nvPr/>
        </p:nvSpPr>
        <p:spPr>
          <a:xfrm>
            <a:off x="160500" y="5433849"/>
            <a:ext cx="8210902"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“Coherent fabric” is likely a ring bus.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fabric has been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E4FD7FE5-86E5-FC2A-F81D-A23ECB08A170}"/>
              </a:ext>
            </a:extLst>
          </p:cNvPr>
          <p:cNvSpPr/>
          <p:nvPr/>
        </p:nvSpPr>
        <p:spPr bwMode="auto">
          <a:xfrm>
            <a:off x="2993863" y="2836139"/>
            <a:ext cx="2556000" cy="206864"/>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3B66F3E3-741D-D987-1657-DBC12FCB5244}"/>
              </a:ext>
            </a:extLst>
          </p:cNvPr>
          <p:cNvSpPr/>
          <p:nvPr/>
        </p:nvSpPr>
        <p:spPr bwMode="auto">
          <a:xfrm>
            <a:off x="5607050" y="2197100"/>
            <a:ext cx="215900" cy="2559050"/>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26767709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79421-C003-4513-8BD3-84C60E9CABA7}"/>
              </a:ext>
            </a:extLst>
          </p:cNvPr>
          <p:cNvSpPr>
            <a:spLocks noGrp="1"/>
          </p:cNvSpPr>
          <p:nvPr>
            <p:ph type="title"/>
          </p:nvPr>
        </p:nvSpPr>
        <p:spPr/>
        <p:txBody>
          <a:bodyPr/>
          <a:lstStyle/>
          <a:p>
            <a:r>
              <a:rPr lang="en-US" sz="1700" kern="1200" dirty="0">
                <a:solidFill>
                  <a:srgbClr val="FFFFFF"/>
                </a:solidFill>
              </a:rPr>
              <a:t>3.6 Armv9-A based 64-bit Cortex-A CPUs (39)</a:t>
            </a:r>
            <a:endParaRPr lang="hu-HU" sz="1700" dirty="0"/>
          </a:p>
        </p:txBody>
      </p:sp>
      <p:sp>
        <p:nvSpPr>
          <p:cNvPr id="3" name="TextBox 2">
            <a:extLst>
              <a:ext uri="{FF2B5EF4-FFF2-40B4-BE49-F238E27FC236}">
                <a16:creationId xmlns:a16="http://schemas.microsoft.com/office/drawing/2014/main" id="{CF7B633B-C709-16B7-DC06-018AE40CB599}"/>
              </a:ext>
            </a:extLst>
          </p:cNvPr>
          <p:cNvSpPr txBox="1"/>
          <p:nvPr/>
        </p:nvSpPr>
        <p:spPr>
          <a:xfrm>
            <a:off x="71438" y="457200"/>
            <a:ext cx="4890249" cy="369332"/>
          </a:xfrm>
          <a:prstGeom prst="rect">
            <a:avLst/>
          </a:prstGeom>
          <a:noFill/>
        </p:spPr>
        <p:txBody>
          <a:bodyPr wrap="none" rtlCol="0">
            <a:spAutoFit/>
          </a:bodyPr>
          <a:lstStyle/>
          <a:p>
            <a:r>
              <a:rPr lang="en-US" dirty="0">
                <a:solidFill>
                  <a:schemeClr val="accent6"/>
                </a:solidFill>
              </a:rPr>
              <a:t>Evolution of ARM’s TCS generations [</a:t>
            </a:r>
            <a:r>
              <a:rPr lang="hu-HU" dirty="0">
                <a:solidFill>
                  <a:schemeClr val="accent6"/>
                </a:solidFill>
              </a:rPr>
              <a:t>78</a:t>
            </a:r>
            <a:r>
              <a:rPr lang="en-US" dirty="0">
                <a:solidFill>
                  <a:schemeClr val="accent6"/>
                </a:solidFill>
              </a:rPr>
              <a:t>]</a:t>
            </a:r>
            <a:endParaRPr lang="hu-HU" dirty="0" err="1">
              <a:solidFill>
                <a:schemeClr val="accent6"/>
              </a:solidFill>
            </a:endParaRPr>
          </a:p>
        </p:txBody>
      </p:sp>
      <p:pic>
        <p:nvPicPr>
          <p:cNvPr id="1026" name="Picture 2" descr="Arm's relentless innovation on CPU performance and efficiency">
            <a:extLst>
              <a:ext uri="{FF2B5EF4-FFF2-40B4-BE49-F238E27FC236}">
                <a16:creationId xmlns:a16="http://schemas.microsoft.com/office/drawing/2014/main" id="{6AC37C0C-B973-B9FD-C3F5-4783744BA6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93470"/>
            <a:ext cx="9144000" cy="511651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2A46F2C-CCDB-525A-8C8C-9427EE2402EA}"/>
              </a:ext>
            </a:extLst>
          </p:cNvPr>
          <p:cNvSpPr txBox="1"/>
          <p:nvPr/>
        </p:nvSpPr>
        <p:spPr>
          <a:xfrm>
            <a:off x="71438" y="6414403"/>
            <a:ext cx="8649229" cy="338554"/>
          </a:xfrm>
          <a:prstGeom prst="rect">
            <a:avLst/>
          </a:prstGeom>
          <a:noFill/>
        </p:spPr>
        <p:txBody>
          <a:bodyPr wrap="square" rtlCol="0">
            <a:spAutoFit/>
          </a:bodyPr>
          <a:lstStyle/>
          <a:p>
            <a:r>
              <a:rPr lang="en-US" sz="1600" dirty="0"/>
              <a:t>Next, we provide more details of how TCS generations evolved.</a:t>
            </a:r>
            <a:endParaRPr lang="hu-HU" sz="1600" dirty="0"/>
          </a:p>
        </p:txBody>
      </p:sp>
    </p:spTree>
    <p:extLst>
      <p:ext uri="{BB962C8B-B14F-4D97-AF65-F5344CB8AC3E}">
        <p14:creationId xmlns:p14="http://schemas.microsoft.com/office/powerpoint/2010/main" val="1212579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sz="1700" dirty="0" err="1">
                <a:solidFill>
                  <a:schemeClr val="bg1"/>
                </a:solidFill>
              </a:rPr>
              <a:t>Forword</a:t>
            </a:r>
            <a:r>
              <a:rPr lang="en-GB" sz="1700">
                <a:solidFill>
                  <a:schemeClr val="bg1"/>
                </a:solidFill>
              </a:rPr>
              <a:t> (1)</a:t>
            </a:r>
          </a:p>
        </p:txBody>
      </p:sp>
      <p:sp>
        <p:nvSpPr>
          <p:cNvPr id="4" name="Rectangle: Rounded Corners 3">
            <a:extLst>
              <a:ext uri="{FF2B5EF4-FFF2-40B4-BE49-F238E27FC236}">
                <a16:creationId xmlns:a16="http://schemas.microsoft.com/office/drawing/2014/main" id="{1405A661-0337-2D91-F89B-EE5C3B9C3EF0}"/>
              </a:ext>
            </a:extLst>
          </p:cNvPr>
          <p:cNvSpPr/>
          <p:nvPr/>
        </p:nvSpPr>
        <p:spPr bwMode="auto">
          <a:xfrm>
            <a:off x="-18510" y="835980"/>
            <a:ext cx="9144000" cy="3564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5" name="TextBox 4"/>
          <p:cNvSpPr txBox="1"/>
          <p:nvPr/>
        </p:nvSpPr>
        <p:spPr>
          <a:xfrm>
            <a:off x="71438" y="453368"/>
            <a:ext cx="34299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Verdana"/>
                <a:ea typeface="+mn-ea"/>
                <a:cs typeface="+mn-cs"/>
              </a:rPr>
              <a:t>Preliminary remarks </a:t>
            </a:r>
          </a:p>
        </p:txBody>
      </p:sp>
      <p:sp>
        <p:nvSpPr>
          <p:cNvPr id="13" name="TextBox 12"/>
          <p:cNvSpPr txBox="1"/>
          <p:nvPr/>
        </p:nvSpPr>
        <p:spPr>
          <a:xfrm>
            <a:off x="250532" y="825471"/>
            <a:ext cx="8902694" cy="417037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ARM</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designs </a:t>
            </a:r>
            <a:r>
              <a:rPr kumimoji="0" lang="en-GB" sz="1600" b="0" i="0" u="none" strike="noStrike" kern="1200" cap="none" spc="0" normalizeH="0" baseline="0" noProof="0" dirty="0">
                <a:ln>
                  <a:noFill/>
                </a:ln>
                <a:solidFill>
                  <a:srgbClr val="FF0000"/>
                </a:solidFill>
                <a:effectLst/>
                <a:uLnTx/>
                <a:uFillTx/>
                <a:latin typeface="Verdana"/>
                <a:ea typeface="+mn-ea"/>
                <a:cs typeface="+mn-cs"/>
              </a:rPr>
              <a:t>functional units for processors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en-GB" sz="1600" b="0" i="0" u="none" strike="noStrike" kern="1200" cap="none" spc="0" normalizeH="0" baseline="0" noProof="0" dirty="0">
                <a:ln>
                  <a:noFill/>
                </a:ln>
                <a:solidFill>
                  <a:srgbClr val="000000"/>
                </a:solidFill>
                <a:effectLst/>
                <a:uLnTx/>
                <a:uFillTx/>
                <a:latin typeface="Verdana"/>
                <a:ea typeface="+mn-ea"/>
                <a:cs typeface="+mn-cs"/>
              </a:rPr>
              <a:t> CPU cores, GPUs, NPUs</a:t>
            </a:r>
          </a:p>
          <a:p>
            <a:pPr marR="0" lvl="0" algn="l" defTabSz="914400" rtl="0" eaLnBrk="1" fontAlgn="auto" latinLnBrk="0" hangingPunct="1">
              <a:lnSpc>
                <a:spcPct val="100000"/>
              </a:lnSpc>
              <a:spcBef>
                <a:spcPts val="0"/>
              </a:spcBef>
              <a:spcAft>
                <a:spcPts val="600"/>
              </a:spcAft>
              <a:buClrTx/>
              <a:buSzTx/>
              <a:tabLst/>
              <a:defRPr/>
            </a:pPr>
            <a:r>
              <a:rPr lang="en-GB" sz="1600" spc="-150" dirty="0">
                <a:solidFill>
                  <a:srgbClr val="000000"/>
                </a:solidFill>
                <a:latin typeface="Verdana"/>
              </a:rPr>
              <a:t>       </a:t>
            </a:r>
            <a:r>
              <a:rPr kumimoji="0" lang="en-GB" sz="1600" b="0" i="0" u="none" strike="noStrike" kern="1200" cap="none" spc="-150" normalizeH="0" baseline="0" noProof="0" dirty="0">
                <a:ln>
                  <a:noFill/>
                </a:ln>
                <a:solidFill>
                  <a:srgbClr val="000000"/>
                </a:solidFill>
                <a:effectLst/>
                <a:uLnTx/>
                <a:uFillTx/>
                <a:latin typeface="Verdana"/>
              </a:rPr>
              <a:t> </a:t>
            </a:r>
            <a:r>
              <a:rPr kumimoji="0" lang="en-GB" sz="1600" b="0" i="0" u="none" strike="noStrike" kern="1200" cap="none" spc="-60" normalizeH="0" baseline="0" noProof="0" dirty="0">
                <a:ln>
                  <a:noFill/>
                </a:ln>
                <a:solidFill>
                  <a:srgbClr val="000000"/>
                </a:solidFill>
                <a:effectLst/>
                <a:uLnTx/>
                <a:uFillTx/>
                <a:latin typeface="Verdana"/>
              </a:rPr>
              <a:t>(Neural Processing Units), MCs (Memory Controllers), on-die interconnects,</a:t>
            </a:r>
            <a:r>
              <a:rPr lang="en-GB" sz="1600" spc="-60" dirty="0">
                <a:solidFill>
                  <a:srgbClr val="000000"/>
                </a:solidFill>
                <a:latin typeface="Verdana"/>
              </a:rPr>
              <a:t> and more</a:t>
            </a:r>
            <a:r>
              <a:rPr kumimoji="0" lang="en-GB" sz="1600" b="0" i="0" u="none" strike="noStrike" kern="1200" cap="none" spc="-60" normalizeH="0" baseline="0" noProof="0" dirty="0">
                <a:ln>
                  <a:noFill/>
                </a:ln>
                <a:solidFill>
                  <a:srgbClr val="000000"/>
                </a:solidFill>
                <a:effectLst/>
                <a:uLnTx/>
                <a:uFillTx/>
                <a:latin typeface="Verdana"/>
              </a:rPr>
              <a:t>.</a:t>
            </a:r>
          </a:p>
          <a:p>
            <a:pPr lvl="0">
              <a:defRPr/>
            </a:pPr>
            <a:r>
              <a:rPr lang="en-GB" sz="1600" dirty="0">
                <a:solidFill>
                  <a:srgbClr val="000000"/>
                </a:solidFill>
                <a:latin typeface="Verdana"/>
              </a:rPr>
              <a:t>    </a:t>
            </a:r>
            <a:r>
              <a:rPr lang="en-US" sz="1600" dirty="0">
                <a:solidFill>
                  <a:srgbClr val="000000"/>
                </a:solidFill>
              </a:rPr>
              <a:t>ARM plays a pivotal role in the industry </a:t>
            </a:r>
            <a:r>
              <a:rPr lang="en-US" sz="1600" dirty="0">
                <a:solidFill>
                  <a:srgbClr val="0070C0"/>
                </a:solidFill>
              </a:rPr>
              <a:t>by licensing the ARM ISA and IP</a:t>
            </a:r>
          </a:p>
          <a:p>
            <a:pPr lvl="0">
              <a:defRPr/>
            </a:pPr>
            <a:r>
              <a:rPr lang="en-US" sz="1600" dirty="0">
                <a:solidFill>
                  <a:srgbClr val="0070C0"/>
                </a:solidFill>
              </a:rPr>
              <a:t>      </a:t>
            </a:r>
            <a:r>
              <a:rPr lang="en-US" sz="1600" spc="-40" dirty="0">
                <a:solidFill>
                  <a:srgbClr val="000000"/>
                </a:solidFill>
              </a:rPr>
              <a:t>(Intellectual Property) of these complex functional unit designs to other companies,</a:t>
            </a:r>
          </a:p>
          <a:p>
            <a:pPr lvl="0">
              <a:spcAft>
                <a:spcPts val="600"/>
              </a:spcAft>
              <a:defRPr/>
            </a:pPr>
            <a:r>
              <a:rPr lang="en-US" sz="1600" dirty="0">
                <a:solidFill>
                  <a:srgbClr val="000000"/>
                </a:solidFill>
              </a:rPr>
              <a:t>      thereby influencing the landscape of processor development</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In</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contrast</a:t>
            </a:r>
            <a:r>
              <a:rPr lang="hu-HU" sz="1600" dirty="0">
                <a:latin typeface="Verdana"/>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companies</a:t>
            </a:r>
            <a:r>
              <a:rPr kumimoji="0" lang="en-GB" sz="1600" b="0" i="0" u="none" strike="noStrike" kern="1200" cap="none" spc="0" normalizeH="0" baseline="0" noProof="0" dirty="0">
                <a:ln>
                  <a:noFill/>
                </a:ln>
                <a:solidFill>
                  <a:srgbClr val="000000"/>
                </a:solidFill>
                <a:effectLst/>
                <a:uLnTx/>
                <a:uFillTx/>
                <a:latin typeface="Verdana"/>
                <a:ea typeface="+mn-ea"/>
                <a:cs typeface="+mn-cs"/>
              </a:rPr>
              <a:t>, like Intel, AMD, Apple, Samsung, Qualcomm, etc.,</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noProof="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design</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complete</a:t>
            </a:r>
            <a:r>
              <a:rPr kumimoji="0" lang="en-GB" sz="1600" b="0" i="0" u="none" strike="noStrike" kern="1200" cap="none" spc="-20" normalizeH="0" baseline="0" noProof="0" dirty="0">
                <a:ln>
                  <a:noFill/>
                </a:ln>
                <a:solidFill>
                  <a:srgbClr val="FF0000"/>
                </a:solidFill>
                <a:effectLst/>
                <a:uLnTx/>
                <a:uFillTx/>
                <a:latin typeface="Verdana"/>
                <a:ea typeface="+mn-ea"/>
                <a:cs typeface="+mn-cs"/>
              </a:rPr>
              <a:t> processors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based</a:t>
            </a:r>
            <a:r>
              <a:rPr kumimoji="0" lang="hu-HU" sz="1600" b="0" i="0" u="none" strike="noStrike" kern="1200" cap="none" spc="-20" normalizeH="0" baseline="0" noProof="0" dirty="0">
                <a:ln>
                  <a:noFill/>
                </a:ln>
                <a:solidFill>
                  <a:srgbClr val="000000"/>
                </a:solidFill>
                <a:effectLst/>
                <a:uLnTx/>
                <a:uFillTx/>
                <a:latin typeface="Verdana"/>
                <a:ea typeface="+mn-ea"/>
                <a:cs typeface="+mn-cs"/>
              </a:rPr>
              <a:t>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o</a:t>
            </a:r>
            <a:r>
              <a:rPr lang="hu-HU" sz="1600" spc="-20" noProof="0" dirty="0" err="1">
                <a:solidFill>
                  <a:srgbClr val="000000"/>
                </a:solidFill>
                <a:latin typeface="Verdana"/>
              </a:rPr>
              <a:t>n</a:t>
            </a:r>
            <a:r>
              <a:rPr lang="hu-HU" sz="1600" spc="-20" noProof="0" dirty="0">
                <a:solidFill>
                  <a:srgbClr val="000000"/>
                </a:solidFill>
                <a:latin typeface="Verdana"/>
              </a:rPr>
              <a:t> </a:t>
            </a:r>
            <a:r>
              <a:rPr lang="en-US" sz="1600" spc="-20" noProof="0" dirty="0">
                <a:solidFill>
                  <a:srgbClr val="000000"/>
                </a:solidFill>
                <a:latin typeface="Verdana"/>
              </a:rPr>
              <a:t>either </a:t>
            </a:r>
            <a:r>
              <a:rPr lang="hu-HU" sz="1600" spc="-20" noProof="0" dirty="0" err="1">
                <a:solidFill>
                  <a:srgbClr val="000000"/>
                </a:solidFill>
                <a:latin typeface="Verdana"/>
              </a:rPr>
              <a:t>the</a:t>
            </a:r>
            <a:r>
              <a:rPr lang="hu-HU" sz="1600" spc="-20" noProof="0" dirty="0">
                <a:solidFill>
                  <a:srgbClr val="000000"/>
                </a:solidFill>
                <a:latin typeface="Verdana"/>
              </a:rPr>
              <a:t> </a:t>
            </a:r>
            <a:r>
              <a:rPr lang="en-US" sz="1600" spc="-20" noProof="0" dirty="0">
                <a:solidFill>
                  <a:srgbClr val="000000"/>
                </a:solidFill>
                <a:latin typeface="Verdana"/>
              </a:rPr>
              <a:t>x86- or </a:t>
            </a:r>
            <a:r>
              <a:rPr lang="hu-HU" sz="1600" spc="-20" noProof="0" dirty="0" err="1">
                <a:solidFill>
                  <a:srgbClr val="000000"/>
                </a:solidFill>
                <a:latin typeface="Verdana"/>
              </a:rPr>
              <a:t>Arm</a:t>
            </a:r>
            <a:r>
              <a:rPr lang="hu-HU" sz="1600" spc="-20" noProof="0" dirty="0">
                <a:solidFill>
                  <a:srgbClr val="000000"/>
                </a:solidFill>
                <a:latin typeface="Verdana"/>
              </a:rPr>
              <a:t> ISA.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30" dirty="0">
                <a:solidFill>
                  <a:srgbClr val="000000"/>
                </a:solidFill>
                <a:latin typeface="Verdana"/>
              </a:rPr>
              <a:t>Companies that design </a:t>
            </a:r>
            <a:r>
              <a:rPr lang="en-US" sz="1600" spc="-30" dirty="0">
                <a:solidFill>
                  <a:srgbClr val="FF0000"/>
                </a:solidFill>
                <a:latin typeface="Verdana"/>
              </a:rPr>
              <a:t>ARM ISA-based processors pay for the ARM ISA license and</a:t>
            </a:r>
          </a:p>
          <a:p>
            <a:pPr marR="0" lvl="0" algn="l" defTabSz="914400" rtl="0" eaLnBrk="1" fontAlgn="auto" latinLnBrk="0" hangingPunct="1">
              <a:lnSpc>
                <a:spcPct val="100000"/>
              </a:lnSpc>
              <a:spcBef>
                <a:spcPts val="0"/>
              </a:spcBef>
              <a:spcAft>
                <a:spcPts val="0"/>
              </a:spcAft>
              <a:buClrTx/>
              <a:buSzTx/>
              <a:tabLst/>
              <a:defRPr/>
            </a:pPr>
            <a:r>
              <a:rPr lang="en-US" sz="1600" spc="-30" dirty="0">
                <a:solidFill>
                  <a:srgbClr val="FF0000"/>
                </a:solidFill>
                <a:latin typeface="Verdana"/>
              </a:rPr>
              <a:t>      </a:t>
            </a:r>
            <a:r>
              <a:rPr lang="hu-HU" sz="1600" spc="-30" dirty="0" err="1">
                <a:solidFill>
                  <a:srgbClr val="000000"/>
                </a:solidFill>
                <a:latin typeface="Verdana"/>
              </a:rPr>
              <a:t>either</a:t>
            </a:r>
            <a:r>
              <a:rPr lang="hu-HU" sz="1600" spc="-30" dirty="0">
                <a:solidFill>
                  <a:srgbClr val="000000"/>
                </a:solidFill>
                <a:latin typeface="Verdana"/>
              </a:rPr>
              <a:t> </a:t>
            </a:r>
            <a:r>
              <a:rPr lang="en-US" sz="1600" spc="-30" dirty="0">
                <a:solidFill>
                  <a:srgbClr val="000000"/>
                </a:solidFill>
                <a:latin typeface="Verdana"/>
              </a:rPr>
              <a:t>create their </a:t>
            </a:r>
            <a:r>
              <a:rPr lang="en-US" sz="1600" spc="-30" dirty="0">
                <a:solidFill>
                  <a:srgbClr val="0070C0"/>
                </a:solidFill>
                <a:latin typeface="Verdana"/>
              </a:rPr>
              <a:t>custom designs</a:t>
            </a:r>
            <a:r>
              <a:rPr lang="hu-HU" sz="1600" spc="-20" dirty="0">
                <a:solidFill>
                  <a:srgbClr val="0070C0"/>
                </a:solidFill>
                <a:latin typeface="Verdana"/>
              </a:rPr>
              <a:t> </a:t>
            </a:r>
            <a:r>
              <a:rPr lang="hu-HU" sz="1600" spc="-20" dirty="0" err="1">
                <a:solidFill>
                  <a:srgbClr val="000000"/>
                </a:solidFill>
                <a:latin typeface="Verdana"/>
              </a:rPr>
              <a:t>or</a:t>
            </a:r>
            <a:r>
              <a:rPr lang="hu-HU" sz="1600" spc="-20" dirty="0">
                <a:solidFill>
                  <a:srgbClr val="000000"/>
                </a:solidFill>
                <a:latin typeface="Verdana"/>
              </a:rPr>
              <a:t> </a:t>
            </a:r>
            <a:r>
              <a:rPr lang="hu-HU" sz="1600" spc="-20" dirty="0" err="1">
                <a:solidFill>
                  <a:srgbClr val="0070C0"/>
                </a:solidFill>
                <a:latin typeface="Verdana"/>
              </a:rPr>
              <a:t>license</a:t>
            </a:r>
            <a:r>
              <a:rPr lang="hu-HU" sz="1600" spc="-20" dirty="0">
                <a:solidFill>
                  <a:srgbClr val="0070C0"/>
                </a:solidFill>
                <a:latin typeface="Verdana"/>
              </a:rPr>
              <a:t> </a:t>
            </a:r>
            <a:r>
              <a:rPr lang="hu-HU" sz="1600" spc="-20" dirty="0" err="1">
                <a:solidFill>
                  <a:srgbClr val="0070C0"/>
                </a:solidFill>
                <a:latin typeface="Verdana"/>
              </a:rPr>
              <a:t>ARM’s</a:t>
            </a:r>
            <a:r>
              <a:rPr lang="hu-HU" sz="1600" spc="-20" dirty="0">
                <a:solidFill>
                  <a:srgbClr val="0070C0"/>
                </a:solidFill>
                <a:latin typeface="Verdana"/>
              </a:rPr>
              <a:t> </a:t>
            </a:r>
            <a:r>
              <a:rPr lang="en-US" sz="1600" spc="-20" dirty="0">
                <a:solidFill>
                  <a:srgbClr val="0070C0"/>
                </a:solidFill>
                <a:latin typeface="Verdana"/>
              </a:rPr>
              <a:t>configurable </a:t>
            </a:r>
            <a:r>
              <a:rPr lang="hu-HU" sz="1600" spc="-20" dirty="0" err="1">
                <a:solidFill>
                  <a:srgbClr val="0070C0"/>
                </a:solidFill>
                <a:latin typeface="Verdana"/>
              </a:rPr>
              <a:t>functional</a:t>
            </a:r>
            <a:r>
              <a:rPr lang="hu-HU" sz="1600" spc="-20" dirty="0">
                <a:solidFill>
                  <a:srgbClr val="0070C0"/>
                </a:solidFill>
                <a:latin typeface="Verdana"/>
              </a:rPr>
              <a:t> unit</a:t>
            </a:r>
            <a:endParaRPr lang="en-US" sz="1600" spc="-20" dirty="0">
              <a:solidFill>
                <a:srgbClr val="0070C0"/>
              </a:solidFill>
              <a:latin typeface="Verdana"/>
            </a:endParaRPr>
          </a:p>
          <a:p>
            <a:pPr marR="0" lvl="0" algn="l" defTabSz="914400" rtl="0" eaLnBrk="1" fontAlgn="auto" latinLnBrk="0" hangingPunct="1">
              <a:lnSpc>
                <a:spcPct val="100000"/>
              </a:lnSpc>
              <a:spcBef>
                <a:spcPts val="0"/>
              </a:spcBef>
              <a:spcAft>
                <a:spcPts val="600"/>
              </a:spcAft>
              <a:buClrTx/>
              <a:buSzTx/>
              <a:tabLst/>
              <a:defRPr/>
            </a:pPr>
            <a:r>
              <a:rPr lang="en-US" sz="1600" spc="-20" dirty="0">
                <a:solidFill>
                  <a:srgbClr val="0070C0"/>
                </a:solidFill>
                <a:latin typeface="Verdana"/>
              </a:rPr>
              <a:t>     </a:t>
            </a:r>
            <a:r>
              <a:rPr lang="hu-HU" sz="1600" spc="-20" dirty="0">
                <a:solidFill>
                  <a:srgbClr val="0070C0"/>
                </a:solidFill>
                <a:latin typeface="Verdana"/>
              </a:rPr>
              <a:t> </a:t>
            </a:r>
            <a:r>
              <a:rPr lang="hu-HU" sz="1600" spc="-40" dirty="0" err="1">
                <a:solidFill>
                  <a:srgbClr val="0070C0"/>
                </a:solidFill>
                <a:latin typeface="Verdana"/>
              </a:rPr>
              <a:t>designs</a:t>
            </a:r>
            <a:r>
              <a:rPr lang="en-US" sz="1600" spc="-40" dirty="0">
                <a:solidFill>
                  <a:srgbClr val="0070C0"/>
                </a:solidFill>
                <a:latin typeface="Verdana"/>
              </a:rPr>
              <a:t> </a:t>
            </a:r>
            <a:r>
              <a:rPr lang="en-US" sz="1600" spc="-40" dirty="0">
                <a:latin typeface="Verdana"/>
              </a:rPr>
              <a:t>and build their processors </a:t>
            </a:r>
            <a:r>
              <a:rPr lang="en-US" sz="1600" spc="-40" dirty="0" err="1">
                <a:latin typeface="Verdana"/>
              </a:rPr>
              <a:t>processors</a:t>
            </a:r>
            <a:r>
              <a:rPr lang="en-US" sz="1600" spc="-40" dirty="0">
                <a:latin typeface="Verdana"/>
              </a:rPr>
              <a:t> using these configurable components</a:t>
            </a:r>
            <a:r>
              <a:rPr lang="hu-HU" sz="1600" spc="-40" dirty="0">
                <a:latin typeface="Verdana"/>
              </a:rPr>
              <a:t>.</a:t>
            </a:r>
            <a:endParaRPr lang="en-US" sz="1600" spc="-40" dirty="0">
              <a:latin typeface="Verdana"/>
            </a:endParaRPr>
          </a:p>
          <a:p>
            <a:pPr marR="0" lvl="0" algn="l" defTabSz="914400" rtl="0" eaLnBrk="1" fontAlgn="auto" latinLnBrk="0" hangingPunct="1">
              <a:lnSpc>
                <a:spcPct val="100000"/>
              </a:lnSpc>
              <a:spcBef>
                <a:spcPts val="0"/>
              </a:spcBef>
              <a:spcAft>
                <a:spcPts val="0"/>
              </a:spcAft>
              <a:buClrTx/>
              <a:buSzTx/>
              <a:tabLst/>
              <a:defRPr/>
            </a:pPr>
            <a:r>
              <a:rPr lang="hu-HU" sz="1600" spc="-20" dirty="0">
                <a:solidFill>
                  <a:srgbClr val="000000"/>
                </a:solidFill>
                <a:latin typeface="Verdana"/>
              </a:rPr>
              <a:t>    </a:t>
            </a:r>
            <a:r>
              <a:rPr lang="en-US" sz="1600" spc="-20" dirty="0">
                <a:solidFill>
                  <a:srgbClr val="000000"/>
                </a:solidFill>
                <a:latin typeface="Verdana"/>
              </a:rPr>
              <a:t>Additionally, there is also a difference in whether the</a:t>
            </a:r>
            <a:r>
              <a:rPr lang="hu-HU" sz="1600" spc="-20" dirty="0">
                <a:solidFill>
                  <a:srgbClr val="000000"/>
                </a:solidFill>
                <a:latin typeface="Verdana"/>
              </a:rPr>
              <a:t> </a:t>
            </a:r>
            <a:r>
              <a:rPr lang="hu-HU" sz="1600" spc="-20" dirty="0" err="1">
                <a:solidFill>
                  <a:srgbClr val="000000"/>
                </a:solidFill>
                <a:latin typeface="Verdana"/>
              </a:rPr>
              <a:t>companies</a:t>
            </a:r>
            <a:r>
              <a:rPr lang="hu-HU" sz="1600" spc="-20" dirty="0">
                <a:solidFill>
                  <a:srgbClr val="000000"/>
                </a:solidFill>
                <a:latin typeface="Verdana"/>
              </a:rPr>
              <a:t> </a:t>
            </a:r>
            <a:r>
              <a:rPr lang="en-US" sz="1600" spc="-20" dirty="0">
                <a:solidFill>
                  <a:srgbClr val="000000"/>
                </a:solidFill>
                <a:latin typeface="Verdana"/>
              </a:rPr>
              <a:t>own IC foundries </a:t>
            </a:r>
          </a:p>
          <a:p>
            <a:pPr marR="0" lvl="0" algn="l" defTabSz="914400" rtl="0" eaLnBrk="1" fontAlgn="auto" latinLnBrk="0" hangingPunct="1">
              <a:lnSpc>
                <a:spcPct val="100000"/>
              </a:lnSpc>
              <a:spcBef>
                <a:spcPts val="0"/>
              </a:spcBef>
              <a:spcAft>
                <a:spcPts val="0"/>
              </a:spcAft>
              <a:buClrTx/>
              <a:buSzTx/>
              <a:tabLst/>
              <a:defRPr/>
            </a:pPr>
            <a:r>
              <a:rPr lang="en-US" sz="1600" spc="-20" dirty="0">
                <a:solidFill>
                  <a:srgbClr val="000000"/>
                </a:solidFill>
                <a:latin typeface="Verdana"/>
              </a:rPr>
              <a:t>      and </a:t>
            </a:r>
            <a:r>
              <a:rPr lang="en-US" sz="1600" spc="-20" dirty="0">
                <a:solidFill>
                  <a:srgbClr val="0070C0"/>
                </a:solidFill>
                <a:latin typeface="Verdana"/>
              </a:rPr>
              <a:t>manufacture </a:t>
            </a:r>
            <a:r>
              <a:rPr kumimoji="0" lang="en-GB" sz="1600" b="0" i="0" u="none" strike="noStrike" kern="1200" cap="none" spc="0" normalizeH="0" baseline="0" noProof="0" dirty="0">
                <a:ln>
                  <a:noFill/>
                </a:ln>
                <a:solidFill>
                  <a:srgbClr val="0070C0"/>
                </a:solidFill>
                <a:effectLst/>
                <a:uLnTx/>
                <a:uFillTx/>
                <a:latin typeface="Verdana"/>
                <a:ea typeface="+mn-ea"/>
                <a:cs typeface="+mn-cs"/>
              </a:rPr>
              <a:t>their processor dies in-house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(like Intel and Samsung)</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or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let </a:t>
            </a:r>
            <a:r>
              <a:rPr kumimoji="0" lang="en-GB" sz="1600" b="0" i="0" u="none" strike="noStrike" kern="1200" cap="none" spc="0" normalizeH="0" baseline="0" noProof="0" dirty="0">
                <a:ln>
                  <a:noFill/>
                </a:ln>
                <a:solidFill>
                  <a:srgbClr val="0070C0"/>
                </a:solidFill>
                <a:effectLst/>
                <a:uLnTx/>
                <a:uFillTx/>
                <a:latin typeface="Verdana"/>
                <a:ea typeface="+mn-ea"/>
                <a:cs typeface="+mn-cs"/>
              </a:rPr>
              <a:t>their processor dies</a:t>
            </a:r>
            <a:r>
              <a:rPr lang="en-GB" sz="1600" dirty="0">
                <a:solidFill>
                  <a:srgbClr val="0070C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produced by external foundries </a:t>
            </a:r>
            <a:r>
              <a:rPr kumimoji="0" lang="en-GB" sz="1600" b="0" i="0" u="none" strike="noStrike" kern="1200" cap="none" spc="0" normalizeH="0" baseline="0" noProof="0" dirty="0">
                <a:ln>
                  <a:noFill/>
                </a:ln>
                <a:solidFill>
                  <a:srgbClr val="000000"/>
                </a:solidFill>
                <a:effectLst/>
                <a:uLnTx/>
                <a:uFillTx/>
                <a:latin typeface="Verdana"/>
                <a:ea typeface="+mn-ea"/>
                <a:cs typeface="+mn-cs"/>
              </a:rPr>
              <a:t>(such as</a:t>
            </a:r>
            <a:r>
              <a:rPr kumimoji="0" lang="hu-HU" sz="1600" b="0" i="0" u="none" strike="noStrike" kern="1200" cap="none" spc="0" normalizeH="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TSMC).</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It is essential to clarify a few </a:t>
            </a:r>
            <a:r>
              <a:rPr kumimoji="0" lang="en-US" sz="1600" b="0" i="0" u="none" strike="noStrike" kern="1200" cap="none" spc="-30" normalizeH="0" baseline="0" noProof="0" dirty="0">
                <a:ln>
                  <a:noFill/>
                </a:ln>
                <a:solidFill>
                  <a:srgbClr val="0070C0"/>
                </a:solidFill>
                <a:effectLst/>
                <a:uLnTx/>
                <a:uFillTx/>
                <a:latin typeface="Verdana"/>
                <a:ea typeface="+mn-ea"/>
                <a:cs typeface="+mn-cs"/>
              </a:rPr>
              <a:t>basic designations </a:t>
            </a:r>
            <a:r>
              <a:rPr kumimoji="0" lang="en-US" sz="1600" b="0" i="0" u="none" strike="noStrike" kern="1200" cap="none" spc="-30" normalizeH="0" baseline="0" noProof="0" dirty="0">
                <a:ln>
                  <a:noFill/>
                </a:ln>
                <a:effectLst/>
                <a:uLnTx/>
                <a:uFillTx/>
                <a:latin typeface="Verdana"/>
                <a:ea typeface="+mn-ea"/>
                <a:cs typeface="+mn-cs"/>
              </a:rPr>
              <a:t>before</a:t>
            </a:r>
            <a:r>
              <a:rPr kumimoji="0" lang="en-US" sz="1600" b="0" i="0" u="none" strike="noStrike" kern="1200" cap="none" spc="-30" normalizeH="0" baseline="0" noProof="0" dirty="0">
                <a:ln>
                  <a:noFill/>
                </a:ln>
                <a:solidFill>
                  <a:srgbClr val="000000"/>
                </a:solidFill>
                <a:effectLst/>
                <a:uLnTx/>
                <a:uFillTx/>
                <a:latin typeface="Verdana"/>
                <a:ea typeface="+mn-ea"/>
                <a:cs typeface="+mn-cs"/>
              </a:rPr>
              <a:t> discussing ARM's designs</a:t>
            </a:r>
            <a:r>
              <a:rPr kumimoji="0" lang="hu-HU" sz="1600" b="0" i="0" u="none" strike="noStrike" kern="1200" cap="none" spc="-30" normalizeH="0" baseline="0" noProof="0" dirty="0">
                <a:ln>
                  <a:noFill/>
                </a:ln>
                <a:solidFill>
                  <a:srgbClr val="000000"/>
                </a:solidFill>
                <a:effectLst/>
                <a:uLnTx/>
                <a:uFillTx/>
                <a:latin typeface="Verdana"/>
                <a:ea typeface="+mn-ea"/>
                <a:cs typeface="+mn-cs"/>
              </a:rPr>
              <a:t>,</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buClrTx/>
              <a:buSzTx/>
              <a:tabLst/>
              <a:defRPr/>
            </a:pPr>
            <a:r>
              <a:rPr lang="en-US" sz="1600" spc="-30" dirty="0">
                <a:solidFill>
                  <a:srgbClr val="000000"/>
                </a:solidFill>
                <a:latin typeface="Verdana"/>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such as illustrated</a:t>
            </a:r>
            <a:r>
              <a:rPr lang="en-US" sz="1600" spc="-30" dirty="0">
                <a:solidFill>
                  <a:srgbClr val="000000"/>
                </a:solidFill>
                <a:latin typeface="Verdana"/>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in the following Figure. </a:t>
            </a:r>
            <a:endParaRPr kumimoji="0" lang="en-GB"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2" name="TextBox 1"/>
          <p:cNvSpPr txBox="1"/>
          <p:nvPr/>
        </p:nvSpPr>
        <p:spPr>
          <a:xfrm>
            <a:off x="-18510" y="6399330"/>
            <a:ext cx="945816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120" normalizeH="0" baseline="0" noProof="0" dirty="0">
                <a:ln>
                  <a:noFill/>
                </a:ln>
                <a:solidFill>
                  <a:srgbClr val="000000"/>
                </a:solidFill>
                <a:effectLst/>
                <a:uLnTx/>
                <a:uFillTx/>
                <a:latin typeface="Verdana"/>
                <a:ea typeface="+mn-ea"/>
                <a:cs typeface="+mn-cs"/>
              </a:rPr>
              <a:t>IP: Intellectual Property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szellemi</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termék</a:t>
            </a:r>
            <a:r>
              <a:rPr kumimoji="0" lang="en-GB" sz="1600" b="0" i="0" u="none" strike="noStrike" kern="1200" cap="none" spc="-120" normalizeH="0" baseline="0" noProof="0" dirty="0">
                <a:ln>
                  <a:noFill/>
                </a:ln>
                <a:solidFill>
                  <a:srgbClr val="000000"/>
                </a:solidFill>
                <a:effectLst/>
                <a:uLnTx/>
                <a:uFillTx/>
                <a:latin typeface="Verdana"/>
                <a:ea typeface="+mn-ea"/>
                <a:cs typeface="+mn-cs"/>
              </a:rPr>
              <a:t>)  On-die interconnect: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lapkán</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megvalósított</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kapcsolóhálózat</a:t>
            </a:r>
            <a:endParaRPr kumimoji="0" lang="en-GB" sz="1600" b="0" i="0" u="none" strike="noStrike" kern="1200" cap="none" spc="-12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645113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3">
                                            <p:txEl>
                                              <p:pRg st="3" end="3"/>
                                            </p:txEl>
                                          </p:spTgt>
                                        </p:tgtEl>
                                        <p:attrNameLst>
                                          <p:attrName>style.visibility</p:attrName>
                                        </p:attrNameLst>
                                      </p:cBhvr>
                                      <p:to>
                                        <p:strVal val="visible"/>
                                      </p:to>
                                    </p:set>
                                    <p:anim calcmode="lin" valueType="num">
                                      <p:cBhvr additive="base">
                                        <p:cTn id="21"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3">
                                            <p:txEl>
                                              <p:pRg st="4" end="4"/>
                                            </p:txEl>
                                          </p:spTgt>
                                        </p:tgtEl>
                                        <p:attrNameLst>
                                          <p:attrName>style.visibility</p:attrName>
                                        </p:attrNameLst>
                                      </p:cBhvr>
                                      <p:to>
                                        <p:strVal val="visible"/>
                                      </p:to>
                                    </p:set>
                                    <p:anim calcmode="lin" valueType="num">
                                      <p:cBhvr additive="base">
                                        <p:cTn id="25"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3">
                                            <p:txEl>
                                              <p:pRg st="5" end="5"/>
                                            </p:txEl>
                                          </p:spTgt>
                                        </p:tgtEl>
                                        <p:attrNameLst>
                                          <p:attrName>style.visibility</p:attrName>
                                        </p:attrNameLst>
                                      </p:cBhvr>
                                      <p:to>
                                        <p:strVal val="visible"/>
                                      </p:to>
                                    </p:set>
                                    <p:anim calcmode="lin" valueType="num">
                                      <p:cBhvr additive="base">
                                        <p:cTn id="35" dur="500" fill="hold"/>
                                        <p:tgtEl>
                                          <p:spTgt spid="13">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3">
                                            <p:txEl>
                                              <p:pRg st="6" end="6"/>
                                            </p:txEl>
                                          </p:spTgt>
                                        </p:tgtEl>
                                        <p:attrNameLst>
                                          <p:attrName>style.visibility</p:attrName>
                                        </p:attrNameLst>
                                      </p:cBhvr>
                                      <p:to>
                                        <p:strVal val="visible"/>
                                      </p:to>
                                    </p:set>
                                    <p:anim calcmode="lin" valueType="num">
                                      <p:cBhvr additive="base">
                                        <p:cTn id="39" dur="500" fill="hold"/>
                                        <p:tgtEl>
                                          <p:spTgt spid="13">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 calcmode="lin" valueType="num">
                                      <p:cBhvr additive="base">
                                        <p:cTn id="45" dur="500" fill="hold"/>
                                        <p:tgtEl>
                                          <p:spTgt spid="13">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
                                            <p:txEl>
                                              <p:pRg st="7" end="7"/>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3">
                                            <p:txEl>
                                              <p:pRg st="8" end="8"/>
                                            </p:txEl>
                                          </p:spTgt>
                                        </p:tgtEl>
                                        <p:attrNameLst>
                                          <p:attrName>style.visibility</p:attrName>
                                        </p:attrNameLst>
                                      </p:cBhvr>
                                      <p:to>
                                        <p:strVal val="visible"/>
                                      </p:to>
                                    </p:set>
                                    <p:anim calcmode="lin" valueType="num">
                                      <p:cBhvr additive="base">
                                        <p:cTn id="49" dur="500" fill="hold"/>
                                        <p:tgtEl>
                                          <p:spTgt spid="13">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
                                            <p:txEl>
                                              <p:pRg st="8" end="8"/>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3">
                                            <p:txEl>
                                              <p:pRg st="9" end="9"/>
                                            </p:txEl>
                                          </p:spTgt>
                                        </p:tgtEl>
                                        <p:attrNameLst>
                                          <p:attrName>style.visibility</p:attrName>
                                        </p:attrNameLst>
                                      </p:cBhvr>
                                      <p:to>
                                        <p:strVal val="visible"/>
                                      </p:to>
                                    </p:set>
                                    <p:anim calcmode="lin" valueType="num">
                                      <p:cBhvr additive="base">
                                        <p:cTn id="53" dur="500" fill="hold"/>
                                        <p:tgtEl>
                                          <p:spTgt spid="13">
                                            <p:txEl>
                                              <p:pRg st="9" end="9"/>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3">
                                            <p:txEl>
                                              <p:pRg st="10" end="10"/>
                                            </p:txEl>
                                          </p:spTgt>
                                        </p:tgtEl>
                                        <p:attrNameLst>
                                          <p:attrName>style.visibility</p:attrName>
                                        </p:attrNameLst>
                                      </p:cBhvr>
                                      <p:to>
                                        <p:strVal val="visible"/>
                                      </p:to>
                                    </p:set>
                                    <p:anim calcmode="lin" valueType="num">
                                      <p:cBhvr additive="base">
                                        <p:cTn id="59" dur="500" fill="hold"/>
                                        <p:tgtEl>
                                          <p:spTgt spid="13">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
                                            <p:txEl>
                                              <p:pRg st="10" end="10"/>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3">
                                            <p:txEl>
                                              <p:pRg st="11" end="11"/>
                                            </p:txEl>
                                          </p:spTgt>
                                        </p:tgtEl>
                                        <p:attrNameLst>
                                          <p:attrName>style.visibility</p:attrName>
                                        </p:attrNameLst>
                                      </p:cBhvr>
                                      <p:to>
                                        <p:strVal val="visible"/>
                                      </p:to>
                                    </p:set>
                                    <p:anim calcmode="lin" valueType="num">
                                      <p:cBhvr additive="base">
                                        <p:cTn id="63" dur="500" fill="hold"/>
                                        <p:tgtEl>
                                          <p:spTgt spid="13">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3">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3">
                                            <p:txEl>
                                              <p:pRg st="12" end="12"/>
                                            </p:txEl>
                                          </p:spTgt>
                                        </p:tgtEl>
                                        <p:attrNameLst>
                                          <p:attrName>style.visibility</p:attrName>
                                        </p:attrNameLst>
                                      </p:cBhvr>
                                      <p:to>
                                        <p:strVal val="visible"/>
                                      </p:to>
                                    </p:set>
                                    <p:anim calcmode="lin" valueType="num">
                                      <p:cBhvr additive="base">
                                        <p:cTn id="67" dur="500" fill="hold"/>
                                        <p:tgtEl>
                                          <p:spTgt spid="13">
                                            <p:txEl>
                                              <p:pRg st="12" end="1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3">
                                            <p:txEl>
                                              <p:pRg st="13" end="13"/>
                                            </p:txEl>
                                          </p:spTgt>
                                        </p:tgtEl>
                                        <p:attrNameLst>
                                          <p:attrName>style.visibility</p:attrName>
                                        </p:attrNameLst>
                                      </p:cBhvr>
                                      <p:to>
                                        <p:strVal val="visible"/>
                                      </p:to>
                                    </p:set>
                                    <p:anim calcmode="lin" valueType="num">
                                      <p:cBhvr additive="base">
                                        <p:cTn id="73" dur="500" fill="hold"/>
                                        <p:tgtEl>
                                          <p:spTgt spid="13">
                                            <p:txEl>
                                              <p:pRg st="13" end="1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3">
                                            <p:txEl>
                                              <p:pRg st="13" end="13"/>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3">
                                            <p:txEl>
                                              <p:pRg st="14" end="14"/>
                                            </p:txEl>
                                          </p:spTgt>
                                        </p:tgtEl>
                                        <p:attrNameLst>
                                          <p:attrName>style.visibility</p:attrName>
                                        </p:attrNameLst>
                                      </p:cBhvr>
                                      <p:to>
                                        <p:strVal val="visible"/>
                                      </p:to>
                                    </p:set>
                                    <p:anim calcmode="lin" valueType="num">
                                      <p:cBhvr additive="base">
                                        <p:cTn id="77" dur="500" fill="hold"/>
                                        <p:tgtEl>
                                          <p:spTgt spid="13">
                                            <p:txEl>
                                              <p:pRg st="14" end="1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3">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4"/>
                                        </p:tgtEl>
                                        <p:attrNameLst>
                                          <p:attrName>style.visibility</p:attrName>
                                        </p:attrNameLst>
                                      </p:cBhvr>
                                      <p:to>
                                        <p:strVal val="visible"/>
                                      </p:to>
                                    </p:set>
                                    <p:anim calcmode="lin" valueType="num">
                                      <p:cBhvr additive="base">
                                        <p:cTn id="83" dur="500" fill="hold"/>
                                        <p:tgtEl>
                                          <p:spTgt spid="4"/>
                                        </p:tgtEl>
                                        <p:attrNameLst>
                                          <p:attrName>ppt_x</p:attrName>
                                        </p:attrNameLst>
                                      </p:cBhvr>
                                      <p:tavLst>
                                        <p:tav tm="0">
                                          <p:val>
                                            <p:strVal val="#ppt_x"/>
                                          </p:val>
                                        </p:tav>
                                        <p:tav tm="100000">
                                          <p:val>
                                            <p:strVal val="#ppt_x"/>
                                          </p:val>
                                        </p:tav>
                                      </p:tavLst>
                                    </p:anim>
                                    <p:anim calcmode="lin" valueType="num">
                                      <p:cBhvr additive="base">
                                        <p:cTn id="8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3261" y="440668"/>
            <a:ext cx="98158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50" normalizeH="0" noProof="0" dirty="0">
                <a:ln>
                  <a:noFill/>
                </a:ln>
                <a:solidFill>
                  <a:srgbClr val="2D2D8A"/>
                </a:solidFill>
                <a:effectLst/>
                <a:uLnTx/>
                <a:uFillTx/>
                <a:latin typeface="Verdana"/>
                <a:ea typeface="+mn-ea"/>
                <a:cs typeface="+mn-cs"/>
              </a:rPr>
              <a:t>Why have </a:t>
            </a:r>
            <a:r>
              <a:rPr kumimoji="0" lang="hu-HU" sz="1800" b="0" i="0" u="none" strike="noStrike" kern="1200" cap="none" spc="-50" normalizeH="0" noProof="0" dirty="0">
                <a:ln>
                  <a:noFill/>
                </a:ln>
                <a:solidFill>
                  <a:srgbClr val="2D2D8A"/>
                </a:solidFill>
                <a:effectLst/>
                <a:uLnTx/>
                <a:uFillTx/>
                <a:latin typeface="Verdana"/>
                <a:ea typeface="+mn-ea"/>
                <a:cs typeface="+mn-cs"/>
              </a:rPr>
              <a:t>A</a:t>
            </a:r>
            <a:r>
              <a:rPr kumimoji="0" lang="en-US" sz="1800" b="0" i="0" u="none" strike="noStrike" kern="1200" cap="none" spc="-50" normalizeH="0" noProof="0" dirty="0">
                <a:ln>
                  <a:noFill/>
                </a:ln>
                <a:solidFill>
                  <a:srgbClr val="2D2D8A"/>
                </a:solidFill>
                <a:effectLst/>
                <a:uLnTx/>
                <a:uFillTx/>
                <a:latin typeface="Verdana"/>
                <a:ea typeface="+mn-ea"/>
                <a:cs typeface="+mn-cs"/>
              </a:rPr>
              <a:t>RM</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hu-HU" sz="1800" b="0" i="0" u="none" strike="noStrike" kern="1200" cap="none" spc="-50" normalizeH="0" noProof="0" dirty="0" err="1">
                <a:ln>
                  <a:noFill/>
                </a:ln>
                <a:solidFill>
                  <a:srgbClr val="2D2D8A"/>
                </a:solidFill>
                <a:effectLst/>
                <a:uLnTx/>
                <a:uFillTx/>
                <a:latin typeface="Verdana"/>
                <a:ea typeface="+mn-ea"/>
                <a:cs typeface="+mn-cs"/>
              </a:rPr>
              <a:t>designs</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en-GB" sz="1800" b="0" i="0" u="none" strike="noStrike" kern="1200" cap="none" spc="-50" normalizeH="0" noProof="0" dirty="0">
                <a:ln>
                  <a:noFill/>
                </a:ln>
                <a:solidFill>
                  <a:srgbClr val="2D2D8A"/>
                </a:solidFill>
                <a:effectLst/>
                <a:uLnTx/>
                <a:uFillTx/>
                <a:latin typeface="Verdana"/>
                <a:ea typeface="+mn-ea"/>
                <a:cs typeface="+mn-cs"/>
              </a:rPr>
              <a:t>became dominant </a:t>
            </a:r>
            <a:r>
              <a:rPr kumimoji="0" lang="hu-HU" sz="1800" b="0" i="0" u="none" strike="noStrike" kern="1200" cap="none" spc="-50" normalizeH="0" noProof="0" dirty="0">
                <a:ln>
                  <a:noFill/>
                </a:ln>
                <a:solidFill>
                  <a:srgbClr val="2D2D8A"/>
                </a:solidFill>
                <a:effectLst/>
                <a:uLnTx/>
                <a:uFillTx/>
                <a:latin typeface="Verdana"/>
                <a:ea typeface="+mn-ea"/>
                <a:cs typeface="+mn-cs"/>
              </a:rPr>
              <a:t>in </a:t>
            </a:r>
            <a:r>
              <a:rPr kumimoji="0" lang="hu-HU" sz="1800" b="0" i="0" u="none" strike="noStrike" kern="1200" cap="none" spc="-50" normalizeH="0" noProof="0" dirty="0" err="1">
                <a:ln>
                  <a:noFill/>
                </a:ln>
                <a:solidFill>
                  <a:srgbClr val="2D2D8A"/>
                </a:solidFill>
                <a:effectLst/>
                <a:uLnTx/>
                <a:uFillTx/>
                <a:latin typeface="Verdana"/>
                <a:ea typeface="+mn-ea"/>
                <a:cs typeface="+mn-cs"/>
              </a:rPr>
              <a:t>the</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hu-HU" sz="1800" b="0" i="0" u="none" strike="noStrike" kern="1200" cap="none" spc="-50" normalizeH="0" noProof="0" dirty="0" err="1">
                <a:ln>
                  <a:noFill/>
                </a:ln>
                <a:solidFill>
                  <a:srgbClr val="2D2D8A"/>
                </a:solidFill>
                <a:effectLst/>
                <a:uLnTx/>
                <a:uFillTx/>
                <a:latin typeface="Verdana"/>
                <a:ea typeface="+mn-ea"/>
                <a:cs typeface="+mn-cs"/>
              </a:rPr>
              <a:t>embedded</a:t>
            </a:r>
            <a:r>
              <a:rPr kumimoji="0" lang="hu-HU" sz="1800" b="0" i="0" u="none" strike="noStrike" kern="1200" cap="none" spc="-50" normalizeH="0" noProof="0" dirty="0">
                <a:ln>
                  <a:noFill/>
                </a:ln>
                <a:solidFill>
                  <a:srgbClr val="2D2D8A"/>
                </a:solidFill>
                <a:effectLst/>
                <a:uLnTx/>
                <a:uFillTx/>
                <a:latin typeface="Verdana"/>
                <a:ea typeface="+mn-ea"/>
                <a:cs typeface="+mn-cs"/>
              </a:rPr>
              <a:t> and mobile market</a:t>
            </a:r>
            <a:r>
              <a:rPr kumimoji="0" lang="en-GB" sz="1800" b="0" i="0" u="none" strike="noStrike" kern="1200" cap="none" spc="-50" normalizeH="0" noProof="0" dirty="0">
                <a:ln>
                  <a:noFill/>
                </a:ln>
                <a:solidFill>
                  <a:srgbClr val="2D2D8A"/>
                </a:solidFill>
                <a:effectLst/>
                <a:uLnTx/>
                <a:uFillTx/>
                <a:latin typeface="Verdana"/>
                <a:ea typeface="+mn-ea"/>
                <a:cs typeface="+mn-cs"/>
              </a:rPr>
              <a:t>?</a:t>
            </a:r>
            <a:endParaRPr kumimoji="0" lang="hu-HU" sz="1800" b="0" i="0" u="none" strike="noStrike" kern="1200" cap="none" spc="-50" normalizeH="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including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smartphones</a:t>
            </a:r>
            <a:r>
              <a:rPr kumimoji="0" lang="hu-HU" sz="1800" b="0" i="0" u="none" strike="noStrike" kern="1200" cap="none" spc="0" normalizeH="0" baseline="0" noProof="0" dirty="0">
                <a:ln>
                  <a:noFill/>
                </a:ln>
                <a:solidFill>
                  <a:srgbClr val="2D2D8A"/>
                </a:solidFill>
                <a:effectLst/>
                <a:uLnTx/>
                <a:uFillTx/>
                <a:latin typeface="Verdana"/>
                <a:ea typeface="+mn-ea"/>
                <a:cs typeface="+mn-cs"/>
              </a:rPr>
              <a:t>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tablets</a:t>
            </a:r>
            <a:r>
              <a:rPr kumimoji="0" lang="hu-HU" sz="1800" b="0" i="0" u="none" strike="noStrike" kern="1200" cap="none" spc="0" normalizeH="0" baseline="0" noProof="0" dirty="0">
                <a:ln>
                  <a:noFill/>
                </a:ln>
                <a:solidFill>
                  <a:srgbClr val="2D2D8A"/>
                </a:solidFill>
                <a:effectLst/>
                <a:uLnTx/>
                <a:uFillTx/>
                <a:latin typeface="Verdana"/>
                <a:ea typeface="+mn-ea"/>
                <a:cs typeface="+mn-cs"/>
              </a:rPr>
              <a:t>)</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14</a:t>
            </a:r>
            <a:r>
              <a:rPr lang="hu-HU" sz="1700">
                <a:solidFill>
                  <a:srgbClr val="FFFFFF"/>
                </a:solidFill>
              </a:rPr>
              <a:t>)</a:t>
            </a:r>
            <a:endParaRPr lang="en-US" sz="1700">
              <a:solidFill>
                <a:srgbClr val="FFFFFF"/>
              </a:solidFill>
            </a:endParaRPr>
          </a:p>
        </p:txBody>
      </p:sp>
      <p:sp>
        <p:nvSpPr>
          <p:cNvPr id="5" name="Rounded Rectangle 4"/>
          <p:cNvSpPr/>
          <p:nvPr/>
        </p:nvSpPr>
        <p:spPr bwMode="auto">
          <a:xfrm>
            <a:off x="-18510" y="1178750"/>
            <a:ext cx="9143999" cy="558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41825" y="1268760"/>
            <a:ext cx="9070617" cy="204671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 ARM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 </a:t>
            </a:r>
            <a:r>
              <a:rPr kumimoji="0" lang="en-US" sz="1600" b="0" i="0" u="none" strike="noStrike" kern="1200" cap="none" spc="0" normalizeH="0" baseline="0" noProof="0" dirty="0">
                <a:ln>
                  <a:noFill/>
                </a:ln>
                <a:solidFill>
                  <a:srgbClr val="FF0000"/>
                </a:solidFill>
                <a:effectLst/>
                <a:uLnTx/>
                <a:uFillTx/>
                <a:latin typeface="Verdana"/>
                <a:ea typeface="+mn-ea"/>
                <a:cs typeface="+mn-cs"/>
              </a:rPr>
              <a:t>RISC architecture, </a:t>
            </a:r>
            <a:r>
              <a:rPr kumimoji="0" lang="en-US" sz="1600" b="0" i="0" u="none" strike="noStrike" kern="1200" cap="none" spc="0" normalizeH="0" baseline="0" noProof="0" dirty="0">
                <a:ln>
                  <a:noFill/>
                </a:ln>
                <a:solidFill>
                  <a:srgbClr val="0070C0"/>
                </a:solidFill>
                <a:effectLst/>
                <a:uLnTx/>
                <a:uFillTx/>
                <a:latin typeface="Verdana"/>
                <a:ea typeface="+mn-ea"/>
                <a:cs typeface="+mn-cs"/>
              </a:rPr>
              <a:t>unlike</a:t>
            </a:r>
            <a:r>
              <a:rPr kumimoji="0" lang="en-US" sz="1600" b="0" i="0" u="none" strike="noStrike" kern="1200" cap="none" spc="0" normalizeH="0" baseline="0" noProof="0" dirty="0">
                <a:ln>
                  <a:noFill/>
                </a:ln>
                <a:solidFill>
                  <a:schemeClr val="tx2"/>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of </a:t>
            </a:r>
            <a:r>
              <a:rPr kumimoji="0" lang="en-US" sz="1600" b="0" i="0" u="none" strike="noStrike" kern="1200" cap="none" spc="0" normalizeH="0" baseline="0" noProof="0" dirty="0">
                <a:ln>
                  <a:noFill/>
                </a:ln>
                <a:solidFill>
                  <a:srgbClr val="FF0000"/>
                </a:solidFill>
                <a:effectLst/>
                <a:uLnTx/>
                <a:uFillTx/>
                <a:latin typeface="Verdana"/>
                <a:ea typeface="+mn-ea"/>
                <a:cs typeface="+mn-cs"/>
              </a:rPr>
              <a:t>CISC type.</a:t>
            </a:r>
          </a:p>
          <a:p>
            <a:pPr marL="285750" marR="0" lvl="0" indent="-285750" algn="l" defTabSz="914400" rtl="0" eaLnBrk="1" fontAlgn="auto" latinLnBrk="0" hangingPunct="1">
              <a:lnSpc>
                <a:spcPct val="100000"/>
              </a:lnSpc>
              <a:spcBef>
                <a:spcPts val="0"/>
              </a:spcBef>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RISC ISAs </a:t>
            </a:r>
            <a:r>
              <a:rPr kumimoji="0" lang="en-US" sz="1600" b="0" i="0" u="none" strike="noStrike" kern="1200" cap="none" spc="0" normalizeH="0" baseline="0" noProof="0" dirty="0">
                <a:ln>
                  <a:noFill/>
                </a:ln>
                <a:effectLst/>
                <a:uLnTx/>
                <a:uFillTx/>
                <a:latin typeface="Verdana"/>
                <a:ea typeface="+mn-ea"/>
                <a:cs typeface="+mn-cs"/>
              </a:rPr>
              <a:t>are</a:t>
            </a:r>
            <a:r>
              <a:rPr kumimoji="0" lang="en-US" sz="1600" b="0" i="0" u="none" strike="noStrike" kern="1200" cap="none" spc="0" normalizeH="0" baseline="0" noProof="0" dirty="0">
                <a:ln>
                  <a:noFill/>
                </a:ln>
                <a:solidFill>
                  <a:srgbClr val="FF0000"/>
                </a:solidFill>
                <a:effectLst/>
                <a:uLnTx/>
                <a:uFillTx/>
                <a:latin typeface="Verdana"/>
                <a:ea typeface="+mn-ea"/>
                <a:cs typeface="+mn-cs"/>
              </a:rPr>
              <a:t> Load/Store architectures </a:t>
            </a:r>
            <a:r>
              <a:rPr kumimoji="0" lang="en-US" sz="1600" b="0" i="0" u="none" strike="noStrike" kern="1200" cap="none" spc="0" normalizeH="0" baseline="0" noProof="0" dirty="0">
                <a:ln>
                  <a:noFill/>
                </a:ln>
                <a:effectLst/>
                <a:uLnTx/>
                <a:uFillTx/>
                <a:latin typeface="Verdana"/>
                <a:ea typeface="+mn-ea"/>
                <a:cs typeface="+mn-cs"/>
              </a:rPr>
              <a:t>that use</a:t>
            </a:r>
            <a:r>
              <a:rPr kumimoji="0" lang="en-US" sz="1600" b="0" i="0" u="none" strike="noStrike" kern="1200" cap="none" spc="0" normalizeH="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load and store instructions</a:t>
            </a:r>
          </a:p>
          <a:p>
            <a:pPr marR="0" lvl="0" algn="l" defTabSz="914400" rtl="0" eaLnBrk="1" fontAlgn="auto" latinLnBrk="0" hangingPunct="1">
              <a:lnSpc>
                <a:spcPct val="100000"/>
              </a:lnSpc>
              <a:spcBef>
                <a:spcPts val="0"/>
              </a:spcBef>
              <a:buClr>
                <a:srgbClr val="000000"/>
              </a:buClr>
              <a:buSzTx/>
              <a:tabLst/>
              <a:defRPr/>
            </a:pPr>
            <a:r>
              <a:rPr lang="en-US" sz="1600" dirty="0">
                <a:latin typeface="Verdana"/>
              </a:rPr>
              <a:t>   </a:t>
            </a:r>
            <a:r>
              <a:rPr kumimoji="0" lang="en-US" sz="1600" b="0" i="0" u="none" strike="noStrike" kern="1200" cap="none" spc="0" normalizeH="0" baseline="0" noProof="0" dirty="0">
                <a:ln>
                  <a:noFill/>
                </a:ln>
                <a:effectLst/>
                <a:uLnTx/>
                <a:uFillTx/>
                <a:latin typeface="Verdana"/>
                <a:ea typeface="+mn-ea"/>
                <a:cs typeface="+mn-cs"/>
              </a:rPr>
              <a:t>   to transfer data between the memory and </a:t>
            </a:r>
            <a:r>
              <a:rPr kumimoji="0" lang="en-US" sz="1600" b="0" i="0" u="none" strike="noStrike" kern="1200" cap="none" spc="0" normalizeH="0" baseline="0" noProof="0" dirty="0">
                <a:ln>
                  <a:noFill/>
                </a:ln>
                <a:solidFill>
                  <a:srgbClr val="0070C0"/>
                </a:solidFill>
                <a:effectLst/>
                <a:uLnTx/>
                <a:uFillTx/>
                <a:latin typeface="Verdana"/>
                <a:ea typeface="+mn-ea"/>
                <a:cs typeface="+mn-cs"/>
              </a:rPr>
              <a:t>may access only </a:t>
            </a:r>
            <a:r>
              <a:rPr lang="en-US" sz="1600" dirty="0">
                <a:solidFill>
                  <a:srgbClr val="0070C0"/>
                </a:solidFill>
                <a:latin typeface="Verdana"/>
              </a:rPr>
              <a:t>register operands</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dirty="0">
                <a:solidFill>
                  <a:srgbClr val="0070C0"/>
                </a:solidFill>
                <a:latin typeface="Verdana"/>
              </a:rPr>
              <a:t>      during calculations.</a:t>
            </a:r>
            <a:endParaRPr kumimoji="0" lang="en-US" sz="1600" b="0" i="0" u="none" strike="noStrike" kern="1200" cap="none" spc="0" normalizeH="0" baseline="0" noProof="0" dirty="0">
              <a:ln>
                <a:noFill/>
              </a:ln>
              <a:effectLst/>
              <a:uLnTx/>
              <a:uFillTx/>
              <a:latin typeface="Verdana"/>
              <a:ea typeface="+mn-ea"/>
              <a:cs typeface="+mn-cs"/>
            </a:endParaRPr>
          </a:p>
          <a:p>
            <a:pPr marL="0" marR="0" lvl="0" indent="0" algn="l" defTabSz="914400" rtl="0" eaLnBrk="1" fontAlgn="auto" latinLnBrk="0" hangingPunct="1">
              <a:lnSpc>
                <a:spcPct val="100000"/>
              </a:lnSpc>
              <a:spcBef>
                <a:spcPts val="0"/>
              </a:spcBef>
              <a:buClr>
                <a:srgbClr val="000000"/>
              </a:buClr>
              <a:buSzTx/>
              <a:buFontTx/>
              <a:buNone/>
              <a:tabLst/>
              <a:defRPr/>
            </a:pPr>
            <a:r>
              <a:rPr kumimoji="0" lang="en-US" sz="1600" b="0" i="0" u="none" strike="noStrike" kern="1200" cap="none" spc="0" normalizeH="0" baseline="0" noProof="0" dirty="0">
                <a:ln>
                  <a:noFill/>
                </a:ln>
                <a:effectLst/>
                <a:uLnTx/>
                <a:uFillTx/>
                <a:latin typeface="Verdana"/>
                <a:ea typeface="+mn-ea"/>
                <a:cs typeface="+mn-cs"/>
              </a:rPr>
              <a:t>    In contrast, </a:t>
            </a:r>
            <a:r>
              <a:rPr kumimoji="0" lang="en-US" sz="1600" b="0" i="0" u="none" strike="noStrike" kern="1200" cap="none" spc="0" normalizeH="0" baseline="0" noProof="0" dirty="0">
                <a:ln>
                  <a:noFill/>
                </a:ln>
                <a:solidFill>
                  <a:srgbClr val="FF0000"/>
                </a:solidFill>
                <a:effectLst/>
                <a:uLnTx/>
                <a:uFillTx/>
                <a:latin typeface="Verdana"/>
                <a:ea typeface="+mn-ea"/>
                <a:cs typeface="+mn-cs"/>
              </a:rPr>
              <a:t>CISC architectures </a:t>
            </a:r>
            <a:r>
              <a:rPr kumimoji="0" lang="en-US" sz="1600" b="0" i="0" u="none" strike="noStrike" kern="1200" cap="none" spc="0" normalizeH="0" baseline="0" noProof="0" dirty="0">
                <a:ln>
                  <a:noFill/>
                </a:ln>
                <a:solidFill>
                  <a:srgbClr val="0070C0"/>
                </a:solidFill>
                <a:effectLst/>
                <a:uLnTx/>
                <a:uFillTx/>
                <a:latin typeface="Verdana"/>
                <a:ea typeface="+mn-ea"/>
                <a:cs typeface="+mn-cs"/>
              </a:rPr>
              <a:t>allow specifying both register and memory</a:t>
            </a:r>
            <a:r>
              <a:rPr lang="en-US" sz="1600" dirty="0">
                <a:solidFill>
                  <a:srgbClr val="0070C0"/>
                </a:solidFill>
                <a:latin typeface="Verdana"/>
              </a:rPr>
              <a:t> </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70C0"/>
                </a:solidFill>
                <a:latin typeface="Verdana"/>
              </a:rPr>
              <a:t>      operands in calculations.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This has</a:t>
            </a:r>
            <a:r>
              <a:rPr kumimoji="0" lang="en-US" sz="1600" b="0" i="0" u="none" strike="noStrike" kern="1200" cap="none" spc="0" normalizeH="0" baseline="0" noProof="0" dirty="0">
                <a:ln>
                  <a:noFill/>
                </a:ln>
                <a:solidFill>
                  <a:srgbClr val="0070C0"/>
                </a:solidFill>
                <a:effectLst/>
                <a:uLnTx/>
                <a:uFillTx/>
                <a:latin typeface="Verdana"/>
                <a:ea typeface="+mn-ea"/>
                <a:cs typeface="+mn-cs"/>
              </a:rPr>
              <a:t> two consequences;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p>
        </p:txBody>
      </p:sp>
      <p:sp>
        <p:nvSpPr>
          <p:cNvPr id="10" name="TextBox 9"/>
          <p:cNvSpPr txBox="1"/>
          <p:nvPr/>
        </p:nvSpPr>
        <p:spPr>
          <a:xfrm>
            <a:off x="250825" y="5321215"/>
            <a:ext cx="8860567"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30" normalizeH="0" noProof="0" dirty="0">
                <a:ln>
                  <a:noFill/>
                </a:ln>
                <a:solidFill>
                  <a:srgbClr val="FF0000"/>
                </a:solidFill>
                <a:effectLst/>
                <a:uLnTx/>
                <a:uFillTx/>
                <a:latin typeface="Verdana"/>
                <a:ea typeface="+mn-ea"/>
                <a:cs typeface="+mn-cs"/>
              </a:rPr>
              <a:t>Due to their lower power consumption </a:t>
            </a:r>
            <a:r>
              <a:rPr kumimoji="0" lang="en-US" sz="1600" b="0" i="0" u="none" strike="noStrike" kern="1200" cap="none" spc="-30" normalizeH="0" noProof="0" dirty="0">
                <a:ln>
                  <a:noFill/>
                </a:ln>
                <a:effectLst/>
                <a:uLnTx/>
                <a:uFillTx/>
                <a:latin typeface="Verdana"/>
                <a:ea typeface="+mn-ea"/>
                <a:cs typeface="+mn-cs"/>
              </a:rPr>
              <a:t>compared to CISC architectures</a:t>
            </a:r>
            <a:r>
              <a:rPr kumimoji="0" lang="en-US" sz="1600" b="0" i="0" u="none" strike="noStrike" kern="1200" cap="none" spc="-30" normalizeH="0" noProof="0" dirty="0">
                <a:ln>
                  <a:noFill/>
                </a:ln>
                <a:solidFill>
                  <a:srgbClr val="FF0000"/>
                </a:solidFill>
                <a:effectLst/>
                <a:uLnTx/>
                <a:uFillTx/>
                <a:latin typeface="Verdana"/>
                <a:ea typeface="+mn-ea"/>
                <a:cs typeface="+mn-cs"/>
              </a:rPr>
              <a:t>, RISC-based</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 designs have become dominant in the embedded and mobile market </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(including smartphones and tablets).</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000000"/>
                </a:solidFill>
                <a:latin typeface="Verdana"/>
              </a:rPr>
              <a:t>     This is also the reason for the </a:t>
            </a:r>
            <a:r>
              <a:rPr lang="en-US" sz="1600" dirty="0">
                <a:solidFill>
                  <a:srgbClr val="0070C0"/>
                </a:solidFill>
                <a:latin typeface="Verdana"/>
              </a:rPr>
              <a:t>growing interest in </a:t>
            </a:r>
            <a:r>
              <a:rPr kumimoji="0" lang="en-US" sz="1600" b="0" i="0" u="none" strike="noStrike" kern="1200" cap="none" spc="0" normalizeH="0" baseline="0" noProof="0" dirty="0">
                <a:ln>
                  <a:noFill/>
                </a:ln>
                <a:solidFill>
                  <a:srgbClr val="FF0000"/>
                </a:solidFill>
                <a:effectLst/>
                <a:uLnTx/>
                <a:uFillTx/>
                <a:latin typeface="Verdana"/>
                <a:ea typeface="+mn-ea"/>
                <a:cs typeface="+mn-cs"/>
              </a:rPr>
              <a:t>ARM ISA-based server and </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FF0000"/>
                </a:solidFill>
                <a:latin typeface="Verdana"/>
              </a:rPr>
              <a:t>       and client </a:t>
            </a:r>
            <a:r>
              <a:rPr kumimoji="0" lang="en-US" sz="1600" b="0" i="0" u="none" strike="noStrike" kern="1200" cap="none" spc="0" normalizeH="0" baseline="0" noProof="0" dirty="0">
                <a:ln>
                  <a:noFill/>
                </a:ln>
                <a:solidFill>
                  <a:srgbClr val="FF0000"/>
                </a:solidFill>
                <a:effectLst/>
                <a:uLnTx/>
                <a:uFillTx/>
                <a:latin typeface="Verdana"/>
                <a:ea typeface="+mn-ea"/>
                <a:cs typeface="+mn-cs"/>
              </a:rPr>
              <a:t>processor designs recently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p:cNvSpPr txBox="1"/>
          <p:nvPr/>
        </p:nvSpPr>
        <p:spPr>
          <a:xfrm>
            <a:off x="566553" y="3275564"/>
            <a:ext cx="9322513" cy="2123658"/>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600"/>
              </a:spcAft>
              <a:buClrTx/>
              <a:buSzTx/>
              <a:buFontTx/>
              <a:buAutoNum type="alphaLcParen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CISC instructions are different long,</a:t>
            </a:r>
            <a:r>
              <a:rPr kumimoji="0" lang="en-GB" sz="1600" b="0" i="0" u="none" strike="noStrike" kern="1200" cap="none" spc="0" normalizeH="0" baseline="0" noProof="0" dirty="0">
                <a:ln>
                  <a:noFill/>
                </a:ln>
                <a:solidFill>
                  <a:srgbClr val="000000"/>
                </a:solidFill>
                <a:effectLst/>
                <a:uLnTx/>
                <a:uFillTx/>
                <a:latin typeface="Verdana"/>
                <a:ea typeface="+mn-ea"/>
                <a:cs typeface="+mn-cs"/>
              </a:rPr>
              <a:t> ranging from </a:t>
            </a:r>
            <a:r>
              <a:rPr kumimoji="0" lang="en-GB" sz="1600" b="0" i="0" u="none" strike="noStrike" kern="1200" cap="none" spc="0" normalizeH="0" baseline="0" noProof="0" dirty="0">
                <a:ln>
                  <a:noFill/>
                </a:ln>
                <a:solidFill>
                  <a:srgbClr val="0070C0"/>
                </a:solidFill>
                <a:effectLst/>
                <a:uLnTx/>
                <a:uFillTx/>
                <a:latin typeface="Verdana"/>
                <a:ea typeface="+mn-ea"/>
                <a:cs typeface="+mn-cs"/>
              </a:rPr>
              <a:t>1 to 15 bytes</a:t>
            </a:r>
            <a:r>
              <a:rPr lang="en-GB" sz="1600" noProof="0" dirty="0">
                <a:solidFill>
                  <a:srgbClr val="0070C0"/>
                </a:solidFill>
                <a:latin typeface="Verdana"/>
              </a:rPr>
              <a:t>.</a:t>
            </a:r>
          </a:p>
          <a:p>
            <a:pPr marR="0" lvl="0" algn="l" defTabSz="914400" rtl="0" eaLnBrk="1" fontAlgn="auto" latinLnBrk="0" hangingPunct="1">
              <a:lnSpc>
                <a:spcPct val="100000"/>
              </a:lnSpc>
              <a:spcBef>
                <a:spcPts val="0"/>
              </a:spcBef>
              <a:spcAft>
                <a:spcPts val="60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40" normalizeH="0" baseline="0" noProof="0" dirty="0">
                <a:ln>
                  <a:noFill/>
                </a:ln>
                <a:solidFill>
                  <a:srgbClr val="000000"/>
                </a:solidFill>
                <a:effectLst/>
                <a:uLnTx/>
                <a:uFillTx/>
                <a:latin typeface="Verdana"/>
              </a:rPr>
              <a:t>This occurs because CISC instructions allow accessing memory operands as well.</a:t>
            </a:r>
          </a:p>
          <a:p>
            <a:pPr marR="0" lvl="0" algn="l" defTabSz="914400" rtl="0" eaLnBrk="1" fontAlgn="auto" latinLnBrk="0" hangingPunct="1">
              <a:lnSpc>
                <a:spcPct val="100000"/>
              </a:lnSpc>
              <a:spcBef>
                <a:spcPts val="0"/>
              </a:spcBef>
              <a:buClrTx/>
              <a:buSzTx/>
              <a:tabLst/>
              <a:defRPr/>
            </a:pPr>
            <a:r>
              <a:rPr kumimoji="0" lang="en-GB" sz="1600" b="0" i="0" u="none" strike="noStrike" kern="1200" cap="none" spc="-40" normalizeH="0" baseline="0" noProof="0" dirty="0">
                <a:ln>
                  <a:noFill/>
                </a:ln>
                <a:solidFill>
                  <a:srgbClr val="000000"/>
                </a:solidFill>
                <a:effectLst/>
                <a:uLnTx/>
                <a:uFillTx/>
                <a:latin typeface="Verdana"/>
              </a:rPr>
              <a:t>     In contrast, </a:t>
            </a:r>
            <a:r>
              <a:rPr kumimoji="0" lang="en-GB" sz="1600" b="0" i="0" u="none" strike="noStrike" kern="1200" cap="none" spc="-40" normalizeH="0" baseline="0" noProof="0" dirty="0">
                <a:ln>
                  <a:noFill/>
                </a:ln>
                <a:solidFill>
                  <a:srgbClr val="FF0000"/>
                </a:solidFill>
                <a:effectLst/>
                <a:uLnTx/>
                <a:uFillTx/>
                <a:latin typeface="Verdana"/>
              </a:rPr>
              <a:t>RISC instructions </a:t>
            </a:r>
            <a:r>
              <a:rPr kumimoji="0" lang="en-GB" sz="1600" b="0" i="0" u="none" strike="noStrike" kern="1200" cap="none" spc="-40" normalizeH="0" baseline="0" noProof="0" dirty="0">
                <a:ln>
                  <a:noFill/>
                </a:ln>
                <a:solidFill>
                  <a:srgbClr val="000000"/>
                </a:solidFill>
                <a:effectLst/>
                <a:uLnTx/>
                <a:uFillTx/>
                <a:latin typeface="Verdana"/>
              </a:rPr>
              <a:t>are</a:t>
            </a:r>
            <a:r>
              <a:rPr kumimoji="0" lang="en-GB" sz="1600" b="0" i="0" u="none" strike="noStrike" kern="1200" cap="none" spc="-40" normalizeH="0" baseline="0" noProof="0" dirty="0">
                <a:ln>
                  <a:noFill/>
                </a:ln>
                <a:solidFill>
                  <a:srgbClr val="0070C0"/>
                </a:solidFill>
                <a:effectLst/>
                <a:uLnTx/>
                <a:uFillTx/>
                <a:latin typeface="Verdana"/>
              </a:rPr>
              <a:t> uniformly</a:t>
            </a:r>
            <a:r>
              <a:rPr kumimoji="0" lang="en-GB" sz="1600" b="0" i="0" u="none" strike="noStrike" kern="1200" cap="none" spc="-40" normalizeH="0" noProof="0" dirty="0">
                <a:ln>
                  <a:noFill/>
                </a:ln>
                <a:solidFill>
                  <a:srgbClr val="0070C0"/>
                </a:solidFill>
                <a:effectLst/>
                <a:uLnTx/>
                <a:uFillTx/>
                <a:latin typeface="Verdana"/>
              </a:rPr>
              <a:t> </a:t>
            </a:r>
            <a:r>
              <a:rPr kumimoji="0" lang="en-GB" sz="1600" b="0" i="0" u="none" strike="noStrike" kern="1200" cap="none" spc="-40" normalizeH="0" baseline="0" noProof="0" dirty="0">
                <a:ln>
                  <a:noFill/>
                </a:ln>
                <a:solidFill>
                  <a:srgbClr val="0070C0"/>
                </a:solidFill>
                <a:effectLst/>
                <a:uLnTx/>
                <a:uFillTx/>
                <a:latin typeface="Verdana"/>
              </a:rPr>
              <a:t>4-byte long, </a:t>
            </a:r>
            <a:r>
              <a:rPr kumimoji="0" lang="en-GB" sz="1600" b="0" i="0" u="none" strike="noStrike" kern="1200" cap="none" spc="-40" normalizeH="0" baseline="0" noProof="0" dirty="0">
                <a:ln>
                  <a:noFill/>
                </a:ln>
                <a:effectLst/>
                <a:uLnTx/>
                <a:uFillTx/>
                <a:latin typeface="Verdana"/>
              </a:rPr>
              <a:t>as t</a:t>
            </a:r>
            <a:r>
              <a:rPr kumimoji="0" lang="en-GB" sz="1600" b="0" i="0" u="none" strike="noStrike" kern="1200" cap="none" spc="-40" normalizeH="0" baseline="0" noProof="0" dirty="0">
                <a:ln>
                  <a:noFill/>
                </a:ln>
                <a:solidFill>
                  <a:srgbClr val="000000"/>
                </a:solidFill>
                <a:effectLst/>
                <a:uLnTx/>
                <a:uFillTx/>
                <a:latin typeface="Verdana"/>
              </a:rPr>
              <a:t>hey can only refer to</a:t>
            </a:r>
          </a:p>
          <a:p>
            <a:pPr marR="0" lvl="0" algn="l" defTabSz="914400" rtl="0" eaLnBrk="1" fontAlgn="auto" latinLnBrk="0" hangingPunct="1">
              <a:lnSpc>
                <a:spcPct val="100000"/>
              </a:lnSpc>
              <a:spcBef>
                <a:spcPts val="0"/>
              </a:spcBef>
              <a:spcAft>
                <a:spcPts val="600"/>
              </a:spcAft>
              <a:buClrTx/>
              <a:buSzTx/>
              <a:tabLst/>
              <a:defRPr/>
            </a:pPr>
            <a:r>
              <a:rPr lang="en-GB" sz="1600" spc="-40" dirty="0">
                <a:solidFill>
                  <a:srgbClr val="000000"/>
                </a:solidFill>
                <a:latin typeface="Verdana"/>
              </a:rPr>
              <a:t>      </a:t>
            </a:r>
            <a:r>
              <a:rPr kumimoji="0" lang="en-GB" sz="1600" b="0" i="0" u="none" strike="noStrike" kern="1200" cap="none" spc="-40" normalizeH="0" baseline="0" noProof="0" dirty="0">
                <a:ln>
                  <a:noFill/>
                </a:ln>
                <a:solidFill>
                  <a:srgbClr val="000000"/>
                </a:solidFill>
                <a:effectLst/>
                <a:uLnTx/>
                <a:uFillTx/>
                <a:latin typeface="Verdana"/>
              </a:rPr>
              <a:t> register operands, except LS instructions, which can also be encoded in 4-bytes.</a:t>
            </a:r>
          </a:p>
          <a:p>
            <a:pPr marR="0" lvl="0" algn="l" defTabSz="914400" rtl="0" eaLnBrk="1" fontAlgn="auto" latinLnBrk="0" hangingPunct="1">
              <a:lnSpc>
                <a:spcPct val="100000"/>
              </a:lnSpc>
              <a:spcBef>
                <a:spcPts val="0"/>
              </a:spcBef>
              <a:spcAft>
                <a:spcPts val="60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Consequently, </a:t>
            </a:r>
            <a:r>
              <a:rPr kumimoji="0" lang="en-GB" sz="1600" b="0" i="0" u="none" strike="noStrike" kern="1200" cap="none" spc="0" normalizeH="0" baseline="0" noProof="0" dirty="0">
                <a:ln>
                  <a:noFill/>
                </a:ln>
                <a:solidFill>
                  <a:srgbClr val="0070C0"/>
                </a:solidFill>
                <a:effectLst/>
                <a:uLnTx/>
                <a:uFillTx/>
                <a:latin typeface="Verdana"/>
                <a:ea typeface="+mn-ea"/>
                <a:cs typeface="+mn-cs"/>
              </a:rPr>
              <a:t>RISC decoders use less power compared to </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CiSC</a:t>
            </a:r>
            <a:r>
              <a:rPr kumimoji="0" lang="en-GB" sz="1600" b="0" i="0" u="none" strike="noStrike" kern="1200" cap="none" spc="0" normalizeH="0" baseline="0" noProof="0" dirty="0">
                <a:ln>
                  <a:noFill/>
                </a:ln>
                <a:solidFill>
                  <a:srgbClr val="0070C0"/>
                </a:solidFill>
                <a:effectLst/>
                <a:uLnTx/>
                <a:uFillTx/>
                <a:latin typeface="Verdana"/>
                <a:ea typeface="+mn-ea"/>
                <a:cs typeface="+mn-cs"/>
              </a:rPr>
              <a:t> decoders</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10" normalizeH="0" noProof="0" dirty="0">
                <a:ln>
                  <a:noFill/>
                </a:ln>
                <a:solidFill>
                  <a:srgbClr val="FF0000"/>
                </a:solidFill>
                <a:effectLst/>
                <a:uLnTx/>
                <a:uFillTx/>
                <a:latin typeface="Verdana"/>
                <a:ea typeface="+mn-ea"/>
                <a:cs typeface="+mn-cs"/>
              </a:rPr>
              <a:t>b) CISC architectures inherently consume more power </a:t>
            </a:r>
            <a:r>
              <a:rPr kumimoji="0" lang="en-GB" sz="1600" b="0" i="0" u="none" strike="noStrike" kern="1200" cap="none" spc="-10" normalizeH="0" noProof="0" dirty="0">
                <a:ln>
                  <a:noFill/>
                </a:ln>
                <a:effectLst/>
                <a:uLnTx/>
                <a:uFillTx/>
                <a:latin typeface="Verdana"/>
                <a:ea typeface="+mn-ea"/>
                <a:cs typeface="+mn-cs"/>
              </a:rPr>
              <a:t>because of </a:t>
            </a:r>
            <a:r>
              <a:rPr kumimoji="0" lang="en-GB" sz="1600" b="0" i="0" u="none" strike="noStrike" kern="1200" cap="none" spc="-10" normalizeH="0" noProof="0" dirty="0">
                <a:ln>
                  <a:noFill/>
                </a:ln>
                <a:solidFill>
                  <a:srgbClr val="0070C0"/>
                </a:solidFill>
                <a:effectLst/>
                <a:uLnTx/>
                <a:uFillTx/>
                <a:latin typeface="Verdana"/>
                <a:ea typeface="+mn-ea"/>
                <a:cs typeface="+mn-cs"/>
              </a:rPr>
              <a:t>memory fetches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need more power than register fetches.</a:t>
            </a:r>
          </a:p>
        </p:txBody>
      </p:sp>
    </p:spTree>
    <p:extLst>
      <p:ext uri="{BB962C8B-B14F-4D97-AF65-F5344CB8AC3E}">
        <p14:creationId xmlns:p14="http://schemas.microsoft.com/office/powerpoint/2010/main" val="4244940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xEl>
                                              <p:pRg st="3" end="3"/>
                                            </p:txEl>
                                          </p:spTgt>
                                        </p:tgtEl>
                                        <p:attrNameLst>
                                          <p:attrName>style.visibility</p:attrName>
                                        </p:attrNameLst>
                                      </p:cBhvr>
                                      <p:to>
                                        <p:strVal val="visible"/>
                                      </p:to>
                                    </p:set>
                                    <p:anim calcmode="lin" valueType="num">
                                      <p:cBhvr additive="base">
                                        <p:cTn id="21"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 calcmode="lin" valueType="num">
                                      <p:cBhvr additive="base">
                                        <p:cTn id="27"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xEl>
                                              <p:pRg st="5" end="5"/>
                                            </p:txEl>
                                          </p:spTgt>
                                        </p:tgtEl>
                                        <p:attrNameLst>
                                          <p:attrName>style.visibility</p:attrName>
                                        </p:attrNameLst>
                                      </p:cBhvr>
                                      <p:to>
                                        <p:strVal val="visible"/>
                                      </p:to>
                                    </p:set>
                                    <p:anim calcmode="lin" valueType="num">
                                      <p:cBhvr additive="base">
                                        <p:cTn id="3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 calcmode="lin" valueType="num">
                                      <p:cBhvr additive="base">
                                        <p:cTn id="37"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 calcmode="lin" valueType="num">
                                      <p:cBhvr additive="base">
                                        <p:cTn id="4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
                                            <p:txEl>
                                              <p:pRg st="1" end="1"/>
                                            </p:txEl>
                                          </p:spTgt>
                                        </p:tgtEl>
                                        <p:attrNameLst>
                                          <p:attrName>style.visibility</p:attrName>
                                        </p:attrNameLst>
                                      </p:cBhvr>
                                      <p:to>
                                        <p:strVal val="visible"/>
                                      </p:to>
                                    </p:set>
                                    <p:anim calcmode="lin" valueType="num">
                                      <p:cBhvr additive="base">
                                        <p:cTn id="4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1">
                                            <p:txEl>
                                              <p:pRg st="2" end="2"/>
                                            </p:txEl>
                                          </p:spTgt>
                                        </p:tgtEl>
                                        <p:attrNameLst>
                                          <p:attrName>style.visibility</p:attrName>
                                        </p:attrNameLst>
                                      </p:cBhvr>
                                      <p:to>
                                        <p:strVal val="visible"/>
                                      </p:to>
                                    </p:set>
                                    <p:anim calcmode="lin" valueType="num">
                                      <p:cBhvr additive="base">
                                        <p:cTn id="5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1">
                                            <p:txEl>
                                              <p:pRg st="3" end="3"/>
                                            </p:txEl>
                                          </p:spTgt>
                                        </p:tgtEl>
                                        <p:attrNameLst>
                                          <p:attrName>style.visibility</p:attrName>
                                        </p:attrNameLst>
                                      </p:cBhvr>
                                      <p:to>
                                        <p:strVal val="visible"/>
                                      </p:to>
                                    </p:set>
                                    <p:anim calcmode="lin" valueType="num">
                                      <p:cBhvr additive="base">
                                        <p:cTn id="57"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1">
                                            <p:txEl>
                                              <p:pRg st="4" end="4"/>
                                            </p:txEl>
                                          </p:spTgt>
                                        </p:tgtEl>
                                        <p:attrNameLst>
                                          <p:attrName>style.visibility</p:attrName>
                                        </p:attrNameLst>
                                      </p:cBhvr>
                                      <p:to>
                                        <p:strVal val="visible"/>
                                      </p:to>
                                    </p:set>
                                    <p:anim calcmode="lin" valueType="num">
                                      <p:cBhvr additive="base">
                                        <p:cTn id="63"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1">
                                            <p:txEl>
                                              <p:pRg st="5" end="5"/>
                                            </p:txEl>
                                          </p:spTgt>
                                        </p:tgtEl>
                                        <p:attrNameLst>
                                          <p:attrName>style.visibility</p:attrName>
                                        </p:attrNameLst>
                                      </p:cBhvr>
                                      <p:to>
                                        <p:strVal val="visible"/>
                                      </p:to>
                                    </p:set>
                                    <p:anim calcmode="lin" valueType="num">
                                      <p:cBhvr additive="base">
                                        <p:cTn id="69"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1">
                                            <p:txEl>
                                              <p:pRg st="5" end="5"/>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1">
                                            <p:txEl>
                                              <p:pRg st="6" end="6"/>
                                            </p:txEl>
                                          </p:spTgt>
                                        </p:tgtEl>
                                        <p:attrNameLst>
                                          <p:attrName>style.visibility</p:attrName>
                                        </p:attrNameLst>
                                      </p:cBhvr>
                                      <p:to>
                                        <p:strVal val="visible"/>
                                      </p:to>
                                    </p:set>
                                    <p:anim calcmode="lin" valueType="num">
                                      <p:cBhvr additive="base">
                                        <p:cTn id="7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0">
                                            <p:txEl>
                                              <p:pRg st="0" end="0"/>
                                            </p:txEl>
                                          </p:spTgt>
                                        </p:tgtEl>
                                        <p:attrNameLst>
                                          <p:attrName>style.visibility</p:attrName>
                                        </p:attrNameLst>
                                      </p:cBhvr>
                                      <p:to>
                                        <p:strVal val="visible"/>
                                      </p:to>
                                    </p:set>
                                    <p:anim calcmode="lin" valueType="num">
                                      <p:cBhvr additive="base">
                                        <p:cTn id="79"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0">
                                            <p:txEl>
                                              <p:pRg st="1" end="1"/>
                                            </p:txEl>
                                          </p:spTgt>
                                        </p:tgtEl>
                                        <p:attrNameLst>
                                          <p:attrName>style.visibility</p:attrName>
                                        </p:attrNameLst>
                                      </p:cBhvr>
                                      <p:to>
                                        <p:strVal val="visible"/>
                                      </p:to>
                                    </p:set>
                                    <p:anim calcmode="lin" valueType="num">
                                      <p:cBhvr additive="base">
                                        <p:cTn id="8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0">
                                            <p:txEl>
                                              <p:pRg st="2" end="2"/>
                                            </p:txEl>
                                          </p:spTgt>
                                        </p:tgtEl>
                                        <p:attrNameLst>
                                          <p:attrName>style.visibility</p:attrName>
                                        </p:attrNameLst>
                                      </p:cBhvr>
                                      <p:to>
                                        <p:strVal val="visible"/>
                                      </p:to>
                                    </p:set>
                                    <p:anim calcmode="lin" valueType="num">
                                      <p:cBhvr additive="base">
                                        <p:cTn id="8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0">
                                            <p:txEl>
                                              <p:pRg st="3" end="3"/>
                                            </p:txEl>
                                          </p:spTgt>
                                        </p:tgtEl>
                                        <p:attrNameLst>
                                          <p:attrName>style.visibility</p:attrName>
                                        </p:attrNameLst>
                                      </p:cBhvr>
                                      <p:to>
                                        <p:strVal val="visible"/>
                                      </p:to>
                                    </p:set>
                                    <p:anim calcmode="lin" valueType="num">
                                      <p:cBhvr additive="base">
                                        <p:cTn id="93"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10">
                                            <p:txEl>
                                              <p:pRg st="4" end="4"/>
                                            </p:txEl>
                                          </p:spTgt>
                                        </p:tgtEl>
                                        <p:attrNameLst>
                                          <p:attrName>style.visibility</p:attrName>
                                        </p:attrNameLst>
                                      </p:cBhvr>
                                      <p:to>
                                        <p:strVal val="visible"/>
                                      </p:to>
                                    </p:set>
                                    <p:anim calcmode="lin" valueType="num">
                                      <p:cBhvr additive="base">
                                        <p:cTn id="97"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5"/>
                                        </p:tgtEl>
                                        <p:attrNameLst>
                                          <p:attrName>style.visibility</p:attrName>
                                        </p:attrNameLst>
                                      </p:cBhvr>
                                      <p:to>
                                        <p:strVal val="visible"/>
                                      </p:to>
                                    </p:set>
                                    <p:anim calcmode="lin" valueType="num">
                                      <p:cBhvr additive="base">
                                        <p:cTn id="103" dur="500" fill="hold"/>
                                        <p:tgtEl>
                                          <p:spTgt spid="5"/>
                                        </p:tgtEl>
                                        <p:attrNameLst>
                                          <p:attrName>ppt_x</p:attrName>
                                        </p:attrNameLst>
                                      </p:cBhvr>
                                      <p:tavLst>
                                        <p:tav tm="0">
                                          <p:val>
                                            <p:strVal val="#ppt_x"/>
                                          </p:val>
                                        </p:tav>
                                        <p:tav tm="100000">
                                          <p:val>
                                            <p:strVal val="#ppt_x"/>
                                          </p:val>
                                        </p:tav>
                                      </p:tavLst>
                                    </p:anim>
                                    <p:anim calcmode="lin" valueType="num">
                                      <p:cBhvr additive="base">
                                        <p:cTn id="10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99A070-907A-82FB-6C4A-2DF2FBC89318}"/>
              </a:ext>
            </a:extLst>
          </p:cNvPr>
          <p:cNvSpPr>
            <a:spLocks noGrp="1"/>
          </p:cNvSpPr>
          <p:nvPr>
            <p:ph type="title"/>
          </p:nvPr>
        </p:nvSpPr>
        <p:spPr/>
        <p:txBody>
          <a:bodyPr/>
          <a:lstStyle/>
          <a:p>
            <a:r>
              <a:rPr lang="en-US" sz="1700" kern="1200" dirty="0">
                <a:solidFill>
                  <a:srgbClr val="FFFFFF"/>
                </a:solidFill>
              </a:rPr>
              <a:t>3.6 Armv9-A based 64-bit Cortex-A CPUs (40)</a:t>
            </a:r>
            <a:endParaRPr lang="hu-HU" sz="1700" dirty="0"/>
          </a:p>
        </p:txBody>
      </p:sp>
      <p:graphicFrame>
        <p:nvGraphicFramePr>
          <p:cNvPr id="3" name="Table 3">
            <a:extLst>
              <a:ext uri="{FF2B5EF4-FFF2-40B4-BE49-F238E27FC236}">
                <a16:creationId xmlns:a16="http://schemas.microsoft.com/office/drawing/2014/main" id="{F300B7F3-DCEB-425C-E751-2EDC9545253B}"/>
              </a:ext>
            </a:extLst>
          </p:cNvPr>
          <p:cNvGraphicFramePr>
            <a:graphicFrameLocks noGrp="1"/>
          </p:cNvGraphicFramePr>
          <p:nvPr>
            <p:extLst>
              <p:ext uri="{D42A27DB-BD31-4B8C-83A1-F6EECF244321}">
                <p14:modId xmlns:p14="http://schemas.microsoft.com/office/powerpoint/2010/main" val="2066051578"/>
              </p:ext>
            </p:extLst>
          </p:nvPr>
        </p:nvGraphicFramePr>
        <p:xfrm>
          <a:off x="10478" y="2195018"/>
          <a:ext cx="9072560" cy="1275080"/>
        </p:xfrm>
        <a:graphic>
          <a:graphicData uri="http://schemas.openxmlformats.org/drawingml/2006/table">
            <a:tbl>
              <a:tblPr firstRow="1" bandRow="1">
                <a:tableStyleId>{5C22544A-7EE6-4342-B048-85BDC9FD1C3A}</a:tableStyleId>
              </a:tblPr>
              <a:tblGrid>
                <a:gridCol w="1323883">
                  <a:extLst>
                    <a:ext uri="{9D8B030D-6E8A-4147-A177-3AD203B41FA5}">
                      <a16:colId xmlns:a16="http://schemas.microsoft.com/office/drawing/2014/main" val="3906937519"/>
                    </a:ext>
                  </a:extLst>
                </a:gridCol>
                <a:gridCol w="1189717">
                  <a:extLst>
                    <a:ext uri="{9D8B030D-6E8A-4147-A177-3AD203B41FA5}">
                      <a16:colId xmlns:a16="http://schemas.microsoft.com/office/drawing/2014/main" val="1094676164"/>
                    </a:ext>
                  </a:extLst>
                </a:gridCol>
                <a:gridCol w="1611042">
                  <a:extLst>
                    <a:ext uri="{9D8B030D-6E8A-4147-A177-3AD203B41FA5}">
                      <a16:colId xmlns:a16="http://schemas.microsoft.com/office/drawing/2014/main" val="2024212550"/>
                    </a:ext>
                  </a:extLst>
                </a:gridCol>
                <a:gridCol w="1389114">
                  <a:extLst>
                    <a:ext uri="{9D8B030D-6E8A-4147-A177-3AD203B41FA5}">
                      <a16:colId xmlns:a16="http://schemas.microsoft.com/office/drawing/2014/main" val="1954434615"/>
                    </a:ext>
                  </a:extLst>
                </a:gridCol>
                <a:gridCol w="1665604">
                  <a:extLst>
                    <a:ext uri="{9D8B030D-6E8A-4147-A177-3AD203B41FA5}">
                      <a16:colId xmlns:a16="http://schemas.microsoft.com/office/drawing/2014/main" val="1359709798"/>
                    </a:ext>
                  </a:extLst>
                </a:gridCol>
                <a:gridCol w="1893200">
                  <a:extLst>
                    <a:ext uri="{9D8B030D-6E8A-4147-A177-3AD203B41FA5}">
                      <a16:colId xmlns:a16="http://schemas.microsoft.com/office/drawing/2014/main" val="1633298012"/>
                    </a:ext>
                  </a:extLst>
                </a:gridCol>
              </a:tblGrid>
              <a:tr h="25908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05/2020</a:t>
                      </a:r>
                      <a:endParaRPr lang="hu-HU" sz="1400" dirty="0"/>
                    </a:p>
                  </a:txBody>
                  <a:tcPr>
                    <a:solidFill>
                      <a:srgbClr val="DDF2FF"/>
                    </a:solidFill>
                  </a:tcPr>
                </a:tc>
                <a:tc>
                  <a:txBody>
                    <a:bodyPr/>
                    <a:lstStyle/>
                    <a:p>
                      <a:pPr algn="ctr"/>
                      <a:r>
                        <a:rPr lang="en-US" sz="1400" dirty="0"/>
                        <a:t>Armv8.2</a:t>
                      </a:r>
                      <a:endParaRPr lang="hu-HU" sz="1400" dirty="0"/>
                    </a:p>
                  </a:txBody>
                  <a:tcPr>
                    <a:solidFill>
                      <a:srgbClr val="DDF2FF"/>
                    </a:solidFill>
                  </a:tcPr>
                </a:tc>
                <a:tc>
                  <a:txBody>
                    <a:bodyPr/>
                    <a:lstStyle/>
                    <a:p>
                      <a:pPr algn="ctr"/>
                      <a:r>
                        <a:rPr lang="en-US" sz="1400" dirty="0">
                          <a:solidFill>
                            <a:srgbClr val="FF0000"/>
                          </a:solidFill>
                        </a:rPr>
                        <a:t>Cortex-X1</a:t>
                      </a:r>
                      <a:endParaRPr lang="hu-HU" sz="1400" dirty="0">
                        <a:solidFill>
                          <a:srgbClr val="FF0000"/>
                        </a:solidFill>
                      </a:endParaRPr>
                    </a:p>
                  </a:txBody>
                  <a:tcPr>
                    <a:solidFill>
                      <a:srgbClr val="DDF2FF"/>
                    </a:solidFill>
                  </a:tcPr>
                </a:tc>
                <a:tc>
                  <a:txBody>
                    <a:bodyPr/>
                    <a:lstStyle/>
                    <a:p>
                      <a:pPr algn="ctr"/>
                      <a:r>
                        <a:rPr lang="en-US" sz="1400" dirty="0"/>
                        <a:t>--</a:t>
                      </a:r>
                      <a:endParaRPr lang="hu-HU" sz="1400" dirty="0"/>
                    </a:p>
                  </a:txBody>
                  <a:tcPr>
                    <a:solidFill>
                      <a:srgbClr val="DDF2FF"/>
                    </a:solidFill>
                  </a:tcPr>
                </a:tc>
                <a:tc>
                  <a:txBody>
                    <a:bodyPr/>
                    <a:lstStyle/>
                    <a:p>
                      <a:pPr algn="ctr"/>
                      <a:r>
                        <a:rPr lang="en-US" sz="1400" dirty="0">
                          <a:solidFill>
                            <a:srgbClr val="FF0000"/>
                          </a:solidFill>
                        </a:rPr>
                        <a:t>Cortex-A55</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DSU</a:t>
                      </a:r>
                    </a:p>
                    <a:p>
                      <a:pPr algn="ctr"/>
                      <a:r>
                        <a:rPr lang="en-US" sz="1400" dirty="0">
                          <a:solidFill>
                            <a:schemeClr val="tx1"/>
                          </a:solidFill>
                        </a:rPr>
                        <a:t>Up to 8 cores</a:t>
                      </a:r>
                    </a:p>
                    <a:p>
                      <a:pPr algn="ctr"/>
                      <a:r>
                        <a:rPr lang="en-US" sz="1400" dirty="0">
                          <a:solidFill>
                            <a:schemeClr val="tx1"/>
                          </a:solidFill>
                        </a:rPr>
                        <a:t>(Up to 4 big cores)</a:t>
                      </a:r>
                    </a:p>
                    <a:p>
                      <a:pPr algn="ctr"/>
                      <a:r>
                        <a:rPr lang="en-US" sz="1400" dirty="0">
                          <a:solidFill>
                            <a:schemeClr val="tx1"/>
                          </a:solidFill>
                        </a:rPr>
                        <a:t>Up to 4 MB L3</a:t>
                      </a:r>
                      <a:endParaRPr lang="hu-HU" sz="1400" dirty="0">
                        <a:solidFill>
                          <a:schemeClr val="tx1"/>
                        </a:solidFill>
                      </a:endParaRPr>
                    </a:p>
                  </a:txBody>
                  <a:tcPr>
                    <a:solidFill>
                      <a:srgbClr val="DDF2FF"/>
                    </a:solidFill>
                  </a:tcPr>
                </a:tc>
                <a:extLst>
                  <a:ext uri="{0D108BD9-81ED-4DB2-BD59-A6C34878D82A}">
                    <a16:rowId xmlns:a16="http://schemas.microsoft.com/office/drawing/2014/main" val="3632320788"/>
                  </a:ext>
                </a:extLst>
              </a:tr>
            </a:tbl>
          </a:graphicData>
        </a:graphic>
      </p:graphicFrame>
      <p:sp>
        <p:nvSpPr>
          <p:cNvPr id="4" name="TextBox 3">
            <a:extLst>
              <a:ext uri="{FF2B5EF4-FFF2-40B4-BE49-F238E27FC236}">
                <a16:creationId xmlns:a16="http://schemas.microsoft.com/office/drawing/2014/main" id="{AB42BB39-249F-6023-713B-19B964501BB2}"/>
              </a:ext>
            </a:extLst>
          </p:cNvPr>
          <p:cNvSpPr txBox="1"/>
          <p:nvPr/>
        </p:nvSpPr>
        <p:spPr>
          <a:xfrm>
            <a:off x="10478" y="1206086"/>
            <a:ext cx="9936162" cy="869469"/>
          </a:xfrm>
          <a:prstGeom prst="rect">
            <a:avLst/>
          </a:prstGeom>
          <a:noFill/>
        </p:spPr>
        <p:txBody>
          <a:bodyPr wrap="square" rtlCol="0">
            <a:spAutoFit/>
          </a:bodyPr>
          <a:lstStyle/>
          <a:p>
            <a:pPr>
              <a:spcAft>
                <a:spcPts val="300"/>
              </a:spcAft>
            </a:pPr>
            <a:r>
              <a:rPr lang="en-US" sz="1600" i="1" dirty="0">
                <a:solidFill>
                  <a:srgbClr val="FF0000"/>
                </a:solidFill>
              </a:rPr>
              <a:t>Cortex-X1</a:t>
            </a:r>
            <a:r>
              <a:rPr lang="en-US" sz="1600" i="1" dirty="0"/>
              <a:t>-based platform (the preceding platform before TCS-21)</a:t>
            </a:r>
          </a:p>
          <a:p>
            <a:r>
              <a:rPr lang="en-US" sz="1400" b="1" i="1" dirty="0"/>
              <a:t>  </a:t>
            </a:r>
            <a:r>
              <a:rPr lang="en-US" sz="1600" i="1" dirty="0"/>
              <a:t>(Announced in connection with the Cortex Custom Program)</a:t>
            </a:r>
          </a:p>
          <a:p>
            <a:r>
              <a:rPr lang="en-US" sz="1600" i="1" dirty="0"/>
              <a:t>Supports both the AArch32/64 execution modes)</a:t>
            </a:r>
            <a:endParaRPr lang="hu-HU" sz="1400" i="1" dirty="0" err="1"/>
          </a:p>
        </p:txBody>
      </p:sp>
      <p:graphicFrame>
        <p:nvGraphicFramePr>
          <p:cNvPr id="5" name="Table 3">
            <a:extLst>
              <a:ext uri="{FF2B5EF4-FFF2-40B4-BE49-F238E27FC236}">
                <a16:creationId xmlns:a16="http://schemas.microsoft.com/office/drawing/2014/main" id="{C7436A67-8A27-7AE7-3ADD-80F7909C668C}"/>
              </a:ext>
            </a:extLst>
          </p:cNvPr>
          <p:cNvGraphicFramePr>
            <a:graphicFrameLocks noGrp="1"/>
          </p:cNvGraphicFramePr>
          <p:nvPr>
            <p:extLst>
              <p:ext uri="{D42A27DB-BD31-4B8C-83A1-F6EECF244321}">
                <p14:modId xmlns:p14="http://schemas.microsoft.com/office/powerpoint/2010/main" val="3939466411"/>
              </p:ext>
            </p:extLst>
          </p:nvPr>
        </p:nvGraphicFramePr>
        <p:xfrm>
          <a:off x="20638" y="4562298"/>
          <a:ext cx="9062400" cy="1341120"/>
        </p:xfrm>
        <a:graphic>
          <a:graphicData uri="http://schemas.openxmlformats.org/drawingml/2006/table">
            <a:tbl>
              <a:tblPr firstRow="1" bandRow="1">
                <a:tableStyleId>{5C22544A-7EE6-4342-B048-85BDC9FD1C3A}</a:tableStyleId>
              </a:tblPr>
              <a:tblGrid>
                <a:gridCol w="1219063">
                  <a:extLst>
                    <a:ext uri="{9D8B030D-6E8A-4147-A177-3AD203B41FA5}">
                      <a16:colId xmlns:a16="http://schemas.microsoft.com/office/drawing/2014/main" val="3906937519"/>
                    </a:ext>
                  </a:extLst>
                </a:gridCol>
                <a:gridCol w="1219386">
                  <a:extLst>
                    <a:ext uri="{9D8B030D-6E8A-4147-A177-3AD203B41FA5}">
                      <a16:colId xmlns:a16="http://schemas.microsoft.com/office/drawing/2014/main" val="1094676164"/>
                    </a:ext>
                  </a:extLst>
                </a:gridCol>
                <a:gridCol w="1645553">
                  <a:extLst>
                    <a:ext uri="{9D8B030D-6E8A-4147-A177-3AD203B41FA5}">
                      <a16:colId xmlns:a16="http://schemas.microsoft.com/office/drawing/2014/main" val="2024212550"/>
                    </a:ext>
                  </a:extLst>
                </a:gridCol>
                <a:gridCol w="1402912">
                  <a:extLst>
                    <a:ext uri="{9D8B030D-6E8A-4147-A177-3AD203B41FA5}">
                      <a16:colId xmlns:a16="http://schemas.microsoft.com/office/drawing/2014/main" val="1954434615"/>
                    </a:ext>
                  </a:extLst>
                </a:gridCol>
                <a:gridCol w="1643071">
                  <a:extLst>
                    <a:ext uri="{9D8B030D-6E8A-4147-A177-3AD203B41FA5}">
                      <a16:colId xmlns:a16="http://schemas.microsoft.com/office/drawing/2014/main" val="1359709798"/>
                    </a:ext>
                  </a:extLst>
                </a:gridCol>
                <a:gridCol w="1932415">
                  <a:extLst>
                    <a:ext uri="{9D8B030D-6E8A-4147-A177-3AD203B41FA5}">
                      <a16:colId xmlns:a16="http://schemas.microsoft.com/office/drawing/2014/main" val="1633298012"/>
                    </a:ext>
                  </a:extLst>
                </a:gridCol>
              </a:tblGrid>
              <a:tr h="37084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05/2021</a:t>
                      </a:r>
                      <a:endParaRPr lang="hu-HU" sz="1400" dirty="0"/>
                    </a:p>
                  </a:txBody>
                  <a:tcPr>
                    <a:solidFill>
                      <a:srgbClr val="DDF2FF"/>
                    </a:solidFill>
                  </a:tcPr>
                </a:tc>
                <a:tc>
                  <a:txBody>
                    <a:bodyPr/>
                    <a:lstStyle/>
                    <a:p>
                      <a:pPr algn="ctr"/>
                      <a:r>
                        <a:rPr lang="en-US" sz="1400" dirty="0"/>
                        <a:t>Armv9.0</a:t>
                      </a:r>
                      <a:endParaRPr lang="hu-HU" sz="1400" dirty="0"/>
                    </a:p>
                  </a:txBody>
                  <a:tcPr>
                    <a:solidFill>
                      <a:srgbClr val="DDF2FF"/>
                    </a:solidFill>
                  </a:tcPr>
                </a:tc>
                <a:tc>
                  <a:txBody>
                    <a:bodyPr/>
                    <a:lstStyle/>
                    <a:p>
                      <a:pPr algn="ctr">
                        <a:spcAft>
                          <a:spcPts val="200"/>
                        </a:spcAft>
                      </a:pPr>
                      <a:r>
                        <a:rPr lang="en-US" sz="1400" dirty="0">
                          <a:solidFill>
                            <a:srgbClr val="FF0000"/>
                          </a:solidFill>
                        </a:rPr>
                        <a:t>Cortex-X2</a:t>
                      </a:r>
                    </a:p>
                    <a:p>
                      <a:pPr algn="ctr"/>
                      <a:r>
                        <a:rPr lang="en-US" sz="1400" dirty="0"/>
                        <a:t>Single core</a:t>
                      </a:r>
                    </a:p>
                  </a:txBody>
                  <a:tcPr>
                    <a:solidFill>
                      <a:srgbClr val="DDF2FF"/>
                    </a:solidFill>
                  </a:tcPr>
                </a:tc>
                <a:tc>
                  <a:txBody>
                    <a:bodyPr/>
                    <a:lstStyle/>
                    <a:p>
                      <a:pPr algn="ctr">
                        <a:spcAft>
                          <a:spcPts val="200"/>
                        </a:spcAft>
                      </a:pPr>
                      <a:r>
                        <a:rPr lang="en-US" sz="1400" dirty="0">
                          <a:solidFill>
                            <a:srgbClr val="FF0000"/>
                          </a:solidFill>
                        </a:rPr>
                        <a:t>Cortex-A710</a:t>
                      </a:r>
                    </a:p>
                    <a:p>
                      <a:pPr algn="ctr"/>
                      <a:r>
                        <a:rPr lang="en-US" sz="1400" dirty="0"/>
                        <a:t>Single core</a:t>
                      </a:r>
                    </a:p>
                  </a:txBody>
                  <a:tcPr>
                    <a:solidFill>
                      <a:srgbClr val="DDF2FF"/>
                    </a:solidFill>
                  </a:tcPr>
                </a:tc>
                <a:tc>
                  <a:txBody>
                    <a:bodyPr/>
                    <a:lstStyle/>
                    <a:p>
                      <a:pPr algn="ctr">
                        <a:spcAft>
                          <a:spcPts val="200"/>
                        </a:spcAft>
                      </a:pPr>
                      <a:r>
                        <a:rPr lang="en-US" sz="1400" dirty="0">
                          <a:solidFill>
                            <a:srgbClr val="FF0000"/>
                          </a:solidFill>
                        </a:rPr>
                        <a:t>Cortex-A510</a:t>
                      </a:r>
                    </a:p>
                    <a:p>
                      <a:pPr algn="ctr"/>
                      <a:r>
                        <a:rPr lang="en-US" sz="1400" dirty="0"/>
                        <a:t>Dual-core module</a:t>
                      </a:r>
                    </a:p>
                  </a:txBody>
                  <a:tcPr>
                    <a:solidFill>
                      <a:srgbClr val="DDF2FF"/>
                    </a:solidFill>
                  </a:tcPr>
                </a:tc>
                <a:tc>
                  <a:txBody>
                    <a:bodyPr/>
                    <a:lstStyle/>
                    <a:p>
                      <a:pPr algn="ctr">
                        <a:spcAft>
                          <a:spcPts val="200"/>
                        </a:spcAft>
                      </a:pPr>
                      <a:r>
                        <a:rPr lang="en-US" sz="1400" dirty="0">
                          <a:solidFill>
                            <a:srgbClr val="FF0000"/>
                          </a:solidFill>
                        </a:rPr>
                        <a:t>DSU-110</a:t>
                      </a:r>
                    </a:p>
                    <a:p>
                      <a:pPr algn="ctr"/>
                      <a:r>
                        <a:rPr lang="en-US" sz="1400" dirty="0"/>
                        <a:t>Up to 8 cores</a:t>
                      </a:r>
                    </a:p>
                    <a:p>
                      <a:pPr algn="ctr"/>
                      <a:r>
                        <a:rPr lang="en-US" sz="1400" dirty="0"/>
                        <a:t>(Up to 8x X2)</a:t>
                      </a:r>
                    </a:p>
                    <a:p>
                      <a:pPr algn="ctr"/>
                      <a:r>
                        <a:rPr lang="en-US" sz="1400" dirty="0"/>
                        <a:t>Up to 8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6" name="TextBox 5">
            <a:extLst>
              <a:ext uri="{FF2B5EF4-FFF2-40B4-BE49-F238E27FC236}">
                <a16:creationId xmlns:a16="http://schemas.microsoft.com/office/drawing/2014/main" id="{B45AA2A4-5661-E3EB-375E-53619F212075}"/>
              </a:ext>
            </a:extLst>
          </p:cNvPr>
          <p:cNvSpPr txBox="1"/>
          <p:nvPr/>
        </p:nvSpPr>
        <p:spPr>
          <a:xfrm>
            <a:off x="20638" y="3774898"/>
            <a:ext cx="8178482" cy="623248"/>
          </a:xfrm>
          <a:prstGeom prst="rect">
            <a:avLst/>
          </a:prstGeom>
          <a:noFill/>
        </p:spPr>
        <p:txBody>
          <a:bodyPr wrap="square" rtlCol="0">
            <a:spAutoFit/>
          </a:bodyPr>
          <a:lstStyle/>
          <a:p>
            <a:pPr>
              <a:spcAft>
                <a:spcPts val="300"/>
              </a:spcAft>
            </a:pPr>
            <a:r>
              <a:rPr lang="en-US" sz="1600" i="1" dirty="0">
                <a:solidFill>
                  <a:srgbClr val="FF0000"/>
                </a:solidFill>
              </a:rPr>
              <a:t>CTS21</a:t>
            </a:r>
            <a:r>
              <a:rPr lang="en-US" sz="1600" i="1" dirty="0"/>
              <a:t> (Total Compute Solutions 21 Platform)</a:t>
            </a:r>
          </a:p>
          <a:p>
            <a:r>
              <a:rPr lang="en-US" sz="1600" i="1" dirty="0"/>
              <a:t>  (Only the Cortex-710 CPU supports both the AArch32/64 execution modes)</a:t>
            </a:r>
            <a:endParaRPr lang="hu-HU" sz="1600" i="1" dirty="0" err="1"/>
          </a:p>
        </p:txBody>
      </p:sp>
      <p:sp>
        <p:nvSpPr>
          <p:cNvPr id="9" name="TextBox 8">
            <a:extLst>
              <a:ext uri="{FF2B5EF4-FFF2-40B4-BE49-F238E27FC236}">
                <a16:creationId xmlns:a16="http://schemas.microsoft.com/office/drawing/2014/main" id="{4B869991-CF9C-A946-6A70-10047332B807}"/>
              </a:ext>
            </a:extLst>
          </p:cNvPr>
          <p:cNvSpPr txBox="1"/>
          <p:nvPr/>
        </p:nvSpPr>
        <p:spPr>
          <a:xfrm>
            <a:off x="66301" y="449111"/>
            <a:ext cx="9077699" cy="646331"/>
          </a:xfrm>
          <a:prstGeom prst="rect">
            <a:avLst/>
          </a:prstGeom>
          <a:noFill/>
        </p:spPr>
        <p:txBody>
          <a:bodyPr wrap="square" rtlCol="0">
            <a:spAutoFit/>
          </a:bodyPr>
          <a:lstStyle/>
          <a:p>
            <a:r>
              <a:rPr lang="en-US" spc="-20" dirty="0">
                <a:solidFill>
                  <a:schemeClr val="accent6"/>
                </a:solidFill>
              </a:rPr>
              <a:t>Comparing the key components of the preceding </a:t>
            </a:r>
            <a:r>
              <a:rPr lang="en-US" dirty="0">
                <a:solidFill>
                  <a:schemeClr val="accent6"/>
                </a:solidFill>
              </a:rPr>
              <a:t>Armv8.2-based Cortex-X1</a:t>
            </a:r>
          </a:p>
          <a:p>
            <a:r>
              <a:rPr lang="en-US" dirty="0">
                <a:solidFill>
                  <a:schemeClr val="accent6"/>
                </a:solidFill>
              </a:rPr>
              <a:t>  platform with the subsequent Armv9.0-based TCS21 platform</a:t>
            </a:r>
            <a:endParaRPr lang="hu-HU" dirty="0" err="1">
              <a:solidFill>
                <a:schemeClr val="accent6"/>
              </a:solidFill>
            </a:endParaRPr>
          </a:p>
        </p:txBody>
      </p:sp>
    </p:spTree>
    <p:extLst>
      <p:ext uri="{BB962C8B-B14F-4D97-AF65-F5344CB8AC3E}">
        <p14:creationId xmlns:p14="http://schemas.microsoft.com/office/powerpoint/2010/main" val="4055843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691AFE-E6A3-6400-E736-66900D5B4B71}"/>
              </a:ext>
            </a:extLst>
          </p:cNvPr>
          <p:cNvSpPr>
            <a:spLocks noGrp="1"/>
          </p:cNvSpPr>
          <p:nvPr>
            <p:ph type="title"/>
          </p:nvPr>
        </p:nvSpPr>
        <p:spPr/>
        <p:txBody>
          <a:bodyPr/>
          <a:lstStyle/>
          <a:p>
            <a:r>
              <a:rPr lang="en-US" sz="1700" kern="1200" dirty="0">
                <a:solidFill>
                  <a:srgbClr val="FFFFFF"/>
                </a:solidFill>
              </a:rPr>
              <a:t>3.6 Armv9-A based 64-bit Cortex-A CPUs (41)</a:t>
            </a:r>
            <a:endParaRPr lang="hu-HU" sz="1700" dirty="0"/>
          </a:p>
        </p:txBody>
      </p:sp>
      <p:graphicFrame>
        <p:nvGraphicFramePr>
          <p:cNvPr id="3" name="Table 3">
            <a:extLst>
              <a:ext uri="{FF2B5EF4-FFF2-40B4-BE49-F238E27FC236}">
                <a16:creationId xmlns:a16="http://schemas.microsoft.com/office/drawing/2014/main" id="{175DA566-DC79-E641-175C-165C1EED8D0F}"/>
              </a:ext>
            </a:extLst>
          </p:cNvPr>
          <p:cNvGraphicFramePr>
            <a:graphicFrameLocks noGrp="1"/>
          </p:cNvGraphicFramePr>
          <p:nvPr>
            <p:extLst>
              <p:ext uri="{D42A27DB-BD31-4B8C-83A1-F6EECF244321}">
                <p14:modId xmlns:p14="http://schemas.microsoft.com/office/powerpoint/2010/main" val="3100756689"/>
              </p:ext>
            </p:extLst>
          </p:nvPr>
        </p:nvGraphicFramePr>
        <p:xfrm>
          <a:off x="40958" y="4299224"/>
          <a:ext cx="9072564" cy="1701800"/>
        </p:xfrm>
        <a:graphic>
          <a:graphicData uri="http://schemas.openxmlformats.org/drawingml/2006/table">
            <a:tbl>
              <a:tblPr firstRow="1" bandRow="1">
                <a:tableStyleId>{5C22544A-7EE6-4342-B048-85BDC9FD1C3A}</a:tableStyleId>
              </a:tblPr>
              <a:tblGrid>
                <a:gridCol w="1259522">
                  <a:extLst>
                    <a:ext uri="{9D8B030D-6E8A-4147-A177-3AD203B41FA5}">
                      <a16:colId xmlns:a16="http://schemas.microsoft.com/office/drawing/2014/main" val="3906937519"/>
                    </a:ext>
                  </a:extLst>
                </a:gridCol>
                <a:gridCol w="1270000">
                  <a:extLst>
                    <a:ext uri="{9D8B030D-6E8A-4147-A177-3AD203B41FA5}">
                      <a16:colId xmlns:a16="http://schemas.microsoft.com/office/drawing/2014/main" val="1094676164"/>
                    </a:ext>
                  </a:extLst>
                </a:gridCol>
                <a:gridCol w="1869440">
                  <a:extLst>
                    <a:ext uri="{9D8B030D-6E8A-4147-A177-3AD203B41FA5}">
                      <a16:colId xmlns:a16="http://schemas.microsoft.com/office/drawing/2014/main" val="2024212550"/>
                    </a:ext>
                  </a:extLst>
                </a:gridCol>
                <a:gridCol w="1310640">
                  <a:extLst>
                    <a:ext uri="{9D8B030D-6E8A-4147-A177-3AD203B41FA5}">
                      <a16:colId xmlns:a16="http://schemas.microsoft.com/office/drawing/2014/main" val="1954434615"/>
                    </a:ext>
                  </a:extLst>
                </a:gridCol>
                <a:gridCol w="1361440">
                  <a:extLst>
                    <a:ext uri="{9D8B030D-6E8A-4147-A177-3AD203B41FA5}">
                      <a16:colId xmlns:a16="http://schemas.microsoft.com/office/drawing/2014/main" val="1359709798"/>
                    </a:ext>
                  </a:extLst>
                </a:gridCol>
                <a:gridCol w="2001522">
                  <a:extLst>
                    <a:ext uri="{9D8B030D-6E8A-4147-A177-3AD203B41FA5}">
                      <a16:colId xmlns:a16="http://schemas.microsoft.com/office/drawing/2014/main" val="1633298012"/>
                    </a:ext>
                  </a:extLst>
                </a:gridCol>
              </a:tblGrid>
              <a:tr h="37084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05/2023</a:t>
                      </a:r>
                      <a:endParaRPr lang="hu-HU" sz="1400" dirty="0"/>
                    </a:p>
                  </a:txBody>
                  <a:tcPr>
                    <a:solidFill>
                      <a:srgbClr val="DDF2FF"/>
                    </a:solidFill>
                  </a:tcPr>
                </a:tc>
                <a:tc>
                  <a:txBody>
                    <a:bodyPr/>
                    <a:lstStyle/>
                    <a:p>
                      <a:pPr algn="ctr"/>
                      <a:r>
                        <a:rPr lang="en-US" sz="1400" dirty="0"/>
                        <a:t>Armv9.2</a:t>
                      </a:r>
                      <a:endParaRPr lang="hu-HU" sz="1400" dirty="0"/>
                    </a:p>
                  </a:txBody>
                  <a:tcPr>
                    <a:solidFill>
                      <a:srgbClr val="DDF2FF"/>
                    </a:solidFill>
                  </a:tcPr>
                </a:tc>
                <a:tc>
                  <a:txBody>
                    <a:bodyPr/>
                    <a:lstStyle/>
                    <a:p>
                      <a:pPr algn="ctr">
                        <a:spcAft>
                          <a:spcPts val="200"/>
                        </a:spcAft>
                      </a:pPr>
                      <a:r>
                        <a:rPr lang="en-US" sz="1400" dirty="0">
                          <a:solidFill>
                            <a:srgbClr val="FF0000"/>
                          </a:solidFill>
                        </a:rPr>
                        <a:t>Cortex-X4</a:t>
                      </a:r>
                    </a:p>
                    <a:p>
                      <a:pPr algn="ctr"/>
                      <a:r>
                        <a:rPr lang="en-US" sz="1400" dirty="0"/>
                        <a:t>Up to 2 MB L3</a:t>
                      </a:r>
                    </a:p>
                    <a:p>
                      <a:pPr algn="ctr"/>
                      <a:r>
                        <a:rPr lang="en-US" sz="1400" dirty="0"/>
                        <a:t>(instead of 1 MB)</a:t>
                      </a:r>
                      <a:endParaRPr lang="hu-HU" sz="1400" dirty="0"/>
                    </a:p>
                  </a:txBody>
                  <a:tcPr>
                    <a:solidFill>
                      <a:srgbClr val="DDF2FF"/>
                    </a:solidFill>
                  </a:tcPr>
                </a:tc>
                <a:tc>
                  <a:txBody>
                    <a:bodyPr/>
                    <a:lstStyle/>
                    <a:p>
                      <a:pPr algn="ctr"/>
                      <a:r>
                        <a:rPr lang="en-US" sz="1400" dirty="0">
                          <a:solidFill>
                            <a:srgbClr val="FF0000"/>
                          </a:solidFill>
                        </a:rPr>
                        <a:t>Cortex-A720</a:t>
                      </a:r>
                      <a:endParaRPr lang="hu-HU" sz="1400" dirty="0">
                        <a:solidFill>
                          <a:srgbClr val="FF0000"/>
                        </a:solidFill>
                      </a:endParaRPr>
                    </a:p>
                  </a:txBody>
                  <a:tcPr>
                    <a:solidFill>
                      <a:srgbClr val="DDF2FF"/>
                    </a:solidFill>
                  </a:tcPr>
                </a:tc>
                <a:tc>
                  <a:txBody>
                    <a:bodyPr/>
                    <a:lstStyle/>
                    <a:p>
                      <a:pPr algn="ctr"/>
                      <a:r>
                        <a:rPr lang="en-US" sz="1400" dirty="0">
                          <a:solidFill>
                            <a:srgbClr val="FF0000"/>
                          </a:solidFill>
                        </a:rPr>
                        <a:t>Cortex-A520</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DSU-120</a:t>
                      </a:r>
                    </a:p>
                    <a:p>
                      <a:pPr algn="ctr"/>
                      <a:r>
                        <a:rPr lang="en-US" sz="1400" dirty="0"/>
                        <a:t>Up to </a:t>
                      </a:r>
                      <a:r>
                        <a:rPr lang="en-US" sz="1400" dirty="0">
                          <a:solidFill>
                            <a:srgbClr val="0070C0"/>
                          </a:solidFill>
                        </a:rPr>
                        <a:t>14 cores</a:t>
                      </a:r>
                    </a:p>
                    <a:p>
                      <a:pPr algn="ctr"/>
                      <a:r>
                        <a:rPr lang="en-US" sz="1400" dirty="0"/>
                        <a:t>(Up to 10xX4 +</a:t>
                      </a:r>
                    </a:p>
                    <a:p>
                      <a:pPr algn="ctr"/>
                      <a:r>
                        <a:rPr lang="en-US" sz="1400" dirty="0"/>
                        <a:t>4x A720 cores)</a:t>
                      </a:r>
                    </a:p>
                    <a:p>
                      <a:pPr algn="ctr"/>
                      <a:r>
                        <a:rPr lang="en-US" sz="1400" dirty="0"/>
                        <a:t>Up to 32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4" name="TextBox 3">
            <a:extLst>
              <a:ext uri="{FF2B5EF4-FFF2-40B4-BE49-F238E27FC236}">
                <a16:creationId xmlns:a16="http://schemas.microsoft.com/office/drawing/2014/main" id="{20EABE6B-DECE-BB26-1512-53897EE51242}"/>
              </a:ext>
            </a:extLst>
          </p:cNvPr>
          <p:cNvSpPr txBox="1"/>
          <p:nvPr/>
        </p:nvSpPr>
        <p:spPr>
          <a:xfrm>
            <a:off x="71156" y="3599478"/>
            <a:ext cx="8046684" cy="623248"/>
          </a:xfrm>
          <a:prstGeom prst="rect">
            <a:avLst/>
          </a:prstGeom>
          <a:noFill/>
        </p:spPr>
        <p:txBody>
          <a:bodyPr wrap="square" rtlCol="0">
            <a:spAutoFit/>
          </a:bodyPr>
          <a:lstStyle/>
          <a:p>
            <a:pPr>
              <a:spcAft>
                <a:spcPts val="300"/>
              </a:spcAft>
            </a:pPr>
            <a:r>
              <a:rPr lang="en-US" sz="1600" i="1" dirty="0">
                <a:solidFill>
                  <a:srgbClr val="FF0000"/>
                </a:solidFill>
              </a:rPr>
              <a:t>TCS23 </a:t>
            </a:r>
            <a:r>
              <a:rPr lang="en-US" sz="1600" i="1" dirty="0"/>
              <a:t>(Total Compute Solutions 23 Platform) with the G720 Mali GPU</a:t>
            </a:r>
          </a:p>
          <a:p>
            <a:r>
              <a:rPr lang="en-US" sz="1600" i="1" dirty="0"/>
              <a:t>  (Only Aarch64 support)</a:t>
            </a:r>
          </a:p>
        </p:txBody>
      </p:sp>
      <p:sp>
        <p:nvSpPr>
          <p:cNvPr id="5" name="TextBox 4">
            <a:extLst>
              <a:ext uri="{FF2B5EF4-FFF2-40B4-BE49-F238E27FC236}">
                <a16:creationId xmlns:a16="http://schemas.microsoft.com/office/drawing/2014/main" id="{CD536F66-7E69-9FF0-693B-D148AA541110}"/>
              </a:ext>
            </a:extLst>
          </p:cNvPr>
          <p:cNvSpPr txBox="1"/>
          <p:nvPr/>
        </p:nvSpPr>
        <p:spPr>
          <a:xfrm>
            <a:off x="71438" y="446462"/>
            <a:ext cx="4385944" cy="369332"/>
          </a:xfrm>
          <a:prstGeom prst="rect">
            <a:avLst/>
          </a:prstGeom>
          <a:noFill/>
        </p:spPr>
        <p:txBody>
          <a:bodyPr wrap="none" rtlCol="0">
            <a:spAutoFit/>
          </a:bodyPr>
          <a:lstStyle/>
          <a:p>
            <a:r>
              <a:rPr lang="en-US" spc="-20" dirty="0">
                <a:solidFill>
                  <a:schemeClr val="accent6"/>
                </a:solidFill>
              </a:rPr>
              <a:t>Evolution of  ARM’s TCS generations</a:t>
            </a:r>
            <a:endParaRPr lang="hu-HU" dirty="0">
              <a:solidFill>
                <a:schemeClr val="accent6"/>
              </a:solidFill>
            </a:endParaRPr>
          </a:p>
        </p:txBody>
      </p:sp>
      <p:graphicFrame>
        <p:nvGraphicFramePr>
          <p:cNvPr id="6" name="Table 3">
            <a:extLst>
              <a:ext uri="{FF2B5EF4-FFF2-40B4-BE49-F238E27FC236}">
                <a16:creationId xmlns:a16="http://schemas.microsoft.com/office/drawing/2014/main" id="{53A9A775-ADE1-1F18-B639-516918E26E97}"/>
              </a:ext>
            </a:extLst>
          </p:cNvPr>
          <p:cNvGraphicFramePr>
            <a:graphicFrameLocks noGrp="1"/>
          </p:cNvGraphicFramePr>
          <p:nvPr>
            <p:extLst>
              <p:ext uri="{D42A27DB-BD31-4B8C-83A1-F6EECF244321}">
                <p14:modId xmlns:p14="http://schemas.microsoft.com/office/powerpoint/2010/main" val="1113164259"/>
              </p:ext>
            </p:extLst>
          </p:nvPr>
        </p:nvGraphicFramePr>
        <p:xfrm>
          <a:off x="10160" y="1733824"/>
          <a:ext cx="9072880" cy="1569755"/>
        </p:xfrm>
        <a:graphic>
          <a:graphicData uri="http://schemas.openxmlformats.org/drawingml/2006/table">
            <a:tbl>
              <a:tblPr firstRow="1" bandRow="1">
                <a:tableStyleId>{5C22544A-7EE6-4342-B048-85BDC9FD1C3A}</a:tableStyleId>
              </a:tblPr>
              <a:tblGrid>
                <a:gridCol w="1269535">
                  <a:extLst>
                    <a:ext uri="{9D8B030D-6E8A-4147-A177-3AD203B41FA5}">
                      <a16:colId xmlns:a16="http://schemas.microsoft.com/office/drawing/2014/main" val="3906937519"/>
                    </a:ext>
                  </a:extLst>
                </a:gridCol>
                <a:gridCol w="1126536">
                  <a:extLst>
                    <a:ext uri="{9D8B030D-6E8A-4147-A177-3AD203B41FA5}">
                      <a16:colId xmlns:a16="http://schemas.microsoft.com/office/drawing/2014/main" val="1094676164"/>
                    </a:ext>
                  </a:extLst>
                </a:gridCol>
                <a:gridCol w="1698234">
                  <a:extLst>
                    <a:ext uri="{9D8B030D-6E8A-4147-A177-3AD203B41FA5}">
                      <a16:colId xmlns:a16="http://schemas.microsoft.com/office/drawing/2014/main" val="2024212550"/>
                    </a:ext>
                  </a:extLst>
                </a:gridCol>
                <a:gridCol w="1343342">
                  <a:extLst>
                    <a:ext uri="{9D8B030D-6E8A-4147-A177-3AD203B41FA5}">
                      <a16:colId xmlns:a16="http://schemas.microsoft.com/office/drawing/2014/main" val="1954434615"/>
                    </a:ext>
                  </a:extLst>
                </a:gridCol>
                <a:gridCol w="1618077">
                  <a:extLst>
                    <a:ext uri="{9D8B030D-6E8A-4147-A177-3AD203B41FA5}">
                      <a16:colId xmlns:a16="http://schemas.microsoft.com/office/drawing/2014/main" val="1359709798"/>
                    </a:ext>
                  </a:extLst>
                </a:gridCol>
                <a:gridCol w="2017156">
                  <a:extLst>
                    <a:ext uri="{9D8B030D-6E8A-4147-A177-3AD203B41FA5}">
                      <a16:colId xmlns:a16="http://schemas.microsoft.com/office/drawing/2014/main" val="1633298012"/>
                    </a:ext>
                  </a:extLst>
                </a:gridCol>
              </a:tblGrid>
              <a:tr h="386115">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788099">
                <a:tc>
                  <a:txBody>
                    <a:bodyPr/>
                    <a:lstStyle/>
                    <a:p>
                      <a:pPr algn="ctr"/>
                      <a:r>
                        <a:rPr lang="en-US" sz="1400" dirty="0"/>
                        <a:t>06/2022</a:t>
                      </a:r>
                      <a:endParaRPr lang="hu-HU" sz="1400" dirty="0"/>
                    </a:p>
                  </a:txBody>
                  <a:tcPr>
                    <a:solidFill>
                      <a:srgbClr val="DDF2FF"/>
                    </a:solidFill>
                  </a:tcPr>
                </a:tc>
                <a:tc>
                  <a:txBody>
                    <a:bodyPr/>
                    <a:lstStyle/>
                    <a:p>
                      <a:pPr algn="ctr"/>
                      <a:r>
                        <a:rPr lang="en-US" sz="1400" dirty="0"/>
                        <a:t>Armv9.0</a:t>
                      </a:r>
                      <a:endParaRPr lang="hu-HU" sz="1400" dirty="0"/>
                    </a:p>
                  </a:txBody>
                  <a:tcPr>
                    <a:solidFill>
                      <a:srgbClr val="DDF2FF"/>
                    </a:solidFill>
                  </a:tcPr>
                </a:tc>
                <a:tc>
                  <a:txBody>
                    <a:bodyPr/>
                    <a:lstStyle/>
                    <a:p>
                      <a:pPr algn="ctr">
                        <a:spcAft>
                          <a:spcPts val="200"/>
                        </a:spcAft>
                      </a:pPr>
                      <a:r>
                        <a:rPr lang="en-US" sz="1400" dirty="0">
                          <a:solidFill>
                            <a:srgbClr val="FF0000"/>
                          </a:solidFill>
                        </a:rPr>
                        <a:t>Cortex-X3</a:t>
                      </a:r>
                    </a:p>
                  </a:txBody>
                  <a:tcPr>
                    <a:solidFill>
                      <a:srgbClr val="DDF2FF"/>
                    </a:solidFill>
                  </a:tcPr>
                </a:tc>
                <a:tc>
                  <a:txBody>
                    <a:bodyPr/>
                    <a:lstStyle/>
                    <a:p>
                      <a:pPr algn="ctr"/>
                      <a:r>
                        <a:rPr lang="en-US" sz="1400" dirty="0">
                          <a:solidFill>
                            <a:srgbClr val="FF0000"/>
                          </a:solidFill>
                        </a:rPr>
                        <a:t>Cortex-A715</a:t>
                      </a:r>
                      <a:endParaRPr lang="hu-HU" sz="1400" dirty="0">
                        <a:solidFill>
                          <a:srgbClr val="FF0000"/>
                        </a:solidFill>
                      </a:endParaRPr>
                    </a:p>
                  </a:txBody>
                  <a:tcPr>
                    <a:solidFill>
                      <a:srgbClr val="DDF2FF"/>
                    </a:solidFill>
                  </a:tcPr>
                </a:tc>
                <a:tc>
                  <a:txBody>
                    <a:bodyPr/>
                    <a:lstStyle/>
                    <a:p>
                      <a:pPr algn="ctr"/>
                      <a:r>
                        <a:rPr lang="en-US" sz="1400" dirty="0">
                          <a:solidFill>
                            <a:srgbClr val="FF0000"/>
                          </a:solidFill>
                        </a:rPr>
                        <a:t>Updated Cortex-A510</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Updated DSU-110</a:t>
                      </a:r>
                    </a:p>
                    <a:p>
                      <a:pPr algn="ctr"/>
                      <a:r>
                        <a:rPr lang="en-US" sz="1400" dirty="0"/>
                        <a:t>Up to </a:t>
                      </a:r>
                      <a:r>
                        <a:rPr lang="en-US" sz="1400" dirty="0">
                          <a:solidFill>
                            <a:srgbClr val="0070C0"/>
                          </a:solidFill>
                        </a:rPr>
                        <a:t>12 cores</a:t>
                      </a:r>
                    </a:p>
                    <a:p>
                      <a:pPr algn="ctr"/>
                      <a:r>
                        <a:rPr lang="en-US" sz="1400" dirty="0"/>
                        <a:t>(Up to 8 X3 + </a:t>
                      </a:r>
                    </a:p>
                    <a:p>
                      <a:pPr algn="ctr"/>
                      <a:r>
                        <a:rPr lang="en-US" sz="1400" dirty="0"/>
                        <a:t>4 A715 cores)</a:t>
                      </a:r>
                    </a:p>
                    <a:p>
                      <a:pPr algn="ctr"/>
                      <a:r>
                        <a:rPr lang="en-US" sz="1400" dirty="0"/>
                        <a:t>Up to 16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7" name="TextBox 6">
            <a:extLst>
              <a:ext uri="{FF2B5EF4-FFF2-40B4-BE49-F238E27FC236}">
                <a16:creationId xmlns:a16="http://schemas.microsoft.com/office/drawing/2014/main" id="{F0E38C94-C09E-0934-E893-3DD5FEEC5044}"/>
              </a:ext>
            </a:extLst>
          </p:cNvPr>
          <p:cNvSpPr txBox="1"/>
          <p:nvPr/>
        </p:nvSpPr>
        <p:spPr>
          <a:xfrm>
            <a:off x="10478" y="961664"/>
            <a:ext cx="9651682" cy="623248"/>
          </a:xfrm>
          <a:prstGeom prst="rect">
            <a:avLst/>
          </a:prstGeom>
          <a:noFill/>
        </p:spPr>
        <p:txBody>
          <a:bodyPr wrap="square" rtlCol="0">
            <a:spAutoFit/>
          </a:bodyPr>
          <a:lstStyle/>
          <a:p>
            <a:pPr>
              <a:spcAft>
                <a:spcPts val="300"/>
              </a:spcAft>
            </a:pPr>
            <a:r>
              <a:rPr lang="en-US" sz="1600" i="1" dirty="0">
                <a:solidFill>
                  <a:srgbClr val="FF0000"/>
                </a:solidFill>
              </a:rPr>
              <a:t>TCS22</a:t>
            </a:r>
            <a:r>
              <a:rPr lang="en-US" sz="1600" i="1" dirty="0"/>
              <a:t> (Total Compute Solutions 22 Platform) with the G715 Mali GPU</a:t>
            </a:r>
          </a:p>
          <a:p>
            <a:r>
              <a:rPr lang="en-US" sz="1600" i="1" dirty="0"/>
              <a:t>   (Only the updated Cortex-A510 core module supports both Aarch32/64 modes)</a:t>
            </a:r>
          </a:p>
        </p:txBody>
      </p:sp>
    </p:spTree>
    <p:extLst>
      <p:ext uri="{BB962C8B-B14F-4D97-AF65-F5344CB8AC3E}">
        <p14:creationId xmlns:p14="http://schemas.microsoft.com/office/powerpoint/2010/main" val="1629366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5F1947-0599-5E09-8A47-78FD5D11209D}"/>
              </a:ext>
            </a:extLst>
          </p:cNvPr>
          <p:cNvSpPr>
            <a:spLocks noGrp="1"/>
          </p:cNvSpPr>
          <p:nvPr>
            <p:ph type="title"/>
          </p:nvPr>
        </p:nvSpPr>
        <p:spPr/>
        <p:txBody>
          <a:bodyPr/>
          <a:lstStyle/>
          <a:p>
            <a:r>
              <a:rPr lang="en-US" sz="1700" kern="1200" dirty="0">
                <a:solidFill>
                  <a:srgbClr val="FFFFFF"/>
                </a:solidFill>
              </a:rPr>
              <a:t>3.6 Armv9-A based 64-bit Cortex-A CPUs (42)</a:t>
            </a:r>
            <a:endParaRPr lang="hu-HU" sz="1700" dirty="0"/>
          </a:p>
        </p:txBody>
      </p:sp>
      <p:sp>
        <p:nvSpPr>
          <p:cNvPr id="3" name="TextBox 2">
            <a:extLst>
              <a:ext uri="{FF2B5EF4-FFF2-40B4-BE49-F238E27FC236}">
                <a16:creationId xmlns:a16="http://schemas.microsoft.com/office/drawing/2014/main" id="{12F01A47-4167-C3B3-54DC-55F1230760B6}"/>
              </a:ext>
            </a:extLst>
          </p:cNvPr>
          <p:cNvSpPr txBox="1"/>
          <p:nvPr/>
        </p:nvSpPr>
        <p:spPr>
          <a:xfrm>
            <a:off x="71438" y="441325"/>
            <a:ext cx="7943713" cy="369332"/>
          </a:xfrm>
          <a:prstGeom prst="rect">
            <a:avLst/>
          </a:prstGeom>
          <a:noFill/>
        </p:spPr>
        <p:txBody>
          <a:bodyPr wrap="none" rtlCol="0">
            <a:spAutoFit/>
          </a:bodyPr>
          <a:lstStyle/>
          <a:p>
            <a:r>
              <a:rPr lang="en-US" spc="-20" dirty="0">
                <a:solidFill>
                  <a:schemeClr val="accent6"/>
                </a:solidFill>
              </a:rPr>
              <a:t>Increasing core counts and L3 cache sizes in ARM’s TCS generations</a:t>
            </a:r>
            <a:endParaRPr lang="hu-HU" dirty="0">
              <a:solidFill>
                <a:schemeClr val="accent6"/>
              </a:solidFill>
            </a:endParaRPr>
          </a:p>
        </p:txBody>
      </p:sp>
      <p:sp>
        <p:nvSpPr>
          <p:cNvPr id="4" name="TextBox 3">
            <a:extLst>
              <a:ext uri="{FF2B5EF4-FFF2-40B4-BE49-F238E27FC236}">
                <a16:creationId xmlns:a16="http://schemas.microsoft.com/office/drawing/2014/main" id="{273B1767-4235-5E8D-3864-9AC39CF9EFA3}"/>
              </a:ext>
            </a:extLst>
          </p:cNvPr>
          <p:cNvSpPr txBox="1"/>
          <p:nvPr/>
        </p:nvSpPr>
        <p:spPr>
          <a:xfrm>
            <a:off x="84138" y="845173"/>
            <a:ext cx="9354164" cy="584775"/>
          </a:xfrm>
          <a:prstGeom prst="rect">
            <a:avLst/>
          </a:prstGeom>
          <a:noFill/>
        </p:spPr>
        <p:txBody>
          <a:bodyPr wrap="none" rtlCol="0">
            <a:spAutoFit/>
          </a:bodyPr>
          <a:lstStyle/>
          <a:p>
            <a:r>
              <a:rPr lang="en-US" sz="1600" spc="-20" dirty="0"/>
              <a:t>As indicated in the previous Tables, ARM notably enhanced their </a:t>
            </a:r>
            <a:r>
              <a:rPr lang="en-US" sz="1600" spc="-20" dirty="0" err="1"/>
              <a:t>DynamIQ</a:t>
            </a:r>
            <a:r>
              <a:rPr lang="en-US" sz="1600" spc="-20" dirty="0"/>
              <a:t> core clusters</a:t>
            </a:r>
          </a:p>
          <a:p>
            <a:r>
              <a:rPr lang="en-US" sz="1600" dirty="0"/>
              <a:t>  in </a:t>
            </a:r>
            <a:r>
              <a:rPr lang="en-US" sz="1600" dirty="0">
                <a:solidFill>
                  <a:srgbClr val="0070C0"/>
                </a:solidFill>
              </a:rPr>
              <a:t>two main aspects</a:t>
            </a:r>
            <a:r>
              <a:rPr lang="en-US" sz="1600" dirty="0"/>
              <a:t>:</a:t>
            </a:r>
            <a:endParaRPr lang="hu-HU" sz="1600" dirty="0"/>
          </a:p>
        </p:txBody>
      </p:sp>
      <p:sp>
        <p:nvSpPr>
          <p:cNvPr id="5" name="TextBox 4">
            <a:extLst>
              <a:ext uri="{FF2B5EF4-FFF2-40B4-BE49-F238E27FC236}">
                <a16:creationId xmlns:a16="http://schemas.microsoft.com/office/drawing/2014/main" id="{7744ABE3-8D02-5980-AF31-37E68E039BAB}"/>
              </a:ext>
            </a:extLst>
          </p:cNvPr>
          <p:cNvSpPr txBox="1"/>
          <p:nvPr/>
        </p:nvSpPr>
        <p:spPr>
          <a:xfrm>
            <a:off x="213764" y="1446835"/>
            <a:ext cx="8565999" cy="584775"/>
          </a:xfrm>
          <a:prstGeom prst="rect">
            <a:avLst/>
          </a:prstGeom>
          <a:noFill/>
        </p:spPr>
        <p:txBody>
          <a:bodyPr wrap="none" rtlCol="0">
            <a:spAutoFit/>
          </a:bodyPr>
          <a:lstStyle/>
          <a:p>
            <a:r>
              <a:rPr lang="en-US" sz="1600" dirty="0"/>
              <a:t>a) </a:t>
            </a:r>
            <a:r>
              <a:rPr lang="en-US" sz="1600" spc="-50" dirty="0"/>
              <a:t>The </a:t>
            </a:r>
            <a:r>
              <a:rPr lang="en-US" sz="1600" spc="-50" dirty="0">
                <a:solidFill>
                  <a:srgbClr val="FF0000"/>
                </a:solidFill>
              </a:rPr>
              <a:t>max. number of supported cores </a:t>
            </a:r>
            <a:r>
              <a:rPr lang="en-US" sz="1600" spc="-50" dirty="0"/>
              <a:t>was increased </a:t>
            </a:r>
            <a:r>
              <a:rPr lang="en-US" sz="1600" spc="-50" dirty="0">
                <a:solidFill>
                  <a:srgbClr val="0070C0"/>
                </a:solidFill>
              </a:rPr>
              <a:t>from 8</a:t>
            </a:r>
            <a:r>
              <a:rPr lang="en-US" sz="1600" spc="-50" dirty="0"/>
              <a:t> (TCS21) </a:t>
            </a:r>
            <a:r>
              <a:rPr lang="en-US" sz="1600" spc="-50" dirty="0">
                <a:solidFill>
                  <a:srgbClr val="0070C0"/>
                </a:solidFill>
              </a:rPr>
              <a:t>to 10</a:t>
            </a:r>
            <a:r>
              <a:rPr lang="en-US" sz="1600" spc="-50" dirty="0"/>
              <a:t> (TCS22</a:t>
            </a:r>
            <a:r>
              <a:rPr lang="en-US" sz="1600" spc="-40" dirty="0"/>
              <a:t>)</a:t>
            </a:r>
          </a:p>
          <a:p>
            <a:pPr>
              <a:spcAft>
                <a:spcPts val="400"/>
              </a:spcAft>
            </a:pPr>
            <a:r>
              <a:rPr lang="en-US" sz="1600" dirty="0"/>
              <a:t>      and then </a:t>
            </a:r>
            <a:r>
              <a:rPr lang="en-US" sz="1600" dirty="0">
                <a:solidFill>
                  <a:srgbClr val="0070C0"/>
                </a:solidFill>
              </a:rPr>
              <a:t>to 14 </a:t>
            </a:r>
            <a:r>
              <a:rPr lang="en-US" sz="1600" dirty="0"/>
              <a:t>(TCS23).</a:t>
            </a:r>
          </a:p>
        </p:txBody>
      </p:sp>
      <p:graphicFrame>
        <p:nvGraphicFramePr>
          <p:cNvPr id="6" name="Table 6">
            <a:extLst>
              <a:ext uri="{FF2B5EF4-FFF2-40B4-BE49-F238E27FC236}">
                <a16:creationId xmlns:a16="http://schemas.microsoft.com/office/drawing/2014/main" id="{37977F5E-6F4C-91AE-E483-90D911AA0A8D}"/>
              </a:ext>
            </a:extLst>
          </p:cNvPr>
          <p:cNvGraphicFramePr>
            <a:graphicFrameLocks noGrp="1"/>
          </p:cNvGraphicFramePr>
          <p:nvPr>
            <p:extLst>
              <p:ext uri="{D42A27DB-BD31-4B8C-83A1-F6EECF244321}">
                <p14:modId xmlns:p14="http://schemas.microsoft.com/office/powerpoint/2010/main" val="1824732628"/>
              </p:ext>
            </p:extLst>
          </p:nvPr>
        </p:nvGraphicFramePr>
        <p:xfrm>
          <a:off x="660400" y="4517153"/>
          <a:ext cx="7457440" cy="124968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Updated DSU110</a:t>
                      </a:r>
                      <a:endParaRPr lang="hu-HU" sz="1400" dirty="0"/>
                    </a:p>
                  </a:txBody>
                  <a:tcPr anchor="ctr">
                    <a:solidFill>
                      <a:srgbClr val="0070C0"/>
                    </a:solidFill>
                  </a:tcPr>
                </a:tc>
                <a:tc>
                  <a:txBody>
                    <a:bodyPr/>
                    <a:lstStyle/>
                    <a:p>
                      <a:pPr algn="ctr"/>
                      <a:r>
                        <a:rPr lang="en-US" sz="1400" dirty="0"/>
                        <a:t>TCS23</a:t>
                      </a:r>
                    </a:p>
                    <a:p>
                      <a:pPr algn="ctr"/>
                      <a:r>
                        <a:rPr lang="en-US" sz="1400" dirty="0"/>
                        <a:t>DSU120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dirty="0"/>
                        <a:t>L3 cache size</a:t>
                      </a:r>
                    </a:p>
                    <a:p>
                      <a:pPr algn="ctr"/>
                      <a:r>
                        <a:rPr lang="en-US" sz="1400" dirty="0"/>
                        <a:t>(up to)</a:t>
                      </a:r>
                      <a:endParaRPr lang="hu-HU" sz="1400" dirty="0"/>
                    </a:p>
                  </a:txBody>
                  <a:tcPr anchor="ctr"/>
                </a:tc>
                <a:tc>
                  <a:txBody>
                    <a:bodyPr/>
                    <a:lstStyle/>
                    <a:p>
                      <a:pPr algn="ctr"/>
                      <a:r>
                        <a:rPr lang="en-US" sz="1400" dirty="0"/>
                        <a:t>4 MB</a:t>
                      </a:r>
                      <a:endParaRPr lang="hu-HU" sz="1400" dirty="0"/>
                    </a:p>
                  </a:txBody>
                  <a:tcPr anchor="ctr"/>
                </a:tc>
                <a:tc>
                  <a:txBody>
                    <a:bodyPr/>
                    <a:lstStyle/>
                    <a:p>
                      <a:pPr algn="ctr"/>
                      <a:r>
                        <a:rPr lang="en-US" sz="1400" dirty="0"/>
                        <a:t>8 MB</a:t>
                      </a:r>
                      <a:endParaRPr lang="hu-HU" sz="1400" dirty="0"/>
                    </a:p>
                  </a:txBody>
                  <a:tcPr anchor="ctr"/>
                </a:tc>
                <a:tc>
                  <a:txBody>
                    <a:bodyPr/>
                    <a:lstStyle/>
                    <a:p>
                      <a:pPr algn="ctr"/>
                      <a:r>
                        <a:rPr lang="en-US" sz="1400" dirty="0"/>
                        <a:t>16 MB</a:t>
                      </a:r>
                      <a:endParaRPr lang="hu-HU" sz="1400" dirty="0"/>
                    </a:p>
                  </a:txBody>
                  <a:tcPr anchor="ctr"/>
                </a:tc>
                <a:tc>
                  <a:txBody>
                    <a:bodyPr/>
                    <a:lstStyle/>
                    <a:p>
                      <a:pPr algn="ctr"/>
                      <a:r>
                        <a:rPr lang="en-US" sz="1400" dirty="0"/>
                        <a:t>32 MB</a:t>
                      </a:r>
                      <a:endParaRPr lang="hu-HU" sz="1400" dirty="0"/>
                    </a:p>
                  </a:txBody>
                  <a:tcPr anchor="ctr"/>
                </a:tc>
                <a:extLst>
                  <a:ext uri="{0D108BD9-81ED-4DB2-BD59-A6C34878D82A}">
                    <a16:rowId xmlns:a16="http://schemas.microsoft.com/office/drawing/2014/main" val="3779758663"/>
                  </a:ext>
                </a:extLst>
              </a:tr>
            </a:tbl>
          </a:graphicData>
        </a:graphic>
      </p:graphicFrame>
      <p:sp>
        <p:nvSpPr>
          <p:cNvPr id="9" name="TextBox 8">
            <a:extLst>
              <a:ext uri="{FF2B5EF4-FFF2-40B4-BE49-F238E27FC236}">
                <a16:creationId xmlns:a16="http://schemas.microsoft.com/office/drawing/2014/main" id="{746A699D-1027-1BFB-93AC-20DD87E2FDAD}"/>
              </a:ext>
            </a:extLst>
          </p:cNvPr>
          <p:cNvSpPr txBox="1"/>
          <p:nvPr/>
        </p:nvSpPr>
        <p:spPr>
          <a:xfrm>
            <a:off x="1182299" y="5887949"/>
            <a:ext cx="6395084" cy="338554"/>
          </a:xfrm>
          <a:prstGeom prst="rect">
            <a:avLst/>
          </a:prstGeom>
          <a:noFill/>
        </p:spPr>
        <p:txBody>
          <a:bodyPr wrap="none" rtlCol="0">
            <a:spAutoFit/>
          </a:bodyPr>
          <a:lstStyle/>
          <a:p>
            <a:r>
              <a:rPr lang="en-US" sz="1600" dirty="0"/>
              <a:t>Table: Increasing maximum L3 cache sizes in the DSU Units</a:t>
            </a:r>
            <a:endParaRPr lang="hu-HU" sz="1600" dirty="0"/>
          </a:p>
        </p:txBody>
      </p:sp>
      <p:graphicFrame>
        <p:nvGraphicFramePr>
          <p:cNvPr id="7" name="Table 6">
            <a:extLst>
              <a:ext uri="{FF2B5EF4-FFF2-40B4-BE49-F238E27FC236}">
                <a16:creationId xmlns:a16="http://schemas.microsoft.com/office/drawing/2014/main" id="{A97AFF5A-ABFB-DDF7-611C-9501268BF50C}"/>
              </a:ext>
            </a:extLst>
          </p:cNvPr>
          <p:cNvGraphicFramePr>
            <a:graphicFrameLocks noGrp="1"/>
          </p:cNvGraphicFramePr>
          <p:nvPr>
            <p:extLst>
              <p:ext uri="{D42A27DB-BD31-4B8C-83A1-F6EECF244321}">
                <p14:modId xmlns:p14="http://schemas.microsoft.com/office/powerpoint/2010/main" val="3305514666"/>
              </p:ext>
            </p:extLst>
          </p:nvPr>
        </p:nvGraphicFramePr>
        <p:xfrm>
          <a:off x="655148" y="2136567"/>
          <a:ext cx="7457440" cy="124968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DSU110</a:t>
                      </a:r>
                      <a:endParaRPr lang="hu-HU" sz="1400" dirty="0"/>
                    </a:p>
                  </a:txBody>
                  <a:tcPr anchor="ctr">
                    <a:solidFill>
                      <a:srgbClr val="0070C0"/>
                    </a:solidFill>
                  </a:tcPr>
                </a:tc>
                <a:tc>
                  <a:txBody>
                    <a:bodyPr/>
                    <a:lstStyle/>
                    <a:p>
                      <a:pPr algn="ctr"/>
                      <a:r>
                        <a:rPr lang="en-US" sz="1400" dirty="0"/>
                        <a:t>TCS23</a:t>
                      </a:r>
                    </a:p>
                    <a:p>
                      <a:pPr algn="ctr"/>
                      <a:r>
                        <a:rPr lang="en-US" sz="1400" dirty="0"/>
                        <a:t>DSU110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dirty="0"/>
                        <a:t>Max. number of supported cores</a:t>
                      </a:r>
                    </a:p>
                  </a:txBody>
                  <a:tcPr anchor="ctr"/>
                </a:tc>
                <a:tc>
                  <a:txBody>
                    <a:bodyPr/>
                    <a:lstStyle/>
                    <a:p>
                      <a:pPr algn="ctr"/>
                      <a:r>
                        <a:rPr lang="en-US" sz="1400" dirty="0"/>
                        <a:t>8</a:t>
                      </a:r>
                      <a:endParaRPr lang="hu-HU" sz="1400" dirty="0"/>
                    </a:p>
                  </a:txBody>
                  <a:tcPr anchor="ctr"/>
                </a:tc>
                <a:tc>
                  <a:txBody>
                    <a:bodyPr/>
                    <a:lstStyle/>
                    <a:p>
                      <a:pPr algn="ctr"/>
                      <a:r>
                        <a:rPr lang="en-US" sz="1400" dirty="0"/>
                        <a:t>8</a:t>
                      </a:r>
                      <a:endParaRPr lang="hu-HU" sz="1400" dirty="0"/>
                    </a:p>
                  </a:txBody>
                  <a:tcPr anchor="ctr"/>
                </a:tc>
                <a:tc>
                  <a:txBody>
                    <a:bodyPr/>
                    <a:lstStyle/>
                    <a:p>
                      <a:pPr algn="ctr"/>
                      <a:r>
                        <a:rPr lang="en-US" sz="1400" dirty="0"/>
                        <a:t>12</a:t>
                      </a:r>
                      <a:endParaRPr lang="hu-HU" sz="1400" dirty="0"/>
                    </a:p>
                  </a:txBody>
                  <a:tcPr anchor="ctr"/>
                </a:tc>
                <a:tc>
                  <a:txBody>
                    <a:bodyPr/>
                    <a:lstStyle/>
                    <a:p>
                      <a:pPr algn="ctr"/>
                      <a:r>
                        <a:rPr lang="en-US" sz="1400" dirty="0"/>
                        <a:t>14</a:t>
                      </a:r>
                      <a:endParaRPr lang="hu-HU" sz="1400" dirty="0"/>
                    </a:p>
                  </a:txBody>
                  <a:tcPr anchor="ctr"/>
                </a:tc>
                <a:extLst>
                  <a:ext uri="{0D108BD9-81ED-4DB2-BD59-A6C34878D82A}">
                    <a16:rowId xmlns:a16="http://schemas.microsoft.com/office/drawing/2014/main" val="3779758663"/>
                  </a:ext>
                </a:extLst>
              </a:tr>
            </a:tbl>
          </a:graphicData>
        </a:graphic>
      </p:graphicFrame>
      <p:sp>
        <p:nvSpPr>
          <p:cNvPr id="8" name="TextBox 7">
            <a:extLst>
              <a:ext uri="{FF2B5EF4-FFF2-40B4-BE49-F238E27FC236}">
                <a16:creationId xmlns:a16="http://schemas.microsoft.com/office/drawing/2014/main" id="{EA8A0F0E-BD2F-8BDF-DDE6-1485AC2A1A43}"/>
              </a:ext>
            </a:extLst>
          </p:cNvPr>
          <p:cNvSpPr txBox="1"/>
          <p:nvPr/>
        </p:nvSpPr>
        <p:spPr>
          <a:xfrm>
            <a:off x="1177047" y="3496854"/>
            <a:ext cx="6091219" cy="338554"/>
          </a:xfrm>
          <a:prstGeom prst="rect">
            <a:avLst/>
          </a:prstGeom>
          <a:noFill/>
        </p:spPr>
        <p:txBody>
          <a:bodyPr wrap="none" rtlCol="0">
            <a:spAutoFit/>
          </a:bodyPr>
          <a:lstStyle/>
          <a:p>
            <a:r>
              <a:rPr lang="en-US" sz="1600" dirty="0"/>
              <a:t>Table: Max. number of cores supported by the DSU Units</a:t>
            </a:r>
            <a:endParaRPr lang="hu-HU" sz="1600" dirty="0"/>
          </a:p>
        </p:txBody>
      </p:sp>
      <p:sp>
        <p:nvSpPr>
          <p:cNvPr id="10" name="TextBox 9">
            <a:extLst>
              <a:ext uri="{FF2B5EF4-FFF2-40B4-BE49-F238E27FC236}">
                <a16:creationId xmlns:a16="http://schemas.microsoft.com/office/drawing/2014/main" id="{F4262EED-80CC-45DB-5624-284EBD8326E3}"/>
              </a:ext>
            </a:extLst>
          </p:cNvPr>
          <p:cNvSpPr txBox="1"/>
          <p:nvPr/>
        </p:nvSpPr>
        <p:spPr>
          <a:xfrm>
            <a:off x="199700" y="3962401"/>
            <a:ext cx="9182963" cy="338554"/>
          </a:xfrm>
          <a:prstGeom prst="rect">
            <a:avLst/>
          </a:prstGeom>
          <a:noFill/>
        </p:spPr>
        <p:txBody>
          <a:bodyPr wrap="none" rtlCol="0">
            <a:spAutoFit/>
          </a:bodyPr>
          <a:lstStyle/>
          <a:p>
            <a:r>
              <a:rPr lang="en-US" sz="1600" spc="-60" dirty="0"/>
              <a:t>b) The </a:t>
            </a:r>
            <a:r>
              <a:rPr lang="en-US" sz="1600" spc="-60" dirty="0">
                <a:solidFill>
                  <a:srgbClr val="FF0000"/>
                </a:solidFill>
              </a:rPr>
              <a:t>max. size of the L3 cache </a:t>
            </a:r>
            <a:r>
              <a:rPr lang="en-US" sz="1600" spc="-60" dirty="0"/>
              <a:t>has been doubled in each new generation, as seen below:</a:t>
            </a:r>
            <a:endParaRPr lang="hu-HU" sz="1600" spc="-60" dirty="0"/>
          </a:p>
        </p:txBody>
      </p:sp>
    </p:spTree>
    <p:extLst>
      <p:ext uri="{BB962C8B-B14F-4D97-AF65-F5344CB8AC3E}">
        <p14:creationId xmlns:p14="http://schemas.microsoft.com/office/powerpoint/2010/main" val="1044396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8" grpId="0"/>
      <p:bldP spid="10"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12B56C-4039-42C1-0B00-D1C01D062FB9}"/>
              </a:ext>
            </a:extLst>
          </p:cNvPr>
          <p:cNvSpPr>
            <a:spLocks noGrp="1"/>
          </p:cNvSpPr>
          <p:nvPr>
            <p:ph type="title"/>
          </p:nvPr>
        </p:nvSpPr>
        <p:spPr/>
        <p:txBody>
          <a:bodyPr/>
          <a:lstStyle/>
          <a:p>
            <a:r>
              <a:rPr lang="en-US" sz="1700" kern="1200" dirty="0">
                <a:solidFill>
                  <a:srgbClr val="FFFFFF"/>
                </a:solidFill>
              </a:rPr>
              <a:t>3.6 Armv9-A based 64-bit Cortex-A CPUs (43)</a:t>
            </a:r>
            <a:endParaRPr lang="hu-HU" sz="1700" dirty="0"/>
          </a:p>
        </p:txBody>
      </p:sp>
      <p:sp>
        <p:nvSpPr>
          <p:cNvPr id="3" name="TextBox 2">
            <a:extLst>
              <a:ext uri="{FF2B5EF4-FFF2-40B4-BE49-F238E27FC236}">
                <a16:creationId xmlns:a16="http://schemas.microsoft.com/office/drawing/2014/main" id="{F9624032-34EC-6E32-43C8-7A2FB3C97E79}"/>
              </a:ext>
            </a:extLst>
          </p:cNvPr>
          <p:cNvSpPr txBox="1"/>
          <p:nvPr/>
        </p:nvSpPr>
        <p:spPr>
          <a:xfrm>
            <a:off x="234788" y="805178"/>
            <a:ext cx="8923661" cy="1400383"/>
          </a:xfrm>
          <a:prstGeom prst="rect">
            <a:avLst/>
          </a:prstGeom>
          <a:noFill/>
        </p:spPr>
        <p:txBody>
          <a:bodyPr wrap="none" rtlCol="0">
            <a:spAutoFit/>
          </a:bodyPr>
          <a:lstStyle/>
          <a:p>
            <a:pPr marL="285750" indent="-285750">
              <a:buFont typeface="Arial" panose="020B0604020202020204" pitchFamily="34" charset="0"/>
              <a:buChar char="•"/>
            </a:pPr>
            <a:r>
              <a:rPr lang="en-US" sz="1600" spc="-20" dirty="0"/>
              <a:t>The </a:t>
            </a:r>
            <a:r>
              <a:rPr lang="en-US" sz="1600" spc="-20" dirty="0">
                <a:solidFill>
                  <a:srgbClr val="0070C0"/>
                </a:solidFill>
              </a:rPr>
              <a:t>Cortex-X series cores are ARM’s flagship client cores</a:t>
            </a:r>
            <a:r>
              <a:rPr lang="en-US" sz="1600" spc="-20" dirty="0"/>
              <a:t>, as pointed out previously,</a:t>
            </a:r>
          </a:p>
          <a:p>
            <a:pPr>
              <a:spcAft>
                <a:spcPts val="600"/>
              </a:spcAft>
            </a:pPr>
            <a:r>
              <a:rPr lang="en-US" sz="1600" spc="-20" dirty="0"/>
              <a:t>      </a:t>
            </a:r>
            <a:r>
              <a:rPr lang="en-US" sz="1600" dirty="0"/>
              <a:t>so their evolution is an intriguing issue.</a:t>
            </a:r>
          </a:p>
          <a:p>
            <a:pPr marL="285750" indent="-285750">
              <a:buFont typeface="Arial" panose="020B0604020202020204" pitchFamily="34" charset="0"/>
              <a:buChar char="•"/>
            </a:pPr>
            <a:r>
              <a:rPr lang="en-US" sz="1600" spc="-50" dirty="0"/>
              <a:t>Therefore, firstly, we will </a:t>
            </a:r>
            <a:r>
              <a:rPr lang="en-US" sz="1600" spc="-50" dirty="0">
                <a:solidFill>
                  <a:srgbClr val="0070C0"/>
                </a:solidFill>
              </a:rPr>
              <a:t>summarize the key features </a:t>
            </a:r>
            <a:r>
              <a:rPr lang="en-US" sz="1600" spc="-50" dirty="0"/>
              <a:t>of subsequent generations of </a:t>
            </a:r>
          </a:p>
          <a:p>
            <a:r>
              <a:rPr lang="en-US" sz="1600" spc="-50" dirty="0"/>
              <a:t>      ARM Cortex-X cores, and then we will illustrate </a:t>
            </a:r>
            <a:r>
              <a:rPr lang="en-US" sz="1600" spc="-50" dirty="0">
                <a:solidFill>
                  <a:srgbClr val="0070C0"/>
                </a:solidFill>
              </a:rPr>
              <a:t>how ARM raised their performance</a:t>
            </a:r>
          </a:p>
          <a:p>
            <a:r>
              <a:rPr lang="en-US" sz="1600" spc="-50" dirty="0">
                <a:solidFill>
                  <a:srgbClr val="0070C0"/>
                </a:solidFill>
              </a:rPr>
              <a:t>      through widening the core width.</a:t>
            </a:r>
            <a:endParaRPr lang="hu-HU" sz="1600" dirty="0" err="1">
              <a:solidFill>
                <a:srgbClr val="0070C0"/>
              </a:solidFill>
            </a:endParaRPr>
          </a:p>
        </p:txBody>
      </p:sp>
      <p:sp>
        <p:nvSpPr>
          <p:cNvPr id="6" name="TextBox 5">
            <a:extLst>
              <a:ext uri="{FF2B5EF4-FFF2-40B4-BE49-F238E27FC236}">
                <a16:creationId xmlns:a16="http://schemas.microsoft.com/office/drawing/2014/main" id="{D7B1C0E3-CA31-E26C-262C-14054F944C0B}"/>
              </a:ext>
            </a:extLst>
          </p:cNvPr>
          <p:cNvSpPr txBox="1"/>
          <p:nvPr/>
        </p:nvSpPr>
        <p:spPr>
          <a:xfrm>
            <a:off x="78039" y="446356"/>
            <a:ext cx="4550541" cy="369332"/>
          </a:xfrm>
          <a:prstGeom prst="rect">
            <a:avLst/>
          </a:prstGeom>
          <a:noFill/>
        </p:spPr>
        <p:txBody>
          <a:bodyPr wrap="none" rtlCol="0">
            <a:spAutoFit/>
          </a:bodyPr>
          <a:lstStyle/>
          <a:p>
            <a:r>
              <a:rPr lang="en-US" dirty="0">
                <a:solidFill>
                  <a:schemeClr val="accent6"/>
                </a:solidFill>
              </a:rPr>
              <a:t>Evolution of the Cortex-X core series/</a:t>
            </a:r>
            <a:endParaRPr lang="hu-HU" dirty="0">
              <a:solidFill>
                <a:schemeClr val="accent6"/>
              </a:solidFill>
            </a:endParaRPr>
          </a:p>
        </p:txBody>
      </p:sp>
    </p:spTree>
    <p:extLst>
      <p:ext uri="{BB962C8B-B14F-4D97-AF65-F5344CB8AC3E}">
        <p14:creationId xmlns:p14="http://schemas.microsoft.com/office/powerpoint/2010/main" val="3039260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A4F8EE-1886-0B6E-6721-376E347F39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1FFBFE2-8EF7-FDF4-B5D7-70C234A639DC}"/>
              </a:ext>
            </a:extLst>
          </p:cNvPr>
          <p:cNvSpPr>
            <a:spLocks noGrp="1"/>
          </p:cNvSpPr>
          <p:nvPr>
            <p:ph type="title"/>
          </p:nvPr>
        </p:nvSpPr>
        <p:spPr/>
        <p:txBody>
          <a:bodyPr/>
          <a:lstStyle/>
          <a:p>
            <a:r>
              <a:rPr lang="en-US" sz="1700" kern="1200" dirty="0">
                <a:solidFill>
                  <a:srgbClr val="FFFFFF"/>
                </a:solidFill>
              </a:rPr>
              <a:t>3.6 Armv9-A based 64-bit Cortex-A CPUs (44)</a:t>
            </a:r>
            <a:endParaRPr lang="hu-HU" sz="1700" dirty="0"/>
          </a:p>
        </p:txBody>
      </p:sp>
      <p:graphicFrame>
        <p:nvGraphicFramePr>
          <p:cNvPr id="4" name="Table 4">
            <a:extLst>
              <a:ext uri="{FF2B5EF4-FFF2-40B4-BE49-F238E27FC236}">
                <a16:creationId xmlns:a16="http://schemas.microsoft.com/office/drawing/2014/main" id="{3C54D398-5658-2958-76F6-3E7D416F0903}"/>
              </a:ext>
            </a:extLst>
          </p:cNvPr>
          <p:cNvGraphicFramePr>
            <a:graphicFrameLocks noGrp="1"/>
          </p:cNvGraphicFramePr>
          <p:nvPr>
            <p:extLst>
              <p:ext uri="{D42A27DB-BD31-4B8C-83A1-F6EECF244321}">
                <p14:modId xmlns:p14="http://schemas.microsoft.com/office/powerpoint/2010/main" val="2882338470"/>
              </p:ext>
            </p:extLst>
          </p:nvPr>
        </p:nvGraphicFramePr>
        <p:xfrm>
          <a:off x="71438" y="1160870"/>
          <a:ext cx="8930327" cy="5444876"/>
        </p:xfrm>
        <a:graphic>
          <a:graphicData uri="http://schemas.openxmlformats.org/drawingml/2006/table">
            <a:tbl>
              <a:tblPr firstRow="1" bandRow="1">
                <a:tableStyleId>{5C22544A-7EE6-4342-B048-85BDC9FD1C3A}</a:tableStyleId>
              </a:tblPr>
              <a:tblGrid>
                <a:gridCol w="2253883">
                  <a:extLst>
                    <a:ext uri="{9D8B030D-6E8A-4147-A177-3AD203B41FA5}">
                      <a16:colId xmlns:a16="http://schemas.microsoft.com/office/drawing/2014/main" val="2908576283"/>
                    </a:ext>
                  </a:extLst>
                </a:gridCol>
                <a:gridCol w="1580300">
                  <a:extLst>
                    <a:ext uri="{9D8B030D-6E8A-4147-A177-3AD203B41FA5}">
                      <a16:colId xmlns:a16="http://schemas.microsoft.com/office/drawing/2014/main" val="1480340620"/>
                    </a:ext>
                  </a:extLst>
                </a:gridCol>
                <a:gridCol w="1628941">
                  <a:extLst>
                    <a:ext uri="{9D8B030D-6E8A-4147-A177-3AD203B41FA5}">
                      <a16:colId xmlns:a16="http://schemas.microsoft.com/office/drawing/2014/main" val="1727284695"/>
                    </a:ext>
                  </a:extLst>
                </a:gridCol>
                <a:gridCol w="1550111">
                  <a:extLst>
                    <a:ext uri="{9D8B030D-6E8A-4147-A177-3AD203B41FA5}">
                      <a16:colId xmlns:a16="http://schemas.microsoft.com/office/drawing/2014/main" val="3447449585"/>
                    </a:ext>
                  </a:extLst>
                </a:gridCol>
                <a:gridCol w="1917092">
                  <a:extLst>
                    <a:ext uri="{9D8B030D-6E8A-4147-A177-3AD203B41FA5}">
                      <a16:colId xmlns:a16="http://schemas.microsoft.com/office/drawing/2014/main" val="941722976"/>
                    </a:ext>
                  </a:extLst>
                </a:gridCol>
              </a:tblGrid>
              <a:tr h="427554">
                <a:tc>
                  <a:txBody>
                    <a:bodyPr/>
                    <a:lstStyle/>
                    <a:p>
                      <a:pPr algn="ctr"/>
                      <a:r>
                        <a:rPr lang="hu-HU" sz="1400" b="1" dirty="0" err="1">
                          <a:effectLst/>
                        </a:rPr>
                        <a:t>Arm</a:t>
                      </a:r>
                      <a:r>
                        <a:rPr lang="hu-HU" sz="1400" b="1" dirty="0">
                          <a:effectLst/>
                        </a:rPr>
                        <a:t> </a:t>
                      </a:r>
                      <a:r>
                        <a:rPr lang="hu-HU" sz="1400" b="1" dirty="0" err="1">
                          <a:effectLst/>
                        </a:rPr>
                        <a:t>Cortex</a:t>
                      </a:r>
                      <a:r>
                        <a:rPr lang="hu-HU" sz="1400" b="1" dirty="0">
                          <a:effectLst/>
                        </a:rPr>
                        <a:t>-X </a:t>
                      </a:r>
                      <a:r>
                        <a:rPr lang="hu-HU" sz="1400" b="1" dirty="0" err="1">
                          <a:effectLst/>
                        </a:rPr>
                        <a:t>Evolution</a:t>
                      </a:r>
                      <a:endParaRPr lang="hu-HU" sz="1400" b="1" dirty="0">
                        <a:effectLst/>
                      </a:endParaRPr>
                    </a:p>
                  </a:txBody>
                  <a:tcPr anchor="ctr">
                    <a:solidFill>
                      <a:srgbClr val="0070C0"/>
                    </a:solidFill>
                  </a:tcPr>
                </a:tc>
                <a:tc>
                  <a:txBody>
                    <a:bodyPr/>
                    <a:lstStyle/>
                    <a:p>
                      <a:pPr algn="ctr"/>
                      <a:r>
                        <a:rPr lang="en-US" sz="1400" b="1" dirty="0">
                          <a:effectLst/>
                        </a:rPr>
                        <a:t>Cortex-X4</a:t>
                      </a:r>
                      <a:endParaRPr lang="hu-HU" sz="1400" b="1" dirty="0">
                        <a:effectLst/>
                      </a:endParaRPr>
                    </a:p>
                  </a:txBody>
                  <a:tcPr anchor="ctr">
                    <a:solidFill>
                      <a:srgbClr val="0070C0"/>
                    </a:solidFill>
                  </a:tcPr>
                </a:tc>
                <a:tc>
                  <a:txBody>
                    <a:bodyPr/>
                    <a:lstStyle/>
                    <a:p>
                      <a:pPr algn="ctr"/>
                      <a:r>
                        <a:rPr lang="hu-HU" sz="1400" b="1" dirty="0">
                          <a:effectLst/>
                        </a:rPr>
                        <a:t>Cortex-X3</a:t>
                      </a:r>
                    </a:p>
                  </a:txBody>
                  <a:tcPr anchor="ctr">
                    <a:solidFill>
                      <a:srgbClr val="0070C0"/>
                    </a:solidFill>
                  </a:tcPr>
                </a:tc>
                <a:tc>
                  <a:txBody>
                    <a:bodyPr/>
                    <a:lstStyle/>
                    <a:p>
                      <a:pPr algn="ctr"/>
                      <a:r>
                        <a:rPr lang="hu-HU" sz="1400" b="1" dirty="0">
                          <a:effectLst/>
                        </a:rPr>
                        <a:t>Cortex-X2</a:t>
                      </a:r>
                    </a:p>
                  </a:txBody>
                  <a:tcPr anchor="ctr">
                    <a:solidFill>
                      <a:srgbClr val="0070C0"/>
                    </a:solidFill>
                  </a:tcPr>
                </a:tc>
                <a:tc>
                  <a:txBody>
                    <a:bodyPr/>
                    <a:lstStyle/>
                    <a:p>
                      <a:pPr algn="ctr"/>
                      <a:r>
                        <a:rPr lang="hu-HU" sz="1400" b="1" dirty="0">
                          <a:effectLst/>
                        </a:rPr>
                        <a:t>Cortex-X1</a:t>
                      </a:r>
                    </a:p>
                  </a:txBody>
                  <a:tcPr anchor="ctr">
                    <a:solidFill>
                      <a:srgbClr val="0070C0"/>
                    </a:solidFill>
                  </a:tcPr>
                </a:tc>
                <a:extLst>
                  <a:ext uri="{0D108BD9-81ED-4DB2-BD59-A6C34878D82A}">
                    <a16:rowId xmlns:a16="http://schemas.microsoft.com/office/drawing/2014/main" val="1972445337"/>
                  </a:ext>
                </a:extLst>
              </a:tr>
              <a:tr h="523191">
                <a:tc>
                  <a:txBody>
                    <a:bodyPr/>
                    <a:lstStyle/>
                    <a:p>
                      <a:pPr algn="ctr"/>
                      <a:r>
                        <a:rPr lang="en-US" sz="1400" b="0" dirty="0">
                          <a:effectLst/>
                        </a:rPr>
                        <a:t>Arm ISA</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Armv9.2</a:t>
                      </a:r>
                      <a:endParaRPr lang="hu-HU"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Armv9.0</a:t>
                      </a:r>
                      <a:endParaRPr lang="hu-HU"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Armv9.0</a:t>
                      </a:r>
                      <a:endParaRPr lang="hu-HU" sz="1400" dirty="0">
                        <a:effectLst/>
                      </a:endParaRPr>
                    </a:p>
                  </a:txBody>
                  <a:tcPr anchor="ctr"/>
                </a:tc>
                <a:tc>
                  <a:txBody>
                    <a:bodyPr/>
                    <a:lstStyle/>
                    <a:p>
                      <a:pPr algn="ctr"/>
                      <a:r>
                        <a:rPr lang="en-US" sz="1400" dirty="0">
                          <a:effectLst/>
                        </a:rPr>
                        <a:t>Armv8.2</a:t>
                      </a:r>
                      <a:endParaRPr lang="hu-HU" sz="1400" dirty="0">
                        <a:effectLst/>
                      </a:endParaRPr>
                    </a:p>
                  </a:txBody>
                  <a:tcPr anchor="ctr"/>
                </a:tc>
                <a:extLst>
                  <a:ext uri="{0D108BD9-81ED-4DB2-BD59-A6C34878D82A}">
                    <a16:rowId xmlns:a16="http://schemas.microsoft.com/office/drawing/2014/main" val="4183726647"/>
                  </a:ext>
                </a:extLst>
              </a:tr>
              <a:tr h="523191">
                <a:tc>
                  <a:txBody>
                    <a:bodyPr/>
                    <a:lstStyle/>
                    <a:p>
                      <a:pPr algn="ctr"/>
                      <a:r>
                        <a:rPr lang="hu-HU" sz="1400" b="0" dirty="0" err="1">
                          <a:effectLst/>
                        </a:rPr>
                        <a:t>Expected</a:t>
                      </a:r>
                      <a:r>
                        <a:rPr lang="hu-HU" sz="1400" b="0" dirty="0">
                          <a:effectLst/>
                        </a:rPr>
                        <a:t> mobile </a:t>
                      </a:r>
                      <a:r>
                        <a:rPr lang="hu-HU" sz="1400" b="0" dirty="0" err="1">
                          <a:effectLst/>
                        </a:rPr>
                        <a:t>clock</a:t>
                      </a:r>
                      <a:r>
                        <a:rPr lang="hu-HU" sz="1400" b="0" dirty="0">
                          <a:effectLst/>
                        </a:rPr>
                        <a:t> </a:t>
                      </a:r>
                      <a:r>
                        <a:rPr lang="hu-HU" sz="1400" b="0" dirty="0" err="1">
                          <a:effectLst/>
                        </a:rPr>
                        <a:t>speed</a:t>
                      </a:r>
                      <a:endParaRPr lang="hu-HU" sz="1400" b="0" dirty="0">
                        <a:effectLst/>
                      </a:endParaRPr>
                    </a:p>
                  </a:txBody>
                  <a:tcPr anchor="ctr"/>
                </a:tc>
                <a:tc>
                  <a:txBody>
                    <a:bodyPr/>
                    <a:lstStyle/>
                    <a:p>
                      <a:pPr algn="ctr"/>
                      <a:r>
                        <a:rPr lang="en-US" sz="1400" dirty="0">
                          <a:effectLst/>
                        </a:rPr>
                        <a:t>~3.4 GHz</a:t>
                      </a:r>
                      <a:endParaRPr lang="hu-HU" sz="1400" dirty="0">
                        <a:effectLst/>
                      </a:endParaRPr>
                    </a:p>
                  </a:txBody>
                  <a:tcPr anchor="ctr"/>
                </a:tc>
                <a:tc>
                  <a:txBody>
                    <a:bodyPr/>
                    <a:lstStyle/>
                    <a:p>
                      <a:pPr algn="ctr"/>
                      <a:r>
                        <a:rPr lang="hu-HU" sz="1400" dirty="0">
                          <a:effectLst/>
                        </a:rPr>
                        <a:t>~3.3GHz</a:t>
                      </a:r>
                    </a:p>
                  </a:txBody>
                  <a:tcPr anchor="ctr"/>
                </a:tc>
                <a:tc>
                  <a:txBody>
                    <a:bodyPr/>
                    <a:lstStyle/>
                    <a:p>
                      <a:pPr algn="ctr"/>
                      <a:r>
                        <a:rPr lang="hu-HU" sz="1400" dirty="0">
                          <a:effectLst/>
                        </a:rPr>
                        <a:t>~3.0GHz</a:t>
                      </a:r>
                    </a:p>
                  </a:txBody>
                  <a:tcPr anchor="ctr"/>
                </a:tc>
                <a:tc>
                  <a:txBody>
                    <a:bodyPr/>
                    <a:lstStyle/>
                    <a:p>
                      <a:pPr algn="ctr"/>
                      <a:r>
                        <a:rPr lang="hu-HU" sz="1400" dirty="0">
                          <a:effectLst/>
                        </a:rPr>
                        <a:t>~3.0GHz</a:t>
                      </a:r>
                    </a:p>
                  </a:txBody>
                  <a:tcPr anchor="ctr"/>
                </a:tc>
                <a:extLst>
                  <a:ext uri="{0D108BD9-81ED-4DB2-BD59-A6C34878D82A}">
                    <a16:rowId xmlns:a16="http://schemas.microsoft.com/office/drawing/2014/main" val="225362768"/>
                  </a:ext>
                </a:extLst>
              </a:tr>
              <a:tr h="523191">
                <a:tc>
                  <a:txBody>
                    <a:bodyPr/>
                    <a:lstStyle/>
                    <a:p>
                      <a:pPr algn="ctr"/>
                      <a:r>
                        <a:rPr lang="hu-HU" sz="1400" b="0" dirty="0" err="1">
                          <a:effectLst/>
                        </a:rPr>
                        <a:t>Instruction</a:t>
                      </a:r>
                      <a:r>
                        <a:rPr lang="hu-HU" sz="1400" b="0" dirty="0">
                          <a:effectLst/>
                        </a:rPr>
                        <a:t> d</a:t>
                      </a:r>
                      <a:r>
                        <a:rPr lang="en-US" sz="1400" b="0" dirty="0" err="1">
                          <a:effectLst/>
                        </a:rPr>
                        <a:t>ecode</a:t>
                      </a:r>
                      <a:r>
                        <a:rPr lang="hu-HU" sz="1400" b="0" dirty="0">
                          <a:effectLst/>
                        </a:rPr>
                        <a:t> </a:t>
                      </a:r>
                      <a:r>
                        <a:rPr lang="hu-HU" sz="1400" b="0" dirty="0" err="1">
                          <a:effectLst/>
                        </a:rPr>
                        <a:t>width</a:t>
                      </a:r>
                      <a:endParaRPr lang="hu-HU" sz="1400" b="0" dirty="0">
                        <a:effectLst/>
                      </a:endParaRPr>
                    </a:p>
                  </a:txBody>
                  <a:tcPr anchor="ctr"/>
                </a:tc>
                <a:tc>
                  <a:txBody>
                    <a:bodyPr/>
                    <a:lstStyle/>
                    <a:p>
                      <a:pPr algn="ctr"/>
                      <a:r>
                        <a:rPr lang="en-US" sz="1400" dirty="0">
                          <a:effectLst/>
                        </a:rPr>
                        <a:t>10</a:t>
                      </a:r>
                      <a:endParaRPr lang="hu-HU" sz="1400" dirty="0">
                        <a:effectLst/>
                      </a:endParaRPr>
                    </a:p>
                  </a:txBody>
                  <a:tcPr anchor="ctr"/>
                </a:tc>
                <a:tc>
                  <a:txBody>
                    <a:bodyPr/>
                    <a:lstStyle/>
                    <a:p>
                      <a:pPr algn="ctr"/>
                      <a:r>
                        <a:rPr lang="hu-HU" sz="1400" dirty="0">
                          <a:effectLst/>
                        </a:rPr>
                        <a:t>6</a:t>
                      </a:r>
                    </a:p>
                  </a:txBody>
                  <a:tcPr anchor="ctr"/>
                </a:tc>
                <a:tc>
                  <a:txBody>
                    <a:bodyPr/>
                    <a:lstStyle/>
                    <a:p>
                      <a:pPr algn="ctr"/>
                      <a:r>
                        <a:rPr lang="hu-HU" sz="1400" dirty="0">
                          <a:effectLst/>
                        </a:rPr>
                        <a:t>5</a:t>
                      </a:r>
                    </a:p>
                  </a:txBody>
                  <a:tcPr anchor="ctr"/>
                </a:tc>
                <a:tc>
                  <a:txBody>
                    <a:bodyPr/>
                    <a:lstStyle/>
                    <a:p>
                      <a:pPr algn="ctr"/>
                      <a:r>
                        <a:rPr lang="hu-HU" sz="1400" dirty="0">
                          <a:effectLst/>
                        </a:rPr>
                        <a:t>5</a:t>
                      </a:r>
                    </a:p>
                  </a:txBody>
                  <a:tcPr anchor="ctr"/>
                </a:tc>
                <a:extLst>
                  <a:ext uri="{0D108BD9-81ED-4DB2-BD59-A6C34878D82A}">
                    <a16:rowId xmlns:a16="http://schemas.microsoft.com/office/drawing/2014/main" val="3530007759"/>
                  </a:ext>
                </a:extLst>
              </a:tr>
              <a:tr h="523191">
                <a:tc>
                  <a:txBody>
                    <a:bodyPr/>
                    <a:lstStyle/>
                    <a:p>
                      <a:pPr algn="ctr"/>
                      <a:r>
                        <a:rPr lang="hu-HU" sz="1400" b="0" dirty="0" err="1">
                          <a:effectLst/>
                        </a:rPr>
                        <a:t>Instruction</a:t>
                      </a:r>
                      <a:r>
                        <a:rPr lang="hu-HU" sz="1400" b="0" dirty="0">
                          <a:effectLst/>
                        </a:rPr>
                        <a:t> </a:t>
                      </a:r>
                      <a:r>
                        <a:rPr lang="hu-HU" sz="1400" b="0" dirty="0" err="1">
                          <a:effectLst/>
                        </a:rPr>
                        <a:t>pipeline</a:t>
                      </a:r>
                      <a:r>
                        <a:rPr lang="hu-HU" sz="1400" b="0" dirty="0">
                          <a:effectLst/>
                        </a:rPr>
                        <a:t> </a:t>
                      </a:r>
                      <a:r>
                        <a:rPr lang="hu-HU" sz="1400" b="0" dirty="0" err="1">
                          <a:effectLst/>
                        </a:rPr>
                        <a:t>length</a:t>
                      </a:r>
                      <a:endParaRPr lang="hu-HU" sz="1400" b="0" dirty="0">
                        <a:effectLst/>
                      </a:endParaRPr>
                    </a:p>
                  </a:txBody>
                  <a:tcPr anchor="ctr"/>
                </a:tc>
                <a:tc>
                  <a:txBody>
                    <a:bodyPr/>
                    <a:lstStyle/>
                    <a:p>
                      <a:pPr algn="ctr"/>
                      <a:r>
                        <a:rPr lang="en-US" sz="1400" dirty="0" err="1">
                          <a:effectLst/>
                        </a:rPr>
                        <a:t>n.a.</a:t>
                      </a:r>
                      <a:endParaRPr lang="hu-HU" sz="1400" dirty="0">
                        <a:effectLst/>
                      </a:endParaRPr>
                    </a:p>
                  </a:txBody>
                  <a:tcPr anchor="ctr"/>
                </a:tc>
                <a:tc>
                  <a:txBody>
                    <a:bodyPr/>
                    <a:lstStyle/>
                    <a:p>
                      <a:pPr algn="ctr"/>
                      <a:r>
                        <a:rPr lang="hu-HU" sz="1400" dirty="0">
                          <a:effectLst/>
                        </a:rPr>
                        <a:t>9</a:t>
                      </a:r>
                    </a:p>
                  </a:txBody>
                  <a:tcPr anchor="ctr"/>
                </a:tc>
                <a:tc>
                  <a:txBody>
                    <a:bodyPr/>
                    <a:lstStyle/>
                    <a:p>
                      <a:pPr algn="ctr"/>
                      <a:r>
                        <a:rPr lang="hu-HU" sz="1400" dirty="0">
                          <a:effectLst/>
                        </a:rPr>
                        <a:t>10</a:t>
                      </a:r>
                    </a:p>
                  </a:txBody>
                  <a:tcPr anchor="ctr"/>
                </a:tc>
                <a:tc>
                  <a:txBody>
                    <a:bodyPr/>
                    <a:lstStyle/>
                    <a:p>
                      <a:pPr algn="ctr"/>
                      <a:r>
                        <a:rPr lang="hu-HU" sz="1400" dirty="0">
                          <a:effectLst/>
                        </a:rPr>
                        <a:t>11</a:t>
                      </a:r>
                    </a:p>
                  </a:txBody>
                  <a:tcPr anchor="ctr"/>
                </a:tc>
                <a:extLst>
                  <a:ext uri="{0D108BD9-81ED-4DB2-BD59-A6C34878D82A}">
                    <a16:rowId xmlns:a16="http://schemas.microsoft.com/office/drawing/2014/main" val="891387415"/>
                  </a:ext>
                </a:extLst>
              </a:tr>
              <a:tr h="523191">
                <a:tc>
                  <a:txBody>
                    <a:bodyPr/>
                    <a:lstStyle/>
                    <a:p>
                      <a:pPr algn="ctr"/>
                      <a:r>
                        <a:rPr lang="hu-HU" sz="1400" b="0" dirty="0" err="1">
                          <a:effectLst/>
                        </a:rPr>
                        <a:t>OoO</a:t>
                      </a:r>
                      <a:r>
                        <a:rPr lang="hu-HU" sz="1400" b="0" dirty="0">
                          <a:effectLst/>
                        </a:rPr>
                        <a:t> </a:t>
                      </a:r>
                      <a:r>
                        <a:rPr lang="hu-HU" sz="1400" b="0" dirty="0" err="1">
                          <a:effectLst/>
                        </a:rPr>
                        <a:t>Execution</a:t>
                      </a:r>
                      <a:r>
                        <a:rPr lang="hu-HU" sz="1400" b="0" dirty="0">
                          <a:effectLst/>
                        </a:rPr>
                        <a:t> </a:t>
                      </a:r>
                      <a:r>
                        <a:rPr lang="hu-HU" sz="1400" b="0" dirty="0" err="1">
                          <a:effectLst/>
                        </a:rPr>
                        <a:t>Window</a:t>
                      </a:r>
                      <a:endParaRPr lang="hu-HU" sz="1400" b="0" dirty="0">
                        <a:effectLst/>
                      </a:endParaRPr>
                    </a:p>
                  </a:txBody>
                  <a:tcPr anchor="ctr"/>
                </a:tc>
                <a:tc>
                  <a:txBody>
                    <a:bodyPr/>
                    <a:lstStyle/>
                    <a:p>
                      <a:pPr algn="ctr"/>
                      <a:r>
                        <a:rPr lang="en-US" sz="1400" dirty="0">
                          <a:effectLst/>
                        </a:rPr>
                        <a:t>768</a:t>
                      </a:r>
                    </a:p>
                    <a:p>
                      <a:pPr algn="ctr"/>
                      <a:r>
                        <a:rPr lang="en-US" sz="1400" dirty="0">
                          <a:effectLst/>
                        </a:rPr>
                        <a:t>2x384</a:t>
                      </a:r>
                      <a:endParaRPr lang="hu-HU" sz="1400" dirty="0">
                        <a:effectLst/>
                      </a:endParaRPr>
                    </a:p>
                  </a:txBody>
                  <a:tcPr anchor="ctr"/>
                </a:tc>
                <a:tc>
                  <a:txBody>
                    <a:bodyPr/>
                    <a:lstStyle/>
                    <a:p>
                      <a:pPr algn="ctr"/>
                      <a:r>
                        <a:rPr lang="hu-HU" sz="1400" dirty="0">
                          <a:effectLst/>
                        </a:rPr>
                        <a:t>640</a:t>
                      </a:r>
                      <a:br>
                        <a:rPr lang="hu-HU" sz="1400" dirty="0">
                          <a:effectLst/>
                        </a:rPr>
                      </a:br>
                      <a:r>
                        <a:rPr lang="hu-HU" sz="1400" dirty="0">
                          <a:effectLst/>
                        </a:rPr>
                        <a:t>(2x 320)</a:t>
                      </a:r>
                    </a:p>
                  </a:txBody>
                  <a:tcPr anchor="ctr"/>
                </a:tc>
                <a:tc>
                  <a:txBody>
                    <a:bodyPr/>
                    <a:lstStyle/>
                    <a:p>
                      <a:pPr algn="ctr"/>
                      <a:r>
                        <a:rPr lang="hu-HU" sz="1400" dirty="0">
                          <a:effectLst/>
                        </a:rPr>
                        <a:t>576</a:t>
                      </a:r>
                      <a:br>
                        <a:rPr lang="hu-HU" sz="1400" dirty="0">
                          <a:effectLst/>
                        </a:rPr>
                      </a:br>
                      <a:r>
                        <a:rPr lang="hu-HU" sz="1400" dirty="0">
                          <a:effectLst/>
                        </a:rPr>
                        <a:t>(2x 288)</a:t>
                      </a:r>
                    </a:p>
                  </a:txBody>
                  <a:tcPr anchor="ctr"/>
                </a:tc>
                <a:tc>
                  <a:txBody>
                    <a:bodyPr/>
                    <a:lstStyle/>
                    <a:p>
                      <a:pPr algn="ctr"/>
                      <a:r>
                        <a:rPr lang="hu-HU" sz="1400" dirty="0">
                          <a:effectLst/>
                        </a:rPr>
                        <a:t>448</a:t>
                      </a:r>
                      <a:br>
                        <a:rPr lang="hu-HU" sz="1400" dirty="0">
                          <a:effectLst/>
                        </a:rPr>
                      </a:br>
                      <a:r>
                        <a:rPr lang="hu-HU" sz="1400" dirty="0">
                          <a:effectLst/>
                        </a:rPr>
                        <a:t>(2x 224)</a:t>
                      </a:r>
                    </a:p>
                  </a:txBody>
                  <a:tcPr anchor="ctr"/>
                </a:tc>
                <a:extLst>
                  <a:ext uri="{0D108BD9-81ED-4DB2-BD59-A6C34878D82A}">
                    <a16:rowId xmlns:a16="http://schemas.microsoft.com/office/drawing/2014/main" val="2204154143"/>
                  </a:ext>
                </a:extLst>
              </a:tr>
              <a:tr h="523191">
                <a:tc>
                  <a:txBody>
                    <a:bodyPr/>
                    <a:lstStyle/>
                    <a:p>
                      <a:pPr algn="ctr"/>
                      <a:r>
                        <a:rPr lang="en-US" sz="1400" b="0" dirty="0">
                          <a:effectLst/>
                        </a:rPr>
                        <a:t>Integer</a:t>
                      </a:r>
                    </a:p>
                    <a:p>
                      <a:pPr algn="ctr"/>
                      <a:r>
                        <a:rPr lang="en-US" sz="1400" b="0" dirty="0">
                          <a:effectLst/>
                        </a:rPr>
                        <a:t> </a:t>
                      </a:r>
                      <a:r>
                        <a:rPr lang="hu-HU" sz="1400" b="0" dirty="0" err="1">
                          <a:effectLst/>
                        </a:rPr>
                        <a:t>Execution</a:t>
                      </a:r>
                      <a:r>
                        <a:rPr lang="hu-HU" sz="1400" b="0" dirty="0">
                          <a:effectLst/>
                        </a:rPr>
                        <a:t> </a:t>
                      </a:r>
                      <a:r>
                        <a:rPr lang="hu-HU" sz="1400" b="0" dirty="0" err="1">
                          <a:effectLst/>
                        </a:rPr>
                        <a:t>Units</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8x ALU</a:t>
                      </a:r>
                      <a:br>
                        <a:rPr lang="fi-FI" sz="1400" dirty="0">
                          <a:effectLst/>
                        </a:rPr>
                      </a:br>
                      <a:r>
                        <a:rPr lang="fi-FI" sz="1400" dirty="0">
                          <a:effectLst/>
                        </a:rPr>
                        <a:t>(6 SX + 2 MX)</a:t>
                      </a:r>
                    </a:p>
                  </a:txBody>
                  <a:tcPr anchor="ctr"/>
                </a:tc>
                <a:tc>
                  <a:txBody>
                    <a:bodyPr/>
                    <a:lstStyle/>
                    <a:p>
                      <a:pPr algn="ctr"/>
                      <a:r>
                        <a:rPr lang="fi-FI" sz="1400" dirty="0">
                          <a:effectLst/>
                        </a:rPr>
                        <a:t>6x ALU</a:t>
                      </a:r>
                      <a:br>
                        <a:rPr lang="fi-FI" sz="1400" dirty="0">
                          <a:effectLst/>
                        </a:rPr>
                      </a:br>
                      <a:r>
                        <a:rPr lang="fi-FI" sz="1400" dirty="0">
                          <a:effectLst/>
                        </a:rPr>
                        <a:t>(4 SX + 2 MX)</a:t>
                      </a: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extLst>
                  <a:ext uri="{0D108BD9-81ED-4DB2-BD59-A6C34878D82A}">
                    <a16:rowId xmlns:a16="http://schemas.microsoft.com/office/drawing/2014/main" val="2018693381"/>
                  </a:ext>
                </a:extLst>
              </a:tr>
              <a:tr h="523191">
                <a:tc>
                  <a:txBody>
                    <a:bodyPr/>
                    <a:lstStyle/>
                    <a:p>
                      <a:pPr algn="ctr"/>
                      <a:r>
                        <a:rPr lang="en-US" sz="1400" b="0" dirty="0">
                          <a:effectLst/>
                        </a:rPr>
                        <a:t>FP/SIMD </a:t>
                      </a:r>
                    </a:p>
                    <a:p>
                      <a:pPr algn="ctr"/>
                      <a:r>
                        <a:rPr lang="en-US" sz="1400" b="0" dirty="0">
                          <a:effectLst/>
                        </a:rPr>
                        <a:t>Execution Units </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4</a:t>
                      </a:r>
                    </a:p>
                  </a:txBody>
                  <a:tcPr anchor="ctr"/>
                </a:tc>
                <a:tc>
                  <a:txBody>
                    <a:bodyPr/>
                    <a:lstStyle/>
                    <a:p>
                      <a:pPr algn="ctr"/>
                      <a:r>
                        <a:rPr lang="fi-FI" sz="1400" dirty="0">
                          <a:effectLst/>
                        </a:rPr>
                        <a:t>4</a:t>
                      </a:r>
                    </a:p>
                  </a:txBody>
                  <a:tcPr anchor="ctr"/>
                </a:tc>
                <a:tc>
                  <a:txBody>
                    <a:bodyPr/>
                    <a:lstStyle/>
                    <a:p>
                      <a:pPr algn="ctr"/>
                      <a:r>
                        <a:rPr lang="fi-FI" sz="1400" dirty="0">
                          <a:effectLst/>
                        </a:rPr>
                        <a:t>4</a:t>
                      </a:r>
                    </a:p>
                  </a:txBody>
                  <a:tcPr anchor="ctr"/>
                </a:tc>
                <a:tc>
                  <a:txBody>
                    <a:bodyPr/>
                    <a:lstStyle/>
                    <a:p>
                      <a:pPr algn="ctr"/>
                      <a:r>
                        <a:rPr lang="fi-FI" sz="1400" dirty="0">
                          <a:effectLst/>
                        </a:rPr>
                        <a:t>4</a:t>
                      </a:r>
                    </a:p>
                  </a:txBody>
                  <a:tcPr anchor="ctr"/>
                </a:tc>
                <a:extLst>
                  <a:ext uri="{0D108BD9-81ED-4DB2-BD59-A6C34878D82A}">
                    <a16:rowId xmlns:a16="http://schemas.microsoft.com/office/drawing/2014/main" val="3815076245"/>
                  </a:ext>
                </a:extLst>
              </a:tr>
              <a:tr h="523191">
                <a:tc>
                  <a:txBody>
                    <a:bodyPr/>
                    <a:lstStyle/>
                    <a:p>
                      <a:pPr algn="ctr"/>
                      <a:r>
                        <a:rPr lang="en-US" sz="1400" b="0" dirty="0">
                          <a:effectLst/>
                        </a:rPr>
                        <a:t>Branch Units</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3</a:t>
                      </a: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extLst>
                  <a:ext uri="{0D108BD9-81ED-4DB2-BD59-A6C34878D82A}">
                    <a16:rowId xmlns:a16="http://schemas.microsoft.com/office/drawing/2014/main" val="1001869985"/>
                  </a:ext>
                </a:extLst>
              </a:tr>
              <a:tr h="370594">
                <a:tc>
                  <a:txBody>
                    <a:bodyPr/>
                    <a:lstStyle/>
                    <a:p>
                      <a:pPr algn="ctr"/>
                      <a:r>
                        <a:rPr lang="hu-HU" sz="1400" b="0" dirty="0">
                          <a:effectLst/>
                        </a:rPr>
                        <a:t>L1 cache</a:t>
                      </a:r>
                    </a:p>
                  </a:txBody>
                  <a:tcPr anchor="ctr"/>
                </a:tc>
                <a:tc>
                  <a:txBody>
                    <a:bodyPr/>
                    <a:lstStyle/>
                    <a:p>
                      <a:pPr algn="ctr"/>
                      <a:r>
                        <a:rPr lang="en-US" sz="1400" dirty="0">
                          <a:effectLst/>
                        </a:rPr>
                        <a:t>64KB</a:t>
                      </a:r>
                      <a:endParaRPr lang="hu-HU" sz="1400" dirty="0">
                        <a:effectLst/>
                      </a:endParaRPr>
                    </a:p>
                  </a:txBody>
                  <a:tcPr anchor="ctr"/>
                </a:tc>
                <a:tc>
                  <a:txBody>
                    <a:bodyPr/>
                    <a:lstStyle/>
                    <a:p>
                      <a:pPr algn="ctr"/>
                      <a:r>
                        <a:rPr lang="hu-HU" sz="1400" dirty="0">
                          <a:effectLst/>
                        </a:rPr>
                        <a:t>64KB</a:t>
                      </a:r>
                    </a:p>
                  </a:txBody>
                  <a:tcPr anchor="ctr"/>
                </a:tc>
                <a:tc>
                  <a:txBody>
                    <a:bodyPr/>
                    <a:lstStyle/>
                    <a:p>
                      <a:pPr algn="ctr"/>
                      <a:r>
                        <a:rPr lang="hu-HU" sz="1400" dirty="0">
                          <a:effectLst/>
                        </a:rPr>
                        <a:t>64KB</a:t>
                      </a:r>
                    </a:p>
                  </a:txBody>
                  <a:tcPr anchor="ctr"/>
                </a:tc>
                <a:tc>
                  <a:txBody>
                    <a:bodyPr/>
                    <a:lstStyle/>
                    <a:p>
                      <a:pPr algn="ctr"/>
                      <a:r>
                        <a:rPr lang="hu-HU" sz="1400" dirty="0">
                          <a:effectLst/>
                        </a:rPr>
                        <a:t>64KB</a:t>
                      </a:r>
                    </a:p>
                  </a:txBody>
                  <a:tcPr anchor="ctr"/>
                </a:tc>
                <a:extLst>
                  <a:ext uri="{0D108BD9-81ED-4DB2-BD59-A6C34878D82A}">
                    <a16:rowId xmlns:a16="http://schemas.microsoft.com/office/drawing/2014/main" val="569441241"/>
                  </a:ext>
                </a:extLst>
              </a:tr>
              <a:tr h="370594">
                <a:tc>
                  <a:txBody>
                    <a:bodyPr/>
                    <a:lstStyle/>
                    <a:p>
                      <a:pPr algn="ctr"/>
                      <a:r>
                        <a:rPr lang="hu-HU" sz="1400" b="0" dirty="0">
                          <a:effectLst/>
                        </a:rPr>
                        <a:t>L2 cache</a:t>
                      </a:r>
                    </a:p>
                  </a:txBody>
                  <a:tcPr anchor="ctr"/>
                </a:tc>
                <a:tc>
                  <a:txBody>
                    <a:bodyPr/>
                    <a:lstStyle/>
                    <a:p>
                      <a:pPr algn="ctr"/>
                      <a:r>
                        <a:rPr lang="en-US" sz="1400" dirty="0">
                          <a:effectLst/>
                        </a:rPr>
                        <a:t>Up to 2MB</a:t>
                      </a:r>
                      <a:endParaRPr lang="hu-HU" sz="1400" dirty="0">
                        <a:effectLst/>
                      </a:endParaRP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extLst>
                  <a:ext uri="{0D108BD9-81ED-4DB2-BD59-A6C34878D82A}">
                    <a16:rowId xmlns:a16="http://schemas.microsoft.com/office/drawing/2014/main" val="697249892"/>
                  </a:ext>
                </a:extLst>
              </a:tr>
            </a:tbl>
          </a:graphicData>
        </a:graphic>
      </p:graphicFrame>
      <p:sp>
        <p:nvSpPr>
          <p:cNvPr id="6" name="TextBox 5">
            <a:extLst>
              <a:ext uri="{FF2B5EF4-FFF2-40B4-BE49-F238E27FC236}">
                <a16:creationId xmlns:a16="http://schemas.microsoft.com/office/drawing/2014/main" id="{D7AC98FB-F7E3-DCA7-E8F3-C7EFAA791F80}"/>
              </a:ext>
            </a:extLst>
          </p:cNvPr>
          <p:cNvSpPr txBox="1"/>
          <p:nvPr/>
        </p:nvSpPr>
        <p:spPr>
          <a:xfrm>
            <a:off x="1206897" y="6451792"/>
            <a:ext cx="650396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SX ALU: Single-cycle ALU    MX ALU: Multi-cycle ALU (for Mul. od Div.)</a:t>
            </a:r>
            <a:endParaRPr kumimoji="0" lang="hu-HU" sz="1400" b="0" i="0" u="none" strike="noStrike" kern="1200" cap="none" spc="0" normalizeH="0" baseline="0" noProof="0" dirty="0" err="1">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F34BE74E-EDC3-9B71-4823-D345EE638ECF}"/>
              </a:ext>
            </a:extLst>
          </p:cNvPr>
          <p:cNvSpPr txBox="1"/>
          <p:nvPr/>
        </p:nvSpPr>
        <p:spPr>
          <a:xfrm>
            <a:off x="71438" y="445291"/>
            <a:ext cx="5760167" cy="369332"/>
          </a:xfrm>
          <a:prstGeom prst="rect">
            <a:avLst/>
          </a:prstGeom>
          <a:noFill/>
        </p:spPr>
        <p:txBody>
          <a:bodyPr wrap="none" rtlCol="0">
            <a:spAutoFit/>
          </a:bodyPr>
          <a:lstStyle/>
          <a:p>
            <a:r>
              <a:rPr lang="en-US" dirty="0">
                <a:solidFill>
                  <a:schemeClr val="accent6"/>
                </a:solidFill>
              </a:rPr>
              <a:t>Evolution of key features of Cortex-X cores [</a:t>
            </a:r>
            <a:r>
              <a:rPr lang="hu-HU" dirty="0">
                <a:solidFill>
                  <a:schemeClr val="accent6"/>
                </a:solidFill>
              </a:rPr>
              <a:t>79</a:t>
            </a:r>
            <a:r>
              <a:rPr lang="en-US" dirty="0">
                <a:solidFill>
                  <a:schemeClr val="accent6"/>
                </a:solidFill>
              </a:rPr>
              <a:t>]</a:t>
            </a:r>
            <a:endParaRPr lang="hu-HU" dirty="0" err="1">
              <a:solidFill>
                <a:schemeClr val="accent6"/>
              </a:solidFill>
            </a:endParaRPr>
          </a:p>
        </p:txBody>
      </p:sp>
      <p:sp>
        <p:nvSpPr>
          <p:cNvPr id="5" name="Rectangle 4">
            <a:extLst>
              <a:ext uri="{FF2B5EF4-FFF2-40B4-BE49-F238E27FC236}">
                <a16:creationId xmlns:a16="http://schemas.microsoft.com/office/drawing/2014/main" id="{E55ECAF1-8A30-4D53-194B-D4B53F15CB31}"/>
              </a:ext>
            </a:extLst>
          </p:cNvPr>
          <p:cNvSpPr/>
          <p:nvPr/>
        </p:nvSpPr>
        <p:spPr bwMode="auto">
          <a:xfrm>
            <a:off x="0" y="2228193"/>
            <a:ext cx="9144000" cy="536028"/>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18984453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78AEE6-B395-2E9F-0828-C6F9B8FDAD0E}"/>
              </a:ext>
            </a:extLst>
          </p:cNvPr>
          <p:cNvSpPr>
            <a:spLocks noGrp="1"/>
          </p:cNvSpPr>
          <p:nvPr>
            <p:ph type="title"/>
          </p:nvPr>
        </p:nvSpPr>
        <p:spPr/>
        <p:txBody>
          <a:bodyPr/>
          <a:lstStyle/>
          <a:p>
            <a:r>
              <a:rPr lang="en-US" sz="1700" kern="1200" dirty="0">
                <a:solidFill>
                  <a:srgbClr val="FFFFFF"/>
                </a:solidFill>
              </a:rPr>
              <a:t>3.6 Armv9-A based 64-bit Cortex-A CPUs (45)</a:t>
            </a:r>
            <a:endParaRPr lang="hu-HU" sz="1700" dirty="0"/>
          </a:p>
        </p:txBody>
      </p:sp>
      <p:sp>
        <p:nvSpPr>
          <p:cNvPr id="3" name="TextBox 2">
            <a:extLst>
              <a:ext uri="{FF2B5EF4-FFF2-40B4-BE49-F238E27FC236}">
                <a16:creationId xmlns:a16="http://schemas.microsoft.com/office/drawing/2014/main" id="{826E7CAE-8C73-4DF0-16D3-9EC97CEE2E37}"/>
              </a:ext>
            </a:extLst>
          </p:cNvPr>
          <p:cNvSpPr txBox="1"/>
          <p:nvPr/>
        </p:nvSpPr>
        <p:spPr>
          <a:xfrm>
            <a:off x="107950" y="451947"/>
            <a:ext cx="6016262" cy="369332"/>
          </a:xfrm>
          <a:prstGeom prst="rect">
            <a:avLst/>
          </a:prstGeom>
          <a:noFill/>
        </p:spPr>
        <p:txBody>
          <a:bodyPr wrap="none" rtlCol="0">
            <a:spAutoFit/>
          </a:bodyPr>
          <a:lstStyle/>
          <a:p>
            <a:r>
              <a:rPr lang="en-US" dirty="0">
                <a:solidFill>
                  <a:schemeClr val="accent6"/>
                </a:solidFill>
              </a:rPr>
              <a:t>Widening the core width of ARM’s Cortex-X cores</a:t>
            </a:r>
            <a:endParaRPr lang="hu-HU" dirty="0" err="1">
              <a:solidFill>
                <a:schemeClr val="accent6"/>
              </a:solidFill>
            </a:endParaRPr>
          </a:p>
        </p:txBody>
      </p:sp>
      <p:sp>
        <p:nvSpPr>
          <p:cNvPr id="4" name="TextBox 3">
            <a:extLst>
              <a:ext uri="{FF2B5EF4-FFF2-40B4-BE49-F238E27FC236}">
                <a16:creationId xmlns:a16="http://schemas.microsoft.com/office/drawing/2014/main" id="{3D6398AF-5D41-9E6F-9C38-5379F73B1A9A}"/>
              </a:ext>
            </a:extLst>
          </p:cNvPr>
          <p:cNvSpPr txBox="1"/>
          <p:nvPr/>
        </p:nvSpPr>
        <p:spPr>
          <a:xfrm>
            <a:off x="107950" y="840831"/>
            <a:ext cx="8782789" cy="1400383"/>
          </a:xfrm>
          <a:prstGeom prst="rect">
            <a:avLst/>
          </a:prstGeom>
          <a:noFill/>
        </p:spPr>
        <p:txBody>
          <a:bodyPr wrap="none" rtlCol="0">
            <a:spAutoFit/>
          </a:bodyPr>
          <a:lstStyle/>
          <a:p>
            <a:r>
              <a:rPr lang="en-US" sz="1600" dirty="0"/>
              <a:t>The preceding Table indicates that </a:t>
            </a:r>
            <a:r>
              <a:rPr lang="en-US" sz="1600" dirty="0">
                <a:solidFill>
                  <a:srgbClr val="0070C0"/>
                </a:solidFill>
              </a:rPr>
              <a:t>ARM has made significant improvements to the</a:t>
            </a:r>
          </a:p>
          <a:p>
            <a:pPr>
              <a:spcAft>
                <a:spcPts val="600"/>
              </a:spcAft>
            </a:pPr>
            <a:r>
              <a:rPr lang="en-US" sz="1600" dirty="0">
                <a:solidFill>
                  <a:srgbClr val="0070C0"/>
                </a:solidFill>
              </a:rPr>
              <a:t> width of their high-performance Cortex X cores. </a:t>
            </a:r>
          </a:p>
          <a:p>
            <a:r>
              <a:rPr lang="en-US" sz="1600" dirty="0"/>
              <a:t>While the front end of the </a:t>
            </a:r>
            <a:r>
              <a:rPr lang="en-US" sz="1600" dirty="0">
                <a:solidFill>
                  <a:srgbClr val="0070C0"/>
                </a:solidFill>
              </a:rPr>
              <a:t>Cortex-X1</a:t>
            </a:r>
            <a:r>
              <a:rPr lang="en-US" sz="1600" dirty="0"/>
              <a:t> core (released in 2020) was only </a:t>
            </a:r>
            <a:r>
              <a:rPr lang="en-US" sz="1600" dirty="0">
                <a:solidFill>
                  <a:srgbClr val="FF0000"/>
                </a:solidFill>
              </a:rPr>
              <a:t>5 wide</a:t>
            </a:r>
            <a:r>
              <a:rPr lang="en-US" sz="1600" dirty="0"/>
              <a:t>, the</a:t>
            </a:r>
          </a:p>
          <a:p>
            <a:r>
              <a:rPr lang="en-US" sz="1600" dirty="0"/>
              <a:t>   Cortex-X3 (released in 2022) became already </a:t>
            </a:r>
            <a:r>
              <a:rPr lang="en-US" sz="1600" dirty="0">
                <a:solidFill>
                  <a:srgbClr val="FF0000"/>
                </a:solidFill>
              </a:rPr>
              <a:t>6 wide</a:t>
            </a:r>
            <a:r>
              <a:rPr lang="en-US" sz="1600" dirty="0"/>
              <a:t>, and </a:t>
            </a:r>
            <a:r>
              <a:rPr lang="en-US" sz="1600" dirty="0">
                <a:solidFill>
                  <a:srgbClr val="0070C0"/>
                </a:solidFill>
              </a:rPr>
              <a:t>the Cortex-X4 </a:t>
            </a:r>
            <a:r>
              <a:rPr lang="en-US" sz="1600" dirty="0"/>
              <a:t>(2023)</a:t>
            </a:r>
          </a:p>
          <a:p>
            <a:r>
              <a:rPr lang="en-US" sz="1600" dirty="0"/>
              <a:t>   is expected to be </a:t>
            </a:r>
            <a:r>
              <a:rPr lang="en-US" sz="1600" dirty="0">
                <a:solidFill>
                  <a:srgbClr val="FF0000"/>
                </a:solidFill>
              </a:rPr>
              <a:t>10 wide</a:t>
            </a:r>
            <a:r>
              <a:rPr lang="en-US" sz="1600" dirty="0"/>
              <a:t>, assuming the source of this information is accurate.</a:t>
            </a:r>
            <a:endParaRPr lang="hu-HU" sz="1600" dirty="0" err="1"/>
          </a:p>
        </p:txBody>
      </p:sp>
      <p:graphicFrame>
        <p:nvGraphicFramePr>
          <p:cNvPr id="5" name="Table 6">
            <a:extLst>
              <a:ext uri="{FF2B5EF4-FFF2-40B4-BE49-F238E27FC236}">
                <a16:creationId xmlns:a16="http://schemas.microsoft.com/office/drawing/2014/main" id="{9CED3387-C7BE-8F45-F5C5-8FA90E4F4862}"/>
              </a:ext>
            </a:extLst>
          </p:cNvPr>
          <p:cNvGraphicFramePr>
            <a:graphicFrameLocks noGrp="1"/>
          </p:cNvGraphicFramePr>
          <p:nvPr>
            <p:extLst>
              <p:ext uri="{D42A27DB-BD31-4B8C-83A1-F6EECF244321}">
                <p14:modId xmlns:p14="http://schemas.microsoft.com/office/powerpoint/2010/main" val="4010040287"/>
              </p:ext>
            </p:extLst>
          </p:nvPr>
        </p:nvGraphicFramePr>
        <p:xfrm>
          <a:off x="660400" y="2478152"/>
          <a:ext cx="7457440" cy="147320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Updated DSU110</a:t>
                      </a:r>
                      <a:endParaRPr lang="hu-HU" sz="1400" dirty="0"/>
                    </a:p>
                  </a:txBody>
                  <a:tcPr anchor="ctr">
                    <a:solidFill>
                      <a:srgbClr val="0070C0"/>
                    </a:solidFill>
                  </a:tcPr>
                </a:tc>
                <a:tc>
                  <a:txBody>
                    <a:bodyPr/>
                    <a:lstStyle/>
                    <a:p>
                      <a:pPr algn="ctr"/>
                      <a:r>
                        <a:rPr lang="en-US" sz="1400" dirty="0"/>
                        <a:t>TCS23</a:t>
                      </a:r>
                    </a:p>
                    <a:p>
                      <a:pPr algn="ctr"/>
                      <a:r>
                        <a:rPr lang="en-US" sz="1400" dirty="0"/>
                        <a:t>DSU120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b="1" dirty="0">
                          <a:solidFill>
                            <a:schemeClr val="bg1"/>
                          </a:solidFill>
                        </a:rPr>
                        <a:t>Cortex-X</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X1</a:t>
                      </a:r>
                    </a:p>
                  </a:txBody>
                  <a:tcPr anchor="ctr">
                    <a:solidFill>
                      <a:srgbClr val="0070C0"/>
                    </a:solidFill>
                  </a:tcPr>
                </a:tc>
                <a:tc>
                  <a:txBody>
                    <a:bodyPr/>
                    <a:lstStyle/>
                    <a:p>
                      <a:pPr algn="ctr"/>
                      <a:r>
                        <a:rPr lang="en-US" sz="1400" b="1" dirty="0">
                          <a:solidFill>
                            <a:schemeClr val="bg1"/>
                          </a:solidFill>
                        </a:rPr>
                        <a:t>X2</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X3</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X4</a:t>
                      </a:r>
                      <a:endParaRPr lang="hu-HU" sz="1400" b="1" dirty="0">
                        <a:solidFill>
                          <a:schemeClr val="bg1"/>
                        </a:solidFill>
                      </a:endParaRPr>
                    </a:p>
                  </a:txBody>
                  <a:tcPr anchor="ctr">
                    <a:solidFill>
                      <a:srgbClr val="0070C0"/>
                    </a:solidFill>
                  </a:tcPr>
                </a:tc>
                <a:extLst>
                  <a:ext uri="{0D108BD9-81ED-4DB2-BD59-A6C34878D82A}">
                    <a16:rowId xmlns:a16="http://schemas.microsoft.com/office/drawing/2014/main" val="4232013822"/>
                  </a:ext>
                </a:extLst>
              </a:tr>
              <a:tr h="370840">
                <a:tc>
                  <a:txBody>
                    <a:bodyPr/>
                    <a:lstStyle/>
                    <a:p>
                      <a:pPr algn="ctr"/>
                      <a:r>
                        <a:rPr lang="en-US" sz="1400" dirty="0"/>
                        <a:t>Core width</a:t>
                      </a:r>
                      <a:endParaRPr lang="hu-HU" sz="1400" dirty="0"/>
                    </a:p>
                  </a:txBody>
                  <a:tcPr anchor="ctr"/>
                </a:tc>
                <a:tc>
                  <a:txBody>
                    <a:bodyPr/>
                    <a:lstStyle/>
                    <a:p>
                      <a:pPr algn="ctr"/>
                      <a:r>
                        <a:rPr lang="en-US" sz="1400" dirty="0"/>
                        <a:t>5</a:t>
                      </a:r>
                      <a:endParaRPr lang="hu-HU" sz="1400" dirty="0"/>
                    </a:p>
                  </a:txBody>
                  <a:tcPr anchor="ctr"/>
                </a:tc>
                <a:tc>
                  <a:txBody>
                    <a:bodyPr/>
                    <a:lstStyle/>
                    <a:p>
                      <a:pPr algn="ctr"/>
                      <a:r>
                        <a:rPr lang="en-US" sz="1400" dirty="0"/>
                        <a:t>5</a:t>
                      </a:r>
                      <a:endParaRPr lang="hu-HU" sz="1400" dirty="0"/>
                    </a:p>
                  </a:txBody>
                  <a:tcPr anchor="ctr"/>
                </a:tc>
                <a:tc>
                  <a:txBody>
                    <a:bodyPr/>
                    <a:lstStyle/>
                    <a:p>
                      <a:pPr algn="ctr"/>
                      <a:r>
                        <a:rPr lang="en-US" sz="1400" dirty="0"/>
                        <a:t>6</a:t>
                      </a:r>
                      <a:endParaRPr lang="hu-HU" sz="1400" dirty="0"/>
                    </a:p>
                  </a:txBody>
                  <a:tcPr anchor="ctr"/>
                </a:tc>
                <a:tc>
                  <a:txBody>
                    <a:bodyPr/>
                    <a:lstStyle/>
                    <a:p>
                      <a:pPr algn="ctr"/>
                      <a:r>
                        <a:rPr lang="en-US" sz="1400" dirty="0"/>
                        <a:t>10?</a:t>
                      </a:r>
                      <a:endParaRPr lang="hu-HU" sz="1400" dirty="0"/>
                    </a:p>
                  </a:txBody>
                  <a:tcPr anchor="ctr"/>
                </a:tc>
                <a:extLst>
                  <a:ext uri="{0D108BD9-81ED-4DB2-BD59-A6C34878D82A}">
                    <a16:rowId xmlns:a16="http://schemas.microsoft.com/office/drawing/2014/main" val="3779758663"/>
                  </a:ext>
                </a:extLst>
              </a:tr>
            </a:tbl>
          </a:graphicData>
        </a:graphic>
      </p:graphicFrame>
      <p:sp>
        <p:nvSpPr>
          <p:cNvPr id="6" name="TextBox 5">
            <a:extLst>
              <a:ext uri="{FF2B5EF4-FFF2-40B4-BE49-F238E27FC236}">
                <a16:creationId xmlns:a16="http://schemas.microsoft.com/office/drawing/2014/main" id="{85B6D060-1ED0-6786-5C66-47D3A418B1A2}"/>
              </a:ext>
            </a:extLst>
          </p:cNvPr>
          <p:cNvSpPr txBox="1"/>
          <p:nvPr/>
        </p:nvSpPr>
        <p:spPr>
          <a:xfrm>
            <a:off x="1182299" y="4017112"/>
            <a:ext cx="5889561" cy="338554"/>
          </a:xfrm>
          <a:prstGeom prst="rect">
            <a:avLst/>
          </a:prstGeom>
          <a:noFill/>
        </p:spPr>
        <p:txBody>
          <a:bodyPr wrap="none" rtlCol="0">
            <a:spAutoFit/>
          </a:bodyPr>
          <a:lstStyle/>
          <a:p>
            <a:r>
              <a:rPr lang="en-US" sz="1600" dirty="0"/>
              <a:t>Table: Increasing the core width of the Cortex-X cores</a:t>
            </a:r>
            <a:endParaRPr lang="hu-HU" sz="1600" dirty="0"/>
          </a:p>
        </p:txBody>
      </p:sp>
    </p:spTree>
    <p:extLst>
      <p:ext uri="{BB962C8B-B14F-4D97-AF65-F5344CB8AC3E}">
        <p14:creationId xmlns:p14="http://schemas.microsoft.com/office/powerpoint/2010/main" val="1332972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146A69-EFB9-83A0-8EA6-9E9C7F47FF6B}"/>
              </a:ext>
            </a:extLst>
          </p:cNvPr>
          <p:cNvSpPr>
            <a:spLocks noGrp="1"/>
          </p:cNvSpPr>
          <p:nvPr>
            <p:ph type="title"/>
          </p:nvPr>
        </p:nvSpPr>
        <p:spPr/>
        <p:txBody>
          <a:bodyPr/>
          <a:lstStyle/>
          <a:p>
            <a:r>
              <a:rPr kumimoji="0" lang="en-US" sz="1700" b="0" i="0" u="none" strike="noStrike" kern="1200" cap="none" spc="0" normalizeH="0" baseline="0" noProof="0" dirty="0">
                <a:ln>
                  <a:noFill/>
                </a:ln>
                <a:solidFill>
                  <a:srgbClr val="FFFFFF"/>
                </a:solidFill>
                <a:effectLst/>
                <a:uLnTx/>
                <a:uFillTx/>
                <a:latin typeface="Verdana"/>
                <a:ea typeface="+mj-ea"/>
                <a:cs typeface="+mj-cs"/>
              </a:rPr>
              <a:t>3.6 Armv9-A based 64-bit Cortex-A CPUs (46)</a:t>
            </a:r>
            <a:endParaRPr lang="hu-HU" dirty="0"/>
          </a:p>
        </p:txBody>
      </p:sp>
      <p:pic>
        <p:nvPicPr>
          <p:cNvPr id="4" name="Picture 3">
            <a:extLst>
              <a:ext uri="{FF2B5EF4-FFF2-40B4-BE49-F238E27FC236}">
                <a16:creationId xmlns:a16="http://schemas.microsoft.com/office/drawing/2014/main" id="{E23A3206-FBCB-0A77-366A-BB6970F70385}"/>
              </a:ext>
            </a:extLst>
          </p:cNvPr>
          <p:cNvPicPr>
            <a:picLocks noChangeAspect="1"/>
          </p:cNvPicPr>
          <p:nvPr/>
        </p:nvPicPr>
        <p:blipFill>
          <a:blip r:embed="rId2"/>
          <a:srcRect l="781" t="12555" r="28344" b="12381"/>
          <a:stretch/>
        </p:blipFill>
        <p:spPr>
          <a:xfrm>
            <a:off x="71437" y="893378"/>
            <a:ext cx="8955811" cy="5335502"/>
          </a:xfrm>
          <a:prstGeom prst="rect">
            <a:avLst/>
          </a:prstGeom>
        </p:spPr>
      </p:pic>
      <p:sp>
        <p:nvSpPr>
          <p:cNvPr id="6" name="Rectangle 5">
            <a:extLst>
              <a:ext uri="{FF2B5EF4-FFF2-40B4-BE49-F238E27FC236}">
                <a16:creationId xmlns:a16="http://schemas.microsoft.com/office/drawing/2014/main" id="{5153CB41-DB6E-0545-F906-62C3BDFA73D4}"/>
              </a:ext>
            </a:extLst>
          </p:cNvPr>
          <p:cNvSpPr/>
          <p:nvPr/>
        </p:nvSpPr>
        <p:spPr>
          <a:xfrm>
            <a:off x="0" y="831788"/>
            <a:ext cx="714703" cy="650171"/>
          </a:xfrm>
          <a:prstGeom prst="rect">
            <a:avLst/>
          </a:prstGeom>
          <a:solidFill>
            <a:schemeClr val="bg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7" name="TextBox 6">
            <a:extLst>
              <a:ext uri="{FF2B5EF4-FFF2-40B4-BE49-F238E27FC236}">
                <a16:creationId xmlns:a16="http://schemas.microsoft.com/office/drawing/2014/main" id="{18E07BDB-C0F9-E916-E851-27BC789D3CAD}"/>
              </a:ext>
            </a:extLst>
          </p:cNvPr>
          <p:cNvSpPr txBox="1"/>
          <p:nvPr/>
        </p:nvSpPr>
        <p:spPr>
          <a:xfrm>
            <a:off x="2165126" y="6474376"/>
            <a:ext cx="6790577" cy="292388"/>
          </a:xfrm>
          <a:prstGeom prst="rect">
            <a:avLst/>
          </a:prstGeom>
          <a:noFill/>
        </p:spPr>
        <p:txBody>
          <a:bodyPr wrap="none" rtlCol="0">
            <a:spAutoFit/>
          </a:bodyPr>
          <a:lstStyle/>
          <a:p>
            <a:r>
              <a:rPr lang="en-US" sz="1300" dirty="0"/>
              <a:t>Source: Unconfirmed forum message (</a:t>
            </a:r>
            <a:r>
              <a:rPr lang="hu-HU" sz="1300" dirty="0"/>
              <a:t>https://x.com/Cardyak</a:t>
            </a:r>
            <a:r>
              <a:rPr lang="en-US" sz="1300" dirty="0"/>
              <a:t>) from 06/2023. </a:t>
            </a:r>
            <a:endParaRPr lang="hu-HU" sz="1300" dirty="0"/>
          </a:p>
        </p:txBody>
      </p:sp>
      <p:sp>
        <p:nvSpPr>
          <p:cNvPr id="3" name="TextBox 2">
            <a:extLst>
              <a:ext uri="{FF2B5EF4-FFF2-40B4-BE49-F238E27FC236}">
                <a16:creationId xmlns:a16="http://schemas.microsoft.com/office/drawing/2014/main" id="{13D4E18C-6430-1370-7B13-B1A9BB0190E7}"/>
              </a:ext>
            </a:extLst>
          </p:cNvPr>
          <p:cNvSpPr txBox="1"/>
          <p:nvPr/>
        </p:nvSpPr>
        <p:spPr>
          <a:xfrm>
            <a:off x="65910" y="462456"/>
            <a:ext cx="8828058" cy="646331"/>
          </a:xfrm>
          <a:prstGeom prst="rect">
            <a:avLst/>
          </a:prstGeom>
          <a:noFill/>
        </p:spPr>
        <p:txBody>
          <a:bodyPr wrap="none" rtlCol="0">
            <a:spAutoFit/>
          </a:bodyPr>
          <a:lstStyle/>
          <a:p>
            <a:r>
              <a:rPr lang="en-US" dirty="0">
                <a:solidFill>
                  <a:schemeClr val="accent6"/>
                </a:solidFill>
              </a:rPr>
              <a:t>Assumed block diagram of ARM’s Cortex-X4 CPU core indicating a 10-wide</a:t>
            </a:r>
          </a:p>
          <a:p>
            <a:r>
              <a:rPr lang="en-US" dirty="0">
                <a:solidFill>
                  <a:schemeClr val="accent6"/>
                </a:solidFill>
              </a:rPr>
              <a:t>  CPU core </a:t>
            </a:r>
            <a:endParaRPr lang="hu-HU" dirty="0" err="1">
              <a:solidFill>
                <a:schemeClr val="accent6"/>
              </a:solidFill>
            </a:endParaRPr>
          </a:p>
        </p:txBody>
      </p:sp>
    </p:spTree>
    <p:extLst>
      <p:ext uri="{BB962C8B-B14F-4D97-AF65-F5344CB8AC3E}">
        <p14:creationId xmlns:p14="http://schemas.microsoft.com/office/powerpoint/2010/main" val="60148259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05023F-2BC7-038C-5C59-BDFDAC3B75A1}"/>
              </a:ext>
            </a:extLst>
          </p:cNvPr>
          <p:cNvSpPr>
            <a:spLocks noGrp="1"/>
          </p:cNvSpPr>
          <p:nvPr>
            <p:ph type="title"/>
          </p:nvPr>
        </p:nvSpPr>
        <p:spPr/>
        <p:txBody>
          <a:bodyPr/>
          <a:lstStyle/>
          <a:p>
            <a:r>
              <a:rPr lang="en-US" sz="1700" kern="1200" dirty="0">
                <a:solidFill>
                  <a:srgbClr val="FFFFFF"/>
                </a:solidFill>
              </a:rPr>
              <a:t>3.6 Armv9-A based 64-bit Cortex-A CPUs (47)</a:t>
            </a:r>
            <a:endParaRPr lang="hu-HU" sz="1700" dirty="0"/>
          </a:p>
        </p:txBody>
      </p:sp>
      <p:graphicFrame>
        <p:nvGraphicFramePr>
          <p:cNvPr id="3" name="Table 3">
            <a:extLst>
              <a:ext uri="{FF2B5EF4-FFF2-40B4-BE49-F238E27FC236}">
                <a16:creationId xmlns:a16="http://schemas.microsoft.com/office/drawing/2014/main" id="{89ED6F1F-B00A-5BF6-A8A0-AF8D5B43A44C}"/>
              </a:ext>
            </a:extLst>
          </p:cNvPr>
          <p:cNvGraphicFramePr>
            <a:graphicFrameLocks noGrp="1"/>
          </p:cNvGraphicFramePr>
          <p:nvPr>
            <p:extLst>
              <p:ext uri="{D42A27DB-BD31-4B8C-83A1-F6EECF244321}">
                <p14:modId xmlns:p14="http://schemas.microsoft.com/office/powerpoint/2010/main" val="2389501432"/>
              </p:ext>
            </p:extLst>
          </p:nvPr>
        </p:nvGraphicFramePr>
        <p:xfrm>
          <a:off x="71438" y="1461169"/>
          <a:ext cx="9072564" cy="2585720"/>
        </p:xfrm>
        <a:graphic>
          <a:graphicData uri="http://schemas.openxmlformats.org/drawingml/2006/table">
            <a:tbl>
              <a:tblPr firstRow="1" bandRow="1">
                <a:tableStyleId>{5C22544A-7EE6-4342-B048-85BDC9FD1C3A}</a:tableStyleId>
              </a:tblPr>
              <a:tblGrid>
                <a:gridCol w="2268141">
                  <a:extLst>
                    <a:ext uri="{9D8B030D-6E8A-4147-A177-3AD203B41FA5}">
                      <a16:colId xmlns:a16="http://schemas.microsoft.com/office/drawing/2014/main" val="3033971168"/>
                    </a:ext>
                  </a:extLst>
                </a:gridCol>
                <a:gridCol w="2268141">
                  <a:extLst>
                    <a:ext uri="{9D8B030D-6E8A-4147-A177-3AD203B41FA5}">
                      <a16:colId xmlns:a16="http://schemas.microsoft.com/office/drawing/2014/main" val="3397913154"/>
                    </a:ext>
                  </a:extLst>
                </a:gridCol>
                <a:gridCol w="2268141">
                  <a:extLst>
                    <a:ext uri="{9D8B030D-6E8A-4147-A177-3AD203B41FA5}">
                      <a16:colId xmlns:a16="http://schemas.microsoft.com/office/drawing/2014/main" val="1650321368"/>
                    </a:ext>
                  </a:extLst>
                </a:gridCol>
                <a:gridCol w="2268141">
                  <a:extLst>
                    <a:ext uri="{9D8B030D-6E8A-4147-A177-3AD203B41FA5}">
                      <a16:colId xmlns:a16="http://schemas.microsoft.com/office/drawing/2014/main" val="3550658645"/>
                    </a:ext>
                  </a:extLst>
                </a:gridCol>
              </a:tblGrid>
              <a:tr h="370840">
                <a:tc>
                  <a:txBody>
                    <a:bodyPr/>
                    <a:lstStyle/>
                    <a:p>
                      <a:pPr algn="ctr"/>
                      <a:endParaRPr lang="hu-HU" sz="1400" b="1" dirty="0"/>
                    </a:p>
                  </a:txBody>
                  <a:tcPr anchor="ctr">
                    <a:solidFill>
                      <a:srgbClr val="0070C0"/>
                    </a:solidFill>
                  </a:tcPr>
                </a:tc>
                <a:tc gridSpan="3">
                  <a:txBody>
                    <a:bodyPr/>
                    <a:lstStyle/>
                    <a:p>
                      <a:pPr algn="ctr"/>
                      <a:r>
                        <a:rPr lang="en-US" sz="1400" b="1" dirty="0"/>
                        <a:t>Uplift achieved by the cores vs. the previous implementation</a:t>
                      </a:r>
                      <a:endParaRPr lang="hu-HU" sz="1400" b="1" dirty="0"/>
                    </a:p>
                  </a:txBody>
                  <a:tcPr anchor="ctr">
                    <a:solidFill>
                      <a:srgbClr val="0070C0"/>
                    </a:solidFill>
                  </a:tcPr>
                </a:tc>
                <a:tc hMerge="1">
                  <a:txBody>
                    <a:bodyPr/>
                    <a:lstStyle/>
                    <a:p>
                      <a:pPr algn="ctr"/>
                      <a:endParaRPr lang="hu-HU" sz="1400" b="1" dirty="0"/>
                    </a:p>
                  </a:txBody>
                  <a:tcPr anchor="ctr">
                    <a:solidFill>
                      <a:srgbClr val="0070C0"/>
                    </a:solidFill>
                  </a:tcPr>
                </a:tc>
                <a:tc hMerge="1">
                  <a:txBody>
                    <a:bodyPr/>
                    <a:lstStyle/>
                    <a:p>
                      <a:pPr algn="ctr"/>
                      <a:endParaRPr lang="hu-HU" sz="1400" b="1" dirty="0"/>
                    </a:p>
                  </a:txBody>
                  <a:tcPr anchor="ctr">
                    <a:solidFill>
                      <a:srgbClr val="0070C0"/>
                    </a:solidFill>
                  </a:tcPr>
                </a:tc>
                <a:extLst>
                  <a:ext uri="{0D108BD9-81ED-4DB2-BD59-A6C34878D82A}">
                    <a16:rowId xmlns:a16="http://schemas.microsoft.com/office/drawing/2014/main" val="4015881101"/>
                  </a:ext>
                </a:extLst>
              </a:tr>
              <a:tr h="370840">
                <a:tc>
                  <a:txBody>
                    <a:bodyPr/>
                    <a:lstStyle/>
                    <a:p>
                      <a:pPr algn="ctr"/>
                      <a:r>
                        <a:rPr lang="en-US" sz="1400" b="1" dirty="0">
                          <a:solidFill>
                            <a:schemeClr val="bg1"/>
                          </a:solidFill>
                        </a:rPr>
                        <a:t>Platform</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Cortex-X-series cores</a:t>
                      </a:r>
                    </a:p>
                    <a:p>
                      <a:pPr algn="ctr"/>
                      <a:r>
                        <a:rPr lang="en-US" sz="1400" b="1" dirty="0">
                          <a:solidFill>
                            <a:schemeClr val="bg1"/>
                          </a:solidFill>
                        </a:rPr>
                        <a:t>in performance </a:t>
                      </a:r>
                    </a:p>
                  </a:txBody>
                  <a:tcPr anchor="ctr">
                    <a:solidFill>
                      <a:srgbClr val="0070C0"/>
                    </a:solidFill>
                  </a:tcPr>
                </a:tc>
                <a:tc>
                  <a:txBody>
                    <a:bodyPr/>
                    <a:lstStyle/>
                    <a:p>
                      <a:pPr algn="ctr"/>
                      <a:r>
                        <a:rPr lang="en-US" sz="1400" b="1" dirty="0">
                          <a:solidFill>
                            <a:schemeClr val="bg1"/>
                          </a:solidFill>
                        </a:rPr>
                        <a:t>Cortex-A700-series</a:t>
                      </a:r>
                    </a:p>
                    <a:p>
                      <a:pPr algn="ctr"/>
                      <a:r>
                        <a:rPr lang="en-US" sz="1400" b="1" dirty="0">
                          <a:solidFill>
                            <a:schemeClr val="bg1"/>
                          </a:solidFill>
                        </a:rPr>
                        <a:t>cores</a:t>
                      </a:r>
                    </a:p>
                    <a:p>
                      <a:pPr algn="ctr"/>
                      <a:r>
                        <a:rPr lang="en-US" sz="1400" b="1" dirty="0">
                          <a:solidFill>
                            <a:schemeClr val="bg1"/>
                          </a:solidFill>
                        </a:rPr>
                        <a:t>in efficiency </a:t>
                      </a:r>
                    </a:p>
                  </a:txBody>
                  <a:tcPr anchor="ctr">
                    <a:solidFill>
                      <a:srgbClr val="0070C0"/>
                    </a:solidFill>
                  </a:tcPr>
                </a:tc>
                <a:tc>
                  <a:txBody>
                    <a:bodyPr/>
                    <a:lstStyle/>
                    <a:p>
                      <a:pPr algn="ctr"/>
                      <a:r>
                        <a:rPr lang="en-US" sz="1400" b="1" dirty="0">
                          <a:solidFill>
                            <a:schemeClr val="bg1"/>
                          </a:solidFill>
                        </a:rPr>
                        <a:t>Cortex-A500-series</a:t>
                      </a:r>
                    </a:p>
                    <a:p>
                      <a:pPr algn="ctr"/>
                      <a:r>
                        <a:rPr lang="en-US" sz="1400" b="1" dirty="0">
                          <a:solidFill>
                            <a:schemeClr val="bg1"/>
                          </a:solidFill>
                        </a:rPr>
                        <a:t>cores in efficiency </a:t>
                      </a:r>
                      <a:endParaRPr lang="hu-HU" sz="1400" b="1" dirty="0">
                        <a:solidFill>
                          <a:schemeClr val="bg1"/>
                        </a:solidFill>
                      </a:endParaRPr>
                    </a:p>
                  </a:txBody>
                  <a:tcPr anchor="ctr">
                    <a:solidFill>
                      <a:srgbClr val="0070C0"/>
                    </a:solidFill>
                  </a:tcPr>
                </a:tc>
                <a:extLst>
                  <a:ext uri="{0D108BD9-81ED-4DB2-BD59-A6C34878D82A}">
                    <a16:rowId xmlns:a16="http://schemas.microsoft.com/office/drawing/2014/main" val="392152399"/>
                  </a:ext>
                </a:extLst>
              </a:tr>
              <a:tr h="370840">
                <a:tc>
                  <a:txBody>
                    <a:bodyPr/>
                    <a:lstStyle/>
                    <a:p>
                      <a:pPr algn="ctr"/>
                      <a:r>
                        <a:rPr lang="en-US" sz="1400" b="0" dirty="0"/>
                        <a:t>TCS21</a:t>
                      </a:r>
                      <a:endParaRPr lang="hu-HU" sz="1400" b="0" dirty="0"/>
                    </a:p>
                  </a:txBody>
                  <a:tcPr anchor="ctr"/>
                </a:tc>
                <a:tc>
                  <a:txBody>
                    <a:bodyPr/>
                    <a:lstStyle/>
                    <a:p>
                      <a:pPr algn="ctr"/>
                      <a:r>
                        <a:rPr lang="en-US" sz="1400" b="0" dirty="0"/>
                        <a:t>30 %</a:t>
                      </a:r>
                      <a:endParaRPr lang="hu-HU" sz="1400" b="0" dirty="0"/>
                    </a:p>
                  </a:txBody>
                  <a:tcPr anchor="ctr"/>
                </a:tc>
                <a:tc>
                  <a:txBody>
                    <a:bodyPr/>
                    <a:lstStyle/>
                    <a:p>
                      <a:pPr algn="ctr"/>
                      <a:r>
                        <a:rPr lang="en-US" sz="1400" b="0" dirty="0"/>
                        <a:t>30 %</a:t>
                      </a:r>
                      <a:endParaRPr lang="hu-HU" sz="1400" b="0" dirty="0"/>
                    </a:p>
                  </a:txBody>
                  <a:tcPr anchor="ctr"/>
                </a:tc>
                <a:tc>
                  <a:txBody>
                    <a:bodyPr/>
                    <a:lstStyle/>
                    <a:p>
                      <a:pPr algn="ctr"/>
                      <a:r>
                        <a:rPr lang="en-US" sz="1400" b="0" dirty="0"/>
                        <a:t>35 %</a:t>
                      </a:r>
                      <a:endParaRPr lang="hu-HU" sz="1400" b="0" dirty="0"/>
                    </a:p>
                  </a:txBody>
                  <a:tcPr anchor="ctr"/>
                </a:tc>
                <a:extLst>
                  <a:ext uri="{0D108BD9-81ED-4DB2-BD59-A6C34878D82A}">
                    <a16:rowId xmlns:a16="http://schemas.microsoft.com/office/drawing/2014/main" val="1283639094"/>
                  </a:ext>
                </a:extLst>
              </a:tr>
              <a:tr h="370840">
                <a:tc>
                  <a:txBody>
                    <a:bodyPr/>
                    <a:lstStyle/>
                    <a:p>
                      <a:pPr algn="ctr"/>
                      <a:r>
                        <a:rPr lang="en-US" sz="1400" b="0" dirty="0"/>
                        <a:t>TCS22</a:t>
                      </a:r>
                      <a:endParaRPr lang="hu-HU" sz="1400" b="0" dirty="0"/>
                    </a:p>
                  </a:txBody>
                  <a:tcPr anchor="ctr"/>
                </a:tc>
                <a:tc>
                  <a:txBody>
                    <a:bodyPr/>
                    <a:lstStyle/>
                    <a:p>
                      <a:pPr algn="ctr"/>
                      <a:r>
                        <a:rPr lang="en-US" sz="1400" b="0" dirty="0"/>
                        <a:t>22 %</a:t>
                      </a:r>
                      <a:endParaRPr lang="hu-HU" sz="1400" b="0" dirty="0"/>
                    </a:p>
                  </a:txBody>
                  <a:tcPr anchor="ctr"/>
                </a:tc>
                <a:tc>
                  <a:txBody>
                    <a:bodyPr/>
                    <a:lstStyle/>
                    <a:p>
                      <a:pPr algn="ctr"/>
                      <a:r>
                        <a:rPr lang="en-US" sz="1400" b="0" dirty="0"/>
                        <a:t>20 %</a:t>
                      </a:r>
                      <a:endParaRPr lang="hu-HU" sz="1400" b="0" dirty="0"/>
                    </a:p>
                  </a:txBody>
                  <a:tcPr anchor="ctr"/>
                </a:tc>
                <a:tc>
                  <a:txBody>
                    <a:bodyPr/>
                    <a:lstStyle/>
                    <a:p>
                      <a:pPr algn="ctr"/>
                      <a:r>
                        <a:rPr lang="en-US" sz="1400" b="0" dirty="0"/>
                        <a:t>-5 %</a:t>
                      </a:r>
                      <a:endParaRPr lang="hu-HU" sz="1400" b="0" dirty="0"/>
                    </a:p>
                  </a:txBody>
                  <a:tcPr anchor="ctr"/>
                </a:tc>
                <a:extLst>
                  <a:ext uri="{0D108BD9-81ED-4DB2-BD59-A6C34878D82A}">
                    <a16:rowId xmlns:a16="http://schemas.microsoft.com/office/drawing/2014/main" val="641352163"/>
                  </a:ext>
                </a:extLst>
              </a:tr>
              <a:tr h="370840">
                <a:tc>
                  <a:txBody>
                    <a:bodyPr/>
                    <a:lstStyle/>
                    <a:p>
                      <a:pPr algn="ctr"/>
                      <a:r>
                        <a:rPr lang="en-US" sz="1400" b="0" dirty="0"/>
                        <a:t>TCS23</a:t>
                      </a:r>
                      <a:endParaRPr lang="hu-HU" sz="1400" b="0" dirty="0"/>
                    </a:p>
                  </a:txBody>
                  <a:tcPr anchor="ctr"/>
                </a:tc>
                <a:tc>
                  <a:txBody>
                    <a:bodyPr/>
                    <a:lstStyle/>
                    <a:p>
                      <a:pPr algn="ctr"/>
                      <a:r>
                        <a:rPr lang="en-US" sz="1400" b="0" dirty="0"/>
                        <a:t>15 %</a:t>
                      </a:r>
                      <a:endParaRPr lang="hu-HU" sz="1400" b="0" dirty="0"/>
                    </a:p>
                  </a:txBody>
                  <a:tcPr anchor="ctr"/>
                </a:tc>
                <a:tc>
                  <a:txBody>
                    <a:bodyPr/>
                    <a:lstStyle/>
                    <a:p>
                      <a:pPr algn="ctr"/>
                      <a:r>
                        <a:rPr lang="en-US" sz="1400" b="0" dirty="0"/>
                        <a:t>20 %</a:t>
                      </a:r>
                      <a:endParaRPr lang="hu-HU" sz="1400" b="0" dirty="0"/>
                    </a:p>
                  </a:txBody>
                  <a:tcPr anchor="ctr"/>
                </a:tc>
                <a:tc>
                  <a:txBody>
                    <a:bodyPr/>
                    <a:lstStyle/>
                    <a:p>
                      <a:pPr algn="ctr"/>
                      <a:r>
                        <a:rPr lang="en-US" sz="1400" b="0" dirty="0"/>
                        <a:t>22 %</a:t>
                      </a:r>
                      <a:endParaRPr lang="hu-HU" sz="1400" b="0" dirty="0"/>
                    </a:p>
                  </a:txBody>
                  <a:tcPr anchor="ctr"/>
                </a:tc>
                <a:extLst>
                  <a:ext uri="{0D108BD9-81ED-4DB2-BD59-A6C34878D82A}">
                    <a16:rowId xmlns:a16="http://schemas.microsoft.com/office/drawing/2014/main" val="1341769676"/>
                  </a:ext>
                </a:extLst>
              </a:tr>
              <a:tr h="370840">
                <a:tc>
                  <a:txBody>
                    <a:bodyPr/>
                    <a:lstStyle/>
                    <a:p>
                      <a:pPr algn="ctr"/>
                      <a:r>
                        <a:rPr lang="en-US" sz="1400" b="0" dirty="0"/>
                        <a:t>Cumulated uplift</a:t>
                      </a:r>
                      <a:endParaRPr lang="hu-HU" sz="1400" b="0" dirty="0"/>
                    </a:p>
                  </a:txBody>
                  <a:tcPr anchor="ctr"/>
                </a:tc>
                <a:tc>
                  <a:txBody>
                    <a:bodyPr/>
                    <a:lstStyle/>
                    <a:p>
                      <a:pPr algn="ctr"/>
                      <a:r>
                        <a:rPr lang="en-US" sz="1400" b="0" dirty="0"/>
                        <a:t>1.82x</a:t>
                      </a:r>
                      <a:endParaRPr lang="hu-HU" sz="1400" b="0" dirty="0"/>
                    </a:p>
                  </a:txBody>
                  <a:tcPr anchor="ctr"/>
                </a:tc>
                <a:tc>
                  <a:txBody>
                    <a:bodyPr/>
                    <a:lstStyle/>
                    <a:p>
                      <a:pPr algn="ctr"/>
                      <a:r>
                        <a:rPr lang="en-US" sz="1400" b="0" dirty="0"/>
                        <a:t>1.87x</a:t>
                      </a:r>
                      <a:endParaRPr lang="hu-HU" sz="1400" b="0" dirty="0"/>
                    </a:p>
                  </a:txBody>
                  <a:tcPr anchor="ctr"/>
                </a:tc>
                <a:tc>
                  <a:txBody>
                    <a:bodyPr/>
                    <a:lstStyle/>
                    <a:p>
                      <a:pPr algn="ctr"/>
                      <a:r>
                        <a:rPr lang="en-US" sz="1400" b="0" dirty="0"/>
                        <a:t>1.56x</a:t>
                      </a:r>
                      <a:endParaRPr lang="hu-HU" sz="1400" b="0" dirty="0"/>
                    </a:p>
                  </a:txBody>
                  <a:tcPr anchor="ctr"/>
                </a:tc>
                <a:extLst>
                  <a:ext uri="{0D108BD9-81ED-4DB2-BD59-A6C34878D82A}">
                    <a16:rowId xmlns:a16="http://schemas.microsoft.com/office/drawing/2014/main" val="2568942949"/>
                  </a:ext>
                </a:extLst>
              </a:tr>
            </a:tbl>
          </a:graphicData>
        </a:graphic>
      </p:graphicFrame>
      <p:sp>
        <p:nvSpPr>
          <p:cNvPr id="4" name="TextBox 3">
            <a:extLst>
              <a:ext uri="{FF2B5EF4-FFF2-40B4-BE49-F238E27FC236}">
                <a16:creationId xmlns:a16="http://schemas.microsoft.com/office/drawing/2014/main" id="{2991C58E-DF34-E4F8-D1F0-8AE37DF6B889}"/>
              </a:ext>
            </a:extLst>
          </p:cNvPr>
          <p:cNvSpPr txBox="1"/>
          <p:nvPr/>
        </p:nvSpPr>
        <p:spPr>
          <a:xfrm>
            <a:off x="71438" y="441325"/>
            <a:ext cx="9161482" cy="646331"/>
          </a:xfrm>
          <a:prstGeom prst="rect">
            <a:avLst/>
          </a:prstGeom>
          <a:noFill/>
        </p:spPr>
        <p:txBody>
          <a:bodyPr wrap="none" rtlCol="0">
            <a:spAutoFit/>
          </a:bodyPr>
          <a:lstStyle/>
          <a:p>
            <a:r>
              <a:rPr lang="en-US" spc="-90" dirty="0">
                <a:solidFill>
                  <a:schemeClr val="accent6"/>
                </a:solidFill>
              </a:rPr>
              <a:t>How much performance and efficiency uplift has AMD achieved with the cores of the</a:t>
            </a:r>
          </a:p>
          <a:p>
            <a:r>
              <a:rPr lang="en-US" spc="-70" dirty="0">
                <a:solidFill>
                  <a:schemeClr val="accent6"/>
                </a:solidFill>
              </a:rPr>
              <a:t>   </a:t>
            </a:r>
            <a:r>
              <a:rPr lang="en-US" spc="-20" dirty="0">
                <a:solidFill>
                  <a:schemeClr val="accent6"/>
                </a:solidFill>
              </a:rPr>
              <a:t>introduced TCS platforms vs. previous implementations? [</a:t>
            </a:r>
            <a:r>
              <a:rPr lang="hu-HU" spc="-20" dirty="0">
                <a:solidFill>
                  <a:schemeClr val="accent6"/>
                </a:solidFill>
              </a:rPr>
              <a:t>58</a:t>
            </a:r>
            <a:r>
              <a:rPr lang="en-US" spc="-20" dirty="0">
                <a:solidFill>
                  <a:schemeClr val="accent6"/>
                </a:solidFill>
              </a:rPr>
              <a:t>], [</a:t>
            </a:r>
            <a:r>
              <a:rPr lang="hu-HU" spc="-20" dirty="0">
                <a:solidFill>
                  <a:schemeClr val="accent6"/>
                </a:solidFill>
              </a:rPr>
              <a:t>79</a:t>
            </a:r>
            <a:r>
              <a:rPr lang="en-US" spc="-20" dirty="0">
                <a:solidFill>
                  <a:schemeClr val="accent6"/>
                </a:solidFill>
              </a:rPr>
              <a:t>],</a:t>
            </a:r>
            <a:r>
              <a:rPr lang="hu-HU" spc="-20" dirty="0">
                <a:solidFill>
                  <a:schemeClr val="accent6"/>
                </a:solidFill>
              </a:rPr>
              <a:t> </a:t>
            </a:r>
            <a:r>
              <a:rPr lang="en-US" spc="-20" dirty="0">
                <a:solidFill>
                  <a:schemeClr val="accent6"/>
                </a:solidFill>
              </a:rPr>
              <a:t>[</a:t>
            </a:r>
            <a:r>
              <a:rPr lang="hu-HU" spc="-20" dirty="0">
                <a:solidFill>
                  <a:schemeClr val="accent6"/>
                </a:solidFill>
              </a:rPr>
              <a:t>61</a:t>
            </a:r>
            <a:r>
              <a:rPr lang="en-US" spc="-20" dirty="0">
                <a:solidFill>
                  <a:schemeClr val="accent6"/>
                </a:solidFill>
              </a:rPr>
              <a:t>]</a:t>
            </a:r>
            <a:endParaRPr lang="hu-HU" spc="-20" dirty="0">
              <a:solidFill>
                <a:schemeClr val="accent6"/>
              </a:solidFill>
            </a:endParaRPr>
          </a:p>
        </p:txBody>
      </p:sp>
      <p:sp>
        <p:nvSpPr>
          <p:cNvPr id="5" name="TextBox 4">
            <a:extLst>
              <a:ext uri="{FF2B5EF4-FFF2-40B4-BE49-F238E27FC236}">
                <a16:creationId xmlns:a16="http://schemas.microsoft.com/office/drawing/2014/main" id="{D0B344F7-2446-EE97-4FE4-5BB4800BE224}"/>
              </a:ext>
            </a:extLst>
          </p:cNvPr>
          <p:cNvSpPr txBox="1"/>
          <p:nvPr/>
        </p:nvSpPr>
        <p:spPr>
          <a:xfrm>
            <a:off x="71438" y="4159717"/>
            <a:ext cx="10921682" cy="1697901"/>
          </a:xfrm>
          <a:prstGeom prst="rect">
            <a:avLst/>
          </a:prstGeom>
          <a:noFill/>
        </p:spPr>
        <p:txBody>
          <a:bodyPr wrap="square" rtlCol="0">
            <a:spAutoFit/>
          </a:bodyPr>
          <a:lstStyle/>
          <a:p>
            <a:pPr>
              <a:spcAft>
                <a:spcPts val="400"/>
              </a:spcAft>
            </a:pPr>
            <a:r>
              <a:rPr lang="en-US" sz="1600" dirty="0">
                <a:solidFill>
                  <a:srgbClr val="FF0000"/>
                </a:solidFill>
              </a:rPr>
              <a:t>Remarks</a:t>
            </a:r>
          </a:p>
          <a:p>
            <a:pPr marL="285750" indent="-285750">
              <a:buFont typeface="Arial" panose="020B0604020202020204" pitchFamily="34" charset="0"/>
              <a:buChar char="•"/>
            </a:pPr>
            <a:r>
              <a:rPr lang="en-US" sz="1600" dirty="0"/>
              <a:t> At first glance, it is surprising that the </a:t>
            </a:r>
            <a:r>
              <a:rPr lang="en-US" sz="1600" dirty="0">
                <a:solidFill>
                  <a:srgbClr val="0070C0"/>
                </a:solidFill>
              </a:rPr>
              <a:t>updated Cortex-A510</a:t>
            </a:r>
            <a:r>
              <a:rPr lang="en-US" sz="1600" dirty="0"/>
              <a:t> core module of the</a:t>
            </a:r>
          </a:p>
          <a:p>
            <a:pPr>
              <a:spcAft>
                <a:spcPts val="600"/>
              </a:spcAft>
            </a:pPr>
            <a:r>
              <a:rPr lang="en-US" sz="1600" dirty="0"/>
              <a:t>       TCS22 platform is </a:t>
            </a:r>
            <a:r>
              <a:rPr lang="en-US" sz="1600" dirty="0">
                <a:solidFill>
                  <a:srgbClr val="0070C0"/>
                </a:solidFill>
              </a:rPr>
              <a:t>5% less efficient </a:t>
            </a:r>
            <a:r>
              <a:rPr lang="en-US" sz="1600" dirty="0"/>
              <a:t>than its predecessor (initial Cortex-A510). </a:t>
            </a:r>
          </a:p>
          <a:p>
            <a:pPr marL="285750" indent="-285750">
              <a:buFont typeface="Arial" panose="020B0604020202020204" pitchFamily="34" charset="0"/>
              <a:buChar char="•"/>
            </a:pPr>
            <a:r>
              <a:rPr lang="en-US" sz="1600" spc="-60" dirty="0"/>
              <a:t>This can be attributed to the fact that </a:t>
            </a:r>
            <a:r>
              <a:rPr lang="en-US" sz="1600" spc="-60" dirty="0">
                <a:solidFill>
                  <a:srgbClr val="0070C0"/>
                </a:solidFill>
              </a:rPr>
              <a:t>the updated A510 core module provides support</a:t>
            </a:r>
          </a:p>
          <a:p>
            <a:r>
              <a:rPr lang="en-US" sz="1600" spc="-60" dirty="0">
                <a:solidFill>
                  <a:srgbClr val="0070C0"/>
                </a:solidFill>
              </a:rPr>
              <a:t>        for both the</a:t>
            </a:r>
            <a:r>
              <a:rPr lang="en-US" sz="1600" spc="-40" dirty="0">
                <a:solidFill>
                  <a:srgbClr val="0070C0"/>
                </a:solidFill>
              </a:rPr>
              <a:t> </a:t>
            </a:r>
            <a:r>
              <a:rPr lang="en-US" sz="1600" spc="-80" dirty="0">
                <a:solidFill>
                  <a:srgbClr val="0070C0"/>
                </a:solidFill>
              </a:rPr>
              <a:t>AArch32 and AArch64 execution modes</a:t>
            </a:r>
            <a:r>
              <a:rPr lang="en-US" sz="1600" spc="-80" dirty="0"/>
              <a:t>, whereas the previous core module </a:t>
            </a:r>
          </a:p>
          <a:p>
            <a:r>
              <a:rPr lang="en-US" sz="1600" spc="-80" dirty="0"/>
              <a:t>        (initial A510) only supports the AArch64. </a:t>
            </a:r>
          </a:p>
        </p:txBody>
      </p:sp>
    </p:spTree>
    <p:extLst>
      <p:ext uri="{BB962C8B-B14F-4D97-AF65-F5344CB8AC3E}">
        <p14:creationId xmlns:p14="http://schemas.microsoft.com/office/powerpoint/2010/main" val="136688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9B6012-E300-E6F7-2BB1-3D0E8C0DA471}"/>
              </a:ext>
            </a:extLst>
          </p:cNvPr>
          <p:cNvSpPr>
            <a:spLocks noGrp="1"/>
          </p:cNvSpPr>
          <p:nvPr>
            <p:ph type="title"/>
          </p:nvPr>
        </p:nvSpPr>
        <p:spPr/>
        <p:txBody>
          <a:bodyPr/>
          <a:lstStyle/>
          <a:p>
            <a:r>
              <a:rPr lang="en-US" sz="1700" kern="1200" dirty="0">
                <a:solidFill>
                  <a:srgbClr val="FFFFFF"/>
                </a:solidFill>
              </a:rPr>
              <a:t>3.6 Armv9-A based 64-bit Cortex-A CPUs (48)</a:t>
            </a:r>
            <a:endParaRPr lang="hu-HU" dirty="0"/>
          </a:p>
        </p:txBody>
      </p:sp>
      <p:sp>
        <p:nvSpPr>
          <p:cNvPr id="3" name="TextBox 2">
            <a:extLst>
              <a:ext uri="{FF2B5EF4-FFF2-40B4-BE49-F238E27FC236}">
                <a16:creationId xmlns:a16="http://schemas.microsoft.com/office/drawing/2014/main" id="{1F97F261-B21E-6D4C-E97F-F4A6A4ECADAC}"/>
              </a:ext>
            </a:extLst>
          </p:cNvPr>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p>
        </p:txBody>
      </p:sp>
      <p:sp>
        <p:nvSpPr>
          <p:cNvPr id="5" name="TextBox 4">
            <a:extLst>
              <a:ext uri="{FF2B5EF4-FFF2-40B4-BE49-F238E27FC236}">
                <a16:creationId xmlns:a16="http://schemas.microsoft.com/office/drawing/2014/main" id="{D70EDBD2-B93D-001E-48B3-F64FB5184B39}"/>
              </a:ext>
            </a:extLst>
          </p:cNvPr>
          <p:cNvSpPr txBox="1"/>
          <p:nvPr/>
        </p:nvSpPr>
        <p:spPr>
          <a:xfrm>
            <a:off x="107950" y="830318"/>
            <a:ext cx="8255786" cy="907941"/>
          </a:xfrm>
          <a:prstGeom prst="rect">
            <a:avLst/>
          </a:prstGeom>
          <a:noFill/>
        </p:spPr>
        <p:txBody>
          <a:bodyPr wrap="none" rtlCol="0">
            <a:spAutoFit/>
          </a:bodyPr>
          <a:lstStyle/>
          <a:p>
            <a:r>
              <a:rPr lang="en-US" sz="1600" dirty="0"/>
              <a:t>It is now challenging to </a:t>
            </a:r>
            <a:r>
              <a:rPr lang="en-US" sz="1600" dirty="0">
                <a:solidFill>
                  <a:srgbClr val="FF0000"/>
                </a:solidFill>
              </a:rPr>
              <a:t>compare the core widths of mobile CPU cores </a:t>
            </a:r>
            <a:r>
              <a:rPr lang="en-US" sz="1600" dirty="0"/>
              <a:t>used in </a:t>
            </a:r>
          </a:p>
          <a:p>
            <a:pPr>
              <a:spcAft>
                <a:spcPts val="600"/>
              </a:spcAft>
            </a:pPr>
            <a:r>
              <a:rPr lang="en-US" sz="1600" dirty="0"/>
              <a:t>  smartphones and tablets.</a:t>
            </a:r>
          </a:p>
          <a:p>
            <a:r>
              <a:rPr lang="en-US" sz="1600" dirty="0"/>
              <a:t>The next two Figures present this comparison.</a:t>
            </a:r>
            <a:endParaRPr lang="hu-HU" sz="1600" dirty="0" err="1"/>
          </a:p>
        </p:txBody>
      </p:sp>
    </p:spTree>
    <p:extLst>
      <p:ext uri="{BB962C8B-B14F-4D97-AF65-F5344CB8AC3E}">
        <p14:creationId xmlns:p14="http://schemas.microsoft.com/office/powerpoint/2010/main" val="59854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p>
        </p:txBody>
      </p:sp>
      <p:sp>
        <p:nvSpPr>
          <p:cNvPr id="12" name="Cím 11"/>
          <p:cNvSpPr>
            <a:spLocks noGrp="1"/>
          </p:cNvSpPr>
          <p:nvPr>
            <p:ph type="title"/>
          </p:nvPr>
        </p:nvSpPr>
        <p:spPr>
          <a:xfrm>
            <a:off x="0" y="10219"/>
            <a:ext cx="9144000" cy="393700"/>
          </a:xfrm>
          <a:solidFill>
            <a:srgbClr val="0066FF"/>
          </a:solidFill>
        </p:spPr>
        <p:txBody>
          <a:bodyPr/>
          <a:lstStyle/>
          <a:p>
            <a:r>
              <a:rPr lang="en-US" sz="1700" kern="1200" dirty="0">
                <a:solidFill>
                  <a:srgbClr val="FFFFFF"/>
                </a:solidFill>
              </a:rPr>
              <a:t>3.6 Armv9-A based 64-bit Cortex-A CPUs (49)</a:t>
            </a:r>
            <a:endParaRPr lang="en-US" sz="1700" dirty="0"/>
          </a:p>
        </p:txBody>
      </p:sp>
      <p:sp>
        <p:nvSpPr>
          <p:cNvPr id="69" name="Text Box 5"/>
          <p:cNvSpPr txBox="1">
            <a:spLocks noChangeArrowheads="1"/>
          </p:cNvSpPr>
          <p:nvPr/>
        </p:nvSpPr>
        <p:spPr bwMode="auto">
          <a:xfrm>
            <a:off x="3504432" y="1683714"/>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3-wide</a:t>
            </a:r>
          </a:p>
        </p:txBody>
      </p:sp>
      <p:sp>
        <p:nvSpPr>
          <p:cNvPr id="71" name="Text Box 5"/>
          <p:cNvSpPr txBox="1">
            <a:spLocks noChangeArrowheads="1"/>
          </p:cNvSpPr>
          <p:nvPr/>
        </p:nvSpPr>
        <p:spPr bwMode="auto">
          <a:xfrm>
            <a:off x="1379190" y="168162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2-wide</a:t>
            </a:r>
          </a:p>
        </p:txBody>
      </p:sp>
      <p:sp>
        <p:nvSpPr>
          <p:cNvPr id="73" name="Oval 13"/>
          <p:cNvSpPr>
            <a:spLocks noChangeArrowheads="1"/>
          </p:cNvSpPr>
          <p:nvPr/>
        </p:nvSpPr>
        <p:spPr bwMode="auto">
          <a:xfrm>
            <a:off x="8109328" y="1602434"/>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Text Box 5"/>
          <p:cNvSpPr txBox="1">
            <a:spLocks noChangeArrowheads="1"/>
          </p:cNvSpPr>
          <p:nvPr/>
        </p:nvSpPr>
        <p:spPr bwMode="auto">
          <a:xfrm>
            <a:off x="5234942" y="1680277"/>
            <a:ext cx="18787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4-wide</a:t>
            </a:r>
          </a:p>
        </p:txBody>
      </p:sp>
      <p:cxnSp>
        <p:nvCxnSpPr>
          <p:cNvPr id="75" name="Straight Connector 74"/>
          <p:cNvCxnSpPr>
            <a:endCxn id="79" idx="6"/>
          </p:cNvCxnSpPr>
          <p:nvPr/>
        </p:nvCxnSpPr>
        <p:spPr bwMode="auto">
          <a:xfrm flipH="1">
            <a:off x="1689406" y="1376523"/>
            <a:ext cx="3218830" cy="26406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75"/>
          <p:cNvCxnSpPr/>
          <p:nvPr/>
        </p:nvCxnSpPr>
        <p:spPr bwMode="auto">
          <a:xfrm>
            <a:off x="4900451" y="1376523"/>
            <a:ext cx="3235487" cy="23389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 Box 4"/>
          <p:cNvSpPr txBox="1">
            <a:spLocks noChangeArrowheads="1"/>
          </p:cNvSpPr>
          <p:nvPr/>
        </p:nvSpPr>
        <p:spPr bwMode="auto">
          <a:xfrm>
            <a:off x="1983142" y="870187"/>
            <a:ext cx="5878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Width of mobile cores</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(or of big cores of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or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sp>
        <p:nvSpPr>
          <p:cNvPr id="78" name="Text Box 6"/>
          <p:cNvSpPr txBox="1">
            <a:spLocks noChangeArrowheads="1"/>
          </p:cNvSpPr>
          <p:nvPr/>
        </p:nvSpPr>
        <p:spPr bwMode="auto">
          <a:xfrm>
            <a:off x="7745444" y="168233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5-wide</a:t>
            </a:r>
          </a:p>
        </p:txBody>
      </p:sp>
      <p:sp>
        <p:nvSpPr>
          <p:cNvPr id="79" name="Oval 78"/>
          <p:cNvSpPr>
            <a:spLocks noChangeArrowheads="1"/>
          </p:cNvSpPr>
          <p:nvPr/>
        </p:nvSpPr>
        <p:spPr bwMode="auto">
          <a:xfrm>
            <a:off x="1624318" y="161042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0" name="Straight Connector 79"/>
          <p:cNvCxnSpPr/>
          <p:nvPr/>
        </p:nvCxnSpPr>
        <p:spPr bwMode="auto">
          <a:xfrm flipH="1">
            <a:off x="3917379" y="1376523"/>
            <a:ext cx="969126" cy="27003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Straight Connector 80"/>
          <p:cNvCxnSpPr/>
          <p:nvPr/>
        </p:nvCxnSpPr>
        <p:spPr bwMode="auto">
          <a:xfrm>
            <a:off x="4900451" y="1370260"/>
            <a:ext cx="1257605" cy="252936"/>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Oval 81"/>
          <p:cNvSpPr>
            <a:spLocks noChangeArrowheads="1"/>
          </p:cNvSpPr>
          <p:nvPr/>
        </p:nvSpPr>
        <p:spPr bwMode="auto">
          <a:xfrm>
            <a:off x="3884834" y="161406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3" name="Oval 82"/>
          <p:cNvSpPr>
            <a:spLocks noChangeArrowheads="1"/>
          </p:cNvSpPr>
          <p:nvPr/>
        </p:nvSpPr>
        <p:spPr bwMode="auto">
          <a:xfrm>
            <a:off x="6137115" y="160612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4" name="TextBox 83"/>
          <p:cNvSpPr txBox="1"/>
          <p:nvPr/>
        </p:nvSpPr>
        <p:spPr>
          <a:xfrm>
            <a:off x="71500" y="1933782"/>
            <a:ext cx="749218" cy="2827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85" name="TextBox 84"/>
          <p:cNvSpPr txBox="1"/>
          <p:nvPr/>
        </p:nvSpPr>
        <p:spPr>
          <a:xfrm>
            <a:off x="351450" y="1934648"/>
            <a:ext cx="265485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Cortex-A (2005-09)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(except 1-wide LP A5 (2009)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and 3-wide HP A15)) </a:t>
            </a:r>
          </a:p>
        </p:txBody>
      </p:sp>
      <p:sp>
        <p:nvSpPr>
          <p:cNvPr id="86" name="TextBox 85"/>
          <p:cNvSpPr txBox="1"/>
          <p:nvPr/>
        </p:nvSpPr>
        <p:spPr>
          <a:xfrm>
            <a:off x="2851920" y="1931057"/>
            <a:ext cx="21376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HP Cortex-A15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(2010)</a:t>
            </a:r>
          </a:p>
        </p:txBody>
      </p:sp>
      <p:sp>
        <p:nvSpPr>
          <p:cNvPr id="87" name="TextBox 86"/>
          <p:cNvSpPr txBox="1"/>
          <p:nvPr/>
        </p:nvSpPr>
        <p:spPr>
          <a:xfrm>
            <a:off x="124593" y="3445997"/>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Intel</a:t>
            </a:r>
          </a:p>
        </p:txBody>
      </p:sp>
      <p:sp>
        <p:nvSpPr>
          <p:cNvPr id="88" name="TextBox 87"/>
          <p:cNvSpPr txBox="1"/>
          <p:nvPr/>
        </p:nvSpPr>
        <p:spPr>
          <a:xfrm>
            <a:off x="647220" y="3460879"/>
            <a:ext cx="207864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Atom family (2008-15)</a:t>
            </a:r>
          </a:p>
        </p:txBody>
      </p:sp>
      <p:sp>
        <p:nvSpPr>
          <p:cNvPr id="89" name="TextBox 88"/>
          <p:cNvSpPr txBox="1"/>
          <p:nvPr/>
        </p:nvSpPr>
        <p:spPr>
          <a:xfrm>
            <a:off x="114534" y="3701939"/>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AMD</a:t>
            </a:r>
          </a:p>
        </p:txBody>
      </p:sp>
      <p:sp>
        <p:nvSpPr>
          <p:cNvPr id="90" name="TextBox 89"/>
          <p:cNvSpPr txBox="1"/>
          <p:nvPr/>
        </p:nvSpPr>
        <p:spPr>
          <a:xfrm>
            <a:off x="566690" y="3719618"/>
            <a:ext cx="22788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Cat family (2011-2015)</a:t>
            </a:r>
          </a:p>
        </p:txBody>
      </p:sp>
      <p:sp>
        <p:nvSpPr>
          <p:cNvPr id="91" name="TextBox 90"/>
          <p:cNvSpPr txBox="1"/>
          <p:nvPr/>
        </p:nvSpPr>
        <p:spPr>
          <a:xfrm>
            <a:off x="114534" y="3980518"/>
            <a:ext cx="7243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Apple</a:t>
            </a:r>
          </a:p>
        </p:txBody>
      </p:sp>
      <p:sp>
        <p:nvSpPr>
          <p:cNvPr id="92" name="TextBox 91"/>
          <p:cNvSpPr txBox="1"/>
          <p:nvPr/>
        </p:nvSpPr>
        <p:spPr>
          <a:xfrm>
            <a:off x="768002" y="3987050"/>
            <a:ext cx="188829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Cortex-A8 (2009)</a:t>
            </a:r>
          </a:p>
        </p:txBody>
      </p:sp>
      <p:sp>
        <p:nvSpPr>
          <p:cNvPr id="93" name="TextBox 92"/>
          <p:cNvSpPr txBox="1"/>
          <p:nvPr/>
        </p:nvSpPr>
        <p:spPr>
          <a:xfrm>
            <a:off x="3045994" y="3984230"/>
            <a:ext cx="19951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Swift (A6) (2012)</a:t>
            </a:r>
          </a:p>
        </p:txBody>
      </p:sp>
      <p:sp>
        <p:nvSpPr>
          <p:cNvPr id="95" name="TextBox 94"/>
          <p:cNvSpPr txBox="1"/>
          <p:nvPr/>
        </p:nvSpPr>
        <p:spPr>
          <a:xfrm>
            <a:off x="107112" y="4267879"/>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Qualcomm</a:t>
            </a:r>
          </a:p>
        </p:txBody>
      </p:sp>
      <p:sp>
        <p:nvSpPr>
          <p:cNvPr id="96" name="TextBox 95"/>
          <p:cNvSpPr txBox="1"/>
          <p:nvPr/>
        </p:nvSpPr>
        <p:spPr>
          <a:xfrm>
            <a:off x="744909" y="4272490"/>
            <a:ext cx="194265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Scorpion</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(S1-S3) (2007-10)</a:t>
            </a:r>
          </a:p>
        </p:txBody>
      </p:sp>
      <p:sp>
        <p:nvSpPr>
          <p:cNvPr id="97" name="TextBox 96"/>
          <p:cNvSpPr txBox="1"/>
          <p:nvPr/>
        </p:nvSpPr>
        <p:spPr>
          <a:xfrm>
            <a:off x="2953227" y="4267435"/>
            <a:ext cx="1933277" cy="16850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Krait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(S4/S400/S60x/S80x)</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(2012-14)</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 280</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(S820/821/835) (2015/2016/2017)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 385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(S845) (2018)</a:t>
            </a:r>
          </a:p>
        </p:txBody>
      </p:sp>
      <p:sp>
        <p:nvSpPr>
          <p:cNvPr id="98" name="TextBox 97"/>
          <p:cNvSpPr txBox="1"/>
          <p:nvPr/>
        </p:nvSpPr>
        <p:spPr>
          <a:xfrm>
            <a:off x="116505" y="5910429"/>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Samsung</a:t>
            </a:r>
          </a:p>
        </p:txBody>
      </p:sp>
      <p:sp>
        <p:nvSpPr>
          <p:cNvPr id="99" name="TextBox 98"/>
          <p:cNvSpPr txBox="1"/>
          <p:nvPr/>
        </p:nvSpPr>
        <p:spPr>
          <a:xfrm>
            <a:off x="5088487" y="5929131"/>
            <a:ext cx="2251557" cy="88229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M1 (2016) </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Octa</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M2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Octa</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1" name="TextBox 100"/>
          <p:cNvSpPr txBox="1"/>
          <p:nvPr/>
        </p:nvSpPr>
        <p:spPr>
          <a:xfrm>
            <a:off x="2516697" y="2550586"/>
            <a:ext cx="278682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v8.0 HP Cortex-A  (2013-15) (except 2-wide HP Cortex-A73)</a:t>
            </a:r>
          </a:p>
        </p:txBody>
      </p:sp>
      <p:sp>
        <p:nvSpPr>
          <p:cNvPr id="102" name="TextBox 101"/>
          <p:cNvSpPr txBox="1"/>
          <p:nvPr/>
        </p:nvSpPr>
        <p:spPr>
          <a:xfrm>
            <a:off x="2780501" y="5913047"/>
            <a:ext cx="2219170" cy="8694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Ex</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5</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(2013-14)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7</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(2016) </a:t>
            </a:r>
          </a:p>
        </p:txBody>
      </p:sp>
      <p:sp>
        <p:nvSpPr>
          <p:cNvPr id="103" name="Right Arrow 102"/>
          <p:cNvSpPr/>
          <p:nvPr/>
        </p:nvSpPr>
        <p:spPr bwMode="auto">
          <a:xfrm>
            <a:off x="2815669" y="203354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ight Arrow 103"/>
          <p:cNvSpPr/>
          <p:nvPr/>
        </p:nvSpPr>
        <p:spPr bwMode="auto">
          <a:xfrm>
            <a:off x="2806421" y="4078458"/>
            <a:ext cx="273600" cy="9000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ight Arrow 104"/>
          <p:cNvSpPr/>
          <p:nvPr/>
        </p:nvSpPr>
        <p:spPr bwMode="auto">
          <a:xfrm>
            <a:off x="2805857" y="438087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Right Arrow 105"/>
          <p:cNvSpPr/>
          <p:nvPr/>
        </p:nvSpPr>
        <p:spPr bwMode="auto">
          <a:xfrm>
            <a:off x="4833152" y="6020007"/>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9" name="TextBox 66"/>
          <p:cNvSpPr txBox="1"/>
          <p:nvPr/>
        </p:nvSpPr>
        <p:spPr>
          <a:xfrm>
            <a:off x="5251055" y="3004127"/>
            <a:ext cx="1736887" cy="104131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v8.2 HP Cortex-A76</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(2018) 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HP Cortex-A78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(2020)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0" name="Right Arrow 36"/>
          <p:cNvSpPr/>
          <p:nvPr/>
        </p:nvSpPr>
        <p:spPr bwMode="auto">
          <a:xfrm>
            <a:off x="4889942" y="311637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Szövegdoboz 1"/>
          <p:cNvSpPr txBox="1"/>
          <p:nvPr/>
        </p:nvSpPr>
        <p:spPr>
          <a:xfrm>
            <a:off x="359854" y="6313794"/>
            <a:ext cx="2879998"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HP: High-Performance/big 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LP: Low-Power</a:t>
            </a:r>
          </a:p>
        </p:txBody>
      </p:sp>
      <p:sp>
        <p:nvSpPr>
          <p:cNvPr id="112" name="Szövegdoboz 8"/>
          <p:cNvSpPr txBox="1"/>
          <p:nvPr/>
        </p:nvSpPr>
        <p:spPr>
          <a:xfrm>
            <a:off x="819738" y="2572805"/>
            <a:ext cx="171918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HP Cortex-A73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(2016)</a:t>
            </a:r>
          </a:p>
        </p:txBody>
      </p:sp>
      <p:sp>
        <p:nvSpPr>
          <p:cNvPr id="113" name="TextBox 53"/>
          <p:cNvSpPr txBox="1"/>
          <p:nvPr/>
        </p:nvSpPr>
        <p:spPr>
          <a:xfrm>
            <a:off x="3001480" y="3406888"/>
            <a:ext cx="175704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Verdana"/>
                <a:ea typeface="+mn-ea"/>
                <a:cs typeface="+mn-cs"/>
              </a:rPr>
              <a:t>Airmont</a:t>
            </a:r>
            <a:r>
              <a:rPr kumimoji="0" lang="en-US" sz="1200" b="0" i="0" u="none" strike="noStrike" kern="1200" cap="none" spc="0" normalizeH="0" baseline="0" noProof="0" dirty="0">
                <a:ln>
                  <a:noFill/>
                </a:ln>
                <a:solidFill>
                  <a:srgbClr val="000000"/>
                </a:solidFill>
                <a:effectLst/>
                <a:uLnTx/>
                <a:uFillTx/>
                <a:latin typeface="Verdana"/>
                <a:ea typeface="+mn-ea"/>
                <a:cs typeface="+mn-cs"/>
              </a:rPr>
              <a:t>-based Atom core (2016)</a:t>
            </a:r>
          </a:p>
        </p:txBody>
      </p:sp>
      <p:sp>
        <p:nvSpPr>
          <p:cNvPr id="114" name="Right Arrow 36"/>
          <p:cNvSpPr/>
          <p:nvPr/>
        </p:nvSpPr>
        <p:spPr bwMode="auto">
          <a:xfrm>
            <a:off x="2820506" y="3587762"/>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6" name="Right Arrow 36"/>
          <p:cNvSpPr/>
          <p:nvPr/>
        </p:nvSpPr>
        <p:spPr bwMode="auto">
          <a:xfrm>
            <a:off x="7100549" y="3104484"/>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TextBox 116"/>
          <p:cNvSpPr txBox="1"/>
          <p:nvPr/>
        </p:nvSpPr>
        <p:spPr>
          <a:xfrm>
            <a:off x="763222" y="3006550"/>
            <a:ext cx="181536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v8.0/8.2 LP Cortex-A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(2013/2017)</a:t>
            </a:r>
          </a:p>
        </p:txBody>
      </p:sp>
      <p:sp>
        <p:nvSpPr>
          <p:cNvPr id="118" name="TextBox 117"/>
          <p:cNvSpPr txBox="1"/>
          <p:nvPr/>
        </p:nvSpPr>
        <p:spPr>
          <a:xfrm>
            <a:off x="3061495" y="3006566"/>
            <a:ext cx="1719189"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v8.2 HP Cortex-A75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(2017)</a:t>
            </a:r>
          </a:p>
        </p:txBody>
      </p:sp>
      <p:sp>
        <p:nvSpPr>
          <p:cNvPr id="63" name="Right Arrow 62"/>
          <p:cNvSpPr/>
          <p:nvPr/>
        </p:nvSpPr>
        <p:spPr bwMode="auto">
          <a:xfrm>
            <a:off x="6987942" y="603026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TextBox 52"/>
          <p:cNvSpPr txBox="1"/>
          <p:nvPr/>
        </p:nvSpPr>
        <p:spPr>
          <a:xfrm>
            <a:off x="7380312" y="3007813"/>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HP Cortex-X1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(2020))</a:t>
            </a:r>
          </a:p>
        </p:txBody>
      </p:sp>
      <p:sp>
        <p:nvSpPr>
          <p:cNvPr id="54" name="Right Arrow 53"/>
          <p:cNvSpPr/>
          <p:nvPr/>
        </p:nvSpPr>
        <p:spPr bwMode="auto">
          <a:xfrm>
            <a:off x="5004048" y="4081546"/>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0397624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07428" y="805166"/>
            <a:ext cx="899477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ARM’s parent company is </a:t>
            </a:r>
            <a:r>
              <a:rPr kumimoji="0" lang="en-US" sz="1600" b="0" i="0" u="none" strike="noStrike" kern="1200" cap="none" spc="0" normalizeH="0" baseline="0" noProof="0" dirty="0">
                <a:ln>
                  <a:noFill/>
                </a:ln>
                <a:solidFill>
                  <a:srgbClr val="FF0000"/>
                </a:solidFill>
                <a:effectLst/>
                <a:uLnTx/>
                <a:uFillTx/>
                <a:latin typeface="Verdana"/>
                <a:ea typeface="+mn-ea"/>
                <a:cs typeface="+mn-cs"/>
              </a:rPr>
              <a:t>Acorn Computers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(UK).</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Acorn Computers began the </a:t>
            </a:r>
            <a:r>
              <a:rPr kumimoji="0" lang="en-US" sz="1600" b="0" i="1" u="none" strike="noStrike" kern="1200" cap="none" spc="0" normalizeH="0" baseline="0" noProof="0" dirty="0">
                <a:ln>
                  <a:noFill/>
                </a:ln>
                <a:solidFill>
                  <a:srgbClr val="0070C0"/>
                </a:solidFill>
                <a:effectLst/>
                <a:uLnTx/>
                <a:uFillTx/>
                <a:latin typeface="Verdana"/>
                <a:ea typeface="+mn-ea"/>
                <a:cs typeface="+mn-cs"/>
              </a:rPr>
              <a:t>Acorn RISC Machine </a:t>
            </a:r>
            <a:r>
              <a:rPr kumimoji="0" lang="en-US" sz="1600" b="0" i="0" u="none" strike="noStrike" kern="1200" cap="none" spc="0" normalizeH="0" baseline="0" noProof="0" dirty="0">
                <a:ln>
                  <a:noFill/>
                </a:ln>
                <a:solidFill>
                  <a:srgbClr val="0070C0"/>
                </a:solidFill>
                <a:effectLst/>
                <a:uLnTx/>
                <a:uFillTx/>
                <a:latin typeface="Verdana"/>
                <a:ea typeface="+mn-ea"/>
                <a:cs typeface="+mn-cs"/>
              </a:rPr>
              <a:t>project in October 1983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develop a powerful processor for a line of business computers,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(two years after the introduction of the IBM PC).</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acronym</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a:t>
            </a:r>
            <a:r>
              <a:rPr kumimoji="0" lang="en-US" sz="1600" b="0" i="0" u="none" strike="noStrike" kern="1200" cap="none" spc="0" normalizeH="0" baseline="0" noProof="0" dirty="0">
                <a:ln>
                  <a:noFill/>
                </a:ln>
                <a:solidFill>
                  <a:srgbClr val="000000"/>
                </a:solidFill>
                <a:effectLst/>
                <a:uLnTx/>
                <a:uFillTx/>
                <a:latin typeface="Verdana"/>
                <a:ea typeface="+mn-ea"/>
                <a:cs typeface="+mn-cs"/>
              </a:rPr>
              <a:t> was originally coined at this time (1983) from the designation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Acorn RISC Machine.</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In 1990, </a:t>
            </a:r>
            <a:r>
              <a:rPr kumimoji="0" lang="en-US" sz="1600" b="0" i="0" u="none" strike="noStrike" kern="1200" cap="none" spc="0" normalizeH="0" baseline="0" noProof="0" dirty="0">
                <a:ln>
                  <a:noFill/>
                </a:ln>
                <a:solidFill>
                  <a:srgbClr val="FF0000"/>
                </a:solidFill>
                <a:effectLst/>
                <a:uLnTx/>
                <a:uFillTx/>
                <a:latin typeface="Verdana"/>
                <a:ea typeface="+mn-ea"/>
                <a:cs typeface="+mn-cs"/>
              </a:rPr>
              <a:t>Advanced RISC Machines Ltd. (ARM Ltd.)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t>
            </a:r>
            <a:r>
              <a:rPr kumimoji="0" lang="en-US" sz="1600" b="0" i="0" u="none" strike="noStrike" kern="1200" cap="none" spc="0" normalizeH="0" baseline="0" noProof="0" dirty="0">
                <a:ln>
                  <a:noFill/>
                </a:ln>
                <a:solidFill>
                  <a:srgbClr val="0070C0"/>
                </a:solidFill>
                <a:effectLst/>
                <a:uLnTx/>
                <a:uFillTx/>
                <a:latin typeface="Verdana"/>
                <a:ea typeface="+mn-ea"/>
                <a:cs typeface="+mn-cs"/>
              </a:rPr>
              <a:t>founded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joint venture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en-US" sz="1600" b="0" i="0" u="none" strike="noStrike" kern="1200" cap="none" spc="0" normalizeH="0" baseline="0" noProof="0" dirty="0">
                <a:ln>
                  <a:noFill/>
                </a:ln>
                <a:solidFill>
                  <a:srgbClr val="0070C0"/>
                </a:solidFill>
                <a:effectLst/>
                <a:uLnTx/>
                <a:uFillTx/>
                <a:latin typeface="Verdana"/>
                <a:ea typeface="+mn-ea"/>
                <a:cs typeface="+mn-cs"/>
              </a:rPr>
              <a:t>Acorn Computers, Apple Computers, and VLSI Technology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Accordingly,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interpretation of ARM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altered to “</a:t>
            </a:r>
            <a:r>
              <a:rPr kumimoji="0" lang="en-US" sz="1600" b="0" i="0" u="none" strike="noStrike" kern="1200" cap="none" spc="0" normalizeH="0" baseline="0" noProof="0" dirty="0">
                <a:ln>
                  <a:noFill/>
                </a:ln>
                <a:solidFill>
                  <a:srgbClr val="0070C0"/>
                </a:solidFill>
                <a:effectLst/>
                <a:uLnTx/>
                <a:uFillTx/>
                <a:latin typeface="Verdana"/>
                <a:ea typeface="+mn-ea"/>
                <a:cs typeface="+mn-cs"/>
              </a:rPr>
              <a:t>Advanced RISC Machines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p:cNvSpPr txBox="1"/>
          <p:nvPr/>
        </p:nvSpPr>
        <p:spPr>
          <a:xfrm>
            <a:off x="73522" y="440668"/>
            <a:ext cx="353975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 -1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lang="hu-HU" sz="1600" dirty="0">
                <a:solidFill>
                  <a:srgbClr val="000000"/>
                </a:solidFill>
                <a:latin typeface="Verdana"/>
              </a:rPr>
              <a:t>13</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14</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15</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1842274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anim calcmode="lin" valueType="num">
                                      <p:cBhvr additive="base">
                                        <p:cTn id="39"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 calcmode="lin" valueType="num">
                                      <p:cBhvr additive="base">
                                        <p:cTn id="43"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-2</a:t>
            </a:r>
          </a:p>
        </p:txBody>
      </p:sp>
      <p:sp>
        <p:nvSpPr>
          <p:cNvPr id="12" name="Cím 11"/>
          <p:cNvSpPr>
            <a:spLocks noGrp="1"/>
          </p:cNvSpPr>
          <p:nvPr>
            <p:ph type="title"/>
          </p:nvPr>
        </p:nvSpPr>
        <p:spPr>
          <a:xfrm>
            <a:off x="0" y="10219"/>
            <a:ext cx="9144000" cy="393700"/>
          </a:xfrm>
          <a:solidFill>
            <a:srgbClr val="0066FF"/>
          </a:solidFill>
        </p:spPr>
        <p:txBody>
          <a:bodyPr/>
          <a:lstStyle/>
          <a:p>
            <a:r>
              <a:rPr lang="en-US" sz="1700" kern="1200" dirty="0">
                <a:solidFill>
                  <a:srgbClr val="FFFFFF"/>
                </a:solidFill>
              </a:rPr>
              <a:t>3.6 Armv9-A based 64-bit Cortex-A CPUs (50)</a:t>
            </a:r>
            <a:endParaRPr lang="en-US" sz="1700" dirty="0"/>
          </a:p>
        </p:txBody>
      </p:sp>
      <p:sp>
        <p:nvSpPr>
          <p:cNvPr id="69" name="Text Box 5"/>
          <p:cNvSpPr txBox="1">
            <a:spLocks noChangeArrowheads="1"/>
          </p:cNvSpPr>
          <p:nvPr/>
        </p:nvSpPr>
        <p:spPr bwMode="auto">
          <a:xfrm>
            <a:off x="1880641" y="1694224"/>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6-wide</a:t>
            </a:r>
          </a:p>
        </p:txBody>
      </p:sp>
      <p:sp>
        <p:nvSpPr>
          <p:cNvPr id="73" name="Oval 13"/>
          <p:cNvSpPr>
            <a:spLocks noChangeArrowheads="1"/>
          </p:cNvSpPr>
          <p:nvPr/>
        </p:nvSpPr>
        <p:spPr bwMode="auto">
          <a:xfrm>
            <a:off x="6370031" y="1612944"/>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Text Box 5"/>
          <p:cNvSpPr txBox="1">
            <a:spLocks noChangeArrowheads="1"/>
          </p:cNvSpPr>
          <p:nvPr/>
        </p:nvSpPr>
        <p:spPr bwMode="auto">
          <a:xfrm>
            <a:off x="3365989" y="1690787"/>
            <a:ext cx="18787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7-wide</a:t>
            </a:r>
          </a:p>
        </p:txBody>
      </p:sp>
      <p:cxnSp>
        <p:nvCxnSpPr>
          <p:cNvPr id="76" name="Straight Connector 75"/>
          <p:cNvCxnSpPr/>
          <p:nvPr/>
        </p:nvCxnSpPr>
        <p:spPr bwMode="auto">
          <a:xfrm>
            <a:off x="5219700" y="1387033"/>
            <a:ext cx="1166327" cy="23389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 Box 4"/>
          <p:cNvSpPr txBox="1">
            <a:spLocks noChangeArrowheads="1"/>
          </p:cNvSpPr>
          <p:nvPr/>
        </p:nvSpPr>
        <p:spPr bwMode="auto">
          <a:xfrm>
            <a:off x="359351" y="880697"/>
            <a:ext cx="5878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Width of mobile cores</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(or of big cores of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or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sp>
        <p:nvSpPr>
          <p:cNvPr id="78" name="Text Box 6"/>
          <p:cNvSpPr txBox="1">
            <a:spLocks noChangeArrowheads="1"/>
          </p:cNvSpPr>
          <p:nvPr/>
        </p:nvSpPr>
        <p:spPr bwMode="auto">
          <a:xfrm>
            <a:off x="5917163" y="169284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8-wide</a:t>
            </a:r>
          </a:p>
        </p:txBody>
      </p:sp>
      <p:cxnSp>
        <p:nvCxnSpPr>
          <p:cNvPr id="80" name="Straight Connector 79"/>
          <p:cNvCxnSpPr/>
          <p:nvPr/>
        </p:nvCxnSpPr>
        <p:spPr bwMode="auto">
          <a:xfrm flipH="1">
            <a:off x="2293588" y="1387033"/>
            <a:ext cx="2926112" cy="27003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Straight Connector 80"/>
          <p:cNvCxnSpPr/>
          <p:nvPr/>
        </p:nvCxnSpPr>
        <p:spPr bwMode="auto">
          <a:xfrm flipH="1">
            <a:off x="4395119" y="1376363"/>
            <a:ext cx="871058" cy="257343"/>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Oval 81"/>
          <p:cNvSpPr>
            <a:spLocks noChangeArrowheads="1"/>
          </p:cNvSpPr>
          <p:nvPr/>
        </p:nvSpPr>
        <p:spPr bwMode="auto">
          <a:xfrm>
            <a:off x="2261043" y="162457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3" name="Oval 82"/>
          <p:cNvSpPr>
            <a:spLocks noChangeArrowheads="1"/>
          </p:cNvSpPr>
          <p:nvPr/>
        </p:nvSpPr>
        <p:spPr bwMode="auto">
          <a:xfrm>
            <a:off x="4334422" y="161663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4" name="TextBox 83"/>
          <p:cNvSpPr txBox="1"/>
          <p:nvPr/>
        </p:nvSpPr>
        <p:spPr>
          <a:xfrm>
            <a:off x="71500" y="1944292"/>
            <a:ext cx="749218" cy="2827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87" name="TextBox 86"/>
          <p:cNvSpPr txBox="1"/>
          <p:nvPr/>
        </p:nvSpPr>
        <p:spPr>
          <a:xfrm>
            <a:off x="124593" y="3443984"/>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Intel</a:t>
            </a:r>
          </a:p>
        </p:txBody>
      </p:sp>
      <p:sp>
        <p:nvSpPr>
          <p:cNvPr id="89" name="TextBox 88"/>
          <p:cNvSpPr txBox="1"/>
          <p:nvPr/>
        </p:nvSpPr>
        <p:spPr>
          <a:xfrm>
            <a:off x="114534" y="3699926"/>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AMD</a:t>
            </a:r>
          </a:p>
        </p:txBody>
      </p:sp>
      <p:sp>
        <p:nvSpPr>
          <p:cNvPr id="91" name="TextBox 90"/>
          <p:cNvSpPr txBox="1"/>
          <p:nvPr/>
        </p:nvSpPr>
        <p:spPr>
          <a:xfrm>
            <a:off x="114534" y="4020048"/>
            <a:ext cx="7243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Apple</a:t>
            </a:r>
          </a:p>
        </p:txBody>
      </p:sp>
      <p:sp>
        <p:nvSpPr>
          <p:cNvPr id="95" name="TextBox 94"/>
          <p:cNvSpPr txBox="1"/>
          <p:nvPr/>
        </p:nvSpPr>
        <p:spPr>
          <a:xfrm>
            <a:off x="107112" y="4751161"/>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Qualcomm</a:t>
            </a:r>
          </a:p>
        </p:txBody>
      </p:sp>
      <p:sp>
        <p:nvSpPr>
          <p:cNvPr id="98" name="TextBox 97"/>
          <p:cNvSpPr txBox="1"/>
          <p:nvPr/>
        </p:nvSpPr>
        <p:spPr>
          <a:xfrm>
            <a:off x="116505" y="5147205"/>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Samsung</a:t>
            </a:r>
          </a:p>
        </p:txBody>
      </p:sp>
      <p:sp>
        <p:nvSpPr>
          <p:cNvPr id="104" name="Right Arrow 103"/>
          <p:cNvSpPr/>
          <p:nvPr/>
        </p:nvSpPr>
        <p:spPr bwMode="auto">
          <a:xfrm>
            <a:off x="3200237" y="4146072"/>
            <a:ext cx="273600" cy="9000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ight Arrow 104"/>
          <p:cNvSpPr/>
          <p:nvPr/>
        </p:nvSpPr>
        <p:spPr bwMode="auto">
          <a:xfrm>
            <a:off x="4222061" y="5277226"/>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Right Arrow 106"/>
          <p:cNvSpPr/>
          <p:nvPr/>
        </p:nvSpPr>
        <p:spPr bwMode="auto">
          <a:xfrm>
            <a:off x="5266177" y="420006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Szövegdoboz 1"/>
          <p:cNvSpPr txBox="1"/>
          <p:nvPr/>
        </p:nvSpPr>
        <p:spPr>
          <a:xfrm>
            <a:off x="296547" y="6360533"/>
            <a:ext cx="2763285"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HP: High-Performance/big 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LP: Low-Power</a:t>
            </a:r>
          </a:p>
        </p:txBody>
      </p:sp>
      <p:sp>
        <p:nvSpPr>
          <p:cNvPr id="61" name="TextBox 60"/>
          <p:cNvSpPr txBox="1"/>
          <p:nvPr/>
        </p:nvSpPr>
        <p:spPr>
          <a:xfrm>
            <a:off x="1274378" y="4026435"/>
            <a:ext cx="201732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HP A7-A10X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(2013-2017)</a:t>
            </a:r>
          </a:p>
        </p:txBody>
      </p:sp>
      <p:sp>
        <p:nvSpPr>
          <p:cNvPr id="53" name="TextBox 52"/>
          <p:cNvSpPr txBox="1"/>
          <p:nvPr/>
        </p:nvSpPr>
        <p:spPr>
          <a:xfrm>
            <a:off x="3452265" y="3990431"/>
            <a:ext cx="18362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HP 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v8.3 HP A12/A12X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(2018)</a:t>
            </a:r>
          </a:p>
        </p:txBody>
      </p:sp>
      <p:sp>
        <p:nvSpPr>
          <p:cNvPr id="54" name="TextBox 53"/>
          <p:cNvSpPr txBox="1"/>
          <p:nvPr/>
        </p:nvSpPr>
        <p:spPr>
          <a:xfrm>
            <a:off x="5504493" y="4021789"/>
            <a:ext cx="18362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v8.4 HP A13 (2019)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v8.5 HP A14/M1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(2020)</a:t>
            </a:r>
          </a:p>
        </p:txBody>
      </p:sp>
      <p:sp>
        <p:nvSpPr>
          <p:cNvPr id="55" name="TextBox 54"/>
          <p:cNvSpPr txBox="1"/>
          <p:nvPr/>
        </p:nvSpPr>
        <p:spPr>
          <a:xfrm>
            <a:off x="5432485" y="5151212"/>
            <a:ext cx="175804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(2020)/cancelled</a:t>
            </a:r>
          </a:p>
        </p:txBody>
      </p:sp>
      <p:sp>
        <p:nvSpPr>
          <p:cNvPr id="34" name="TextBox 33"/>
          <p:cNvSpPr txBox="1"/>
          <p:nvPr/>
        </p:nvSpPr>
        <p:spPr>
          <a:xfrm>
            <a:off x="1404630" y="5150107"/>
            <a:ext cx="1758041" cy="135421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M3 (2018)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9810)</a:t>
            </a:r>
          </a:p>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v8.2 M4 (2019)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9820)</a:t>
            </a:r>
          </a:p>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M5 (2019)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990)</a:t>
            </a:r>
          </a:p>
        </p:txBody>
      </p:sp>
      <p:sp>
        <p:nvSpPr>
          <p:cNvPr id="29" name="TextBox 28"/>
          <p:cNvSpPr txBox="1"/>
          <p:nvPr/>
        </p:nvSpPr>
        <p:spPr>
          <a:xfrm>
            <a:off x="1357903" y="2965773"/>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v9.0 HP Cortex-X3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(2022)</a:t>
            </a:r>
          </a:p>
        </p:txBody>
      </p:sp>
      <p:sp>
        <p:nvSpPr>
          <p:cNvPr id="30" name="Right Arrow 29"/>
          <p:cNvSpPr/>
          <p:nvPr/>
        </p:nvSpPr>
        <p:spPr bwMode="auto">
          <a:xfrm>
            <a:off x="1179327" y="3075317"/>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ight Arrow 30"/>
          <p:cNvSpPr/>
          <p:nvPr/>
        </p:nvSpPr>
        <p:spPr bwMode="auto">
          <a:xfrm>
            <a:off x="1174073" y="4121092"/>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ight Arrow 31"/>
          <p:cNvSpPr/>
          <p:nvPr/>
        </p:nvSpPr>
        <p:spPr bwMode="auto">
          <a:xfrm>
            <a:off x="1179327" y="524044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 Box 6">
            <a:extLst>
              <a:ext uri="{FF2B5EF4-FFF2-40B4-BE49-F238E27FC236}">
                <a16:creationId xmlns:a16="http://schemas.microsoft.com/office/drawing/2014/main" id="{8A0AA785-48DB-CABE-0483-BE731CC97B07}"/>
              </a:ext>
            </a:extLst>
          </p:cNvPr>
          <p:cNvSpPr txBox="1">
            <a:spLocks noChangeArrowheads="1"/>
          </p:cNvSpPr>
          <p:nvPr/>
        </p:nvSpPr>
        <p:spPr bwMode="auto">
          <a:xfrm>
            <a:off x="7911710" y="1687587"/>
            <a:ext cx="88998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10-wide</a:t>
            </a:r>
          </a:p>
        </p:txBody>
      </p:sp>
      <p:cxnSp>
        <p:nvCxnSpPr>
          <p:cNvPr id="8" name="Straight Connector 7">
            <a:extLst>
              <a:ext uri="{FF2B5EF4-FFF2-40B4-BE49-F238E27FC236}">
                <a16:creationId xmlns:a16="http://schemas.microsoft.com/office/drawing/2014/main" id="{FFAB2538-E1A1-4AE3-E040-389B209758DA}"/>
              </a:ext>
            </a:extLst>
          </p:cNvPr>
          <p:cNvCxnSpPr/>
          <p:nvPr/>
        </p:nvCxnSpPr>
        <p:spPr bwMode="auto">
          <a:xfrm>
            <a:off x="5244759" y="1387033"/>
            <a:ext cx="3095969" cy="25377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Oval 9">
            <a:extLst>
              <a:ext uri="{FF2B5EF4-FFF2-40B4-BE49-F238E27FC236}">
                <a16:creationId xmlns:a16="http://schemas.microsoft.com/office/drawing/2014/main" id="{B407AEB9-2BDD-BEFF-F5F7-E482368D80DA}"/>
              </a:ext>
            </a:extLst>
          </p:cNvPr>
          <p:cNvSpPr>
            <a:spLocks noChangeArrowheads="1"/>
          </p:cNvSpPr>
          <p:nvPr/>
        </p:nvSpPr>
        <p:spPr bwMode="auto">
          <a:xfrm>
            <a:off x="8312812" y="1611384"/>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70C63F4A-7D2A-D175-483F-474C4CC4405D}"/>
              </a:ext>
            </a:extLst>
          </p:cNvPr>
          <p:cNvSpPr txBox="1"/>
          <p:nvPr/>
        </p:nvSpPr>
        <p:spPr>
          <a:xfrm>
            <a:off x="7385568" y="2950007"/>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v9.2 HP Cortex-X4?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(2023)</a:t>
            </a:r>
          </a:p>
        </p:txBody>
      </p:sp>
      <p:sp>
        <p:nvSpPr>
          <p:cNvPr id="13" name="Right Arrow 29">
            <a:extLst>
              <a:ext uri="{FF2B5EF4-FFF2-40B4-BE49-F238E27FC236}">
                <a16:creationId xmlns:a16="http://schemas.microsoft.com/office/drawing/2014/main" id="{0FDBD4B2-0039-54A8-F4D5-ADD0A2718135}"/>
              </a:ext>
            </a:extLst>
          </p:cNvPr>
          <p:cNvSpPr/>
          <p:nvPr/>
        </p:nvSpPr>
        <p:spPr bwMode="auto">
          <a:xfrm>
            <a:off x="4842170" y="305955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2583243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(51)</a:t>
            </a:r>
            <a:endParaRPr lang="en-US" sz="1700" dirty="0"/>
          </a:p>
        </p:txBody>
      </p:sp>
      <p:sp>
        <p:nvSpPr>
          <p:cNvPr id="3" name="TextBox 2"/>
          <p:cNvSpPr txBox="1"/>
          <p:nvPr/>
        </p:nvSpPr>
        <p:spPr>
          <a:xfrm>
            <a:off x="78966" y="440668"/>
            <a:ext cx="58668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5" name="Rounded Rectangle 4"/>
          <p:cNvSpPr/>
          <p:nvPr/>
        </p:nvSpPr>
        <p:spPr>
          <a:xfrm>
            <a:off x="10510" y="831020"/>
            <a:ext cx="9144000" cy="61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215900" y="809300"/>
            <a:ext cx="8973354"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in the above Figures, by widening the front-end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X4 core to 10</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could catch up with Apple’s M4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core,b</a:t>
            </a:r>
            <a:r>
              <a:rPr lang="en-US" sz="1600" dirty="0">
                <a:solidFill>
                  <a:srgbClr val="0070C0"/>
                </a:solidFill>
                <a:latin typeface="Verdana"/>
              </a:rPr>
              <a:t>assuming that the cited source is correct</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2565989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77317" y="440668"/>
            <a:ext cx="61062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Use of Armv9-A based cores in mobile processors </a:t>
            </a:r>
          </a:p>
        </p:txBody>
      </p:sp>
      <p:sp>
        <p:nvSpPr>
          <p:cNvPr id="65" name="Title 1"/>
          <p:cNvSpPr>
            <a:spLocks noGrp="1"/>
          </p:cNvSpPr>
          <p:nvPr>
            <p:ph type="title"/>
          </p:nvPr>
        </p:nvSpPr>
        <p:spPr>
          <a:xfrm>
            <a:off x="0" y="0"/>
            <a:ext cx="9144000" cy="393700"/>
          </a:xfrm>
          <a:solidFill>
            <a:srgbClr val="0066FF"/>
          </a:solidFill>
        </p:spPr>
        <p:txBody>
          <a:bodyPr/>
          <a:lstStyle/>
          <a:p>
            <a:pPr lvl="0" eaLnBrk="1" hangingPunct="1">
              <a:defRPr/>
            </a:pPr>
            <a:r>
              <a:rPr lang="en-US" sz="1700" kern="1200" dirty="0">
                <a:solidFill>
                  <a:srgbClr val="FFFFFF"/>
                </a:solidFill>
              </a:rPr>
              <a:t>3.6 Armv9-A based 64-bit Cortex-A CPUs (52)</a:t>
            </a:r>
            <a:endParaRPr lang="en-US" altLang="en-US" sz="1700" kern="1200" dirty="0">
              <a:solidFill>
                <a:srgbClr val="FFFFFF"/>
              </a:solidFill>
              <a:cs typeface="Times New Roman" pitchFamily="18" charset="0"/>
            </a:endParaRPr>
          </a:p>
        </p:txBody>
      </p:sp>
      <p:sp>
        <p:nvSpPr>
          <p:cNvPr id="78" name="TextBox 77"/>
          <p:cNvSpPr txBox="1"/>
          <p:nvPr/>
        </p:nvSpPr>
        <p:spPr>
          <a:xfrm flipH="1">
            <a:off x="374338" y="3549495"/>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81" name="TextBox 80"/>
          <p:cNvSpPr txBox="1"/>
          <p:nvPr/>
        </p:nvSpPr>
        <p:spPr>
          <a:xfrm flipH="1">
            <a:off x="202973" y="4082972"/>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18" name="TextBox 117"/>
          <p:cNvSpPr txBox="1"/>
          <p:nvPr/>
        </p:nvSpPr>
        <p:spPr>
          <a:xfrm flipH="1">
            <a:off x="228827" y="4726115"/>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4" name="TextBox 123"/>
          <p:cNvSpPr txBox="1"/>
          <p:nvPr/>
        </p:nvSpPr>
        <p:spPr>
          <a:xfrm>
            <a:off x="363843" y="5244416"/>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32" name="TextBox 131"/>
          <p:cNvSpPr txBox="1"/>
          <p:nvPr/>
        </p:nvSpPr>
        <p:spPr>
          <a:xfrm>
            <a:off x="307203" y="5821105"/>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0" name="TextBox 139"/>
          <p:cNvSpPr txBox="1"/>
          <p:nvPr/>
        </p:nvSpPr>
        <p:spPr>
          <a:xfrm>
            <a:off x="1935350" y="4101190"/>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1" name="Right Arrow 140"/>
          <p:cNvSpPr/>
          <p:nvPr/>
        </p:nvSpPr>
        <p:spPr bwMode="auto">
          <a:xfrm>
            <a:off x="1655543" y="421165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2" name="TextBox 141"/>
          <p:cNvSpPr txBox="1"/>
          <p:nvPr/>
        </p:nvSpPr>
        <p:spPr>
          <a:xfrm>
            <a:off x="1961204" y="4738671"/>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42"/>
          <p:cNvSpPr/>
          <p:nvPr/>
        </p:nvSpPr>
        <p:spPr bwMode="auto">
          <a:xfrm>
            <a:off x="1643459" y="483290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Right Arrow 143"/>
          <p:cNvSpPr/>
          <p:nvPr/>
        </p:nvSpPr>
        <p:spPr bwMode="auto">
          <a:xfrm>
            <a:off x="1607455" y="594160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5" name="TextBox 144"/>
          <p:cNvSpPr txBox="1"/>
          <p:nvPr/>
        </p:nvSpPr>
        <p:spPr>
          <a:xfrm>
            <a:off x="1748559" y="5807209"/>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152" name="TextBox 151"/>
          <p:cNvSpPr txBox="1"/>
          <p:nvPr/>
        </p:nvSpPr>
        <p:spPr>
          <a:xfrm>
            <a:off x="417621" y="2811174"/>
            <a:ext cx="55496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153" name="TextBox 152"/>
          <p:cNvSpPr txBox="1"/>
          <p:nvPr/>
        </p:nvSpPr>
        <p:spPr>
          <a:xfrm>
            <a:off x="1135109" y="2774698"/>
            <a:ext cx="2625975"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Cortex-X2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Cortex-A710 (32/64-bit)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Cortex-A510.     (64-bit)</a:t>
            </a:r>
          </a:p>
        </p:txBody>
      </p:sp>
      <p:sp>
        <p:nvSpPr>
          <p:cNvPr id="166" name="Text Box 6"/>
          <p:cNvSpPr txBox="1">
            <a:spLocks noChangeArrowheads="1"/>
          </p:cNvSpPr>
          <p:nvPr/>
        </p:nvSpPr>
        <p:spPr bwMode="auto">
          <a:xfrm>
            <a:off x="2307485" y="1629949"/>
            <a:ext cx="2627661"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Armv9.0-A based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 </a:t>
            </a:r>
          </a:p>
        </p:txBody>
      </p:sp>
      <p:sp>
        <p:nvSpPr>
          <p:cNvPr id="172" name="TextBox 171"/>
          <p:cNvSpPr txBox="1"/>
          <p:nvPr/>
        </p:nvSpPr>
        <p:spPr>
          <a:xfrm>
            <a:off x="2150894" y="2259944"/>
            <a:ext cx="833883" cy="51809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(2021-)</a:t>
            </a:r>
          </a:p>
        </p:txBody>
      </p:sp>
      <p:sp>
        <p:nvSpPr>
          <p:cNvPr id="175" name="Right Arrow 174"/>
          <p:cNvSpPr/>
          <p:nvPr/>
        </p:nvSpPr>
        <p:spPr bwMode="auto">
          <a:xfrm>
            <a:off x="1698020" y="259514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TextBox 82"/>
          <p:cNvSpPr txBox="1"/>
          <p:nvPr/>
        </p:nvSpPr>
        <p:spPr>
          <a:xfrm>
            <a:off x="3707888" y="2748422"/>
            <a:ext cx="2575320"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Cortex-X3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Cortex-A715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Cortex-A510 v2   32/64-bit)</a:t>
            </a:r>
          </a:p>
        </p:txBody>
      </p:sp>
      <p:sp>
        <p:nvSpPr>
          <p:cNvPr id="6" name="TextBox 5"/>
          <p:cNvSpPr txBox="1"/>
          <p:nvPr/>
        </p:nvSpPr>
        <p:spPr>
          <a:xfrm>
            <a:off x="4530709" y="2482520"/>
            <a:ext cx="83388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(2022-)</a:t>
            </a:r>
          </a:p>
        </p:txBody>
      </p:sp>
      <p:sp>
        <p:nvSpPr>
          <p:cNvPr id="84" name="TextBox 83"/>
          <p:cNvSpPr txBox="1"/>
          <p:nvPr/>
        </p:nvSpPr>
        <p:spPr>
          <a:xfrm>
            <a:off x="3921943" y="581246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9200  (1+3+4)C (2022)</a:t>
            </a:r>
          </a:p>
        </p:txBody>
      </p:sp>
      <p:sp>
        <p:nvSpPr>
          <p:cNvPr id="85" name="TextBox 84"/>
          <p:cNvSpPr txBox="1"/>
          <p:nvPr/>
        </p:nvSpPr>
        <p:spPr>
          <a:xfrm>
            <a:off x="4134585" y="4733417"/>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2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(1+4+3)C</a:t>
            </a:r>
            <a:endParaRPr kumimoji="0" lang="en-US" sz="1300" b="0" i="1" u="none" strike="noStrike" kern="1200" cap="none" spc="0" normalizeH="0" baseline="30000" noProof="0" dirty="0">
              <a:ln>
                <a:noFill/>
              </a:ln>
              <a:solidFill>
                <a:srgbClr val="000000"/>
              </a:solidFill>
              <a:effectLst/>
              <a:uLnTx/>
              <a:uFillTx/>
              <a:latin typeface="Verdana"/>
              <a:ea typeface="+mn-ea"/>
              <a:cs typeface="+mn-cs"/>
            </a:endParaRPr>
          </a:p>
        </p:txBody>
      </p:sp>
      <p:sp>
        <p:nvSpPr>
          <p:cNvPr id="86" name="Right Arrow 85"/>
          <p:cNvSpPr/>
          <p:nvPr/>
        </p:nvSpPr>
        <p:spPr bwMode="auto">
          <a:xfrm>
            <a:off x="3533811" y="4827655"/>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7" name="Right Arrow 86"/>
          <p:cNvSpPr/>
          <p:nvPr/>
        </p:nvSpPr>
        <p:spPr bwMode="auto">
          <a:xfrm>
            <a:off x="3504295" y="262142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8" name="Right Arrow 87"/>
          <p:cNvSpPr/>
          <p:nvPr/>
        </p:nvSpPr>
        <p:spPr bwMode="auto">
          <a:xfrm>
            <a:off x="3523299" y="592072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 name="TextBox 1">
            <a:extLst>
              <a:ext uri="{FF2B5EF4-FFF2-40B4-BE49-F238E27FC236}">
                <a16:creationId xmlns:a16="http://schemas.microsoft.com/office/drawing/2014/main" id="{9BE932AD-4302-1625-6D19-C9BD51916849}"/>
              </a:ext>
            </a:extLst>
          </p:cNvPr>
          <p:cNvSpPr txBox="1"/>
          <p:nvPr/>
        </p:nvSpPr>
        <p:spPr>
          <a:xfrm>
            <a:off x="6570829" y="2748420"/>
            <a:ext cx="239834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Cortex-X4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Cortex-A720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Cortex-A520       64-bit)</a:t>
            </a:r>
          </a:p>
        </p:txBody>
      </p:sp>
      <p:sp>
        <p:nvSpPr>
          <p:cNvPr id="3" name="TextBox 2">
            <a:extLst>
              <a:ext uri="{FF2B5EF4-FFF2-40B4-BE49-F238E27FC236}">
                <a16:creationId xmlns:a16="http://schemas.microsoft.com/office/drawing/2014/main" id="{F3F2AF88-6C9D-8770-96BE-011B2E957EEE}"/>
              </a:ext>
            </a:extLst>
          </p:cNvPr>
          <p:cNvSpPr txBox="1"/>
          <p:nvPr/>
        </p:nvSpPr>
        <p:spPr>
          <a:xfrm>
            <a:off x="7121506" y="2482518"/>
            <a:ext cx="83388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(2023-)</a:t>
            </a:r>
          </a:p>
        </p:txBody>
      </p:sp>
      <p:sp>
        <p:nvSpPr>
          <p:cNvPr id="8" name="Right Arrow 86">
            <a:extLst>
              <a:ext uri="{FF2B5EF4-FFF2-40B4-BE49-F238E27FC236}">
                <a16:creationId xmlns:a16="http://schemas.microsoft.com/office/drawing/2014/main" id="{BE530C62-A901-4080-1239-D8E4CE247004}"/>
              </a:ext>
            </a:extLst>
          </p:cNvPr>
          <p:cNvSpPr/>
          <p:nvPr/>
        </p:nvSpPr>
        <p:spPr bwMode="auto">
          <a:xfrm>
            <a:off x="6236608" y="262142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0" name="Text Box 6">
            <a:extLst>
              <a:ext uri="{FF2B5EF4-FFF2-40B4-BE49-F238E27FC236}">
                <a16:creationId xmlns:a16="http://schemas.microsoft.com/office/drawing/2014/main" id="{B79B5148-1A69-206E-6984-55EF6C8F03CF}"/>
              </a:ext>
            </a:extLst>
          </p:cNvPr>
          <p:cNvSpPr txBox="1">
            <a:spLocks noChangeArrowheads="1"/>
          </p:cNvSpPr>
          <p:nvPr/>
        </p:nvSpPr>
        <p:spPr bwMode="auto">
          <a:xfrm>
            <a:off x="6251682" y="1586405"/>
            <a:ext cx="245182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Armv9.2-A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 </a:t>
            </a:r>
          </a:p>
        </p:txBody>
      </p:sp>
      <p:cxnSp>
        <p:nvCxnSpPr>
          <p:cNvPr id="12" name="Straight Connector 11">
            <a:extLst>
              <a:ext uri="{FF2B5EF4-FFF2-40B4-BE49-F238E27FC236}">
                <a16:creationId xmlns:a16="http://schemas.microsoft.com/office/drawing/2014/main" id="{C2213064-205E-E419-025D-A014AB0FB874}"/>
              </a:ext>
            </a:extLst>
          </p:cNvPr>
          <p:cNvCxnSpPr>
            <a:cxnSpLocks/>
          </p:cNvCxnSpPr>
          <p:nvPr/>
        </p:nvCxnSpPr>
        <p:spPr>
          <a:xfrm>
            <a:off x="3630161" y="2175308"/>
            <a:ext cx="1305759" cy="1851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Oval 13">
            <a:extLst>
              <a:ext uri="{FF2B5EF4-FFF2-40B4-BE49-F238E27FC236}">
                <a16:creationId xmlns:a16="http://schemas.microsoft.com/office/drawing/2014/main" id="{A0C4B476-4A93-964B-B487-AC62862FF701}"/>
              </a:ext>
            </a:extLst>
          </p:cNvPr>
          <p:cNvSpPr>
            <a:spLocks noChangeArrowheads="1"/>
          </p:cNvSpPr>
          <p:nvPr/>
        </p:nvSpPr>
        <p:spPr bwMode="auto">
          <a:xfrm>
            <a:off x="2438694" y="235588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Oval 13">
            <a:extLst>
              <a:ext uri="{FF2B5EF4-FFF2-40B4-BE49-F238E27FC236}">
                <a16:creationId xmlns:a16="http://schemas.microsoft.com/office/drawing/2014/main" id="{78542EEC-E915-2471-9F97-5B146741FA59}"/>
              </a:ext>
            </a:extLst>
          </p:cNvPr>
          <p:cNvSpPr>
            <a:spLocks noChangeArrowheads="1"/>
          </p:cNvSpPr>
          <p:nvPr/>
        </p:nvSpPr>
        <p:spPr bwMode="auto">
          <a:xfrm>
            <a:off x="4909010" y="234751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6" name="Straight Connector 15">
            <a:extLst>
              <a:ext uri="{FF2B5EF4-FFF2-40B4-BE49-F238E27FC236}">
                <a16:creationId xmlns:a16="http://schemas.microsoft.com/office/drawing/2014/main" id="{DC3629FB-5F67-62D9-EE94-71E41329323C}"/>
              </a:ext>
            </a:extLst>
          </p:cNvPr>
          <p:cNvCxnSpPr>
            <a:endCxn id="13" idx="7"/>
          </p:cNvCxnSpPr>
          <p:nvPr/>
        </p:nvCxnSpPr>
        <p:spPr bwMode="auto">
          <a:xfrm flipH="1">
            <a:off x="2500150" y="2178706"/>
            <a:ext cx="1147961" cy="18772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Oval 13">
            <a:extLst>
              <a:ext uri="{FF2B5EF4-FFF2-40B4-BE49-F238E27FC236}">
                <a16:creationId xmlns:a16="http://schemas.microsoft.com/office/drawing/2014/main" id="{773DDF3B-70B5-674E-41B3-812ADE5BC9C2}"/>
              </a:ext>
            </a:extLst>
          </p:cNvPr>
          <p:cNvSpPr>
            <a:spLocks noChangeArrowheads="1"/>
          </p:cNvSpPr>
          <p:nvPr/>
        </p:nvSpPr>
        <p:spPr bwMode="auto">
          <a:xfrm>
            <a:off x="7446118" y="234500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5" name="Straight Connector 24">
            <a:extLst>
              <a:ext uri="{FF2B5EF4-FFF2-40B4-BE49-F238E27FC236}">
                <a16:creationId xmlns:a16="http://schemas.microsoft.com/office/drawing/2014/main" id="{EC3431AB-495F-4299-5C00-CE26DEF9A545}"/>
              </a:ext>
            </a:extLst>
          </p:cNvPr>
          <p:cNvCxnSpPr>
            <a:stCxn id="23" idx="0"/>
            <a:endCxn id="10" idx="2"/>
          </p:cNvCxnSpPr>
          <p:nvPr/>
        </p:nvCxnSpPr>
        <p:spPr bwMode="auto">
          <a:xfrm flipH="1" flipV="1">
            <a:off x="7477595" y="2078848"/>
            <a:ext cx="4523" cy="26615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Text Box 4">
            <a:extLst>
              <a:ext uri="{FF2B5EF4-FFF2-40B4-BE49-F238E27FC236}">
                <a16:creationId xmlns:a16="http://schemas.microsoft.com/office/drawing/2014/main" id="{7C5E48C1-59B2-897A-7065-3E98F4DFD977}"/>
              </a:ext>
            </a:extLst>
          </p:cNvPr>
          <p:cNvSpPr txBox="1">
            <a:spLocks noChangeArrowheads="1"/>
          </p:cNvSpPr>
          <p:nvPr/>
        </p:nvSpPr>
        <p:spPr bwMode="auto">
          <a:xfrm>
            <a:off x="1771262" y="1056088"/>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 </a:t>
            </a: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cxnSp>
        <p:nvCxnSpPr>
          <p:cNvPr id="33" name="Straight Connector 32">
            <a:extLst>
              <a:ext uri="{FF2B5EF4-FFF2-40B4-BE49-F238E27FC236}">
                <a16:creationId xmlns:a16="http://schemas.microsoft.com/office/drawing/2014/main" id="{07F0857F-068F-F14D-39D1-8B69E597E12D}"/>
              </a:ext>
            </a:extLst>
          </p:cNvPr>
          <p:cNvCxnSpPr>
            <a:cxnSpLocks/>
          </p:cNvCxnSpPr>
          <p:nvPr/>
        </p:nvCxnSpPr>
        <p:spPr>
          <a:xfrm flipH="1">
            <a:off x="3579199" y="1380754"/>
            <a:ext cx="1959137" cy="1644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Oval 13">
            <a:extLst>
              <a:ext uri="{FF2B5EF4-FFF2-40B4-BE49-F238E27FC236}">
                <a16:creationId xmlns:a16="http://schemas.microsoft.com/office/drawing/2014/main" id="{5F526154-FC23-B620-8B6E-9B9EF41CF6DD}"/>
              </a:ext>
            </a:extLst>
          </p:cNvPr>
          <p:cNvSpPr>
            <a:spLocks noChangeArrowheads="1"/>
          </p:cNvSpPr>
          <p:nvPr/>
        </p:nvSpPr>
        <p:spPr bwMode="auto">
          <a:xfrm>
            <a:off x="3579199" y="150927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Oval 13">
            <a:extLst>
              <a:ext uri="{FF2B5EF4-FFF2-40B4-BE49-F238E27FC236}">
                <a16:creationId xmlns:a16="http://schemas.microsoft.com/office/drawing/2014/main" id="{80C1EC70-651D-B4AA-07EB-D19BA439F832}"/>
              </a:ext>
            </a:extLst>
          </p:cNvPr>
          <p:cNvSpPr>
            <a:spLocks noChangeArrowheads="1"/>
          </p:cNvSpPr>
          <p:nvPr/>
        </p:nvSpPr>
        <p:spPr bwMode="auto">
          <a:xfrm>
            <a:off x="7418327" y="149249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0" name="Straight Connector 39">
            <a:extLst>
              <a:ext uri="{FF2B5EF4-FFF2-40B4-BE49-F238E27FC236}">
                <a16:creationId xmlns:a16="http://schemas.microsoft.com/office/drawing/2014/main" id="{260EA0EB-3216-407A-DF98-ABAA24AD8E20}"/>
              </a:ext>
            </a:extLst>
          </p:cNvPr>
          <p:cNvCxnSpPr/>
          <p:nvPr/>
        </p:nvCxnSpPr>
        <p:spPr bwMode="auto">
          <a:xfrm flipH="1" flipV="1">
            <a:off x="5538336" y="1370456"/>
            <a:ext cx="1897564" cy="15803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TextBox 3">
            <a:extLst>
              <a:ext uri="{FF2B5EF4-FFF2-40B4-BE49-F238E27FC236}">
                <a16:creationId xmlns:a16="http://schemas.microsoft.com/office/drawing/2014/main" id="{83C71164-1414-42E1-6715-99C95444CE8D}"/>
              </a:ext>
            </a:extLst>
          </p:cNvPr>
          <p:cNvSpPr txBox="1"/>
          <p:nvPr/>
        </p:nvSpPr>
        <p:spPr>
          <a:xfrm>
            <a:off x="6798951" y="4686123"/>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3 (2023)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(1+5+2)C</a:t>
            </a:r>
            <a:endParaRPr kumimoji="0" lang="en-US" sz="1300" b="0" i="1" u="none" strike="noStrike" kern="1200" cap="none" spc="0" normalizeH="0" baseline="30000" noProof="0" dirty="0">
              <a:ln>
                <a:noFill/>
              </a:ln>
              <a:solidFill>
                <a:srgbClr val="000000"/>
              </a:solidFill>
              <a:effectLst/>
              <a:uLnTx/>
              <a:uFillTx/>
              <a:latin typeface="Verdana"/>
              <a:ea typeface="+mn-ea"/>
              <a:cs typeface="+mn-cs"/>
            </a:endParaRPr>
          </a:p>
        </p:txBody>
      </p:sp>
      <p:sp>
        <p:nvSpPr>
          <p:cNvPr id="5" name="Right Arrow 85">
            <a:extLst>
              <a:ext uri="{FF2B5EF4-FFF2-40B4-BE49-F238E27FC236}">
                <a16:creationId xmlns:a16="http://schemas.microsoft.com/office/drawing/2014/main" id="{2E29A58A-56CD-6073-0AC3-F359B1BFB7DF}"/>
              </a:ext>
            </a:extLst>
          </p:cNvPr>
          <p:cNvSpPr/>
          <p:nvPr/>
        </p:nvSpPr>
        <p:spPr bwMode="auto">
          <a:xfrm>
            <a:off x="6198177" y="478036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041B15DC-9A44-D58A-51E8-FCA9A74F597D}"/>
              </a:ext>
            </a:extLst>
          </p:cNvPr>
          <p:cNvSpPr txBox="1"/>
          <p:nvPr/>
        </p:nvSpPr>
        <p:spPr>
          <a:xfrm>
            <a:off x="6628349" y="5796701"/>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9300  (4+4+0)C (2023)</a:t>
            </a:r>
          </a:p>
        </p:txBody>
      </p:sp>
      <p:sp>
        <p:nvSpPr>
          <p:cNvPr id="9" name="Right Arrow 87">
            <a:extLst>
              <a:ext uri="{FF2B5EF4-FFF2-40B4-BE49-F238E27FC236}">
                <a16:creationId xmlns:a16="http://schemas.microsoft.com/office/drawing/2014/main" id="{13F990E9-0A8A-D6FE-B8FF-7669F855F31B}"/>
              </a:ext>
            </a:extLst>
          </p:cNvPr>
          <p:cNvSpPr/>
          <p:nvPr/>
        </p:nvSpPr>
        <p:spPr bwMode="auto">
          <a:xfrm>
            <a:off x="6061541" y="590496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40">
            <a:extLst>
              <a:ext uri="{FF2B5EF4-FFF2-40B4-BE49-F238E27FC236}">
                <a16:creationId xmlns:a16="http://schemas.microsoft.com/office/drawing/2014/main" id="{AD62E9DB-6CD4-7415-BB86-E798BB96BA36}"/>
              </a:ext>
            </a:extLst>
          </p:cNvPr>
          <p:cNvSpPr/>
          <p:nvPr/>
        </p:nvSpPr>
        <p:spPr bwMode="auto">
          <a:xfrm>
            <a:off x="1660795" y="35967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17440753-3E7F-41AA-B7FB-7E0EB3A7D2D3}"/>
              </a:ext>
            </a:extLst>
          </p:cNvPr>
          <p:cNvSpPr txBox="1"/>
          <p:nvPr/>
        </p:nvSpPr>
        <p:spPr>
          <a:xfrm>
            <a:off x="1919584" y="3517865"/>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M4</a:t>
            </a:r>
            <a:r>
              <a:rPr kumimoji="0" lang="en-US" sz="1300" b="0" i="1" u="none" strike="noStrike" kern="1200" cap="none" spc="0" normalizeH="0" baseline="0" noProof="0" dirty="0">
                <a:ln>
                  <a:noFill/>
                </a:ln>
                <a:solidFill>
                  <a:srgbClr val="000000"/>
                </a:solidFill>
                <a:effectLst/>
                <a:uLnTx/>
                <a:uFillTx/>
                <a:latin typeface="Verdana"/>
                <a:ea typeface="+mn-ea"/>
                <a:cs typeface="+mn-cs"/>
              </a:rPr>
              <a: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(4+6)C</a:t>
            </a:r>
          </a:p>
        </p:txBody>
      </p:sp>
    </p:spTree>
    <p:extLst>
      <p:ext uri="{BB962C8B-B14F-4D97-AF65-F5344CB8AC3E}">
        <p14:creationId xmlns:p14="http://schemas.microsoft.com/office/powerpoint/2010/main" val="257310115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683568" y="1826880"/>
            <a:ext cx="777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0" normalizeH="0" baseline="0" noProof="0" dirty="0">
              <a:ln>
                <a:noFill/>
              </a:ln>
              <a:solidFill>
                <a:srgbClr val="FFFFFF"/>
              </a:solidFill>
              <a:effectLst/>
              <a:uLnTx/>
              <a:uFillTx/>
              <a:latin typeface="Verdana"/>
              <a:ea typeface="+mn-ea"/>
              <a:cs typeface="Times New Roman" pitchFamily="18" charset="0"/>
            </a:endParaRPr>
          </a:p>
        </p:txBody>
      </p:sp>
      <p:sp>
        <p:nvSpPr>
          <p:cNvPr id="2" name="TextBox 1">
            <a:extLst>
              <a:ext uri="{FF2B5EF4-FFF2-40B4-BE49-F238E27FC236}">
                <a16:creationId xmlns:a16="http://schemas.microsoft.com/office/drawing/2014/main" id="{669F7190-0065-FD65-E602-03EC82B2F1E4}"/>
              </a:ext>
            </a:extLst>
          </p:cNvPr>
          <p:cNvSpPr txBox="1"/>
          <p:nvPr/>
        </p:nvSpPr>
        <p:spPr>
          <a:xfrm>
            <a:off x="1702674" y="2856214"/>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32851510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333374" y="2007384"/>
            <a:ext cx="8373746" cy="720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3.8 Summing up: Main evolution steps of Armv7 to Armv9-based </a:t>
            </a:r>
            <a:r>
              <a:rPr lang="en-US" sz="1900" dirty="0">
                <a:solidFill>
                  <a:srgbClr val="FFFFFF"/>
                </a:solidFill>
                <a:latin typeface="Verdana"/>
              </a:rPr>
              <a:t>CPU designs in</a:t>
            </a:r>
            <a:r>
              <a:rPr kumimoji="0" lang="en-US" sz="1900" b="0" i="0" u="none" strike="noStrike" kern="1200" cap="none" spc="0" normalizeH="0" baseline="0" noProof="0" dirty="0">
                <a:ln>
                  <a:noFill/>
                </a:ln>
                <a:solidFill>
                  <a:srgbClr val="FFFFFF"/>
                </a:solidFill>
                <a:effectLst/>
                <a:uLnTx/>
                <a:uFillTx/>
                <a:latin typeface="Verdana"/>
                <a:ea typeface="+mn-ea"/>
                <a:cs typeface="+mn-cs"/>
              </a:rPr>
              <a:t> mobile processors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150876915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9A0E9A-3C57-F1E5-B27C-8433BBB70206}"/>
              </a:ext>
            </a:extLst>
          </p:cNvPr>
          <p:cNvSpPr>
            <a:spLocks noGrp="1"/>
          </p:cNvSpPr>
          <p:nvPr>
            <p:ph type="title"/>
          </p:nvPr>
        </p:nvSpPr>
        <p:spPr>
          <a:xfrm>
            <a:off x="0" y="-11347"/>
            <a:ext cx="9144000" cy="393700"/>
          </a:xfrm>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(1)</a:t>
            </a:r>
            <a:endParaRPr lang="hu-HU" dirty="0"/>
          </a:p>
        </p:txBody>
      </p:sp>
      <p:sp>
        <p:nvSpPr>
          <p:cNvPr id="4" name="Text Box 5">
            <a:extLst>
              <a:ext uri="{FF2B5EF4-FFF2-40B4-BE49-F238E27FC236}">
                <a16:creationId xmlns:a16="http://schemas.microsoft.com/office/drawing/2014/main" id="{74A0A751-273B-C4A5-BAA8-59D44E58A5EB}"/>
              </a:ext>
            </a:extLst>
          </p:cNvPr>
          <p:cNvSpPr txBox="1">
            <a:spLocks noChangeArrowheads="1"/>
          </p:cNvSpPr>
          <p:nvPr/>
        </p:nvSpPr>
        <p:spPr bwMode="auto">
          <a:xfrm>
            <a:off x="3930296" y="3328941"/>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6" name="Right Arrow 17">
            <a:extLst>
              <a:ext uri="{FF2B5EF4-FFF2-40B4-BE49-F238E27FC236}">
                <a16:creationId xmlns:a16="http://schemas.microsoft.com/office/drawing/2014/main" id="{6942A0F5-3FF1-BD9B-EF59-92748B66667F}"/>
              </a:ext>
            </a:extLst>
          </p:cNvPr>
          <p:cNvSpPr/>
          <p:nvPr/>
        </p:nvSpPr>
        <p:spPr bwMode="auto">
          <a:xfrm>
            <a:off x="5588461" y="3385330"/>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grpSp>
        <p:nvGrpSpPr>
          <p:cNvPr id="7" name="Group 6">
            <a:extLst>
              <a:ext uri="{FF2B5EF4-FFF2-40B4-BE49-F238E27FC236}">
                <a16:creationId xmlns:a16="http://schemas.microsoft.com/office/drawing/2014/main" id="{5A897844-DA60-A61D-EBD1-536DB0FDD7AF}"/>
              </a:ext>
            </a:extLst>
          </p:cNvPr>
          <p:cNvGrpSpPr/>
          <p:nvPr/>
        </p:nvGrpSpPr>
        <p:grpSpPr>
          <a:xfrm>
            <a:off x="4408045" y="3956593"/>
            <a:ext cx="265363" cy="446216"/>
            <a:chOff x="588600" y="4407768"/>
            <a:chExt cx="265363" cy="446216"/>
          </a:xfrm>
        </p:grpSpPr>
        <p:sp>
          <p:nvSpPr>
            <p:cNvPr id="8" name="Rectangle 7">
              <a:extLst>
                <a:ext uri="{FF2B5EF4-FFF2-40B4-BE49-F238E27FC236}">
                  <a16:creationId xmlns:a16="http://schemas.microsoft.com/office/drawing/2014/main" id="{75663129-7369-97BB-804E-45366FE3D03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Up-Down Arrow 53">
              <a:extLst>
                <a:ext uri="{FF2B5EF4-FFF2-40B4-BE49-F238E27FC236}">
                  <a16:creationId xmlns:a16="http://schemas.microsoft.com/office/drawing/2014/main" id="{3B7EDE87-2016-ED03-57E3-7B58A6FAED58}"/>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0" name="TextBox 9">
            <a:extLst>
              <a:ext uri="{FF2B5EF4-FFF2-40B4-BE49-F238E27FC236}">
                <a16:creationId xmlns:a16="http://schemas.microsoft.com/office/drawing/2014/main" id="{A01F32BF-D6E2-4C28-4F5A-4C1FBF3E309E}"/>
              </a:ext>
            </a:extLst>
          </p:cNvPr>
          <p:cNvSpPr txBox="1"/>
          <p:nvPr/>
        </p:nvSpPr>
        <p:spPr>
          <a:xfrm>
            <a:off x="3828374" y="4903576"/>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11" name="TextBox 10">
            <a:extLst>
              <a:ext uri="{FF2B5EF4-FFF2-40B4-BE49-F238E27FC236}">
                <a16:creationId xmlns:a16="http://schemas.microsoft.com/office/drawing/2014/main" id="{C5E99C6F-D88B-E54D-475B-00D01454DE50}"/>
              </a:ext>
            </a:extLst>
          </p:cNvPr>
          <p:cNvSpPr txBox="1"/>
          <p:nvPr/>
        </p:nvSpPr>
        <p:spPr>
          <a:xfrm>
            <a:off x="3976385" y="4587462"/>
            <a:ext cx="1032655" cy="292388"/>
          </a:xfrm>
          <a:prstGeom prst="rect">
            <a:avLst/>
          </a:prstGeom>
          <a:noFill/>
        </p:spPr>
        <p:txBody>
          <a:bodyPr wrap="none" rtlCol="0">
            <a:spAutoFit/>
          </a:bodyPr>
          <a:lstStyle/>
          <a:p>
            <a:r>
              <a:rPr lang="en-US" sz="1300" i="1" dirty="0"/>
              <a:t>Cortex-A8</a:t>
            </a:r>
          </a:p>
        </p:txBody>
      </p:sp>
      <p:sp>
        <p:nvSpPr>
          <p:cNvPr id="12" name="TextBox 11">
            <a:extLst>
              <a:ext uri="{FF2B5EF4-FFF2-40B4-BE49-F238E27FC236}">
                <a16:creationId xmlns:a16="http://schemas.microsoft.com/office/drawing/2014/main" id="{8FECB37F-AAE7-9A97-0B9D-60538F5F57F2}"/>
              </a:ext>
            </a:extLst>
          </p:cNvPr>
          <p:cNvSpPr txBox="1"/>
          <p:nvPr/>
        </p:nvSpPr>
        <p:spPr>
          <a:xfrm>
            <a:off x="2065490" y="4585919"/>
            <a:ext cx="1848326" cy="292388"/>
          </a:xfrm>
          <a:prstGeom prst="rect">
            <a:avLst/>
          </a:prstGeom>
          <a:noFill/>
        </p:spPr>
        <p:txBody>
          <a:bodyPr wrap="none" rtlCol="0">
            <a:spAutoFit/>
          </a:bodyPr>
          <a:lstStyle/>
          <a:p>
            <a:r>
              <a:rPr lang="en-US" sz="1300" i="1" dirty="0"/>
              <a:t>Typical Armv7 CPUs</a:t>
            </a:r>
          </a:p>
        </p:txBody>
      </p:sp>
      <p:sp>
        <p:nvSpPr>
          <p:cNvPr id="13" name="Text Box 13">
            <a:extLst>
              <a:ext uri="{FF2B5EF4-FFF2-40B4-BE49-F238E27FC236}">
                <a16:creationId xmlns:a16="http://schemas.microsoft.com/office/drawing/2014/main" id="{7E237480-DA1C-9102-4B4C-9B611408BCB0}"/>
              </a:ext>
            </a:extLst>
          </p:cNvPr>
          <p:cNvSpPr txBox="1">
            <a:spLocks noChangeArrowheads="1"/>
          </p:cNvSpPr>
          <p:nvPr/>
        </p:nvSpPr>
        <p:spPr bwMode="auto">
          <a:xfrm>
            <a:off x="1913755" y="2765079"/>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sp>
        <p:nvSpPr>
          <p:cNvPr id="15" name="Line 9">
            <a:extLst>
              <a:ext uri="{FF2B5EF4-FFF2-40B4-BE49-F238E27FC236}">
                <a16:creationId xmlns:a16="http://schemas.microsoft.com/office/drawing/2014/main" id="{60886B56-34C9-ACEC-16D2-99399D42C881}"/>
              </a:ext>
            </a:extLst>
          </p:cNvPr>
          <p:cNvSpPr>
            <a:spLocks noChangeShapeType="1"/>
          </p:cNvSpPr>
          <p:nvPr/>
        </p:nvSpPr>
        <p:spPr bwMode="auto">
          <a:xfrm>
            <a:off x="4551018" y="3047424"/>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6" name="Oval 15">
            <a:extLst>
              <a:ext uri="{FF2B5EF4-FFF2-40B4-BE49-F238E27FC236}">
                <a16:creationId xmlns:a16="http://schemas.microsoft.com/office/drawing/2014/main" id="{36E38A74-E964-1AFD-B793-D2D27D4877BB}"/>
              </a:ext>
            </a:extLst>
          </p:cNvPr>
          <p:cNvSpPr>
            <a:spLocks noChangeArrowheads="1"/>
          </p:cNvSpPr>
          <p:nvPr/>
        </p:nvSpPr>
        <p:spPr bwMode="auto">
          <a:xfrm>
            <a:off x="4515524" y="323983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6A51C6FC-993A-E718-BE37-1FA6F3747A32}"/>
              </a:ext>
            </a:extLst>
          </p:cNvPr>
          <p:cNvSpPr/>
          <p:nvPr/>
        </p:nvSpPr>
        <p:spPr bwMode="auto">
          <a:xfrm>
            <a:off x="0" y="1468110"/>
            <a:ext cx="9144000"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7" name="TextBox 16">
            <a:extLst>
              <a:ext uri="{FF2B5EF4-FFF2-40B4-BE49-F238E27FC236}">
                <a16:creationId xmlns:a16="http://schemas.microsoft.com/office/drawing/2014/main" id="{5FB19BB1-9FCA-39DA-F84B-E4E4247E18C3}"/>
              </a:ext>
            </a:extLst>
          </p:cNvPr>
          <p:cNvSpPr txBox="1"/>
          <p:nvPr/>
        </p:nvSpPr>
        <p:spPr>
          <a:xfrm>
            <a:off x="102098" y="1099832"/>
            <a:ext cx="8443145" cy="1231106"/>
          </a:xfrm>
          <a:prstGeom prst="rect">
            <a:avLst/>
          </a:prstGeom>
          <a:noFill/>
        </p:spPr>
        <p:txBody>
          <a:bodyPr wrap="none" rtlCol="0">
            <a:spAutoFit/>
          </a:bodyPr>
          <a:lstStyle/>
          <a:p>
            <a:pPr>
              <a:spcAft>
                <a:spcPts val="600"/>
              </a:spcAft>
            </a:pPr>
            <a:r>
              <a:rPr lang="en-US" sz="1600" dirty="0">
                <a:solidFill>
                  <a:schemeClr val="accent6"/>
                </a:solidFill>
              </a:rPr>
              <a:t>When and how have Armv7-based CPUs appeared in mobile devices?</a:t>
            </a:r>
          </a:p>
          <a:p>
            <a:pPr marL="285750" indent="-285750">
              <a:buFont typeface="Arial" panose="020B0604020202020204" pitchFamily="34" charset="0"/>
              <a:buChar char="•"/>
            </a:pPr>
            <a:r>
              <a:rPr lang="en-US" sz="1600" dirty="0"/>
              <a:t>During the </a:t>
            </a:r>
            <a:r>
              <a:rPr lang="en-US" sz="1600" dirty="0">
                <a:solidFill>
                  <a:srgbClr val="0070C0"/>
                </a:solidFill>
              </a:rPr>
              <a:t>second</a:t>
            </a:r>
            <a:r>
              <a:rPr lang="en-US" sz="1600" dirty="0"/>
              <a:t> </a:t>
            </a:r>
            <a:r>
              <a:rPr lang="en-US" sz="1600" dirty="0">
                <a:solidFill>
                  <a:srgbClr val="0070C0"/>
                </a:solidFill>
              </a:rPr>
              <a:t>half of the 2000s</a:t>
            </a:r>
            <a:r>
              <a:rPr lang="en-US" sz="1600" dirty="0"/>
              <a:t>, an increasing number of vendors began</a:t>
            </a:r>
          </a:p>
          <a:p>
            <a:pPr>
              <a:spcAft>
                <a:spcPts val="600"/>
              </a:spcAft>
            </a:pPr>
            <a:r>
              <a:rPr lang="en-US" sz="1600" dirty="0"/>
              <a:t>      incorporating the </a:t>
            </a:r>
            <a:r>
              <a:rPr lang="en-US" sz="1600" dirty="0">
                <a:solidFill>
                  <a:srgbClr val="0070C0"/>
                </a:solidFill>
              </a:rPr>
              <a:t>Cortex-A8 CPU </a:t>
            </a:r>
            <a:r>
              <a:rPr lang="en-US" sz="1600" dirty="0"/>
              <a:t>in their smartphones.</a:t>
            </a:r>
          </a:p>
          <a:p>
            <a:pPr marL="285750" indent="-285750">
              <a:buFont typeface="Arial" panose="020B0604020202020204" pitchFamily="34" charset="0"/>
              <a:buChar char="•"/>
            </a:pPr>
            <a:r>
              <a:rPr lang="en-US" sz="1600" dirty="0"/>
              <a:t>The Cortex-A8 CPU was a </a:t>
            </a:r>
            <a:r>
              <a:rPr lang="en-US" sz="1600" dirty="0">
                <a:solidFill>
                  <a:srgbClr val="0070C0"/>
                </a:solidFill>
              </a:rPr>
              <a:t>single-core design.</a:t>
            </a:r>
            <a:endParaRPr lang="hu-HU" sz="1600" dirty="0"/>
          </a:p>
        </p:txBody>
      </p:sp>
      <p:sp>
        <p:nvSpPr>
          <p:cNvPr id="18" name="TextBox 17">
            <a:extLst>
              <a:ext uri="{FF2B5EF4-FFF2-40B4-BE49-F238E27FC236}">
                <a16:creationId xmlns:a16="http://schemas.microsoft.com/office/drawing/2014/main" id="{B5C7EEAF-D498-4F4F-F0AB-920F2059CF3B}"/>
              </a:ext>
            </a:extLst>
          </p:cNvPr>
          <p:cNvSpPr txBox="1"/>
          <p:nvPr/>
        </p:nvSpPr>
        <p:spPr>
          <a:xfrm>
            <a:off x="108663" y="5559977"/>
            <a:ext cx="8677275" cy="338554"/>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600" dirty="0"/>
              <a:t>Next, </a:t>
            </a:r>
            <a:r>
              <a:rPr lang="en-US" sz="1600" dirty="0">
                <a:solidFill>
                  <a:srgbClr val="0070C0"/>
                </a:solidFill>
              </a:rPr>
              <a:t>single-core designs became widely used, </a:t>
            </a:r>
            <a:r>
              <a:rPr lang="en-US" sz="1600" dirty="0"/>
              <a:t>as shown in the next  Figure. </a:t>
            </a:r>
          </a:p>
        </p:txBody>
      </p:sp>
      <p:sp>
        <p:nvSpPr>
          <p:cNvPr id="14" name="TextBox 13">
            <a:extLst>
              <a:ext uri="{FF2B5EF4-FFF2-40B4-BE49-F238E27FC236}">
                <a16:creationId xmlns:a16="http://schemas.microsoft.com/office/drawing/2014/main" id="{6AE24407-103E-C796-D677-0A52D7B13E0B}"/>
              </a:ext>
            </a:extLst>
          </p:cNvPr>
          <p:cNvSpPr txBox="1"/>
          <p:nvPr/>
        </p:nvSpPr>
        <p:spPr>
          <a:xfrm>
            <a:off x="77322" y="453390"/>
            <a:ext cx="9144000" cy="646331"/>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50" normalizeH="0" baseline="0" noProof="0" dirty="0">
                <a:ln>
                  <a:noFill/>
                </a:ln>
                <a:solidFill>
                  <a:schemeClr val="accent6"/>
                </a:solidFill>
                <a:effectLst/>
                <a:uLnTx/>
                <a:uFillTx/>
                <a:latin typeface="Verdana"/>
                <a:ea typeface="+mn-ea"/>
                <a:cs typeface="+mn-cs"/>
              </a:rPr>
              <a:t>3.8 Summing up: Major evolution steps of Armv7 to Armv9-based </a:t>
            </a:r>
            <a:r>
              <a:rPr lang="en-US" sz="1800" spc="-50" dirty="0">
                <a:solidFill>
                  <a:schemeClr val="accent6"/>
                </a:solidFill>
                <a:latin typeface="Verdana"/>
              </a:rPr>
              <a:t>CPU designs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a:t>
            </a:r>
            <a:r>
              <a:rPr lang="en-US" sz="1800" dirty="0">
                <a:solidFill>
                  <a:schemeClr val="accent6"/>
                </a:solidFill>
                <a:latin typeface="Verdana"/>
              </a:rPr>
              <a:t> in</a:t>
            </a:r>
            <a:r>
              <a:rPr kumimoji="0" lang="en-US" sz="1800" b="0" i="0" u="none" strike="noStrike" kern="1200" cap="none" spc="0" normalizeH="0" baseline="0" noProof="0" dirty="0">
                <a:ln>
                  <a:noFill/>
                </a:ln>
                <a:solidFill>
                  <a:schemeClr val="accent6"/>
                </a:solidFill>
                <a:effectLst/>
                <a:uLnTx/>
                <a:uFillTx/>
                <a:latin typeface="Verdana"/>
                <a:ea typeface="+mn-ea"/>
                <a:cs typeface="+mn-cs"/>
              </a:rPr>
              <a:t> mobile processors</a:t>
            </a:r>
            <a:endParaRPr kumimoji="0" lang="hu-HU" sz="1800" b="0" i="0" u="none" strike="noStrike" kern="1200" cap="none" spc="0" normalizeH="0" baseline="0" noProof="0" dirty="0">
              <a:ln>
                <a:noFill/>
              </a:ln>
              <a:solidFill>
                <a:schemeClr val="accent6"/>
              </a:solidFill>
              <a:effectLst/>
              <a:uLnTx/>
              <a:uFillTx/>
              <a:latin typeface="Verdana"/>
              <a:ea typeface="+mn-ea"/>
              <a:cs typeface="+mn-cs"/>
            </a:endParaRPr>
          </a:p>
        </p:txBody>
      </p:sp>
    </p:spTree>
    <p:extLst>
      <p:ext uri="{BB962C8B-B14F-4D97-AF65-F5344CB8AC3E}">
        <p14:creationId xmlns:p14="http://schemas.microsoft.com/office/powerpoint/2010/main" val="2173009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 calcmode="lin" valueType="num">
                                      <p:cBhvr additive="base">
                                        <p:cTn id="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xEl>
                                              <p:pRg st="2" end="2"/>
                                            </p:txEl>
                                          </p:spTgt>
                                        </p:tgtEl>
                                        <p:attrNameLst>
                                          <p:attrName>style.visibility</p:attrName>
                                        </p:attrNameLst>
                                      </p:cBhvr>
                                      <p:to>
                                        <p:strVal val="visible"/>
                                      </p:to>
                                    </p:set>
                                    <p:anim calcmode="lin" valueType="num">
                                      <p:cBhvr additive="base">
                                        <p:cTn id="1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7">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7">
                                            <p:txEl>
                                              <p:pRg st="3" end="3"/>
                                            </p:txEl>
                                          </p:spTgt>
                                        </p:tgtEl>
                                        <p:attrNameLst>
                                          <p:attrName>style.visibility</p:attrName>
                                        </p:attrNameLst>
                                      </p:cBhvr>
                                      <p:to>
                                        <p:strVal val="visible"/>
                                      </p:to>
                                    </p:set>
                                    <p:anim calcmode="lin" valueType="num">
                                      <p:cBhvr additive="base">
                                        <p:cTn id="51"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500" fill="hold"/>
                                        <p:tgtEl>
                                          <p:spTgt spid="18"/>
                                        </p:tgtEl>
                                        <p:attrNameLst>
                                          <p:attrName>ppt_x</p:attrName>
                                        </p:attrNameLst>
                                      </p:cBhvr>
                                      <p:tavLst>
                                        <p:tav tm="0">
                                          <p:val>
                                            <p:strVal val="#ppt_x"/>
                                          </p:val>
                                        </p:tav>
                                        <p:tav tm="100000">
                                          <p:val>
                                            <p:strVal val="#ppt_x"/>
                                          </p:val>
                                        </p:tav>
                                      </p:tavLst>
                                    </p:anim>
                                    <p:anim calcmode="lin" valueType="num">
                                      <p:cBhvr additive="base">
                                        <p:cTn id="58" dur="500" fill="hold"/>
                                        <p:tgtEl>
                                          <p:spTgt spid="18"/>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500" fill="hold"/>
                                        <p:tgtEl>
                                          <p:spTgt spid="5"/>
                                        </p:tgtEl>
                                        <p:attrNameLst>
                                          <p:attrName>ppt_x</p:attrName>
                                        </p:attrNameLst>
                                      </p:cBhvr>
                                      <p:tavLst>
                                        <p:tav tm="0">
                                          <p:val>
                                            <p:strVal val="#ppt_x"/>
                                          </p:val>
                                        </p:tav>
                                        <p:tav tm="100000">
                                          <p:val>
                                            <p:strVal val="#ppt_x"/>
                                          </p:val>
                                        </p:tav>
                                      </p:tavLst>
                                    </p:anim>
                                    <p:anim calcmode="lin" valueType="num">
                                      <p:cBhvr additive="base">
                                        <p:cTn id="6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10" grpId="0"/>
      <p:bldP spid="11" grpId="0"/>
      <p:bldP spid="12" grpId="0"/>
      <p:bldP spid="13" grpId="0"/>
      <p:bldP spid="15" grpId="0" animBg="1"/>
      <p:bldP spid="16" grpId="0" animBg="1"/>
      <p:bldP spid="5" grpId="0" animBg="1"/>
      <p:bldP spid="18"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31772C-5091-CE2F-57E2-9376C7F32A70}"/>
              </a:ext>
            </a:extLst>
          </p:cNvPr>
          <p:cNvSpPr>
            <a:spLocks noGrp="1"/>
          </p:cNvSpPr>
          <p:nvPr>
            <p:ph type="title"/>
          </p:nvPr>
        </p:nvSpPr>
        <p:spPr>
          <a:xfrm>
            <a:off x="0" y="-11637"/>
            <a:ext cx="9144000" cy="393700"/>
          </a:xfrm>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(2)</a:t>
            </a:r>
            <a:endParaRPr lang="hu-HU" dirty="0"/>
          </a:p>
        </p:txBody>
      </p:sp>
      <p:sp>
        <p:nvSpPr>
          <p:cNvPr id="3" name="Text Box 5">
            <a:extLst>
              <a:ext uri="{FF2B5EF4-FFF2-40B4-BE49-F238E27FC236}">
                <a16:creationId xmlns:a16="http://schemas.microsoft.com/office/drawing/2014/main" id="{D962A674-4128-98DD-91C2-9896283180BB}"/>
              </a:ext>
            </a:extLst>
          </p:cNvPr>
          <p:cNvSpPr txBox="1">
            <a:spLocks noChangeArrowheads="1"/>
          </p:cNvSpPr>
          <p:nvPr/>
        </p:nvSpPr>
        <p:spPr bwMode="auto">
          <a:xfrm>
            <a:off x="3961019"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sp>
        <p:nvSpPr>
          <p:cNvPr id="4" name="Right Arrow 13">
            <a:extLst>
              <a:ext uri="{FF2B5EF4-FFF2-40B4-BE49-F238E27FC236}">
                <a16:creationId xmlns:a16="http://schemas.microsoft.com/office/drawing/2014/main" id="{8F218AC2-CB63-09D4-B0A3-3D5CE7C356BE}"/>
              </a:ext>
            </a:extLst>
          </p:cNvPr>
          <p:cNvSpPr/>
          <p:nvPr/>
        </p:nvSpPr>
        <p:spPr bwMode="auto">
          <a:xfrm>
            <a:off x="5664397" y="176586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80E1FC2-5831-0627-D5CF-5A9BA9797BEB}"/>
              </a:ext>
            </a:extLst>
          </p:cNvPr>
          <p:cNvSpPr txBox="1"/>
          <p:nvPr/>
        </p:nvSpPr>
        <p:spPr>
          <a:xfrm>
            <a:off x="2289372" y="2688036"/>
            <a:ext cx="919611"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8" name="TextBox 7">
            <a:extLst>
              <a:ext uri="{FF2B5EF4-FFF2-40B4-BE49-F238E27FC236}">
                <a16:creationId xmlns:a16="http://schemas.microsoft.com/office/drawing/2014/main" id="{1C914CA7-C296-11F0-BCB3-6B425DDBF097}"/>
              </a:ext>
            </a:extLst>
          </p:cNvPr>
          <p:cNvSpPr txBox="1"/>
          <p:nvPr/>
        </p:nvSpPr>
        <p:spPr>
          <a:xfrm>
            <a:off x="3527462" y="2790993"/>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 </a:t>
            </a:r>
            <a:r>
              <a:rPr kumimoji="0" lang="en-US" sz="1300" b="0" i="0" u="none" strike="noStrike" kern="1200" cap="none" spc="0" normalizeH="0" baseline="0" noProof="0" dirty="0">
                <a:ln>
                  <a:noFill/>
                </a:ln>
                <a:effectLst/>
                <a:uLnTx/>
                <a:uFillTx/>
                <a:latin typeface="Verdana"/>
                <a:ea typeface="+mn-ea"/>
                <a:cs typeface="+mn-cs"/>
              </a:rPr>
              <a:t>(~2007)</a:t>
            </a:r>
          </a:p>
        </p:txBody>
      </p:sp>
      <p:sp>
        <p:nvSpPr>
          <p:cNvPr id="9" name="TextBox 8">
            <a:extLst>
              <a:ext uri="{FF2B5EF4-FFF2-40B4-BE49-F238E27FC236}">
                <a16:creationId xmlns:a16="http://schemas.microsoft.com/office/drawing/2014/main" id="{05AC5E20-6714-2D50-4233-95173065F2EE}"/>
              </a:ext>
            </a:extLst>
          </p:cNvPr>
          <p:cNvSpPr txBox="1"/>
          <p:nvPr/>
        </p:nvSpPr>
        <p:spPr>
          <a:xfrm flipH="1">
            <a:off x="2330169" y="320073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0" name="TextBox 9">
            <a:extLst>
              <a:ext uri="{FF2B5EF4-FFF2-40B4-BE49-F238E27FC236}">
                <a16:creationId xmlns:a16="http://schemas.microsoft.com/office/drawing/2014/main" id="{AE0892A7-69F9-D89F-9E06-A25A0C73F529}"/>
              </a:ext>
            </a:extLst>
          </p:cNvPr>
          <p:cNvSpPr txBox="1"/>
          <p:nvPr/>
        </p:nvSpPr>
        <p:spPr>
          <a:xfrm flipH="1">
            <a:off x="2158804" y="3747175"/>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128C6043-23C7-55CF-97AD-B62C65E11DAD}"/>
              </a:ext>
            </a:extLst>
          </p:cNvPr>
          <p:cNvSpPr txBox="1"/>
          <p:nvPr/>
        </p:nvSpPr>
        <p:spPr>
          <a:xfrm flipH="1">
            <a:off x="2184658" y="4298878"/>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 name="TextBox 11">
            <a:extLst>
              <a:ext uri="{FF2B5EF4-FFF2-40B4-BE49-F238E27FC236}">
                <a16:creationId xmlns:a16="http://schemas.microsoft.com/office/drawing/2014/main" id="{BBA3A731-6005-413F-F684-4A9FEB80CD07}"/>
              </a:ext>
            </a:extLst>
          </p:cNvPr>
          <p:cNvSpPr txBox="1"/>
          <p:nvPr/>
        </p:nvSpPr>
        <p:spPr>
          <a:xfrm>
            <a:off x="2319674" y="4807019"/>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3" name="TextBox 12">
            <a:extLst>
              <a:ext uri="{FF2B5EF4-FFF2-40B4-BE49-F238E27FC236}">
                <a16:creationId xmlns:a16="http://schemas.microsoft.com/office/drawing/2014/main" id="{C012AC68-EB72-C60F-06F1-8EEF086A04C7}"/>
              </a:ext>
            </a:extLst>
          </p:cNvPr>
          <p:cNvSpPr txBox="1"/>
          <p:nvPr/>
        </p:nvSpPr>
        <p:spPr>
          <a:xfrm>
            <a:off x="2263034" y="544838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D8B34B10-D180-5064-00C5-9CF5D642D5DF}"/>
              </a:ext>
            </a:extLst>
          </p:cNvPr>
          <p:cNvSpPr txBox="1"/>
          <p:nvPr/>
        </p:nvSpPr>
        <p:spPr>
          <a:xfrm>
            <a:off x="4052255" y="3200738"/>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15" name="TextBox 14">
            <a:extLst>
              <a:ext uri="{FF2B5EF4-FFF2-40B4-BE49-F238E27FC236}">
                <a16:creationId xmlns:a16="http://schemas.microsoft.com/office/drawing/2014/main" id="{48BD1AF1-09AB-DD3A-64A2-C57DA1481150}"/>
              </a:ext>
            </a:extLst>
          </p:cNvPr>
          <p:cNvSpPr txBox="1"/>
          <p:nvPr/>
        </p:nvSpPr>
        <p:spPr>
          <a:xfrm>
            <a:off x="3406439" y="4298741"/>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73266254-6A1F-109B-9BA6-36AC1FB65EC2}"/>
              </a:ext>
            </a:extLst>
          </p:cNvPr>
          <p:cNvSpPr txBox="1"/>
          <p:nvPr/>
        </p:nvSpPr>
        <p:spPr>
          <a:xfrm>
            <a:off x="3638858" y="3848236"/>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17" name="Right Arrow 22">
            <a:extLst>
              <a:ext uri="{FF2B5EF4-FFF2-40B4-BE49-F238E27FC236}">
                <a16:creationId xmlns:a16="http://schemas.microsoft.com/office/drawing/2014/main" id="{FCAAB514-109A-6FEE-D8CD-58922FD34491}"/>
              </a:ext>
            </a:extLst>
          </p:cNvPr>
          <p:cNvSpPr/>
          <p:nvPr/>
        </p:nvSpPr>
        <p:spPr bwMode="auto">
          <a:xfrm>
            <a:off x="5772266" y="394653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27">
            <a:extLst>
              <a:ext uri="{FF2B5EF4-FFF2-40B4-BE49-F238E27FC236}">
                <a16:creationId xmlns:a16="http://schemas.microsoft.com/office/drawing/2014/main" id="{3D734131-78FD-E5D9-B92A-17DCF524D009}"/>
              </a:ext>
            </a:extLst>
          </p:cNvPr>
          <p:cNvSpPr/>
          <p:nvPr/>
        </p:nvSpPr>
        <p:spPr bwMode="auto">
          <a:xfrm>
            <a:off x="5768777" y="440144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ight Arrow 35">
            <a:extLst>
              <a:ext uri="{FF2B5EF4-FFF2-40B4-BE49-F238E27FC236}">
                <a16:creationId xmlns:a16="http://schemas.microsoft.com/office/drawing/2014/main" id="{5A17D394-9EF0-3503-75D9-FE7D98B7D0CC}"/>
              </a:ext>
            </a:extLst>
          </p:cNvPr>
          <p:cNvSpPr/>
          <p:nvPr/>
        </p:nvSpPr>
        <p:spPr bwMode="auto">
          <a:xfrm>
            <a:off x="5774853" y="55096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44">
            <a:extLst>
              <a:ext uri="{FF2B5EF4-FFF2-40B4-BE49-F238E27FC236}">
                <a16:creationId xmlns:a16="http://schemas.microsoft.com/office/drawing/2014/main" id="{ADDDA368-CFAA-D823-F0B8-51B5A5ED44D2}"/>
              </a:ext>
            </a:extLst>
          </p:cNvPr>
          <p:cNvSpPr/>
          <p:nvPr/>
        </p:nvSpPr>
        <p:spPr bwMode="auto">
          <a:xfrm>
            <a:off x="5760837" y="33074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grpSp>
        <p:nvGrpSpPr>
          <p:cNvPr id="25" name="Group 24">
            <a:extLst>
              <a:ext uri="{FF2B5EF4-FFF2-40B4-BE49-F238E27FC236}">
                <a16:creationId xmlns:a16="http://schemas.microsoft.com/office/drawing/2014/main" id="{FF52658B-E1A3-3185-53A3-E7FC628313C7}"/>
              </a:ext>
            </a:extLst>
          </p:cNvPr>
          <p:cNvGrpSpPr/>
          <p:nvPr/>
        </p:nvGrpSpPr>
        <p:grpSpPr>
          <a:xfrm>
            <a:off x="4451492" y="2248862"/>
            <a:ext cx="265363" cy="502856"/>
            <a:chOff x="588600" y="4407768"/>
            <a:chExt cx="265363" cy="502856"/>
          </a:xfrm>
        </p:grpSpPr>
        <p:sp>
          <p:nvSpPr>
            <p:cNvPr id="26" name="Rectangle 25">
              <a:extLst>
                <a:ext uri="{FF2B5EF4-FFF2-40B4-BE49-F238E27FC236}">
                  <a16:creationId xmlns:a16="http://schemas.microsoft.com/office/drawing/2014/main" id="{EC8426EE-85C7-77C0-5986-0E9B3F1A16C5}"/>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Up-Down Arrow 38">
              <a:extLst>
                <a:ext uri="{FF2B5EF4-FFF2-40B4-BE49-F238E27FC236}">
                  <a16:creationId xmlns:a16="http://schemas.microsoft.com/office/drawing/2014/main" id="{EA24B8B9-693F-9B31-84A6-BDD7A45676EF}"/>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8" name="TextBox 27">
            <a:extLst>
              <a:ext uri="{FF2B5EF4-FFF2-40B4-BE49-F238E27FC236}">
                <a16:creationId xmlns:a16="http://schemas.microsoft.com/office/drawing/2014/main" id="{46FBC37E-0125-4F34-F940-DE115017D30D}"/>
              </a:ext>
            </a:extLst>
          </p:cNvPr>
          <p:cNvSpPr txBox="1"/>
          <p:nvPr/>
        </p:nvSpPr>
        <p:spPr>
          <a:xfrm>
            <a:off x="3487954" y="5292268"/>
            <a:ext cx="2172391"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(both Cortex-A9 based)</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9" name="Rectangle: Rounded Corners 28">
            <a:extLst>
              <a:ext uri="{FF2B5EF4-FFF2-40B4-BE49-F238E27FC236}">
                <a16:creationId xmlns:a16="http://schemas.microsoft.com/office/drawing/2014/main" id="{3EED17CE-D957-38BD-2AC3-761F15FE1A64}"/>
              </a:ext>
            </a:extLst>
          </p:cNvPr>
          <p:cNvSpPr/>
          <p:nvPr/>
        </p:nvSpPr>
        <p:spPr bwMode="auto">
          <a:xfrm>
            <a:off x="3387561" y="1551567"/>
            <a:ext cx="2474427" cy="4575964"/>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7" name="Text Box 13">
            <a:extLst>
              <a:ext uri="{FF2B5EF4-FFF2-40B4-BE49-F238E27FC236}">
                <a16:creationId xmlns:a16="http://schemas.microsoft.com/office/drawing/2014/main" id="{D85EC045-1A20-9A01-7DAE-3D247B0F391F}"/>
              </a:ext>
            </a:extLst>
          </p:cNvPr>
          <p:cNvSpPr txBox="1">
            <a:spLocks noChangeArrowheads="1"/>
          </p:cNvSpPr>
          <p:nvPr/>
        </p:nvSpPr>
        <p:spPr bwMode="auto">
          <a:xfrm>
            <a:off x="1516834" y="1035980"/>
            <a:ext cx="632096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single-core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sp>
        <p:nvSpPr>
          <p:cNvPr id="58" name="Line 9">
            <a:extLst>
              <a:ext uri="{FF2B5EF4-FFF2-40B4-BE49-F238E27FC236}">
                <a16:creationId xmlns:a16="http://schemas.microsoft.com/office/drawing/2014/main" id="{183D5163-C78B-313E-1BF4-6CBB21ADC6D7}"/>
              </a:ext>
            </a:extLst>
          </p:cNvPr>
          <p:cNvSpPr>
            <a:spLocks noChangeShapeType="1"/>
          </p:cNvSpPr>
          <p:nvPr/>
        </p:nvSpPr>
        <p:spPr bwMode="auto">
          <a:xfrm flipH="1">
            <a:off x="4606380" y="1319328"/>
            <a:ext cx="5380" cy="28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9" name="Oval 58">
            <a:extLst>
              <a:ext uri="{FF2B5EF4-FFF2-40B4-BE49-F238E27FC236}">
                <a16:creationId xmlns:a16="http://schemas.microsoft.com/office/drawing/2014/main" id="{E300BC8F-08EF-8A6A-2B06-6E7FBE13372E}"/>
              </a:ext>
            </a:extLst>
          </p:cNvPr>
          <p:cNvSpPr>
            <a:spLocks noChangeArrowheads="1"/>
          </p:cNvSpPr>
          <p:nvPr/>
        </p:nvSpPr>
        <p:spPr bwMode="auto">
          <a:xfrm>
            <a:off x="4559490" y="159563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752BB345-99C6-CE11-190F-BD5740BAD693}"/>
              </a:ext>
            </a:extLst>
          </p:cNvPr>
          <p:cNvSpPr txBox="1"/>
          <p:nvPr/>
        </p:nvSpPr>
        <p:spPr>
          <a:xfrm>
            <a:off x="71438" y="462458"/>
            <a:ext cx="9354805" cy="369332"/>
          </a:xfrm>
          <a:prstGeom prst="rect">
            <a:avLst/>
          </a:prstGeom>
          <a:noFill/>
        </p:spPr>
        <p:txBody>
          <a:bodyPr wrap="none" rtlCol="0">
            <a:spAutoFit/>
          </a:bodyPr>
          <a:lstStyle/>
          <a:p>
            <a:r>
              <a:rPr lang="en-US" dirty="0">
                <a:solidFill>
                  <a:schemeClr val="accent6"/>
                </a:solidFill>
              </a:rPr>
              <a:t>Emergence of single-core Armv7-based 32-bit CPUs in mobile processors -2 </a:t>
            </a:r>
            <a:endParaRPr lang="hu-HU" dirty="0">
              <a:solidFill>
                <a:schemeClr val="accent6"/>
              </a:solidFill>
            </a:endParaRPr>
          </a:p>
        </p:txBody>
      </p:sp>
      <p:sp>
        <p:nvSpPr>
          <p:cNvPr id="5" name="TextBox 4">
            <a:extLst>
              <a:ext uri="{FF2B5EF4-FFF2-40B4-BE49-F238E27FC236}">
                <a16:creationId xmlns:a16="http://schemas.microsoft.com/office/drawing/2014/main" id="{FC89AD23-1B8B-A85E-6B1A-00679C7ED04C}"/>
              </a:ext>
            </a:extLst>
          </p:cNvPr>
          <p:cNvSpPr txBox="1"/>
          <p:nvPr/>
        </p:nvSpPr>
        <p:spPr>
          <a:xfrm>
            <a:off x="105105" y="6369270"/>
            <a:ext cx="6005298" cy="369332"/>
          </a:xfrm>
          <a:prstGeom prst="rect">
            <a:avLst/>
          </a:prstGeom>
          <a:noFill/>
        </p:spPr>
        <p:txBody>
          <a:bodyPr wrap="none" rtlCol="0">
            <a:spAutoFit/>
          </a:bodyPr>
          <a:lstStyle/>
          <a:p>
            <a:r>
              <a:rPr lang="en-US" sz="1600" dirty="0"/>
              <a:t>This</a:t>
            </a:r>
            <a:r>
              <a:rPr lang="en-US" sz="1800" dirty="0"/>
              <a:t> led to </a:t>
            </a:r>
            <a:r>
              <a:rPr lang="en-US" sz="1800" dirty="0">
                <a:solidFill>
                  <a:srgbClr val="FF0000"/>
                </a:solidFill>
              </a:rPr>
              <a:t>ARM’s dominance </a:t>
            </a:r>
            <a:r>
              <a:rPr lang="en-US" sz="1800" dirty="0"/>
              <a:t>in mobile processors.</a:t>
            </a:r>
            <a:endParaRPr lang="hu-HU" sz="1800" dirty="0"/>
          </a:p>
        </p:txBody>
      </p:sp>
    </p:spTree>
    <p:extLst>
      <p:ext uri="{BB962C8B-B14F-4D97-AF65-F5344CB8AC3E}">
        <p14:creationId xmlns:p14="http://schemas.microsoft.com/office/powerpoint/2010/main" val="1242965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ppt_x"/>
                                          </p:val>
                                        </p:tav>
                                        <p:tav tm="100000">
                                          <p:val>
                                            <p:strVal val="#ppt_x"/>
                                          </p:val>
                                        </p:tav>
                                      </p:tavLst>
                                    </p:anim>
                                    <p:anim calcmode="lin" valueType="num">
                                      <p:cBhvr additive="base">
                                        <p:cTn id="1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411B25-AB5E-17D9-46DB-40D8358F100F}"/>
              </a:ext>
            </a:extLst>
          </p:cNvPr>
          <p:cNvSpPr>
            <a:spLocks noGrp="1"/>
          </p:cNvSpPr>
          <p:nvPr>
            <p:ph type="title"/>
          </p:nvPr>
        </p:nvSpPr>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(3)</a:t>
            </a:r>
            <a:endParaRPr lang="hu-HU" dirty="0"/>
          </a:p>
        </p:txBody>
      </p:sp>
      <p:sp>
        <p:nvSpPr>
          <p:cNvPr id="3" name="TextBox 2">
            <a:extLst>
              <a:ext uri="{FF2B5EF4-FFF2-40B4-BE49-F238E27FC236}">
                <a16:creationId xmlns:a16="http://schemas.microsoft.com/office/drawing/2014/main" id="{221E9F37-441E-5FBE-A10B-3968F9C7253F}"/>
              </a:ext>
            </a:extLst>
          </p:cNvPr>
          <p:cNvSpPr txBox="1"/>
          <p:nvPr/>
        </p:nvSpPr>
        <p:spPr>
          <a:xfrm>
            <a:off x="71437" y="451950"/>
            <a:ext cx="7937446" cy="369332"/>
          </a:xfrm>
          <a:prstGeom prst="rect">
            <a:avLst/>
          </a:prstGeom>
          <a:noFill/>
        </p:spPr>
        <p:txBody>
          <a:bodyPr wrap="square" rtlCol="0">
            <a:spAutoFit/>
          </a:bodyPr>
          <a:lstStyle/>
          <a:p>
            <a:r>
              <a:rPr lang="en-US" dirty="0">
                <a:solidFill>
                  <a:schemeClr val="accent6"/>
                </a:solidFill>
              </a:rPr>
              <a:t>Evolution of ARM’s Cortex-A based CPUs in mobile processors</a:t>
            </a:r>
            <a:endParaRPr lang="hu-HU" dirty="0">
              <a:solidFill>
                <a:schemeClr val="accent6"/>
              </a:solidFill>
            </a:endParaRPr>
          </a:p>
        </p:txBody>
      </p:sp>
      <p:sp>
        <p:nvSpPr>
          <p:cNvPr id="4" name="TextBox 3">
            <a:extLst>
              <a:ext uri="{FF2B5EF4-FFF2-40B4-BE49-F238E27FC236}">
                <a16:creationId xmlns:a16="http://schemas.microsoft.com/office/drawing/2014/main" id="{A7BB1EE7-B1EB-A7E4-828B-DBA519F1595D}"/>
              </a:ext>
            </a:extLst>
          </p:cNvPr>
          <p:cNvSpPr txBox="1"/>
          <p:nvPr/>
        </p:nvSpPr>
        <p:spPr>
          <a:xfrm>
            <a:off x="107950" y="893381"/>
            <a:ext cx="8635313" cy="1154162"/>
          </a:xfrm>
          <a:prstGeom prst="rect">
            <a:avLst/>
          </a:prstGeom>
          <a:noFill/>
        </p:spPr>
        <p:txBody>
          <a:bodyPr wrap="none" rtlCol="0">
            <a:spAutoFit/>
          </a:bodyPr>
          <a:lstStyle/>
          <a:p>
            <a:pPr marL="285750" indent="-285750">
              <a:buFont typeface="Arial" panose="020B0604020202020204" pitchFamily="34" charset="0"/>
              <a:buChar char="•"/>
            </a:pPr>
            <a:r>
              <a:rPr lang="en-US" sz="1600" dirty="0"/>
              <a:t>Since their emergence ARM’s </a:t>
            </a:r>
            <a:r>
              <a:rPr lang="en-US" sz="1600" dirty="0">
                <a:solidFill>
                  <a:srgbClr val="0070C0"/>
                </a:solidFill>
              </a:rPr>
              <a:t>Cortex-A-based mobile processors have evolved</a:t>
            </a:r>
          </a:p>
          <a:p>
            <a:pPr>
              <a:spcAft>
                <a:spcPts val="600"/>
              </a:spcAft>
            </a:pPr>
            <a:r>
              <a:rPr lang="en-US" sz="1600" dirty="0">
                <a:solidFill>
                  <a:srgbClr val="0070C0"/>
                </a:solidFill>
              </a:rPr>
              <a:t>      tremendously</a:t>
            </a:r>
            <a:r>
              <a:rPr lang="en-US" sz="1600" dirty="0"/>
              <a:t> over the past nearly </a:t>
            </a:r>
            <a:r>
              <a:rPr lang="en-US" sz="1600" dirty="0">
                <a:solidFill>
                  <a:srgbClr val="0070C0"/>
                </a:solidFill>
              </a:rPr>
              <a:t>two decades.</a:t>
            </a:r>
            <a:r>
              <a:rPr lang="en-US" sz="1600" dirty="0"/>
              <a:t> </a:t>
            </a:r>
          </a:p>
          <a:p>
            <a:pPr marL="285750" indent="-285750">
              <a:buFont typeface="Arial" panose="020B0604020202020204" pitchFamily="34" charset="0"/>
              <a:buChar char="•"/>
            </a:pPr>
            <a:r>
              <a:rPr lang="en-US" sz="1600" dirty="0"/>
              <a:t>This impressive evolution occurred in </a:t>
            </a:r>
            <a:r>
              <a:rPr lang="en-US" sz="1600" dirty="0">
                <a:solidFill>
                  <a:srgbClr val="FF0000"/>
                </a:solidFill>
              </a:rPr>
              <a:t>four major steps</a:t>
            </a:r>
            <a:r>
              <a:rPr lang="en-US" sz="1600" dirty="0"/>
              <a:t>, which will be discussed</a:t>
            </a:r>
          </a:p>
          <a:p>
            <a:r>
              <a:rPr lang="en-US" sz="1600" dirty="0"/>
              <a:t>      subsequently.</a:t>
            </a:r>
            <a:endParaRPr lang="hu-HU" sz="1600" dirty="0"/>
          </a:p>
        </p:txBody>
      </p:sp>
    </p:spTree>
    <p:extLst>
      <p:ext uri="{BB962C8B-B14F-4D97-AF65-F5344CB8AC3E}">
        <p14:creationId xmlns:p14="http://schemas.microsoft.com/office/powerpoint/2010/main" val="51050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D54FE1-1DD7-11C8-DC12-88BCDD3E1962}"/>
              </a:ext>
            </a:extLst>
          </p:cNvPr>
          <p:cNvSpPr>
            <a:spLocks noGrp="1"/>
          </p:cNvSpPr>
          <p:nvPr>
            <p:ph type="title"/>
          </p:nvPr>
        </p:nvSpPr>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(4)</a:t>
            </a:r>
            <a:endParaRPr lang="hu-HU" dirty="0"/>
          </a:p>
        </p:txBody>
      </p:sp>
      <p:sp>
        <p:nvSpPr>
          <p:cNvPr id="3" name="Text Box 4">
            <a:extLst>
              <a:ext uri="{FF2B5EF4-FFF2-40B4-BE49-F238E27FC236}">
                <a16:creationId xmlns:a16="http://schemas.microsoft.com/office/drawing/2014/main" id="{78C43D24-0CD1-B5D9-64D5-4DF5EAE6ED49}"/>
              </a:ext>
            </a:extLst>
          </p:cNvPr>
          <p:cNvSpPr txBox="1">
            <a:spLocks noChangeArrowheads="1"/>
          </p:cNvSpPr>
          <p:nvPr/>
        </p:nvSpPr>
        <p:spPr bwMode="auto">
          <a:xfrm>
            <a:off x="31520" y="1303846"/>
            <a:ext cx="911248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50" normalizeH="0" noProof="0" dirty="0">
                <a:ln>
                  <a:noFill/>
                </a:ln>
                <a:solidFill>
                  <a:srgbClr val="000000"/>
                </a:solidFill>
                <a:effectLst/>
                <a:uLnTx/>
                <a:uFillTx/>
                <a:latin typeface="Verdana" pitchFamily="34" charset="0"/>
                <a:ea typeface="+mn-ea"/>
                <a:cs typeface="+mn-cs"/>
              </a:rPr>
              <a:t>Transition from Armv7-based single-core 32-bit CPUs to Armv7-based 32-bit symmetrical multicores </a:t>
            </a:r>
          </a:p>
        </p:txBody>
      </p:sp>
      <p:cxnSp>
        <p:nvCxnSpPr>
          <p:cNvPr id="4" name="Straight Connector 3">
            <a:extLst>
              <a:ext uri="{FF2B5EF4-FFF2-40B4-BE49-F238E27FC236}">
                <a16:creationId xmlns:a16="http://schemas.microsoft.com/office/drawing/2014/main" id="{6493900A-DF22-8B15-8640-2FA93DC3ECE1}"/>
              </a:ext>
            </a:extLst>
          </p:cNvPr>
          <p:cNvCxnSpPr>
            <a:cxnSpLocks/>
            <a:endCxn id="5" idx="6"/>
          </p:cNvCxnSpPr>
          <p:nvPr/>
        </p:nvCxnSpPr>
        <p:spPr>
          <a:xfrm>
            <a:off x="4448891" y="1628060"/>
            <a:ext cx="1327830" cy="2023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13">
            <a:extLst>
              <a:ext uri="{FF2B5EF4-FFF2-40B4-BE49-F238E27FC236}">
                <a16:creationId xmlns:a16="http://schemas.microsoft.com/office/drawing/2014/main" id="{1D3D820D-6B30-6E88-7236-7AD9C45172B0}"/>
              </a:ext>
            </a:extLst>
          </p:cNvPr>
          <p:cNvSpPr>
            <a:spLocks noChangeArrowheads="1"/>
          </p:cNvSpPr>
          <p:nvPr/>
        </p:nvSpPr>
        <p:spPr bwMode="auto">
          <a:xfrm>
            <a:off x="5704721" y="179439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7" name="Straight Connector 6">
            <a:extLst>
              <a:ext uri="{FF2B5EF4-FFF2-40B4-BE49-F238E27FC236}">
                <a16:creationId xmlns:a16="http://schemas.microsoft.com/office/drawing/2014/main" id="{FD63182B-280F-E701-1F92-13F032BC76EA}"/>
              </a:ext>
            </a:extLst>
          </p:cNvPr>
          <p:cNvCxnSpPr>
            <a:endCxn id="88" idx="7"/>
          </p:cNvCxnSpPr>
          <p:nvPr/>
        </p:nvCxnSpPr>
        <p:spPr bwMode="auto">
          <a:xfrm flipH="1">
            <a:off x="3157464" y="1628775"/>
            <a:ext cx="1254914" cy="177484"/>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Rectangle 8">
            <a:extLst>
              <a:ext uri="{FF2B5EF4-FFF2-40B4-BE49-F238E27FC236}">
                <a16:creationId xmlns:a16="http://schemas.microsoft.com/office/drawing/2014/main" id="{2263E1CF-DCA9-4B05-7A85-F16B736DC997}"/>
              </a:ext>
            </a:extLst>
          </p:cNvPr>
          <p:cNvSpPr/>
          <p:nvPr/>
        </p:nvSpPr>
        <p:spPr bwMode="auto">
          <a:xfrm>
            <a:off x="0" y="3563539"/>
            <a:ext cx="9144000" cy="43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0" name="TextBox 9">
            <a:extLst>
              <a:ext uri="{FF2B5EF4-FFF2-40B4-BE49-F238E27FC236}">
                <a16:creationId xmlns:a16="http://schemas.microsoft.com/office/drawing/2014/main" id="{5BA27EB3-D284-D7FF-B24B-B54A01576190}"/>
              </a:ext>
            </a:extLst>
          </p:cNvPr>
          <p:cNvSpPr txBox="1"/>
          <p:nvPr/>
        </p:nvSpPr>
        <p:spPr>
          <a:xfrm>
            <a:off x="113848" y="3713094"/>
            <a:ext cx="104067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CPUs</a:t>
            </a:r>
          </a:p>
        </p:txBody>
      </p:sp>
      <p:sp>
        <p:nvSpPr>
          <p:cNvPr id="12" name="TextBox 11">
            <a:extLst>
              <a:ext uri="{FF2B5EF4-FFF2-40B4-BE49-F238E27FC236}">
                <a16:creationId xmlns:a16="http://schemas.microsoft.com/office/drawing/2014/main" id="{017E61C4-FAA0-5622-48C4-BB62A3EBDA2E}"/>
              </a:ext>
            </a:extLst>
          </p:cNvPr>
          <p:cNvSpPr txBox="1"/>
          <p:nvPr/>
        </p:nvSpPr>
        <p:spPr>
          <a:xfrm>
            <a:off x="133382" y="3547644"/>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4" name="Rectangle 13">
            <a:extLst>
              <a:ext uri="{FF2B5EF4-FFF2-40B4-BE49-F238E27FC236}">
                <a16:creationId xmlns:a16="http://schemas.microsoft.com/office/drawing/2014/main" id="{69B6A20A-549C-8269-38EE-5C47E2B97ACA}"/>
              </a:ext>
            </a:extLst>
          </p:cNvPr>
          <p:cNvSpPr/>
          <p:nvPr/>
        </p:nvSpPr>
        <p:spPr bwMode="auto">
          <a:xfrm>
            <a:off x="0" y="4015937"/>
            <a:ext cx="9144000" cy="2628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5" name="TextBox 14">
            <a:extLst>
              <a:ext uri="{FF2B5EF4-FFF2-40B4-BE49-F238E27FC236}">
                <a16:creationId xmlns:a16="http://schemas.microsoft.com/office/drawing/2014/main" id="{1AC88B5B-58D7-9B52-603E-44B277C490A3}"/>
              </a:ext>
            </a:extLst>
          </p:cNvPr>
          <p:cNvSpPr txBox="1"/>
          <p:nvPr/>
        </p:nvSpPr>
        <p:spPr>
          <a:xfrm flipH="1">
            <a:off x="253993" y="4178836"/>
            <a:ext cx="730787" cy="3011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6" name="TextBox 15">
            <a:extLst>
              <a:ext uri="{FF2B5EF4-FFF2-40B4-BE49-F238E27FC236}">
                <a16:creationId xmlns:a16="http://schemas.microsoft.com/office/drawing/2014/main" id="{5DF14A74-1ED3-75E5-2214-9F72BCDB699C}"/>
              </a:ext>
            </a:extLst>
          </p:cNvPr>
          <p:cNvSpPr txBox="1"/>
          <p:nvPr/>
        </p:nvSpPr>
        <p:spPr>
          <a:xfrm flipH="1">
            <a:off x="29519" y="4588282"/>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1517C72B-865F-1420-5F79-70B7A62D00B0}"/>
              </a:ext>
            </a:extLst>
          </p:cNvPr>
          <p:cNvSpPr txBox="1"/>
          <p:nvPr/>
        </p:nvSpPr>
        <p:spPr>
          <a:xfrm flipH="1">
            <a:off x="9048" y="5113035"/>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8" name="TextBox 17">
            <a:extLst>
              <a:ext uri="{FF2B5EF4-FFF2-40B4-BE49-F238E27FC236}">
                <a16:creationId xmlns:a16="http://schemas.microsoft.com/office/drawing/2014/main" id="{480729D1-1523-EF87-9F1A-4C2A4E00580B}"/>
              </a:ext>
            </a:extLst>
          </p:cNvPr>
          <p:cNvSpPr txBox="1"/>
          <p:nvPr/>
        </p:nvSpPr>
        <p:spPr>
          <a:xfrm>
            <a:off x="217634" y="553318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9" name="TextBox 18">
            <a:extLst>
              <a:ext uri="{FF2B5EF4-FFF2-40B4-BE49-F238E27FC236}">
                <a16:creationId xmlns:a16="http://schemas.microsoft.com/office/drawing/2014/main" id="{9B58CFDD-1ED1-974E-4613-FA26EBD7247B}"/>
              </a:ext>
            </a:extLst>
          </p:cNvPr>
          <p:cNvSpPr txBox="1"/>
          <p:nvPr/>
        </p:nvSpPr>
        <p:spPr>
          <a:xfrm>
            <a:off x="66404" y="6086419"/>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BD5A4D00-313F-29C1-213E-8918D1FEDCA7}"/>
              </a:ext>
            </a:extLst>
          </p:cNvPr>
          <p:cNvSpPr txBox="1"/>
          <p:nvPr/>
        </p:nvSpPr>
        <p:spPr>
          <a:xfrm flipH="1">
            <a:off x="71255" y="2713314"/>
            <a:ext cx="1428475" cy="292388"/>
          </a:xfrm>
          <a:prstGeom prst="rect">
            <a:avLst/>
          </a:prstGeom>
          <a:noFill/>
        </p:spPr>
        <p:txBody>
          <a:bodyPr wrap="square" rtlCol="0">
            <a:spAutoFit/>
          </a:bodyPr>
          <a:lstStyle/>
          <a:p>
            <a:r>
              <a:rPr lang="en-US" sz="1300" i="1" dirty="0"/>
              <a:t>Processors</a:t>
            </a:r>
            <a:endParaRPr lang="hu-HU" sz="1300" i="1" dirty="0"/>
          </a:p>
        </p:txBody>
      </p:sp>
      <p:sp>
        <p:nvSpPr>
          <p:cNvPr id="42" name="Text Box 5">
            <a:extLst>
              <a:ext uri="{FF2B5EF4-FFF2-40B4-BE49-F238E27FC236}">
                <a16:creationId xmlns:a16="http://schemas.microsoft.com/office/drawing/2014/main" id="{961381F5-1A07-F615-A308-4E146FD7496E}"/>
              </a:ext>
            </a:extLst>
          </p:cNvPr>
          <p:cNvSpPr txBox="1">
            <a:spLocks noChangeArrowheads="1"/>
          </p:cNvSpPr>
          <p:nvPr/>
        </p:nvSpPr>
        <p:spPr bwMode="auto">
          <a:xfrm>
            <a:off x="4744887" y="1862656"/>
            <a:ext cx="202170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normalizeH="0" noProof="0" dirty="0">
                <a:ln>
                  <a:noFill/>
                </a:ln>
                <a:solidFill>
                  <a:srgbClr val="000000"/>
                </a:solidFill>
                <a:effectLst/>
                <a:uLnTx/>
                <a:uFillTx/>
                <a:latin typeface="Verdana" pitchFamily="34" charset="0"/>
                <a:ea typeface="+mn-ea"/>
                <a:cs typeface="+mn-cs"/>
              </a:rPr>
              <a:t>32-bit 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normalizeH="0" noProof="0" dirty="0">
                <a:ln>
                  <a:noFill/>
                </a:ln>
                <a:solidFill>
                  <a:srgbClr val="000000"/>
                </a:solidFill>
                <a:effectLst/>
                <a:uLnTx/>
                <a:uFillTx/>
                <a:latin typeface="Verdana" pitchFamily="34" charset="0"/>
                <a:ea typeface="+mn-ea"/>
                <a:cs typeface="+mn-cs"/>
              </a:rPr>
              <a:t>multicores</a:t>
            </a:r>
          </a:p>
        </p:txBody>
      </p:sp>
      <p:sp>
        <p:nvSpPr>
          <p:cNvPr id="43" name="Right Arrow 14">
            <a:extLst>
              <a:ext uri="{FF2B5EF4-FFF2-40B4-BE49-F238E27FC236}">
                <a16:creationId xmlns:a16="http://schemas.microsoft.com/office/drawing/2014/main" id="{AA445E93-A835-2915-BB98-1C4C478DE769}"/>
              </a:ext>
            </a:extLst>
          </p:cNvPr>
          <p:cNvSpPr/>
          <p:nvPr/>
        </p:nvSpPr>
        <p:spPr bwMode="auto">
          <a:xfrm>
            <a:off x="4283879" y="3642184"/>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4" name="TextBox 43">
            <a:extLst>
              <a:ext uri="{FF2B5EF4-FFF2-40B4-BE49-F238E27FC236}">
                <a16:creationId xmlns:a16="http://schemas.microsoft.com/office/drawing/2014/main" id="{3B3A5204-D19E-ADDF-C425-6F748C798DB2}"/>
              </a:ext>
            </a:extLst>
          </p:cNvPr>
          <p:cNvSpPr txBox="1"/>
          <p:nvPr/>
        </p:nvSpPr>
        <p:spPr>
          <a:xfrm>
            <a:off x="4675873" y="3715897"/>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A5/A9</a:t>
            </a:r>
          </a:p>
        </p:txBody>
      </p:sp>
      <p:sp>
        <p:nvSpPr>
          <p:cNvPr id="45" name="TextBox 44">
            <a:extLst>
              <a:ext uri="{FF2B5EF4-FFF2-40B4-BE49-F238E27FC236}">
                <a16:creationId xmlns:a16="http://schemas.microsoft.com/office/drawing/2014/main" id="{DC99177B-8B6D-2439-147B-C7F4F4A5993B}"/>
              </a:ext>
            </a:extLst>
          </p:cNvPr>
          <p:cNvSpPr txBox="1"/>
          <p:nvPr/>
        </p:nvSpPr>
        <p:spPr>
          <a:xfrm>
            <a:off x="5214555" y="4083881"/>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6" name="TextBox 45">
            <a:extLst>
              <a:ext uri="{FF2B5EF4-FFF2-40B4-BE49-F238E27FC236}">
                <a16:creationId xmlns:a16="http://schemas.microsoft.com/office/drawing/2014/main" id="{03D7D79B-4BC9-455E-B9A7-DE0512905070}"/>
              </a:ext>
            </a:extLst>
          </p:cNvPr>
          <p:cNvSpPr txBox="1"/>
          <p:nvPr/>
        </p:nvSpPr>
        <p:spPr>
          <a:xfrm>
            <a:off x="4805702" y="459917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64726488-1203-044F-5ACA-76B6C871BBCB}"/>
              </a:ext>
            </a:extLst>
          </p:cNvPr>
          <p:cNvSpPr txBox="1"/>
          <p:nvPr/>
        </p:nvSpPr>
        <p:spPr>
          <a:xfrm>
            <a:off x="4803772" y="5099602"/>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50" name="TextBox 49">
            <a:extLst>
              <a:ext uri="{FF2B5EF4-FFF2-40B4-BE49-F238E27FC236}">
                <a16:creationId xmlns:a16="http://schemas.microsoft.com/office/drawing/2014/main" id="{0ABF76C9-083E-8E28-EE55-1EA12DBECE37}"/>
              </a:ext>
            </a:extLst>
          </p:cNvPr>
          <p:cNvSpPr txBox="1"/>
          <p:nvPr/>
        </p:nvSpPr>
        <p:spPr>
          <a:xfrm>
            <a:off x="4833243" y="5546268"/>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2" name="TextBox 51">
            <a:extLst>
              <a:ext uri="{FF2B5EF4-FFF2-40B4-BE49-F238E27FC236}">
                <a16:creationId xmlns:a16="http://schemas.microsoft.com/office/drawing/2014/main" id="{515BC7B6-6DE0-838B-8D9C-7C81201AB620}"/>
              </a:ext>
            </a:extLst>
          </p:cNvPr>
          <p:cNvSpPr txBox="1"/>
          <p:nvPr/>
        </p:nvSpPr>
        <p:spPr>
          <a:xfrm>
            <a:off x="4774811" y="6037778"/>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55" name="Rectangle 54">
            <a:extLst>
              <a:ext uri="{FF2B5EF4-FFF2-40B4-BE49-F238E27FC236}">
                <a16:creationId xmlns:a16="http://schemas.microsoft.com/office/drawing/2014/main" id="{B527978A-3872-CAF9-D947-63F0ED040B89}"/>
              </a:ext>
            </a:extLst>
          </p:cNvPr>
          <p:cNvSpPr/>
          <p:nvPr/>
        </p:nvSpPr>
        <p:spPr bwMode="auto">
          <a:xfrm>
            <a:off x="5797441" y="249460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383859DC-1E6E-65F3-F8A9-2677B4F31B41}"/>
              </a:ext>
            </a:extLst>
          </p:cNvPr>
          <p:cNvSpPr/>
          <p:nvPr/>
        </p:nvSpPr>
        <p:spPr bwMode="auto">
          <a:xfrm>
            <a:off x="5497856" y="249460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6FC1A7D6-9A26-AA91-A618-AAAC9C3E346E}"/>
              </a:ext>
            </a:extLst>
          </p:cNvPr>
          <p:cNvSpPr/>
          <p:nvPr/>
        </p:nvSpPr>
        <p:spPr bwMode="auto">
          <a:xfrm>
            <a:off x="5790905" y="274164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B8FF481F-395C-C51F-8C95-431DA4CB95EC}"/>
              </a:ext>
            </a:extLst>
          </p:cNvPr>
          <p:cNvSpPr/>
          <p:nvPr/>
        </p:nvSpPr>
        <p:spPr bwMode="auto">
          <a:xfrm>
            <a:off x="5491320" y="27416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ounded Rectangle 34">
            <a:extLst>
              <a:ext uri="{FF2B5EF4-FFF2-40B4-BE49-F238E27FC236}">
                <a16:creationId xmlns:a16="http://schemas.microsoft.com/office/drawing/2014/main" id="{CD7E319E-FF4B-F3A5-FF04-740D1CAB55CA}"/>
              </a:ext>
            </a:extLst>
          </p:cNvPr>
          <p:cNvSpPr/>
          <p:nvPr/>
        </p:nvSpPr>
        <p:spPr bwMode="auto">
          <a:xfrm>
            <a:off x="5401360" y="2428498"/>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Up-Down Arrow 35">
            <a:extLst>
              <a:ext uri="{FF2B5EF4-FFF2-40B4-BE49-F238E27FC236}">
                <a16:creationId xmlns:a16="http://schemas.microsoft.com/office/drawing/2014/main" id="{F81742B7-27EB-CDD6-694F-7344B107563C}"/>
              </a:ext>
            </a:extLst>
          </p:cNvPr>
          <p:cNvSpPr/>
          <p:nvPr/>
        </p:nvSpPr>
        <p:spPr bwMode="auto">
          <a:xfrm>
            <a:off x="5729033" y="3042735"/>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Rectangle 60">
            <a:extLst>
              <a:ext uri="{FF2B5EF4-FFF2-40B4-BE49-F238E27FC236}">
                <a16:creationId xmlns:a16="http://schemas.microsoft.com/office/drawing/2014/main" id="{38B3F563-9F87-B99D-7E1C-A76FC775B1E6}"/>
              </a:ext>
            </a:extLst>
          </p:cNvPr>
          <p:cNvSpPr/>
          <p:nvPr/>
        </p:nvSpPr>
        <p:spPr bwMode="auto">
          <a:xfrm>
            <a:off x="4988893" y="3357279"/>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TextBox 61">
            <a:extLst>
              <a:ext uri="{FF2B5EF4-FFF2-40B4-BE49-F238E27FC236}">
                <a16:creationId xmlns:a16="http://schemas.microsoft.com/office/drawing/2014/main" id="{96C369D7-F3F1-15BB-9FDC-1E2A3FAE095C}"/>
              </a:ext>
            </a:extLst>
          </p:cNvPr>
          <p:cNvSpPr txBox="1"/>
          <p:nvPr/>
        </p:nvSpPr>
        <p:spPr>
          <a:xfrm>
            <a:off x="4997477" y="326631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63" name="TextBox 62">
            <a:extLst>
              <a:ext uri="{FF2B5EF4-FFF2-40B4-BE49-F238E27FC236}">
                <a16:creationId xmlns:a16="http://schemas.microsoft.com/office/drawing/2014/main" id="{5B09B24A-801C-0D67-59F3-6402BF8FAEDE}"/>
              </a:ext>
            </a:extLst>
          </p:cNvPr>
          <p:cNvSpPr txBox="1"/>
          <p:nvPr/>
        </p:nvSpPr>
        <p:spPr>
          <a:xfrm>
            <a:off x="5401021" y="3540865"/>
            <a:ext cx="734496"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Armv7</a:t>
            </a:r>
          </a:p>
        </p:txBody>
      </p:sp>
      <p:sp>
        <p:nvSpPr>
          <p:cNvPr id="64" name="Rectangle: Rounded Corners 63">
            <a:extLst>
              <a:ext uri="{FF2B5EF4-FFF2-40B4-BE49-F238E27FC236}">
                <a16:creationId xmlns:a16="http://schemas.microsoft.com/office/drawing/2014/main" id="{77133282-546A-9D01-00DD-570769320F69}"/>
              </a:ext>
            </a:extLst>
          </p:cNvPr>
          <p:cNvSpPr/>
          <p:nvPr/>
        </p:nvSpPr>
        <p:spPr bwMode="auto">
          <a:xfrm>
            <a:off x="4448891" y="1701695"/>
            <a:ext cx="2656724" cy="49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5" name="Text Box 5">
            <a:extLst>
              <a:ext uri="{FF2B5EF4-FFF2-40B4-BE49-F238E27FC236}">
                <a16:creationId xmlns:a16="http://schemas.microsoft.com/office/drawing/2014/main" id="{D57C8F89-A02E-A0E3-A7A1-63DD919EA2D7}"/>
              </a:ext>
            </a:extLst>
          </p:cNvPr>
          <p:cNvSpPr txBox="1">
            <a:spLocks noChangeArrowheads="1"/>
          </p:cNvSpPr>
          <p:nvPr/>
        </p:nvSpPr>
        <p:spPr bwMode="auto">
          <a:xfrm>
            <a:off x="2226866" y="1835966"/>
            <a:ext cx="185659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32-bit 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sp>
        <p:nvSpPr>
          <p:cNvPr id="66" name="Right Arrow 13">
            <a:extLst>
              <a:ext uri="{FF2B5EF4-FFF2-40B4-BE49-F238E27FC236}">
                <a16:creationId xmlns:a16="http://schemas.microsoft.com/office/drawing/2014/main" id="{5F598739-56D4-298C-29A2-7BBD94628682}"/>
              </a:ext>
            </a:extLst>
          </p:cNvPr>
          <p:cNvSpPr/>
          <p:nvPr/>
        </p:nvSpPr>
        <p:spPr bwMode="auto">
          <a:xfrm>
            <a:off x="4256014" y="2711789"/>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Box 67">
            <a:extLst>
              <a:ext uri="{FF2B5EF4-FFF2-40B4-BE49-F238E27FC236}">
                <a16:creationId xmlns:a16="http://schemas.microsoft.com/office/drawing/2014/main" id="{28DBABBA-03C2-5120-FF2A-78995CFE200E}"/>
              </a:ext>
            </a:extLst>
          </p:cNvPr>
          <p:cNvSpPr txBox="1"/>
          <p:nvPr/>
        </p:nvSpPr>
        <p:spPr>
          <a:xfrm>
            <a:off x="2066529" y="3679582"/>
            <a:ext cx="2109808" cy="330860"/>
          </a:xfrm>
          <a:prstGeom prst="rect">
            <a:avLst/>
          </a:prstGeom>
          <a:noFill/>
        </p:spPr>
        <p:txBody>
          <a:bodyPr wrap="square" rtlCol="0">
            <a:spAutoFit/>
          </a:bodyPr>
          <a:lstStyle/>
          <a:p>
            <a:pPr marL="0" marR="0" lvl="0" indent="0" algn="ctr" defTabSz="457200" rtl="0" eaLnBrk="1" fontAlgn="auto" latinLnBrk="0" hangingPunct="1">
              <a:lnSpc>
                <a:spcPts val="12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 </a:t>
            </a:r>
            <a:r>
              <a:rPr kumimoji="0" lang="en-US" sz="1300" b="0" i="0" u="none" strike="noStrike" kern="1200" cap="none" spc="0" normalizeH="0" baseline="0" noProof="0" dirty="0">
                <a:ln>
                  <a:noFill/>
                </a:ln>
                <a:effectLst/>
                <a:uLnTx/>
                <a:uFillTx/>
                <a:latin typeface="Verdana"/>
                <a:ea typeface="+mn-ea"/>
                <a:cs typeface="+mn-cs"/>
              </a:rPr>
              <a:t>(~2007)</a:t>
            </a:r>
          </a:p>
        </p:txBody>
      </p:sp>
      <p:sp>
        <p:nvSpPr>
          <p:cNvPr id="74" name="TextBox 73">
            <a:extLst>
              <a:ext uri="{FF2B5EF4-FFF2-40B4-BE49-F238E27FC236}">
                <a16:creationId xmlns:a16="http://schemas.microsoft.com/office/drawing/2014/main" id="{38AEA2C5-26C8-3E33-87C1-09F58C952A9F}"/>
              </a:ext>
            </a:extLst>
          </p:cNvPr>
          <p:cNvSpPr txBox="1"/>
          <p:nvPr/>
        </p:nvSpPr>
        <p:spPr>
          <a:xfrm>
            <a:off x="2591322" y="4104137"/>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75" name="TextBox 74">
            <a:extLst>
              <a:ext uri="{FF2B5EF4-FFF2-40B4-BE49-F238E27FC236}">
                <a16:creationId xmlns:a16="http://schemas.microsoft.com/office/drawing/2014/main" id="{A00B6462-8F80-D316-52E0-F87DC63EC400}"/>
              </a:ext>
            </a:extLst>
          </p:cNvPr>
          <p:cNvSpPr txBox="1"/>
          <p:nvPr/>
        </p:nvSpPr>
        <p:spPr>
          <a:xfrm>
            <a:off x="1945506" y="5098231"/>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6" name="TextBox 75">
            <a:extLst>
              <a:ext uri="{FF2B5EF4-FFF2-40B4-BE49-F238E27FC236}">
                <a16:creationId xmlns:a16="http://schemas.microsoft.com/office/drawing/2014/main" id="{270F063E-F3C0-7544-B05D-D522F97C766E}"/>
              </a:ext>
            </a:extLst>
          </p:cNvPr>
          <p:cNvSpPr txBox="1"/>
          <p:nvPr/>
        </p:nvSpPr>
        <p:spPr>
          <a:xfrm>
            <a:off x="2177925" y="4723451"/>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77" name="Right Arrow 22">
            <a:extLst>
              <a:ext uri="{FF2B5EF4-FFF2-40B4-BE49-F238E27FC236}">
                <a16:creationId xmlns:a16="http://schemas.microsoft.com/office/drawing/2014/main" id="{1D679227-881D-BE33-F3C5-547880CC9F29}"/>
              </a:ext>
            </a:extLst>
          </p:cNvPr>
          <p:cNvSpPr/>
          <p:nvPr/>
        </p:nvSpPr>
        <p:spPr bwMode="auto">
          <a:xfrm>
            <a:off x="4311333" y="525411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0" name="Right Arrow 35">
            <a:extLst>
              <a:ext uri="{FF2B5EF4-FFF2-40B4-BE49-F238E27FC236}">
                <a16:creationId xmlns:a16="http://schemas.microsoft.com/office/drawing/2014/main" id="{62666774-CD9A-7A29-E1C5-28307CC7D7C2}"/>
              </a:ext>
            </a:extLst>
          </p:cNvPr>
          <p:cNvSpPr/>
          <p:nvPr/>
        </p:nvSpPr>
        <p:spPr bwMode="auto">
          <a:xfrm>
            <a:off x="4313920" y="6236995"/>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1" name="Right Arrow 44">
            <a:extLst>
              <a:ext uri="{FF2B5EF4-FFF2-40B4-BE49-F238E27FC236}">
                <a16:creationId xmlns:a16="http://schemas.microsoft.com/office/drawing/2014/main" id="{AFCEEFE0-0EC9-AF21-F2FC-B996BB5879BE}"/>
              </a:ext>
            </a:extLst>
          </p:cNvPr>
          <p:cNvSpPr/>
          <p:nvPr/>
        </p:nvSpPr>
        <p:spPr bwMode="auto">
          <a:xfrm>
            <a:off x="4299904" y="426242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grpSp>
        <p:nvGrpSpPr>
          <p:cNvPr id="82" name="Group 81">
            <a:extLst>
              <a:ext uri="{FF2B5EF4-FFF2-40B4-BE49-F238E27FC236}">
                <a16:creationId xmlns:a16="http://schemas.microsoft.com/office/drawing/2014/main" id="{E3F5BE77-7265-42E9-6989-0CFEA996FCD0}"/>
              </a:ext>
            </a:extLst>
          </p:cNvPr>
          <p:cNvGrpSpPr/>
          <p:nvPr/>
        </p:nvGrpSpPr>
        <p:grpSpPr>
          <a:xfrm>
            <a:off x="2990559" y="2616718"/>
            <a:ext cx="265363" cy="502856"/>
            <a:chOff x="588600" y="4407768"/>
            <a:chExt cx="265363" cy="502856"/>
          </a:xfrm>
        </p:grpSpPr>
        <p:sp>
          <p:nvSpPr>
            <p:cNvPr id="83" name="Rectangle 82">
              <a:extLst>
                <a:ext uri="{FF2B5EF4-FFF2-40B4-BE49-F238E27FC236}">
                  <a16:creationId xmlns:a16="http://schemas.microsoft.com/office/drawing/2014/main" id="{B8016AB2-ADDD-25E1-6D37-9C179384E991}"/>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38">
              <a:extLst>
                <a:ext uri="{FF2B5EF4-FFF2-40B4-BE49-F238E27FC236}">
                  <a16:creationId xmlns:a16="http://schemas.microsoft.com/office/drawing/2014/main" id="{63941042-29B2-9224-5509-72747765631F}"/>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85" name="TextBox 84">
            <a:extLst>
              <a:ext uri="{FF2B5EF4-FFF2-40B4-BE49-F238E27FC236}">
                <a16:creationId xmlns:a16="http://schemas.microsoft.com/office/drawing/2014/main" id="{902A236C-08BA-B522-40CE-76B5D479EB60}"/>
              </a:ext>
            </a:extLst>
          </p:cNvPr>
          <p:cNvSpPr txBox="1"/>
          <p:nvPr/>
        </p:nvSpPr>
        <p:spPr>
          <a:xfrm>
            <a:off x="2229801" y="6035388"/>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88" name="Oval 87">
            <a:extLst>
              <a:ext uri="{FF2B5EF4-FFF2-40B4-BE49-F238E27FC236}">
                <a16:creationId xmlns:a16="http://schemas.microsoft.com/office/drawing/2014/main" id="{7A1AF33E-645D-792E-0D5E-0C8B70717FDF}"/>
              </a:ext>
            </a:extLst>
          </p:cNvPr>
          <p:cNvSpPr>
            <a:spLocks noChangeArrowheads="1"/>
          </p:cNvSpPr>
          <p:nvPr/>
        </p:nvSpPr>
        <p:spPr bwMode="auto">
          <a:xfrm>
            <a:off x="3096008" y="179571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89" name="TextBox 88">
            <a:extLst>
              <a:ext uri="{FF2B5EF4-FFF2-40B4-BE49-F238E27FC236}">
                <a16:creationId xmlns:a16="http://schemas.microsoft.com/office/drawing/2014/main" id="{AAF947A7-567B-A9C9-5036-6DC6751E5713}"/>
              </a:ext>
            </a:extLst>
          </p:cNvPr>
          <p:cNvSpPr txBox="1"/>
          <p:nvPr/>
        </p:nvSpPr>
        <p:spPr>
          <a:xfrm>
            <a:off x="74230" y="443223"/>
            <a:ext cx="9210855" cy="646331"/>
          </a:xfrm>
          <a:prstGeom prst="rect">
            <a:avLst/>
          </a:prstGeom>
          <a:noFill/>
        </p:spPr>
        <p:txBody>
          <a:bodyPr wrap="non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1) The first major evolution step: transitioning from single-core </a:t>
            </a:r>
            <a:r>
              <a:rPr lang="en-US" dirty="0">
                <a:solidFill>
                  <a:schemeClr val="accent6"/>
                </a:solidFill>
              </a:rPr>
              <a:t>Armv7-based </a:t>
            </a:r>
          </a:p>
          <a:p>
            <a:pPr marL="0" marR="0" lvl="0" indent="0" defTabSz="914400" rtl="0" eaLnBrk="1" fontAlgn="auto" latinLnBrk="0" hangingPunct="1">
              <a:lnSpc>
                <a:spcPct val="100000"/>
              </a:lnSpc>
              <a:spcBef>
                <a:spcPct val="0"/>
              </a:spcBef>
              <a:spcAft>
                <a:spcPts val="0"/>
              </a:spcAft>
              <a:buClrTx/>
              <a:buSzTx/>
              <a:buFontTx/>
              <a:buNone/>
              <a:tabLst/>
              <a:defRPr/>
            </a:pPr>
            <a:r>
              <a:rPr lang="en-US" dirty="0">
                <a:solidFill>
                  <a:schemeClr val="accent6"/>
                </a:solidFill>
              </a:rPr>
              <a:t>      32-bit CPUs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to 32-bit symmetrical multicores</a:t>
            </a:r>
            <a:r>
              <a:rPr lang="en-US" altLang="en-US" dirty="0">
                <a:solidFill>
                  <a:schemeClr val="accent6"/>
                </a:solidFill>
              </a:rPr>
              <a:t> -1</a:t>
            </a:r>
            <a:endParaRPr kumimoji="0" lang="en-US" altLang="en-US" i="0" u="none" strike="noStrike" kern="1200" cap="none" spc="0" normalizeH="0" baseline="0" noProof="0" dirty="0">
              <a:ln>
                <a:noFill/>
              </a:ln>
              <a:solidFill>
                <a:schemeClr val="accent6"/>
              </a:solidFill>
              <a:effectLst/>
              <a:uLnTx/>
              <a:uFillTx/>
              <a:latin typeface="Verdana" pitchFamily="34" charset="0"/>
              <a:ea typeface="+mn-ea"/>
              <a:cs typeface="+mn-cs"/>
            </a:endParaRPr>
          </a:p>
        </p:txBody>
      </p:sp>
    </p:spTree>
    <p:extLst>
      <p:ext uri="{BB962C8B-B14F-4D97-AF65-F5344CB8AC3E}">
        <p14:creationId xmlns:p14="http://schemas.microsoft.com/office/powerpoint/2010/main" val="75671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ppt_x"/>
                                          </p:val>
                                        </p:tav>
                                        <p:tav tm="100000">
                                          <p:val>
                                            <p:strVal val="#ppt_x"/>
                                          </p:val>
                                        </p:tav>
                                      </p:tavLst>
                                    </p:anim>
                                    <p:anim calcmode="lin" valueType="num">
                                      <p:cBhvr additive="base">
                                        <p:cTn id="8"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ECBEAE-7D8F-FC0B-EDE3-777B0C75E64B}"/>
              </a:ext>
            </a:extLst>
          </p:cNvPr>
          <p:cNvSpPr>
            <a:spLocks noGrp="1"/>
          </p:cNvSpPr>
          <p:nvPr>
            <p:ph type="title"/>
          </p:nvPr>
        </p:nvSpPr>
        <p:spPr>
          <a:xfrm>
            <a:off x="0" y="3249"/>
            <a:ext cx="9144000" cy="393700"/>
          </a:xfrm>
        </p:spPr>
        <p:txBody>
          <a:bodyPr/>
          <a:lstStyle/>
          <a:p>
            <a:r>
              <a:rPr kumimoji="0" lang="en-US" sz="1680" b="0" i="0" u="none" strike="noStrike" kern="0" cap="none" spc="0" normalizeH="0" baseline="0" noProof="0" dirty="0">
                <a:ln>
                  <a:noFill/>
                </a:ln>
                <a:solidFill>
                  <a:srgbClr val="FFFFFF"/>
                </a:solidFill>
                <a:effectLst/>
                <a:uLnTx/>
                <a:uFillTx/>
                <a:latin typeface="Verdana"/>
              </a:rPr>
              <a:t>3.8 Main evolution steps of Armv7-v9 based CPU designs in mobile processors (5)</a:t>
            </a:r>
            <a:endParaRPr lang="hu-HU" sz="1680" dirty="0"/>
          </a:p>
        </p:txBody>
      </p:sp>
      <p:sp>
        <p:nvSpPr>
          <p:cNvPr id="3" name="TextBox 2">
            <a:extLst>
              <a:ext uri="{FF2B5EF4-FFF2-40B4-BE49-F238E27FC236}">
                <a16:creationId xmlns:a16="http://schemas.microsoft.com/office/drawing/2014/main" id="{30693991-32A3-DEDD-8727-7D926E1F1778}"/>
              </a:ext>
            </a:extLst>
          </p:cNvPr>
          <p:cNvSpPr txBox="1"/>
          <p:nvPr/>
        </p:nvSpPr>
        <p:spPr>
          <a:xfrm>
            <a:off x="75248" y="44428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2)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The </a:t>
            </a:r>
            <a:r>
              <a:rPr lang="en-US" altLang="en-US" spc="-20" dirty="0">
                <a:solidFill>
                  <a:schemeClr val="accent6"/>
                </a:solidFill>
                <a:latin typeface="Verdana" pitchFamily="34" charset="0"/>
              </a:rPr>
              <a:t>second</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major step: transitioning from Armv7-based 32-bit</a:t>
            </a:r>
            <a:r>
              <a:rPr lang="en-US" altLang="en-US" spc="-20" dirty="0">
                <a:solidFill>
                  <a:schemeClr val="accent6"/>
                </a:solidFill>
                <a:latin typeface="Verdana" pitchFamily="34" charset="0"/>
              </a:rPr>
              <a:t>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dirty="0">
                <a:solidFill>
                  <a:schemeClr val="accent6"/>
                </a:solidFill>
                <a:latin typeface="Verdana" pitchFamily="34" charset="0"/>
              </a:rPr>
              <a:t>      </a:t>
            </a: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multicores to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-1 </a:t>
            </a:r>
            <a:endParaRPr kumimoji="0" lang="en-US" altLang="en-US" i="0" u="none" strike="noStrike" kern="1200" cap="none" normalizeH="0" baseline="0" noProof="0" dirty="0">
              <a:ln>
                <a:noFill/>
              </a:ln>
              <a:solidFill>
                <a:schemeClr val="accent6"/>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519B745B-FE64-42F7-0B2C-634B2C28C17D}"/>
              </a:ext>
            </a:extLst>
          </p:cNvPr>
          <p:cNvSpPr txBox="1"/>
          <p:nvPr/>
        </p:nvSpPr>
        <p:spPr>
          <a:xfrm>
            <a:off x="2457087" y="4496288"/>
            <a:ext cx="143815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GB" sz="1300" b="0" i="0" u="none" strike="noStrike" kern="1200" cap="none" spc="0" normalizeH="0" baseline="0" noProof="0" dirty="0">
                <a:ln>
                  <a:noFill/>
                </a:ln>
                <a:solidFill>
                  <a:srgbClr val="FF0000"/>
                </a:solidFill>
                <a:effectLst/>
                <a:uLnTx/>
                <a:uFillTx/>
                <a:latin typeface="Verdana"/>
                <a:ea typeface="+mn-ea"/>
                <a:cs typeface="+mn-cs"/>
              </a:rPr>
              <a:t>A5/A9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rgbClr val="000000"/>
                </a:solidFill>
                <a:latin typeface="Verdana"/>
              </a:rPr>
              <a:t>  (~2011-13)</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C5E0DDD3-E932-AD65-7B2A-BD6427ABBFE5}"/>
              </a:ext>
            </a:extLst>
          </p:cNvPr>
          <p:cNvSpPr txBox="1"/>
          <p:nvPr/>
        </p:nvSpPr>
        <p:spPr>
          <a:xfrm>
            <a:off x="5078131" y="4496288"/>
            <a:ext cx="1531125"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t>
            </a:r>
            <a:r>
              <a:rPr kumimoji="0" lang="en-GB" sz="1300" b="0" i="0" u="none" strike="noStrike" kern="1200" cap="none" spc="0" normalizeH="0" baseline="0" noProof="0" dirty="0">
                <a:ln>
                  <a:noFill/>
                </a:ln>
                <a:solidFill>
                  <a:srgbClr val="FF0000"/>
                </a:solidFill>
                <a:effectLst/>
                <a:uLnTx/>
                <a:uFillTx/>
                <a:latin typeface="Verdana"/>
                <a:ea typeface="+mn-ea"/>
                <a:cs typeface="+mn-cs"/>
              </a:rPr>
              <a:t>A57/A53</a:t>
            </a:r>
          </a:p>
          <a:p>
            <a:pPr lvl="0" algn="ctr">
              <a:defRPr/>
            </a:pPr>
            <a:r>
              <a:rPr lang="en-GB" sz="1300" dirty="0">
                <a:solidFill>
                  <a:srgbClr val="000000"/>
                </a:solidFill>
                <a:latin typeface="Verdana"/>
              </a:rPr>
              <a:t>(</a:t>
            </a:r>
            <a:r>
              <a:rPr lang="en-GB" sz="1300" dirty="0">
                <a:solidFill>
                  <a:srgbClr val="000000"/>
                </a:solidFill>
              </a:rPr>
              <a:t>~</a:t>
            </a:r>
            <a:r>
              <a:rPr lang="en-GB" sz="1300" dirty="0">
                <a:solidFill>
                  <a:srgbClr val="000000"/>
                </a:solidFill>
                <a:latin typeface="Verdana"/>
              </a:rPr>
              <a:t>2016)</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DD4B0F54-1D5E-EC2A-DBFB-A5B5834F5662}"/>
              </a:ext>
            </a:extLst>
          </p:cNvPr>
          <p:cNvSpPr txBox="1"/>
          <p:nvPr/>
        </p:nvSpPr>
        <p:spPr>
          <a:xfrm>
            <a:off x="901112" y="4293910"/>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11" name="Text Box 7">
            <a:extLst>
              <a:ext uri="{FF2B5EF4-FFF2-40B4-BE49-F238E27FC236}">
                <a16:creationId xmlns:a16="http://schemas.microsoft.com/office/drawing/2014/main" id="{35E5F9E6-AE5A-07FC-E9DE-ACFBA75B49A5}"/>
              </a:ext>
            </a:extLst>
          </p:cNvPr>
          <p:cNvSpPr txBox="1">
            <a:spLocks noChangeArrowheads="1"/>
          </p:cNvSpPr>
          <p:nvPr/>
        </p:nvSpPr>
        <p:spPr bwMode="auto">
          <a:xfrm>
            <a:off x="2267299" y="2308739"/>
            <a:ext cx="187434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Armv7-A ISA</a:t>
            </a:r>
          </a:p>
        </p:txBody>
      </p:sp>
      <p:sp>
        <p:nvSpPr>
          <p:cNvPr id="12" name="Text Box 7">
            <a:extLst>
              <a:ext uri="{FF2B5EF4-FFF2-40B4-BE49-F238E27FC236}">
                <a16:creationId xmlns:a16="http://schemas.microsoft.com/office/drawing/2014/main" id="{8ED17A53-A8C2-E21F-D739-3065B98C286A}"/>
              </a:ext>
            </a:extLst>
          </p:cNvPr>
          <p:cNvSpPr txBox="1">
            <a:spLocks noChangeArrowheads="1"/>
          </p:cNvSpPr>
          <p:nvPr/>
        </p:nvSpPr>
        <p:spPr bwMode="auto">
          <a:xfrm>
            <a:off x="4673086" y="2307203"/>
            <a:ext cx="233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13" name="Right Arrow 17">
            <a:extLst>
              <a:ext uri="{FF2B5EF4-FFF2-40B4-BE49-F238E27FC236}">
                <a16:creationId xmlns:a16="http://schemas.microsoft.com/office/drawing/2014/main" id="{87E391F3-A223-AD46-35E7-FCD0E1E5171E}"/>
              </a:ext>
            </a:extLst>
          </p:cNvPr>
          <p:cNvSpPr/>
          <p:nvPr/>
        </p:nvSpPr>
        <p:spPr bwMode="auto">
          <a:xfrm>
            <a:off x="4486383" y="176501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 name="Rectangle 14">
            <a:extLst>
              <a:ext uri="{FF2B5EF4-FFF2-40B4-BE49-F238E27FC236}">
                <a16:creationId xmlns:a16="http://schemas.microsoft.com/office/drawing/2014/main" id="{27CC3607-2078-AA33-BE96-08B833CA6064}"/>
              </a:ext>
            </a:extLst>
          </p:cNvPr>
          <p:cNvSpPr/>
          <p:nvPr/>
        </p:nvSpPr>
        <p:spPr bwMode="auto">
          <a:xfrm>
            <a:off x="5302389" y="3174616"/>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Rectangle 15">
            <a:extLst>
              <a:ext uri="{FF2B5EF4-FFF2-40B4-BE49-F238E27FC236}">
                <a16:creationId xmlns:a16="http://schemas.microsoft.com/office/drawing/2014/main" id="{FA44AC69-6578-3491-3DD5-D21939160099}"/>
              </a:ext>
            </a:extLst>
          </p:cNvPr>
          <p:cNvSpPr/>
          <p:nvPr/>
        </p:nvSpPr>
        <p:spPr bwMode="auto">
          <a:xfrm>
            <a:off x="5016866" y="317461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Rectangle 16">
            <a:extLst>
              <a:ext uri="{FF2B5EF4-FFF2-40B4-BE49-F238E27FC236}">
                <a16:creationId xmlns:a16="http://schemas.microsoft.com/office/drawing/2014/main" id="{AA0DB17A-723B-0D5B-5258-08227B8922A6}"/>
              </a:ext>
            </a:extLst>
          </p:cNvPr>
          <p:cNvSpPr/>
          <p:nvPr/>
        </p:nvSpPr>
        <p:spPr bwMode="auto">
          <a:xfrm>
            <a:off x="6212259" y="308187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328E0004-F6F9-1716-E411-261704624920}"/>
              </a:ext>
            </a:extLst>
          </p:cNvPr>
          <p:cNvSpPr/>
          <p:nvPr/>
        </p:nvSpPr>
        <p:spPr bwMode="auto">
          <a:xfrm>
            <a:off x="5826276" y="308187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EDBA8CC8-F3D6-5669-3F72-36ABF0D235EF}"/>
              </a:ext>
            </a:extLst>
          </p:cNvPr>
          <p:cNvSpPr/>
          <p:nvPr/>
        </p:nvSpPr>
        <p:spPr bwMode="auto">
          <a:xfrm>
            <a:off x="5295853" y="342165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52C2927C-2A99-301D-17B7-4E192445484C}"/>
              </a:ext>
            </a:extLst>
          </p:cNvPr>
          <p:cNvSpPr/>
          <p:nvPr/>
        </p:nvSpPr>
        <p:spPr bwMode="auto">
          <a:xfrm>
            <a:off x="5010330" y="342165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719990AB-ED00-DB81-26E8-1D9BB9D22961}"/>
              </a:ext>
            </a:extLst>
          </p:cNvPr>
          <p:cNvSpPr/>
          <p:nvPr/>
        </p:nvSpPr>
        <p:spPr bwMode="auto">
          <a:xfrm>
            <a:off x="6212259" y="341242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2C1782A9-464D-7906-E2D3-AF45F4600806}"/>
              </a:ext>
            </a:extLst>
          </p:cNvPr>
          <p:cNvSpPr/>
          <p:nvPr/>
        </p:nvSpPr>
        <p:spPr bwMode="auto">
          <a:xfrm>
            <a:off x="5826276" y="341242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266C4C57-53AB-9605-E6A2-EE3B7CE5B5F6}"/>
              </a:ext>
            </a:extLst>
          </p:cNvPr>
          <p:cNvSpPr/>
          <p:nvPr/>
        </p:nvSpPr>
        <p:spPr bwMode="auto">
          <a:xfrm>
            <a:off x="4898627" y="4107584"/>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ounded Rectangle 70">
            <a:extLst>
              <a:ext uri="{FF2B5EF4-FFF2-40B4-BE49-F238E27FC236}">
                <a16:creationId xmlns:a16="http://schemas.microsoft.com/office/drawing/2014/main" id="{71DAAE3E-5C86-F47B-9627-AC439A4B13F5}"/>
              </a:ext>
            </a:extLst>
          </p:cNvPr>
          <p:cNvSpPr/>
          <p:nvPr/>
        </p:nvSpPr>
        <p:spPr bwMode="auto">
          <a:xfrm>
            <a:off x="4920370" y="3108507"/>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ounded Rectangle 71">
            <a:extLst>
              <a:ext uri="{FF2B5EF4-FFF2-40B4-BE49-F238E27FC236}">
                <a16:creationId xmlns:a16="http://schemas.microsoft.com/office/drawing/2014/main" id="{237605FE-731F-9733-622F-9901D4A60C14}"/>
              </a:ext>
            </a:extLst>
          </p:cNvPr>
          <p:cNvSpPr/>
          <p:nvPr/>
        </p:nvSpPr>
        <p:spPr bwMode="auto">
          <a:xfrm>
            <a:off x="5733745" y="3043258"/>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Up-Down Arrow 74">
            <a:extLst>
              <a:ext uri="{FF2B5EF4-FFF2-40B4-BE49-F238E27FC236}">
                <a16:creationId xmlns:a16="http://schemas.microsoft.com/office/drawing/2014/main" id="{7F27B014-8E83-DDC3-7801-758DED2EAF3D}"/>
              </a:ext>
            </a:extLst>
          </p:cNvPr>
          <p:cNvSpPr/>
          <p:nvPr/>
        </p:nvSpPr>
        <p:spPr bwMode="auto">
          <a:xfrm>
            <a:off x="5243606" y="3715049"/>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Up-Down Arrow 75">
            <a:extLst>
              <a:ext uri="{FF2B5EF4-FFF2-40B4-BE49-F238E27FC236}">
                <a16:creationId xmlns:a16="http://schemas.microsoft.com/office/drawing/2014/main" id="{69D38993-B7AD-2E73-44B7-87CC54793913}"/>
              </a:ext>
            </a:extLst>
          </p:cNvPr>
          <p:cNvSpPr/>
          <p:nvPr/>
        </p:nvSpPr>
        <p:spPr bwMode="auto">
          <a:xfrm>
            <a:off x="6154463" y="3786296"/>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TextBox 27">
            <a:extLst>
              <a:ext uri="{FF2B5EF4-FFF2-40B4-BE49-F238E27FC236}">
                <a16:creationId xmlns:a16="http://schemas.microsoft.com/office/drawing/2014/main" id="{90C2A9D2-6017-0B7A-7543-728D9B6C7B87}"/>
              </a:ext>
            </a:extLst>
          </p:cNvPr>
          <p:cNvSpPr txBox="1"/>
          <p:nvPr/>
        </p:nvSpPr>
        <p:spPr>
          <a:xfrm>
            <a:off x="4983676" y="4034800"/>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9" name="Rectangle 28">
            <a:extLst>
              <a:ext uri="{FF2B5EF4-FFF2-40B4-BE49-F238E27FC236}">
                <a16:creationId xmlns:a16="http://schemas.microsoft.com/office/drawing/2014/main" id="{C901ADD4-54A7-D85D-95FD-13813791AC93}"/>
              </a:ext>
            </a:extLst>
          </p:cNvPr>
          <p:cNvSpPr/>
          <p:nvPr/>
        </p:nvSpPr>
        <p:spPr bwMode="auto">
          <a:xfrm>
            <a:off x="3223749" y="308327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ABDB8DEF-37A7-CBBE-D775-0C1176AE038A}"/>
              </a:ext>
            </a:extLst>
          </p:cNvPr>
          <p:cNvSpPr/>
          <p:nvPr/>
        </p:nvSpPr>
        <p:spPr bwMode="auto">
          <a:xfrm>
            <a:off x="2924164" y="308327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30">
            <a:extLst>
              <a:ext uri="{FF2B5EF4-FFF2-40B4-BE49-F238E27FC236}">
                <a16:creationId xmlns:a16="http://schemas.microsoft.com/office/drawing/2014/main" id="{079F0779-1249-9417-2F81-51661B54CBAA}"/>
              </a:ext>
            </a:extLst>
          </p:cNvPr>
          <p:cNvSpPr/>
          <p:nvPr/>
        </p:nvSpPr>
        <p:spPr bwMode="auto">
          <a:xfrm>
            <a:off x="3217213" y="333030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34D273C0-41E9-AF89-24E0-EB2BFD841257}"/>
              </a:ext>
            </a:extLst>
          </p:cNvPr>
          <p:cNvSpPr/>
          <p:nvPr/>
        </p:nvSpPr>
        <p:spPr bwMode="auto">
          <a:xfrm>
            <a:off x="2917628" y="333030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ounded Rectangle 85">
            <a:extLst>
              <a:ext uri="{FF2B5EF4-FFF2-40B4-BE49-F238E27FC236}">
                <a16:creationId xmlns:a16="http://schemas.microsoft.com/office/drawing/2014/main" id="{6ECCD067-3614-E931-D499-AE6DFBE6DD96}"/>
              </a:ext>
            </a:extLst>
          </p:cNvPr>
          <p:cNvSpPr/>
          <p:nvPr/>
        </p:nvSpPr>
        <p:spPr bwMode="auto">
          <a:xfrm>
            <a:off x="2827668" y="301716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Up-Down Arrow 86">
            <a:extLst>
              <a:ext uri="{FF2B5EF4-FFF2-40B4-BE49-F238E27FC236}">
                <a16:creationId xmlns:a16="http://schemas.microsoft.com/office/drawing/2014/main" id="{D6EF123C-08D8-F38C-F7AA-5B5EF4E07D7F}"/>
              </a:ext>
            </a:extLst>
          </p:cNvPr>
          <p:cNvSpPr/>
          <p:nvPr/>
        </p:nvSpPr>
        <p:spPr bwMode="auto">
          <a:xfrm>
            <a:off x="3155341" y="3631398"/>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3DF88A37-09A3-F538-98BB-00BDBE5F4CAA}"/>
              </a:ext>
            </a:extLst>
          </p:cNvPr>
          <p:cNvSpPr/>
          <p:nvPr/>
        </p:nvSpPr>
        <p:spPr bwMode="auto">
          <a:xfrm>
            <a:off x="2384721" y="400957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TextBox 35">
            <a:extLst>
              <a:ext uri="{FF2B5EF4-FFF2-40B4-BE49-F238E27FC236}">
                <a16:creationId xmlns:a16="http://schemas.microsoft.com/office/drawing/2014/main" id="{B9C8D2A6-52DE-B310-843A-BC6956E92A09}"/>
              </a:ext>
            </a:extLst>
          </p:cNvPr>
          <p:cNvSpPr txBox="1"/>
          <p:nvPr/>
        </p:nvSpPr>
        <p:spPr>
          <a:xfrm>
            <a:off x="2383145" y="394641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0" name="Text Box 5">
            <a:extLst>
              <a:ext uri="{FF2B5EF4-FFF2-40B4-BE49-F238E27FC236}">
                <a16:creationId xmlns:a16="http://schemas.microsoft.com/office/drawing/2014/main" id="{13AA0EB8-CDCF-DA55-F864-D3BA6027F88B}"/>
              </a:ext>
            </a:extLst>
          </p:cNvPr>
          <p:cNvSpPr txBox="1">
            <a:spLocks noChangeArrowheads="1"/>
          </p:cNvSpPr>
          <p:nvPr/>
        </p:nvSpPr>
        <p:spPr bwMode="auto">
          <a:xfrm>
            <a:off x="4979785" y="1597537"/>
            <a:ext cx="156324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64-bit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41" name="Text Box 5">
            <a:extLst>
              <a:ext uri="{FF2B5EF4-FFF2-40B4-BE49-F238E27FC236}">
                <a16:creationId xmlns:a16="http://schemas.microsoft.com/office/drawing/2014/main" id="{B2FCCBA9-57B6-DB52-05F5-2F291F3E7305}"/>
              </a:ext>
            </a:extLst>
          </p:cNvPr>
          <p:cNvSpPr txBox="1">
            <a:spLocks noChangeArrowheads="1"/>
          </p:cNvSpPr>
          <p:nvPr/>
        </p:nvSpPr>
        <p:spPr bwMode="auto">
          <a:xfrm>
            <a:off x="2060017" y="1597537"/>
            <a:ext cx="239990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32-bit symmetrical</a:t>
            </a:r>
          </a:p>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 CPUs</a:t>
            </a:r>
          </a:p>
        </p:txBody>
      </p:sp>
    </p:spTree>
    <p:extLst>
      <p:ext uri="{BB962C8B-B14F-4D97-AF65-F5344CB8AC3E}">
        <p14:creationId xmlns:p14="http://schemas.microsoft.com/office/powerpoint/2010/main" val="370575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ppt_x"/>
                                          </p:val>
                                        </p:tav>
                                        <p:tav tm="100000">
                                          <p:val>
                                            <p:strVal val="#ppt_x"/>
                                          </p:val>
                                        </p:tav>
                                      </p:tavLst>
                                    </p:anim>
                                    <p:anim calcmode="lin" valueType="num">
                                      <p:cBhvr additive="base">
                                        <p:cTn id="36" dur="5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ppt_x"/>
                                          </p:val>
                                        </p:tav>
                                        <p:tav tm="100000">
                                          <p:val>
                                            <p:strVal val="#ppt_x"/>
                                          </p:val>
                                        </p:tav>
                                      </p:tavLst>
                                    </p:anim>
                                    <p:anim calcmode="lin" valueType="num">
                                      <p:cBhvr additive="base">
                                        <p:cTn id="40" dur="5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500" fill="hold"/>
                                        <p:tgtEl>
                                          <p:spTgt spid="18"/>
                                        </p:tgtEl>
                                        <p:attrNameLst>
                                          <p:attrName>ppt_x</p:attrName>
                                        </p:attrNameLst>
                                      </p:cBhvr>
                                      <p:tavLst>
                                        <p:tav tm="0">
                                          <p:val>
                                            <p:strVal val="#ppt_x"/>
                                          </p:val>
                                        </p:tav>
                                        <p:tav tm="100000">
                                          <p:val>
                                            <p:strVal val="#ppt_x"/>
                                          </p:val>
                                        </p:tav>
                                      </p:tavLst>
                                    </p:anim>
                                    <p:anim calcmode="lin" valueType="num">
                                      <p:cBhvr additive="base">
                                        <p:cTn id="44" dur="5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additive="base">
                                        <p:cTn id="51" dur="500" fill="hold"/>
                                        <p:tgtEl>
                                          <p:spTgt spid="20"/>
                                        </p:tgtEl>
                                        <p:attrNameLst>
                                          <p:attrName>ppt_x</p:attrName>
                                        </p:attrNameLst>
                                      </p:cBhvr>
                                      <p:tavLst>
                                        <p:tav tm="0">
                                          <p:val>
                                            <p:strVal val="#ppt_x"/>
                                          </p:val>
                                        </p:tav>
                                        <p:tav tm="100000">
                                          <p:val>
                                            <p:strVal val="#ppt_x"/>
                                          </p:val>
                                        </p:tav>
                                      </p:tavLst>
                                    </p:anim>
                                    <p:anim calcmode="lin" valueType="num">
                                      <p:cBhvr additive="base">
                                        <p:cTn id="52" dur="500" fill="hold"/>
                                        <p:tgtEl>
                                          <p:spTgt spid="2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ppt_x"/>
                                          </p:val>
                                        </p:tav>
                                        <p:tav tm="100000">
                                          <p:val>
                                            <p:strVal val="#ppt_x"/>
                                          </p:val>
                                        </p:tav>
                                      </p:tavLst>
                                    </p:anim>
                                    <p:anim calcmode="lin" valueType="num">
                                      <p:cBhvr additive="base">
                                        <p:cTn id="56" dur="500" fill="hold"/>
                                        <p:tgtEl>
                                          <p:spTgt spid="2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500" fill="hold"/>
                                        <p:tgtEl>
                                          <p:spTgt spid="22"/>
                                        </p:tgtEl>
                                        <p:attrNameLst>
                                          <p:attrName>ppt_x</p:attrName>
                                        </p:attrNameLst>
                                      </p:cBhvr>
                                      <p:tavLst>
                                        <p:tav tm="0">
                                          <p:val>
                                            <p:strVal val="#ppt_x"/>
                                          </p:val>
                                        </p:tav>
                                        <p:tav tm="100000">
                                          <p:val>
                                            <p:strVal val="#ppt_x"/>
                                          </p:val>
                                        </p:tav>
                                      </p:tavLst>
                                    </p:anim>
                                    <p:anim calcmode="lin" valueType="num">
                                      <p:cBhvr additive="base">
                                        <p:cTn id="60" dur="500" fill="hold"/>
                                        <p:tgtEl>
                                          <p:spTgt spid="2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500" fill="hold"/>
                                        <p:tgtEl>
                                          <p:spTgt spid="23"/>
                                        </p:tgtEl>
                                        <p:attrNameLst>
                                          <p:attrName>ppt_x</p:attrName>
                                        </p:attrNameLst>
                                      </p:cBhvr>
                                      <p:tavLst>
                                        <p:tav tm="0">
                                          <p:val>
                                            <p:strVal val="#ppt_x"/>
                                          </p:val>
                                        </p:tav>
                                        <p:tav tm="100000">
                                          <p:val>
                                            <p:strVal val="#ppt_x"/>
                                          </p:val>
                                        </p:tav>
                                      </p:tavLst>
                                    </p:anim>
                                    <p:anim calcmode="lin" valueType="num">
                                      <p:cBhvr additive="base">
                                        <p:cTn id="64" dur="500" fill="hold"/>
                                        <p:tgtEl>
                                          <p:spTgt spid="2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additive="base">
                                        <p:cTn id="67" dur="500" fill="hold"/>
                                        <p:tgtEl>
                                          <p:spTgt spid="24"/>
                                        </p:tgtEl>
                                        <p:attrNameLst>
                                          <p:attrName>ppt_x</p:attrName>
                                        </p:attrNameLst>
                                      </p:cBhvr>
                                      <p:tavLst>
                                        <p:tav tm="0">
                                          <p:val>
                                            <p:strVal val="#ppt_x"/>
                                          </p:val>
                                        </p:tav>
                                        <p:tav tm="100000">
                                          <p:val>
                                            <p:strVal val="#ppt_x"/>
                                          </p:val>
                                        </p:tav>
                                      </p:tavLst>
                                    </p:anim>
                                    <p:anim calcmode="lin" valueType="num">
                                      <p:cBhvr additive="base">
                                        <p:cTn id="68" dur="500" fill="hold"/>
                                        <p:tgtEl>
                                          <p:spTgt spid="2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 calcmode="lin" valueType="num">
                                      <p:cBhvr additive="base">
                                        <p:cTn id="71" dur="500" fill="hold"/>
                                        <p:tgtEl>
                                          <p:spTgt spid="25"/>
                                        </p:tgtEl>
                                        <p:attrNameLst>
                                          <p:attrName>ppt_x</p:attrName>
                                        </p:attrNameLst>
                                      </p:cBhvr>
                                      <p:tavLst>
                                        <p:tav tm="0">
                                          <p:val>
                                            <p:strVal val="#ppt_x"/>
                                          </p:val>
                                        </p:tav>
                                        <p:tav tm="100000">
                                          <p:val>
                                            <p:strVal val="#ppt_x"/>
                                          </p:val>
                                        </p:tav>
                                      </p:tavLst>
                                    </p:anim>
                                    <p:anim calcmode="lin" valueType="num">
                                      <p:cBhvr additive="base">
                                        <p:cTn id="72" dur="500" fill="hold"/>
                                        <p:tgtEl>
                                          <p:spTgt spid="25"/>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500" fill="hold"/>
                                        <p:tgtEl>
                                          <p:spTgt spid="26"/>
                                        </p:tgtEl>
                                        <p:attrNameLst>
                                          <p:attrName>ppt_x</p:attrName>
                                        </p:attrNameLst>
                                      </p:cBhvr>
                                      <p:tavLst>
                                        <p:tav tm="0">
                                          <p:val>
                                            <p:strVal val="#ppt_x"/>
                                          </p:val>
                                        </p:tav>
                                        <p:tav tm="100000">
                                          <p:val>
                                            <p:strVal val="#ppt_x"/>
                                          </p:val>
                                        </p:tav>
                                      </p:tavLst>
                                    </p:anim>
                                    <p:anim calcmode="lin" valueType="num">
                                      <p:cBhvr additive="base">
                                        <p:cTn id="76" dur="500" fill="hold"/>
                                        <p:tgtEl>
                                          <p:spTgt spid="26"/>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additive="base">
                                        <p:cTn id="79" dur="500" fill="hold"/>
                                        <p:tgtEl>
                                          <p:spTgt spid="27"/>
                                        </p:tgtEl>
                                        <p:attrNameLst>
                                          <p:attrName>ppt_x</p:attrName>
                                        </p:attrNameLst>
                                      </p:cBhvr>
                                      <p:tavLst>
                                        <p:tav tm="0">
                                          <p:val>
                                            <p:strVal val="#ppt_x"/>
                                          </p:val>
                                        </p:tav>
                                        <p:tav tm="100000">
                                          <p:val>
                                            <p:strVal val="#ppt_x"/>
                                          </p:val>
                                        </p:tav>
                                      </p:tavLst>
                                    </p:anim>
                                    <p:anim calcmode="lin" valueType="num">
                                      <p:cBhvr additive="base">
                                        <p:cTn id="80" dur="500" fill="hold"/>
                                        <p:tgtEl>
                                          <p:spTgt spid="27"/>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 calcmode="lin" valueType="num">
                                      <p:cBhvr additive="base">
                                        <p:cTn id="83" dur="500" fill="hold"/>
                                        <p:tgtEl>
                                          <p:spTgt spid="28"/>
                                        </p:tgtEl>
                                        <p:attrNameLst>
                                          <p:attrName>ppt_x</p:attrName>
                                        </p:attrNameLst>
                                      </p:cBhvr>
                                      <p:tavLst>
                                        <p:tav tm="0">
                                          <p:val>
                                            <p:strVal val="#ppt_x"/>
                                          </p:val>
                                        </p:tav>
                                        <p:tav tm="100000">
                                          <p:val>
                                            <p:strVal val="#ppt_x"/>
                                          </p:val>
                                        </p:tav>
                                      </p:tavLst>
                                    </p:anim>
                                    <p:anim calcmode="lin" valueType="num">
                                      <p:cBhvr additive="base">
                                        <p:cTn id="84" dur="500" fill="hold"/>
                                        <p:tgtEl>
                                          <p:spTgt spid="28"/>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additive="base">
                                        <p:cTn id="87" dur="500" fill="hold"/>
                                        <p:tgtEl>
                                          <p:spTgt spid="29"/>
                                        </p:tgtEl>
                                        <p:attrNameLst>
                                          <p:attrName>ppt_x</p:attrName>
                                        </p:attrNameLst>
                                      </p:cBhvr>
                                      <p:tavLst>
                                        <p:tav tm="0">
                                          <p:val>
                                            <p:strVal val="#ppt_x"/>
                                          </p:val>
                                        </p:tav>
                                        <p:tav tm="100000">
                                          <p:val>
                                            <p:strVal val="#ppt_x"/>
                                          </p:val>
                                        </p:tav>
                                      </p:tavLst>
                                    </p:anim>
                                    <p:anim calcmode="lin" valueType="num">
                                      <p:cBhvr additive="base">
                                        <p:cTn id="88" dur="500" fill="hold"/>
                                        <p:tgtEl>
                                          <p:spTgt spid="29"/>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0"/>
                                        </p:tgtEl>
                                        <p:attrNameLst>
                                          <p:attrName>style.visibility</p:attrName>
                                        </p:attrNameLst>
                                      </p:cBhvr>
                                      <p:to>
                                        <p:strVal val="visible"/>
                                      </p:to>
                                    </p:set>
                                    <p:anim calcmode="lin" valueType="num">
                                      <p:cBhvr additive="base">
                                        <p:cTn id="91" dur="500" fill="hold"/>
                                        <p:tgtEl>
                                          <p:spTgt spid="30"/>
                                        </p:tgtEl>
                                        <p:attrNameLst>
                                          <p:attrName>ppt_x</p:attrName>
                                        </p:attrNameLst>
                                      </p:cBhvr>
                                      <p:tavLst>
                                        <p:tav tm="0">
                                          <p:val>
                                            <p:strVal val="#ppt_x"/>
                                          </p:val>
                                        </p:tav>
                                        <p:tav tm="100000">
                                          <p:val>
                                            <p:strVal val="#ppt_x"/>
                                          </p:val>
                                        </p:tav>
                                      </p:tavLst>
                                    </p:anim>
                                    <p:anim calcmode="lin" valueType="num">
                                      <p:cBhvr additive="base">
                                        <p:cTn id="92" dur="500" fill="hold"/>
                                        <p:tgtEl>
                                          <p:spTgt spid="30"/>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500" fill="hold"/>
                                        <p:tgtEl>
                                          <p:spTgt spid="31"/>
                                        </p:tgtEl>
                                        <p:attrNameLst>
                                          <p:attrName>ppt_x</p:attrName>
                                        </p:attrNameLst>
                                      </p:cBhvr>
                                      <p:tavLst>
                                        <p:tav tm="0">
                                          <p:val>
                                            <p:strVal val="#ppt_x"/>
                                          </p:val>
                                        </p:tav>
                                        <p:tav tm="100000">
                                          <p:val>
                                            <p:strVal val="#ppt_x"/>
                                          </p:val>
                                        </p:tav>
                                      </p:tavLst>
                                    </p:anim>
                                    <p:anim calcmode="lin" valueType="num">
                                      <p:cBhvr additive="base">
                                        <p:cTn id="96" dur="50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2"/>
                                        </p:tgtEl>
                                        <p:attrNameLst>
                                          <p:attrName>style.visibility</p:attrName>
                                        </p:attrNameLst>
                                      </p:cBhvr>
                                      <p:to>
                                        <p:strVal val="visible"/>
                                      </p:to>
                                    </p:set>
                                    <p:anim calcmode="lin" valueType="num">
                                      <p:cBhvr additive="base">
                                        <p:cTn id="99" dur="500" fill="hold"/>
                                        <p:tgtEl>
                                          <p:spTgt spid="32"/>
                                        </p:tgtEl>
                                        <p:attrNameLst>
                                          <p:attrName>ppt_x</p:attrName>
                                        </p:attrNameLst>
                                      </p:cBhvr>
                                      <p:tavLst>
                                        <p:tav tm="0">
                                          <p:val>
                                            <p:strVal val="#ppt_x"/>
                                          </p:val>
                                        </p:tav>
                                        <p:tav tm="100000">
                                          <p:val>
                                            <p:strVal val="#ppt_x"/>
                                          </p:val>
                                        </p:tav>
                                      </p:tavLst>
                                    </p:anim>
                                    <p:anim calcmode="lin" valueType="num">
                                      <p:cBhvr additive="base">
                                        <p:cTn id="100" dur="500" fill="hold"/>
                                        <p:tgtEl>
                                          <p:spTgt spid="32"/>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additive="base">
                                        <p:cTn id="103" dur="500" fill="hold"/>
                                        <p:tgtEl>
                                          <p:spTgt spid="33"/>
                                        </p:tgtEl>
                                        <p:attrNameLst>
                                          <p:attrName>ppt_x</p:attrName>
                                        </p:attrNameLst>
                                      </p:cBhvr>
                                      <p:tavLst>
                                        <p:tav tm="0">
                                          <p:val>
                                            <p:strVal val="#ppt_x"/>
                                          </p:val>
                                        </p:tav>
                                        <p:tav tm="100000">
                                          <p:val>
                                            <p:strVal val="#ppt_x"/>
                                          </p:val>
                                        </p:tav>
                                      </p:tavLst>
                                    </p:anim>
                                    <p:anim calcmode="lin" valueType="num">
                                      <p:cBhvr additive="base">
                                        <p:cTn id="104" dur="500" fill="hold"/>
                                        <p:tgtEl>
                                          <p:spTgt spid="33"/>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additive="base">
                                        <p:cTn id="107" dur="500" fill="hold"/>
                                        <p:tgtEl>
                                          <p:spTgt spid="34"/>
                                        </p:tgtEl>
                                        <p:attrNameLst>
                                          <p:attrName>ppt_x</p:attrName>
                                        </p:attrNameLst>
                                      </p:cBhvr>
                                      <p:tavLst>
                                        <p:tav tm="0">
                                          <p:val>
                                            <p:strVal val="#ppt_x"/>
                                          </p:val>
                                        </p:tav>
                                        <p:tav tm="100000">
                                          <p:val>
                                            <p:strVal val="#ppt_x"/>
                                          </p:val>
                                        </p:tav>
                                      </p:tavLst>
                                    </p:anim>
                                    <p:anim calcmode="lin" valueType="num">
                                      <p:cBhvr additive="base">
                                        <p:cTn id="108" dur="500" fill="hold"/>
                                        <p:tgtEl>
                                          <p:spTgt spid="34"/>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500" fill="hold"/>
                                        <p:tgtEl>
                                          <p:spTgt spid="35"/>
                                        </p:tgtEl>
                                        <p:attrNameLst>
                                          <p:attrName>ppt_x</p:attrName>
                                        </p:attrNameLst>
                                      </p:cBhvr>
                                      <p:tavLst>
                                        <p:tav tm="0">
                                          <p:val>
                                            <p:strVal val="#ppt_x"/>
                                          </p:val>
                                        </p:tav>
                                        <p:tav tm="100000">
                                          <p:val>
                                            <p:strVal val="#ppt_x"/>
                                          </p:val>
                                        </p:tav>
                                      </p:tavLst>
                                    </p:anim>
                                    <p:anim calcmode="lin" valueType="num">
                                      <p:cBhvr additive="base">
                                        <p:cTn id="112" dur="500" fill="hold"/>
                                        <p:tgtEl>
                                          <p:spTgt spid="35"/>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additive="base">
                                        <p:cTn id="115" dur="500" fill="hold"/>
                                        <p:tgtEl>
                                          <p:spTgt spid="36"/>
                                        </p:tgtEl>
                                        <p:attrNameLst>
                                          <p:attrName>ppt_x</p:attrName>
                                        </p:attrNameLst>
                                      </p:cBhvr>
                                      <p:tavLst>
                                        <p:tav tm="0">
                                          <p:val>
                                            <p:strVal val="#ppt_x"/>
                                          </p:val>
                                        </p:tav>
                                        <p:tav tm="100000">
                                          <p:val>
                                            <p:strVal val="#ppt_x"/>
                                          </p:val>
                                        </p:tav>
                                      </p:tavLst>
                                    </p:anim>
                                    <p:anim calcmode="lin" valueType="num">
                                      <p:cBhvr additive="base">
                                        <p:cTn id="116" dur="500" fill="hold"/>
                                        <p:tgtEl>
                                          <p:spTgt spid="36"/>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0"/>
                                        </p:tgtEl>
                                        <p:attrNameLst>
                                          <p:attrName>style.visibility</p:attrName>
                                        </p:attrNameLst>
                                      </p:cBhvr>
                                      <p:to>
                                        <p:strVal val="visible"/>
                                      </p:to>
                                    </p:set>
                                    <p:anim calcmode="lin" valueType="num">
                                      <p:cBhvr additive="base">
                                        <p:cTn id="119" dur="500" fill="hold"/>
                                        <p:tgtEl>
                                          <p:spTgt spid="40"/>
                                        </p:tgtEl>
                                        <p:attrNameLst>
                                          <p:attrName>ppt_x</p:attrName>
                                        </p:attrNameLst>
                                      </p:cBhvr>
                                      <p:tavLst>
                                        <p:tav tm="0">
                                          <p:val>
                                            <p:strVal val="#ppt_x"/>
                                          </p:val>
                                        </p:tav>
                                        <p:tav tm="100000">
                                          <p:val>
                                            <p:strVal val="#ppt_x"/>
                                          </p:val>
                                        </p:tav>
                                      </p:tavLst>
                                    </p:anim>
                                    <p:anim calcmode="lin" valueType="num">
                                      <p:cBhvr additive="base">
                                        <p:cTn id="120" dur="500" fill="hold"/>
                                        <p:tgtEl>
                                          <p:spTgt spid="40"/>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1"/>
                                        </p:tgtEl>
                                        <p:attrNameLst>
                                          <p:attrName>style.visibility</p:attrName>
                                        </p:attrNameLst>
                                      </p:cBhvr>
                                      <p:to>
                                        <p:strVal val="visible"/>
                                      </p:to>
                                    </p:set>
                                    <p:anim calcmode="lin" valueType="num">
                                      <p:cBhvr additive="base">
                                        <p:cTn id="123" dur="500" fill="hold"/>
                                        <p:tgtEl>
                                          <p:spTgt spid="41"/>
                                        </p:tgtEl>
                                        <p:attrNameLst>
                                          <p:attrName>ppt_x</p:attrName>
                                        </p:attrNameLst>
                                      </p:cBhvr>
                                      <p:tavLst>
                                        <p:tav tm="0">
                                          <p:val>
                                            <p:strVal val="#ppt_x"/>
                                          </p:val>
                                        </p:tav>
                                        <p:tav tm="100000">
                                          <p:val>
                                            <p:strVal val="#ppt_x"/>
                                          </p:val>
                                        </p:tav>
                                      </p:tavLst>
                                    </p:anim>
                                    <p:anim calcmode="lin" valueType="num">
                                      <p:cBhvr additive="base">
                                        <p:cTn id="12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1" grpId="0"/>
      <p:bldP spid="12" grpId="0"/>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p:bldP spid="29" grpId="0" animBg="1"/>
      <p:bldP spid="30" grpId="0" animBg="1"/>
      <p:bldP spid="31" grpId="0" animBg="1"/>
      <p:bldP spid="32" grpId="0" animBg="1"/>
      <p:bldP spid="33" grpId="0" animBg="1"/>
      <p:bldP spid="34" grpId="0" animBg="1"/>
      <p:bldP spid="35" grpId="0" animBg="1"/>
      <p:bldP spid="36" grpId="0"/>
      <p:bldP spid="40" grpId="0"/>
      <p:bldP spid="4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8553"/>
          <a:stretch/>
        </p:blipFill>
        <p:spPr bwMode="auto">
          <a:xfrm>
            <a:off x="1994740" y="1268760"/>
            <a:ext cx="4962525" cy="29702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47664" y="4530606"/>
            <a:ext cx="58496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headquarters of ARM Ltd. about 1990</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lang="hu-HU" sz="1600" dirty="0">
                <a:solidFill>
                  <a:srgbClr val="000000"/>
                </a:solidFill>
                <a:latin typeface="Verdana"/>
              </a:rPr>
              <a:t>15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75056" y="440668"/>
            <a:ext cx="24497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Verdana"/>
                <a:ea typeface="+mn-ea"/>
                <a:cs typeface="+mn-cs"/>
              </a:rPr>
              <a:t>Historical remarks</a:t>
            </a:r>
            <a:r>
              <a:rPr kumimoji="0" lang="en-US" sz="1600" b="0" i="0" u="none" strike="noStrike" kern="1200" cap="none" spc="0" normalizeH="0" baseline="0" noProof="0">
                <a:ln>
                  <a:noFill/>
                </a:ln>
                <a:solidFill>
                  <a:srgbClr val="000000"/>
                </a:solidFill>
                <a:effectLst/>
                <a:uLnTx/>
                <a:uFillTx/>
                <a:latin typeface="Verdana"/>
                <a:ea typeface="+mn-ea"/>
                <a:cs typeface="+mn-cs"/>
              </a:rPr>
              <a:t> </a:t>
            </a:r>
            <a:r>
              <a:rPr kumimoji="0" lang="en-US" sz="1600" b="0" i="0" u="none" strike="noStrike" kern="1200" cap="none" spc="0" normalizeH="0" baseline="0" noProof="0">
                <a:ln>
                  <a:noFill/>
                </a:ln>
                <a:solidFill>
                  <a:srgbClr val="FF0000"/>
                </a:solidFill>
                <a:effectLst/>
                <a:uLnTx/>
                <a:uFillTx/>
                <a:latin typeface="Verdana"/>
                <a:ea typeface="+mn-ea"/>
                <a:cs typeface="+mn-cs"/>
              </a:rPr>
              <a:t>-2</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16</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112539911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413FFB-EFC8-DB18-8F52-80CC4E8B7B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15818C9-103E-C0E7-23E6-998439C2252D}"/>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(6)</a:t>
            </a:r>
            <a:endParaRPr lang="hu-HU" sz="1680" dirty="0"/>
          </a:p>
        </p:txBody>
      </p:sp>
      <p:sp>
        <p:nvSpPr>
          <p:cNvPr id="16" name="TextBox 15">
            <a:extLst>
              <a:ext uri="{FF2B5EF4-FFF2-40B4-BE49-F238E27FC236}">
                <a16:creationId xmlns:a16="http://schemas.microsoft.com/office/drawing/2014/main" id="{599F2D72-2962-BBB3-F9F0-06BA59E24545}"/>
              </a:ext>
            </a:extLst>
          </p:cNvPr>
          <p:cNvSpPr txBox="1"/>
          <p:nvPr/>
        </p:nvSpPr>
        <p:spPr>
          <a:xfrm>
            <a:off x="355925" y="3978287"/>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a:t>
            </a:r>
            <a:r>
              <a:rPr lang="en-US" sz="1250" dirty="0">
                <a:solidFill>
                  <a:srgbClr val="000000"/>
                </a:solidFill>
                <a:latin typeface="Verdana"/>
              </a:rPr>
              <a:t>5 </a:t>
            </a:r>
            <a:r>
              <a:rPr kumimoji="0" lang="en-US" sz="1250" b="0" i="0" u="none" strike="noStrike" kern="1200" cap="none" spc="0" normalizeH="0" baseline="0" noProof="0" dirty="0">
                <a:ln>
                  <a:noFill/>
                </a:ln>
                <a:solidFill>
                  <a:srgbClr val="000000"/>
                </a:solidFill>
                <a:effectLst/>
                <a:uLnTx/>
                <a:uFillTx/>
                <a:latin typeface="Verdana"/>
                <a:ea typeface="+mn-ea"/>
                <a:cs typeface="+mn-cs"/>
              </a:rPr>
              <a:t>(2011)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4412 (2012)</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8260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MT6582 (2013)</a:t>
            </a:r>
          </a:p>
        </p:txBody>
      </p:sp>
      <p:sp>
        <p:nvSpPr>
          <p:cNvPr id="22" name="TextBox 21">
            <a:extLst>
              <a:ext uri="{FF2B5EF4-FFF2-40B4-BE49-F238E27FC236}">
                <a16:creationId xmlns:a16="http://schemas.microsoft.com/office/drawing/2014/main" id="{5578BF99-5231-0087-05AD-1EB100161273}"/>
              </a:ext>
            </a:extLst>
          </p:cNvPr>
          <p:cNvSpPr txBox="1"/>
          <p:nvPr/>
        </p:nvSpPr>
        <p:spPr>
          <a:xfrm>
            <a:off x="3470275" y="3226023"/>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A7</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E7 7580 (2015)</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410 (2015)</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a:t>
            </a:r>
            <a:r>
              <a:rPr lang="en-US" sz="1250" dirty="0">
                <a:solidFill>
                  <a:srgbClr val="000000"/>
                </a:solidFill>
                <a:latin typeface="Verdana"/>
              </a:rPr>
              <a:t>620 (2014)</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MT6735 (2015)</a:t>
            </a:r>
          </a:p>
        </p:txBody>
      </p:sp>
      <p:sp>
        <p:nvSpPr>
          <p:cNvPr id="23" name="TextBox 22">
            <a:extLst>
              <a:ext uri="{FF2B5EF4-FFF2-40B4-BE49-F238E27FC236}">
                <a16:creationId xmlns:a16="http://schemas.microsoft.com/office/drawing/2014/main" id="{096DE572-A634-B3C9-D299-E50DBDDE8C45}"/>
              </a:ext>
            </a:extLst>
          </p:cNvPr>
          <p:cNvSpPr txBox="1"/>
          <p:nvPr/>
        </p:nvSpPr>
        <p:spPr>
          <a:xfrm>
            <a:off x="6640675" y="4058781"/>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A10</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E8 8890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439 (2018)</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MT6750 (2016)</a:t>
            </a:r>
          </a:p>
        </p:txBody>
      </p:sp>
      <p:sp>
        <p:nvSpPr>
          <p:cNvPr id="4" name="Rounded Rectangle 25">
            <a:extLst>
              <a:ext uri="{FF2B5EF4-FFF2-40B4-BE49-F238E27FC236}">
                <a16:creationId xmlns:a16="http://schemas.microsoft.com/office/drawing/2014/main" id="{EF95D7CD-258E-9F5D-918B-3CAC3DB72E96}"/>
              </a:ext>
            </a:extLst>
          </p:cNvPr>
          <p:cNvSpPr/>
          <p:nvPr/>
        </p:nvSpPr>
        <p:spPr bwMode="auto">
          <a:xfrm>
            <a:off x="539844" y="5453778"/>
            <a:ext cx="1627917" cy="686813"/>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7F3738C8-91ED-A3E1-49FF-90CC8EA6C359}"/>
              </a:ext>
            </a:extLst>
          </p:cNvPr>
          <p:cNvSpPr txBox="1"/>
          <p:nvPr/>
        </p:nvSpPr>
        <p:spPr>
          <a:xfrm>
            <a:off x="504440" y="5488358"/>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4A1FF309-5B6B-45EC-7B9F-FE1E80CE0306}"/>
              </a:ext>
            </a:extLst>
          </p:cNvPr>
          <p:cNvSpPr/>
          <p:nvPr/>
        </p:nvSpPr>
        <p:spPr bwMode="auto">
          <a:xfrm>
            <a:off x="6877127" y="5453778"/>
            <a:ext cx="1627917" cy="686813"/>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63FFA55A-9076-7EA3-B94E-3CFB7CD82FB7}"/>
              </a:ext>
            </a:extLst>
          </p:cNvPr>
          <p:cNvSpPr txBox="1"/>
          <p:nvPr/>
        </p:nvSpPr>
        <p:spPr>
          <a:xfrm>
            <a:off x="6868460" y="5481281"/>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8" name="Rounded Rectangle 29">
            <a:extLst>
              <a:ext uri="{FF2B5EF4-FFF2-40B4-BE49-F238E27FC236}">
                <a16:creationId xmlns:a16="http://schemas.microsoft.com/office/drawing/2014/main" id="{150D77CD-B643-BCA6-92B3-24570B039173}"/>
              </a:ext>
            </a:extLst>
          </p:cNvPr>
          <p:cNvSpPr/>
          <p:nvPr/>
        </p:nvSpPr>
        <p:spPr bwMode="auto">
          <a:xfrm>
            <a:off x="3655380" y="4402808"/>
            <a:ext cx="1627917" cy="686813"/>
          </a:xfrm>
          <a:prstGeom prst="roundRect">
            <a:avLst/>
          </a:prstGeom>
          <a:solidFill>
            <a:srgbClr val="FFC0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09968D62-DB37-197C-FFC1-C3D555555181}"/>
              </a:ext>
            </a:extLst>
          </p:cNvPr>
          <p:cNvSpPr txBox="1"/>
          <p:nvPr/>
        </p:nvSpPr>
        <p:spPr>
          <a:xfrm>
            <a:off x="3628443" y="4433113"/>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 </a:t>
            </a:r>
          </a:p>
        </p:txBody>
      </p:sp>
      <p:cxnSp>
        <p:nvCxnSpPr>
          <p:cNvPr id="12" name="Straight Arrow Connector 11">
            <a:extLst>
              <a:ext uri="{FF2B5EF4-FFF2-40B4-BE49-F238E27FC236}">
                <a16:creationId xmlns:a16="http://schemas.microsoft.com/office/drawing/2014/main" id="{AA5BA12C-74A4-AC84-D700-DD692C036194}"/>
              </a:ext>
            </a:extLst>
          </p:cNvPr>
          <p:cNvCxnSpPr>
            <a:stCxn id="4" idx="0"/>
            <a:endCxn id="9" idx="1"/>
          </p:cNvCxnSpPr>
          <p:nvPr/>
        </p:nvCxnSpPr>
        <p:spPr bwMode="auto">
          <a:xfrm flipV="1">
            <a:off x="1353803" y="4751953"/>
            <a:ext cx="2274640" cy="701824"/>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Arrow Connector 12">
            <a:extLst>
              <a:ext uri="{FF2B5EF4-FFF2-40B4-BE49-F238E27FC236}">
                <a16:creationId xmlns:a16="http://schemas.microsoft.com/office/drawing/2014/main" id="{1FA75A71-A13F-C6AC-F1A4-19E887102258}"/>
              </a:ext>
            </a:extLst>
          </p:cNvPr>
          <p:cNvCxnSpPr>
            <a:stCxn id="8" idx="3"/>
            <a:endCxn id="6" idx="0"/>
          </p:cNvCxnSpPr>
          <p:nvPr/>
        </p:nvCxnSpPr>
        <p:spPr bwMode="auto">
          <a:xfrm>
            <a:off x="5283297" y="4746216"/>
            <a:ext cx="2407789" cy="707562"/>
          </a:xfrm>
          <a:prstGeom prst="straightConnector1">
            <a:avLst/>
          </a:prstGeom>
          <a:noFill/>
          <a:ln w="19050"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TextBox 2">
            <a:extLst>
              <a:ext uri="{FF2B5EF4-FFF2-40B4-BE49-F238E27FC236}">
                <a16:creationId xmlns:a16="http://schemas.microsoft.com/office/drawing/2014/main" id="{592DDA2A-124F-5467-7CF3-DD3E7C66F12C}"/>
              </a:ext>
            </a:extLst>
          </p:cNvPr>
          <p:cNvSpPr txBox="1"/>
          <p:nvPr/>
        </p:nvSpPr>
        <p:spPr>
          <a:xfrm>
            <a:off x="75248" y="44428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2</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The </a:t>
            </a:r>
            <a:r>
              <a:rPr lang="en-US" altLang="en-US" spc="-20" dirty="0">
                <a:solidFill>
                  <a:schemeClr val="accent6"/>
                </a:solidFill>
                <a:latin typeface="Verdana" pitchFamily="34" charset="0"/>
              </a:rPr>
              <a:t>second</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major step: transitioning from Armv7-based 32-bit</a:t>
            </a:r>
            <a:r>
              <a:rPr lang="en-US" altLang="en-US" spc="-20" dirty="0">
                <a:solidFill>
                  <a:schemeClr val="accent6"/>
                </a:solidFill>
                <a:latin typeface="Verdana" pitchFamily="34" charset="0"/>
              </a:rPr>
              <a:t>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dirty="0">
                <a:solidFill>
                  <a:schemeClr val="accent6"/>
                </a:solidFill>
                <a:latin typeface="Verdana" pitchFamily="34" charset="0"/>
              </a:rPr>
              <a:t>      </a:t>
            </a: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 multicores to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-2 </a:t>
            </a:r>
            <a:endParaRPr kumimoji="0" lang="en-US" altLang="en-US" i="0" u="none" strike="noStrike" kern="1200" cap="none" normalizeH="0" baseline="0" noProof="0" dirty="0">
              <a:ln>
                <a:noFill/>
              </a:ln>
              <a:solidFill>
                <a:schemeClr val="accent6"/>
              </a:solidFill>
              <a:effectLst/>
              <a:uLnTx/>
              <a:uFillTx/>
              <a:latin typeface="Verdana" pitchFamily="34" charset="0"/>
              <a:ea typeface="+mn-ea"/>
              <a:cs typeface="+mn-cs"/>
            </a:endParaRPr>
          </a:p>
        </p:txBody>
      </p:sp>
      <p:sp>
        <p:nvSpPr>
          <p:cNvPr id="17" name="TextBox 16">
            <a:extLst>
              <a:ext uri="{FF2B5EF4-FFF2-40B4-BE49-F238E27FC236}">
                <a16:creationId xmlns:a16="http://schemas.microsoft.com/office/drawing/2014/main" id="{4466EC04-91B5-17DC-523D-1CC2C7A0C91F}"/>
              </a:ext>
            </a:extLst>
          </p:cNvPr>
          <p:cNvSpPr txBox="1"/>
          <p:nvPr/>
        </p:nvSpPr>
        <p:spPr>
          <a:xfrm>
            <a:off x="36787" y="1129194"/>
            <a:ext cx="9070425" cy="661720"/>
          </a:xfrm>
          <a:prstGeom prst="rect">
            <a:avLst/>
          </a:prstGeom>
          <a:noFill/>
        </p:spPr>
        <p:txBody>
          <a:bodyPr wrap="square" rtlCol="0">
            <a:spAutoFit/>
          </a:bodyPr>
          <a:lstStyle/>
          <a:p>
            <a:pPr>
              <a:spcAft>
                <a:spcPts val="600"/>
              </a:spcAft>
            </a:pPr>
            <a:r>
              <a:rPr lang="en-US" sz="1600" dirty="0"/>
              <a:t>This transfer, however, occurred </a:t>
            </a:r>
            <a:r>
              <a:rPr lang="en-US" sz="1600" dirty="0">
                <a:solidFill>
                  <a:srgbClr val="FF0000"/>
                </a:solidFill>
              </a:rPr>
              <a:t>along two alternative paths in two steps.</a:t>
            </a:r>
          </a:p>
          <a:p>
            <a:pPr>
              <a:spcAft>
                <a:spcPts val="600"/>
              </a:spcAft>
            </a:pPr>
            <a:r>
              <a:rPr lang="en-US" sz="1600" dirty="0"/>
              <a:t>Along </a:t>
            </a:r>
            <a:r>
              <a:rPr lang="en-US" sz="1600" dirty="0">
                <a:solidFill>
                  <a:srgbClr val="FF0000"/>
                </a:solidFill>
              </a:rPr>
              <a:t>one path  </a:t>
            </a:r>
            <a:endParaRPr lang="hu-HU" sz="1600" dirty="0" err="1">
              <a:solidFill>
                <a:srgbClr val="FF0000"/>
              </a:solidFill>
            </a:endParaRPr>
          </a:p>
        </p:txBody>
      </p:sp>
      <p:sp>
        <p:nvSpPr>
          <p:cNvPr id="20" name="Arrow: Right 19">
            <a:extLst>
              <a:ext uri="{FF2B5EF4-FFF2-40B4-BE49-F238E27FC236}">
                <a16:creationId xmlns:a16="http://schemas.microsoft.com/office/drawing/2014/main" id="{5AFF1A79-02C6-6740-6F3E-E97A344ACDB5}"/>
              </a:ext>
            </a:extLst>
          </p:cNvPr>
          <p:cNvSpPr/>
          <p:nvPr/>
        </p:nvSpPr>
        <p:spPr bwMode="auto">
          <a:xfrm>
            <a:off x="2402809" y="5797184"/>
            <a:ext cx="4250242" cy="10288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21" name="TextBox 20">
            <a:extLst>
              <a:ext uri="{FF2B5EF4-FFF2-40B4-BE49-F238E27FC236}">
                <a16:creationId xmlns:a16="http://schemas.microsoft.com/office/drawing/2014/main" id="{FFD73C6E-7D7C-9791-3BFE-68B73A28215E}"/>
              </a:ext>
            </a:extLst>
          </p:cNvPr>
          <p:cNvSpPr txBox="1"/>
          <p:nvPr/>
        </p:nvSpPr>
        <p:spPr>
          <a:xfrm>
            <a:off x="157658" y="1755232"/>
            <a:ext cx="8853899" cy="1138773"/>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0070C0"/>
                </a:solidFill>
              </a:rPr>
              <a:t>Armv7-based 32-bit symmetrical multicore CPUs </a:t>
            </a:r>
            <a:r>
              <a:rPr lang="en-US" sz="1600" dirty="0"/>
              <a:t>were first transitioned to </a:t>
            </a:r>
          </a:p>
          <a:p>
            <a:r>
              <a:rPr lang="en-US" sz="1600" dirty="0"/>
              <a:t>      </a:t>
            </a:r>
            <a:r>
              <a:rPr lang="en-US" sz="1600" dirty="0">
                <a:solidFill>
                  <a:srgbClr val="0070C0"/>
                </a:solidFill>
              </a:rPr>
              <a:t>Armv8.0-based 64-bit symmetrical multicore CPUs</a:t>
            </a:r>
            <a:r>
              <a:rPr lang="en-US" sz="1600" dirty="0"/>
              <a:t>, and subsequently,</a:t>
            </a:r>
          </a:p>
          <a:p>
            <a:pPr marL="285750" indent="-285750">
              <a:buFont typeface="Arial" panose="020B0604020202020204" pitchFamily="34" charset="0"/>
              <a:buChar char="•"/>
            </a:pPr>
            <a:r>
              <a:rPr lang="en-US" sz="1600" dirty="0">
                <a:solidFill>
                  <a:srgbClr val="0070C0"/>
                </a:solidFill>
              </a:rPr>
              <a:t>Armv8.0 64-bit symmetrical multicores</a:t>
            </a:r>
            <a:r>
              <a:rPr lang="en-US" sz="1600" dirty="0"/>
              <a:t> were transitioned to </a:t>
            </a:r>
            <a:r>
              <a:rPr lang="en-US" dirty="0">
                <a:solidFill>
                  <a:srgbClr val="0070C0"/>
                </a:solidFill>
              </a:rPr>
              <a:t>Armv8.0 64-bit</a:t>
            </a:r>
          </a:p>
          <a:p>
            <a:r>
              <a:rPr lang="en-US" dirty="0">
                <a:solidFill>
                  <a:srgbClr val="0070C0"/>
                </a:solidFill>
              </a:rPr>
              <a:t>      </a:t>
            </a:r>
            <a:r>
              <a:rPr lang="en-US" dirty="0" err="1">
                <a:solidFill>
                  <a:srgbClr val="0070C0"/>
                </a:solidFill>
              </a:rPr>
              <a:t>big.little</a:t>
            </a:r>
            <a:r>
              <a:rPr lang="en-US" dirty="0">
                <a:solidFill>
                  <a:srgbClr val="0070C0"/>
                </a:solidFill>
              </a:rPr>
              <a:t> CPUs,</a:t>
            </a:r>
            <a:endParaRPr lang="hu-HU" dirty="0" err="1">
              <a:solidFill>
                <a:srgbClr val="0070C0"/>
              </a:solidFill>
            </a:endParaRPr>
          </a:p>
        </p:txBody>
      </p:sp>
      <p:sp>
        <p:nvSpPr>
          <p:cNvPr id="28" name="TextBox 27">
            <a:extLst>
              <a:ext uri="{FF2B5EF4-FFF2-40B4-BE49-F238E27FC236}">
                <a16:creationId xmlns:a16="http://schemas.microsoft.com/office/drawing/2014/main" id="{CADAE8EA-2415-CED2-3B8C-1DBE38B552F6}"/>
              </a:ext>
            </a:extLst>
          </p:cNvPr>
          <p:cNvSpPr txBox="1"/>
          <p:nvPr/>
        </p:nvSpPr>
        <p:spPr>
          <a:xfrm>
            <a:off x="75248" y="2848305"/>
            <a:ext cx="2251578" cy="338554"/>
          </a:xfrm>
          <a:prstGeom prst="rect">
            <a:avLst/>
          </a:prstGeom>
          <a:noFill/>
        </p:spPr>
        <p:txBody>
          <a:bodyPr wrap="none" rtlCol="0">
            <a:spAutoFit/>
          </a:bodyPr>
          <a:lstStyle/>
          <a:p>
            <a:r>
              <a:rPr lang="en-US" sz="1600" dirty="0"/>
              <a:t>as illustrated below.</a:t>
            </a:r>
            <a:endParaRPr lang="hu-HU" sz="1600" dirty="0" err="1"/>
          </a:p>
        </p:txBody>
      </p:sp>
    </p:spTree>
    <p:extLst>
      <p:ext uri="{BB962C8B-B14F-4D97-AF65-F5344CB8AC3E}">
        <p14:creationId xmlns:p14="http://schemas.microsoft.com/office/powerpoint/2010/main" val="387070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 calcmode="lin" valueType="num">
                                      <p:cBhvr additive="base">
                                        <p:cTn id="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ppt_x"/>
                                          </p:val>
                                        </p:tav>
                                        <p:tav tm="100000">
                                          <p:val>
                                            <p:strVal val="#ppt_x"/>
                                          </p:val>
                                        </p:tav>
                                      </p:tavLst>
                                    </p:anim>
                                    <p:anim calcmode="lin" valueType="num">
                                      <p:cBhvr additive="base">
                                        <p:cTn id="60" dur="500" fill="hold"/>
                                        <p:tgtEl>
                                          <p:spTgt spid="2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2" grpId="0"/>
      <p:bldP spid="23" grpId="0"/>
      <p:bldP spid="4" grpId="0" animBg="1"/>
      <p:bldP spid="5" grpId="0"/>
      <p:bldP spid="6" grpId="0" animBg="1"/>
      <p:bldP spid="7" grpId="0"/>
      <p:bldP spid="8" grpId="0" animBg="1"/>
      <p:bldP spid="9" grpId="0"/>
      <p:bldP spid="20" grpId="0" animBg="1"/>
      <p:bldP spid="21" grpId="0"/>
      <p:bldP spid="2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F42B8-A521-73F9-2C23-E490E52DDE0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13FB1-C5AC-B540-6F8F-CBB1AF590DBF}"/>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(7)</a:t>
            </a:r>
            <a:endParaRPr lang="hu-HU" sz="1680" dirty="0"/>
          </a:p>
        </p:txBody>
      </p:sp>
      <p:sp>
        <p:nvSpPr>
          <p:cNvPr id="18" name="TextBox 17">
            <a:extLst>
              <a:ext uri="{FF2B5EF4-FFF2-40B4-BE49-F238E27FC236}">
                <a16:creationId xmlns:a16="http://schemas.microsoft.com/office/drawing/2014/main" id="{421B5688-D7A6-5C2D-98A1-B9CDFC027102}"/>
              </a:ext>
            </a:extLst>
          </p:cNvPr>
          <p:cNvSpPr txBox="1"/>
          <p:nvPr/>
        </p:nvSpPr>
        <p:spPr>
          <a:xfrm>
            <a:off x="338499" y="4368803"/>
            <a:ext cx="2007281"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4412 (2012)</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defTabSz="457200">
              <a:defRPr/>
            </a:pPr>
            <a:r>
              <a:rPr lang="en-US" sz="1250" dirty="0">
                <a:solidFill>
                  <a:srgbClr val="000000"/>
                </a:solidFill>
              </a:rPr>
              <a:t>MediaTek 6582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4" name="TextBox 23">
            <a:extLst>
              <a:ext uri="{FF2B5EF4-FFF2-40B4-BE49-F238E27FC236}">
                <a16:creationId xmlns:a16="http://schemas.microsoft.com/office/drawing/2014/main" id="{5DEB573E-EF4A-8063-C54E-17A157E79019}"/>
              </a:ext>
            </a:extLst>
          </p:cNvPr>
          <p:cNvSpPr txBox="1"/>
          <p:nvPr/>
        </p:nvSpPr>
        <p:spPr>
          <a:xfrm>
            <a:off x="3385096" y="5156317"/>
            <a:ext cx="2294603"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5410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920 (2014)</a:t>
            </a:r>
          </a:p>
          <a:p>
            <a:pPr defTabSz="457200">
              <a:defRPr/>
            </a:pPr>
            <a:r>
              <a:rPr lang="en-US" sz="1250" dirty="0">
                <a:solidFill>
                  <a:srgbClr val="000000"/>
                </a:solidFill>
              </a:rPr>
              <a:t>MediaTek MT8135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167C3CA1-A06A-E2DC-56C4-64A705C4AC3A}"/>
              </a:ext>
            </a:extLst>
          </p:cNvPr>
          <p:cNvSpPr txBox="1"/>
          <p:nvPr/>
        </p:nvSpPr>
        <p:spPr>
          <a:xfrm>
            <a:off x="6697407" y="4419603"/>
            <a:ext cx="2380780"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E. 8 8890 (2016)</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defTabSz="457200">
              <a:defRPr/>
            </a:pPr>
            <a:r>
              <a:rPr lang="en-US" sz="1250" dirty="0">
                <a:solidFill>
                  <a:srgbClr val="000000"/>
                </a:solidFill>
              </a:rPr>
              <a:t>MediaTek MT6750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ounded Rectangle 25">
            <a:extLst>
              <a:ext uri="{FF2B5EF4-FFF2-40B4-BE49-F238E27FC236}">
                <a16:creationId xmlns:a16="http://schemas.microsoft.com/office/drawing/2014/main" id="{92D650FD-CDEB-2EE2-42E2-AE1C78C35793}"/>
              </a:ext>
            </a:extLst>
          </p:cNvPr>
          <p:cNvSpPr/>
          <p:nvPr/>
        </p:nvSpPr>
        <p:spPr bwMode="auto">
          <a:xfrm>
            <a:off x="539844" y="3278142"/>
            <a:ext cx="1627917" cy="686813"/>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3D7D1E63-30C5-B758-14DE-69F30134A3DA}"/>
              </a:ext>
            </a:extLst>
          </p:cNvPr>
          <p:cNvSpPr txBox="1"/>
          <p:nvPr/>
        </p:nvSpPr>
        <p:spPr>
          <a:xfrm>
            <a:off x="504440" y="3312722"/>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9198E059-C87E-5335-34D7-F11F2645B770}"/>
              </a:ext>
            </a:extLst>
          </p:cNvPr>
          <p:cNvSpPr/>
          <p:nvPr/>
        </p:nvSpPr>
        <p:spPr bwMode="auto">
          <a:xfrm>
            <a:off x="6877127" y="3278142"/>
            <a:ext cx="1627917" cy="686813"/>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2D0D8065-3C37-9A4A-75AA-51DAA1C7956E}"/>
              </a:ext>
            </a:extLst>
          </p:cNvPr>
          <p:cNvSpPr txBox="1"/>
          <p:nvPr/>
        </p:nvSpPr>
        <p:spPr>
          <a:xfrm>
            <a:off x="6868460" y="3305645"/>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10" name="Rounded Rectangle 34">
            <a:extLst>
              <a:ext uri="{FF2B5EF4-FFF2-40B4-BE49-F238E27FC236}">
                <a16:creationId xmlns:a16="http://schemas.microsoft.com/office/drawing/2014/main" id="{7D32C63D-CDE4-AFFE-AB80-557FF5442641}"/>
              </a:ext>
            </a:extLst>
          </p:cNvPr>
          <p:cNvSpPr/>
          <p:nvPr/>
        </p:nvSpPr>
        <p:spPr bwMode="auto">
          <a:xfrm>
            <a:off x="3613045" y="4348358"/>
            <a:ext cx="1627917" cy="686813"/>
          </a:xfrm>
          <a:prstGeom prst="roundRect">
            <a:avLst/>
          </a:prstGeom>
          <a:solidFill>
            <a:srgbClr val="92D05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878DCF42-37BE-1D07-CDF0-C2D933C19986}"/>
              </a:ext>
            </a:extLst>
          </p:cNvPr>
          <p:cNvSpPr txBox="1"/>
          <p:nvPr/>
        </p:nvSpPr>
        <p:spPr>
          <a:xfrm>
            <a:off x="3619976" y="4381949"/>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250" b="1" dirty="0">
                <a:solidFill>
                  <a:srgbClr val="000000"/>
                </a:solidFill>
                <a:latin typeface="Verdana"/>
              </a:rPr>
              <a:t>CPU/</a:t>
            </a:r>
            <a:endParaRPr kumimoji="0" lang="en-US" sz="1250" b="1"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4" name="Straight Arrow Connector 13">
            <a:extLst>
              <a:ext uri="{FF2B5EF4-FFF2-40B4-BE49-F238E27FC236}">
                <a16:creationId xmlns:a16="http://schemas.microsoft.com/office/drawing/2014/main" id="{4DF0711B-13AC-F29D-1548-3EDF1882BBA0}"/>
              </a:ext>
            </a:extLst>
          </p:cNvPr>
          <p:cNvCxnSpPr>
            <a:stCxn id="4" idx="2"/>
            <a:endCxn id="11" idx="1"/>
          </p:cNvCxnSpPr>
          <p:nvPr/>
        </p:nvCxnSpPr>
        <p:spPr bwMode="auto">
          <a:xfrm>
            <a:off x="1353803" y="3964955"/>
            <a:ext cx="2266173" cy="751701"/>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97259A57-C73B-D68D-4D93-979AC1E47D1A}"/>
              </a:ext>
            </a:extLst>
          </p:cNvPr>
          <p:cNvCxnSpPr>
            <a:stCxn id="11" idx="3"/>
            <a:endCxn id="6" idx="2"/>
          </p:cNvCxnSpPr>
          <p:nvPr/>
        </p:nvCxnSpPr>
        <p:spPr bwMode="auto">
          <a:xfrm flipV="1">
            <a:off x="5283956" y="3964955"/>
            <a:ext cx="2407130" cy="751701"/>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Arrow: Right 26">
            <a:extLst>
              <a:ext uri="{FF2B5EF4-FFF2-40B4-BE49-F238E27FC236}">
                <a16:creationId xmlns:a16="http://schemas.microsoft.com/office/drawing/2014/main" id="{1BEE711C-5239-B68B-837A-35715E92AA2B}"/>
              </a:ext>
            </a:extLst>
          </p:cNvPr>
          <p:cNvSpPr/>
          <p:nvPr/>
        </p:nvSpPr>
        <p:spPr bwMode="auto">
          <a:xfrm>
            <a:off x="2402809" y="3621548"/>
            <a:ext cx="4250242" cy="10288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7147B4C9-FE46-471A-1F9F-110C1E8C8349}"/>
              </a:ext>
            </a:extLst>
          </p:cNvPr>
          <p:cNvSpPr txBox="1"/>
          <p:nvPr/>
        </p:nvSpPr>
        <p:spPr>
          <a:xfrm>
            <a:off x="75248" y="44428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2)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The </a:t>
            </a:r>
            <a:r>
              <a:rPr lang="en-US" altLang="en-US" spc="-20" dirty="0">
                <a:solidFill>
                  <a:schemeClr val="accent6"/>
                </a:solidFill>
                <a:latin typeface="Verdana" pitchFamily="34" charset="0"/>
              </a:rPr>
              <a:t>second</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major step: transitioning from Armv7-based 32-bit</a:t>
            </a:r>
            <a:r>
              <a:rPr lang="en-US" altLang="en-US" spc="-20" dirty="0">
                <a:solidFill>
                  <a:schemeClr val="accent6"/>
                </a:solidFill>
                <a:latin typeface="Verdana" pitchFamily="34" charset="0"/>
              </a:rPr>
              <a:t>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dirty="0">
                <a:solidFill>
                  <a:schemeClr val="accent6"/>
                </a:solidFill>
                <a:latin typeface="Verdana" pitchFamily="34" charset="0"/>
              </a:rPr>
              <a:t> </a:t>
            </a: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     multicores to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-3</a:t>
            </a:r>
            <a:endParaRPr kumimoji="0" lang="en-US" altLang="en-US" i="0" u="none" strike="noStrike" kern="1200" cap="none" normalizeH="0" baseline="0" noProof="0" dirty="0">
              <a:ln>
                <a:noFill/>
              </a:ln>
              <a:solidFill>
                <a:schemeClr val="accent6"/>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AC61FB54-2D77-5B1E-010E-5A9C0EE90F83}"/>
              </a:ext>
            </a:extLst>
          </p:cNvPr>
          <p:cNvSpPr txBox="1"/>
          <p:nvPr/>
        </p:nvSpPr>
        <p:spPr>
          <a:xfrm>
            <a:off x="210208" y="1513495"/>
            <a:ext cx="8443530" cy="1138773"/>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0070C0"/>
                </a:solidFill>
              </a:rPr>
              <a:t>Armv7-based 32-bit symmetrical multicore CPUs </a:t>
            </a:r>
            <a:r>
              <a:rPr lang="en-US" sz="1600" dirty="0"/>
              <a:t>were first transitioned to </a:t>
            </a:r>
          </a:p>
          <a:p>
            <a:r>
              <a:rPr lang="en-US" sz="1600" dirty="0"/>
              <a:t>      Armv7-based 32-bit </a:t>
            </a:r>
            <a:r>
              <a:rPr lang="en-US" sz="1600" dirty="0" err="1"/>
              <a:t>big.little</a:t>
            </a:r>
            <a:r>
              <a:rPr lang="en-US" sz="1600" dirty="0"/>
              <a:t> CPUs, and subsequently,</a:t>
            </a:r>
          </a:p>
          <a:p>
            <a:pPr marL="285750" indent="-285750">
              <a:buFont typeface="Arial" panose="020B0604020202020204" pitchFamily="34" charset="0"/>
              <a:buChar char="•"/>
            </a:pPr>
            <a:r>
              <a:rPr lang="en-US" sz="1600" dirty="0">
                <a:solidFill>
                  <a:srgbClr val="0070C0"/>
                </a:solidFill>
              </a:rPr>
              <a:t>the Armv7-based 32-bit </a:t>
            </a:r>
            <a:r>
              <a:rPr lang="en-US" sz="1600" dirty="0" err="1">
                <a:solidFill>
                  <a:srgbClr val="0070C0"/>
                </a:solidFill>
              </a:rPr>
              <a:t>big.little</a:t>
            </a:r>
            <a:r>
              <a:rPr lang="en-US" sz="1600" dirty="0">
                <a:solidFill>
                  <a:srgbClr val="0070C0"/>
                </a:solidFill>
              </a:rPr>
              <a:t> CPUs</a:t>
            </a:r>
            <a:r>
              <a:rPr lang="en-US" sz="1600" dirty="0"/>
              <a:t> were transitioned to </a:t>
            </a:r>
            <a:r>
              <a:rPr lang="en-US" dirty="0">
                <a:solidFill>
                  <a:srgbClr val="0070C0"/>
                </a:solidFill>
              </a:rPr>
              <a:t>Armv8.0 64-bit</a:t>
            </a:r>
          </a:p>
          <a:p>
            <a:r>
              <a:rPr lang="en-US" dirty="0">
                <a:solidFill>
                  <a:srgbClr val="0070C0"/>
                </a:solidFill>
              </a:rPr>
              <a:t>      </a:t>
            </a:r>
            <a:r>
              <a:rPr lang="en-US" dirty="0" err="1">
                <a:solidFill>
                  <a:srgbClr val="0070C0"/>
                </a:solidFill>
              </a:rPr>
              <a:t>big.little</a:t>
            </a:r>
            <a:r>
              <a:rPr lang="en-US" dirty="0">
                <a:solidFill>
                  <a:srgbClr val="0070C0"/>
                </a:solidFill>
              </a:rPr>
              <a:t> CPUs,</a:t>
            </a:r>
            <a:endParaRPr lang="hu-HU" dirty="0" err="1">
              <a:solidFill>
                <a:srgbClr val="0070C0"/>
              </a:solidFill>
            </a:endParaRPr>
          </a:p>
        </p:txBody>
      </p:sp>
      <p:sp>
        <p:nvSpPr>
          <p:cNvPr id="21" name="TextBox 20">
            <a:extLst>
              <a:ext uri="{FF2B5EF4-FFF2-40B4-BE49-F238E27FC236}">
                <a16:creationId xmlns:a16="http://schemas.microsoft.com/office/drawing/2014/main" id="{0FBD5688-7D0F-0C75-D79A-CE544D18F8CE}"/>
              </a:ext>
            </a:extLst>
          </p:cNvPr>
          <p:cNvSpPr txBox="1"/>
          <p:nvPr/>
        </p:nvSpPr>
        <p:spPr>
          <a:xfrm>
            <a:off x="127798" y="2617078"/>
            <a:ext cx="2251578" cy="338554"/>
          </a:xfrm>
          <a:prstGeom prst="rect">
            <a:avLst/>
          </a:prstGeom>
          <a:noFill/>
        </p:spPr>
        <p:txBody>
          <a:bodyPr wrap="none" rtlCol="0">
            <a:spAutoFit/>
          </a:bodyPr>
          <a:lstStyle/>
          <a:p>
            <a:r>
              <a:rPr lang="en-US" sz="1600" dirty="0"/>
              <a:t>as illustrated below.</a:t>
            </a:r>
            <a:endParaRPr lang="hu-HU" sz="1600" dirty="0" err="1"/>
          </a:p>
        </p:txBody>
      </p:sp>
      <p:sp>
        <p:nvSpPr>
          <p:cNvPr id="29" name="TextBox 28">
            <a:extLst>
              <a:ext uri="{FF2B5EF4-FFF2-40B4-BE49-F238E27FC236}">
                <a16:creationId xmlns:a16="http://schemas.microsoft.com/office/drawing/2014/main" id="{74D67267-6FAA-4821-3448-BA774004D6AA}"/>
              </a:ext>
            </a:extLst>
          </p:cNvPr>
          <p:cNvSpPr txBox="1"/>
          <p:nvPr/>
        </p:nvSpPr>
        <p:spPr>
          <a:xfrm>
            <a:off x="78834" y="1129132"/>
            <a:ext cx="4908330" cy="369332"/>
          </a:xfrm>
          <a:prstGeom prst="rect">
            <a:avLst/>
          </a:prstGeom>
          <a:noFill/>
        </p:spPr>
        <p:txBody>
          <a:bodyPr wrap="square">
            <a:spAutoFit/>
          </a:bodyPr>
          <a:lstStyle/>
          <a:p>
            <a:pPr>
              <a:spcAft>
                <a:spcPts val="600"/>
              </a:spcAft>
            </a:pPr>
            <a:r>
              <a:rPr lang="en-US" sz="1800" dirty="0"/>
              <a:t>Along the </a:t>
            </a:r>
            <a:r>
              <a:rPr lang="en-US" sz="1800" dirty="0">
                <a:solidFill>
                  <a:srgbClr val="FF0000"/>
                </a:solidFill>
              </a:rPr>
              <a:t>another path  </a:t>
            </a:r>
            <a:endParaRPr lang="hu-HU" sz="1800" dirty="0" err="1">
              <a:solidFill>
                <a:srgbClr val="FF0000"/>
              </a:solidFill>
            </a:endParaRPr>
          </a:p>
        </p:txBody>
      </p:sp>
    </p:spTree>
    <p:extLst>
      <p:ext uri="{BB962C8B-B14F-4D97-AF65-F5344CB8AC3E}">
        <p14:creationId xmlns:p14="http://schemas.microsoft.com/office/powerpoint/2010/main" val="2946511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4" grpId="0"/>
      <p:bldP spid="25"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D8148B-1F33-D2AE-6E42-0E77DA85A9AE}"/>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(8)</a:t>
            </a:r>
            <a:endParaRPr lang="hu-HU" sz="1680" dirty="0"/>
          </a:p>
        </p:txBody>
      </p:sp>
      <p:sp>
        <p:nvSpPr>
          <p:cNvPr id="16" name="TextBox 15">
            <a:extLst>
              <a:ext uri="{FF2B5EF4-FFF2-40B4-BE49-F238E27FC236}">
                <a16:creationId xmlns:a16="http://schemas.microsoft.com/office/drawing/2014/main" id="{47C44E00-4FEA-0D2B-6521-29412C4E7F07}"/>
              </a:ext>
            </a:extLst>
          </p:cNvPr>
          <p:cNvSpPr txBox="1"/>
          <p:nvPr/>
        </p:nvSpPr>
        <p:spPr>
          <a:xfrm>
            <a:off x="250825" y="2054896"/>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a:t>
            </a:r>
            <a:r>
              <a:rPr lang="en-US" sz="1250" dirty="0">
                <a:solidFill>
                  <a:srgbClr val="000000"/>
                </a:solidFill>
                <a:latin typeface="Verdana"/>
              </a:rPr>
              <a:t>5 </a:t>
            </a:r>
            <a:r>
              <a:rPr kumimoji="0" lang="en-US" sz="1250" b="0" i="0" u="none" strike="noStrike" kern="1200" cap="none" spc="0" normalizeH="0" baseline="0" noProof="0" dirty="0">
                <a:ln>
                  <a:noFill/>
                </a:ln>
                <a:solidFill>
                  <a:srgbClr val="000000"/>
                </a:solidFill>
                <a:effectLst/>
                <a:uLnTx/>
                <a:uFillTx/>
                <a:latin typeface="Verdana"/>
                <a:ea typeface="+mn-ea"/>
                <a:cs typeface="+mn-cs"/>
              </a:rPr>
              <a:t>(2011)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4412 (2012)</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8260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MT6582 (2013)</a:t>
            </a:r>
          </a:p>
        </p:txBody>
      </p:sp>
      <p:sp>
        <p:nvSpPr>
          <p:cNvPr id="18" name="TextBox 17">
            <a:extLst>
              <a:ext uri="{FF2B5EF4-FFF2-40B4-BE49-F238E27FC236}">
                <a16:creationId xmlns:a16="http://schemas.microsoft.com/office/drawing/2014/main" id="{63019918-6A4F-5FCD-3136-EB632957C227}"/>
              </a:ext>
            </a:extLst>
          </p:cNvPr>
          <p:cNvSpPr txBox="1"/>
          <p:nvPr/>
        </p:nvSpPr>
        <p:spPr>
          <a:xfrm>
            <a:off x="243909" y="4621048"/>
            <a:ext cx="2007281"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4412 (2012)</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defTabSz="457200">
              <a:defRPr/>
            </a:pPr>
            <a:r>
              <a:rPr lang="en-US" sz="1250" dirty="0">
                <a:solidFill>
                  <a:srgbClr val="000000"/>
                </a:solidFill>
              </a:rPr>
              <a:t>MediaTek 6582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64E8453D-B0BA-5BA7-6B0E-78DDAA542614}"/>
              </a:ext>
            </a:extLst>
          </p:cNvPr>
          <p:cNvSpPr txBox="1"/>
          <p:nvPr/>
        </p:nvSpPr>
        <p:spPr>
          <a:xfrm>
            <a:off x="3470275" y="1302632"/>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A7</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E7 7580 (2015)</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410 (2015)</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a:t>
            </a:r>
            <a:r>
              <a:rPr lang="en-US" sz="1250" dirty="0">
                <a:solidFill>
                  <a:srgbClr val="000000"/>
                </a:solidFill>
                <a:latin typeface="Verdana"/>
              </a:rPr>
              <a:t>620 (2014)</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MT6735 (2015)</a:t>
            </a:r>
          </a:p>
        </p:txBody>
      </p:sp>
      <p:sp>
        <p:nvSpPr>
          <p:cNvPr id="23" name="TextBox 22">
            <a:extLst>
              <a:ext uri="{FF2B5EF4-FFF2-40B4-BE49-F238E27FC236}">
                <a16:creationId xmlns:a16="http://schemas.microsoft.com/office/drawing/2014/main" id="{B69B344D-9194-636B-001D-41B36C5E703C}"/>
              </a:ext>
            </a:extLst>
          </p:cNvPr>
          <p:cNvSpPr txBox="1"/>
          <p:nvPr/>
        </p:nvSpPr>
        <p:spPr>
          <a:xfrm>
            <a:off x="6588125" y="2135390"/>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A10</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E8 8890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439 (2018)</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MT6750 (2016)</a:t>
            </a:r>
          </a:p>
        </p:txBody>
      </p:sp>
      <p:sp>
        <p:nvSpPr>
          <p:cNvPr id="24" name="TextBox 23">
            <a:extLst>
              <a:ext uri="{FF2B5EF4-FFF2-40B4-BE49-F238E27FC236}">
                <a16:creationId xmlns:a16="http://schemas.microsoft.com/office/drawing/2014/main" id="{C5DF5913-BFEF-A863-968E-8EA30D7683C0}"/>
              </a:ext>
            </a:extLst>
          </p:cNvPr>
          <p:cNvSpPr txBox="1"/>
          <p:nvPr/>
        </p:nvSpPr>
        <p:spPr>
          <a:xfrm>
            <a:off x="3322036" y="5408562"/>
            <a:ext cx="2294603"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5410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920 (2014)</a:t>
            </a:r>
          </a:p>
          <a:p>
            <a:pPr defTabSz="457200">
              <a:defRPr/>
            </a:pPr>
            <a:r>
              <a:rPr lang="en-US" sz="1250" dirty="0">
                <a:solidFill>
                  <a:srgbClr val="000000"/>
                </a:solidFill>
              </a:rPr>
              <a:t>MediaTek MT8135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E979DD77-8E37-10CB-3CDD-FB2107DC4CA0}"/>
              </a:ext>
            </a:extLst>
          </p:cNvPr>
          <p:cNvSpPr txBox="1"/>
          <p:nvPr/>
        </p:nvSpPr>
        <p:spPr>
          <a:xfrm>
            <a:off x="6602817" y="4671848"/>
            <a:ext cx="2380780"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E. 8 8890 (2016)</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defTabSz="457200">
              <a:defRPr/>
            </a:pPr>
            <a:r>
              <a:rPr lang="en-US" sz="1250" dirty="0">
                <a:solidFill>
                  <a:srgbClr val="000000"/>
                </a:solidFill>
              </a:rPr>
              <a:t>MediaTek MT6750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9" name="Group 18">
            <a:extLst>
              <a:ext uri="{FF2B5EF4-FFF2-40B4-BE49-F238E27FC236}">
                <a16:creationId xmlns:a16="http://schemas.microsoft.com/office/drawing/2014/main" id="{23EFF3E6-83EF-810E-03D8-6C4AC125C5DD}"/>
              </a:ext>
            </a:extLst>
          </p:cNvPr>
          <p:cNvGrpSpPr/>
          <p:nvPr/>
        </p:nvGrpSpPr>
        <p:grpSpPr>
          <a:xfrm>
            <a:off x="504440" y="2479417"/>
            <a:ext cx="8028000" cy="2824191"/>
            <a:chOff x="504440" y="3031560"/>
            <a:chExt cx="8028000" cy="2964734"/>
          </a:xfrm>
        </p:grpSpPr>
        <p:grpSp>
          <p:nvGrpSpPr>
            <p:cNvPr id="26" name="Group 25">
              <a:extLst>
                <a:ext uri="{FF2B5EF4-FFF2-40B4-BE49-F238E27FC236}">
                  <a16:creationId xmlns:a16="http://schemas.microsoft.com/office/drawing/2014/main" id="{C3FFA3AE-65D7-A268-106B-31269C2EC384}"/>
                </a:ext>
              </a:extLst>
            </p:cNvPr>
            <p:cNvGrpSpPr/>
            <p:nvPr/>
          </p:nvGrpSpPr>
          <p:grpSpPr>
            <a:xfrm>
              <a:off x="504440" y="3031560"/>
              <a:ext cx="8028000" cy="2964734"/>
              <a:chOff x="504440" y="2848680"/>
              <a:chExt cx="8028000" cy="2964734"/>
            </a:xfrm>
          </p:grpSpPr>
          <p:sp>
            <p:nvSpPr>
              <p:cNvPr id="4" name="Rounded Rectangle 25">
                <a:extLst>
                  <a:ext uri="{FF2B5EF4-FFF2-40B4-BE49-F238E27FC236}">
                    <a16:creationId xmlns:a16="http://schemas.microsoft.com/office/drawing/2014/main" id="{B15EC976-4986-AC6A-8123-D928D154742B}"/>
                  </a:ext>
                </a:extLst>
              </p:cNvPr>
              <p:cNvSpPr/>
              <p:nvPr/>
            </p:nvSpPr>
            <p:spPr bwMode="auto">
              <a:xfrm>
                <a:off x="539844" y="3951950"/>
                <a:ext cx="1627917" cy="720992"/>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DA5C7793-13AC-4897-3006-5AC225578652}"/>
                  </a:ext>
                </a:extLst>
              </p:cNvPr>
              <p:cNvSpPr txBox="1"/>
              <p:nvPr/>
            </p:nvSpPr>
            <p:spPr>
              <a:xfrm>
                <a:off x="504440" y="3988251"/>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904F31FF-8D56-8D75-4F91-E5F13A2B25A2}"/>
                  </a:ext>
                </a:extLst>
              </p:cNvPr>
              <p:cNvSpPr/>
              <p:nvPr/>
            </p:nvSpPr>
            <p:spPr bwMode="auto">
              <a:xfrm>
                <a:off x="6877127" y="3951950"/>
                <a:ext cx="1627917" cy="720992"/>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7DE4FAC1-5927-12D0-0DD9-BCC4F6B99FFB}"/>
                  </a:ext>
                </a:extLst>
              </p:cNvPr>
              <p:cNvSpPr txBox="1"/>
              <p:nvPr/>
            </p:nvSpPr>
            <p:spPr>
              <a:xfrm>
                <a:off x="6868460" y="3980822"/>
                <a:ext cx="1663980" cy="70272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8" name="Rounded Rectangle 29">
                <a:extLst>
                  <a:ext uri="{FF2B5EF4-FFF2-40B4-BE49-F238E27FC236}">
                    <a16:creationId xmlns:a16="http://schemas.microsoft.com/office/drawing/2014/main" id="{8CAB8D67-D03D-C776-078B-6E0BEFCCA94F}"/>
                  </a:ext>
                </a:extLst>
              </p:cNvPr>
              <p:cNvSpPr/>
              <p:nvPr/>
            </p:nvSpPr>
            <p:spPr bwMode="auto">
              <a:xfrm>
                <a:off x="3655380" y="2848680"/>
                <a:ext cx="1627917" cy="720992"/>
              </a:xfrm>
              <a:prstGeom prst="roundRect">
                <a:avLst/>
              </a:prstGeom>
              <a:solidFill>
                <a:srgbClr val="FFC0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B7D58BAA-F275-5FD7-269F-2710FE5C4493}"/>
                  </a:ext>
                </a:extLst>
              </p:cNvPr>
              <p:cNvSpPr txBox="1"/>
              <p:nvPr/>
            </p:nvSpPr>
            <p:spPr>
              <a:xfrm>
                <a:off x="3628443" y="2880493"/>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 </a:t>
                </a:r>
              </a:p>
            </p:txBody>
          </p:sp>
          <p:sp>
            <p:nvSpPr>
              <p:cNvPr id="10" name="Rounded Rectangle 34">
                <a:extLst>
                  <a:ext uri="{FF2B5EF4-FFF2-40B4-BE49-F238E27FC236}">
                    <a16:creationId xmlns:a16="http://schemas.microsoft.com/office/drawing/2014/main" id="{E55362C8-043A-2082-F52D-35DAF06A7DF9}"/>
                  </a:ext>
                </a:extLst>
              </p:cNvPr>
              <p:cNvSpPr/>
              <p:nvPr/>
            </p:nvSpPr>
            <p:spPr bwMode="auto">
              <a:xfrm>
                <a:off x="3613045" y="5075425"/>
                <a:ext cx="1627917" cy="720992"/>
              </a:xfrm>
              <a:prstGeom prst="roundRect">
                <a:avLst/>
              </a:prstGeom>
              <a:solidFill>
                <a:srgbClr val="92D05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C71471EF-FB2B-1EAE-BCC5-43D6F2D5C0A7}"/>
                  </a:ext>
                </a:extLst>
              </p:cNvPr>
              <p:cNvSpPr txBox="1"/>
              <p:nvPr/>
            </p:nvSpPr>
            <p:spPr>
              <a:xfrm>
                <a:off x="3619976" y="5110687"/>
                <a:ext cx="1663980" cy="70272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250" b="1" dirty="0">
                    <a:solidFill>
                      <a:srgbClr val="000000"/>
                    </a:solidFill>
                    <a:latin typeface="Verdana"/>
                  </a:rPr>
                  <a:t>CPU/</a:t>
                </a:r>
                <a:endParaRPr kumimoji="0" lang="en-US" sz="1250" b="1"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2" name="Straight Arrow Connector 11">
                <a:extLst>
                  <a:ext uri="{FF2B5EF4-FFF2-40B4-BE49-F238E27FC236}">
                    <a16:creationId xmlns:a16="http://schemas.microsoft.com/office/drawing/2014/main" id="{75767E09-63C1-25EF-E373-6FF2EB9467E2}"/>
                  </a:ext>
                </a:extLst>
              </p:cNvPr>
              <p:cNvCxnSpPr>
                <a:stCxn id="4" idx="0"/>
                <a:endCxn id="9" idx="1"/>
              </p:cNvCxnSpPr>
              <p:nvPr/>
            </p:nvCxnSpPr>
            <p:spPr bwMode="auto">
              <a:xfrm flipV="1">
                <a:off x="1353803" y="3215200"/>
                <a:ext cx="2274640" cy="736750"/>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Arrow Connector 12">
                <a:extLst>
                  <a:ext uri="{FF2B5EF4-FFF2-40B4-BE49-F238E27FC236}">
                    <a16:creationId xmlns:a16="http://schemas.microsoft.com/office/drawing/2014/main" id="{6F0FC966-F2BD-8FFD-4464-F36F90EBE2F0}"/>
                  </a:ext>
                </a:extLst>
              </p:cNvPr>
              <p:cNvCxnSpPr>
                <a:stCxn id="8" idx="3"/>
                <a:endCxn id="6" idx="0"/>
              </p:cNvCxnSpPr>
              <p:nvPr/>
            </p:nvCxnSpPr>
            <p:spPr bwMode="auto">
              <a:xfrm>
                <a:off x="5283297" y="3209177"/>
                <a:ext cx="2407789" cy="742773"/>
              </a:xfrm>
              <a:prstGeom prst="straightConnector1">
                <a:avLst/>
              </a:prstGeom>
              <a:noFill/>
              <a:ln w="19050"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Arrow Connector 13">
                <a:extLst>
                  <a:ext uri="{FF2B5EF4-FFF2-40B4-BE49-F238E27FC236}">
                    <a16:creationId xmlns:a16="http://schemas.microsoft.com/office/drawing/2014/main" id="{2C0A9148-0470-8615-0866-8558DB7F9F3A}"/>
                  </a:ext>
                </a:extLst>
              </p:cNvPr>
              <p:cNvCxnSpPr>
                <a:stCxn id="4" idx="2"/>
                <a:endCxn id="11" idx="1"/>
              </p:cNvCxnSpPr>
              <p:nvPr/>
            </p:nvCxnSpPr>
            <p:spPr bwMode="auto">
              <a:xfrm>
                <a:off x="1353803" y="4672942"/>
                <a:ext cx="2266173" cy="789109"/>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B46FD540-C45C-304F-7DE6-7C89F09E733C}"/>
                  </a:ext>
                </a:extLst>
              </p:cNvPr>
              <p:cNvCxnSpPr>
                <a:stCxn id="11" idx="3"/>
                <a:endCxn id="6" idx="2"/>
              </p:cNvCxnSpPr>
              <p:nvPr/>
            </p:nvCxnSpPr>
            <p:spPr bwMode="auto">
              <a:xfrm flipV="1">
                <a:off x="5283956" y="4672942"/>
                <a:ext cx="2407130" cy="789109"/>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7" name="Arrow: Right 26">
              <a:extLst>
                <a:ext uri="{FF2B5EF4-FFF2-40B4-BE49-F238E27FC236}">
                  <a16:creationId xmlns:a16="http://schemas.microsoft.com/office/drawing/2014/main" id="{22A02BC5-65C7-8EF5-09EC-7CCE475FCD83}"/>
                </a:ext>
              </a:extLst>
            </p:cNvPr>
            <p:cNvSpPr/>
            <p:nvPr/>
          </p:nvSpPr>
          <p:spPr bwMode="auto">
            <a:xfrm>
              <a:off x="2402809" y="4495326"/>
              <a:ext cx="4250242"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sp>
        <p:nvSpPr>
          <p:cNvPr id="3" name="TextBox 2">
            <a:extLst>
              <a:ext uri="{FF2B5EF4-FFF2-40B4-BE49-F238E27FC236}">
                <a16:creationId xmlns:a16="http://schemas.microsoft.com/office/drawing/2014/main" id="{7AAEC86A-6159-8987-66EC-512E1E14AFF2}"/>
              </a:ext>
            </a:extLst>
          </p:cNvPr>
          <p:cNvSpPr txBox="1"/>
          <p:nvPr/>
        </p:nvSpPr>
        <p:spPr>
          <a:xfrm>
            <a:off x="75248" y="42326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2) </a:t>
            </a:r>
            <a:r>
              <a:rPr kumimoji="0" lang="en-US" altLang="en-US" i="0" u="none" strike="noStrike" kern="1200" cap="none" spc="-10" normalizeH="0" noProof="0" dirty="0">
                <a:ln>
                  <a:noFill/>
                </a:ln>
                <a:solidFill>
                  <a:schemeClr val="accent6"/>
                </a:solidFill>
                <a:effectLst/>
                <a:uLnTx/>
                <a:uFillTx/>
                <a:latin typeface="Verdana" pitchFamily="34" charset="0"/>
                <a:ea typeface="+mn-ea"/>
                <a:cs typeface="+mn-cs"/>
              </a:rPr>
              <a:t>The two alternative paths of transitioning Armv7-based 32-bit</a:t>
            </a:r>
            <a:r>
              <a:rPr lang="en-US" altLang="en-US" spc="-10" dirty="0">
                <a:solidFill>
                  <a:schemeClr val="accent6"/>
                </a:solidFill>
                <a:latin typeface="Verdana" pitchFamily="34" charset="0"/>
              </a:rPr>
              <a:t> </a:t>
            </a:r>
            <a:r>
              <a:rPr kumimoji="0" lang="en-US" altLang="en-US" i="0" u="none" strike="noStrike" kern="1200" cap="none" spc="-1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dirty="0">
                <a:solidFill>
                  <a:schemeClr val="accent6"/>
                </a:solidFill>
                <a:latin typeface="Verdana" pitchFamily="34" charset="0"/>
              </a:rPr>
              <a:t>  </a:t>
            </a: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     multicores to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a:t>
            </a:r>
            <a:endParaRPr kumimoji="0" lang="en-US" altLang="en-US" i="0" u="none" strike="noStrike" kern="1200" cap="none" normalizeH="0" noProof="0" dirty="0">
              <a:ln>
                <a:noFill/>
              </a:ln>
              <a:solidFill>
                <a:schemeClr val="accent6"/>
              </a:solidFill>
              <a:effectLst/>
              <a:uLnTx/>
              <a:uFillTx/>
              <a:latin typeface="Verdana" pitchFamily="34" charset="0"/>
              <a:ea typeface="+mn-ea"/>
              <a:cs typeface="+mn-cs"/>
            </a:endParaRPr>
          </a:p>
        </p:txBody>
      </p:sp>
    </p:spTree>
    <p:extLst>
      <p:ext uri="{BB962C8B-B14F-4D97-AF65-F5344CB8AC3E}">
        <p14:creationId xmlns:p14="http://schemas.microsoft.com/office/powerpoint/2010/main" val="87672964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BE29BF-0869-AFF5-4F73-D9A6792E1A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1F471B0-D7D8-2572-1E60-6A66920ED335}"/>
              </a:ext>
            </a:extLst>
          </p:cNvPr>
          <p:cNvSpPr>
            <a:spLocks noGrp="1"/>
          </p:cNvSpPr>
          <p:nvPr>
            <p:ph type="title"/>
          </p:nvPr>
        </p:nvSpPr>
        <p:spPr>
          <a:xfrm>
            <a:off x="0" y="-5503"/>
            <a:ext cx="9144000" cy="393700"/>
          </a:xfrm>
          <a:solidFill>
            <a:srgbClr val="0066FF"/>
          </a:solidFill>
        </p:spPr>
        <p:txBody>
          <a:bodyPr/>
          <a:lstStyle/>
          <a:p>
            <a:r>
              <a:rPr lang="en-US" sz="1680" dirty="0"/>
              <a:t>3.8 Main evolution steps of Armv7-v9 based CPU designs in mobile processors (9)</a:t>
            </a:r>
            <a:endParaRPr lang="hu-HU" sz="1680" dirty="0"/>
          </a:p>
        </p:txBody>
      </p:sp>
      <p:sp>
        <p:nvSpPr>
          <p:cNvPr id="4" name="TextBox 3">
            <a:extLst>
              <a:ext uri="{FF2B5EF4-FFF2-40B4-BE49-F238E27FC236}">
                <a16:creationId xmlns:a16="http://schemas.microsoft.com/office/drawing/2014/main" id="{2B29850C-3E62-A58C-3858-F215F134D445}"/>
              </a:ext>
            </a:extLst>
          </p:cNvPr>
          <p:cNvSpPr txBox="1"/>
          <p:nvPr/>
        </p:nvSpPr>
        <p:spPr>
          <a:xfrm>
            <a:off x="76865" y="444939"/>
            <a:ext cx="8156592" cy="369332"/>
          </a:xfrm>
          <a:prstGeom prst="rect">
            <a:avLst/>
          </a:prstGeom>
          <a:noFill/>
        </p:spPr>
        <p:txBody>
          <a:bodyPr wrap="non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The reasoning why the </a:t>
            </a:r>
            <a:r>
              <a:rPr lang="en-US" altLang="en-US" spc="-110" dirty="0">
                <a:solidFill>
                  <a:schemeClr val="accent6"/>
                </a:solidFill>
                <a:latin typeface="Verdana" pitchFamily="34" charset="0"/>
              </a:rPr>
              <a:t>second</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 major evolution step occurred along two steps</a:t>
            </a:r>
            <a:endParaRPr kumimoji="0" lang="en-US" altLang="en-US" i="0" u="none" strike="noStrike" kern="1200" cap="none" spc="-70" normalizeH="0" noProof="0" dirty="0">
              <a:ln>
                <a:noFill/>
              </a:ln>
              <a:solidFill>
                <a:schemeClr val="accent6"/>
              </a:solidFill>
              <a:effectLst/>
              <a:uLnTx/>
              <a:uFillTx/>
              <a:latin typeface="Verdana" pitchFamily="34" charset="0"/>
              <a:ea typeface="+mn-ea"/>
              <a:cs typeface="+mn-cs"/>
            </a:endParaRPr>
          </a:p>
        </p:txBody>
      </p:sp>
      <p:sp>
        <p:nvSpPr>
          <p:cNvPr id="8" name="Rounded Rectangle 3">
            <a:extLst>
              <a:ext uri="{FF2B5EF4-FFF2-40B4-BE49-F238E27FC236}">
                <a16:creationId xmlns:a16="http://schemas.microsoft.com/office/drawing/2014/main" id="{CDC3A391-D3EB-85B6-2B62-6A9CBAC5E99A}"/>
              </a:ext>
            </a:extLst>
          </p:cNvPr>
          <p:cNvSpPr/>
          <p:nvPr/>
        </p:nvSpPr>
        <p:spPr bwMode="auto">
          <a:xfrm>
            <a:off x="0" y="902175"/>
            <a:ext cx="9144000" cy="1944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A335920-EBAF-D70A-813F-26749CA636C6}"/>
              </a:ext>
            </a:extLst>
          </p:cNvPr>
          <p:cNvSpPr txBox="1"/>
          <p:nvPr/>
        </p:nvSpPr>
        <p:spPr>
          <a:xfrm>
            <a:off x="215515" y="907663"/>
            <a:ext cx="9086951" cy="1892826"/>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reason</a:t>
            </a:r>
            <a:r>
              <a:rPr kumimoji="0" lang="en-US" sz="1600" b="0" i="0" u="none" strike="noStrike" kern="1200" cap="none" spc="0" normalizeH="0" baseline="0" noProof="0" dirty="0">
                <a:ln>
                  <a:noFill/>
                </a:ln>
                <a:solidFill>
                  <a:srgbClr val="0070C0"/>
                </a:solidFill>
                <a:effectLst/>
                <a:uLnTx/>
                <a:uFillTx/>
                <a:latin typeface="Verdana"/>
                <a:ea typeface="+mn-ea"/>
                <a:cs typeface="+mn-cs"/>
              </a:rPr>
              <a:t> for transitioning CPU designs </a:t>
            </a:r>
            <a:r>
              <a:rPr kumimoji="0" lang="en-US" sz="1600" b="0" i="0" u="none" strike="noStrike" kern="1200" cap="none" spc="0" normalizeH="0" baseline="0" noProof="0" dirty="0">
                <a:ln>
                  <a:noFill/>
                </a:ln>
                <a:solidFill>
                  <a:srgbClr val="000000"/>
                </a:solidFill>
                <a:effectLst/>
                <a:uLnTx/>
                <a:uFillTx/>
                <a:latin typeface="Verdana"/>
                <a:ea typeface="+mn-ea"/>
                <a:cs typeface="+mn-cs"/>
              </a:rPr>
              <a:t>from Armv7-based 32-bit symmetrical</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multicores to Armv8.0-based 64-bit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designs in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steps</a:t>
            </a:r>
            <a:r>
              <a:rPr kumimoji="0" lang="en-US"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FF0000"/>
                </a:solidFill>
                <a:effectLst/>
                <a:uLnTx/>
                <a:uFillTx/>
                <a:latin typeface="Verdana"/>
                <a:ea typeface="+mn-ea"/>
                <a:cs typeface="+mn-cs"/>
              </a:rPr>
              <a:t>to reduce</a:t>
            </a:r>
          </a:p>
          <a:p>
            <a:pPr marR="0" lvl="0" algn="l" defTabSz="457200" rtl="0" eaLnBrk="1" fontAlgn="auto" latinLnBrk="0" hangingPunct="1">
              <a:lnSpc>
                <a:spcPct val="100000"/>
              </a:lnSpc>
              <a:spcBef>
                <a:spcPts val="0"/>
              </a:spcBef>
              <a:buClrTx/>
              <a:buSzTx/>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the huge complexity </a:t>
            </a:r>
            <a:r>
              <a:rPr kumimoji="0" lang="en-US" sz="1600" b="0" i="0" u="none" strike="noStrike" kern="1200" cap="none" spc="0" normalizeH="0" baseline="0" noProof="0" dirty="0">
                <a:ln>
                  <a:noFill/>
                </a:ln>
                <a:solidFill>
                  <a:srgbClr val="0070C0"/>
                </a:solidFill>
                <a:effectLst/>
                <a:uLnTx/>
                <a:uFillTx/>
                <a:latin typeface="Verdana"/>
                <a:ea typeface="+mn-ea"/>
                <a:cs typeface="+mn-cs"/>
              </a:rPr>
              <a:t>associated with introducing two new technologies (64-bit </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and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70C0"/>
                </a:solidFill>
                <a:effectLst/>
                <a:uLnTx/>
                <a:uFillTx/>
                <a:latin typeface="Verdana"/>
                <a:ea typeface="+mn-ea"/>
                <a:cs typeface="+mn-cs"/>
              </a:rPr>
              <a:t> architectures) </a:t>
            </a:r>
            <a:r>
              <a:rPr lang="en-US" sz="1600" dirty="0">
                <a:solidFill>
                  <a:srgbClr val="0070C0"/>
                </a:solidFill>
                <a:latin typeface="Verdana"/>
              </a:rPr>
              <a:t>simultaneously </a:t>
            </a:r>
            <a:r>
              <a:rPr lang="en-US" sz="1600" dirty="0">
                <a:latin typeface="Verdana"/>
              </a:rPr>
              <a:t>and thus </a:t>
            </a:r>
            <a:r>
              <a:rPr lang="en-US" sz="1600" dirty="0">
                <a:solidFill>
                  <a:srgbClr val="FF0000"/>
                </a:solidFill>
                <a:latin typeface="Verdana"/>
              </a:rPr>
              <a:t>reduce the risk of failures</a:t>
            </a:r>
            <a:r>
              <a:rPr lang="en-US" sz="1600" dirty="0">
                <a:solidFill>
                  <a:srgbClr val="0070C0"/>
                </a:solidFill>
                <a:latin typeface="Verdana"/>
              </a:rPr>
              <a:t>.</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This approach is reminiscent of </a:t>
            </a:r>
            <a:r>
              <a:rPr kumimoji="0" lang="en-US" sz="1600" b="0" i="0" u="none" strike="noStrike" kern="1200" cap="none" spc="0" normalizeH="0" baseline="0" noProof="0" dirty="0">
                <a:ln>
                  <a:noFill/>
                </a:ln>
                <a:solidFill>
                  <a:srgbClr val="000000"/>
                </a:solidFill>
                <a:effectLst/>
                <a:uLnTx/>
                <a:uFillTx/>
                <a:latin typeface="Verdana"/>
                <a:ea typeface="+mn-ea"/>
                <a:cs typeface="+mn-cs"/>
              </a:rPr>
              <a:t>Intel’s </a:t>
            </a:r>
            <a:r>
              <a:rPr kumimoji="0" lang="en-US" sz="1600" b="0" i="0" u="none" strike="noStrike" kern="1200" cap="none" spc="0" normalizeH="0" baseline="0" noProof="0" dirty="0">
                <a:ln>
                  <a:noFill/>
                </a:ln>
                <a:solidFill>
                  <a:srgbClr val="0070C0"/>
                </a:solidFill>
                <a:effectLst/>
                <a:uLnTx/>
                <a:uFillTx/>
                <a:latin typeface="Verdana"/>
                <a:ea typeface="+mn-ea"/>
                <a:cs typeface="+mn-cs"/>
              </a:rPr>
              <a:t>Tik-Tok development mode</a:t>
            </a:r>
            <a:r>
              <a:rPr kumimoji="0" lang="en-US" sz="1600" b="0" i="0" u="none" strike="noStrike" kern="1200" cap="none" spc="0" normalizeH="0" baseline="0" noProof="0" dirty="0">
                <a:ln>
                  <a:noFill/>
                </a:ln>
                <a:solidFill>
                  <a:srgbClr val="000000"/>
                </a:solidFill>
                <a:effectLst/>
                <a:uLnTx/>
                <a:uFillTx/>
                <a:latin typeface="Verdana"/>
                <a:ea typeface="+mn-ea"/>
                <a:cs typeface="+mn-cs"/>
              </a:rPr>
              <a:t>l, where a given Core processor</a:t>
            </a:r>
            <a:r>
              <a:rPr lang="en-US" sz="1600" dirty="0">
                <a:solidFill>
                  <a:srgbClr val="000000"/>
                </a:solidFill>
                <a:latin typeface="Verdana"/>
              </a:rPr>
              <a:t> generation is transitioned to </a:t>
            </a:r>
            <a:r>
              <a:rPr kumimoji="0" lang="en-US" sz="1600" b="0" i="0" u="none" strike="noStrike" kern="1200" cap="none" spc="0" normalizeH="0" baseline="0" noProof="0" dirty="0">
                <a:ln>
                  <a:noFill/>
                </a:ln>
                <a:solidFill>
                  <a:srgbClr val="000000"/>
                </a:solidFill>
                <a:effectLst/>
                <a:uLnTx/>
                <a:uFillTx/>
                <a:latin typeface="Verdana"/>
                <a:ea typeface="+mn-ea"/>
                <a:cs typeface="+mn-cs"/>
              </a:rPr>
              <a:t>a scaled-down design with a new microarchitecture in two </a:t>
            </a:r>
            <a:r>
              <a:rPr lang="en-US" sz="1600" dirty="0">
                <a:solidFill>
                  <a:srgbClr val="000000"/>
                </a:solidFill>
                <a:latin typeface="Verdana"/>
              </a:rPr>
              <a:t>consecutive steps</a:t>
            </a:r>
            <a:r>
              <a:rPr kumimoji="0" lang="en-US" sz="1600" b="0" i="0" u="none" strike="noStrike" kern="1200" cap="none" spc="0" normalizeH="0" baseline="0" noProof="0" dirty="0">
                <a:ln>
                  <a:noFill/>
                </a:ln>
                <a:solidFill>
                  <a:srgbClr val="000000"/>
                </a:solidFill>
                <a:effectLst/>
                <a:uLnTx/>
                <a:uFillTx/>
                <a:latin typeface="Verdana"/>
                <a:ea typeface="+mn-ea"/>
                <a:cs typeface="+mn-cs"/>
              </a:rPr>
              <a:t>, as</a:t>
            </a:r>
            <a:r>
              <a:rPr kumimoji="0" lang="en-US" sz="1600" b="0" i="0" u="none" strike="noStrike" kern="1200" cap="none" spc="0" normalizeH="0" noProof="0" dirty="0">
                <a:ln>
                  <a:noFill/>
                </a:ln>
                <a:solidFill>
                  <a:srgbClr val="000000"/>
                </a:solidFill>
                <a:effectLst/>
                <a:uLnTx/>
                <a:uFillTx/>
                <a:latin typeface="Verdana"/>
                <a:ea typeface="+mn-ea"/>
                <a:cs typeface="+mn-cs"/>
              </a:rPr>
              <a:t> detailed </a:t>
            </a:r>
            <a:r>
              <a:rPr lang="en-US" sz="1600" dirty="0">
                <a:solidFill>
                  <a:srgbClr val="000000"/>
                </a:solidFill>
                <a:latin typeface="Verdana"/>
              </a:rPr>
              <a:t>in the related Chapter</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710667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 calcmode="lin" valueType="num">
                                      <p:cBhvr additive="base">
                                        <p:cTn id="2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660" dirty="0"/>
              <a:t>3.8 Main evolution steps of Armv7-v9 based CPU designs in mobile processors (10)</a:t>
            </a:r>
            <a:endParaRPr lang="hu-HU" sz="1660" dirty="0"/>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500477"/>
            <a:ext cx="9144000" cy="864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722407"/>
            <a:ext cx="1058303"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473677"/>
            <a:ext cx="912429"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8853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96266" y="4470498"/>
            <a:ext cx="684613"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93107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66350" y="54203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331993" y="5887823"/>
            <a:ext cx="79701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9726" y="6388744"/>
            <a:ext cx="1034777"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64089" y="4289856"/>
            <a:ext cx="1068041" cy="292388"/>
          </a:xfrm>
          <a:prstGeom prst="rect">
            <a:avLst/>
          </a:prstGeom>
          <a:noFill/>
        </p:spPr>
        <p:txBody>
          <a:bodyPr wrap="square" rtlCol="0">
            <a:spAutoFit/>
          </a:bodyPr>
          <a:lstStyle/>
          <a:p>
            <a:pPr algn="ctr"/>
            <a:r>
              <a:rPr lang="en-US" sz="1300" i="1" dirty="0"/>
              <a:t>Processors</a:t>
            </a:r>
            <a:endParaRPr lang="hu-HU" sz="1300" i="1" dirty="0"/>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14056" y="455936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01972" y="50800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14056" y="55042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01972" y="59639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4991812" y="65227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grpSp>
        <p:nvGrpSpPr>
          <p:cNvPr id="40" name="Group 39">
            <a:extLst>
              <a:ext uri="{FF2B5EF4-FFF2-40B4-BE49-F238E27FC236}">
                <a16:creationId xmlns:a16="http://schemas.microsoft.com/office/drawing/2014/main" id="{3237AAC5-EC78-FD03-D10D-F21C153CB267}"/>
              </a:ext>
            </a:extLst>
          </p:cNvPr>
          <p:cNvGrpSpPr/>
          <p:nvPr/>
        </p:nvGrpSpPr>
        <p:grpSpPr>
          <a:xfrm>
            <a:off x="3538772" y="1522515"/>
            <a:ext cx="3134825" cy="260786"/>
            <a:chOff x="4211431" y="1259765"/>
            <a:chExt cx="2146023" cy="260786"/>
          </a:xfrm>
        </p:grpSpPr>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4928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4928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79" name="Rounded Rectangle 72">
            <a:extLst>
              <a:ext uri="{FF2B5EF4-FFF2-40B4-BE49-F238E27FC236}">
                <a16:creationId xmlns:a16="http://schemas.microsoft.com/office/drawing/2014/main" id="{33427DBB-8E66-ABD4-09E0-F72117ABBCE2}"/>
              </a:ext>
            </a:extLst>
          </p:cNvPr>
          <p:cNvSpPr/>
          <p:nvPr/>
        </p:nvSpPr>
        <p:spPr bwMode="auto">
          <a:xfrm>
            <a:off x="5819238" y="231271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133920" y="417101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3" name="TextBox 62">
            <a:extLst>
              <a:ext uri="{FF2B5EF4-FFF2-40B4-BE49-F238E27FC236}">
                <a16:creationId xmlns:a16="http://schemas.microsoft.com/office/drawing/2014/main" id="{32897A58-B29C-35EC-D795-A7D5798E4505}"/>
              </a:ext>
            </a:extLst>
          </p:cNvPr>
          <p:cNvSpPr txBox="1"/>
          <p:nvPr/>
        </p:nvSpPr>
        <p:spPr>
          <a:xfrm>
            <a:off x="3027822" y="372798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366629" y="3472150"/>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5" name="Rectangle 4">
            <a:extLst>
              <a:ext uri="{FF2B5EF4-FFF2-40B4-BE49-F238E27FC236}">
                <a16:creationId xmlns:a16="http://schemas.microsoft.com/office/drawing/2014/main" id="{0F3E2C1F-62AB-E6D0-B50F-E074B6DFDDAF}"/>
              </a:ext>
            </a:extLst>
          </p:cNvPr>
          <p:cNvSpPr/>
          <p:nvPr/>
        </p:nvSpPr>
        <p:spPr>
          <a:xfrm>
            <a:off x="2898811" y="444774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8" name="TextBox 7">
            <a:extLst>
              <a:ext uri="{FF2B5EF4-FFF2-40B4-BE49-F238E27FC236}">
                <a16:creationId xmlns:a16="http://schemas.microsoft.com/office/drawing/2014/main" id="{0B5ACAD4-7BBC-26BE-0AF0-07F8EA3EAC9A}"/>
              </a:ext>
            </a:extLst>
          </p:cNvPr>
          <p:cNvSpPr txBox="1"/>
          <p:nvPr/>
        </p:nvSpPr>
        <p:spPr>
          <a:xfrm>
            <a:off x="3112257" y="495515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245369" y="542067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250852" y="589819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2" name="TextBox 11">
            <a:extLst>
              <a:ext uri="{FF2B5EF4-FFF2-40B4-BE49-F238E27FC236}">
                <a16:creationId xmlns:a16="http://schemas.microsoft.com/office/drawing/2014/main" id="{54BB0508-9402-B009-6560-C6A1EE1B1241}"/>
              </a:ext>
            </a:extLst>
          </p:cNvPr>
          <p:cNvSpPr txBox="1"/>
          <p:nvPr/>
        </p:nvSpPr>
        <p:spPr>
          <a:xfrm>
            <a:off x="3072204" y="638746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2765125" y="1738905"/>
            <a:ext cx="17882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2924052" y="229595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978778" y="173221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923922" y="371772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9" name="TextBox 68">
            <a:extLst>
              <a:ext uri="{FF2B5EF4-FFF2-40B4-BE49-F238E27FC236}">
                <a16:creationId xmlns:a16="http://schemas.microsoft.com/office/drawing/2014/main" id="{318DB115-2A96-1C04-2C2E-1240E2211D19}"/>
              </a:ext>
            </a:extLst>
          </p:cNvPr>
          <p:cNvSpPr txBox="1"/>
          <p:nvPr/>
        </p:nvSpPr>
        <p:spPr>
          <a:xfrm>
            <a:off x="6315943" y="346598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138" name="TextBox 137">
            <a:extLst>
              <a:ext uri="{FF2B5EF4-FFF2-40B4-BE49-F238E27FC236}">
                <a16:creationId xmlns:a16="http://schemas.microsoft.com/office/drawing/2014/main" id="{A166F1A0-0483-DA65-CC22-97474596C27A}"/>
              </a:ext>
            </a:extLst>
          </p:cNvPr>
          <p:cNvSpPr txBox="1"/>
          <p:nvPr/>
        </p:nvSpPr>
        <p:spPr>
          <a:xfrm>
            <a:off x="6167773" y="495563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6174172" y="543881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6166097" y="589283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993811" y="638941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8" name="Rectangle 147">
            <a:extLst>
              <a:ext uri="{FF2B5EF4-FFF2-40B4-BE49-F238E27FC236}">
                <a16:creationId xmlns:a16="http://schemas.microsoft.com/office/drawing/2014/main" id="{FD6DC020-2617-DF73-E049-3F9A010AB661}"/>
              </a:ext>
            </a:extLst>
          </p:cNvPr>
          <p:cNvSpPr/>
          <p:nvPr/>
        </p:nvSpPr>
        <p:spPr>
          <a:xfrm>
            <a:off x="6290825" y="445790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899240" y="326254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6309990"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929315"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7070120"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689444"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6413742" y="274154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6133670" y="274155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979645" y="274242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699572" y="274242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687225" y="301571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7" name="TextBox 86">
            <a:extLst>
              <a:ext uri="{FF2B5EF4-FFF2-40B4-BE49-F238E27FC236}">
                <a16:creationId xmlns:a16="http://schemas.microsoft.com/office/drawing/2014/main" id="{9F08A63A-6CBF-4039-DDB0-3F97A306D4EF}"/>
              </a:ext>
            </a:extLst>
          </p:cNvPr>
          <p:cNvSpPr txBox="1"/>
          <p:nvPr/>
        </p:nvSpPr>
        <p:spPr>
          <a:xfrm>
            <a:off x="6002485" y="320173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34729"/>
            <a:ext cx="9268266"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3) The third major evolution step: transitioning from Armv8.0-based 64-bit</a:t>
            </a:r>
          </a:p>
          <a:p>
            <a:pPr lvl="0" fontAlgn="base">
              <a:spcBef>
                <a:spcPct val="0"/>
              </a:spcBef>
              <a:spcAft>
                <a:spcPct val="0"/>
              </a:spcAft>
              <a:defRPr/>
            </a:pPr>
            <a:r>
              <a:rPr lang="en-US" dirty="0">
                <a:solidFill>
                  <a:schemeClr val="accent6"/>
                </a:solidFill>
                <a:latin typeface="Verdana" pitchFamily="34" charset="0"/>
              </a:rPr>
              <a:t>  </a:t>
            </a:r>
            <a:r>
              <a:rPr lang="en-US" dirty="0" err="1">
                <a:solidFill>
                  <a:schemeClr val="accent6"/>
                </a:solidFill>
                <a:latin typeface="Verdana" pitchFamily="34" charset="0"/>
              </a:rPr>
              <a:t>big.little</a:t>
            </a:r>
            <a:r>
              <a:rPr lang="en-US" dirty="0">
                <a:solidFill>
                  <a:schemeClr val="accent6"/>
                </a:solidFill>
                <a:latin typeface="Verdana" pitchFamily="34" charset="0"/>
              </a:rPr>
              <a:t> CPUs to Armv8.2-based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clusters-based CPUs -1</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691690" y="1732214"/>
            <a:ext cx="1976176" cy="5112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98" name="Text Box 4">
            <a:extLst>
              <a:ext uri="{FF2B5EF4-FFF2-40B4-BE49-F238E27FC236}">
                <a16:creationId xmlns:a16="http://schemas.microsoft.com/office/drawing/2014/main" id="{30AAAAA7-BD23-8EE6-5899-94427C656C67}"/>
              </a:ext>
            </a:extLst>
          </p:cNvPr>
          <p:cNvSpPr txBox="1">
            <a:spLocks noChangeArrowheads="1"/>
          </p:cNvSpPr>
          <p:nvPr/>
        </p:nvSpPr>
        <p:spPr bwMode="auto">
          <a:xfrm>
            <a:off x="-210212" y="1219762"/>
            <a:ext cx="950439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40" normalizeH="0" baseline="0" noProof="0" dirty="0">
                <a:ln>
                  <a:noFill/>
                </a:ln>
                <a:solidFill>
                  <a:srgbClr val="000000"/>
                </a:solidFill>
                <a:effectLst/>
                <a:uLnTx/>
                <a:uFillTx/>
              </a:rPr>
              <a:t>Replacing Armv8.0-based 64-bit </a:t>
            </a:r>
            <a:r>
              <a:rPr kumimoji="0" lang="en-US" altLang="en-US" sz="1300" b="1" i="0" u="none" strike="noStrike" kern="1200" cap="none" spc="-40" normalizeH="0" baseline="0" noProof="0" dirty="0" err="1">
                <a:ln>
                  <a:noFill/>
                </a:ln>
                <a:solidFill>
                  <a:srgbClr val="000000"/>
                </a:solidFill>
                <a:effectLst/>
                <a:uLnTx/>
                <a:uFillTx/>
              </a:rPr>
              <a:t>big.little</a:t>
            </a:r>
            <a:r>
              <a:rPr kumimoji="0" lang="en-US" altLang="en-US" sz="1300" b="1" i="0" u="none" strike="noStrike" kern="1200" cap="none" spc="-40" normalizeH="0" baseline="0" noProof="0" dirty="0">
                <a:ln>
                  <a:noFill/>
                </a:ln>
                <a:solidFill>
                  <a:srgbClr val="000000"/>
                </a:solidFill>
                <a:effectLst/>
                <a:uLnTx/>
                <a:uFillTx/>
              </a:rPr>
              <a:t> CPUs by </a:t>
            </a:r>
            <a:r>
              <a:rPr lang="en-US" altLang="en-US" sz="1300" b="1" spc="-40" dirty="0">
                <a:solidFill>
                  <a:srgbClr val="000000"/>
                </a:solidFill>
              </a:rPr>
              <a:t>Armv8.2-based </a:t>
            </a:r>
            <a:r>
              <a:rPr lang="en-US" altLang="en-US" sz="1300" b="1" spc="-40" dirty="0" err="1">
                <a:solidFill>
                  <a:srgbClr val="000000"/>
                </a:solidFill>
              </a:rPr>
              <a:t>DynamIQ</a:t>
            </a:r>
            <a:r>
              <a:rPr lang="en-US" altLang="en-US" sz="1300" b="1" spc="-40" dirty="0">
                <a:solidFill>
                  <a:srgbClr val="000000"/>
                </a:solidFill>
              </a:rPr>
              <a:t> core clusters-based CPUs</a:t>
            </a:r>
            <a:endParaRPr kumimoji="0" lang="en-US" altLang="en-US" sz="1300" b="1" i="0" u="none" strike="noStrike" kern="1200" cap="none" spc="-40" normalizeH="0" baseline="0" noProof="0" dirty="0">
              <a:ln>
                <a:noFill/>
              </a:ln>
              <a:solidFill>
                <a:srgbClr val="000000"/>
              </a:solidFill>
              <a:effectLst/>
              <a:uLnTx/>
              <a:uFillTx/>
            </a:endParaRPr>
          </a:p>
        </p:txBody>
      </p:sp>
    </p:spTree>
    <p:extLst>
      <p:ext uri="{BB962C8B-B14F-4D97-AF65-F5344CB8AC3E}">
        <p14:creationId xmlns:p14="http://schemas.microsoft.com/office/powerpoint/2010/main" val="1792174573"/>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800FFC-5859-FEDB-AAA0-5181079A66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CCA6C5-C14B-5DD0-D58C-3E0AE77BBDC9}"/>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(11)</a:t>
            </a:r>
            <a:endParaRPr lang="en-US" sz="1660" kern="1200" dirty="0">
              <a:solidFill>
                <a:srgbClr val="FFFFFF"/>
              </a:solidFill>
            </a:endParaRPr>
          </a:p>
        </p:txBody>
      </p:sp>
      <p:sp>
        <p:nvSpPr>
          <p:cNvPr id="3" name="TextBox 2">
            <a:extLst>
              <a:ext uri="{FF2B5EF4-FFF2-40B4-BE49-F238E27FC236}">
                <a16:creationId xmlns:a16="http://schemas.microsoft.com/office/drawing/2014/main" id="{C2F13F69-568E-66BC-516D-4304D9EF2A15}"/>
              </a:ext>
            </a:extLst>
          </p:cNvPr>
          <p:cNvSpPr txBox="1"/>
          <p:nvPr/>
        </p:nvSpPr>
        <p:spPr>
          <a:xfrm>
            <a:off x="76061" y="452165"/>
            <a:ext cx="679942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Let’s become acquainted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-1</a:t>
            </a:r>
          </a:p>
        </p:txBody>
      </p:sp>
      <p:sp>
        <p:nvSpPr>
          <p:cNvPr id="4" name="TextBox 3">
            <a:extLst>
              <a:ext uri="{FF2B5EF4-FFF2-40B4-BE49-F238E27FC236}">
                <a16:creationId xmlns:a16="http://schemas.microsoft.com/office/drawing/2014/main" id="{60435D76-1104-1F59-56D8-AD4BFF62EC47}"/>
              </a:ext>
            </a:extLst>
          </p:cNvPr>
          <p:cNvSpPr txBox="1"/>
          <p:nvPr/>
        </p:nvSpPr>
        <p:spPr>
          <a:xfrm>
            <a:off x="241792" y="809218"/>
            <a:ext cx="9144000" cy="123110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began developing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 technology in 2013 [</a:t>
            </a:r>
            <a:r>
              <a:rPr lang="hu-HU" sz="1600" noProof="0" dirty="0">
                <a:solidFill>
                  <a:srgbClr val="000000"/>
                </a:solidFill>
                <a:latin typeface="Verdana"/>
              </a:rPr>
              <a:t>48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It was</a:t>
            </a:r>
            <a:r>
              <a:rPr kumimoji="0" lang="en-US" sz="1600" b="0" i="0" u="none" strike="noStrike" kern="1200" cap="none" spc="0" normalizeH="0" baseline="0" noProof="0" dirty="0">
                <a:ln>
                  <a:noFill/>
                </a:ln>
                <a:solidFill>
                  <a:srgbClr val="0070C0"/>
                </a:solidFill>
                <a:effectLst/>
                <a:uLnTx/>
                <a:uFillTx/>
                <a:latin typeface="Verdana"/>
                <a:ea typeface="+mn-ea"/>
                <a:cs typeface="+mn-cs"/>
              </a:rPr>
              <a:t> released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a:ln>
                  <a:noFill/>
                </a:ln>
                <a:solidFill>
                  <a:srgbClr val="0070C0"/>
                </a:solidFill>
                <a:effectLst/>
                <a:uLnTx/>
                <a:uFillTx/>
                <a:latin typeface="Verdana"/>
                <a:ea typeface="+mn-ea"/>
                <a:cs typeface="+mn-cs"/>
              </a:rPr>
              <a:t>04/2017 </a:t>
            </a:r>
            <a:r>
              <a:rPr kumimoji="0" lang="en-US" sz="1600" b="0" i="0" u="none" strike="noStrike" kern="1200" cap="none" spc="0" normalizeH="0" baseline="0" noProof="0" dirty="0">
                <a:ln>
                  <a:noFill/>
                </a:ln>
                <a:effectLst/>
                <a:uLnTx/>
                <a:uFillTx/>
                <a:latin typeface="Verdana"/>
                <a:ea typeface="+mn-ea"/>
                <a:cs typeface="+mn-cs"/>
              </a:rPr>
              <a:t>along with</a:t>
            </a:r>
            <a:r>
              <a:rPr kumimoji="0" lang="en-US" sz="1600" b="0" i="0" u="none" strike="noStrike" kern="1200" cap="none" spc="0" normalizeH="0" noProof="0" dirty="0">
                <a:ln>
                  <a:noFill/>
                </a:ln>
                <a:effectLst/>
                <a:uLnTx/>
                <a:uFillTx/>
                <a:latin typeface="Verdana"/>
                <a:ea typeface="+mn-ea"/>
                <a:cs typeface="+mn-cs"/>
              </a:rPr>
              <a:t> the </a:t>
            </a:r>
            <a:r>
              <a:rPr kumimoji="0" lang="en-US" sz="1600" b="0" i="0" u="none" strike="noStrike" kern="1200" cap="none" spc="0" normalizeH="0" noProof="0" dirty="0">
                <a:ln>
                  <a:noFill/>
                </a:ln>
                <a:solidFill>
                  <a:srgbClr val="0070C0"/>
                </a:solidFill>
                <a:effectLst/>
                <a:uLnTx/>
                <a:uFillTx/>
                <a:latin typeface="Verdana"/>
                <a:ea typeface="+mn-ea"/>
                <a:cs typeface="+mn-cs"/>
              </a:rPr>
              <a:t>Armv8.2-A ISA</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20" normalizeH="0" noProof="0" dirty="0">
                <a:ln>
                  <a:noFill/>
                </a:ln>
                <a:solidFill>
                  <a:srgbClr val="000000"/>
                </a:solidFill>
                <a:effectLst/>
                <a:uLnTx/>
                <a:uFillTx/>
                <a:latin typeface="Verdana"/>
                <a:ea typeface="+mn-ea"/>
                <a:cs typeface="+mn-cs"/>
              </a:rPr>
              <a:t>The </a:t>
            </a:r>
            <a:r>
              <a:rPr kumimoji="0" lang="en-US" sz="1600" b="0" i="0" u="none" strike="noStrike" kern="1200" cap="none" spc="-20" normalizeH="0" noProof="0" dirty="0" err="1">
                <a:ln>
                  <a:noFill/>
                </a:ln>
                <a:solidFill>
                  <a:srgbClr val="000000"/>
                </a:solidFill>
                <a:effectLst/>
                <a:uLnTx/>
                <a:uFillTx/>
                <a:latin typeface="Verdana"/>
                <a:ea typeface="+mn-ea"/>
                <a:cs typeface="+mn-cs"/>
              </a:rPr>
              <a:t>DynamIQ</a:t>
            </a:r>
            <a:r>
              <a:rPr kumimoji="0" lang="en-US" sz="1600" b="0" i="0" u="none" strike="noStrike" kern="1200" cap="none" spc="-20" normalizeH="0" noProof="0" dirty="0">
                <a:ln>
                  <a:noFill/>
                </a:ln>
                <a:solidFill>
                  <a:srgbClr val="000000"/>
                </a:solidFill>
                <a:effectLst/>
                <a:uLnTx/>
                <a:uFillTx/>
                <a:latin typeface="Verdana"/>
                <a:ea typeface="+mn-ea"/>
                <a:cs typeface="+mn-cs"/>
              </a:rPr>
              <a:t> core cluster technology is an </a:t>
            </a:r>
            <a:r>
              <a:rPr kumimoji="0" lang="en-US" sz="1600" b="0" i="0" u="none" strike="noStrike" kern="1200" cap="none" spc="-20" normalizeH="0" noProof="0" dirty="0">
                <a:ln>
                  <a:noFill/>
                </a:ln>
                <a:solidFill>
                  <a:srgbClr val="0070C0"/>
                </a:solidFill>
                <a:effectLst/>
                <a:uLnTx/>
                <a:uFillTx/>
                <a:latin typeface="Verdana"/>
                <a:ea typeface="+mn-ea"/>
                <a:cs typeface="+mn-cs"/>
              </a:rPr>
              <a:t>enhancement upon the </a:t>
            </a:r>
            <a:r>
              <a:rPr kumimoji="0" lang="en-US" sz="1600" b="0" i="0" u="none" strike="noStrike" kern="1200" cap="none" spc="-20" normalizeH="0" noProof="0" dirty="0" err="1">
                <a:ln>
                  <a:noFill/>
                </a:ln>
                <a:solidFill>
                  <a:srgbClr val="0070C0"/>
                </a:solidFill>
                <a:effectLst/>
                <a:uLnTx/>
                <a:uFillTx/>
                <a:latin typeface="Verdana"/>
                <a:ea typeface="+mn-ea"/>
                <a:cs typeface="+mn-cs"/>
              </a:rPr>
              <a:t>big.little</a:t>
            </a:r>
            <a:r>
              <a:rPr kumimoji="0" lang="en-US" sz="1600" b="0" i="0" u="none" strike="noStrike" kern="1200" cap="none" spc="-20" normalizeH="0" noProof="0" dirty="0">
                <a:ln>
                  <a:noFill/>
                </a:ln>
                <a:solidFill>
                  <a:srgbClr val="0070C0"/>
                </a:solidFill>
                <a:effectLst/>
                <a:uLnTx/>
                <a:uFillTx/>
                <a:latin typeface="Verdana"/>
                <a:ea typeface="+mn-ea"/>
                <a:cs typeface="+mn-cs"/>
              </a:rPr>
              <a:t> </a:t>
            </a:r>
          </a:p>
          <a:p>
            <a:pPr marR="0" lvl="0" algn="l" defTabSz="914400" rtl="0" eaLnBrk="1" fontAlgn="auto" latinLnBrk="0" hangingPunct="1">
              <a:lnSpc>
                <a:spcPct val="100000"/>
              </a:lnSpc>
              <a:spcBef>
                <a:spcPts val="0"/>
              </a:spcBef>
              <a:buClrTx/>
              <a:buSzTx/>
              <a:tabLst/>
              <a:defRPr/>
            </a:pPr>
            <a:r>
              <a:rPr lang="en-US" sz="1600" spc="-20" dirty="0">
                <a:solidFill>
                  <a:srgbClr val="0070C0"/>
                </a:solidFill>
                <a:latin typeface="Verdana"/>
              </a:rPr>
              <a:t>       core clusters </a:t>
            </a:r>
            <a:r>
              <a:rPr kumimoji="0" lang="en-US" sz="1600" b="0" i="0" u="none" strike="noStrike" kern="1200" cap="none" spc="-20" normalizeH="0" noProof="0" dirty="0">
                <a:ln>
                  <a:noFill/>
                </a:ln>
                <a:effectLst/>
                <a:uLnTx/>
                <a:uFillTx/>
                <a:latin typeface="Verdana"/>
                <a:ea typeface="+mn-ea"/>
                <a:cs typeface="+mn-cs"/>
              </a:rPr>
              <a:t>design,</a:t>
            </a:r>
            <a:r>
              <a:rPr kumimoji="0" lang="en-US"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in the following Figures.</a:t>
            </a:r>
          </a:p>
        </p:txBody>
      </p:sp>
    </p:spTree>
    <p:extLst>
      <p:ext uri="{BB962C8B-B14F-4D97-AF65-F5344CB8AC3E}">
        <p14:creationId xmlns:p14="http://schemas.microsoft.com/office/powerpoint/2010/main" val="3705212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8CF50-763C-2BB0-73E9-4A5922C3BE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E3D62C8-0E5E-81D9-2BE0-768CBD1758EF}"/>
              </a:ext>
            </a:extLst>
          </p:cNvPr>
          <p:cNvSpPr>
            <a:spLocks noGrp="1"/>
          </p:cNvSpPr>
          <p:nvPr>
            <p:ph type="title"/>
          </p:nvPr>
        </p:nvSpPr>
        <p:spPr>
          <a:xfrm>
            <a:off x="0" y="1016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(12)</a:t>
            </a:r>
            <a:endParaRPr lang="en-US" sz="1660" kern="1200" dirty="0">
              <a:solidFill>
                <a:srgbClr val="FFFFFF"/>
              </a:solidFill>
            </a:endParaRPr>
          </a:p>
        </p:txBody>
      </p:sp>
      <p:sp>
        <p:nvSpPr>
          <p:cNvPr id="29" name="Rounded Rectangle 28">
            <a:extLst>
              <a:ext uri="{FF2B5EF4-FFF2-40B4-BE49-F238E27FC236}">
                <a16:creationId xmlns:a16="http://schemas.microsoft.com/office/drawing/2014/main" id="{E39834E5-2736-4BEA-39C9-918302B151B6}"/>
              </a:ext>
            </a:extLst>
          </p:cNvPr>
          <p:cNvSpPr/>
          <p:nvPr/>
        </p:nvSpPr>
        <p:spPr bwMode="auto">
          <a:xfrm>
            <a:off x="-36512" y="895501"/>
            <a:ext cx="9162836" cy="59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Rectangle 61">
            <a:extLst>
              <a:ext uri="{FF2B5EF4-FFF2-40B4-BE49-F238E27FC236}">
                <a16:creationId xmlns:a16="http://schemas.microsoft.com/office/drawing/2014/main" id="{CECDDB63-A285-42F2-FF5E-B64A6C021926}"/>
              </a:ext>
            </a:extLst>
          </p:cNvPr>
          <p:cNvSpPr/>
          <p:nvPr/>
        </p:nvSpPr>
        <p:spPr bwMode="auto">
          <a:xfrm>
            <a:off x="3538260" y="4293096"/>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To</a:t>
            </a:r>
          </a:p>
        </p:txBody>
      </p:sp>
      <p:pic>
        <p:nvPicPr>
          <p:cNvPr id="64" name="Picture 63">
            <a:extLst>
              <a:ext uri="{FF2B5EF4-FFF2-40B4-BE49-F238E27FC236}">
                <a16:creationId xmlns:a16="http://schemas.microsoft.com/office/drawing/2014/main" id="{F208F6AC-60B0-7CBE-0159-06C827770B66}"/>
              </a:ext>
            </a:extLst>
          </p:cNvPr>
          <p:cNvPicPr>
            <a:picLocks noChangeAspect="1"/>
          </p:cNvPicPr>
          <p:nvPr/>
        </p:nvPicPr>
        <p:blipFill rotWithShape="1">
          <a:blip r:embed="rId2"/>
          <a:srcRect l="8397" t="80380" b="2530"/>
          <a:stretch/>
        </p:blipFill>
        <p:spPr>
          <a:xfrm>
            <a:off x="3676385" y="5336715"/>
            <a:ext cx="5324107" cy="640573"/>
          </a:xfrm>
          <a:prstGeom prst="rect">
            <a:avLst/>
          </a:prstGeom>
        </p:spPr>
      </p:pic>
      <p:pic>
        <p:nvPicPr>
          <p:cNvPr id="65" name="Picture 64">
            <a:extLst>
              <a:ext uri="{FF2B5EF4-FFF2-40B4-BE49-F238E27FC236}">
                <a16:creationId xmlns:a16="http://schemas.microsoft.com/office/drawing/2014/main" id="{818138B0-B094-0C27-5B85-33F71FC45E5B}"/>
              </a:ext>
            </a:extLst>
          </p:cNvPr>
          <p:cNvPicPr>
            <a:picLocks noChangeAspect="1"/>
          </p:cNvPicPr>
          <p:nvPr/>
        </p:nvPicPr>
        <p:blipFill rotWithShape="1">
          <a:blip r:embed="rId2"/>
          <a:srcRect l="3365" t="58032" r="3480" b="20387"/>
          <a:stretch/>
        </p:blipFill>
        <p:spPr>
          <a:xfrm>
            <a:off x="3527884" y="4546872"/>
            <a:ext cx="5414258" cy="808924"/>
          </a:xfrm>
          <a:prstGeom prst="rect">
            <a:avLst/>
          </a:prstGeom>
        </p:spPr>
      </p:pic>
      <p:pic>
        <p:nvPicPr>
          <p:cNvPr id="66" name="Picture 65">
            <a:extLst>
              <a:ext uri="{FF2B5EF4-FFF2-40B4-BE49-F238E27FC236}">
                <a16:creationId xmlns:a16="http://schemas.microsoft.com/office/drawing/2014/main" id="{6F7E15FC-0ECD-6094-1598-B98858A0BFAE}"/>
              </a:ext>
            </a:extLst>
          </p:cNvPr>
          <p:cNvPicPr>
            <a:picLocks noChangeAspect="1"/>
          </p:cNvPicPr>
          <p:nvPr/>
        </p:nvPicPr>
        <p:blipFill rotWithShape="1">
          <a:blip r:embed="rId2"/>
          <a:srcRect b="41705"/>
          <a:stretch/>
        </p:blipFill>
        <p:spPr>
          <a:xfrm>
            <a:off x="3417238" y="1269084"/>
            <a:ext cx="5561847" cy="2916000"/>
          </a:xfrm>
          <a:prstGeom prst="rect">
            <a:avLst/>
          </a:prstGeom>
        </p:spPr>
      </p:pic>
      <p:sp>
        <p:nvSpPr>
          <p:cNvPr id="68" name="TextBox 67">
            <a:extLst>
              <a:ext uri="{FF2B5EF4-FFF2-40B4-BE49-F238E27FC236}">
                <a16:creationId xmlns:a16="http://schemas.microsoft.com/office/drawing/2014/main" id="{C5E0F36B-3757-DF32-3D6E-92D167DD8826}"/>
              </a:ext>
            </a:extLst>
          </p:cNvPr>
          <p:cNvSpPr txBox="1"/>
          <p:nvPr/>
        </p:nvSpPr>
        <p:spPr>
          <a:xfrm>
            <a:off x="76327" y="452165"/>
            <a:ext cx="93573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Contrasting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 an overview </a:t>
            </a:r>
          </a:p>
        </p:txBody>
      </p:sp>
      <p:sp>
        <p:nvSpPr>
          <p:cNvPr id="70" name="TextBox 69">
            <a:extLst>
              <a:ext uri="{FF2B5EF4-FFF2-40B4-BE49-F238E27FC236}">
                <a16:creationId xmlns:a16="http://schemas.microsoft.com/office/drawing/2014/main" id="{08C27C2B-70EF-7D71-8392-9088A5D828E7}"/>
              </a:ext>
            </a:extLst>
          </p:cNvPr>
          <p:cNvSpPr txBox="1"/>
          <p:nvPr/>
        </p:nvSpPr>
        <p:spPr>
          <a:xfrm>
            <a:off x="4481990" y="944724"/>
            <a:ext cx="355539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a:ea typeface="+mn-ea"/>
                <a:cs typeface="+mn-cs"/>
              </a:rPr>
              <a:t>A single </a:t>
            </a:r>
            <a:r>
              <a:rPr kumimoji="0" lang="en-US" sz="12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200" b="1" i="0" u="none" strike="noStrike" kern="1200" cap="none" spc="0" normalizeH="0" baseline="0" noProof="0" dirty="0">
                <a:ln>
                  <a:noFill/>
                </a:ln>
                <a:solidFill>
                  <a:srgbClr val="000000"/>
                </a:solidFill>
                <a:effectLst/>
                <a:uLnTx/>
                <a:uFillTx/>
                <a:latin typeface="Verdana"/>
                <a:ea typeface="+mn-ea"/>
                <a:cs typeface="+mn-cs"/>
              </a:rPr>
              <a:t> core cluster </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r>
              <a:rPr lang="hu-HU" sz="1200" dirty="0">
                <a:solidFill>
                  <a:srgbClr val="000000"/>
                </a:solidFill>
                <a:latin typeface="Verdana"/>
              </a:rPr>
              <a:t>50</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TextBox 74">
            <a:extLst>
              <a:ext uri="{FF2B5EF4-FFF2-40B4-BE49-F238E27FC236}">
                <a16:creationId xmlns:a16="http://schemas.microsoft.com/office/drawing/2014/main" id="{6A7C0C76-6D5E-648E-D87C-868F30BF303C}"/>
              </a:ext>
            </a:extLst>
          </p:cNvPr>
          <p:cNvSpPr txBox="1"/>
          <p:nvPr/>
        </p:nvSpPr>
        <p:spPr>
          <a:xfrm>
            <a:off x="71500" y="5772823"/>
            <a:ext cx="1824244"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Verdana"/>
                <a:ea typeface="+mn-ea"/>
                <a:cs typeface="+mn-cs"/>
              </a:rPr>
              <a:t>Key features </a:t>
            </a:r>
          </a:p>
        </p:txBody>
      </p:sp>
      <p:sp>
        <p:nvSpPr>
          <p:cNvPr id="76" name="Up-Down Arrow 75">
            <a:extLst>
              <a:ext uri="{FF2B5EF4-FFF2-40B4-BE49-F238E27FC236}">
                <a16:creationId xmlns:a16="http://schemas.microsoft.com/office/drawing/2014/main" id="{74B71809-B229-DC3D-C35A-85A05F09F8EA}"/>
              </a:ext>
            </a:extLst>
          </p:cNvPr>
          <p:cNvSpPr/>
          <p:nvPr/>
        </p:nvSpPr>
        <p:spPr bwMode="auto">
          <a:xfrm>
            <a:off x="5904147" y="4077874"/>
            <a:ext cx="108000" cy="219855"/>
          </a:xfrm>
          <a:prstGeom prst="upDownArrow">
            <a:avLst/>
          </a:pr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TextBox 78">
            <a:extLst>
              <a:ext uri="{FF2B5EF4-FFF2-40B4-BE49-F238E27FC236}">
                <a16:creationId xmlns:a16="http://schemas.microsoft.com/office/drawing/2014/main" id="{ECC4A0ED-AF4E-3EA8-71D8-B5D1610B8FA2}"/>
              </a:ext>
            </a:extLst>
          </p:cNvPr>
          <p:cNvSpPr txBox="1"/>
          <p:nvPr/>
        </p:nvSpPr>
        <p:spPr>
          <a:xfrm>
            <a:off x="-18836" y="6072146"/>
            <a:ext cx="3438708" cy="5488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Armv7/v8-A (2011)</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Dual clusters</a:t>
            </a:r>
            <a:r>
              <a:rPr kumimoji="0" lang="en-US" sz="1400" b="0" i="1" u="none" strike="noStrike" kern="1200" cap="none" spc="0" normalizeH="0" baseline="0" noProof="0" dirty="0">
                <a:ln>
                  <a:noFill/>
                </a:ln>
                <a:solidFill>
                  <a:srgbClr val="000000"/>
                </a:solidFill>
                <a:effectLst/>
                <a:uLnTx/>
                <a:uFillTx/>
                <a:latin typeface="Verdana"/>
                <a:ea typeface="+mn-ea"/>
                <a:cs typeface="+mn-cs"/>
              </a:rPr>
              <a:t>, up to </a:t>
            </a:r>
            <a:r>
              <a:rPr kumimoji="0" lang="en-US" sz="1400" b="0" i="1" u="none" strike="noStrike" kern="1200" cap="none" spc="0" normalizeH="0" baseline="0" noProof="0" dirty="0">
                <a:ln>
                  <a:noFill/>
                </a:ln>
                <a:solidFill>
                  <a:srgbClr val="0070C0"/>
                </a:solidFill>
                <a:effectLst/>
                <a:uLnTx/>
                <a:uFillTx/>
                <a:latin typeface="Verdana"/>
                <a:ea typeface="+mn-ea"/>
                <a:cs typeface="+mn-cs"/>
              </a:rPr>
              <a:t>4 cores each</a:t>
            </a:r>
          </a:p>
        </p:txBody>
      </p:sp>
      <p:sp>
        <p:nvSpPr>
          <p:cNvPr id="80" name="Rounded Rectangle 79">
            <a:extLst>
              <a:ext uri="{FF2B5EF4-FFF2-40B4-BE49-F238E27FC236}">
                <a16:creationId xmlns:a16="http://schemas.microsoft.com/office/drawing/2014/main" id="{15DF0AB8-4694-05EB-C1F5-DA32022EEEE6}"/>
              </a:ext>
            </a:extLst>
          </p:cNvPr>
          <p:cNvSpPr/>
          <p:nvPr/>
        </p:nvSpPr>
        <p:spPr bwMode="auto">
          <a:xfrm>
            <a:off x="3417238" y="5985284"/>
            <a:ext cx="5709086" cy="887616"/>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TextBox 80">
            <a:extLst>
              <a:ext uri="{FF2B5EF4-FFF2-40B4-BE49-F238E27FC236}">
                <a16:creationId xmlns:a16="http://schemas.microsoft.com/office/drawing/2014/main" id="{4F45224A-69C1-9B1E-30C7-5C22E4A87DB8}"/>
              </a:ext>
            </a:extLst>
          </p:cNvPr>
          <p:cNvSpPr txBox="1"/>
          <p:nvPr/>
        </p:nvSpPr>
        <p:spPr>
          <a:xfrm>
            <a:off x="3383868" y="6059420"/>
            <a:ext cx="5668799" cy="7899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Armv8.2-A (2017)</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Single cluster</a:t>
            </a:r>
            <a:r>
              <a:rPr kumimoji="0" lang="en-US" sz="1400" b="0" i="1" u="none" strike="noStrike" kern="1200" cap="none" spc="0" normalizeH="0" baseline="0" noProof="0" dirty="0">
                <a:ln>
                  <a:noFill/>
                </a:ln>
                <a:solidFill>
                  <a:srgbClr val="000000"/>
                </a:solidFill>
                <a:effectLst/>
                <a:uLnTx/>
                <a:uFillTx/>
                <a:latin typeface="Verdana"/>
                <a:ea typeface="+mn-ea"/>
                <a:cs typeface="+mn-cs"/>
              </a:rPr>
              <a:t>, </a:t>
            </a:r>
            <a:r>
              <a:rPr kumimoji="0" lang="en-US" sz="1400" b="0" i="1" u="none" strike="noStrike" kern="1200" cap="none" spc="0" normalizeH="0" baseline="0" noProof="0" dirty="0">
                <a:ln>
                  <a:noFill/>
                </a:ln>
                <a:solidFill>
                  <a:srgbClr val="0070C0"/>
                </a:solidFill>
                <a:effectLst/>
                <a:uLnTx/>
                <a:uFillTx/>
                <a:latin typeface="Verdana"/>
                <a:ea typeface="+mn-ea"/>
                <a:cs typeface="+mn-cs"/>
              </a:rPr>
              <a:t>up to 8 cores </a:t>
            </a:r>
            <a:r>
              <a:rPr kumimoji="0" lang="en-US" sz="1400" b="0" i="1" u="none" strike="noStrike" kern="1200" cap="none" spc="0" normalizeH="0" baseline="0" noProof="0" dirty="0">
                <a:ln>
                  <a:noFill/>
                </a:ln>
                <a:solidFill>
                  <a:srgbClr val="000000"/>
                </a:solidFill>
                <a:effectLst/>
                <a:uLnTx/>
                <a:uFillTx/>
                <a:latin typeface="Verdana"/>
                <a:ea typeface="+mn-ea"/>
                <a:cs typeface="+mn-cs"/>
              </a:rPr>
              <a:t>(up to 4b), </a:t>
            </a:r>
            <a:r>
              <a:rPr kumimoji="0" lang="en-US" sz="1400" b="0" i="1" u="none" strike="noStrike" kern="1200" cap="none" spc="0" normalizeH="0" baseline="0" noProof="0" dirty="0">
                <a:ln>
                  <a:noFill/>
                </a:ln>
                <a:solidFill>
                  <a:srgbClr val="0070C0"/>
                </a:solidFill>
                <a:effectLst/>
                <a:uLnTx/>
                <a:uFillTx/>
                <a:latin typeface="Verdana"/>
                <a:ea typeface="+mn-ea"/>
                <a:cs typeface="+mn-cs"/>
              </a:rPr>
              <a:t>two core types </a:t>
            </a:r>
          </a:p>
          <a:p>
            <a:pPr marL="0" marR="0" lvl="0" indent="0" algn="ctr" defTabSz="457200" rtl="0" eaLnBrk="1" fontAlgn="auto" latinLnBrk="0" hangingPunct="1">
              <a:lnSpc>
                <a:spcPct val="100000"/>
              </a:lnSpc>
              <a:spcBef>
                <a:spcPts val="0"/>
              </a:spcBef>
              <a:spcAft>
                <a:spcPts val="200"/>
              </a:spcAft>
              <a:buClrTx/>
              <a:buSzTx/>
              <a:buFontTx/>
              <a:buNone/>
              <a:tabLst/>
              <a:defRPr/>
            </a:pPr>
            <a:r>
              <a:rPr lang="en-US" sz="1400" i="1" dirty="0">
                <a:solidFill>
                  <a:srgbClr val="000000"/>
                </a:solidFill>
                <a:latin typeface="Verdana"/>
              </a:rPr>
              <a:t>with different core mixes</a:t>
            </a:r>
            <a:endParaRPr kumimoji="0" lang="en-US" sz="14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2" name="Rounded Rectangle 81">
            <a:extLst>
              <a:ext uri="{FF2B5EF4-FFF2-40B4-BE49-F238E27FC236}">
                <a16:creationId xmlns:a16="http://schemas.microsoft.com/office/drawing/2014/main" id="{830C5C66-0747-192E-618B-E75ADD99644A}"/>
              </a:ext>
            </a:extLst>
          </p:cNvPr>
          <p:cNvSpPr/>
          <p:nvPr/>
        </p:nvSpPr>
        <p:spPr bwMode="auto">
          <a:xfrm>
            <a:off x="3383868" y="4207789"/>
            <a:ext cx="5735012" cy="337335"/>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TextBox 82">
            <a:extLst>
              <a:ext uri="{FF2B5EF4-FFF2-40B4-BE49-F238E27FC236}">
                <a16:creationId xmlns:a16="http://schemas.microsoft.com/office/drawing/2014/main" id="{CB758E31-88D2-A17C-45DC-A313AC3D0829}"/>
              </a:ext>
            </a:extLst>
          </p:cNvPr>
          <p:cNvSpPr txBox="1"/>
          <p:nvPr/>
        </p:nvSpPr>
        <p:spPr>
          <a:xfrm>
            <a:off x="3671900" y="4220000"/>
            <a:ext cx="506209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To a cache coherent interconnect through the AMBA4 ACE bus </a:t>
            </a:r>
          </a:p>
        </p:txBody>
      </p:sp>
      <p:sp>
        <p:nvSpPr>
          <p:cNvPr id="38" name="Téglalap 21">
            <a:extLst>
              <a:ext uri="{FF2B5EF4-FFF2-40B4-BE49-F238E27FC236}">
                <a16:creationId xmlns:a16="http://schemas.microsoft.com/office/drawing/2014/main" id="{A20F51E5-9063-4C33-7230-D38B0F973701}"/>
              </a:ext>
            </a:extLst>
          </p:cNvPr>
          <p:cNvSpPr/>
          <p:nvPr/>
        </p:nvSpPr>
        <p:spPr bwMode="auto">
          <a:xfrm>
            <a:off x="420313" y="1351934"/>
            <a:ext cx="2569582" cy="3996000"/>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églalap 12">
            <a:extLst>
              <a:ext uri="{FF2B5EF4-FFF2-40B4-BE49-F238E27FC236}">
                <a16:creationId xmlns:a16="http://schemas.microsoft.com/office/drawing/2014/main" id="{45C84AE0-B958-BF94-1F3E-7F9144542F96}"/>
              </a:ext>
            </a:extLst>
          </p:cNvPr>
          <p:cNvSpPr/>
          <p:nvPr/>
        </p:nvSpPr>
        <p:spPr bwMode="auto">
          <a:xfrm>
            <a:off x="513389" y="2557019"/>
            <a:ext cx="1135029" cy="1586676"/>
          </a:xfrm>
          <a:prstGeom prst="rect">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églalap 13">
            <a:extLst>
              <a:ext uri="{FF2B5EF4-FFF2-40B4-BE49-F238E27FC236}">
                <a16:creationId xmlns:a16="http://schemas.microsoft.com/office/drawing/2014/main" id="{71EE690D-B0C9-74C5-ADDF-5B745F6AA64C}"/>
              </a:ext>
            </a:extLst>
          </p:cNvPr>
          <p:cNvSpPr/>
          <p:nvPr/>
        </p:nvSpPr>
        <p:spPr bwMode="auto">
          <a:xfrm>
            <a:off x="556287"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41" name="Téglalap 14">
            <a:extLst>
              <a:ext uri="{FF2B5EF4-FFF2-40B4-BE49-F238E27FC236}">
                <a16:creationId xmlns:a16="http://schemas.microsoft.com/office/drawing/2014/main" id="{E42A7135-9C90-080A-FDF2-B5BB2CD715F7}"/>
              </a:ext>
            </a:extLst>
          </p:cNvPr>
          <p:cNvSpPr/>
          <p:nvPr/>
        </p:nvSpPr>
        <p:spPr bwMode="auto">
          <a:xfrm>
            <a:off x="1115758"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42" name="Téglalap 15">
            <a:extLst>
              <a:ext uri="{FF2B5EF4-FFF2-40B4-BE49-F238E27FC236}">
                <a16:creationId xmlns:a16="http://schemas.microsoft.com/office/drawing/2014/main" id="{D95EBD6F-37CA-C7F9-3A20-5AFA3E195977}"/>
              </a:ext>
            </a:extLst>
          </p:cNvPr>
          <p:cNvSpPr/>
          <p:nvPr/>
        </p:nvSpPr>
        <p:spPr bwMode="auto">
          <a:xfrm>
            <a:off x="556287"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43" name="Téglalap 16">
            <a:extLst>
              <a:ext uri="{FF2B5EF4-FFF2-40B4-BE49-F238E27FC236}">
                <a16:creationId xmlns:a16="http://schemas.microsoft.com/office/drawing/2014/main" id="{1690942A-DD22-2E5B-CF7B-07F9B7B3C8E2}"/>
              </a:ext>
            </a:extLst>
          </p:cNvPr>
          <p:cNvSpPr/>
          <p:nvPr/>
        </p:nvSpPr>
        <p:spPr bwMode="auto">
          <a:xfrm>
            <a:off x="1115758"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63" name="Téglalap 17">
            <a:extLst>
              <a:ext uri="{FF2B5EF4-FFF2-40B4-BE49-F238E27FC236}">
                <a16:creationId xmlns:a16="http://schemas.microsoft.com/office/drawing/2014/main" id="{7C0C6C77-1184-45E4-AE6E-E5F77E76BAC8}"/>
              </a:ext>
            </a:extLst>
          </p:cNvPr>
          <p:cNvSpPr/>
          <p:nvPr/>
        </p:nvSpPr>
        <p:spPr bwMode="auto">
          <a:xfrm>
            <a:off x="597178" y="4801566"/>
            <a:ext cx="2311171" cy="418323"/>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Cache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coherent</a:t>
            </a: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interconnect</a:t>
            </a:r>
            <a:endPar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cxnSp>
        <p:nvCxnSpPr>
          <p:cNvPr id="67" name="Egyenes összekötő nyíllal 20">
            <a:extLst>
              <a:ext uri="{FF2B5EF4-FFF2-40B4-BE49-F238E27FC236}">
                <a16:creationId xmlns:a16="http://schemas.microsoft.com/office/drawing/2014/main" id="{AC2D3A64-4627-598E-B13F-67375F6B952C}"/>
              </a:ext>
            </a:extLst>
          </p:cNvPr>
          <p:cNvCxnSpPr/>
          <p:nvPr/>
        </p:nvCxnSpPr>
        <p:spPr bwMode="auto">
          <a:xfrm>
            <a:off x="1098847" y="4472025"/>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1" name="Szövegdoboz 23">
            <a:extLst>
              <a:ext uri="{FF2B5EF4-FFF2-40B4-BE49-F238E27FC236}">
                <a16:creationId xmlns:a16="http://schemas.microsoft.com/office/drawing/2014/main" id="{53DB6B78-8D15-D285-F9A8-AA901B5160AB}"/>
              </a:ext>
            </a:extLst>
          </p:cNvPr>
          <p:cNvSpPr txBox="1">
            <a:spLocks noChangeArrowheads="1"/>
          </p:cNvSpPr>
          <p:nvPr/>
        </p:nvSpPr>
        <p:spPr bwMode="auto">
          <a:xfrm>
            <a:off x="511145" y="2002778"/>
            <a:ext cx="8226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little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cxnSp>
        <p:nvCxnSpPr>
          <p:cNvPr id="72" name="Egyenes összekötő nyíllal 148">
            <a:extLst>
              <a:ext uri="{FF2B5EF4-FFF2-40B4-BE49-F238E27FC236}">
                <a16:creationId xmlns:a16="http://schemas.microsoft.com/office/drawing/2014/main" id="{A6827A50-1798-5A62-95F8-D99E0DD479B3}"/>
              </a:ext>
            </a:extLst>
          </p:cNvPr>
          <p:cNvCxnSpPr/>
          <p:nvPr/>
        </p:nvCxnSpPr>
        <p:spPr bwMode="auto">
          <a:xfrm>
            <a:off x="2357815" y="4484924"/>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7" name="Szövegdoboz 22">
            <a:extLst>
              <a:ext uri="{FF2B5EF4-FFF2-40B4-BE49-F238E27FC236}">
                <a16:creationId xmlns:a16="http://schemas.microsoft.com/office/drawing/2014/main" id="{F4D5992D-601D-6221-BDE4-8C946A777FF1}"/>
              </a:ext>
            </a:extLst>
          </p:cNvPr>
          <p:cNvSpPr txBox="1">
            <a:spLocks noChangeArrowheads="1"/>
          </p:cNvSpPr>
          <p:nvPr/>
        </p:nvSpPr>
        <p:spPr bwMode="auto">
          <a:xfrm>
            <a:off x="1864555" y="1465375"/>
            <a:ext cx="947213" cy="46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big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sp>
        <p:nvSpPr>
          <p:cNvPr id="78" name="Téglalap 11">
            <a:extLst>
              <a:ext uri="{FF2B5EF4-FFF2-40B4-BE49-F238E27FC236}">
                <a16:creationId xmlns:a16="http://schemas.microsoft.com/office/drawing/2014/main" id="{A37A3DA5-879B-9B45-404E-6C54EEEA1593}"/>
              </a:ext>
            </a:extLst>
          </p:cNvPr>
          <p:cNvSpPr/>
          <p:nvPr/>
        </p:nvSpPr>
        <p:spPr bwMode="auto">
          <a:xfrm>
            <a:off x="1733405" y="2045605"/>
            <a:ext cx="1176141" cy="2191124"/>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1DA279FF-421C-0A87-AE1E-4C88C41A0039}"/>
              </a:ext>
            </a:extLst>
          </p:cNvPr>
          <p:cNvSpPr/>
          <p:nvPr/>
        </p:nvSpPr>
        <p:spPr bwMode="auto">
          <a:xfrm>
            <a:off x="1733405" y="2033908"/>
            <a:ext cx="1176141" cy="2180706"/>
          </a:xfrm>
          <a:prstGeom prst="rect">
            <a:avLst/>
          </a:prstGeom>
          <a:solidFill>
            <a:schemeClr val="bg1">
              <a:lumMod val="50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85" name="Téglalap 3">
            <a:extLst>
              <a:ext uri="{FF2B5EF4-FFF2-40B4-BE49-F238E27FC236}">
                <a16:creationId xmlns:a16="http://schemas.microsoft.com/office/drawing/2014/main" id="{03E32235-5727-0040-5D94-CA15C67E247B}"/>
              </a:ext>
            </a:extLst>
          </p:cNvPr>
          <p:cNvSpPr/>
          <p:nvPr/>
        </p:nvSpPr>
        <p:spPr bwMode="auto">
          <a:xfrm>
            <a:off x="1795455"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86" name="Téglalap 4">
            <a:extLst>
              <a:ext uri="{FF2B5EF4-FFF2-40B4-BE49-F238E27FC236}">
                <a16:creationId xmlns:a16="http://schemas.microsoft.com/office/drawing/2014/main" id="{F973AF10-32D0-DBDC-5F42-98CB34EE8BFB}"/>
              </a:ext>
            </a:extLst>
          </p:cNvPr>
          <p:cNvSpPr/>
          <p:nvPr/>
        </p:nvSpPr>
        <p:spPr bwMode="auto">
          <a:xfrm>
            <a:off x="2361147"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87" name="Téglalap 5">
            <a:extLst>
              <a:ext uri="{FF2B5EF4-FFF2-40B4-BE49-F238E27FC236}">
                <a16:creationId xmlns:a16="http://schemas.microsoft.com/office/drawing/2014/main" id="{D9608974-75C4-A598-8137-1DAAB9643693}"/>
              </a:ext>
            </a:extLst>
          </p:cNvPr>
          <p:cNvSpPr/>
          <p:nvPr/>
        </p:nvSpPr>
        <p:spPr bwMode="auto">
          <a:xfrm>
            <a:off x="1796408"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88" name="Téglalap 6">
            <a:extLst>
              <a:ext uri="{FF2B5EF4-FFF2-40B4-BE49-F238E27FC236}">
                <a16:creationId xmlns:a16="http://schemas.microsoft.com/office/drawing/2014/main" id="{FA201DED-9107-8C43-D7B8-460F79DF46D3}"/>
              </a:ext>
            </a:extLst>
          </p:cNvPr>
          <p:cNvSpPr/>
          <p:nvPr/>
        </p:nvSpPr>
        <p:spPr bwMode="auto">
          <a:xfrm>
            <a:off x="2361147"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89" name="TextBox 88">
            <a:extLst>
              <a:ext uri="{FF2B5EF4-FFF2-40B4-BE49-F238E27FC236}">
                <a16:creationId xmlns:a16="http://schemas.microsoft.com/office/drawing/2014/main" id="{8162C095-021B-E8C0-43D6-3DEB5C74D461}"/>
              </a:ext>
            </a:extLst>
          </p:cNvPr>
          <p:cNvSpPr txBox="1"/>
          <p:nvPr/>
        </p:nvSpPr>
        <p:spPr>
          <a:xfrm>
            <a:off x="291425" y="937126"/>
            <a:ext cx="263565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big and little core clusters</a:t>
            </a:r>
          </a:p>
        </p:txBody>
      </p:sp>
      <p:sp>
        <p:nvSpPr>
          <p:cNvPr id="90" name="TextBox 89">
            <a:extLst>
              <a:ext uri="{FF2B5EF4-FFF2-40B4-BE49-F238E27FC236}">
                <a16:creationId xmlns:a16="http://schemas.microsoft.com/office/drawing/2014/main" id="{3E3B7AF9-AB22-3B77-30B5-2BBA2C3595F6}"/>
              </a:ext>
            </a:extLst>
          </p:cNvPr>
          <p:cNvSpPr txBox="1"/>
          <p:nvPr/>
        </p:nvSpPr>
        <p:spPr>
          <a:xfrm>
            <a:off x="1354134" y="5013376"/>
            <a:ext cx="75854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a:t>
            </a:r>
          </a:p>
        </p:txBody>
      </p:sp>
      <p:sp>
        <p:nvSpPr>
          <p:cNvPr id="91" name="Rounded Rectangle 90">
            <a:extLst>
              <a:ext uri="{FF2B5EF4-FFF2-40B4-BE49-F238E27FC236}">
                <a16:creationId xmlns:a16="http://schemas.microsoft.com/office/drawing/2014/main" id="{42036653-F8B9-E13E-B271-5B07C81298E9}"/>
              </a:ext>
            </a:extLst>
          </p:cNvPr>
          <p:cNvSpPr/>
          <p:nvPr/>
        </p:nvSpPr>
        <p:spPr bwMode="auto">
          <a:xfrm>
            <a:off x="511145" y="4221317"/>
            <a:ext cx="1137273" cy="252000"/>
          </a:xfrm>
          <a:prstGeom prst="roundRect">
            <a:avLst/>
          </a:prstGeom>
          <a:solidFill>
            <a:srgbClr val="0070C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2" name="TextBox 91">
            <a:extLst>
              <a:ext uri="{FF2B5EF4-FFF2-40B4-BE49-F238E27FC236}">
                <a16:creationId xmlns:a16="http://schemas.microsoft.com/office/drawing/2014/main" id="{8F192D04-DE05-0A64-448B-9D2095AFCEC6}"/>
              </a:ext>
            </a:extLst>
          </p:cNvPr>
          <p:cNvSpPr txBox="1"/>
          <p:nvPr/>
        </p:nvSpPr>
        <p:spPr>
          <a:xfrm>
            <a:off x="712737" y="4227527"/>
            <a:ext cx="1050872" cy="246221"/>
          </a:xfrm>
          <a:prstGeom prst="rect">
            <a:avLst/>
          </a:prstGeom>
          <a:noFill/>
        </p:spPr>
        <p:txBody>
          <a:bodyPr wrap="square" rtlCol="0">
            <a:spAutoFit/>
          </a:bodyPr>
          <a:lstStyle/>
          <a:p>
            <a:r>
              <a:rPr lang="en-US" sz="1000" dirty="0">
                <a:solidFill>
                  <a:schemeClr val="bg1"/>
                </a:solidFill>
              </a:rPr>
              <a:t>L2 cache</a:t>
            </a:r>
          </a:p>
        </p:txBody>
      </p:sp>
      <p:sp>
        <p:nvSpPr>
          <p:cNvPr id="93" name="Rounded Rectangle 92">
            <a:extLst>
              <a:ext uri="{FF2B5EF4-FFF2-40B4-BE49-F238E27FC236}">
                <a16:creationId xmlns:a16="http://schemas.microsoft.com/office/drawing/2014/main" id="{B577A76C-DD42-8172-7C41-4B1852E6C3CA}"/>
              </a:ext>
            </a:extLst>
          </p:cNvPr>
          <p:cNvSpPr/>
          <p:nvPr/>
        </p:nvSpPr>
        <p:spPr bwMode="auto">
          <a:xfrm>
            <a:off x="1757742" y="4224744"/>
            <a:ext cx="1137273" cy="252000"/>
          </a:xfrm>
          <a:prstGeom prst="roundRect">
            <a:avLst/>
          </a:prstGeom>
          <a:solidFill>
            <a:srgbClr val="00B05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4" name="TextBox 93">
            <a:extLst>
              <a:ext uri="{FF2B5EF4-FFF2-40B4-BE49-F238E27FC236}">
                <a16:creationId xmlns:a16="http://schemas.microsoft.com/office/drawing/2014/main" id="{D9885FDF-77F3-74F8-A4F4-189F14A8B89B}"/>
              </a:ext>
            </a:extLst>
          </p:cNvPr>
          <p:cNvSpPr txBox="1"/>
          <p:nvPr/>
        </p:nvSpPr>
        <p:spPr>
          <a:xfrm>
            <a:off x="1959334" y="4230954"/>
            <a:ext cx="1050872" cy="246221"/>
          </a:xfrm>
          <a:prstGeom prst="rect">
            <a:avLst/>
          </a:prstGeom>
          <a:noFill/>
        </p:spPr>
        <p:txBody>
          <a:bodyPr wrap="square" rtlCol="0">
            <a:spAutoFit/>
          </a:bodyPr>
          <a:lstStyle/>
          <a:p>
            <a:r>
              <a:rPr lang="en-US" sz="1000" dirty="0">
                <a:solidFill>
                  <a:schemeClr val="bg1"/>
                </a:solidFill>
              </a:rPr>
              <a:t>L2 cache</a:t>
            </a:r>
          </a:p>
        </p:txBody>
      </p:sp>
    </p:spTree>
    <p:extLst>
      <p:ext uri="{BB962C8B-B14F-4D97-AF65-F5344CB8AC3E}">
        <p14:creationId xmlns:p14="http://schemas.microsoft.com/office/powerpoint/2010/main" val="123244561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A48A57-6407-F773-7861-9253F9C986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ADDEBDF-AD67-5C97-A208-847F36A04083}"/>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(13)</a:t>
            </a:r>
            <a:endParaRPr lang="en-US" sz="1660" kern="1200" dirty="0">
              <a:solidFill>
                <a:srgbClr val="FFFFFF"/>
              </a:solidFill>
            </a:endParaRPr>
          </a:p>
        </p:txBody>
      </p:sp>
      <p:sp>
        <p:nvSpPr>
          <p:cNvPr id="7" name="TextBox 6">
            <a:extLst>
              <a:ext uri="{FF2B5EF4-FFF2-40B4-BE49-F238E27FC236}">
                <a16:creationId xmlns:a16="http://schemas.microsoft.com/office/drawing/2014/main" id="{7157FA63-FCBF-8717-28A5-B82EBD3E808D}"/>
              </a:ext>
            </a:extLst>
          </p:cNvPr>
          <p:cNvSpPr txBox="1"/>
          <p:nvPr/>
        </p:nvSpPr>
        <p:spPr>
          <a:xfrm>
            <a:off x="71500" y="440668"/>
            <a:ext cx="76700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What are the key enhancements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a:t>
            </a:r>
          </a:p>
        </p:txBody>
      </p:sp>
      <p:sp>
        <p:nvSpPr>
          <p:cNvPr id="4" name="TextBox 3">
            <a:extLst>
              <a:ext uri="{FF2B5EF4-FFF2-40B4-BE49-F238E27FC236}">
                <a16:creationId xmlns:a16="http://schemas.microsoft.com/office/drawing/2014/main" id="{A09DE011-3C5D-697F-756A-8592A9D89FF4}"/>
              </a:ext>
            </a:extLst>
          </p:cNvPr>
          <p:cNvSpPr txBox="1"/>
          <p:nvPr/>
        </p:nvSpPr>
        <p:spPr>
          <a:xfrm>
            <a:off x="142330" y="861849"/>
            <a:ext cx="8640122" cy="661720"/>
          </a:xfrm>
          <a:prstGeom prst="rect">
            <a:avLst/>
          </a:prstGeom>
          <a:noFill/>
        </p:spPr>
        <p:txBody>
          <a:bodyPr wrap="none" rtlCol="0">
            <a:spAutoFit/>
          </a:bodyPr>
          <a:lstStyle/>
          <a:p>
            <a:pPr>
              <a:spcAft>
                <a:spcPts val="600"/>
              </a:spcAft>
            </a:pPr>
            <a:r>
              <a:rPr lang="en-US" sz="1600" dirty="0" err="1"/>
              <a:t>DynamIQ</a:t>
            </a:r>
            <a:r>
              <a:rPr lang="en-US" sz="1600" dirty="0"/>
              <a:t> core clusters introduced </a:t>
            </a:r>
            <a:r>
              <a:rPr lang="en-US" sz="1600" dirty="0">
                <a:solidFill>
                  <a:srgbClr val="FF0000"/>
                </a:solidFill>
              </a:rPr>
              <a:t>three key enhancements </a:t>
            </a:r>
            <a:r>
              <a:rPr lang="en-US" sz="1600" dirty="0"/>
              <a:t>to ARM architectures.</a:t>
            </a:r>
          </a:p>
          <a:p>
            <a:r>
              <a:rPr lang="en-US" sz="1600" dirty="0"/>
              <a:t>These enhancements will be detailed in the following. </a:t>
            </a:r>
            <a:endParaRPr lang="hu-HU" sz="1600" dirty="0"/>
          </a:p>
        </p:txBody>
      </p:sp>
    </p:spTree>
    <p:extLst>
      <p:ext uri="{BB962C8B-B14F-4D97-AF65-F5344CB8AC3E}">
        <p14:creationId xmlns:p14="http://schemas.microsoft.com/office/powerpoint/2010/main" val="1704379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DD104A-871B-A870-955B-DB670EE468A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03E975-0B64-90B9-8FB8-024C16C205A4}"/>
              </a:ext>
            </a:extLst>
          </p:cNvPr>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(14)</a:t>
            </a:r>
            <a:endParaRPr lang="en-US" sz="1660" kern="1200" dirty="0">
              <a:solidFill>
                <a:srgbClr val="FFFFFF"/>
              </a:solidFill>
            </a:endParaRPr>
          </a:p>
        </p:txBody>
      </p:sp>
      <p:sp>
        <p:nvSpPr>
          <p:cNvPr id="9" name="Rounded Rectangle 8">
            <a:extLst>
              <a:ext uri="{FF2B5EF4-FFF2-40B4-BE49-F238E27FC236}">
                <a16:creationId xmlns:a16="http://schemas.microsoft.com/office/drawing/2014/main" id="{F1AE07C6-0ADA-48FD-745D-D02A066AEA48}"/>
              </a:ext>
            </a:extLst>
          </p:cNvPr>
          <p:cNvSpPr/>
          <p:nvPr/>
        </p:nvSpPr>
        <p:spPr bwMode="auto">
          <a:xfrm>
            <a:off x="-5637" y="1111187"/>
            <a:ext cx="9144000" cy="5652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D3EA42EF-D09A-8D84-58A2-B60996DEC9EB}"/>
              </a:ext>
            </a:extLst>
          </p:cNvPr>
          <p:cNvSpPr/>
          <p:nvPr/>
        </p:nvSpPr>
        <p:spPr bwMode="auto">
          <a:xfrm>
            <a:off x="3500433" y="4345964"/>
            <a:ext cx="5602941" cy="1620000"/>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4" name="TextBox 33">
            <a:extLst>
              <a:ext uri="{FF2B5EF4-FFF2-40B4-BE49-F238E27FC236}">
                <a16:creationId xmlns:a16="http://schemas.microsoft.com/office/drawing/2014/main" id="{9FEF7727-273B-DFA3-E943-539ED37904A2}"/>
              </a:ext>
            </a:extLst>
          </p:cNvPr>
          <p:cNvSpPr txBox="1"/>
          <p:nvPr/>
        </p:nvSpPr>
        <p:spPr>
          <a:xfrm>
            <a:off x="3904127" y="5950487"/>
            <a:ext cx="5394618" cy="81560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Armv8.2-A support</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2 core types, up to 8 cores but only up to 4b/cluster</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indent="-285750" fontAlgn="base">
              <a:spcAft>
                <a:spcPts val="300"/>
              </a:spcAft>
              <a:buFont typeface="Arial" panose="020B0604020202020204" pitchFamily="34" charset="0"/>
              <a:buChar char="•"/>
              <a:defRPr/>
            </a:pPr>
            <a:r>
              <a:rPr lang="en-US" sz="1400" dirty="0">
                <a:solidFill>
                  <a:srgbClr val="000000"/>
                </a:solidFill>
              </a:rPr>
              <a:t>e.g. Cortex-A75/55 and subsequent Cortex-A7x cores</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5" name="TextBox 34">
            <a:extLst>
              <a:ext uri="{FF2B5EF4-FFF2-40B4-BE49-F238E27FC236}">
                <a16:creationId xmlns:a16="http://schemas.microsoft.com/office/drawing/2014/main" id="{53615280-0B42-1EA2-724D-C66E10E4D9B7}"/>
              </a:ext>
            </a:extLst>
          </p:cNvPr>
          <p:cNvSpPr txBox="1"/>
          <p:nvPr/>
        </p:nvSpPr>
        <p:spPr>
          <a:xfrm>
            <a:off x="80834" y="452165"/>
            <a:ext cx="8630824" cy="646331"/>
          </a:xfrm>
          <a:prstGeom prst="rect">
            <a:avLst/>
          </a:prstGeom>
          <a:noFill/>
        </p:spPr>
        <p:txBody>
          <a:bodyPr wrap="none" rtlCol="0">
            <a:spAutoFit/>
          </a:bodyPr>
          <a:lstStyle/>
          <a:p>
            <a:pPr marL="342900" marR="0" lvl="0" indent="-342900" algn="l" defTabSz="914400" rtl="0" eaLnBrk="1" fontAlgn="base" latinLnBrk="0" hangingPunct="1">
              <a:lnSpc>
                <a:spcPct val="100000"/>
              </a:lnSpc>
              <a:spcBef>
                <a:spcPts val="0"/>
              </a:spcBef>
              <a:spcAft>
                <a:spcPts val="0"/>
              </a:spcAft>
              <a:buClrTx/>
              <a:buSzTx/>
              <a:buFontTx/>
              <a:buAutoNum type="alphaLcParenR"/>
              <a:tabLst/>
              <a:defRPr/>
            </a:pPr>
            <a:r>
              <a:rPr kumimoji="0" lang="en-US" sz="1800" b="0" i="0" u="none" strike="noStrike" kern="1200" cap="none" spc="-120" normalizeH="0" noProof="0" dirty="0">
                <a:ln>
                  <a:noFill/>
                </a:ln>
                <a:solidFill>
                  <a:srgbClr val="2D2D8A"/>
                </a:solidFill>
                <a:effectLst/>
                <a:uLnTx/>
                <a:uFillTx/>
                <a:latin typeface="Verdana"/>
                <a:ea typeface="+mn-ea"/>
                <a:cs typeface="+mn-cs"/>
              </a:rPr>
              <a:t>Up to 8 Armv8.2-A cores of two core types instead of up to 4 Armv7/v8.0 cores </a:t>
            </a:r>
          </a:p>
          <a:p>
            <a:pPr marR="0" lvl="0" algn="l" defTabSz="914400" rtl="0" eaLnBrk="1" fontAlgn="base" latinLnBrk="0" hangingPunct="1">
              <a:lnSpc>
                <a:spcPct val="100000"/>
              </a:lnSpc>
              <a:spcBef>
                <a:spcPts val="0"/>
              </a:spcBef>
              <a:spcAft>
                <a:spcPts val="0"/>
              </a:spcAft>
              <a:buClrTx/>
              <a:buSzTx/>
              <a:tabLst/>
              <a:defRPr/>
            </a:pPr>
            <a:r>
              <a:rPr lang="en-US" spc="-120" dirty="0">
                <a:solidFill>
                  <a:srgbClr val="2D2D8A"/>
                </a:solidFill>
                <a:latin typeface="Verdana"/>
              </a:rPr>
              <a:t>       </a:t>
            </a:r>
            <a:r>
              <a:rPr kumimoji="0" lang="en-US" sz="1800" b="0" i="0" u="none" strike="noStrike" kern="1200" cap="none" spc="-120" normalizeH="0" noProof="0" dirty="0">
                <a:ln>
                  <a:noFill/>
                </a:ln>
                <a:solidFill>
                  <a:srgbClr val="2D2D8A"/>
                </a:solidFill>
                <a:effectLst/>
                <a:uLnTx/>
                <a:uFillTx/>
                <a:latin typeface="Verdana"/>
                <a:ea typeface="+mn-ea"/>
                <a:cs typeface="+mn-cs"/>
              </a:rPr>
              <a:t>of the same core type</a:t>
            </a:r>
          </a:p>
        </p:txBody>
      </p:sp>
      <p:sp>
        <p:nvSpPr>
          <p:cNvPr id="36" name="TextBox 35">
            <a:extLst>
              <a:ext uri="{FF2B5EF4-FFF2-40B4-BE49-F238E27FC236}">
                <a16:creationId xmlns:a16="http://schemas.microsoft.com/office/drawing/2014/main" id="{5BB68F61-F306-FDE3-0BBC-A550A8395FC4}"/>
              </a:ext>
            </a:extLst>
          </p:cNvPr>
          <p:cNvSpPr txBox="1"/>
          <p:nvPr/>
        </p:nvSpPr>
        <p:spPr>
          <a:xfrm>
            <a:off x="26885" y="5962286"/>
            <a:ext cx="3946273" cy="81560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Armv7/v8.0-A support,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single core type, up to 4 cores/cluster,</a:t>
            </a:r>
          </a:p>
          <a:p>
            <a:pPr marL="285750" indent="-285750" fontAlgn="base">
              <a:spcAft>
                <a:spcPts val="300"/>
              </a:spcAft>
              <a:buFont typeface="Arial" panose="020B0604020202020204" pitchFamily="34" charset="0"/>
              <a:buChar char="•"/>
              <a:defRPr/>
            </a:pPr>
            <a:r>
              <a:rPr lang="en-US" sz="1400" dirty="0">
                <a:solidFill>
                  <a:srgbClr val="000000"/>
                </a:solidFill>
                <a:latin typeface="Verdana"/>
              </a:rPr>
              <a:t>e</a:t>
            </a:r>
            <a:r>
              <a:rPr kumimoji="0" lang="en-US" sz="1400" b="0" i="0" u="none" strike="noStrike" kern="1200" cap="none" spc="0" normalizeH="0" baseline="0" noProof="0" dirty="0">
                <a:ln>
                  <a:noFill/>
                </a:ln>
                <a:solidFill>
                  <a:srgbClr val="000000"/>
                </a:solidFill>
                <a:effectLst/>
                <a:uLnTx/>
                <a:uFillTx/>
                <a:latin typeface="Verdana"/>
                <a:ea typeface="+mn-ea"/>
                <a:cs typeface="+mn-cs"/>
              </a:rPr>
              <a:t>.g. Cortex-A53/A57/A72/A73</a:t>
            </a:r>
          </a:p>
        </p:txBody>
      </p:sp>
      <p:grpSp>
        <p:nvGrpSpPr>
          <p:cNvPr id="3" name="Group 2">
            <a:extLst>
              <a:ext uri="{FF2B5EF4-FFF2-40B4-BE49-F238E27FC236}">
                <a16:creationId xmlns:a16="http://schemas.microsoft.com/office/drawing/2014/main" id="{90776DA4-47DF-7F06-B255-C0B43D493724}"/>
              </a:ext>
            </a:extLst>
          </p:cNvPr>
          <p:cNvGrpSpPr/>
          <p:nvPr/>
        </p:nvGrpSpPr>
        <p:grpSpPr>
          <a:xfrm>
            <a:off x="39942" y="1140531"/>
            <a:ext cx="9077563" cy="4787909"/>
            <a:chOff x="39942" y="1006397"/>
            <a:chExt cx="9077563" cy="4922048"/>
          </a:xfrm>
        </p:grpSpPr>
        <p:pic>
          <p:nvPicPr>
            <p:cNvPr id="25" name="Picture 24">
              <a:extLst>
                <a:ext uri="{FF2B5EF4-FFF2-40B4-BE49-F238E27FC236}">
                  <a16:creationId xmlns:a16="http://schemas.microsoft.com/office/drawing/2014/main" id="{C88C20D2-8FB0-0B55-6A0F-B2C59BE0C5B8}"/>
                </a:ext>
              </a:extLst>
            </p:cNvPr>
            <p:cNvPicPr>
              <a:picLocks noChangeAspect="1"/>
            </p:cNvPicPr>
            <p:nvPr/>
          </p:nvPicPr>
          <p:blipFill rotWithShape="1">
            <a:blip r:embed="rId3"/>
            <a:srcRect t="1869" b="41706"/>
            <a:stretch/>
          </p:blipFill>
          <p:spPr>
            <a:xfrm>
              <a:off x="3500434" y="1412776"/>
              <a:ext cx="5589494" cy="2988332"/>
            </a:xfrm>
            <a:prstGeom prst="rect">
              <a:avLst/>
            </a:prstGeom>
          </p:spPr>
        </p:pic>
        <p:pic>
          <p:nvPicPr>
            <p:cNvPr id="32" name="Picture 31">
              <a:extLst>
                <a:ext uri="{FF2B5EF4-FFF2-40B4-BE49-F238E27FC236}">
                  <a16:creationId xmlns:a16="http://schemas.microsoft.com/office/drawing/2014/main" id="{3256E1E4-E842-14C4-D0E3-36D7AEFABB65}"/>
                </a:ext>
              </a:extLst>
            </p:cNvPr>
            <p:cNvPicPr>
              <a:picLocks noChangeAspect="1"/>
            </p:cNvPicPr>
            <p:nvPr/>
          </p:nvPicPr>
          <p:blipFill rotWithShape="1">
            <a:blip r:embed="rId3"/>
            <a:srcRect l="8397" t="80380" b="2530"/>
            <a:stretch/>
          </p:blipFill>
          <p:spPr>
            <a:xfrm>
              <a:off x="4056993" y="5229200"/>
              <a:ext cx="5060512" cy="699245"/>
            </a:xfrm>
            <a:prstGeom prst="rect">
              <a:avLst/>
            </a:prstGeom>
          </p:spPr>
        </p:pic>
        <p:pic>
          <p:nvPicPr>
            <p:cNvPr id="33" name="Picture 32">
              <a:extLst>
                <a:ext uri="{FF2B5EF4-FFF2-40B4-BE49-F238E27FC236}">
                  <a16:creationId xmlns:a16="http://schemas.microsoft.com/office/drawing/2014/main" id="{F2D7CC2A-5CC5-9141-2C1E-63BF8AAA76D8}"/>
                </a:ext>
              </a:extLst>
            </p:cNvPr>
            <p:cNvPicPr>
              <a:picLocks noChangeAspect="1"/>
            </p:cNvPicPr>
            <p:nvPr/>
          </p:nvPicPr>
          <p:blipFill rotWithShape="1">
            <a:blip r:embed="rId3"/>
            <a:srcRect t="58032" r="3480" b="20387"/>
            <a:stretch/>
          </p:blipFill>
          <p:spPr>
            <a:xfrm>
              <a:off x="3411093" y="4310180"/>
              <a:ext cx="5652000" cy="871537"/>
            </a:xfrm>
            <a:prstGeom prst="rect">
              <a:avLst/>
            </a:prstGeom>
          </p:spPr>
        </p:pic>
        <p:grpSp>
          <p:nvGrpSpPr>
            <p:cNvPr id="37" name="Group 36">
              <a:extLst>
                <a:ext uri="{FF2B5EF4-FFF2-40B4-BE49-F238E27FC236}">
                  <a16:creationId xmlns:a16="http://schemas.microsoft.com/office/drawing/2014/main" id="{4A29A42B-3949-76C8-670D-2C23741D1F5C}"/>
                </a:ext>
              </a:extLst>
            </p:cNvPr>
            <p:cNvGrpSpPr/>
            <p:nvPr/>
          </p:nvGrpSpPr>
          <p:grpSpPr>
            <a:xfrm>
              <a:off x="210568" y="1471594"/>
              <a:ext cx="3146297" cy="3028000"/>
              <a:chOff x="4453933" y="1808819"/>
              <a:chExt cx="4618567" cy="4538003"/>
            </a:xfrm>
          </p:grpSpPr>
          <p:pic>
            <p:nvPicPr>
              <p:cNvPr id="38" name="Picture 37">
                <a:extLst>
                  <a:ext uri="{FF2B5EF4-FFF2-40B4-BE49-F238E27FC236}">
                    <a16:creationId xmlns:a16="http://schemas.microsoft.com/office/drawing/2014/main" id="{7A9550A2-03B3-3199-18F3-3C48DEAC42C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39" name="Rectangle 38">
                <a:extLst>
                  <a:ext uri="{FF2B5EF4-FFF2-40B4-BE49-F238E27FC236}">
                    <a16:creationId xmlns:a16="http://schemas.microsoft.com/office/drawing/2014/main" id="{63B09AF0-A259-1181-DC42-E2BC0B90CFFC}"/>
                  </a:ext>
                </a:extLst>
              </p:cNvPr>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TextBox 39">
              <a:extLst>
                <a:ext uri="{FF2B5EF4-FFF2-40B4-BE49-F238E27FC236}">
                  <a16:creationId xmlns:a16="http://schemas.microsoft.com/office/drawing/2014/main" id="{EE327CD1-D6AE-E359-273A-3039A33173DA}"/>
                </a:ext>
              </a:extLst>
            </p:cNvPr>
            <p:cNvSpPr txBox="1"/>
            <p:nvPr/>
          </p:nvSpPr>
          <p:spPr>
            <a:xfrm>
              <a:off x="39942" y="1023946"/>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1" name="TextBox 40">
              <a:extLst>
                <a:ext uri="{FF2B5EF4-FFF2-40B4-BE49-F238E27FC236}">
                  <a16:creationId xmlns:a16="http://schemas.microsoft.com/office/drawing/2014/main" id="{FAC342CD-6117-342A-881E-9E4D8F3A71CD}"/>
                </a:ext>
              </a:extLst>
            </p:cNvPr>
            <p:cNvSpPr txBox="1"/>
            <p:nvPr/>
          </p:nvSpPr>
          <p:spPr>
            <a:xfrm>
              <a:off x="4211726" y="1006397"/>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2" name="Rectangle 41">
              <a:extLst>
                <a:ext uri="{FF2B5EF4-FFF2-40B4-BE49-F238E27FC236}">
                  <a16:creationId xmlns:a16="http://schemas.microsoft.com/office/drawing/2014/main" id="{219EF547-984E-40D7-1192-114460A79E6E}"/>
                </a:ext>
              </a:extLst>
            </p:cNvPr>
            <p:cNvSpPr/>
            <p:nvPr/>
          </p:nvSpPr>
          <p:spPr bwMode="auto">
            <a:xfrm>
              <a:off x="3530072" y="4042185"/>
              <a:ext cx="914400" cy="287589"/>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TextBox 42">
              <a:extLst>
                <a:ext uri="{FF2B5EF4-FFF2-40B4-BE49-F238E27FC236}">
                  <a16:creationId xmlns:a16="http://schemas.microsoft.com/office/drawing/2014/main" id="{8B2BC1C3-0769-114D-245C-0557E02CB6CF}"/>
                </a:ext>
              </a:extLst>
            </p:cNvPr>
            <p:cNvSpPr txBox="1"/>
            <p:nvPr/>
          </p:nvSpPr>
          <p:spPr>
            <a:xfrm>
              <a:off x="391420" y="1991965"/>
              <a:ext cx="1537489" cy="48731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 name="Rectangle 3">
            <a:extLst>
              <a:ext uri="{FF2B5EF4-FFF2-40B4-BE49-F238E27FC236}">
                <a16:creationId xmlns:a16="http://schemas.microsoft.com/office/drawing/2014/main" id="{F49CB9B2-1050-D1D2-F262-0E93B8C447C5}"/>
              </a:ext>
            </a:extLst>
          </p:cNvPr>
          <p:cNvSpPr/>
          <p:nvPr/>
        </p:nvSpPr>
        <p:spPr bwMode="auto">
          <a:xfrm>
            <a:off x="3334702" y="4345965"/>
            <a:ext cx="180000" cy="847785"/>
          </a:xfrm>
          <a:prstGeom prst="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1235260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D7D75C-43BD-7109-F847-30BEC3B719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7EA5068-B320-07EE-8B0B-4AD7C7835878}"/>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(15)</a:t>
            </a:r>
            <a:endParaRPr lang="en-US" sz="1660" kern="1200" dirty="0">
              <a:solidFill>
                <a:srgbClr val="FFFFFF"/>
              </a:solidFill>
            </a:endParaRPr>
          </a:p>
        </p:txBody>
      </p:sp>
      <p:sp>
        <p:nvSpPr>
          <p:cNvPr id="5" name="Rounded Rectangle 4">
            <a:extLst>
              <a:ext uri="{FF2B5EF4-FFF2-40B4-BE49-F238E27FC236}">
                <a16:creationId xmlns:a16="http://schemas.microsoft.com/office/drawing/2014/main" id="{35225A8F-1E69-2CD2-0DDC-5E02C4EE16B4}"/>
              </a:ext>
            </a:extLst>
          </p:cNvPr>
          <p:cNvSpPr/>
          <p:nvPr/>
        </p:nvSpPr>
        <p:spPr bwMode="auto">
          <a:xfrm>
            <a:off x="508" y="841816"/>
            <a:ext cx="9144000" cy="1260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A48D5CDB-33D0-1D10-79D5-7F9F4211A55E}"/>
              </a:ext>
            </a:extLst>
          </p:cNvPr>
          <p:cNvSpPr txBox="1"/>
          <p:nvPr/>
        </p:nvSpPr>
        <p:spPr>
          <a:xfrm>
            <a:off x="107504" y="843330"/>
            <a:ext cx="9507731"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clusters may include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types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Armv8.2-A compatible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269E1FF9-3504-8C71-14F7-83F32E544CA5}"/>
              </a:ext>
            </a:extLst>
          </p:cNvPr>
          <p:cNvSpPr txBox="1"/>
          <p:nvPr/>
        </p:nvSpPr>
        <p:spPr>
          <a:xfrm>
            <a:off x="76327" y="452165"/>
            <a:ext cx="793210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What kind of Armv8.2-A cores are used in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a:t>
            </a:r>
          </a:p>
        </p:txBody>
      </p:sp>
      <p:sp>
        <p:nvSpPr>
          <p:cNvPr id="10" name="TextBox 9">
            <a:extLst>
              <a:ext uri="{FF2B5EF4-FFF2-40B4-BE49-F238E27FC236}">
                <a16:creationId xmlns:a16="http://schemas.microsoft.com/office/drawing/2014/main" id="{E7D9B9B1-CA08-424C-5AAC-3181FDAE59DE}"/>
              </a:ext>
            </a:extLst>
          </p:cNvPr>
          <p:cNvSpPr txBox="1"/>
          <p:nvPr/>
        </p:nvSpPr>
        <p:spPr>
          <a:xfrm>
            <a:off x="574423" y="1161413"/>
            <a:ext cx="6516724" cy="654025"/>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the high-performance </a:t>
            </a:r>
            <a:r>
              <a:rPr kumimoji="0" lang="en-US" sz="18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800" b="0" i="0" u="none" strike="noStrike" kern="1200" cap="none" spc="0" normalizeH="0" baseline="0" noProof="0" dirty="0">
                <a:ln>
                  <a:noFill/>
                </a:ln>
                <a:solidFill>
                  <a:srgbClr val="FF0000"/>
                </a:solidFill>
                <a:effectLst/>
                <a:uLnTx/>
                <a:uFillTx/>
                <a:latin typeface="Verdana"/>
                <a:ea typeface="+mn-ea"/>
                <a:cs typeface="+mn-cs"/>
              </a:rPr>
              <a:t>A</a:t>
            </a:r>
            <a:r>
              <a:rPr kumimoji="0" lang="en-US" sz="1600" b="0" i="0" u="none" strike="noStrike" kern="1200" cap="none" spc="0" normalizeH="0" baseline="0" noProof="0" dirty="0">
                <a:ln>
                  <a:noFill/>
                </a:ln>
                <a:solidFill>
                  <a:srgbClr val="FF0000"/>
                </a:solidFill>
                <a:effectLst/>
                <a:uLnTx/>
                <a:uFillTx/>
                <a:latin typeface="Verdana"/>
                <a:ea typeface="+mn-ea"/>
                <a:cs typeface="+mn-cs"/>
              </a:rPr>
              <a:t>75</a:t>
            </a:r>
            <a:r>
              <a:rPr kumimoji="0" lang="en-US" sz="1600" b="0" i="0" u="none" strike="noStrike" kern="1200" cap="none" spc="0" normalizeH="0" baseline="0" noProof="0" dirty="0">
                <a:ln>
                  <a:noFill/>
                </a:ln>
                <a:solidFill>
                  <a:srgbClr val="000000"/>
                </a:solidFill>
                <a:effectLst/>
                <a:uLnTx/>
                <a:uFillTx/>
                <a:latin typeface="Verdana"/>
                <a:ea typeface="+mn-ea"/>
                <a:cs typeface="+mn-cs"/>
              </a:rPr>
              <a:t>/A76/A77/A78/X1 and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low-performance/high-efficiency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6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1" name="TextBox 10">
            <a:extLst>
              <a:ext uri="{FF2B5EF4-FFF2-40B4-BE49-F238E27FC236}">
                <a16:creationId xmlns:a16="http://schemas.microsoft.com/office/drawing/2014/main" id="{EAFA2DB8-48B3-5594-CC4A-F431A597E5E7}"/>
              </a:ext>
            </a:extLst>
          </p:cNvPr>
          <p:cNvSpPr txBox="1"/>
          <p:nvPr/>
        </p:nvSpPr>
        <p:spPr>
          <a:xfrm>
            <a:off x="370260" y="1735164"/>
            <a:ext cx="88357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cores</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14750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10" grpId="0"/>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17</a:t>
            </a:r>
            <a:r>
              <a:rPr lang="hu-HU" sz="1700">
                <a:solidFill>
                  <a:srgbClr val="FFFFFF"/>
                </a:solidFill>
              </a:rPr>
              <a:t>)</a:t>
            </a:r>
            <a:endParaRPr lang="en-US"/>
          </a:p>
        </p:txBody>
      </p:sp>
      <p:sp>
        <p:nvSpPr>
          <p:cNvPr id="3" name="TextBox 2"/>
          <p:cNvSpPr txBox="1"/>
          <p:nvPr/>
        </p:nvSpPr>
        <p:spPr>
          <a:xfrm>
            <a:off x="73729" y="800100"/>
            <a:ext cx="9028112" cy="54168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“ARM’s First Chip</a:t>
            </a:r>
            <a:r>
              <a:rPr kumimoji="0" lang="en-US" sz="1400" b="0" i="0" u="none" strike="noStrike" kern="1200" cap="none" spc="0" normalizeH="0" baseline="30000" noProof="0" dirty="0">
                <a:ln>
                  <a:noFill/>
                </a:ln>
                <a:solidFill>
                  <a:srgbClr val="000000"/>
                </a:solidFill>
                <a:effectLst/>
                <a:uLnTx/>
                <a:uFillTx/>
                <a:latin typeface="Verdana"/>
                <a:ea typeface="+mn-ea"/>
                <a:cs typeface="+mn-cs"/>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 (from 1992)</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Although the ARM processor were developed as a custom device for a highly specific purpose, the team designing it felt that the best way to produce a good custom solution was to produce a processor with good all-round performance. However, it’s interesting to note that the ARM’s architectural fate was sealed accidentally. While most of the RISC processor vendors were designing relatively huge chips (SPARC RISC, Intel i860, AMD 29000, etc.), ARM opted to develop a small-scale processor. One of the reasons the ARM processor was designed as a small-scale solution was that the resources to design it were not sufficient to allow the creation of a large and complex device. While this is now a technical plus for the ARM processor, it began as a necessity for a processor designed by a team of talented, but inexperienced designers (outside of university projects, most team members were programmers and board-level circuit designers) using new tools, some of which were far from state-of-the-art. Despite the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unusal</a:t>
            </a:r>
            <a:r>
              <a:rPr kumimoji="0" lang="en-US" sz="1400" b="0" i="0" u="none" strike="noStrike" kern="1200" cap="none" spc="0" normalizeH="0" baseline="0" noProof="0" dirty="0">
                <a:ln>
                  <a:noFill/>
                </a:ln>
                <a:solidFill>
                  <a:srgbClr val="000000"/>
                </a:solidFill>
                <a:effectLst/>
                <a:uLnTx/>
                <a:uFillTx/>
                <a:latin typeface="Verdana"/>
                <a:ea typeface="+mn-ea"/>
                <a:cs typeface="+mn-cs"/>
              </a:rPr>
              <a:t> working quarters, the motivation and excitement of the small team was high and the company had an open, communicative style that helped maintain the “buzz”.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As with most start-up’s, ARM’s primary goal was to get the first product out; in this case, it was the ARM610, designed specifically for Apple. This product included full 32-bit addressing and endian-ness support, one of many changes requested by Apple in order to use the ARM processor in its planned products. An improved video controller, VIDC20, was also developed as well as a floating-point processor. Apple’s goal was to use the IP product within a hand-held personal organizer processor. The processor became known as ARM600, from which the 20 MHz ARM610 used in the Newton was later derived. At the same time, ARM Ltd.'s software team developed the ARM Cross Development Toolkit, a suite of software that allowed designers working on a range of platforms to use ARM development tools, assembler, compilers, and debugging and emulation programs.”</a:t>
            </a:r>
          </a:p>
        </p:txBody>
      </p:sp>
      <p:sp>
        <p:nvSpPr>
          <p:cNvPr id="4" name="TextBox 3"/>
          <p:cNvSpPr txBox="1"/>
          <p:nvPr/>
        </p:nvSpPr>
        <p:spPr>
          <a:xfrm>
            <a:off x="73729" y="441325"/>
            <a:ext cx="68852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Optional reading: A brief account of the beginning of ARM [</a:t>
            </a:r>
            <a:r>
              <a:rPr kumimoji="0" lang="hu-HU" sz="1600" b="0" i="0" u="none" strike="noStrike" kern="1200" cap="none" spc="0" normalizeH="0" baseline="0" noProof="0" dirty="0">
                <a:ln>
                  <a:noFill/>
                </a:ln>
                <a:solidFill>
                  <a:srgbClr val="FF0000"/>
                </a:solidFill>
                <a:effectLst/>
                <a:uLnTx/>
                <a:uFillTx/>
                <a:latin typeface="Verdana"/>
                <a:ea typeface="+mn-ea"/>
                <a:cs typeface="+mn-cs"/>
              </a:rPr>
              <a:t>16</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p>
        </p:txBody>
      </p:sp>
      <p:sp>
        <p:nvSpPr>
          <p:cNvPr id="6" name="TextBox 5"/>
          <p:cNvSpPr txBox="1"/>
          <p:nvPr/>
        </p:nvSpPr>
        <p:spPr>
          <a:xfrm>
            <a:off x="115888" y="6444335"/>
            <a:ext cx="151022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30000" noProof="0">
                <a:ln>
                  <a:noFill/>
                </a:ln>
                <a:solidFill>
                  <a:srgbClr val="000000"/>
                </a:solidFill>
                <a:effectLst/>
                <a:uLnTx/>
                <a:uFillTx/>
                <a:latin typeface="Verdana"/>
                <a:ea typeface="+mn-ea"/>
                <a:cs typeface="+mn-cs"/>
              </a:rPr>
              <a:t>1</a:t>
            </a:r>
            <a:r>
              <a:rPr kumimoji="0" lang="en-US" sz="1400" b="0" i="0" u="none" strike="noStrike" kern="1200" cap="none" spc="0" normalizeH="0" baseline="0" noProof="0">
                <a:ln>
                  <a:noFill/>
                </a:ln>
                <a:solidFill>
                  <a:srgbClr val="000000"/>
                </a:solidFill>
                <a:effectLst/>
                <a:uLnTx/>
                <a:uFillTx/>
                <a:latin typeface="Verdana"/>
                <a:ea typeface="+mn-ea"/>
                <a:cs typeface="+mn-cs"/>
              </a:rPr>
              <a:t> Armv3 based</a:t>
            </a:r>
          </a:p>
        </p:txBody>
      </p:sp>
    </p:spTree>
    <p:extLst>
      <p:ext uri="{BB962C8B-B14F-4D97-AF65-F5344CB8AC3E}">
        <p14:creationId xmlns:p14="http://schemas.microsoft.com/office/powerpoint/2010/main" val="174075891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BA25ED-4822-3FA3-0BFC-7B84F341CF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EF32AD-1E56-DA14-4CF2-820AB2721BBA}"/>
              </a:ext>
            </a:extLst>
          </p:cNvPr>
          <p:cNvSpPr>
            <a:spLocks noGrp="1"/>
          </p:cNvSpPr>
          <p:nvPr>
            <p:ph type="title"/>
          </p:nvPr>
        </p:nvSpPr>
        <p:spPr>
          <a:xfrm>
            <a:off x="0" y="-7064"/>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(16)</a:t>
            </a:r>
            <a:endParaRPr lang="en-US" sz="1660" kern="1200" dirty="0">
              <a:solidFill>
                <a:srgbClr val="FFFFFF"/>
              </a:solidFill>
            </a:endParaRPr>
          </a:p>
        </p:txBody>
      </p:sp>
      <p:sp>
        <p:nvSpPr>
          <p:cNvPr id="8" name="Rounded Rectangle 7">
            <a:extLst>
              <a:ext uri="{FF2B5EF4-FFF2-40B4-BE49-F238E27FC236}">
                <a16:creationId xmlns:a16="http://schemas.microsoft.com/office/drawing/2014/main" id="{61B0E46F-D3A1-CBEE-75B5-E681FB4B032C}"/>
              </a:ext>
            </a:extLst>
          </p:cNvPr>
          <p:cNvSpPr/>
          <p:nvPr/>
        </p:nvSpPr>
        <p:spPr bwMode="auto">
          <a:xfrm>
            <a:off x="-36004" y="915377"/>
            <a:ext cx="9216516" cy="3584217"/>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pic>
        <p:nvPicPr>
          <p:cNvPr id="26" name="Picture 25">
            <a:extLst>
              <a:ext uri="{FF2B5EF4-FFF2-40B4-BE49-F238E27FC236}">
                <a16:creationId xmlns:a16="http://schemas.microsoft.com/office/drawing/2014/main" id="{4F585A91-16BC-E899-CD8D-EC03D1A68085}"/>
              </a:ext>
            </a:extLst>
          </p:cNvPr>
          <p:cNvPicPr>
            <a:picLocks noChangeAspect="1"/>
          </p:cNvPicPr>
          <p:nvPr/>
        </p:nvPicPr>
        <p:blipFill rotWithShape="1">
          <a:blip r:embed="rId3"/>
          <a:srcRect b="41705"/>
          <a:stretch/>
        </p:blipFill>
        <p:spPr>
          <a:xfrm>
            <a:off x="3507901" y="1313765"/>
            <a:ext cx="5589494" cy="3015335"/>
          </a:xfrm>
          <a:prstGeom prst="rect">
            <a:avLst/>
          </a:prstGeom>
        </p:spPr>
      </p:pic>
      <p:grpSp>
        <p:nvGrpSpPr>
          <p:cNvPr id="33" name="Group 32">
            <a:extLst>
              <a:ext uri="{FF2B5EF4-FFF2-40B4-BE49-F238E27FC236}">
                <a16:creationId xmlns:a16="http://schemas.microsoft.com/office/drawing/2014/main" id="{287E08DC-4A63-652B-A179-A1C6CB96A241}"/>
              </a:ext>
            </a:extLst>
          </p:cNvPr>
          <p:cNvGrpSpPr/>
          <p:nvPr/>
        </p:nvGrpSpPr>
        <p:grpSpPr>
          <a:xfrm>
            <a:off x="3282462" y="4034118"/>
            <a:ext cx="5792905" cy="2017059"/>
            <a:chOff x="3205462" y="4034118"/>
            <a:chExt cx="5792905" cy="2017059"/>
          </a:xfrm>
        </p:grpSpPr>
        <p:sp>
          <p:nvSpPr>
            <p:cNvPr id="37" name="Rectangle 36">
              <a:extLst>
                <a:ext uri="{FF2B5EF4-FFF2-40B4-BE49-F238E27FC236}">
                  <a16:creationId xmlns:a16="http://schemas.microsoft.com/office/drawing/2014/main" id="{807B3B7C-7102-BC5B-8C0A-AA149EC94084}"/>
                </a:ext>
              </a:extLst>
            </p:cNvPr>
            <p:cNvSpPr/>
            <p:nvPr/>
          </p:nvSpPr>
          <p:spPr bwMode="auto">
            <a:xfrm>
              <a:off x="3478886" y="4034118"/>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pic>
          <p:nvPicPr>
            <p:cNvPr id="38" name="Picture 37">
              <a:extLst>
                <a:ext uri="{FF2B5EF4-FFF2-40B4-BE49-F238E27FC236}">
                  <a16:creationId xmlns:a16="http://schemas.microsoft.com/office/drawing/2014/main" id="{83867670-82E3-8DA6-BA3F-A364C56EFCA1}"/>
                </a:ext>
              </a:extLst>
            </p:cNvPr>
            <p:cNvPicPr>
              <a:picLocks noChangeAspect="1"/>
            </p:cNvPicPr>
            <p:nvPr/>
          </p:nvPicPr>
          <p:blipFill rotWithShape="1">
            <a:blip r:embed="rId3"/>
            <a:srcRect l="8397" t="80380" b="2530"/>
            <a:stretch/>
          </p:blipFill>
          <p:spPr>
            <a:xfrm>
              <a:off x="3541530" y="5205030"/>
              <a:ext cx="5456837" cy="699245"/>
            </a:xfrm>
            <a:prstGeom prst="rect">
              <a:avLst/>
            </a:prstGeom>
          </p:spPr>
        </p:pic>
        <p:pic>
          <p:nvPicPr>
            <p:cNvPr id="39" name="Picture 38">
              <a:extLst>
                <a:ext uri="{FF2B5EF4-FFF2-40B4-BE49-F238E27FC236}">
                  <a16:creationId xmlns:a16="http://schemas.microsoft.com/office/drawing/2014/main" id="{67796337-0584-EE30-2D3A-6176CF410A64}"/>
                </a:ext>
              </a:extLst>
            </p:cNvPr>
            <p:cNvPicPr>
              <a:picLocks noChangeAspect="1"/>
            </p:cNvPicPr>
            <p:nvPr/>
          </p:nvPicPr>
          <p:blipFill rotWithShape="1">
            <a:blip r:embed="rId3"/>
            <a:srcRect t="58032" r="3022" b="20387"/>
            <a:stretch/>
          </p:blipFill>
          <p:spPr>
            <a:xfrm>
              <a:off x="3205462" y="4308563"/>
              <a:ext cx="5777028" cy="883016"/>
            </a:xfrm>
            <a:prstGeom prst="rect">
              <a:avLst/>
            </a:prstGeom>
          </p:spPr>
        </p:pic>
      </p:grpSp>
      <p:sp>
        <p:nvSpPr>
          <p:cNvPr id="41" name="TextBox 40">
            <a:extLst>
              <a:ext uri="{FF2B5EF4-FFF2-40B4-BE49-F238E27FC236}">
                <a16:creationId xmlns:a16="http://schemas.microsoft.com/office/drawing/2014/main" id="{49A48DC0-62CF-6EC1-7B9C-AAB7F1729C55}"/>
              </a:ext>
            </a:extLst>
          </p:cNvPr>
          <p:cNvSpPr txBox="1"/>
          <p:nvPr/>
        </p:nvSpPr>
        <p:spPr>
          <a:xfrm>
            <a:off x="75656" y="440668"/>
            <a:ext cx="7216719"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Private (per-core) L2 caches instead of a shared L2 cache</a:t>
            </a:r>
          </a:p>
        </p:txBody>
      </p:sp>
      <p:sp>
        <p:nvSpPr>
          <p:cNvPr id="43" name="Oval 42">
            <a:extLst>
              <a:ext uri="{FF2B5EF4-FFF2-40B4-BE49-F238E27FC236}">
                <a16:creationId xmlns:a16="http://schemas.microsoft.com/office/drawing/2014/main" id="{65C0BD7A-C28E-929E-17F0-611529AC7C7B}"/>
              </a:ext>
            </a:extLst>
          </p:cNvPr>
          <p:cNvSpPr/>
          <p:nvPr/>
        </p:nvSpPr>
        <p:spPr bwMode="auto">
          <a:xfrm>
            <a:off x="6675607" y="2639545"/>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44" name="Oval 43">
            <a:extLst>
              <a:ext uri="{FF2B5EF4-FFF2-40B4-BE49-F238E27FC236}">
                <a16:creationId xmlns:a16="http://schemas.microsoft.com/office/drawing/2014/main" id="{DD9C534C-337D-9C1C-59CF-CA183B5E9101}"/>
              </a:ext>
            </a:extLst>
          </p:cNvPr>
          <p:cNvSpPr/>
          <p:nvPr/>
        </p:nvSpPr>
        <p:spPr bwMode="auto">
          <a:xfrm>
            <a:off x="4039980" y="2625479"/>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nvGrpSpPr>
          <p:cNvPr id="45" name="Group 44">
            <a:extLst>
              <a:ext uri="{FF2B5EF4-FFF2-40B4-BE49-F238E27FC236}">
                <a16:creationId xmlns:a16="http://schemas.microsoft.com/office/drawing/2014/main" id="{D8CAB8E0-5F06-E2CD-E0FA-F4360064C28E}"/>
              </a:ext>
            </a:extLst>
          </p:cNvPr>
          <p:cNvGrpSpPr/>
          <p:nvPr/>
        </p:nvGrpSpPr>
        <p:grpSpPr>
          <a:xfrm>
            <a:off x="192848" y="1471594"/>
            <a:ext cx="3146297" cy="3028000"/>
            <a:chOff x="232088" y="1471594"/>
            <a:chExt cx="3146297" cy="3028000"/>
          </a:xfrm>
        </p:grpSpPr>
        <p:grpSp>
          <p:nvGrpSpPr>
            <p:cNvPr id="46" name="Group 45">
              <a:extLst>
                <a:ext uri="{FF2B5EF4-FFF2-40B4-BE49-F238E27FC236}">
                  <a16:creationId xmlns:a16="http://schemas.microsoft.com/office/drawing/2014/main" id="{CED60E92-F8F5-2602-5225-BD274B6C2679}"/>
                </a:ext>
              </a:extLst>
            </p:cNvPr>
            <p:cNvGrpSpPr/>
            <p:nvPr/>
          </p:nvGrpSpPr>
          <p:grpSpPr>
            <a:xfrm>
              <a:off x="232088" y="1471594"/>
              <a:ext cx="3146297" cy="3028000"/>
              <a:chOff x="4453933" y="1808819"/>
              <a:chExt cx="4618567" cy="4538003"/>
            </a:xfrm>
          </p:grpSpPr>
          <p:pic>
            <p:nvPicPr>
              <p:cNvPr id="48" name="Picture 47">
                <a:extLst>
                  <a:ext uri="{FF2B5EF4-FFF2-40B4-BE49-F238E27FC236}">
                    <a16:creationId xmlns:a16="http://schemas.microsoft.com/office/drawing/2014/main" id="{A41BDAFA-D1D5-359E-EC0C-B28E02DED80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49" name="Rectangle 48">
                <a:extLst>
                  <a:ext uri="{FF2B5EF4-FFF2-40B4-BE49-F238E27FC236}">
                    <a16:creationId xmlns:a16="http://schemas.microsoft.com/office/drawing/2014/main" id="{15CFF86F-A412-B8C7-DA9F-7E400569C186}"/>
                  </a:ext>
                </a:extLst>
              </p:cNvPr>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a:extLst>
                  <a:ext uri="{FF2B5EF4-FFF2-40B4-BE49-F238E27FC236}">
                    <a16:creationId xmlns:a16="http://schemas.microsoft.com/office/drawing/2014/main" id="{175E38C1-14E5-BFBE-C19C-82031F07BBB2}"/>
                  </a:ext>
                </a:extLst>
              </p:cNvPr>
              <p:cNvSpPr txBox="1"/>
              <p:nvPr/>
            </p:nvSpPr>
            <p:spPr>
              <a:xfrm>
                <a:off x="4788417" y="2588689"/>
                <a:ext cx="2118927" cy="73032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7" name="Oval 46">
              <a:extLst>
                <a:ext uri="{FF2B5EF4-FFF2-40B4-BE49-F238E27FC236}">
                  <a16:creationId xmlns:a16="http://schemas.microsoft.com/office/drawing/2014/main" id="{6FDD2D09-EFA3-AF7B-FA65-F118D01DD1A7}"/>
                </a:ext>
              </a:extLst>
            </p:cNvPr>
            <p:cNvSpPr/>
            <p:nvPr/>
          </p:nvSpPr>
          <p:spPr bwMode="auto">
            <a:xfrm>
              <a:off x="385763" y="2588985"/>
              <a:ext cx="2581687"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51" name="TextBox 50">
            <a:extLst>
              <a:ext uri="{FF2B5EF4-FFF2-40B4-BE49-F238E27FC236}">
                <a16:creationId xmlns:a16="http://schemas.microsoft.com/office/drawing/2014/main" id="{3ED7F779-6715-DB8E-1649-3084A5BA6B67}"/>
              </a:ext>
            </a:extLst>
          </p:cNvPr>
          <p:cNvSpPr txBox="1"/>
          <p:nvPr/>
        </p:nvSpPr>
        <p:spPr>
          <a:xfrm>
            <a:off x="26495" y="980728"/>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2" name="TextBox 51">
            <a:extLst>
              <a:ext uri="{FF2B5EF4-FFF2-40B4-BE49-F238E27FC236}">
                <a16:creationId xmlns:a16="http://schemas.microsoft.com/office/drawing/2014/main" id="{E94F91A5-404D-684B-6D5A-E5BFC0C74853}"/>
              </a:ext>
            </a:extLst>
          </p:cNvPr>
          <p:cNvSpPr txBox="1"/>
          <p:nvPr/>
        </p:nvSpPr>
        <p:spPr>
          <a:xfrm>
            <a:off x="4211726" y="989949"/>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3" name="Oval 52">
            <a:extLst>
              <a:ext uri="{FF2B5EF4-FFF2-40B4-BE49-F238E27FC236}">
                <a16:creationId xmlns:a16="http://schemas.microsoft.com/office/drawing/2014/main" id="{1A09EB95-CF92-6C10-852B-2D65E41885F8}"/>
              </a:ext>
            </a:extLst>
          </p:cNvPr>
          <p:cNvSpPr/>
          <p:nvPr/>
        </p:nvSpPr>
        <p:spPr bwMode="auto">
          <a:xfrm>
            <a:off x="1467745" y="3672195"/>
            <a:ext cx="1750220" cy="440519"/>
          </a:xfrm>
          <a:prstGeom prst="ellipse">
            <a:avLst/>
          </a:prstGeom>
          <a:noFill/>
          <a:ln w="2857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Rounded Rectangle 8">
            <a:extLst>
              <a:ext uri="{FF2B5EF4-FFF2-40B4-BE49-F238E27FC236}">
                <a16:creationId xmlns:a16="http://schemas.microsoft.com/office/drawing/2014/main" id="{2A4C04FB-6EE8-6CE7-C485-BDC63C03DCF7}"/>
              </a:ext>
            </a:extLst>
          </p:cNvPr>
          <p:cNvSpPr/>
          <p:nvPr/>
        </p:nvSpPr>
        <p:spPr bwMode="auto">
          <a:xfrm>
            <a:off x="508" y="6453336"/>
            <a:ext cx="9144000" cy="372838"/>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TextBox 55">
            <a:extLst>
              <a:ext uri="{FF2B5EF4-FFF2-40B4-BE49-F238E27FC236}">
                <a16:creationId xmlns:a16="http://schemas.microsoft.com/office/drawing/2014/main" id="{2FC4444C-C14B-3F4C-BE07-A22C0163D039}"/>
              </a:ext>
            </a:extLst>
          </p:cNvPr>
          <p:cNvSpPr txBox="1"/>
          <p:nvPr/>
        </p:nvSpPr>
        <p:spPr>
          <a:xfrm>
            <a:off x="116505" y="5921190"/>
            <a:ext cx="3864904" cy="87972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Armv8.0-A support, e.g. 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A53</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base" latinLnBrk="0" hangingPunct="1">
              <a:lnSpc>
                <a:spcPct val="100000"/>
              </a:lnSpc>
              <a:spcBef>
                <a:spcPts val="0"/>
              </a:spcBef>
              <a:spcAft>
                <a:spcPts val="11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A72</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A73</a:t>
            </a:r>
            <a:r>
              <a:rPr kumimoji="0" lang="en-US" sz="1400" b="0" i="0" u="none" strike="noStrike" kern="1200" cap="none" spc="0" normalizeH="0" baseline="0" noProof="0" dirty="0">
                <a:ln>
                  <a:noFill/>
                </a:ln>
                <a:solidFill>
                  <a:srgbClr val="000000"/>
                </a:solidFill>
                <a:effectLst/>
                <a:uLnTx/>
                <a:uFillTx/>
                <a:latin typeface="Verdana"/>
                <a:ea typeface="+mn-ea"/>
                <a:cs typeface="+mn-cs"/>
              </a:rPr>
              <a:t>, up to 4 cores/cluster</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Shared </a:t>
            </a:r>
            <a:r>
              <a:rPr kumimoji="0" lang="en-US" sz="1400" b="0" i="0" u="none" strike="noStrike" kern="1200" cap="none" spc="0" normalizeH="0" baseline="0" noProof="0" dirty="0" err="1">
                <a:ln>
                  <a:noFill/>
                </a:ln>
                <a:solidFill>
                  <a:srgbClr val="0070C0"/>
                </a:solidFill>
                <a:effectLst/>
                <a:uLnTx/>
                <a:uFillTx/>
                <a:latin typeface="Verdana"/>
                <a:ea typeface="+mn-ea"/>
                <a:cs typeface="+mn-cs"/>
              </a:rPr>
              <a:t>L2</a:t>
            </a:r>
            <a:r>
              <a:rPr kumimoji="0" lang="en-US" sz="1400" b="0" i="0" u="none" strike="noStrike" kern="1200" cap="none" spc="0" normalizeH="0" baseline="0" noProof="0" dirty="0">
                <a:ln>
                  <a:noFill/>
                </a:ln>
                <a:solidFill>
                  <a:srgbClr val="0070C0"/>
                </a:solidFill>
                <a:effectLst/>
                <a:uLnTx/>
                <a:uFillTx/>
                <a:latin typeface="Verdana"/>
                <a:ea typeface="+mn-ea"/>
                <a:cs typeface="+mn-cs"/>
              </a:rPr>
              <a:t> cache</a:t>
            </a:r>
          </a:p>
        </p:txBody>
      </p:sp>
      <p:sp>
        <p:nvSpPr>
          <p:cNvPr id="57" name="TextBox 56">
            <a:extLst>
              <a:ext uri="{FF2B5EF4-FFF2-40B4-BE49-F238E27FC236}">
                <a16:creationId xmlns:a16="http://schemas.microsoft.com/office/drawing/2014/main" id="{8346C80B-5115-6B95-C778-F1C57139F35A}"/>
              </a:ext>
            </a:extLst>
          </p:cNvPr>
          <p:cNvSpPr txBox="1"/>
          <p:nvPr/>
        </p:nvSpPr>
        <p:spPr>
          <a:xfrm>
            <a:off x="4000377" y="5916707"/>
            <a:ext cx="4856522" cy="892552"/>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Armv8.2-A support, (Cortex-A55/75)</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2 CPU types, up to 8 cores but only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4b</a:t>
            </a:r>
            <a:r>
              <a:rPr kumimoji="0" lang="en-US" sz="1400" b="0" i="0" u="none" strike="noStrike" kern="1200" cap="none" spc="0" normalizeH="0" baseline="0" noProof="0" dirty="0">
                <a:ln>
                  <a:noFill/>
                </a:ln>
                <a:solidFill>
                  <a:srgbClr val="000000"/>
                </a:solidFill>
                <a:effectLst/>
                <a:uLnTx/>
                <a:uFillTx/>
                <a:latin typeface="Verdana"/>
                <a:ea typeface="+mn-ea"/>
                <a:cs typeface="+mn-cs"/>
              </a:rPr>
              <a:t>/cluster </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Private L2 caches</a:t>
            </a:r>
          </a:p>
        </p:txBody>
      </p:sp>
    </p:spTree>
    <p:extLst>
      <p:ext uri="{BB962C8B-B14F-4D97-AF65-F5344CB8AC3E}">
        <p14:creationId xmlns:p14="http://schemas.microsoft.com/office/powerpoint/2010/main" val="110655036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C88A4F-024D-1939-D657-59697532183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BFBAB2D-12D3-C842-3A3B-9F28B0E60FD7}"/>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(17)</a:t>
            </a:r>
            <a:endParaRPr lang="en-US" sz="1660" kern="1200" dirty="0">
              <a:solidFill>
                <a:srgbClr val="FFFFFF"/>
              </a:solidFill>
            </a:endParaRPr>
          </a:p>
        </p:txBody>
      </p:sp>
      <p:sp>
        <p:nvSpPr>
          <p:cNvPr id="10" name="Rounded Rectangle 9">
            <a:extLst>
              <a:ext uri="{FF2B5EF4-FFF2-40B4-BE49-F238E27FC236}">
                <a16:creationId xmlns:a16="http://schemas.microsoft.com/office/drawing/2014/main" id="{EA1A2BA3-FC61-A6DE-F6EB-3CFB2307C278}"/>
              </a:ext>
            </a:extLst>
          </p:cNvPr>
          <p:cNvSpPr/>
          <p:nvPr/>
        </p:nvSpPr>
        <p:spPr bwMode="auto">
          <a:xfrm>
            <a:off x="13794" y="992176"/>
            <a:ext cx="9130206" cy="4114078"/>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Box 11">
            <a:extLst>
              <a:ext uri="{FF2B5EF4-FFF2-40B4-BE49-F238E27FC236}">
                <a16:creationId xmlns:a16="http://schemas.microsoft.com/office/drawing/2014/main" id="{C8F58876-B21A-AD7D-E085-FFE2883852BF}"/>
              </a:ext>
            </a:extLst>
          </p:cNvPr>
          <p:cNvSpPr txBox="1"/>
          <p:nvPr/>
        </p:nvSpPr>
        <p:spPr>
          <a:xfrm>
            <a:off x="75139" y="440668"/>
            <a:ext cx="928074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c</a:t>
            </a:r>
            <a:r>
              <a:rPr kumimoji="0" lang="en-US" sz="1800" b="0" i="0" u="none" strike="noStrike" kern="1200" cap="none" spc="-120" normalizeH="0" baseline="0" noProof="0" dirty="0">
                <a:ln>
                  <a:noFill/>
                </a:ln>
                <a:solidFill>
                  <a:srgbClr val="2D2D8A"/>
                </a:solidFill>
                <a:effectLst/>
                <a:uLnTx/>
                <a:uFillTx/>
                <a:latin typeface="Verdana"/>
                <a:ea typeface="+mn-ea"/>
                <a:cs typeface="+mn-cs"/>
              </a:rPr>
              <a:t>) </a:t>
            </a:r>
            <a:r>
              <a:rPr kumimoji="0" lang="en-US" sz="1800" b="0" i="0" u="none" strike="noStrike" kern="1200" cap="none" spc="-12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120" normalizeH="0" baseline="0" noProof="0" dirty="0">
                <a:ln>
                  <a:noFill/>
                </a:ln>
                <a:solidFill>
                  <a:srgbClr val="2D2D8A"/>
                </a:solidFill>
                <a:effectLst/>
                <a:uLnTx/>
                <a:uFillTx/>
                <a:latin typeface="Verdana"/>
                <a:ea typeface="+mn-ea"/>
                <a:cs typeface="+mn-cs"/>
              </a:rPr>
              <a:t> Shared Unit (DSU) with a shared (not sliced) L3 cache and snoop filter </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r>
              <a:rPr lang="hu-HU" spc="-120" noProof="0" dirty="0">
                <a:solidFill>
                  <a:srgbClr val="000000"/>
                </a:solidFill>
                <a:latin typeface="Verdana"/>
              </a:rPr>
              <a:t>52</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p>
        </p:txBody>
      </p:sp>
      <p:sp>
        <p:nvSpPr>
          <p:cNvPr id="15" name="TextBox 14">
            <a:extLst>
              <a:ext uri="{FF2B5EF4-FFF2-40B4-BE49-F238E27FC236}">
                <a16:creationId xmlns:a16="http://schemas.microsoft.com/office/drawing/2014/main" id="{2ED7265D-6184-4BD8-68DF-7AA5C82608C0}"/>
              </a:ext>
            </a:extLst>
          </p:cNvPr>
          <p:cNvSpPr txBox="1"/>
          <p:nvPr/>
        </p:nvSpPr>
        <p:spPr>
          <a:xfrm>
            <a:off x="2963589" y="4540774"/>
            <a:ext cx="339227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(Up to two 128-bit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AMBA</a:t>
            </a:r>
            <a:r>
              <a:rPr kumimoji="0" lang="en-US" sz="1300" b="0" i="0" u="none" strike="noStrike" kern="1200" cap="none" spc="0" normalizeH="0" baseline="0" noProof="0" dirty="0">
                <a:ln>
                  <a:noFill/>
                </a:ln>
                <a:solidFill>
                  <a:srgbClr val="000000"/>
                </a:solidFill>
                <a:effectLst/>
                <a:uLnTx/>
                <a:uFillTx/>
                <a:latin typeface="Verdana"/>
                <a:ea typeface="+mn-ea"/>
                <a:cs typeface="+mn-cs"/>
              </a:rPr>
              <a:t> 5 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up to two 256-bit AMBA 5 CHI bus)</a:t>
            </a:r>
          </a:p>
        </p:txBody>
      </p:sp>
      <p:pic>
        <p:nvPicPr>
          <p:cNvPr id="20" name="Picture 19">
            <a:extLst>
              <a:ext uri="{FF2B5EF4-FFF2-40B4-BE49-F238E27FC236}">
                <a16:creationId xmlns:a16="http://schemas.microsoft.com/office/drawing/2014/main" id="{1A2346B1-52E1-7C51-792E-1CB3A44B69F6}"/>
              </a:ext>
            </a:extLst>
          </p:cNvPr>
          <p:cNvPicPr>
            <a:picLocks noChangeAspect="1"/>
          </p:cNvPicPr>
          <p:nvPr/>
        </p:nvPicPr>
        <p:blipFill rotWithShape="1">
          <a:blip r:embed="rId2"/>
          <a:srcRect t="18474"/>
          <a:stretch/>
        </p:blipFill>
        <p:spPr>
          <a:xfrm>
            <a:off x="215842" y="1008058"/>
            <a:ext cx="8866560" cy="3564000"/>
          </a:xfrm>
          <a:prstGeom prst="rect">
            <a:avLst/>
          </a:prstGeom>
        </p:spPr>
      </p:pic>
      <p:sp>
        <p:nvSpPr>
          <p:cNvPr id="21" name="Rectangle 20">
            <a:extLst>
              <a:ext uri="{FF2B5EF4-FFF2-40B4-BE49-F238E27FC236}">
                <a16:creationId xmlns:a16="http://schemas.microsoft.com/office/drawing/2014/main" id="{5711B5E4-74E7-13ED-A74A-4E314438337C}"/>
              </a:ext>
            </a:extLst>
          </p:cNvPr>
          <p:cNvSpPr/>
          <p:nvPr/>
        </p:nvSpPr>
        <p:spPr bwMode="auto">
          <a:xfrm>
            <a:off x="3546563" y="2875533"/>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TextBox 21">
            <a:extLst>
              <a:ext uri="{FF2B5EF4-FFF2-40B4-BE49-F238E27FC236}">
                <a16:creationId xmlns:a16="http://schemas.microsoft.com/office/drawing/2014/main" id="{10002BB8-0362-F766-0FA1-AB9D8BE415DD}"/>
              </a:ext>
            </a:extLst>
          </p:cNvPr>
          <p:cNvSpPr txBox="1"/>
          <p:nvPr/>
        </p:nvSpPr>
        <p:spPr>
          <a:xfrm>
            <a:off x="6300192" y="3284984"/>
            <a:ext cx="2476127" cy="51809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(Per-core DVFS control,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Partial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L3</a:t>
            </a:r>
            <a:r>
              <a:rPr kumimoji="0" lang="en-US" sz="1300" b="0" i="0" u="none" strike="noStrike" kern="1200" cap="none" spc="0" normalizeH="0" baseline="0" noProof="0" dirty="0">
                <a:ln>
                  <a:noFill/>
                </a:ln>
                <a:solidFill>
                  <a:srgbClr val="000000"/>
                </a:solidFill>
                <a:effectLst/>
                <a:uLnTx/>
                <a:uFillTx/>
                <a:latin typeface="Verdana"/>
                <a:ea typeface="+mn-ea"/>
                <a:cs typeface="+mn-cs"/>
              </a:rPr>
              <a:t> power down) </a:t>
            </a:r>
          </a:p>
        </p:txBody>
      </p:sp>
      <p:sp>
        <p:nvSpPr>
          <p:cNvPr id="23" name="TextBox 22">
            <a:extLst>
              <a:ext uri="{FF2B5EF4-FFF2-40B4-BE49-F238E27FC236}">
                <a16:creationId xmlns:a16="http://schemas.microsoft.com/office/drawing/2014/main" id="{7C2F3470-D0D9-AA68-EBA4-ED61A86A8C91}"/>
              </a:ext>
            </a:extLst>
          </p:cNvPr>
          <p:cNvSpPr txBox="1"/>
          <p:nvPr/>
        </p:nvSpPr>
        <p:spPr>
          <a:xfrm>
            <a:off x="534280" y="1908158"/>
            <a:ext cx="11934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(Partitions)</a:t>
            </a:r>
          </a:p>
        </p:txBody>
      </p:sp>
      <p:sp>
        <p:nvSpPr>
          <p:cNvPr id="26" name="TextBox 25">
            <a:extLst>
              <a:ext uri="{FF2B5EF4-FFF2-40B4-BE49-F238E27FC236}">
                <a16:creationId xmlns:a16="http://schemas.microsoft.com/office/drawing/2014/main" id="{227469C6-02AA-E199-5F46-0DA226488CFB}"/>
              </a:ext>
            </a:extLst>
          </p:cNvPr>
          <p:cNvSpPr txBox="1"/>
          <p:nvPr/>
        </p:nvSpPr>
        <p:spPr>
          <a:xfrm>
            <a:off x="899592" y="3085572"/>
            <a:ext cx="1308371" cy="2196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Snoop filter</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7" name="TextBox 26">
            <a:extLst>
              <a:ext uri="{FF2B5EF4-FFF2-40B4-BE49-F238E27FC236}">
                <a16:creationId xmlns:a16="http://schemas.microsoft.com/office/drawing/2014/main" id="{5B4547AC-5787-15B5-7535-7B87AD18DB63}"/>
              </a:ext>
            </a:extLst>
          </p:cNvPr>
          <p:cNvSpPr txBox="1"/>
          <p:nvPr/>
        </p:nvSpPr>
        <p:spPr>
          <a:xfrm>
            <a:off x="1597420" y="4154326"/>
            <a:ext cx="1071127"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L3 cache</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3" name="Rounded Rectangle 12">
            <a:extLst>
              <a:ext uri="{FF2B5EF4-FFF2-40B4-BE49-F238E27FC236}">
                <a16:creationId xmlns:a16="http://schemas.microsoft.com/office/drawing/2014/main" id="{157E2D35-E716-FB8F-3701-0B9D76B12B51}"/>
              </a:ext>
            </a:extLst>
          </p:cNvPr>
          <p:cNvSpPr/>
          <p:nvPr/>
        </p:nvSpPr>
        <p:spPr>
          <a:xfrm>
            <a:off x="114340" y="2439603"/>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ounded Rectangle 13">
            <a:extLst>
              <a:ext uri="{FF2B5EF4-FFF2-40B4-BE49-F238E27FC236}">
                <a16:creationId xmlns:a16="http://schemas.microsoft.com/office/drawing/2014/main" id="{C9766AF3-250C-0386-4FE5-06664CA2BB0D}"/>
              </a:ext>
            </a:extLst>
          </p:cNvPr>
          <p:cNvSpPr/>
          <p:nvPr/>
        </p:nvSpPr>
        <p:spPr>
          <a:xfrm>
            <a:off x="256225" y="3895281"/>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6" name="Rectangle 15">
            <a:extLst>
              <a:ext uri="{FF2B5EF4-FFF2-40B4-BE49-F238E27FC236}">
                <a16:creationId xmlns:a16="http://schemas.microsoft.com/office/drawing/2014/main" id="{BEBCFF21-0623-60EE-4814-48C36DA8D559}"/>
              </a:ext>
            </a:extLst>
          </p:cNvPr>
          <p:cNvSpPr/>
          <p:nvPr/>
        </p:nvSpPr>
        <p:spPr bwMode="auto">
          <a:xfrm>
            <a:off x="2740822" y="2879087"/>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9999E8C6-F582-E2C6-2934-D8DAC651ADB0}"/>
              </a:ext>
            </a:extLst>
          </p:cNvPr>
          <p:cNvSpPr txBox="1"/>
          <p:nvPr/>
        </p:nvSpPr>
        <p:spPr>
          <a:xfrm>
            <a:off x="13794" y="5306222"/>
            <a:ext cx="8964698" cy="1205458"/>
          </a:xfrm>
          <a:prstGeom prst="rect">
            <a:avLst/>
          </a:prstGeom>
          <a:noFill/>
        </p:spPr>
        <p:txBody>
          <a:bodyPr wrap="none" rtlCol="0">
            <a:spAutoFit/>
          </a:bodyPr>
          <a:lstStyle/>
          <a:p>
            <a:pPr>
              <a:spcAft>
                <a:spcPts val="400"/>
              </a:spcAft>
            </a:pPr>
            <a:r>
              <a:rPr lang="en-US" sz="1600" dirty="0">
                <a:solidFill>
                  <a:srgbClr val="FF0000"/>
                </a:solidFill>
              </a:rPr>
              <a:t>Remark</a:t>
            </a:r>
            <a:r>
              <a:rPr lang="en-US" sz="1600" dirty="0"/>
              <a:t> [89]</a:t>
            </a:r>
          </a:p>
          <a:p>
            <a:pPr>
              <a:spcAft>
                <a:spcPts val="600"/>
              </a:spcAft>
            </a:pPr>
            <a:r>
              <a:rPr lang="en-US" sz="1600" spc="-50" dirty="0"/>
              <a:t>The </a:t>
            </a:r>
            <a:r>
              <a:rPr lang="en-US" sz="1600" spc="-50" dirty="0">
                <a:solidFill>
                  <a:srgbClr val="FF0000"/>
                </a:solidFill>
              </a:rPr>
              <a:t>snoop filter </a:t>
            </a:r>
            <a:r>
              <a:rPr lang="en-US" sz="1600" spc="-50" dirty="0">
                <a:solidFill>
                  <a:srgbClr val="0070C0"/>
                </a:solidFill>
              </a:rPr>
              <a:t>records the addresses of data that are kept in the caches in various cores. </a:t>
            </a:r>
          </a:p>
          <a:p>
            <a:r>
              <a:rPr lang="en-US" sz="1600" dirty="0">
                <a:solidFill>
                  <a:srgbClr val="0070C0"/>
                </a:solidFill>
              </a:rPr>
              <a:t>By keeping track of which caches hold copies of specific data blocks </a:t>
            </a:r>
            <a:r>
              <a:rPr lang="en-US" sz="1600" dirty="0"/>
              <a:t>a snoop filter </a:t>
            </a:r>
          </a:p>
          <a:p>
            <a:r>
              <a:rPr lang="en-US" sz="1600" dirty="0"/>
              <a:t>  can </a:t>
            </a:r>
            <a:r>
              <a:rPr lang="en-US" sz="1600" dirty="0">
                <a:solidFill>
                  <a:srgbClr val="0070C0"/>
                </a:solidFill>
              </a:rPr>
              <a:t>prevent unnecessary snoop requests </a:t>
            </a:r>
            <a:r>
              <a:rPr lang="en-US" sz="1600" dirty="0"/>
              <a:t>to caches that do not have the data.</a:t>
            </a:r>
            <a:endParaRPr lang="hu-HU" sz="1600" dirty="0"/>
          </a:p>
        </p:txBody>
      </p:sp>
      <p:sp>
        <p:nvSpPr>
          <p:cNvPr id="5" name="TextBox 4">
            <a:extLst>
              <a:ext uri="{FF2B5EF4-FFF2-40B4-BE49-F238E27FC236}">
                <a16:creationId xmlns:a16="http://schemas.microsoft.com/office/drawing/2014/main" id="{2AA80E72-1E42-9C8D-4C4B-B38D8EA89CED}"/>
              </a:ext>
            </a:extLst>
          </p:cNvPr>
          <p:cNvSpPr txBox="1"/>
          <p:nvPr/>
        </p:nvSpPr>
        <p:spPr>
          <a:xfrm>
            <a:off x="213190" y="4439627"/>
            <a:ext cx="2153154" cy="492443"/>
          </a:xfrm>
          <a:prstGeom prst="rect">
            <a:avLst/>
          </a:prstGeom>
          <a:noFill/>
        </p:spPr>
        <p:txBody>
          <a:bodyPr wrap="none" rtlCol="0">
            <a:spAutoFit/>
          </a:bodyPr>
          <a:lstStyle/>
          <a:p>
            <a:r>
              <a:rPr lang="en-US" sz="1300" dirty="0">
                <a:solidFill>
                  <a:schemeClr val="tx1">
                    <a:lumMod val="85000"/>
                    <a:lumOff val="15000"/>
                  </a:schemeClr>
                </a:solidFill>
                <a:latin typeface="Verdana"/>
              </a:rPr>
              <a:t>    (shared, not sliced)</a:t>
            </a:r>
          </a:p>
          <a:p>
            <a:r>
              <a:rPr lang="en-US" sz="1300" dirty="0">
                <a:solidFill>
                  <a:schemeClr val="tx1">
                    <a:lumMod val="85000"/>
                    <a:lumOff val="15000"/>
                  </a:schemeClr>
                </a:solidFill>
                <a:latin typeface="Verdana"/>
              </a:rPr>
              <a:t>   (512 KB up to 8 MB)</a:t>
            </a:r>
            <a:endParaRPr lang="hu-HU" sz="1300" dirty="0">
              <a:solidFill>
                <a:schemeClr val="tx1">
                  <a:lumMod val="85000"/>
                  <a:lumOff val="15000"/>
                </a:schemeClr>
              </a:solidFill>
            </a:endParaRPr>
          </a:p>
        </p:txBody>
      </p:sp>
    </p:spTree>
    <p:extLst>
      <p:ext uri="{BB962C8B-B14F-4D97-AF65-F5344CB8AC3E}">
        <p14:creationId xmlns:p14="http://schemas.microsoft.com/office/powerpoint/2010/main" val="160189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animBg="1"/>
      <p:bldP spid="13" grpId="0" animBg="1"/>
      <p:bldP spid="14" grpId="0" animBg="1"/>
      <p:bldP spid="16" grpId="0" animBg="1"/>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670" dirty="0"/>
              <a:t>3.8 Main evolution steps of Armv7-v9 based CPU designs in mobile processors (18)</a:t>
            </a:r>
            <a:endParaRPr lang="hu-HU" sz="1670" dirty="0"/>
          </a:p>
        </p:txBody>
      </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2647016" y="1816301"/>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4999964" y="1770321"/>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574047"/>
            <a:ext cx="9144000" cy="900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80648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53713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9" name="TextBox 68">
            <a:extLst>
              <a:ext uri="{FF2B5EF4-FFF2-40B4-BE49-F238E27FC236}">
                <a16:creationId xmlns:a16="http://schemas.microsoft.com/office/drawing/2014/main" id="{318DB115-2A96-1C04-2C2E-1240E2211D19}"/>
              </a:ext>
            </a:extLst>
          </p:cNvPr>
          <p:cNvSpPr txBox="1"/>
          <p:nvPr/>
        </p:nvSpPr>
        <p:spPr>
          <a:xfrm>
            <a:off x="2973667" y="353631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5854297" y="353567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483127"/>
            <a:ext cx="9144000" cy="2340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57559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98362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44134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90884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6772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2825497" y="500818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2831896" y="545983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2823821" y="591385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2651535" y="636839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5604806" y="50022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4381099" y="510975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5510010" y="545389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4379175" y="55481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4333011" y="652334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2948549" y="454198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40223" y="4394956"/>
            <a:ext cx="1428475" cy="292388"/>
          </a:xfrm>
          <a:prstGeom prst="rect">
            <a:avLst/>
          </a:prstGeom>
          <a:noFill/>
        </p:spPr>
        <p:txBody>
          <a:bodyPr wrap="square" rtlCol="0">
            <a:spAutoFit/>
          </a:bodyPr>
          <a:lstStyle/>
          <a:p>
            <a:r>
              <a:rPr lang="en-US" sz="1300" i="1" dirty="0"/>
              <a:t>Processors</a:t>
            </a:r>
            <a:endParaRPr lang="hu-HU" sz="1300" i="1" dirty="0"/>
          </a:p>
        </p:txBody>
      </p:sp>
      <p:sp>
        <p:nvSpPr>
          <p:cNvPr id="32" name="TextBox 31">
            <a:extLst>
              <a:ext uri="{FF2B5EF4-FFF2-40B4-BE49-F238E27FC236}">
                <a16:creationId xmlns:a16="http://schemas.microsoft.com/office/drawing/2014/main" id="{C9FCAB59-FF04-962B-B7E5-215D8421806E}"/>
              </a:ext>
            </a:extLst>
          </p:cNvPr>
          <p:cNvSpPr txBox="1"/>
          <p:nvPr/>
        </p:nvSpPr>
        <p:spPr>
          <a:xfrm>
            <a:off x="5344990" y="636863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2556964" y="33150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5216708" y="32928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2967714"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2587039"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5762855" y="23691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5265923" y="23691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3727844"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3347168"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3071466" y="27940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2791394" y="27941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3637369" y="27949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3357296" y="27949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6631235" y="24848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6256884" y="24848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5968531" y="28466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5688459" y="28466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6534811" y="28475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6254739" y="28475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2476963" y="23652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5187995" y="23030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3344949" y="30682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6194377" y="31393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TextBox 85">
            <a:extLst>
              <a:ext uri="{FF2B5EF4-FFF2-40B4-BE49-F238E27FC236}">
                <a16:creationId xmlns:a16="http://schemas.microsoft.com/office/drawing/2014/main" id="{17F85C4A-5CDE-210E-70EE-8DB4570B0B40}"/>
              </a:ext>
            </a:extLst>
          </p:cNvPr>
          <p:cNvSpPr txBox="1"/>
          <p:nvPr/>
        </p:nvSpPr>
        <p:spPr>
          <a:xfrm>
            <a:off x="5414951" y="32284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2660209" y="323326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45239"/>
            <a:ext cx="9709700"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4) </a:t>
            </a:r>
            <a:r>
              <a:rPr lang="en-US" spc="-40" dirty="0">
                <a:solidFill>
                  <a:schemeClr val="accent6"/>
                </a:solidFill>
                <a:latin typeface="Verdana" pitchFamily="34" charset="0"/>
              </a:rPr>
              <a:t>The fourth major evolution step: transitioning from Armv8.2-based </a:t>
            </a:r>
            <a:r>
              <a:rPr lang="en-US" spc="-40" dirty="0" err="1">
                <a:solidFill>
                  <a:schemeClr val="accent6"/>
                </a:solidFill>
                <a:latin typeface="Verdana" pitchFamily="34" charset="0"/>
              </a:rPr>
              <a:t>DynamIQ</a:t>
            </a:r>
            <a:endParaRPr lang="en-US" spc="-40" dirty="0">
              <a:solidFill>
                <a:schemeClr val="accent6"/>
              </a:solidFill>
              <a:latin typeface="Verdana" pitchFamily="34" charset="0"/>
            </a:endParaRPr>
          </a:p>
          <a:p>
            <a:pPr lvl="0" fontAlgn="base">
              <a:spcBef>
                <a:spcPct val="0"/>
              </a:spcBef>
              <a:spcAft>
                <a:spcPct val="0"/>
              </a:spcAft>
              <a:defRPr/>
            </a:pPr>
            <a:r>
              <a:rPr lang="en-US" dirty="0">
                <a:solidFill>
                  <a:schemeClr val="accent6"/>
                </a:solidFill>
                <a:latin typeface="Verdana" pitchFamily="34" charset="0"/>
              </a:rPr>
              <a:t>      core clusters to Armv9.0-based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 </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040047" y="1746118"/>
            <a:ext cx="2213940" cy="5072769"/>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nvGrpSpPr>
          <p:cNvPr id="24" name="Group 23">
            <a:extLst>
              <a:ext uri="{FF2B5EF4-FFF2-40B4-BE49-F238E27FC236}">
                <a16:creationId xmlns:a16="http://schemas.microsoft.com/office/drawing/2014/main" id="{0F95D306-00A0-6318-40DA-09F6E38171BF}"/>
              </a:ext>
            </a:extLst>
          </p:cNvPr>
          <p:cNvGrpSpPr/>
          <p:nvPr/>
        </p:nvGrpSpPr>
        <p:grpSpPr>
          <a:xfrm>
            <a:off x="3349583" y="1522514"/>
            <a:ext cx="2767369" cy="260786"/>
            <a:chOff x="4211429" y="1259765"/>
            <a:chExt cx="2152744" cy="260786"/>
          </a:xfrm>
        </p:grpSpPr>
        <p:cxnSp>
          <p:nvCxnSpPr>
            <p:cNvPr id="40" name="Straight Connector 39">
              <a:extLst>
                <a:ext uri="{FF2B5EF4-FFF2-40B4-BE49-F238E27FC236}">
                  <a16:creationId xmlns:a16="http://schemas.microsoft.com/office/drawing/2014/main" id="{261940B7-CB84-82E1-5944-47AFEB112536}"/>
                </a:ext>
              </a:extLst>
            </p:cNvPr>
            <p:cNvCxnSpPr>
              <a:cxnSpLocks/>
              <a:endCxn id="97" idx="2"/>
            </p:cNvCxnSpPr>
            <p:nvPr/>
          </p:nvCxnSpPr>
          <p:spPr>
            <a:xfrm>
              <a:off x="5292725" y="1259765"/>
              <a:ext cx="1015439"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Oval 13">
              <a:extLst>
                <a:ext uri="{FF2B5EF4-FFF2-40B4-BE49-F238E27FC236}">
                  <a16:creationId xmlns:a16="http://schemas.microsoft.com/office/drawing/2014/main" id="{2C11FA8D-48FA-A6B4-3C6F-780AAD1204D6}"/>
                </a:ext>
              </a:extLst>
            </p:cNvPr>
            <p:cNvSpPr>
              <a:spLocks noChangeArrowheads="1"/>
            </p:cNvSpPr>
            <p:nvPr/>
          </p:nvSpPr>
          <p:spPr bwMode="auto">
            <a:xfrm>
              <a:off x="6308164" y="1448551"/>
              <a:ext cx="5600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8" name="Straight Connector 97">
              <a:extLst>
                <a:ext uri="{FF2B5EF4-FFF2-40B4-BE49-F238E27FC236}">
                  <a16:creationId xmlns:a16="http://schemas.microsoft.com/office/drawing/2014/main" id="{8CE66A8F-EE20-2455-7180-9F047DAA7898}"/>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 name="Oval 13">
              <a:extLst>
                <a:ext uri="{FF2B5EF4-FFF2-40B4-BE49-F238E27FC236}">
                  <a16:creationId xmlns:a16="http://schemas.microsoft.com/office/drawing/2014/main" id="{2E75EE93-7F88-8C19-A546-49EDE6ABB910}"/>
                </a:ext>
              </a:extLst>
            </p:cNvPr>
            <p:cNvSpPr>
              <a:spLocks noChangeArrowheads="1"/>
            </p:cNvSpPr>
            <p:nvPr/>
          </p:nvSpPr>
          <p:spPr bwMode="auto">
            <a:xfrm>
              <a:off x="4211429" y="1434228"/>
              <a:ext cx="5600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03" name="Text Box 5">
            <a:extLst>
              <a:ext uri="{FF2B5EF4-FFF2-40B4-BE49-F238E27FC236}">
                <a16:creationId xmlns:a16="http://schemas.microsoft.com/office/drawing/2014/main" id="{AE61DDC8-5A53-E59C-8B77-45E4578EB7EF}"/>
              </a:ext>
            </a:extLst>
          </p:cNvPr>
          <p:cNvSpPr txBox="1">
            <a:spLocks noChangeArrowheads="1"/>
          </p:cNvSpPr>
          <p:nvPr/>
        </p:nvSpPr>
        <p:spPr bwMode="auto">
          <a:xfrm>
            <a:off x="2626406" y="1435378"/>
            <a:ext cx="178828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4" name="Text Box 6">
            <a:extLst>
              <a:ext uri="{FF2B5EF4-FFF2-40B4-BE49-F238E27FC236}">
                <a16:creationId xmlns:a16="http://schemas.microsoft.com/office/drawing/2014/main" id="{30BB477D-62E7-A0E6-770E-DE40D9B0086C}"/>
              </a:ext>
            </a:extLst>
          </p:cNvPr>
          <p:cNvSpPr txBox="1">
            <a:spLocks noChangeArrowheads="1"/>
          </p:cNvSpPr>
          <p:nvPr/>
        </p:nvSpPr>
        <p:spPr bwMode="auto">
          <a:xfrm>
            <a:off x="6465864" y="1500988"/>
            <a:ext cx="18473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5" name="Text Box 4">
            <a:extLst>
              <a:ext uri="{FF2B5EF4-FFF2-40B4-BE49-F238E27FC236}">
                <a16:creationId xmlns:a16="http://schemas.microsoft.com/office/drawing/2014/main" id="{E0140D26-A8F4-6EB1-67ED-0A98B1740904}"/>
              </a:ext>
            </a:extLst>
          </p:cNvPr>
          <p:cNvSpPr txBox="1">
            <a:spLocks noChangeArrowheads="1"/>
          </p:cNvSpPr>
          <p:nvPr/>
        </p:nvSpPr>
        <p:spPr bwMode="auto">
          <a:xfrm>
            <a:off x="158809" y="1198744"/>
            <a:ext cx="907200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20" normalizeH="0" baseline="0" noProof="0" dirty="0">
                <a:ln>
                  <a:noFill/>
                </a:ln>
                <a:solidFill>
                  <a:srgbClr val="000000"/>
                </a:solidFill>
                <a:effectLst/>
                <a:uLnTx/>
                <a:uFillTx/>
              </a:rPr>
              <a:t>Replacing Armv8.2-based </a:t>
            </a:r>
            <a:r>
              <a:rPr kumimoji="0" lang="en-US" altLang="en-US" sz="1300" b="1" i="0" u="none" strike="noStrike" kern="1200" cap="none" spc="-20" normalizeH="0" baseline="0" noProof="0" dirty="0" err="1">
                <a:ln>
                  <a:noFill/>
                </a:ln>
                <a:solidFill>
                  <a:srgbClr val="000000"/>
                </a:solidFill>
                <a:effectLst/>
                <a:uLnTx/>
                <a:uFillTx/>
              </a:rPr>
              <a:t>DynamIQ</a:t>
            </a:r>
            <a:r>
              <a:rPr kumimoji="0" lang="en-US" altLang="en-US" sz="1300" b="1" i="0" u="none" strike="noStrike" kern="1200" cap="none" spc="-20" normalizeH="0" baseline="0" noProof="0" dirty="0">
                <a:ln>
                  <a:noFill/>
                </a:ln>
                <a:solidFill>
                  <a:srgbClr val="000000"/>
                </a:solidFill>
                <a:effectLst/>
                <a:uLnTx/>
                <a:uFillTx/>
              </a:rPr>
              <a:t> core clusters by </a:t>
            </a:r>
            <a:r>
              <a:rPr lang="en-US" altLang="en-US" sz="1300" b="1" spc="-20" dirty="0">
                <a:solidFill>
                  <a:srgbClr val="000000"/>
                </a:solidFill>
              </a:rPr>
              <a:t>Armv9.0-based </a:t>
            </a:r>
            <a:r>
              <a:rPr lang="en-US" altLang="en-US" sz="1300" b="1" spc="-20" dirty="0" err="1">
                <a:solidFill>
                  <a:srgbClr val="000000"/>
                </a:solidFill>
              </a:rPr>
              <a:t>DynamIQ</a:t>
            </a:r>
            <a:r>
              <a:rPr lang="en-US" altLang="en-US" sz="1300" b="1" spc="-20" dirty="0">
                <a:solidFill>
                  <a:srgbClr val="000000"/>
                </a:solidFill>
              </a:rPr>
              <a:t> core clusters</a:t>
            </a:r>
            <a:endParaRPr kumimoji="0" lang="en-US" altLang="en-US" sz="1300" b="1" i="0" u="none" strike="noStrike" kern="1200" cap="none" spc="-20" normalizeH="0" baseline="0" noProof="0" dirty="0">
              <a:ln>
                <a:noFill/>
              </a:ln>
              <a:solidFill>
                <a:srgbClr val="000000"/>
              </a:solidFill>
              <a:effectLst/>
              <a:uLnTx/>
              <a:uFillTx/>
            </a:endParaRPr>
          </a:p>
        </p:txBody>
      </p:sp>
      <p:sp>
        <p:nvSpPr>
          <p:cNvPr id="107" name="TextBox 106">
            <a:extLst>
              <a:ext uri="{FF2B5EF4-FFF2-40B4-BE49-F238E27FC236}">
                <a16:creationId xmlns:a16="http://schemas.microsoft.com/office/drawing/2014/main" id="{09516A9F-0B0C-1C0A-7C36-3985769BDBB6}"/>
              </a:ext>
            </a:extLst>
          </p:cNvPr>
          <p:cNvSpPr txBox="1"/>
          <p:nvPr/>
        </p:nvSpPr>
        <p:spPr>
          <a:xfrm>
            <a:off x="2581646" y="380180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08" name="TextBox 107">
            <a:extLst>
              <a:ext uri="{FF2B5EF4-FFF2-40B4-BE49-F238E27FC236}">
                <a16:creationId xmlns:a16="http://schemas.microsoft.com/office/drawing/2014/main" id="{7537D471-3ED0-FD99-DBC6-094D9B55FBB7}"/>
              </a:ext>
            </a:extLst>
          </p:cNvPr>
          <p:cNvSpPr txBox="1"/>
          <p:nvPr/>
        </p:nvSpPr>
        <p:spPr>
          <a:xfrm>
            <a:off x="5608923" y="380541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109" name="TextBox 108">
            <a:extLst>
              <a:ext uri="{FF2B5EF4-FFF2-40B4-BE49-F238E27FC236}">
                <a16:creationId xmlns:a16="http://schemas.microsoft.com/office/drawing/2014/main" id="{24DC00CD-A663-966B-058E-0D2B89460FEC}"/>
              </a:ext>
            </a:extLst>
          </p:cNvPr>
          <p:cNvSpPr txBox="1"/>
          <p:nvPr/>
        </p:nvSpPr>
        <p:spPr>
          <a:xfrm>
            <a:off x="5545646" y="4547877"/>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M4</a:t>
            </a:r>
            <a:r>
              <a:rPr kumimoji="0" lang="en-US" sz="1300" b="0" i="1" u="none" strike="noStrike" kern="1200" cap="none" spc="0" normalizeH="0" baseline="0" noProof="0" dirty="0">
                <a:ln>
                  <a:noFill/>
                </a:ln>
                <a:solidFill>
                  <a:srgbClr val="000000"/>
                </a:solidFill>
                <a:effectLst/>
                <a:uLnTx/>
                <a:uFillTx/>
                <a:latin typeface="Verdana"/>
                <a:ea typeface="+mn-ea"/>
                <a:cs typeface="+mn-cs"/>
              </a:rPr>
              <a: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(4+6)C</a:t>
            </a:r>
          </a:p>
        </p:txBody>
      </p:sp>
      <p:sp>
        <p:nvSpPr>
          <p:cNvPr id="110" name="Right Arrow 117">
            <a:extLst>
              <a:ext uri="{FF2B5EF4-FFF2-40B4-BE49-F238E27FC236}">
                <a16:creationId xmlns:a16="http://schemas.microsoft.com/office/drawing/2014/main" id="{2CC38220-0889-F129-ED1C-9BE894ED16B6}"/>
              </a:ext>
            </a:extLst>
          </p:cNvPr>
          <p:cNvSpPr/>
          <p:nvPr/>
        </p:nvSpPr>
        <p:spPr bwMode="auto">
          <a:xfrm>
            <a:off x="4365333" y="475765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3187663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37DB7-D319-E5F5-C705-7F1E8D651C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A4CA19B-5F23-64E2-9F4B-58AA5DDFD6CF}"/>
              </a:ext>
            </a:extLst>
          </p:cNvPr>
          <p:cNvSpPr>
            <a:spLocks noGrp="1"/>
          </p:cNvSpPr>
          <p:nvPr>
            <p:ph type="title"/>
          </p:nvPr>
        </p:nvSpPr>
        <p:spPr>
          <a:xfrm>
            <a:off x="0" y="11151"/>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(19)</a:t>
            </a:r>
            <a:endParaRPr lang="en-GB" sz="1660" kern="1200" dirty="0">
              <a:solidFill>
                <a:srgbClr val="FFFFFF"/>
              </a:solidFill>
            </a:endParaRPr>
          </a:p>
        </p:txBody>
      </p:sp>
      <p:sp>
        <p:nvSpPr>
          <p:cNvPr id="3" name="TextBox 2">
            <a:extLst>
              <a:ext uri="{FF2B5EF4-FFF2-40B4-BE49-F238E27FC236}">
                <a16:creationId xmlns:a16="http://schemas.microsoft.com/office/drawing/2014/main" id="{B766C4C2-9947-7F79-20A7-1C56D27CA219}"/>
              </a:ext>
            </a:extLst>
          </p:cNvPr>
          <p:cNvSpPr txBox="1"/>
          <p:nvPr/>
        </p:nvSpPr>
        <p:spPr>
          <a:xfrm>
            <a:off x="71438" y="442408"/>
            <a:ext cx="953992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40" normalizeH="0" noProof="0" dirty="0">
                <a:ln>
                  <a:noFill/>
                </a:ln>
                <a:solidFill>
                  <a:srgbClr val="2D2D8A"/>
                </a:solidFill>
                <a:effectLst/>
                <a:uLnTx/>
                <a:uFillTx/>
                <a:latin typeface="Verdana"/>
                <a:ea typeface="+mn-ea"/>
                <a:cs typeface="+mn-cs"/>
              </a:rPr>
              <a:t>What are the key enhancements of the Armv9-A based </a:t>
            </a:r>
            <a:r>
              <a:rPr kumimoji="0" lang="en-GB" sz="1800" b="0" i="0" u="none" strike="noStrike" kern="1200" cap="none" spc="-40" normalizeH="0" noProof="0" dirty="0" err="1">
                <a:ln>
                  <a:noFill/>
                </a:ln>
                <a:solidFill>
                  <a:srgbClr val="2D2D8A"/>
                </a:solidFill>
                <a:effectLst/>
                <a:uLnTx/>
                <a:uFillTx/>
                <a:latin typeface="Verdana"/>
                <a:ea typeface="+mn-ea"/>
                <a:cs typeface="+mn-cs"/>
              </a:rPr>
              <a:t>DynamIQ</a:t>
            </a:r>
            <a:r>
              <a:rPr kumimoji="0" lang="en-GB" sz="1800" b="0" i="0" u="none" strike="noStrike" kern="1200" cap="none" spc="-40" normalizeH="0" noProof="0" dirty="0">
                <a:ln>
                  <a:noFill/>
                </a:ln>
                <a:solidFill>
                  <a:srgbClr val="2D2D8A"/>
                </a:solidFill>
                <a:effectLst/>
                <a:uLnTx/>
                <a:uFillTx/>
                <a:latin typeface="Verdana"/>
                <a:ea typeface="+mn-ea"/>
                <a:cs typeface="+mn-cs"/>
              </a:rPr>
              <a:t> core clusters?</a:t>
            </a:r>
          </a:p>
        </p:txBody>
      </p:sp>
      <p:sp>
        <p:nvSpPr>
          <p:cNvPr id="5" name="Rounded Rectangle 4">
            <a:extLst>
              <a:ext uri="{FF2B5EF4-FFF2-40B4-BE49-F238E27FC236}">
                <a16:creationId xmlns:a16="http://schemas.microsoft.com/office/drawing/2014/main" id="{9EFB970F-A66C-CF81-C60C-CC786F691C04}"/>
              </a:ext>
            </a:extLst>
          </p:cNvPr>
          <p:cNvSpPr/>
          <p:nvPr/>
        </p:nvSpPr>
        <p:spPr>
          <a:xfrm>
            <a:off x="-508" y="861905"/>
            <a:ext cx="9144000" cy="64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6D63B3B3-2844-D25E-E68F-46D1696737CB}"/>
              </a:ext>
            </a:extLst>
          </p:cNvPr>
          <p:cNvSpPr txBox="1"/>
          <p:nvPr/>
        </p:nvSpPr>
        <p:spPr>
          <a:xfrm>
            <a:off x="297807" y="861905"/>
            <a:ext cx="8551645" cy="636072"/>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Use </a:t>
            </a:r>
            <a:r>
              <a:rPr kumimoji="0" lang="en-GB" sz="1600" b="0" i="0" u="none" strike="noStrike" kern="1200" cap="none" spc="0" normalizeH="0" baseline="0" noProof="0" dirty="0">
                <a:ln>
                  <a:noFill/>
                </a:ln>
                <a:solidFill>
                  <a:srgbClr val="0070C0"/>
                </a:solidFill>
                <a:effectLst/>
                <a:uLnTx/>
                <a:uFillTx/>
                <a:latin typeface="Verdana"/>
                <a:ea typeface="+mn-ea"/>
                <a:cs typeface="+mn-cs"/>
              </a:rPr>
              <a:t>of up to three core types </a:t>
            </a:r>
            <a:r>
              <a:rPr kumimoji="0" lang="en-GB" sz="1600" b="0" i="0" u="none" strike="noStrike" kern="1200" cap="none" spc="0" normalizeH="0" baseline="0" noProof="0" dirty="0">
                <a:ln>
                  <a:noFill/>
                </a:ln>
                <a:solidFill>
                  <a:srgbClr val="000000"/>
                </a:solidFill>
                <a:effectLst/>
                <a:uLnTx/>
                <a:uFillTx/>
                <a:latin typeface="Verdana"/>
                <a:ea typeface="+mn-ea"/>
                <a:cs typeface="+mn-cs"/>
              </a:rPr>
              <a:t>rather than only two, as before.</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Sliced L3 caches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snoop filter,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control logic.</a:t>
            </a:r>
          </a:p>
        </p:txBody>
      </p:sp>
      <p:sp>
        <p:nvSpPr>
          <p:cNvPr id="8" name="TextBox 7">
            <a:extLst>
              <a:ext uri="{FF2B5EF4-FFF2-40B4-BE49-F238E27FC236}">
                <a16:creationId xmlns:a16="http://schemas.microsoft.com/office/drawing/2014/main" id="{E7137371-EAC2-1F7B-815D-6C1A905962B6}"/>
              </a:ext>
            </a:extLst>
          </p:cNvPr>
          <p:cNvSpPr txBox="1"/>
          <p:nvPr/>
        </p:nvSpPr>
        <p:spPr>
          <a:xfrm>
            <a:off x="71438" y="1564856"/>
            <a:ext cx="801089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Subsequently, we will discuss these enhancements.</a:t>
            </a:r>
          </a:p>
        </p:txBody>
      </p:sp>
    </p:spTree>
    <p:extLst>
      <p:ext uri="{BB962C8B-B14F-4D97-AF65-F5344CB8AC3E}">
        <p14:creationId xmlns:p14="http://schemas.microsoft.com/office/powerpoint/2010/main" val="3637272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A9723B-4C02-145E-74CD-B4974DDC82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81CC46F-A9FA-318B-55B9-2FDF9C9DD93D}"/>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(20)</a:t>
            </a:r>
            <a:endParaRPr lang="en-GB" sz="1660" kern="1200" dirty="0">
              <a:solidFill>
                <a:srgbClr val="FFFFFF"/>
              </a:solidFill>
            </a:endParaRPr>
          </a:p>
        </p:txBody>
      </p:sp>
      <p:sp>
        <p:nvSpPr>
          <p:cNvPr id="4" name="TextBox 3">
            <a:extLst>
              <a:ext uri="{FF2B5EF4-FFF2-40B4-BE49-F238E27FC236}">
                <a16:creationId xmlns:a16="http://schemas.microsoft.com/office/drawing/2014/main" id="{30992D9F-99AF-96C5-D907-9072625EC488}"/>
              </a:ext>
            </a:extLst>
          </p:cNvPr>
          <p:cNvSpPr txBox="1"/>
          <p:nvPr/>
        </p:nvSpPr>
        <p:spPr>
          <a:xfrm>
            <a:off x="75250" y="442540"/>
            <a:ext cx="9973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110" normalizeH="0" baseline="0" noProof="0" dirty="0">
                <a:ln>
                  <a:noFill/>
                </a:ln>
                <a:solidFill>
                  <a:srgbClr val="2D2D8A"/>
                </a:solidFill>
                <a:effectLst/>
                <a:uLnTx/>
                <a:uFillTx/>
                <a:latin typeface="Verdana"/>
                <a:ea typeface="+mn-ea"/>
                <a:cs typeface="+mn-cs"/>
              </a:rPr>
              <a:t>a) Possible use of three core types rather than two as in </a:t>
            </a:r>
            <a:r>
              <a:rPr kumimoji="0" lang="en-GB" sz="1800" b="0" i="0" u="none" strike="noStrike" kern="1200" cap="none" spc="-110" normalizeH="0" baseline="0" noProof="0" dirty="0" err="1">
                <a:ln>
                  <a:noFill/>
                </a:ln>
                <a:solidFill>
                  <a:srgbClr val="2D2D8A"/>
                </a:solidFill>
                <a:effectLst/>
                <a:uLnTx/>
                <a:uFillTx/>
                <a:latin typeface="Verdana"/>
                <a:ea typeface="+mn-ea"/>
                <a:cs typeface="+mn-cs"/>
              </a:rPr>
              <a:t>DynamIQ</a:t>
            </a:r>
            <a:r>
              <a:rPr kumimoji="0" lang="en-GB" sz="1800" b="0" i="0" u="none" strike="noStrike" kern="1200" cap="none" spc="-110" normalizeH="0" baseline="0" noProof="0" dirty="0">
                <a:ln>
                  <a:noFill/>
                </a:ln>
                <a:solidFill>
                  <a:srgbClr val="2D2D8A"/>
                </a:solidFill>
                <a:effectLst/>
                <a:uLnTx/>
                <a:uFillTx/>
                <a:latin typeface="Verdana"/>
                <a:ea typeface="+mn-ea"/>
                <a:cs typeface="+mn-cs"/>
              </a:rPr>
              <a:t> core clusters [</a:t>
            </a:r>
            <a:r>
              <a:rPr lang="hu-HU" spc="-110" noProof="0" dirty="0">
                <a:solidFill>
                  <a:srgbClr val="2D2D8A"/>
                </a:solidFill>
                <a:latin typeface="Verdana"/>
              </a:rPr>
              <a:t>55</a:t>
            </a:r>
            <a:r>
              <a:rPr kumimoji="0" lang="en-GB" sz="1800" b="0" i="0" u="none" strike="noStrike" kern="1200" cap="none" spc="-110" normalizeH="0" baseline="0" noProof="0" dirty="0">
                <a:ln>
                  <a:noFill/>
                </a:ln>
                <a:solidFill>
                  <a:srgbClr val="2D2D8A"/>
                </a:solidFill>
                <a:effectLst/>
                <a:uLnTx/>
                <a:uFillTx/>
                <a:latin typeface="Verdana"/>
                <a:ea typeface="+mn-ea"/>
                <a:cs typeface="+mn-cs"/>
              </a:rPr>
              <a:t>]</a:t>
            </a:r>
          </a:p>
        </p:txBody>
      </p:sp>
      <p:sp>
        <p:nvSpPr>
          <p:cNvPr id="7" name="Rounded Rectangle 6">
            <a:extLst>
              <a:ext uri="{FF2B5EF4-FFF2-40B4-BE49-F238E27FC236}">
                <a16:creationId xmlns:a16="http://schemas.microsoft.com/office/drawing/2014/main" id="{BF46C624-EE38-E04B-DF21-531EB034BEE4}"/>
              </a:ext>
            </a:extLst>
          </p:cNvPr>
          <p:cNvSpPr/>
          <p:nvPr/>
        </p:nvSpPr>
        <p:spPr>
          <a:xfrm>
            <a:off x="-508" y="3661386"/>
            <a:ext cx="9144000" cy="374571"/>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333625" algn="l"/>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10" name="Picture 2" descr="CPU_PU__53.png (1920×1080)">
            <a:extLst>
              <a:ext uri="{FF2B5EF4-FFF2-40B4-BE49-F238E27FC236}">
                <a16:creationId xmlns:a16="http://schemas.microsoft.com/office/drawing/2014/main" id="{5AEDDA8B-CE4D-1896-C4C2-1A857E38E0D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589" t="20645" r="3557" b="7214"/>
          <a:stretch/>
        </p:blipFill>
        <p:spPr bwMode="auto">
          <a:xfrm>
            <a:off x="145758" y="2544016"/>
            <a:ext cx="8836732" cy="378042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D88C92A-A391-E12D-4FC0-F87EB5A253E5}"/>
              </a:ext>
            </a:extLst>
          </p:cNvPr>
          <p:cNvSpPr txBox="1"/>
          <p:nvPr/>
        </p:nvSpPr>
        <p:spPr>
          <a:xfrm>
            <a:off x="71499" y="799125"/>
            <a:ext cx="895661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a:t>
            </a:r>
            <a:r>
              <a:rPr kumimoji="0" lang="en-GB" sz="1600" b="0" i="0" u="none" strike="noStrike" kern="1200" cap="none" spc="0" normalizeH="0" baseline="0" noProof="0" dirty="0">
                <a:ln>
                  <a:noFill/>
                </a:ln>
                <a:solidFill>
                  <a:srgbClr val="FF0000"/>
                </a:solidFill>
                <a:effectLst/>
                <a:uLnTx/>
                <a:uFillTx/>
                <a:latin typeface="Verdana"/>
                <a:ea typeface="+mn-ea"/>
                <a:cs typeface="+mn-cs"/>
              </a:rPr>
              <a:t>new </a:t>
            </a:r>
            <a:r>
              <a:rPr kumimoji="0" lang="en-GB"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GB" sz="1600" b="0" i="0" u="none" strike="noStrike" kern="1200" cap="none" spc="0" normalizeH="0" baseline="0" noProof="0" dirty="0">
                <a:ln>
                  <a:noFill/>
                </a:ln>
                <a:solidFill>
                  <a:srgbClr val="FF0000"/>
                </a:solidFill>
                <a:effectLst/>
                <a:uLnTx/>
                <a:uFillTx/>
                <a:latin typeface="Verdana"/>
                <a:ea typeface="+mn-ea"/>
                <a:cs typeface="+mn-cs"/>
              </a:rPr>
              <a:t> core cluster </a:t>
            </a:r>
            <a:r>
              <a:rPr kumimoji="0" lang="en-GB" sz="1600" b="0" i="0" u="none" strike="noStrike" kern="1200" cap="none" spc="0" normalizeH="0" baseline="0" noProof="0" dirty="0">
                <a:ln>
                  <a:noFill/>
                </a:ln>
                <a:solidFill>
                  <a:srgbClr val="000000"/>
                </a:solidFill>
                <a:effectLst/>
                <a:uLnTx/>
                <a:uFillTx/>
                <a:latin typeface="Verdana"/>
                <a:ea typeface="+mn-ea"/>
                <a:cs typeface="+mn-cs"/>
              </a:rPr>
              <a:t>may have </a:t>
            </a:r>
            <a:r>
              <a:rPr kumimoji="0" lang="en-GB" sz="1600" b="0" i="0" u="none" strike="noStrike" kern="1200" cap="none" spc="0" normalizeH="0" baseline="0" noProof="0" dirty="0">
                <a:ln>
                  <a:noFill/>
                </a:ln>
                <a:solidFill>
                  <a:srgbClr val="0070C0"/>
                </a:solidFill>
                <a:effectLst/>
                <a:uLnTx/>
                <a:uFillTx/>
                <a:latin typeface="Verdana"/>
                <a:ea typeface="+mn-ea"/>
                <a:cs typeface="+mn-cs"/>
              </a:rPr>
              <a:t>up to 8 cores out of 3 core types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a:extLst>
              <a:ext uri="{FF2B5EF4-FFF2-40B4-BE49-F238E27FC236}">
                <a16:creationId xmlns:a16="http://schemas.microsoft.com/office/drawing/2014/main" id="{575978D7-D08D-F935-A1CB-746D48F1993F}"/>
              </a:ext>
            </a:extLst>
          </p:cNvPr>
          <p:cNvSpPr txBox="1"/>
          <p:nvPr/>
        </p:nvSpPr>
        <p:spPr>
          <a:xfrm>
            <a:off x="341530" y="1151217"/>
            <a:ext cx="7064178"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Cortex-X2</a:t>
            </a:r>
            <a:r>
              <a:rPr kumimoji="0" lang="en-GB" sz="1600" b="0" i="0" u="none" strike="noStrike" kern="1200" cap="none" spc="0" normalizeH="0" baseline="0" noProof="0" dirty="0">
                <a:ln>
                  <a:noFill/>
                </a:ln>
                <a:solidFill>
                  <a:srgbClr val="000000"/>
                </a:solidFill>
                <a:effectLst/>
                <a:uLnTx/>
                <a:uFillTx/>
                <a:latin typeface="Verdana"/>
                <a:ea typeface="+mn-ea"/>
                <a:cs typeface="+mn-cs"/>
              </a:rPr>
              <a:t> (X) cores (even 8 Cortex-X cores),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middle-performance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Cortex-A710</a:t>
            </a:r>
            <a:r>
              <a:rPr kumimoji="0" lang="en-GB" sz="1600" b="0" i="0" u="none" strike="noStrike" kern="1200" cap="none" spc="0" normalizeH="0" baseline="0" noProof="0" dirty="0">
                <a:ln>
                  <a:noFill/>
                </a:ln>
                <a:solidFill>
                  <a:srgbClr val="000000"/>
                </a:solidFill>
                <a:effectLst/>
                <a:uLnTx/>
                <a:uFillTx/>
                <a:latin typeface="Verdana"/>
                <a:ea typeface="+mn-ea"/>
                <a:cs typeface="+mn-cs"/>
              </a:rPr>
              <a:t> (L) cores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high-efficiency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Cortex-A510</a:t>
            </a:r>
            <a:r>
              <a:rPr kumimoji="0" lang="en-GB" sz="1600" b="0" i="0" u="none" strike="noStrike" kern="1200" cap="none" spc="0" normalizeH="0" baseline="0" noProof="0" dirty="0">
                <a:ln>
                  <a:noFill/>
                </a:ln>
                <a:solidFill>
                  <a:srgbClr val="000000"/>
                </a:solidFill>
                <a:effectLst/>
                <a:uLnTx/>
                <a:uFillTx/>
                <a:latin typeface="Verdana"/>
                <a:ea typeface="+mn-ea"/>
                <a:cs typeface="+mn-cs"/>
              </a:rPr>
              <a:t> (b) little cores,</a:t>
            </a:r>
          </a:p>
        </p:txBody>
      </p:sp>
      <p:sp>
        <p:nvSpPr>
          <p:cNvPr id="6" name="TextBox 5">
            <a:extLst>
              <a:ext uri="{FF2B5EF4-FFF2-40B4-BE49-F238E27FC236}">
                <a16:creationId xmlns:a16="http://schemas.microsoft.com/office/drawing/2014/main" id="{6B03196E-111C-B2B1-CF04-9073A78EBEE6}"/>
              </a:ext>
            </a:extLst>
          </p:cNvPr>
          <p:cNvSpPr txBox="1"/>
          <p:nvPr/>
        </p:nvSpPr>
        <p:spPr>
          <a:xfrm>
            <a:off x="116505" y="2033510"/>
            <a:ext cx="85416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while the specific </a:t>
            </a:r>
            <a:r>
              <a:rPr kumimoji="0" lang="en-GB" sz="1600" b="0" i="0" u="none" strike="noStrike" kern="1200" cap="none" spc="0" normalizeH="0" baseline="0" noProof="0" dirty="0">
                <a:ln>
                  <a:noFill/>
                </a:ln>
                <a:solidFill>
                  <a:srgbClr val="0070C0"/>
                </a:solidFill>
                <a:effectLst/>
                <a:uLnTx/>
                <a:uFillTx/>
                <a:latin typeface="Verdana"/>
                <a:ea typeface="+mn-ea"/>
                <a:cs typeface="+mn-cs"/>
              </a:rPr>
              <a:t>mix of the cores depends on the type of</a:t>
            </a:r>
            <a:r>
              <a:rPr kumimoji="0" lang="en-GB" sz="1600" b="0" i="0" u="none" strike="noStrike" kern="1200" cap="none" spc="0" normalizeH="0" noProof="0" dirty="0">
                <a:ln>
                  <a:noFill/>
                </a:ln>
                <a:solidFill>
                  <a:srgbClr val="0070C0"/>
                </a:solidFill>
                <a:effectLst/>
                <a:uLnTx/>
                <a:uFillTx/>
                <a:latin typeface="Verdana"/>
                <a:ea typeface="+mn-ea"/>
                <a:cs typeface="+mn-cs"/>
              </a:rPr>
              <a:t> device </a:t>
            </a:r>
            <a:r>
              <a:rPr kumimoji="0" lang="en-GB" sz="1600" b="0" i="0" u="none" strike="noStrike" kern="1200" cap="none" spc="0" normalizeH="0" baseline="0" noProof="0" dirty="0">
                <a:ln>
                  <a:noFill/>
                </a:ln>
                <a:effectLst/>
                <a:uLnTx/>
                <a:uFillTx/>
                <a:latin typeface="Verdana"/>
                <a:ea typeface="+mn-ea"/>
                <a:cs typeface="+mn-cs"/>
              </a:rPr>
              <a:t>being targeted</a:t>
            </a:r>
            <a:r>
              <a:rPr kumimoji="0" lang="en-GB" sz="1600" b="0" i="0" u="none" strike="noStrike" kern="1200" cap="none" spc="0" normalizeH="0" baseline="0" noProof="0" dirty="0">
                <a:ln>
                  <a:noFill/>
                </a:ln>
                <a:solidFill>
                  <a:srgbClr val="0070C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9F811D31-5D45-BA9E-8ECE-EBFE521646B0}"/>
              </a:ext>
            </a:extLst>
          </p:cNvPr>
          <p:cNvSpPr txBox="1"/>
          <p:nvPr/>
        </p:nvSpPr>
        <p:spPr>
          <a:xfrm>
            <a:off x="1481953" y="6421823"/>
            <a:ext cx="5435719" cy="338554"/>
          </a:xfrm>
          <a:prstGeom prst="rect">
            <a:avLst/>
          </a:prstGeom>
          <a:noFill/>
        </p:spPr>
        <p:txBody>
          <a:bodyPr wrap="none" rtlCol="0">
            <a:spAutoFit/>
          </a:bodyPr>
          <a:lstStyle/>
          <a:p>
            <a:r>
              <a:rPr lang="en-US" sz="1600" dirty="0"/>
              <a:t>Figure: Use cases of Armv9-based CPU cores [55] </a:t>
            </a:r>
            <a:endParaRPr lang="hu-HU" sz="1600" dirty="0" err="1"/>
          </a:p>
        </p:txBody>
      </p:sp>
    </p:spTree>
    <p:extLst>
      <p:ext uri="{BB962C8B-B14F-4D97-AF65-F5344CB8AC3E}">
        <p14:creationId xmlns:p14="http://schemas.microsoft.com/office/powerpoint/2010/main" val="149272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5" grpId="0"/>
      <p:bldP spid="8"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17AF77-5371-2C36-CF56-800F70DBF52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ACC99A-2911-6ACF-D8A4-49406390D332}"/>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(21)</a:t>
            </a:r>
            <a:endParaRPr lang="en-GB" sz="1660" kern="1200" dirty="0">
              <a:solidFill>
                <a:srgbClr val="FFFFFF"/>
              </a:solidFill>
            </a:endParaRPr>
          </a:p>
        </p:txBody>
      </p:sp>
      <p:sp>
        <p:nvSpPr>
          <p:cNvPr id="4" name="TextBox 3">
            <a:extLst>
              <a:ext uri="{FF2B5EF4-FFF2-40B4-BE49-F238E27FC236}">
                <a16:creationId xmlns:a16="http://schemas.microsoft.com/office/drawing/2014/main" id="{4C8A2E50-CA09-6C70-39DC-DA5EB0A938EC}"/>
              </a:ext>
            </a:extLst>
          </p:cNvPr>
          <p:cNvSpPr txBox="1"/>
          <p:nvPr/>
        </p:nvSpPr>
        <p:spPr>
          <a:xfrm>
            <a:off x="71438" y="449378"/>
            <a:ext cx="65197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50" normalizeH="0" baseline="0" noProof="0" dirty="0">
                <a:ln>
                  <a:noFill/>
                </a:ln>
                <a:solidFill>
                  <a:srgbClr val="2D2D8A"/>
                </a:solidFill>
                <a:effectLst/>
                <a:uLnTx/>
                <a:uFillTx/>
                <a:latin typeface="Verdana"/>
                <a:ea typeface="+mn-ea"/>
                <a:cs typeface="+mn-cs"/>
              </a:rPr>
              <a:t>b) Sliced L3 cache, snoop filter and the control logic </a:t>
            </a:r>
            <a:r>
              <a:rPr kumimoji="0" lang="en-GB" sz="1800" b="0" i="0" u="none" strike="noStrike" kern="1200" cap="none" spc="-50" normalizeH="0" baseline="0" noProof="0" dirty="0">
                <a:ln>
                  <a:noFill/>
                </a:ln>
                <a:solidFill>
                  <a:srgbClr val="000000"/>
                </a:solidFill>
                <a:effectLst/>
                <a:uLnTx/>
                <a:uFillTx/>
                <a:latin typeface="Verdana"/>
                <a:ea typeface="+mn-ea"/>
                <a:cs typeface="+mn-cs"/>
              </a:rPr>
              <a:t>[</a:t>
            </a:r>
            <a:r>
              <a:rPr lang="hu-HU" spc="-50" noProof="0" dirty="0">
                <a:solidFill>
                  <a:srgbClr val="000000"/>
                </a:solidFill>
                <a:latin typeface="Verdana"/>
              </a:rPr>
              <a:t>55</a:t>
            </a:r>
            <a:r>
              <a:rPr kumimoji="0" lang="en-GB" sz="1800" b="0" i="0" u="none" strike="noStrike" kern="1200" cap="none" spc="-50" normalizeH="0" baseline="0" noProof="0" dirty="0">
                <a:ln>
                  <a:noFill/>
                </a:ln>
                <a:solidFill>
                  <a:srgbClr val="000000"/>
                </a:solidFill>
                <a:effectLst/>
                <a:uLnTx/>
                <a:uFillTx/>
                <a:latin typeface="Verdana"/>
                <a:ea typeface="+mn-ea"/>
                <a:cs typeface="+mn-cs"/>
              </a:rPr>
              <a:t>] </a:t>
            </a:r>
          </a:p>
        </p:txBody>
      </p:sp>
      <p:sp>
        <p:nvSpPr>
          <p:cNvPr id="3" name="Rounded Rectangle 2">
            <a:extLst>
              <a:ext uri="{FF2B5EF4-FFF2-40B4-BE49-F238E27FC236}">
                <a16:creationId xmlns:a16="http://schemas.microsoft.com/office/drawing/2014/main" id="{40143219-08B7-C59B-F6B8-DE7348124BFF}"/>
              </a:ext>
            </a:extLst>
          </p:cNvPr>
          <p:cNvSpPr/>
          <p:nvPr/>
        </p:nvSpPr>
        <p:spPr>
          <a:xfrm>
            <a:off x="-35496" y="922142"/>
            <a:ext cx="9144000" cy="5544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2" name="Group 11">
            <a:extLst>
              <a:ext uri="{FF2B5EF4-FFF2-40B4-BE49-F238E27FC236}">
                <a16:creationId xmlns:a16="http://schemas.microsoft.com/office/drawing/2014/main" id="{D3917479-8A7F-884D-6BF0-419C9ECB350B}"/>
              </a:ext>
            </a:extLst>
          </p:cNvPr>
          <p:cNvGrpSpPr/>
          <p:nvPr/>
        </p:nvGrpSpPr>
        <p:grpSpPr>
          <a:xfrm>
            <a:off x="3221850" y="1805921"/>
            <a:ext cx="5805645" cy="4539091"/>
            <a:chOff x="3222625" y="1358769"/>
            <a:chExt cx="5628216" cy="4539091"/>
          </a:xfrm>
        </p:grpSpPr>
        <p:pic>
          <p:nvPicPr>
            <p:cNvPr id="13" name="Picture 4" descr="https://images.anandtech.com/doci/16693/CPU_49.png">
              <a:extLst>
                <a:ext uri="{FF2B5EF4-FFF2-40B4-BE49-F238E27FC236}">
                  <a16:creationId xmlns:a16="http://schemas.microsoft.com/office/drawing/2014/main" id="{11458076-1D5C-DAD2-D9B0-0727A874DDC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0957" t="7985" b="7362"/>
            <a:stretch/>
          </p:blipFill>
          <p:spPr bwMode="auto">
            <a:xfrm>
              <a:off x="3222625" y="1358769"/>
              <a:ext cx="5628216" cy="453909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25E33EBE-5586-52E1-4ACA-F5002839F902}"/>
                </a:ext>
              </a:extLst>
            </p:cNvPr>
            <p:cNvSpPr/>
            <p:nvPr/>
          </p:nvSpPr>
          <p:spPr>
            <a:xfrm>
              <a:off x="3222625" y="1358769"/>
              <a:ext cx="3059565" cy="288000"/>
            </a:xfrm>
            <a:prstGeom prst="rect">
              <a:avLst/>
            </a:prstGeom>
            <a:solidFill>
              <a:schemeClr val="tx2">
                <a:lumMod val="75000"/>
                <a:lumOff val="25000"/>
              </a:scheme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5" name="TextBox 4">
            <a:extLst>
              <a:ext uri="{FF2B5EF4-FFF2-40B4-BE49-F238E27FC236}">
                <a16:creationId xmlns:a16="http://schemas.microsoft.com/office/drawing/2014/main" id="{CB58E313-141D-78C1-FA48-D37467FC1919}"/>
              </a:ext>
            </a:extLst>
          </p:cNvPr>
          <p:cNvSpPr txBox="1"/>
          <p:nvPr/>
        </p:nvSpPr>
        <p:spPr>
          <a:xfrm>
            <a:off x="208727" y="966041"/>
            <a:ext cx="881876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In the new </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GB" sz="1600" b="0" i="0" u="none" strike="noStrike" kern="1200" cap="none" spc="0" normalizeH="0" baseline="0" noProof="0" dirty="0">
                <a:ln>
                  <a:noFill/>
                </a:ln>
                <a:solidFill>
                  <a:srgbClr val="0070C0"/>
                </a:solidFill>
                <a:effectLst/>
                <a:uLnTx/>
                <a:uFillTx/>
                <a:latin typeface="Verdana"/>
                <a:ea typeface="+mn-ea"/>
                <a:cs typeface="+mn-cs"/>
              </a:rPr>
              <a:t> core cluster the L3 cache, snoop filter, and control logic </a:t>
            </a:r>
            <a:r>
              <a:rPr kumimoji="0" lang="en-GB" sz="1600" b="0" i="0" u="none" strike="noStrike" kern="1200" cap="none" spc="0" normalizeH="0" baseline="0" noProof="0" dirty="0">
                <a:ln>
                  <a:noFill/>
                </a:ln>
                <a:solidFill>
                  <a:srgbClr val="000000"/>
                </a:solidFill>
                <a:effectLst/>
                <a:uLnTx/>
                <a:uFillTx/>
                <a:latin typeface="Verdana"/>
                <a:ea typeface="+mn-ea"/>
                <a:cs typeface="+mn-cs"/>
              </a:rPr>
              <a:t>are</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a:t>
            </a:r>
            <a:r>
              <a:rPr kumimoji="0" lang="en-GB" sz="1600" b="0" i="0" u="none" strike="noStrike" kern="1200" cap="none" spc="0" normalizeH="0" baseline="0" noProof="0" dirty="0">
                <a:ln>
                  <a:noFill/>
                </a:ln>
                <a:effectLst/>
                <a:uLnTx/>
                <a:uFillTx/>
                <a:latin typeface="Verdana"/>
                <a:ea typeface="+mn-ea"/>
                <a:cs typeface="+mn-cs"/>
              </a:rPr>
              <a:t>as indicated in the Figure</a:t>
            </a:r>
            <a:r>
              <a:rPr lang="en-GB" sz="1600" dirty="0">
                <a:latin typeface="Verdana"/>
              </a:rPr>
              <a:t> below.</a:t>
            </a:r>
            <a:endParaRPr lang="hu-HU" sz="1600" dirty="0" err="1"/>
          </a:p>
        </p:txBody>
      </p:sp>
      <p:sp>
        <p:nvSpPr>
          <p:cNvPr id="6" name="TextBox 5">
            <a:extLst>
              <a:ext uri="{FF2B5EF4-FFF2-40B4-BE49-F238E27FC236}">
                <a16:creationId xmlns:a16="http://schemas.microsoft.com/office/drawing/2014/main" id="{E038284A-2281-CF71-7A7A-CC3AF64565F1}"/>
              </a:ext>
            </a:extLst>
          </p:cNvPr>
          <p:cNvSpPr txBox="1"/>
          <p:nvPr/>
        </p:nvSpPr>
        <p:spPr>
          <a:xfrm>
            <a:off x="129210" y="5532854"/>
            <a:ext cx="2987356" cy="830997"/>
          </a:xfrm>
          <a:prstGeom prst="rect">
            <a:avLst/>
          </a:prstGeom>
          <a:noFill/>
        </p:spPr>
        <p:txBody>
          <a:bodyPr wrap="none" rtlCol="0">
            <a:spAutoFit/>
          </a:bodyPr>
          <a:lstStyle/>
          <a:p>
            <a:pPr algn="ctr"/>
            <a:r>
              <a:rPr lang="en-US" sz="1600" spc="-80" dirty="0"/>
              <a:t>Figure: Sliced implementation</a:t>
            </a:r>
          </a:p>
          <a:p>
            <a:pPr algn="ctr"/>
            <a:r>
              <a:rPr lang="en-US" sz="1600" spc="-80" dirty="0"/>
              <a:t>  of the L3 cache, snoop filter</a:t>
            </a:r>
          </a:p>
          <a:p>
            <a:pPr algn="ctr"/>
            <a:r>
              <a:rPr lang="en-US" sz="1600" spc="-80" dirty="0"/>
              <a:t>  and the control logic</a:t>
            </a:r>
            <a:r>
              <a:rPr lang="en-US" sz="1600" dirty="0"/>
              <a:t>   </a:t>
            </a:r>
            <a:endParaRPr lang="hu-HU" sz="1600" dirty="0" err="1"/>
          </a:p>
        </p:txBody>
      </p:sp>
    </p:spTree>
    <p:extLst>
      <p:ext uri="{BB962C8B-B14F-4D97-AF65-F5344CB8AC3E}">
        <p14:creationId xmlns:p14="http://schemas.microsoft.com/office/powerpoint/2010/main" val="435380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201916-E9FF-948E-DE7A-B78379D3AF7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8AF7DB-C21E-E1A9-FC6A-62FAE3A5E9FB}"/>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(22)</a:t>
            </a:r>
            <a:endParaRPr lang="en-GB" sz="1660" kern="1200" dirty="0">
              <a:solidFill>
                <a:srgbClr val="FFFFFF"/>
              </a:solidFill>
            </a:endParaRPr>
          </a:p>
        </p:txBody>
      </p:sp>
      <p:sp>
        <p:nvSpPr>
          <p:cNvPr id="7" name="Rounded Rectangle 6">
            <a:extLst>
              <a:ext uri="{FF2B5EF4-FFF2-40B4-BE49-F238E27FC236}">
                <a16:creationId xmlns:a16="http://schemas.microsoft.com/office/drawing/2014/main" id="{2F8C138B-DB6D-3A94-2199-EAF3B11DE62F}"/>
              </a:ext>
            </a:extLst>
          </p:cNvPr>
          <p:cNvSpPr/>
          <p:nvPr/>
        </p:nvSpPr>
        <p:spPr>
          <a:xfrm>
            <a:off x="-508" y="969977"/>
            <a:ext cx="9163187" cy="442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3E476370-5638-80A1-3829-A3CB89E3964C}"/>
              </a:ext>
            </a:extLst>
          </p:cNvPr>
          <p:cNvSpPr txBox="1"/>
          <p:nvPr/>
        </p:nvSpPr>
        <p:spPr>
          <a:xfrm>
            <a:off x="137200" y="1939973"/>
            <a:ext cx="371730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The cores are connected</a:t>
            </a:r>
            <a:r>
              <a:rPr kumimoji="0" lang="en-GB" sz="1600" b="0" i="0" u="none" strike="noStrike" kern="1200" cap="none" spc="0" normalizeH="0" noProof="0" dirty="0">
                <a:ln>
                  <a:noFill/>
                </a:ln>
                <a:solidFill>
                  <a:srgbClr val="0070C0"/>
                </a:solidFill>
                <a:effectLst/>
                <a:uLnTx/>
                <a:uFillTx/>
                <a:latin typeface="Verdana"/>
                <a:ea typeface="+mn-ea"/>
                <a:cs typeface="+mn-cs"/>
              </a:rPr>
              <a:t> to</a:t>
            </a:r>
          </a:p>
          <a:p>
            <a:pPr marR="0" lvl="0" algn="l" defTabSz="914400" rtl="0" eaLnBrk="1" fontAlgn="auto" latinLnBrk="0" hangingPunct="1">
              <a:lnSpc>
                <a:spcPct val="100000"/>
              </a:lnSpc>
              <a:spcBef>
                <a:spcPts val="0"/>
              </a:spcBef>
              <a:spcAft>
                <a:spcPts val="600"/>
              </a:spcAft>
              <a:buClrTx/>
              <a:buSzTx/>
              <a:tabLst/>
              <a:defRPr/>
            </a:pPr>
            <a:r>
              <a:rPr lang="en-GB" sz="1600" noProof="0" dirty="0">
                <a:solidFill>
                  <a:srgbClr val="0070C0"/>
                </a:solidFill>
                <a:latin typeface="Verdana"/>
              </a:rPr>
              <a:t>       these slices.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A ring-based transport network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interconnects the L3 slices </a:t>
            </a:r>
          </a:p>
          <a:p>
            <a:pPr marL="0" marR="0" lvl="0" indent="0" algn="l" defTabSz="914400" rtl="0" eaLnBrk="1" fontAlgn="auto" latinLnBrk="0" hangingPunct="1">
              <a:lnSpc>
                <a:spcPct val="100000"/>
              </a:lnSpc>
              <a:spcBef>
                <a:spcPts val="0"/>
              </a:spcBef>
              <a:spcAft>
                <a:spcPts val="600"/>
              </a:spcAft>
              <a:buClrTx/>
              <a:buSzTx/>
              <a:buFontTx/>
              <a:buNone/>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bus interface.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There are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bi-directional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rings </a:t>
            </a:r>
            <a:r>
              <a:rPr kumimoji="0" lang="en-GB" sz="1600" b="0" i="0" u="none" strike="noStrike" kern="1200" cap="none" spc="0" normalizeH="0" baseline="0" noProof="0" dirty="0">
                <a:ln>
                  <a:noFill/>
                </a:ln>
                <a:effectLst/>
                <a:uLnTx/>
                <a:uFillTx/>
                <a:latin typeface="Verdana"/>
                <a:ea typeface="+mn-ea"/>
                <a:cs typeface="+mn-cs"/>
              </a:rPr>
              <a:t>present.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Traffic can take either direction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to reduce delay. </a:t>
            </a:r>
          </a:p>
        </p:txBody>
      </p:sp>
      <p:pic>
        <p:nvPicPr>
          <p:cNvPr id="9" name="Picture 8">
            <a:extLst>
              <a:ext uri="{FF2B5EF4-FFF2-40B4-BE49-F238E27FC236}">
                <a16:creationId xmlns:a16="http://schemas.microsoft.com/office/drawing/2014/main" id="{AEE828DE-8E52-2F22-EA62-C9C5E4CDC3E6}"/>
              </a:ext>
            </a:extLst>
          </p:cNvPr>
          <p:cNvPicPr>
            <a:picLocks noChangeAspect="1"/>
          </p:cNvPicPr>
          <p:nvPr/>
        </p:nvPicPr>
        <p:blipFill rotWithShape="1">
          <a:blip r:embed="rId2">
            <a:extLst>
              <a:ext uri="{28A0092B-C50C-407E-A947-70E740481C1C}">
                <a14:useLocalDpi xmlns:a14="http://schemas.microsoft.com/office/drawing/2010/main" val="0"/>
              </a:ext>
            </a:extLst>
          </a:blip>
          <a:srcRect l="42125" t="12375" b="8001"/>
          <a:stretch/>
        </p:blipFill>
        <p:spPr>
          <a:xfrm>
            <a:off x="3871107" y="1164437"/>
            <a:ext cx="5292080" cy="4095455"/>
          </a:xfrm>
          <a:prstGeom prst="rect">
            <a:avLst/>
          </a:prstGeom>
        </p:spPr>
      </p:pic>
      <p:sp>
        <p:nvSpPr>
          <p:cNvPr id="10" name="TextBox 9">
            <a:extLst>
              <a:ext uri="{FF2B5EF4-FFF2-40B4-BE49-F238E27FC236}">
                <a16:creationId xmlns:a16="http://schemas.microsoft.com/office/drawing/2014/main" id="{B28BBDA1-78A7-314E-FF47-52C5F8A6BA9B}"/>
              </a:ext>
            </a:extLst>
          </p:cNvPr>
          <p:cNvSpPr txBox="1"/>
          <p:nvPr/>
        </p:nvSpPr>
        <p:spPr>
          <a:xfrm>
            <a:off x="71438" y="440668"/>
            <a:ext cx="40591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Interconnection of the slices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55</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86848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27798B-4298-9B06-1F32-BE83A49749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32626C2-7E1B-10F9-C3EB-929EEADDD28D}"/>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(23)</a:t>
            </a:r>
            <a:endParaRPr lang="en-GB" sz="1660" kern="1200" dirty="0">
              <a:solidFill>
                <a:srgbClr val="FFFFFF"/>
              </a:solidFill>
            </a:endParaRPr>
          </a:p>
        </p:txBody>
      </p:sp>
      <p:sp>
        <p:nvSpPr>
          <p:cNvPr id="61" name="Rounded Rectangle 60">
            <a:extLst>
              <a:ext uri="{FF2B5EF4-FFF2-40B4-BE49-F238E27FC236}">
                <a16:creationId xmlns:a16="http://schemas.microsoft.com/office/drawing/2014/main" id="{A9C6CCF0-371B-F988-6E27-216EC555B689}"/>
              </a:ext>
            </a:extLst>
          </p:cNvPr>
          <p:cNvSpPr/>
          <p:nvPr/>
        </p:nvSpPr>
        <p:spPr>
          <a:xfrm>
            <a:off x="-508" y="1002486"/>
            <a:ext cx="9144000" cy="525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6" name="TextBox 65">
            <a:extLst>
              <a:ext uri="{FF2B5EF4-FFF2-40B4-BE49-F238E27FC236}">
                <a16:creationId xmlns:a16="http://schemas.microsoft.com/office/drawing/2014/main" id="{1A6439AE-C578-D6B4-7EB2-A3DEB1E11E2B}"/>
              </a:ext>
            </a:extLst>
          </p:cNvPr>
          <p:cNvSpPr txBox="1"/>
          <p:nvPr/>
        </p:nvSpPr>
        <p:spPr>
          <a:xfrm>
            <a:off x="358775" y="2437335"/>
            <a:ext cx="3847465" cy="74379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cache is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entity,</a:t>
            </a:r>
            <a:r>
              <a:rPr kumimoji="0" lang="en-US" sz="1300" b="0" i="0" u="none" strike="noStrike" kern="1200" cap="none" spc="0" normalizeH="0" baseline="0" noProof="0" dirty="0">
                <a:ln>
                  <a:noFill/>
                </a:ln>
                <a:solidFill>
                  <a:srgbClr val="000000"/>
                </a:solidFill>
                <a:effectLst/>
                <a:uLnTx/>
                <a:uFillTx/>
                <a:latin typeface="Verdana"/>
                <a:ea typeface="+mn-ea"/>
                <a:cs typeface="+mn-cs"/>
              </a:rPr>
              <a:t> accessible at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point.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All </a:t>
            </a:r>
            <a:r>
              <a:rPr kumimoji="0" lang="en-US" sz="1300" b="0" i="0" u="none" strike="noStrike" kern="1200" cap="none" spc="0" normalizeH="0" baseline="0" noProof="0" dirty="0">
                <a:ln>
                  <a:noFill/>
                </a:ln>
                <a:solidFill>
                  <a:srgbClr val="0070C0"/>
                </a:solidFill>
                <a:effectLst/>
                <a:uLnTx/>
                <a:uFillTx/>
                <a:latin typeface="Verdana"/>
                <a:ea typeface="+mn-ea"/>
                <a:cs typeface="+mn-cs"/>
              </a:rPr>
              <a:t>accesses</a:t>
            </a:r>
            <a:r>
              <a:rPr kumimoji="0" lang="en-US" sz="1300" b="0" i="0" u="none" strike="noStrike" kern="1200" cap="none" spc="0" normalizeH="0" baseline="0" noProof="0" dirty="0">
                <a:ln>
                  <a:noFill/>
                </a:ln>
                <a:solidFill>
                  <a:srgbClr val="000000"/>
                </a:solidFill>
                <a:effectLst/>
                <a:uLnTx/>
                <a:uFillTx/>
                <a:latin typeface="Verdana"/>
                <a:ea typeface="+mn-ea"/>
                <a:cs typeface="+mn-cs"/>
              </a:rPr>
              <a:t> are </a:t>
            </a:r>
            <a:r>
              <a:rPr kumimoji="0" lang="en-US" sz="1300" b="0" i="0" u="none" strike="noStrike" kern="1200" cap="none" spc="0" normalizeH="0" baseline="0" noProof="0" dirty="0">
                <a:ln>
                  <a:noFill/>
                </a:ln>
                <a:solidFill>
                  <a:srgbClr val="0070C0"/>
                </a:solidFill>
                <a:effectLst/>
                <a:uLnTx/>
                <a:uFillTx/>
                <a:latin typeface="Verdana"/>
                <a:ea typeface="+mn-ea"/>
                <a:cs typeface="+mn-cs"/>
              </a:rPr>
              <a:t>equally long </a:t>
            </a:r>
            <a:r>
              <a:rPr kumimoji="0" lang="en-US" sz="1300" b="0" i="0" u="none" strike="noStrike" kern="1200" cap="none" spc="0" normalizeH="0" baseline="0" noProof="0" dirty="0">
                <a:ln>
                  <a:noFill/>
                </a:ln>
                <a:solidFill>
                  <a:srgbClr val="000000"/>
                </a:solidFill>
                <a:effectLst/>
                <a:uLnTx/>
                <a:uFillTx/>
                <a:latin typeface="Verdana"/>
                <a:ea typeface="+mn-ea"/>
                <a:cs typeface="+mn-cs"/>
              </a:rPr>
              <a:t>(uniform).</a:t>
            </a:r>
          </a:p>
        </p:txBody>
      </p:sp>
      <p:sp>
        <p:nvSpPr>
          <p:cNvPr id="67" name="TextBox 66">
            <a:extLst>
              <a:ext uri="{FF2B5EF4-FFF2-40B4-BE49-F238E27FC236}">
                <a16:creationId xmlns:a16="http://schemas.microsoft.com/office/drawing/2014/main" id="{518C1E71-94D7-36CE-A2D1-59E20B2C232C}"/>
              </a:ext>
            </a:extLst>
          </p:cNvPr>
          <p:cNvSpPr txBox="1"/>
          <p:nvPr/>
        </p:nvSpPr>
        <p:spPr>
          <a:xfrm>
            <a:off x="4012680" y="2433724"/>
            <a:ext cx="5089280" cy="1092607"/>
          </a:xfrm>
          <a:prstGeom prst="rect">
            <a:avLst/>
          </a:prstGeom>
          <a:noFill/>
        </p:spPr>
        <p:txBody>
          <a:bodyPr wrap="square" rtlCol="0">
            <a:spAutoFit/>
          </a:bodyPr>
          <a:lstStyle/>
          <a:p>
            <a:pPr lvl="0" algn="ctr" defTabSz="457200" fontAlgn="base">
              <a:defRPr/>
            </a:pPr>
            <a:r>
              <a:rPr lang="en-US" sz="1300" dirty="0">
                <a:solidFill>
                  <a:srgbClr val="000000"/>
                </a:solidFill>
              </a:rPr>
              <a:t>The cache consists of </a:t>
            </a:r>
            <a:r>
              <a:rPr lang="en-US" sz="1300" dirty="0">
                <a:solidFill>
                  <a:srgbClr val="0070C0"/>
                </a:solidFill>
              </a:rPr>
              <a:t>multiple interconnected slices </a:t>
            </a:r>
            <a:r>
              <a:rPr lang="en-US" sz="1300" dirty="0">
                <a:solidFill>
                  <a:srgbClr val="000000"/>
                </a:solidFill>
              </a:rPr>
              <a:t>(</a:t>
            </a:r>
            <a:r>
              <a:rPr lang="en-US" sz="1300" dirty="0">
                <a:solidFill>
                  <a:srgbClr val="0070C0"/>
                </a:solidFill>
              </a:rPr>
              <a:t>segments</a:t>
            </a:r>
            <a:r>
              <a:rPr lang="en-US" sz="1300" dirty="0">
                <a:solidFill>
                  <a:srgbClr val="000000"/>
                </a:solidFill>
              </a:rPr>
              <a:t>) that operate </a:t>
            </a:r>
            <a:r>
              <a:rPr lang="en-US" sz="1300" dirty="0">
                <a:solidFill>
                  <a:srgbClr val="0070C0"/>
                </a:solidFill>
              </a:rPr>
              <a:t>independently</a:t>
            </a:r>
            <a:r>
              <a:rPr lang="en-US" sz="1300" dirty="0">
                <a:solidFill>
                  <a:srgbClr val="000000"/>
                </a:solidFill>
              </a:rPr>
              <a:t>, enabling</a:t>
            </a:r>
          </a:p>
          <a:p>
            <a:pPr lvl="0" algn="ctr" defTabSz="457200" fontAlgn="base">
              <a:defRPr/>
            </a:pPr>
            <a:r>
              <a:rPr lang="en-US" sz="1300" dirty="0">
                <a:solidFill>
                  <a:srgbClr val="000000"/>
                </a:solidFill>
              </a:rPr>
              <a:t> </a:t>
            </a:r>
            <a:r>
              <a:rPr lang="en-US" sz="1300" dirty="0">
                <a:solidFill>
                  <a:srgbClr val="0070C0"/>
                </a:solidFill>
              </a:rPr>
              <a:t>parallel access.</a:t>
            </a:r>
          </a:p>
          <a:p>
            <a:pPr lvl="0" algn="ctr" defTabSz="457200" fontAlgn="base">
              <a:defRPr/>
            </a:pPr>
            <a:r>
              <a:rPr lang="en-US" sz="1300" dirty="0">
                <a:solidFill>
                  <a:srgbClr val="000000"/>
                </a:solidFill>
              </a:rPr>
              <a:t> However, cache </a:t>
            </a:r>
            <a:r>
              <a:rPr lang="en-US" sz="1300" dirty="0">
                <a:solidFill>
                  <a:srgbClr val="0070C0"/>
                </a:solidFill>
              </a:rPr>
              <a:t>accesses</a:t>
            </a:r>
            <a:r>
              <a:rPr lang="en-US" sz="1300" dirty="0">
                <a:solidFill>
                  <a:srgbClr val="000000"/>
                </a:solidFill>
              </a:rPr>
              <a:t> may be </a:t>
            </a:r>
            <a:r>
              <a:rPr lang="en-US" sz="1300" dirty="0">
                <a:solidFill>
                  <a:srgbClr val="0070C0"/>
                </a:solidFill>
              </a:rPr>
              <a:t>non-uniform</a:t>
            </a:r>
            <a:r>
              <a:rPr lang="en-US" sz="1300" dirty="0">
                <a:solidFill>
                  <a:srgbClr val="000000"/>
                </a:solidFill>
              </a:rPr>
              <a:t>, </a:t>
            </a:r>
          </a:p>
          <a:p>
            <a:pPr lvl="0" algn="ctr" defTabSz="457200" fontAlgn="base">
              <a:defRPr/>
            </a:pPr>
            <a:r>
              <a:rPr lang="en-US" sz="1300" dirty="0">
                <a:solidFill>
                  <a:srgbClr val="000000"/>
                </a:solidFill>
              </a:rPr>
              <a:t>varying in length.</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68" name="Group 67">
            <a:extLst>
              <a:ext uri="{FF2B5EF4-FFF2-40B4-BE49-F238E27FC236}">
                <a16:creationId xmlns:a16="http://schemas.microsoft.com/office/drawing/2014/main" id="{0D6ECA28-6E39-BB4C-B28F-D867193335BB}"/>
              </a:ext>
            </a:extLst>
          </p:cNvPr>
          <p:cNvGrpSpPr/>
          <p:nvPr/>
        </p:nvGrpSpPr>
        <p:grpSpPr>
          <a:xfrm>
            <a:off x="1213826" y="3892834"/>
            <a:ext cx="2116843" cy="1965611"/>
            <a:chOff x="1329330" y="4319681"/>
            <a:chExt cx="2116843" cy="1965611"/>
          </a:xfrm>
        </p:grpSpPr>
        <p:sp>
          <p:nvSpPr>
            <p:cNvPr id="69" name="Rectangle 68">
              <a:extLst>
                <a:ext uri="{FF2B5EF4-FFF2-40B4-BE49-F238E27FC236}">
                  <a16:creationId xmlns:a16="http://schemas.microsoft.com/office/drawing/2014/main" id="{C574DAE7-0E73-E353-94F3-B9E362319142}"/>
                </a:ext>
              </a:extLst>
            </p:cNvPr>
            <p:cNvSpPr/>
            <p:nvPr/>
          </p:nvSpPr>
          <p:spPr bwMode="auto">
            <a:xfrm>
              <a:off x="1329330" y="5234533"/>
              <a:ext cx="2035212" cy="105075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0" name="Oval 69">
              <a:extLst>
                <a:ext uri="{FF2B5EF4-FFF2-40B4-BE49-F238E27FC236}">
                  <a16:creationId xmlns:a16="http://schemas.microsoft.com/office/drawing/2014/main" id="{F0F2B1D9-0BB6-A381-B16B-18A8DC73FC33}"/>
                </a:ext>
              </a:extLst>
            </p:cNvPr>
            <p:cNvSpPr/>
            <p:nvPr/>
          </p:nvSpPr>
          <p:spPr bwMode="auto">
            <a:xfrm>
              <a:off x="3014173" y="433059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1" name="Oval 70">
              <a:extLst>
                <a:ext uri="{FF2B5EF4-FFF2-40B4-BE49-F238E27FC236}">
                  <a16:creationId xmlns:a16="http://schemas.microsoft.com/office/drawing/2014/main" id="{EE88D4D5-0CE6-9300-8C44-9F2145DFA291}"/>
                </a:ext>
              </a:extLst>
            </p:cNvPr>
            <p:cNvSpPr/>
            <p:nvPr/>
          </p:nvSpPr>
          <p:spPr bwMode="auto">
            <a:xfrm>
              <a:off x="2459901" y="4319681"/>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2" name="Oval 71">
              <a:extLst>
                <a:ext uri="{FF2B5EF4-FFF2-40B4-BE49-F238E27FC236}">
                  <a16:creationId xmlns:a16="http://schemas.microsoft.com/office/drawing/2014/main" id="{99B2FEDD-6D22-11A4-2014-3C19ED6B37F4}"/>
                </a:ext>
              </a:extLst>
            </p:cNvPr>
            <p:cNvSpPr/>
            <p:nvPr/>
          </p:nvSpPr>
          <p:spPr bwMode="auto">
            <a:xfrm>
              <a:off x="1900030" y="4327385"/>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3" name="Oval 72">
              <a:extLst>
                <a:ext uri="{FF2B5EF4-FFF2-40B4-BE49-F238E27FC236}">
                  <a16:creationId xmlns:a16="http://schemas.microsoft.com/office/drawing/2014/main" id="{3A37254C-27DB-9A19-4AF6-58C7BB239547}"/>
                </a:ext>
              </a:extLst>
            </p:cNvPr>
            <p:cNvSpPr/>
            <p:nvPr/>
          </p:nvSpPr>
          <p:spPr bwMode="auto">
            <a:xfrm>
              <a:off x="1341766" y="432178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74" name="Straight Connector 73">
              <a:extLst>
                <a:ext uri="{FF2B5EF4-FFF2-40B4-BE49-F238E27FC236}">
                  <a16:creationId xmlns:a16="http://schemas.microsoft.com/office/drawing/2014/main" id="{FC505F32-15D3-800A-9D8C-E67815056574}"/>
                </a:ext>
              </a:extLst>
            </p:cNvPr>
            <p:cNvCxnSpPr/>
            <p:nvPr/>
          </p:nvCxnSpPr>
          <p:spPr bwMode="auto">
            <a:xfrm>
              <a:off x="1525958" y="4997327"/>
              <a:ext cx="1718834" cy="0"/>
            </a:xfrm>
            <a:prstGeom prst="line">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74">
              <a:extLst>
                <a:ext uri="{FF2B5EF4-FFF2-40B4-BE49-F238E27FC236}">
                  <a16:creationId xmlns:a16="http://schemas.microsoft.com/office/drawing/2014/main" id="{F55FE72F-453E-22EB-BAB7-1B1C39B62FDE}"/>
                </a:ext>
              </a:extLst>
            </p:cNvPr>
            <p:cNvCxnSpPr/>
            <p:nvPr/>
          </p:nvCxnSpPr>
          <p:spPr bwMode="auto">
            <a:xfrm>
              <a:off x="2379121" y="50128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75">
              <a:extLst>
                <a:ext uri="{FF2B5EF4-FFF2-40B4-BE49-F238E27FC236}">
                  <a16:creationId xmlns:a16="http://schemas.microsoft.com/office/drawing/2014/main" id="{942643C9-76AB-3FDC-DFAF-D4F4A88A685E}"/>
                </a:ext>
              </a:extLst>
            </p:cNvPr>
            <p:cNvCxnSpPr/>
            <p:nvPr/>
          </p:nvCxnSpPr>
          <p:spPr bwMode="auto">
            <a:xfrm>
              <a:off x="1559368" y="47706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76">
              <a:extLst>
                <a:ext uri="{FF2B5EF4-FFF2-40B4-BE49-F238E27FC236}">
                  <a16:creationId xmlns:a16="http://schemas.microsoft.com/office/drawing/2014/main" id="{A6D94406-4D01-91E9-9687-497A6A7FBD79}"/>
                </a:ext>
              </a:extLst>
            </p:cNvPr>
            <p:cNvCxnSpPr/>
            <p:nvPr/>
          </p:nvCxnSpPr>
          <p:spPr bwMode="auto">
            <a:xfrm>
              <a:off x="2098450" y="47713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Straight Connector 77">
              <a:extLst>
                <a:ext uri="{FF2B5EF4-FFF2-40B4-BE49-F238E27FC236}">
                  <a16:creationId xmlns:a16="http://schemas.microsoft.com/office/drawing/2014/main" id="{0F1E2E5E-AB4D-2908-8BEE-5A606104670C}"/>
                </a:ext>
              </a:extLst>
            </p:cNvPr>
            <p:cNvCxnSpPr/>
            <p:nvPr/>
          </p:nvCxnSpPr>
          <p:spPr bwMode="auto">
            <a:xfrm>
              <a:off x="2664318" y="4772639"/>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Straight Connector 78">
              <a:extLst>
                <a:ext uri="{FF2B5EF4-FFF2-40B4-BE49-F238E27FC236}">
                  <a16:creationId xmlns:a16="http://schemas.microsoft.com/office/drawing/2014/main" id="{40DF49F9-2183-FA3D-62A6-4D673EDA063D}"/>
                </a:ext>
              </a:extLst>
            </p:cNvPr>
            <p:cNvCxnSpPr/>
            <p:nvPr/>
          </p:nvCxnSpPr>
          <p:spPr bwMode="auto">
            <a:xfrm>
              <a:off x="3232846" y="4768661"/>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TextBox 79">
              <a:extLst>
                <a:ext uri="{FF2B5EF4-FFF2-40B4-BE49-F238E27FC236}">
                  <a16:creationId xmlns:a16="http://schemas.microsoft.com/office/drawing/2014/main" id="{5E6D7885-F836-C254-FFAC-16767BE71713}"/>
                </a:ext>
              </a:extLst>
            </p:cNvPr>
            <p:cNvSpPr txBox="1"/>
            <p:nvPr/>
          </p:nvSpPr>
          <p:spPr>
            <a:xfrm>
              <a:off x="1394135" y="4379493"/>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1" name="TextBox 80">
              <a:extLst>
                <a:ext uri="{FF2B5EF4-FFF2-40B4-BE49-F238E27FC236}">
                  <a16:creationId xmlns:a16="http://schemas.microsoft.com/office/drawing/2014/main" id="{66A8EBB2-985F-167F-3358-F4BC141599EF}"/>
                </a:ext>
              </a:extLst>
            </p:cNvPr>
            <p:cNvSpPr txBox="1"/>
            <p:nvPr/>
          </p:nvSpPr>
          <p:spPr>
            <a:xfrm>
              <a:off x="1960422" y="438751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2" name="TextBox 81">
              <a:extLst>
                <a:ext uri="{FF2B5EF4-FFF2-40B4-BE49-F238E27FC236}">
                  <a16:creationId xmlns:a16="http://schemas.microsoft.com/office/drawing/2014/main" id="{F59A06A6-B919-178F-E6D0-3F9A7388DC8D}"/>
                </a:ext>
              </a:extLst>
            </p:cNvPr>
            <p:cNvSpPr txBox="1"/>
            <p:nvPr/>
          </p:nvSpPr>
          <p:spPr>
            <a:xfrm>
              <a:off x="2519218" y="4376286"/>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3" name="TextBox 82">
              <a:extLst>
                <a:ext uri="{FF2B5EF4-FFF2-40B4-BE49-F238E27FC236}">
                  <a16:creationId xmlns:a16="http://schemas.microsoft.com/office/drawing/2014/main" id="{1D7C5D01-B82B-FE7A-5648-DD72E2AF5057}"/>
                </a:ext>
              </a:extLst>
            </p:cNvPr>
            <p:cNvSpPr txBox="1"/>
            <p:nvPr/>
          </p:nvSpPr>
          <p:spPr>
            <a:xfrm>
              <a:off x="3083371" y="4384309"/>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4" name="TextBox 83">
              <a:extLst>
                <a:ext uri="{FF2B5EF4-FFF2-40B4-BE49-F238E27FC236}">
                  <a16:creationId xmlns:a16="http://schemas.microsoft.com/office/drawing/2014/main" id="{076449E2-605F-AC00-5672-F1AF866E2BA8}"/>
                </a:ext>
              </a:extLst>
            </p:cNvPr>
            <p:cNvSpPr txBox="1"/>
            <p:nvPr/>
          </p:nvSpPr>
          <p:spPr>
            <a:xfrm>
              <a:off x="2088681" y="5573025"/>
              <a:ext cx="574196"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a:t>
              </a:r>
            </a:p>
          </p:txBody>
        </p:sp>
      </p:grpSp>
      <p:grpSp>
        <p:nvGrpSpPr>
          <p:cNvPr id="85" name="Group 84">
            <a:extLst>
              <a:ext uri="{FF2B5EF4-FFF2-40B4-BE49-F238E27FC236}">
                <a16:creationId xmlns:a16="http://schemas.microsoft.com/office/drawing/2014/main" id="{EB74CC0B-B5C9-3801-AEEB-106F473CB55D}"/>
              </a:ext>
            </a:extLst>
          </p:cNvPr>
          <p:cNvGrpSpPr/>
          <p:nvPr/>
        </p:nvGrpSpPr>
        <p:grpSpPr>
          <a:xfrm>
            <a:off x="5332106" y="3710364"/>
            <a:ext cx="2538199" cy="2328184"/>
            <a:chOff x="4629461" y="4195846"/>
            <a:chExt cx="2538199" cy="2328184"/>
          </a:xfrm>
        </p:grpSpPr>
        <p:sp>
          <p:nvSpPr>
            <p:cNvPr id="86" name="Rectangle 85">
              <a:extLst>
                <a:ext uri="{FF2B5EF4-FFF2-40B4-BE49-F238E27FC236}">
                  <a16:creationId xmlns:a16="http://schemas.microsoft.com/office/drawing/2014/main" id="{76A72726-F3BA-3906-7E73-7174BC65AB29}"/>
                </a:ext>
              </a:extLst>
            </p:cNvPr>
            <p:cNvSpPr/>
            <p:nvPr/>
          </p:nvSpPr>
          <p:spPr bwMode="auto">
            <a:xfrm>
              <a:off x="4629750" y="4873390"/>
              <a:ext cx="1086095" cy="40251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7" name="Rectangle 86">
              <a:extLst>
                <a:ext uri="{FF2B5EF4-FFF2-40B4-BE49-F238E27FC236}">
                  <a16:creationId xmlns:a16="http://schemas.microsoft.com/office/drawing/2014/main" id="{8A68B067-54DE-CB46-4C62-8867B3838057}"/>
                </a:ext>
              </a:extLst>
            </p:cNvPr>
            <p:cNvSpPr/>
            <p:nvPr/>
          </p:nvSpPr>
          <p:spPr bwMode="auto">
            <a:xfrm>
              <a:off x="6081565" y="4871785"/>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8" name="Rectangle 87">
              <a:extLst>
                <a:ext uri="{FF2B5EF4-FFF2-40B4-BE49-F238E27FC236}">
                  <a16:creationId xmlns:a16="http://schemas.microsoft.com/office/drawing/2014/main" id="{D44FC350-7AE4-EA47-E1A7-FDA0F75053D0}"/>
                </a:ext>
              </a:extLst>
            </p:cNvPr>
            <p:cNvSpPr/>
            <p:nvPr/>
          </p:nvSpPr>
          <p:spPr bwMode="auto">
            <a:xfrm>
              <a:off x="4629461" y="5474734"/>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9" name="Rectangle 88">
              <a:extLst>
                <a:ext uri="{FF2B5EF4-FFF2-40B4-BE49-F238E27FC236}">
                  <a16:creationId xmlns:a16="http://schemas.microsoft.com/office/drawing/2014/main" id="{A1D403C3-D613-7081-3BE4-A26E25803DBE}"/>
                </a:ext>
              </a:extLst>
            </p:cNvPr>
            <p:cNvSpPr/>
            <p:nvPr/>
          </p:nvSpPr>
          <p:spPr bwMode="auto">
            <a:xfrm>
              <a:off x="6060711" y="5473129"/>
              <a:ext cx="1086095" cy="404261"/>
            </a:xfrm>
            <a:prstGeom prst="rect">
              <a:avLst/>
            </a:prstGeom>
            <a:noFill/>
            <a:ln w="15875" cap="flat" cmpd="sng" algn="ctr">
              <a:solidFill>
                <a:srgbClr val="379AD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0" name="Oval 89">
              <a:extLst>
                <a:ext uri="{FF2B5EF4-FFF2-40B4-BE49-F238E27FC236}">
                  <a16:creationId xmlns:a16="http://schemas.microsoft.com/office/drawing/2014/main" id="{C0C2FDC6-779A-A446-1640-E16ED1DE5971}"/>
                </a:ext>
              </a:extLst>
            </p:cNvPr>
            <p:cNvSpPr/>
            <p:nvPr/>
          </p:nvSpPr>
          <p:spPr bwMode="auto">
            <a:xfrm>
              <a:off x="4956058" y="4197452"/>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1" name="Straight Connector 90">
              <a:extLst>
                <a:ext uri="{FF2B5EF4-FFF2-40B4-BE49-F238E27FC236}">
                  <a16:creationId xmlns:a16="http://schemas.microsoft.com/office/drawing/2014/main" id="{CFD2DD04-C7D8-AA1F-92A0-C52C848E890F}"/>
                </a:ext>
              </a:extLst>
            </p:cNvPr>
            <p:cNvCxnSpPr>
              <a:stCxn id="90" idx="4"/>
            </p:cNvCxnSpPr>
            <p:nvPr/>
          </p:nvCxnSpPr>
          <p:spPr bwMode="auto">
            <a:xfrm>
              <a:off x="5172058" y="46294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 name="Oval 91">
              <a:extLst>
                <a:ext uri="{FF2B5EF4-FFF2-40B4-BE49-F238E27FC236}">
                  <a16:creationId xmlns:a16="http://schemas.microsoft.com/office/drawing/2014/main" id="{119F8A58-4B4E-DEF4-14CD-D26150AA63C1}"/>
                </a:ext>
              </a:extLst>
            </p:cNvPr>
            <p:cNvSpPr/>
            <p:nvPr/>
          </p:nvSpPr>
          <p:spPr bwMode="auto">
            <a:xfrm>
              <a:off x="6417497" y="4195846"/>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3" name="Straight Connector 92">
              <a:extLst>
                <a:ext uri="{FF2B5EF4-FFF2-40B4-BE49-F238E27FC236}">
                  <a16:creationId xmlns:a16="http://schemas.microsoft.com/office/drawing/2014/main" id="{E14987F4-E670-498E-1FD8-8D7E323D64B7}"/>
                </a:ext>
              </a:extLst>
            </p:cNvPr>
            <p:cNvCxnSpPr>
              <a:stCxn id="92" idx="4"/>
            </p:cNvCxnSpPr>
            <p:nvPr/>
          </p:nvCxnSpPr>
          <p:spPr bwMode="auto">
            <a:xfrm>
              <a:off x="6633497" y="462784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4" name="Oval 93">
              <a:extLst>
                <a:ext uri="{FF2B5EF4-FFF2-40B4-BE49-F238E27FC236}">
                  <a16:creationId xmlns:a16="http://schemas.microsoft.com/office/drawing/2014/main" id="{706E7916-1ECC-A158-941A-6A5502AB0ADD}"/>
                </a:ext>
              </a:extLst>
            </p:cNvPr>
            <p:cNvSpPr/>
            <p:nvPr/>
          </p:nvSpPr>
          <p:spPr bwMode="auto">
            <a:xfrm>
              <a:off x="4957312" y="6092030"/>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5" name="Oval 94">
              <a:extLst>
                <a:ext uri="{FF2B5EF4-FFF2-40B4-BE49-F238E27FC236}">
                  <a16:creationId xmlns:a16="http://schemas.microsoft.com/office/drawing/2014/main" id="{32EA699B-E139-5ABE-E83C-B2C96FE213DC}"/>
                </a:ext>
              </a:extLst>
            </p:cNvPr>
            <p:cNvSpPr/>
            <p:nvPr/>
          </p:nvSpPr>
          <p:spPr bwMode="auto">
            <a:xfrm>
              <a:off x="6415087" y="6089619"/>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6" name="Straight Connector 95">
              <a:extLst>
                <a:ext uri="{FF2B5EF4-FFF2-40B4-BE49-F238E27FC236}">
                  <a16:creationId xmlns:a16="http://schemas.microsoft.com/office/drawing/2014/main" id="{68E20B84-F053-CB86-7D03-5D9A37307FDF}"/>
                </a:ext>
              </a:extLst>
            </p:cNvPr>
            <p:cNvCxnSpPr/>
            <p:nvPr/>
          </p:nvCxnSpPr>
          <p:spPr bwMode="auto">
            <a:xfrm>
              <a:off x="5170456" y="587913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Straight Connector 96">
              <a:extLst>
                <a:ext uri="{FF2B5EF4-FFF2-40B4-BE49-F238E27FC236}">
                  <a16:creationId xmlns:a16="http://schemas.microsoft.com/office/drawing/2014/main" id="{7376B6B7-4748-FE5E-53E7-092B3D39FD5B}"/>
                </a:ext>
              </a:extLst>
            </p:cNvPr>
            <p:cNvCxnSpPr/>
            <p:nvPr/>
          </p:nvCxnSpPr>
          <p:spPr bwMode="auto">
            <a:xfrm>
              <a:off x="6631895" y="585827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Straight Connector 97">
              <a:extLst>
                <a:ext uri="{FF2B5EF4-FFF2-40B4-BE49-F238E27FC236}">
                  <a16:creationId xmlns:a16="http://schemas.microsoft.com/office/drawing/2014/main" id="{011CCA0D-47B5-7EF4-2BCF-03FB987BB5D9}"/>
                </a:ext>
              </a:extLst>
            </p:cNvPr>
            <p:cNvCxnSpPr>
              <a:stCxn id="86" idx="3"/>
            </p:cNvCxnSpPr>
            <p:nvPr/>
          </p:nvCxnSpPr>
          <p:spPr bwMode="auto">
            <a:xfrm flipV="1">
              <a:off x="5715845" y="5073918"/>
              <a:ext cx="360000" cy="732"/>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a:extLst>
                <a:ext uri="{FF2B5EF4-FFF2-40B4-BE49-F238E27FC236}">
                  <a16:creationId xmlns:a16="http://schemas.microsoft.com/office/drawing/2014/main" id="{EDA37788-315F-7398-376B-5766B92EF81C}"/>
                </a:ext>
              </a:extLst>
            </p:cNvPr>
            <p:cNvCxnSpPr/>
            <p:nvPr/>
          </p:nvCxnSpPr>
          <p:spPr bwMode="auto">
            <a:xfrm flipV="1">
              <a:off x="5701994" y="5663635"/>
              <a:ext cx="360000" cy="160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Straight Connector 99">
              <a:extLst>
                <a:ext uri="{FF2B5EF4-FFF2-40B4-BE49-F238E27FC236}">
                  <a16:creationId xmlns:a16="http://schemas.microsoft.com/office/drawing/2014/main" id="{80FD06C2-690B-CD1E-A50D-F8AD31043094}"/>
                </a:ext>
              </a:extLst>
            </p:cNvPr>
            <p:cNvCxnSpPr/>
            <p:nvPr/>
          </p:nvCxnSpPr>
          <p:spPr bwMode="auto">
            <a:xfrm flipH="1">
              <a:off x="5715845" y="5286339"/>
              <a:ext cx="360000" cy="18679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Straight Connector 100">
              <a:extLst>
                <a:ext uri="{FF2B5EF4-FFF2-40B4-BE49-F238E27FC236}">
                  <a16:creationId xmlns:a16="http://schemas.microsoft.com/office/drawing/2014/main" id="{1329F2B1-74DE-BAF3-AE1F-151CE228DF36}"/>
                </a:ext>
              </a:extLst>
            </p:cNvPr>
            <p:cNvCxnSpPr/>
            <p:nvPr/>
          </p:nvCxnSpPr>
          <p:spPr bwMode="auto">
            <a:xfrm>
              <a:off x="5715845" y="5276046"/>
              <a:ext cx="344866" cy="197083"/>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Straight Connector 101">
              <a:extLst>
                <a:ext uri="{FF2B5EF4-FFF2-40B4-BE49-F238E27FC236}">
                  <a16:creationId xmlns:a16="http://schemas.microsoft.com/office/drawing/2014/main" id="{7F8EDA81-F258-BD01-DCEF-618BD76E9B4E}"/>
                </a:ext>
              </a:extLst>
            </p:cNvPr>
            <p:cNvCxnSpPr>
              <a:stCxn id="86" idx="2"/>
              <a:endCxn id="88" idx="0"/>
            </p:cNvCxnSpPr>
            <p:nvPr/>
          </p:nvCxnSpPr>
          <p:spPr bwMode="auto">
            <a:xfrm flipH="1">
              <a:off x="5172509" y="5275909"/>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Straight Connector 102">
              <a:extLst>
                <a:ext uri="{FF2B5EF4-FFF2-40B4-BE49-F238E27FC236}">
                  <a16:creationId xmlns:a16="http://schemas.microsoft.com/office/drawing/2014/main" id="{4F180419-8090-47F2-3832-D4F2C304486A}"/>
                </a:ext>
              </a:extLst>
            </p:cNvPr>
            <p:cNvCxnSpPr/>
            <p:nvPr/>
          </p:nvCxnSpPr>
          <p:spPr bwMode="auto">
            <a:xfrm flipH="1">
              <a:off x="6628995" y="5278088"/>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TextBox 103">
              <a:extLst>
                <a:ext uri="{FF2B5EF4-FFF2-40B4-BE49-F238E27FC236}">
                  <a16:creationId xmlns:a16="http://schemas.microsoft.com/office/drawing/2014/main" id="{9F3A7FBC-153E-03C6-6443-EEFBD7A2848A}"/>
                </a:ext>
              </a:extLst>
            </p:cNvPr>
            <p:cNvSpPr txBox="1"/>
            <p:nvPr/>
          </p:nvSpPr>
          <p:spPr>
            <a:xfrm>
              <a:off x="5016445" y="4238328"/>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5" name="TextBox 104">
              <a:extLst>
                <a:ext uri="{FF2B5EF4-FFF2-40B4-BE49-F238E27FC236}">
                  <a16:creationId xmlns:a16="http://schemas.microsoft.com/office/drawing/2014/main" id="{B43121B6-A01D-FFF2-81AC-F83021AB7D72}"/>
                </a:ext>
              </a:extLst>
            </p:cNvPr>
            <p:cNvSpPr txBox="1"/>
            <p:nvPr/>
          </p:nvSpPr>
          <p:spPr>
            <a:xfrm>
              <a:off x="6477881" y="4236724"/>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6" name="TextBox 105">
              <a:extLst>
                <a:ext uri="{FF2B5EF4-FFF2-40B4-BE49-F238E27FC236}">
                  <a16:creationId xmlns:a16="http://schemas.microsoft.com/office/drawing/2014/main" id="{2193AEB3-8345-CD46-43AB-4E416B97E717}"/>
                </a:ext>
              </a:extLst>
            </p:cNvPr>
            <p:cNvSpPr txBox="1"/>
            <p:nvPr/>
          </p:nvSpPr>
          <p:spPr>
            <a:xfrm>
              <a:off x="6476799" y="6150550"/>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7" name="TextBox 106">
              <a:extLst>
                <a:ext uri="{FF2B5EF4-FFF2-40B4-BE49-F238E27FC236}">
                  <a16:creationId xmlns:a16="http://schemas.microsoft.com/office/drawing/2014/main" id="{06563CC9-AE12-8C64-16AE-5ECEFE8568C3}"/>
                </a:ext>
              </a:extLst>
            </p:cNvPr>
            <p:cNvSpPr txBox="1"/>
            <p:nvPr/>
          </p:nvSpPr>
          <p:spPr>
            <a:xfrm>
              <a:off x="5021256" y="615857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8" name="TextBox 107">
              <a:extLst>
                <a:ext uri="{FF2B5EF4-FFF2-40B4-BE49-F238E27FC236}">
                  <a16:creationId xmlns:a16="http://schemas.microsoft.com/office/drawing/2014/main" id="{C6D4583A-45C1-5AFB-E2F3-FBC51465F43E}"/>
                </a:ext>
              </a:extLst>
            </p:cNvPr>
            <p:cNvSpPr txBox="1"/>
            <p:nvPr/>
          </p:nvSpPr>
          <p:spPr>
            <a:xfrm>
              <a:off x="4674353" y="491872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sp>
          <p:nvSpPr>
            <p:cNvPr id="109" name="TextBox 108">
              <a:extLst>
                <a:ext uri="{FF2B5EF4-FFF2-40B4-BE49-F238E27FC236}">
                  <a16:creationId xmlns:a16="http://schemas.microsoft.com/office/drawing/2014/main" id="{89A4D818-1002-736B-5765-E01CB9E2959A}"/>
                </a:ext>
              </a:extLst>
            </p:cNvPr>
            <p:cNvSpPr txBox="1"/>
            <p:nvPr/>
          </p:nvSpPr>
          <p:spPr>
            <a:xfrm>
              <a:off x="6106912" y="4926739"/>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1</a:t>
              </a:r>
            </a:p>
          </p:txBody>
        </p:sp>
        <p:sp>
          <p:nvSpPr>
            <p:cNvPr id="110" name="TextBox 109">
              <a:extLst>
                <a:ext uri="{FF2B5EF4-FFF2-40B4-BE49-F238E27FC236}">
                  <a16:creationId xmlns:a16="http://schemas.microsoft.com/office/drawing/2014/main" id="{EF8F7192-27D4-8A93-30B2-D2A266AD944B}"/>
                </a:ext>
              </a:extLst>
            </p:cNvPr>
            <p:cNvSpPr txBox="1"/>
            <p:nvPr/>
          </p:nvSpPr>
          <p:spPr>
            <a:xfrm>
              <a:off x="4653502" y="553313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2</a:t>
              </a:r>
            </a:p>
          </p:txBody>
        </p:sp>
        <p:sp>
          <p:nvSpPr>
            <p:cNvPr id="111" name="TextBox 110">
              <a:extLst>
                <a:ext uri="{FF2B5EF4-FFF2-40B4-BE49-F238E27FC236}">
                  <a16:creationId xmlns:a16="http://schemas.microsoft.com/office/drawing/2014/main" id="{BECF7B85-FC46-443E-7ECC-5A3B615266A6}"/>
                </a:ext>
              </a:extLst>
            </p:cNvPr>
            <p:cNvSpPr txBox="1"/>
            <p:nvPr/>
          </p:nvSpPr>
          <p:spPr>
            <a:xfrm>
              <a:off x="6078039" y="5523506"/>
              <a:ext cx="1029449" cy="307777"/>
            </a:xfrm>
            <a:prstGeom prst="rect">
              <a:avLst/>
            </a:prstGeom>
            <a:solidFill>
              <a:srgbClr val="C5F0FF"/>
            </a:solid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grpSp>
      <p:grpSp>
        <p:nvGrpSpPr>
          <p:cNvPr id="112" name="Group 111">
            <a:extLst>
              <a:ext uri="{FF2B5EF4-FFF2-40B4-BE49-F238E27FC236}">
                <a16:creationId xmlns:a16="http://schemas.microsoft.com/office/drawing/2014/main" id="{1B99DA91-43B3-9ABC-826C-5FF5D319D799}"/>
              </a:ext>
            </a:extLst>
          </p:cNvPr>
          <p:cNvGrpSpPr/>
          <p:nvPr/>
        </p:nvGrpSpPr>
        <p:grpSpPr>
          <a:xfrm>
            <a:off x="749596" y="1058369"/>
            <a:ext cx="7082436" cy="1287733"/>
            <a:chOff x="749596" y="970835"/>
            <a:chExt cx="7082436" cy="1287733"/>
          </a:xfrm>
        </p:grpSpPr>
        <p:sp>
          <p:nvSpPr>
            <p:cNvPr id="113" name="TextBox 112">
              <a:extLst>
                <a:ext uri="{FF2B5EF4-FFF2-40B4-BE49-F238E27FC236}">
                  <a16:creationId xmlns:a16="http://schemas.microsoft.com/office/drawing/2014/main" id="{A315CEF1-AD42-1841-4B5A-F9D110764D32}"/>
                </a:ext>
              </a:extLst>
            </p:cNvPr>
            <p:cNvSpPr txBox="1"/>
            <p:nvPr/>
          </p:nvSpPr>
          <p:spPr>
            <a:xfrm>
              <a:off x="749596" y="970835"/>
              <a:ext cx="7082436" cy="682238"/>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L3 caches </a:t>
              </a:r>
            </a:p>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(They are mostly </a:t>
              </a:r>
              <a:r>
                <a:rPr kumimoji="0" lang="en-US" sz="1300" b="0" i="0" u="none" strike="noStrike" kern="1200" cap="none" spc="0" normalizeH="0" baseline="0" noProof="0" dirty="0">
                  <a:ln>
                    <a:noFill/>
                  </a:ln>
                  <a:solidFill>
                    <a:srgbClr val="0070C0"/>
                  </a:solidFill>
                  <a:effectLst/>
                  <a:uLnTx/>
                  <a:uFillTx/>
                  <a:latin typeface="Verdana"/>
                  <a:ea typeface="+mn-ea"/>
                  <a:cs typeface="+mn-cs"/>
                </a:rPr>
                <a:t>unified</a:t>
              </a:r>
              <a:r>
                <a:rPr kumimoji="0" lang="en-US" sz="1300" b="0" i="0" u="none" strike="noStrike" kern="1200" cap="none" spc="0" normalizeH="0" baseline="0" noProof="0" dirty="0">
                  <a:ln>
                    <a:noFill/>
                  </a:ln>
                  <a:solidFill>
                    <a:srgbClr val="000000"/>
                  </a:solidFill>
                  <a:effectLst/>
                  <a:uLnTx/>
                  <a:uFillTx/>
                  <a:latin typeface="Verdana"/>
                  <a:ea typeface="+mn-ea"/>
                  <a:cs typeface="+mn-cs"/>
                </a:rPr>
                <a:t> (for instructions and data) and </a:t>
              </a:r>
              <a:r>
                <a:rPr kumimoji="0" lang="en-US" sz="1300" b="0" i="0" u="none" strike="noStrike" kern="1200" cap="none" spc="0" normalizeH="0" baseline="0" noProof="0" dirty="0">
                  <a:ln>
                    <a:noFill/>
                  </a:ln>
                  <a:solidFill>
                    <a:srgbClr val="0070C0"/>
                  </a:solidFill>
                  <a:effectLst/>
                  <a:uLnTx/>
                  <a:uFillTx/>
                  <a:latin typeface="Verdana"/>
                  <a:ea typeface="+mn-ea"/>
                  <a:cs typeface="+mn-cs"/>
                </a:rPr>
                <a:t>shared</a:t>
              </a:r>
              <a:r>
                <a:rPr kumimoji="0" lang="en-US" sz="1300" b="0" i="0" u="none" strike="noStrike" kern="1200" cap="none" spc="0" normalizeH="0" baseline="0" noProof="0" dirty="0">
                  <a:ln>
                    <a:noFill/>
                  </a:ln>
                  <a:solidFill>
                    <a:srgbClr val="000000"/>
                  </a:solidFill>
                  <a:effectLst/>
                  <a:uLnTx/>
                  <a:uFillTx/>
                  <a:latin typeface="Verdana"/>
                  <a:ea typeface="+mn-ea"/>
                  <a:cs typeface="+mn-cs"/>
                </a:rPr>
                <a:t> by all cores).</a:t>
              </a:r>
            </a:p>
            <a:p>
              <a:pPr marL="0" marR="0" lvl="0" indent="0" algn="ctr" defTabSz="457200" rtl="0" eaLnBrk="1" fontAlgn="base" latinLnBrk="0" hangingPunct="1">
                <a:lnSpc>
                  <a:spcPts val="1400"/>
                </a:lnSpc>
                <a:spcBef>
                  <a:spcPts val="0"/>
                </a:spcBef>
                <a:spcAft>
                  <a:spcPts val="0"/>
                </a:spcAft>
                <a:buClrTx/>
                <a:buSzTx/>
                <a:buFontTx/>
                <a:buNone/>
                <a:tabLst/>
                <a:defRPr/>
              </a:pPr>
              <a:r>
                <a:rPr lang="en-US" sz="1300" dirty="0">
                  <a:solidFill>
                    <a:srgbClr val="000000"/>
                  </a:solidFill>
                  <a:latin typeface="Verdana"/>
                </a:rPr>
                <a:t>They can be built up either as </a:t>
              </a:r>
              <a:r>
                <a:rPr lang="en-US" sz="1300" dirty="0">
                  <a:solidFill>
                    <a:srgbClr val="0070C0"/>
                  </a:solidFill>
                  <a:latin typeface="Verdana"/>
                </a:rPr>
                <a:t>not sliced </a:t>
              </a:r>
              <a:r>
                <a:rPr lang="en-US" sz="1300" dirty="0">
                  <a:solidFill>
                    <a:srgbClr val="000000"/>
                  </a:solidFill>
                  <a:latin typeface="Verdana"/>
                </a:rPr>
                <a:t>(homogeneous) or </a:t>
              </a:r>
              <a:r>
                <a:rPr lang="en-US" sz="1300" dirty="0">
                  <a:solidFill>
                    <a:srgbClr val="0070C0"/>
                  </a:solidFill>
                  <a:latin typeface="Verdana"/>
                </a:rPr>
                <a:t>sliced</a:t>
              </a:r>
              <a:r>
                <a:rPr lang="en-US" sz="1300" dirty="0">
                  <a:solidFill>
                    <a:srgbClr val="000000"/>
                  </a:solidFill>
                  <a:latin typeface="Verdana"/>
                </a:rPr>
                <a:t>.</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4" name="TextBox 113">
              <a:extLst>
                <a:ext uri="{FF2B5EF4-FFF2-40B4-BE49-F238E27FC236}">
                  <a16:creationId xmlns:a16="http://schemas.microsoft.com/office/drawing/2014/main" id="{7EE86B6A-1FB6-9E68-1F4B-818A53B19433}"/>
                </a:ext>
              </a:extLst>
            </p:cNvPr>
            <p:cNvSpPr txBox="1"/>
            <p:nvPr/>
          </p:nvSpPr>
          <p:spPr>
            <a:xfrm>
              <a:off x="1725809" y="1966180"/>
              <a:ext cx="1112804"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Not sliced</a:t>
              </a:r>
            </a:p>
          </p:txBody>
        </p:sp>
        <p:sp>
          <p:nvSpPr>
            <p:cNvPr id="115" name="TextBox 114">
              <a:extLst>
                <a:ext uri="{FF2B5EF4-FFF2-40B4-BE49-F238E27FC236}">
                  <a16:creationId xmlns:a16="http://schemas.microsoft.com/office/drawing/2014/main" id="{C9A2F520-F2ED-3A11-1225-45BC12EBC942}"/>
                </a:ext>
              </a:extLst>
            </p:cNvPr>
            <p:cNvSpPr txBox="1"/>
            <p:nvPr/>
          </p:nvSpPr>
          <p:spPr>
            <a:xfrm>
              <a:off x="6199024" y="1945324"/>
              <a:ext cx="744113"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Sliced</a:t>
              </a:r>
            </a:p>
          </p:txBody>
        </p:sp>
        <p:cxnSp>
          <p:nvCxnSpPr>
            <p:cNvPr id="116" name="Straight Connector 115">
              <a:extLst>
                <a:ext uri="{FF2B5EF4-FFF2-40B4-BE49-F238E27FC236}">
                  <a16:creationId xmlns:a16="http://schemas.microsoft.com/office/drawing/2014/main" id="{E666C8DC-095F-C771-D9E9-E09AABEC3EBB}"/>
                </a:ext>
              </a:extLst>
            </p:cNvPr>
            <p:cNvCxnSpPr/>
            <p:nvPr/>
          </p:nvCxnSpPr>
          <p:spPr bwMode="auto">
            <a:xfrm flipH="1">
              <a:off x="3987224" y="1687171"/>
              <a:ext cx="2080" cy="4671"/>
            </a:xfrm>
            <a:prstGeom prst="line">
              <a:avLst/>
            </a:prstGeom>
            <a:noFill/>
            <a:ln w="19050" cap="flat" cmpd="sng" algn="ctr">
              <a:solidFill>
                <a:srgbClr val="FF0000"/>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33114F51-50BF-1158-F1E5-AF8794EAB22A}"/>
                </a:ext>
              </a:extLst>
            </p:cNvPr>
            <p:cNvCxnSpPr>
              <a:cxnSpLocks/>
              <a:stCxn id="113" idx="2"/>
              <a:endCxn id="118" idx="7"/>
            </p:cNvCxnSpPr>
            <p:nvPr/>
          </p:nvCxnSpPr>
          <p:spPr bwMode="auto">
            <a:xfrm flipH="1">
              <a:off x="2291272" y="1653073"/>
              <a:ext cx="1999542" cy="212808"/>
            </a:xfrm>
            <a:prstGeom prst="line">
              <a:avLst/>
            </a:prstGeom>
            <a:noFill/>
            <a:ln w="6350" cap="flat" cmpd="sng" algn="ctr">
              <a:solidFill>
                <a:schemeClr val="tx1"/>
              </a:solidFill>
              <a:prstDash val="solid"/>
              <a:round/>
              <a:headEnd type="none" w="med" len="med"/>
              <a:tailEnd type="none" w="med" len="med"/>
            </a:ln>
            <a:effectLst/>
          </p:spPr>
        </p:cxnSp>
        <p:sp>
          <p:nvSpPr>
            <p:cNvPr id="118" name="Oval 117">
              <a:extLst>
                <a:ext uri="{FF2B5EF4-FFF2-40B4-BE49-F238E27FC236}">
                  <a16:creationId xmlns:a16="http://schemas.microsoft.com/office/drawing/2014/main" id="{7DA789C0-3ACC-A4B6-A81C-2F875F238DBE}"/>
                </a:ext>
              </a:extLst>
            </p:cNvPr>
            <p:cNvSpPr>
              <a:spLocks noChangeArrowheads="1"/>
            </p:cNvSpPr>
            <p:nvPr/>
          </p:nvSpPr>
          <p:spPr bwMode="auto">
            <a:xfrm>
              <a:off x="2229594" y="1855319"/>
              <a:ext cx="72260" cy="72122"/>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cxnSp>
          <p:nvCxnSpPr>
            <p:cNvPr id="119" name="Straight Connector 118">
              <a:extLst>
                <a:ext uri="{FF2B5EF4-FFF2-40B4-BE49-F238E27FC236}">
                  <a16:creationId xmlns:a16="http://schemas.microsoft.com/office/drawing/2014/main" id="{BF967AFA-210B-D8B0-1619-1BA37EF488AB}"/>
                </a:ext>
              </a:extLst>
            </p:cNvPr>
            <p:cNvCxnSpPr>
              <a:cxnSpLocks/>
              <a:stCxn id="120" idx="7"/>
              <a:endCxn id="113" idx="2"/>
            </p:cNvCxnSpPr>
            <p:nvPr/>
          </p:nvCxnSpPr>
          <p:spPr bwMode="auto">
            <a:xfrm flipH="1" flipV="1">
              <a:off x="4290814" y="1653073"/>
              <a:ext cx="2320813" cy="194075"/>
            </a:xfrm>
            <a:prstGeom prst="line">
              <a:avLst/>
            </a:prstGeom>
            <a:noFill/>
            <a:ln w="6350" cap="flat" cmpd="sng" algn="ctr">
              <a:solidFill>
                <a:schemeClr val="tx1"/>
              </a:solidFill>
              <a:prstDash val="solid"/>
              <a:round/>
              <a:headEnd type="none" w="med" len="med"/>
              <a:tailEnd type="none" w="med" len="med"/>
            </a:ln>
            <a:effectLst/>
          </p:spPr>
        </p:cxnSp>
        <p:sp>
          <p:nvSpPr>
            <p:cNvPr id="120" name="Oval 8">
              <a:extLst>
                <a:ext uri="{FF2B5EF4-FFF2-40B4-BE49-F238E27FC236}">
                  <a16:creationId xmlns:a16="http://schemas.microsoft.com/office/drawing/2014/main" id="{A0C43B8A-1DD2-A592-CA61-AD3EBF139615}"/>
                </a:ext>
              </a:extLst>
            </p:cNvPr>
            <p:cNvSpPr>
              <a:spLocks noChangeArrowheads="1"/>
            </p:cNvSpPr>
            <p:nvPr/>
          </p:nvSpPr>
          <p:spPr bwMode="auto">
            <a:xfrm>
              <a:off x="6550171" y="1836604"/>
              <a:ext cx="72000" cy="72000"/>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sp>
          <p:nvSpPr>
            <p:cNvPr id="121" name="Right Arrow 120">
              <a:extLst>
                <a:ext uri="{FF2B5EF4-FFF2-40B4-BE49-F238E27FC236}">
                  <a16:creationId xmlns:a16="http://schemas.microsoft.com/office/drawing/2014/main" id="{D80F43EE-C8D4-DEFC-6EF9-9134F500C17C}"/>
                </a:ext>
              </a:extLst>
            </p:cNvPr>
            <p:cNvSpPr/>
            <p:nvPr/>
          </p:nvSpPr>
          <p:spPr bwMode="auto">
            <a:xfrm>
              <a:off x="4077000" y="2055915"/>
              <a:ext cx="504000" cy="90000"/>
            </a:xfrm>
            <a:prstGeom prst="rightArrow">
              <a:avLst/>
            </a:prstGeom>
            <a:solidFill>
              <a:srgbClr val="FF0000"/>
            </a:solidFill>
            <a:ln w="15875"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123" name="TextBox 122">
            <a:extLst>
              <a:ext uri="{FF2B5EF4-FFF2-40B4-BE49-F238E27FC236}">
                <a16:creationId xmlns:a16="http://schemas.microsoft.com/office/drawing/2014/main" id="{F4CEFBD4-22FB-1DD4-D74F-A2C437FFC3D2}"/>
              </a:ext>
            </a:extLst>
          </p:cNvPr>
          <p:cNvSpPr txBox="1"/>
          <p:nvPr/>
        </p:nvSpPr>
        <p:spPr>
          <a:xfrm>
            <a:off x="67379" y="440668"/>
            <a:ext cx="3501280"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sliced L3 caches </a:t>
            </a:r>
          </a:p>
        </p:txBody>
      </p:sp>
    </p:spTree>
    <p:extLst>
      <p:ext uri="{BB962C8B-B14F-4D97-AF65-F5344CB8AC3E}">
        <p14:creationId xmlns:p14="http://schemas.microsoft.com/office/powerpoint/2010/main" val="174039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500" fill="hold"/>
                                        <p:tgtEl>
                                          <p:spTgt spid="112"/>
                                        </p:tgtEl>
                                        <p:attrNameLst>
                                          <p:attrName>ppt_x</p:attrName>
                                        </p:attrNameLst>
                                      </p:cBhvr>
                                      <p:tavLst>
                                        <p:tav tm="0">
                                          <p:val>
                                            <p:strVal val="#ppt_x"/>
                                          </p:val>
                                        </p:tav>
                                        <p:tav tm="100000">
                                          <p:val>
                                            <p:strVal val="#ppt_x"/>
                                          </p:val>
                                        </p:tav>
                                      </p:tavLst>
                                    </p:anim>
                                    <p:anim calcmode="lin" valueType="num">
                                      <p:cBhvr additive="base">
                                        <p:cTn id="8"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additive="base">
                                        <p:cTn id="17" dur="500" fill="hold"/>
                                        <p:tgtEl>
                                          <p:spTgt spid="68"/>
                                        </p:tgtEl>
                                        <p:attrNameLst>
                                          <p:attrName>ppt_x</p:attrName>
                                        </p:attrNameLst>
                                      </p:cBhvr>
                                      <p:tavLst>
                                        <p:tav tm="0">
                                          <p:val>
                                            <p:strVal val="#ppt_x"/>
                                          </p:val>
                                        </p:tav>
                                        <p:tav tm="100000">
                                          <p:val>
                                            <p:strVal val="#ppt_x"/>
                                          </p:val>
                                        </p:tav>
                                      </p:tavLst>
                                    </p:anim>
                                    <p:anim calcmode="lin" valueType="num">
                                      <p:cBhvr additive="base">
                                        <p:cTn id="1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500" fill="hold"/>
                                        <p:tgtEl>
                                          <p:spTgt spid="85"/>
                                        </p:tgtEl>
                                        <p:attrNameLst>
                                          <p:attrName>ppt_x</p:attrName>
                                        </p:attrNameLst>
                                      </p:cBhvr>
                                      <p:tavLst>
                                        <p:tav tm="0">
                                          <p:val>
                                            <p:strVal val="#ppt_x"/>
                                          </p:val>
                                        </p:tav>
                                        <p:tav tm="100000">
                                          <p:val>
                                            <p:strVal val="#ppt_x"/>
                                          </p:val>
                                        </p:tav>
                                      </p:tavLst>
                                    </p:anim>
                                    <p:anim calcmode="lin" valueType="num">
                                      <p:cBhvr additive="base">
                                        <p:cTn id="24" dur="500" fill="hold"/>
                                        <p:tgtEl>
                                          <p:spTgt spid="8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500" fill="hold"/>
                                        <p:tgtEl>
                                          <p:spTgt spid="67"/>
                                        </p:tgtEl>
                                        <p:attrNameLst>
                                          <p:attrName>ppt_x</p:attrName>
                                        </p:attrNameLst>
                                      </p:cBhvr>
                                      <p:tavLst>
                                        <p:tav tm="0">
                                          <p:val>
                                            <p:strVal val="#ppt_x"/>
                                          </p:val>
                                        </p:tav>
                                        <p:tav tm="100000">
                                          <p:val>
                                            <p:strVal val="#ppt_x"/>
                                          </p:val>
                                        </p:tav>
                                      </p:tavLst>
                                    </p:anim>
                                    <p:anim calcmode="lin" valueType="num">
                                      <p:cBhvr additive="base">
                                        <p:cTn id="28"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6" grpId="0"/>
      <p:bldP spid="67"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BD60A2-7AC4-2C1E-5AB8-26BDA99C142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33738C4-1AF0-534E-54BA-5A12FA2DF120}"/>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(24)</a:t>
            </a:r>
            <a:endParaRPr lang="en-GB" sz="1660" kern="1200" dirty="0">
              <a:solidFill>
                <a:srgbClr val="FFFFFF"/>
              </a:solidFill>
            </a:endParaRPr>
          </a:p>
        </p:txBody>
      </p:sp>
      <p:grpSp>
        <p:nvGrpSpPr>
          <p:cNvPr id="10" name="Group 9">
            <a:extLst>
              <a:ext uri="{FF2B5EF4-FFF2-40B4-BE49-F238E27FC236}">
                <a16:creationId xmlns:a16="http://schemas.microsoft.com/office/drawing/2014/main" id="{131149EF-21B8-639C-9B67-EEFAD245173C}"/>
              </a:ext>
            </a:extLst>
          </p:cNvPr>
          <p:cNvGrpSpPr/>
          <p:nvPr/>
        </p:nvGrpSpPr>
        <p:grpSpPr>
          <a:xfrm>
            <a:off x="45005" y="2466987"/>
            <a:ext cx="3536885" cy="2520280"/>
            <a:chOff x="6147175" y="1178750"/>
            <a:chExt cx="2353458" cy="1485165"/>
          </a:xfrm>
        </p:grpSpPr>
        <p:grpSp>
          <p:nvGrpSpPr>
            <p:cNvPr id="11" name="Group 10">
              <a:extLst>
                <a:ext uri="{FF2B5EF4-FFF2-40B4-BE49-F238E27FC236}">
                  <a16:creationId xmlns:a16="http://schemas.microsoft.com/office/drawing/2014/main" id="{3C8FA158-D146-867C-BFD4-74A9645CC0BB}"/>
                </a:ext>
              </a:extLst>
            </p:cNvPr>
            <p:cNvGrpSpPr/>
            <p:nvPr/>
          </p:nvGrpSpPr>
          <p:grpSpPr>
            <a:xfrm>
              <a:off x="6147175" y="1178750"/>
              <a:ext cx="2340260" cy="1485165"/>
              <a:chOff x="6147175" y="1178750"/>
              <a:chExt cx="2340260" cy="1485165"/>
            </a:xfrm>
          </p:grpSpPr>
          <p:pic>
            <p:nvPicPr>
              <p:cNvPr id="13" name="Picture 12" descr="CPU_48.png (1920×1080)">
                <a:extLst>
                  <a:ext uri="{FF2B5EF4-FFF2-40B4-BE49-F238E27FC236}">
                    <a16:creationId xmlns:a16="http://schemas.microsoft.com/office/drawing/2014/main" id="{799B7F1F-4A44-5133-B1EA-56461D3D6E4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7530" t="17325" r="6601" b="54720"/>
              <a:stretch/>
            </p:blipFill>
            <p:spPr bwMode="auto">
              <a:xfrm>
                <a:off x="6192180" y="1223755"/>
                <a:ext cx="2295255" cy="139515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9D963F19-67BA-1299-15B5-8EAFC9A53010}"/>
                  </a:ext>
                </a:extLst>
              </p:cNvPr>
              <p:cNvSpPr/>
              <p:nvPr/>
            </p:nvSpPr>
            <p:spPr>
              <a:xfrm>
                <a:off x="6147175" y="1178750"/>
                <a:ext cx="90010"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2" name="Rectangle 11">
              <a:extLst>
                <a:ext uri="{FF2B5EF4-FFF2-40B4-BE49-F238E27FC236}">
                  <a16:creationId xmlns:a16="http://schemas.microsoft.com/office/drawing/2014/main" id="{9B82BD99-DAF1-BEB3-CE62-0AAE9FC2063C}"/>
                </a:ext>
              </a:extLst>
            </p:cNvPr>
            <p:cNvSpPr/>
            <p:nvPr/>
          </p:nvSpPr>
          <p:spPr>
            <a:xfrm>
              <a:off x="8454914" y="1178750"/>
              <a:ext cx="45719"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pic>
        <p:nvPicPr>
          <p:cNvPr id="15" name="Picture 2" descr="CPU_48.png (1920×1080)">
            <a:extLst>
              <a:ext uri="{FF2B5EF4-FFF2-40B4-BE49-F238E27FC236}">
                <a16:creationId xmlns:a16="http://schemas.microsoft.com/office/drawing/2014/main" id="{F24D5604-0CEE-C4B2-69EA-DB228F2DB7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5863" t="47985" r="5079" b="10534"/>
          <a:stretch/>
        </p:blipFill>
        <p:spPr bwMode="auto">
          <a:xfrm>
            <a:off x="3710055" y="2286967"/>
            <a:ext cx="5047410" cy="301533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D7D10F98-B391-8161-CF66-1B94E74CA01D}"/>
              </a:ext>
            </a:extLst>
          </p:cNvPr>
          <p:cNvSpPr txBox="1"/>
          <p:nvPr/>
        </p:nvSpPr>
        <p:spPr>
          <a:xfrm>
            <a:off x="186078" y="5491564"/>
            <a:ext cx="9046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Verdana"/>
                <a:ea typeface="+mn-ea"/>
                <a:cs typeface="+mn-cs"/>
              </a:rPr>
              <a:t>Figure: Parallel operating cache slices increase the L3 memory bandwidth [</a:t>
            </a:r>
            <a:r>
              <a:rPr lang="hu-HU" sz="1600" noProof="0" dirty="0">
                <a:latin typeface="Verdana"/>
              </a:rPr>
              <a:t>55</a:t>
            </a:r>
            <a:r>
              <a:rPr kumimoji="0" lang="en-GB" sz="1600" b="0" i="0" u="none" strike="noStrike" kern="1200" cap="none" spc="0" normalizeH="0" baseline="0" noProof="0" dirty="0">
                <a:ln>
                  <a:noFill/>
                </a:ln>
                <a:effectLst/>
                <a:uLnTx/>
                <a:uFillTx/>
                <a:latin typeface="Verdana"/>
                <a:ea typeface="+mn-ea"/>
                <a:cs typeface="+mn-cs"/>
              </a:rPr>
              <a:t>]</a:t>
            </a:r>
          </a:p>
        </p:txBody>
      </p:sp>
      <p:sp>
        <p:nvSpPr>
          <p:cNvPr id="4" name="Rounded Rectangle 3">
            <a:extLst>
              <a:ext uri="{FF2B5EF4-FFF2-40B4-BE49-F238E27FC236}">
                <a16:creationId xmlns:a16="http://schemas.microsoft.com/office/drawing/2014/main" id="{79C10A66-96FE-4331-3831-75824C3DA96D}"/>
              </a:ext>
            </a:extLst>
          </p:cNvPr>
          <p:cNvSpPr/>
          <p:nvPr/>
        </p:nvSpPr>
        <p:spPr>
          <a:xfrm>
            <a:off x="-508" y="847738"/>
            <a:ext cx="9144000" cy="93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6EF61E9F-8C1C-2ECD-2EFA-9D89F47C8A18}"/>
              </a:ext>
            </a:extLst>
          </p:cNvPr>
          <p:cNvSpPr txBox="1"/>
          <p:nvPr/>
        </p:nvSpPr>
        <p:spPr>
          <a:xfrm>
            <a:off x="77001" y="853489"/>
            <a:ext cx="8111323" cy="907941"/>
          </a:xfrm>
          <a:prstGeom prst="rect">
            <a:avLst/>
          </a:prstGeom>
          <a:noFill/>
        </p:spPr>
        <p:txBody>
          <a:bodyPr wrap="none" rtlCol="0">
            <a:spAutoFit/>
          </a:bodyPr>
          <a:lstStyle/>
          <a:p>
            <a:pPr marR="0" lvl="0" algn="l" defTabSz="457200" rtl="0" eaLnBrk="1" fontAlgn="base" latinLnBrk="0" hangingPunct="1">
              <a:lnSpc>
                <a:spcPct val="100000"/>
              </a:lnSpc>
              <a:spcBef>
                <a:spcPts val="0"/>
              </a:spcBef>
              <a:spcAft>
                <a:spcPts val="600"/>
              </a:spcAft>
              <a:buClrTx/>
              <a:buSzTx/>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Slices </a:t>
            </a:r>
            <a:r>
              <a:rPr kumimoji="0" lang="en-GB" sz="1600" b="0" i="0" u="none" strike="noStrike" kern="1200" cap="none" spc="0" normalizeH="0" baseline="0" noProof="0" dirty="0">
                <a:ln>
                  <a:noFill/>
                </a:ln>
                <a:solidFill>
                  <a:srgbClr val="000000"/>
                </a:solidFill>
                <a:effectLst/>
                <a:uLnTx/>
                <a:uFillTx/>
                <a:latin typeface="Verdana"/>
                <a:ea typeface="+mn-ea"/>
                <a:cs typeface="+mn-cs"/>
              </a:rPr>
              <a:t>of sliced L3 caches can </a:t>
            </a:r>
            <a:r>
              <a:rPr kumimoji="0" lang="en-GB" sz="1600" b="0" i="0" u="none" strike="noStrike" kern="1200" cap="none" spc="0" normalizeH="0" baseline="0" noProof="0" dirty="0">
                <a:ln>
                  <a:noFill/>
                </a:ln>
                <a:solidFill>
                  <a:srgbClr val="0070C0"/>
                </a:solidFill>
                <a:effectLst/>
                <a:uLnTx/>
                <a:uFillTx/>
                <a:latin typeface="Verdana"/>
                <a:ea typeface="+mn-ea"/>
                <a:cs typeface="+mn-cs"/>
              </a:rPr>
              <a:t>operate in parallel.</a:t>
            </a:r>
          </a:p>
          <a:p>
            <a:pPr marR="0" lvl="0" algn="l" defTabSz="457200" rtl="0" eaLnBrk="1" fontAlgn="base" latinLnBrk="0" hangingPunct="1">
              <a:lnSpc>
                <a:spcPct val="100000"/>
              </a:lnSpc>
              <a:spcBef>
                <a:spcPts val="0"/>
              </a:spcBef>
              <a:spcAft>
                <a:spcPts val="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So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caches </a:t>
            </a:r>
            <a:r>
              <a:rPr kumimoji="0" lang="en-GB" sz="1600" b="0" i="0" u="none" strike="noStrike" kern="1200" cap="none" spc="0" normalizeH="0" baseline="0" noProof="0" dirty="0">
                <a:ln>
                  <a:noFill/>
                </a:ln>
                <a:solidFill>
                  <a:srgbClr val="000000"/>
                </a:solidFill>
                <a:effectLst/>
                <a:uLnTx/>
                <a:uFillTx/>
                <a:latin typeface="Verdana"/>
                <a:ea typeface="+mn-ea"/>
                <a:cs typeface="+mn-cs"/>
              </a:rPr>
              <a:t>with n slices have, in principle, an </a:t>
            </a:r>
            <a:r>
              <a:rPr kumimoji="0" lang="en-GB" sz="1600" b="0" i="0" u="none" strike="noStrike" kern="1200" cap="none" spc="0" normalizeH="0" baseline="0" noProof="0" dirty="0">
                <a:ln>
                  <a:noFill/>
                </a:ln>
                <a:solidFill>
                  <a:srgbClr val="FF0000"/>
                </a:solidFill>
                <a:effectLst/>
                <a:uLnTx/>
                <a:uFillTx/>
                <a:latin typeface="Verdana"/>
                <a:ea typeface="+mn-ea"/>
                <a:cs typeface="+mn-cs"/>
              </a:rPr>
              <a:t>n-times higher memory </a:t>
            </a:r>
          </a:p>
          <a:p>
            <a:pPr marR="0" lvl="0" algn="l" defTabSz="457200" rtl="0" eaLnBrk="1" fontAlgn="base" latinLnBrk="0" hangingPunct="1">
              <a:lnSpc>
                <a:spcPct val="100000"/>
              </a:lnSpc>
              <a:spcBef>
                <a:spcPts val="0"/>
              </a:spcBef>
              <a:spcAft>
                <a:spcPts val="0"/>
              </a:spcAft>
              <a:buClrTx/>
              <a:buSzTx/>
              <a:tabLst/>
              <a:defRPr/>
            </a:pPr>
            <a:r>
              <a:rPr lang="en-GB" sz="1600" dirty="0">
                <a:solidFill>
                  <a:srgbClr val="FF0000"/>
                </a:solidFill>
                <a:latin typeface="Verdana"/>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bandwidth</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than unsliced caches, as indicated in the Figure below.</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07B7427F-9347-67AF-8C3A-6DE7E1754E62}"/>
              </a:ext>
            </a:extLst>
          </p:cNvPr>
          <p:cNvSpPr txBox="1"/>
          <p:nvPr/>
        </p:nvSpPr>
        <p:spPr>
          <a:xfrm>
            <a:off x="71438" y="430393"/>
            <a:ext cx="3975768"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Major benefit of sliced L3 caches</a:t>
            </a:r>
          </a:p>
        </p:txBody>
      </p:sp>
    </p:spTree>
    <p:extLst>
      <p:ext uri="{BB962C8B-B14F-4D97-AF65-F5344CB8AC3E}">
        <p14:creationId xmlns:p14="http://schemas.microsoft.com/office/powerpoint/2010/main" val="2493796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
                                            <p:txEl>
                                              <p:pRg st="2" end="2"/>
                                            </p:txEl>
                                          </p:spTgt>
                                        </p:tgtEl>
                                        <p:attrNameLst>
                                          <p:attrName>style.visibility</p:attrName>
                                        </p:attrNameLst>
                                      </p:cBhvr>
                                      <p:to>
                                        <p:strVal val="visible"/>
                                      </p:to>
                                    </p:set>
                                    <p:anim calcmode="lin" valueType="num">
                                      <p:cBhvr additive="base">
                                        <p:cTn id="17"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4"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p:spPr>
        <p:txBody>
          <a:bodyPr/>
          <a:lstStyle/>
          <a:p>
            <a:r>
              <a:rPr lang="en-US" sz="1660" dirty="0"/>
              <a:t>3.8 Main evolution steps of Armv7-v9 based CPU designs in mobile processors (25)</a:t>
            </a:r>
            <a:endParaRPr lang="en-GB" sz="1660" dirty="0"/>
          </a:p>
        </p:txBody>
      </p:sp>
      <p:sp>
        <p:nvSpPr>
          <p:cNvPr id="21" name="TextBox 20"/>
          <p:cNvSpPr txBox="1"/>
          <p:nvPr/>
        </p:nvSpPr>
        <p:spPr>
          <a:xfrm>
            <a:off x="619536" y="6096469"/>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3.3</a:t>
            </a:r>
          </a:p>
        </p:txBody>
      </p:sp>
      <p:sp>
        <p:nvSpPr>
          <p:cNvPr id="22" name="Right Brace 21"/>
          <p:cNvSpPr/>
          <p:nvPr/>
        </p:nvSpPr>
        <p:spPr bwMode="auto">
          <a:xfrm rot="5400000">
            <a:off x="5527020" y="5056796"/>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5067055" y="607804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33" name="Right Brace 32"/>
          <p:cNvSpPr/>
          <p:nvPr/>
        </p:nvSpPr>
        <p:spPr bwMode="auto">
          <a:xfrm rot="5400000">
            <a:off x="7912035" y="4966796"/>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TextBox 33"/>
          <p:cNvSpPr txBox="1"/>
          <p:nvPr/>
        </p:nvSpPr>
        <p:spPr>
          <a:xfrm>
            <a:off x="7452320" y="607804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8" name="TextBox 37"/>
          <p:cNvSpPr txBox="1"/>
          <p:nvPr/>
        </p:nvSpPr>
        <p:spPr>
          <a:xfrm>
            <a:off x="57657" y="5389656"/>
            <a:ext cx="222208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rgbClr val="000000"/>
                </a:solidFill>
                <a:latin typeface="Verdana"/>
              </a:rPr>
              <a:t>(~2007-10)  ~2011-13)</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TextBox 38"/>
          <p:cNvSpPr txBox="1"/>
          <p:nvPr/>
        </p:nvSpPr>
        <p:spPr>
          <a:xfrm>
            <a:off x="2681790" y="5389656"/>
            <a:ext cx="1531125"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a:p>
            <a:pPr lvl="0" algn="ctr">
              <a:defRPr/>
            </a:pPr>
            <a:r>
              <a:rPr lang="en-GB" sz="1300" dirty="0">
                <a:solidFill>
                  <a:srgbClr val="000000"/>
                </a:solidFill>
                <a:latin typeface="Verdana"/>
              </a:rPr>
              <a:t>(</a:t>
            </a:r>
            <a:r>
              <a:rPr lang="en-GB" sz="1300" dirty="0">
                <a:solidFill>
                  <a:srgbClr val="000000"/>
                </a:solidFill>
              </a:rPr>
              <a:t>~</a:t>
            </a:r>
            <a:r>
              <a:rPr lang="en-GB" sz="1300" dirty="0">
                <a:solidFill>
                  <a:srgbClr val="000000"/>
                </a:solidFill>
                <a:latin typeface="Verdana"/>
              </a:rPr>
              <a:t>2016)</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0" name="TextBox 39"/>
          <p:cNvSpPr txBox="1"/>
          <p:nvPr/>
        </p:nvSpPr>
        <p:spPr>
          <a:xfrm>
            <a:off x="4842030" y="5389656"/>
            <a:ext cx="153112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a:p>
            <a:pPr lvl="0" algn="ctr">
              <a:defRPr/>
            </a:pPr>
            <a:r>
              <a:rPr lang="en-GB" sz="1300" dirty="0">
                <a:solidFill>
                  <a:srgbClr val="000000"/>
                </a:solidFill>
                <a:latin typeface="Verdana"/>
              </a:rPr>
              <a:t>(</a:t>
            </a:r>
            <a:r>
              <a:rPr lang="en-GB" sz="1300" dirty="0">
                <a:solidFill>
                  <a:srgbClr val="000000"/>
                </a:solidFill>
              </a:rPr>
              <a:t>~</a:t>
            </a:r>
            <a:r>
              <a:rPr lang="en-GB" sz="1300" dirty="0">
                <a:solidFill>
                  <a:srgbClr val="000000"/>
                </a:solidFill>
                <a:latin typeface="Verdana"/>
              </a:rPr>
              <a:t>2017-2019)</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1" name="TextBox 40"/>
          <p:cNvSpPr txBox="1"/>
          <p:nvPr/>
        </p:nvSpPr>
        <p:spPr>
          <a:xfrm>
            <a:off x="6957265" y="5389656"/>
            <a:ext cx="218027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p>
          <a:p>
            <a:pPr lvl="0" algn="ctr">
              <a:defRPr/>
            </a:pPr>
            <a:r>
              <a:rPr lang="en-GB" sz="1400" dirty="0">
                <a:solidFill>
                  <a:srgbClr val="000000"/>
                </a:solidFill>
                <a:latin typeface="Verdana"/>
              </a:rPr>
              <a:t>(</a:t>
            </a:r>
            <a:r>
              <a:rPr lang="en-GB" sz="1400" dirty="0">
                <a:solidFill>
                  <a:srgbClr val="000000"/>
                </a:solidFill>
              </a:rPr>
              <a:t>~</a:t>
            </a:r>
            <a:r>
              <a:rPr lang="en-GB" sz="1400" dirty="0">
                <a:solidFill>
                  <a:srgbClr val="000000"/>
                </a:solidFill>
                <a:latin typeface="Verdana"/>
              </a:rPr>
              <a:t>2021-2022)</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2" name="TextBox 41"/>
          <p:cNvSpPr txBox="1"/>
          <p:nvPr/>
        </p:nvSpPr>
        <p:spPr>
          <a:xfrm>
            <a:off x="112849" y="5187278"/>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3" name="TextBox 42"/>
          <p:cNvSpPr txBox="1"/>
          <p:nvPr/>
        </p:nvSpPr>
        <p:spPr>
          <a:xfrm>
            <a:off x="75052" y="444961"/>
            <a:ext cx="759323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Summing up: The main evolution path of Cortex-A based CPUs </a:t>
            </a:r>
          </a:p>
        </p:txBody>
      </p:sp>
      <p:sp>
        <p:nvSpPr>
          <p:cNvPr id="98" name="Right Brace 97"/>
          <p:cNvSpPr/>
          <p:nvPr/>
        </p:nvSpPr>
        <p:spPr bwMode="auto">
          <a:xfrm rot="5400000">
            <a:off x="1071825" y="4936056"/>
            <a:ext cx="196390" cy="2016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ight Brace 98"/>
          <p:cNvSpPr/>
          <p:nvPr/>
        </p:nvSpPr>
        <p:spPr bwMode="auto">
          <a:xfrm rot="5400000">
            <a:off x="3372410" y="50673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TextBox 99"/>
          <p:cNvSpPr txBox="1"/>
          <p:nvPr/>
        </p:nvSpPr>
        <p:spPr>
          <a:xfrm>
            <a:off x="2920719" y="61056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6" name="TextBox 5">
            <a:extLst>
              <a:ext uri="{FF2B5EF4-FFF2-40B4-BE49-F238E27FC236}">
                <a16:creationId xmlns:a16="http://schemas.microsoft.com/office/drawing/2014/main" id="{54551BDB-C5C7-2D27-F3CA-297E0D730972}"/>
              </a:ext>
            </a:extLst>
          </p:cNvPr>
          <p:cNvSpPr txBox="1"/>
          <p:nvPr/>
        </p:nvSpPr>
        <p:spPr>
          <a:xfrm>
            <a:off x="601869" y="6421470"/>
            <a:ext cx="7805598" cy="338554"/>
          </a:xfrm>
          <a:prstGeom prst="rect">
            <a:avLst/>
          </a:prstGeom>
          <a:noFill/>
        </p:spPr>
        <p:txBody>
          <a:bodyPr wrap="none" rtlCol="0">
            <a:spAutoFit/>
          </a:bodyPr>
          <a:lstStyle/>
          <a:p>
            <a:r>
              <a:rPr lang="en-US" sz="1600" dirty="0"/>
              <a:t>Figure: Main evolution paths  of Armv7 to Armv9.0-based Cortex-A CPUs </a:t>
            </a:r>
            <a:endParaRPr lang="hu-HU" sz="1600" dirty="0" err="1"/>
          </a:p>
        </p:txBody>
      </p:sp>
      <p:sp>
        <p:nvSpPr>
          <p:cNvPr id="164" name="Rectangle: Rounded Corners 163">
            <a:extLst>
              <a:ext uri="{FF2B5EF4-FFF2-40B4-BE49-F238E27FC236}">
                <a16:creationId xmlns:a16="http://schemas.microsoft.com/office/drawing/2014/main" id="{AAAAB38B-64C0-9E85-A3C7-3E59129F59C9}"/>
              </a:ext>
            </a:extLst>
          </p:cNvPr>
          <p:cNvSpPr/>
          <p:nvPr/>
        </p:nvSpPr>
        <p:spPr>
          <a:xfrm>
            <a:off x="-8032" y="831794"/>
            <a:ext cx="9123651" cy="442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165" name="Text Box 7">
            <a:extLst>
              <a:ext uri="{FF2B5EF4-FFF2-40B4-BE49-F238E27FC236}">
                <a16:creationId xmlns:a16="http://schemas.microsoft.com/office/drawing/2014/main" id="{87B04489-A741-F3B9-F5E6-FCF0AC09E4EB}"/>
              </a:ext>
            </a:extLst>
          </p:cNvPr>
          <p:cNvSpPr txBox="1">
            <a:spLocks noChangeArrowheads="1"/>
          </p:cNvSpPr>
          <p:nvPr/>
        </p:nvSpPr>
        <p:spPr bwMode="auto">
          <a:xfrm>
            <a:off x="312390" y="3202107"/>
            <a:ext cx="187434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Armv7-A ISA</a:t>
            </a:r>
          </a:p>
        </p:txBody>
      </p:sp>
      <p:sp>
        <p:nvSpPr>
          <p:cNvPr id="166" name="Text Box 16">
            <a:extLst>
              <a:ext uri="{FF2B5EF4-FFF2-40B4-BE49-F238E27FC236}">
                <a16:creationId xmlns:a16="http://schemas.microsoft.com/office/drawing/2014/main" id="{A814AC1F-12F2-E80D-EEB5-BFC7261396BE}"/>
              </a:ext>
            </a:extLst>
          </p:cNvPr>
          <p:cNvSpPr txBox="1">
            <a:spLocks noChangeArrowheads="1"/>
          </p:cNvSpPr>
          <p:nvPr/>
        </p:nvSpPr>
        <p:spPr bwMode="auto">
          <a:xfrm>
            <a:off x="3766958" y="1469025"/>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167" name="Text Box 7">
            <a:extLst>
              <a:ext uri="{FF2B5EF4-FFF2-40B4-BE49-F238E27FC236}">
                <a16:creationId xmlns:a16="http://schemas.microsoft.com/office/drawing/2014/main" id="{A4A3AA89-7037-D4A3-A96A-B2D8CFA98234}"/>
              </a:ext>
            </a:extLst>
          </p:cNvPr>
          <p:cNvSpPr txBox="1">
            <a:spLocks noChangeArrowheads="1"/>
          </p:cNvSpPr>
          <p:nvPr/>
        </p:nvSpPr>
        <p:spPr bwMode="auto">
          <a:xfrm>
            <a:off x="2276745" y="3200571"/>
            <a:ext cx="233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168" name="Text Box 7">
            <a:extLst>
              <a:ext uri="{FF2B5EF4-FFF2-40B4-BE49-F238E27FC236}">
                <a16:creationId xmlns:a16="http://schemas.microsoft.com/office/drawing/2014/main" id="{C78BCD30-433D-20BA-AC1D-B23B7446F3FD}"/>
              </a:ext>
            </a:extLst>
          </p:cNvPr>
          <p:cNvSpPr txBox="1">
            <a:spLocks noChangeArrowheads="1"/>
          </p:cNvSpPr>
          <p:nvPr/>
        </p:nvSpPr>
        <p:spPr bwMode="auto">
          <a:xfrm>
            <a:off x="4572000" y="3200296"/>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169" name="Right Arrow 17">
            <a:extLst>
              <a:ext uri="{FF2B5EF4-FFF2-40B4-BE49-F238E27FC236}">
                <a16:creationId xmlns:a16="http://schemas.microsoft.com/office/drawing/2014/main" id="{48D5C8B8-59B6-C155-6A93-7B615CA4C7D5}"/>
              </a:ext>
            </a:extLst>
          </p:cNvPr>
          <p:cNvSpPr/>
          <p:nvPr/>
        </p:nvSpPr>
        <p:spPr bwMode="auto">
          <a:xfrm>
            <a:off x="2247695" y="2385119"/>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0" name="Text Box 7">
            <a:extLst>
              <a:ext uri="{FF2B5EF4-FFF2-40B4-BE49-F238E27FC236}">
                <a16:creationId xmlns:a16="http://schemas.microsoft.com/office/drawing/2014/main" id="{C0E866B0-4D7C-878B-7BB8-FE243D22239F}"/>
              </a:ext>
            </a:extLst>
          </p:cNvPr>
          <p:cNvSpPr txBox="1">
            <a:spLocks noChangeArrowheads="1"/>
          </p:cNvSpPr>
          <p:nvPr/>
        </p:nvSpPr>
        <p:spPr bwMode="auto">
          <a:xfrm>
            <a:off x="6731559" y="3202107"/>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171" name="Right Arrow 35">
            <a:extLst>
              <a:ext uri="{FF2B5EF4-FFF2-40B4-BE49-F238E27FC236}">
                <a16:creationId xmlns:a16="http://schemas.microsoft.com/office/drawing/2014/main" id="{B9811C73-7DAF-F394-F107-AB6DF27B9177}"/>
              </a:ext>
            </a:extLst>
          </p:cNvPr>
          <p:cNvSpPr/>
          <p:nvPr/>
        </p:nvSpPr>
        <p:spPr bwMode="auto">
          <a:xfrm>
            <a:off x="4410010" y="237157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2" name="Right Arrow 36">
            <a:extLst>
              <a:ext uri="{FF2B5EF4-FFF2-40B4-BE49-F238E27FC236}">
                <a16:creationId xmlns:a16="http://schemas.microsoft.com/office/drawing/2014/main" id="{88F206F7-0056-D206-1BFE-93D814872448}"/>
              </a:ext>
            </a:extLst>
          </p:cNvPr>
          <p:cNvSpPr/>
          <p:nvPr/>
        </p:nvSpPr>
        <p:spPr bwMode="auto">
          <a:xfrm>
            <a:off x="6481586" y="2382084"/>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3" name="Rectangle 172">
            <a:extLst>
              <a:ext uri="{FF2B5EF4-FFF2-40B4-BE49-F238E27FC236}">
                <a16:creationId xmlns:a16="http://schemas.microsoft.com/office/drawing/2014/main" id="{EDBF742A-2E65-2CE3-1184-D55215229C66}"/>
              </a:ext>
            </a:extLst>
          </p:cNvPr>
          <p:cNvSpPr/>
          <p:nvPr/>
        </p:nvSpPr>
        <p:spPr bwMode="auto">
          <a:xfrm>
            <a:off x="2906048" y="406798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4" name="Rectangle 173">
            <a:extLst>
              <a:ext uri="{FF2B5EF4-FFF2-40B4-BE49-F238E27FC236}">
                <a16:creationId xmlns:a16="http://schemas.microsoft.com/office/drawing/2014/main" id="{D75916ED-7553-DC5D-92A1-78D8D4DE6663}"/>
              </a:ext>
            </a:extLst>
          </p:cNvPr>
          <p:cNvSpPr/>
          <p:nvPr/>
        </p:nvSpPr>
        <p:spPr bwMode="auto">
          <a:xfrm>
            <a:off x="2620525" y="406798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5" name="Rectangle 174">
            <a:extLst>
              <a:ext uri="{FF2B5EF4-FFF2-40B4-BE49-F238E27FC236}">
                <a16:creationId xmlns:a16="http://schemas.microsoft.com/office/drawing/2014/main" id="{F834A2EA-0A83-11CB-A98A-B042FB45CB16}"/>
              </a:ext>
            </a:extLst>
          </p:cNvPr>
          <p:cNvSpPr/>
          <p:nvPr/>
        </p:nvSpPr>
        <p:spPr bwMode="auto">
          <a:xfrm>
            <a:off x="5375921"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6" name="Rectangle 175">
            <a:extLst>
              <a:ext uri="{FF2B5EF4-FFF2-40B4-BE49-F238E27FC236}">
                <a16:creationId xmlns:a16="http://schemas.microsoft.com/office/drawing/2014/main" id="{EDE1E0E5-E9F0-DED9-6856-5EEB263A380A}"/>
              </a:ext>
            </a:extLst>
          </p:cNvPr>
          <p:cNvSpPr/>
          <p:nvPr/>
        </p:nvSpPr>
        <p:spPr bwMode="auto">
          <a:xfrm>
            <a:off x="4987837"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7" name="Rectangle 176">
            <a:extLst>
              <a:ext uri="{FF2B5EF4-FFF2-40B4-BE49-F238E27FC236}">
                <a16:creationId xmlns:a16="http://schemas.microsoft.com/office/drawing/2014/main" id="{D2A297BA-45A8-E2C2-314C-43F9D946CA50}"/>
              </a:ext>
            </a:extLst>
          </p:cNvPr>
          <p:cNvSpPr/>
          <p:nvPr/>
        </p:nvSpPr>
        <p:spPr bwMode="auto">
          <a:xfrm>
            <a:off x="3815918" y="397524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8" name="Rectangle 177">
            <a:extLst>
              <a:ext uri="{FF2B5EF4-FFF2-40B4-BE49-F238E27FC236}">
                <a16:creationId xmlns:a16="http://schemas.microsoft.com/office/drawing/2014/main" id="{7BCA1045-C6D9-4A77-EC71-2B67D17FCE1E}"/>
              </a:ext>
            </a:extLst>
          </p:cNvPr>
          <p:cNvSpPr/>
          <p:nvPr/>
        </p:nvSpPr>
        <p:spPr bwMode="auto">
          <a:xfrm>
            <a:off x="3429935" y="397524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9" name="Rectangle 178">
            <a:extLst>
              <a:ext uri="{FF2B5EF4-FFF2-40B4-BE49-F238E27FC236}">
                <a16:creationId xmlns:a16="http://schemas.microsoft.com/office/drawing/2014/main" id="{D88706DD-748D-0E15-17E4-E19864E3193C}"/>
              </a:ext>
            </a:extLst>
          </p:cNvPr>
          <p:cNvSpPr/>
          <p:nvPr/>
        </p:nvSpPr>
        <p:spPr bwMode="auto">
          <a:xfrm>
            <a:off x="7600900" y="3957268"/>
            <a:ext cx="48247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0" name="Rectangle 179">
            <a:extLst>
              <a:ext uri="{FF2B5EF4-FFF2-40B4-BE49-F238E27FC236}">
                <a16:creationId xmlns:a16="http://schemas.microsoft.com/office/drawing/2014/main" id="{31CE5F48-4919-8019-CFD0-D158EFE20AE5}"/>
              </a:ext>
            </a:extLst>
          </p:cNvPr>
          <p:cNvSpPr/>
          <p:nvPr/>
        </p:nvSpPr>
        <p:spPr bwMode="auto">
          <a:xfrm>
            <a:off x="7094297" y="3957268"/>
            <a:ext cx="48247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1" name="Rectangle 180">
            <a:extLst>
              <a:ext uri="{FF2B5EF4-FFF2-40B4-BE49-F238E27FC236}">
                <a16:creationId xmlns:a16="http://schemas.microsoft.com/office/drawing/2014/main" id="{EEEC1F18-C6A0-403C-3986-AED761E4E705}"/>
              </a:ext>
            </a:extLst>
          </p:cNvPr>
          <p:cNvSpPr/>
          <p:nvPr/>
        </p:nvSpPr>
        <p:spPr bwMode="auto">
          <a:xfrm>
            <a:off x="2899512" y="431502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2" name="Rectangle 181">
            <a:extLst>
              <a:ext uri="{FF2B5EF4-FFF2-40B4-BE49-F238E27FC236}">
                <a16:creationId xmlns:a16="http://schemas.microsoft.com/office/drawing/2014/main" id="{98F6FD7B-DEDB-EB7B-CB99-30788CC269C5}"/>
              </a:ext>
            </a:extLst>
          </p:cNvPr>
          <p:cNvSpPr/>
          <p:nvPr/>
        </p:nvSpPr>
        <p:spPr bwMode="auto">
          <a:xfrm>
            <a:off x="2613989" y="431502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3" name="Rectangle 182">
            <a:extLst>
              <a:ext uri="{FF2B5EF4-FFF2-40B4-BE49-F238E27FC236}">
                <a16:creationId xmlns:a16="http://schemas.microsoft.com/office/drawing/2014/main" id="{E6EAE2BB-1845-638E-EBF4-9165CDFDFDE3}"/>
              </a:ext>
            </a:extLst>
          </p:cNvPr>
          <p:cNvSpPr/>
          <p:nvPr/>
        </p:nvSpPr>
        <p:spPr bwMode="auto">
          <a:xfrm>
            <a:off x="3815918" y="430579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4" name="Rectangle 183">
            <a:extLst>
              <a:ext uri="{FF2B5EF4-FFF2-40B4-BE49-F238E27FC236}">
                <a16:creationId xmlns:a16="http://schemas.microsoft.com/office/drawing/2014/main" id="{A2FCBA72-E9D6-E6D0-CD53-ECB795737E04}"/>
              </a:ext>
            </a:extLst>
          </p:cNvPr>
          <p:cNvSpPr/>
          <p:nvPr/>
        </p:nvSpPr>
        <p:spPr bwMode="auto">
          <a:xfrm>
            <a:off x="3429935" y="430579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5" name="Rectangle 184">
            <a:extLst>
              <a:ext uri="{FF2B5EF4-FFF2-40B4-BE49-F238E27FC236}">
                <a16:creationId xmlns:a16="http://schemas.microsoft.com/office/drawing/2014/main" id="{1F8D7F53-5064-9FA3-F603-FBF1DD98244E}"/>
              </a:ext>
            </a:extLst>
          </p:cNvPr>
          <p:cNvSpPr/>
          <p:nvPr/>
        </p:nvSpPr>
        <p:spPr bwMode="auto">
          <a:xfrm>
            <a:off x="6150844"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6" name="Rectangle 185">
            <a:extLst>
              <a:ext uri="{FF2B5EF4-FFF2-40B4-BE49-F238E27FC236}">
                <a16:creationId xmlns:a16="http://schemas.microsoft.com/office/drawing/2014/main" id="{32A6D10C-D043-1402-7A2E-D2CCBAD633BB}"/>
              </a:ext>
            </a:extLst>
          </p:cNvPr>
          <p:cNvSpPr/>
          <p:nvPr/>
        </p:nvSpPr>
        <p:spPr bwMode="auto">
          <a:xfrm>
            <a:off x="5762759"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7" name="Rectangle 186">
            <a:extLst>
              <a:ext uri="{FF2B5EF4-FFF2-40B4-BE49-F238E27FC236}">
                <a16:creationId xmlns:a16="http://schemas.microsoft.com/office/drawing/2014/main" id="{9EC664A9-5590-A90C-42F8-74DD261ED287}"/>
              </a:ext>
            </a:extLst>
          </p:cNvPr>
          <p:cNvSpPr/>
          <p:nvPr/>
        </p:nvSpPr>
        <p:spPr bwMode="auto">
          <a:xfrm>
            <a:off x="5481692" y="4382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8" name="Rectangle 187">
            <a:extLst>
              <a:ext uri="{FF2B5EF4-FFF2-40B4-BE49-F238E27FC236}">
                <a16:creationId xmlns:a16="http://schemas.microsoft.com/office/drawing/2014/main" id="{DE645EB6-D621-43C9-5347-E43C1271ECA9}"/>
              </a:ext>
            </a:extLst>
          </p:cNvPr>
          <p:cNvSpPr/>
          <p:nvPr/>
        </p:nvSpPr>
        <p:spPr bwMode="auto">
          <a:xfrm>
            <a:off x="5196169" y="4382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9" name="Rectangle 188">
            <a:extLst>
              <a:ext uri="{FF2B5EF4-FFF2-40B4-BE49-F238E27FC236}">
                <a16:creationId xmlns:a16="http://schemas.microsoft.com/office/drawing/2014/main" id="{4C68A153-270E-251B-4C74-FEBCB60A8C13}"/>
              </a:ext>
            </a:extLst>
          </p:cNvPr>
          <p:cNvSpPr/>
          <p:nvPr/>
        </p:nvSpPr>
        <p:spPr bwMode="auto">
          <a:xfrm>
            <a:off x="6058608" y="438309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0" name="Rectangle 189">
            <a:extLst>
              <a:ext uri="{FF2B5EF4-FFF2-40B4-BE49-F238E27FC236}">
                <a16:creationId xmlns:a16="http://schemas.microsoft.com/office/drawing/2014/main" id="{F5FD2BF1-EF78-F88E-2693-B32BE1BB19C3}"/>
              </a:ext>
            </a:extLst>
          </p:cNvPr>
          <p:cNvSpPr/>
          <p:nvPr/>
        </p:nvSpPr>
        <p:spPr bwMode="auto">
          <a:xfrm>
            <a:off x="5773085" y="4383094"/>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1" name="Rectangle 190">
            <a:extLst>
              <a:ext uri="{FF2B5EF4-FFF2-40B4-BE49-F238E27FC236}">
                <a16:creationId xmlns:a16="http://schemas.microsoft.com/office/drawing/2014/main" id="{B00261C0-F7C3-17D7-0C52-CA5C1603EB68}"/>
              </a:ext>
            </a:extLst>
          </p:cNvPr>
          <p:cNvSpPr/>
          <p:nvPr/>
        </p:nvSpPr>
        <p:spPr bwMode="auto">
          <a:xfrm>
            <a:off x="8486180" y="407296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2" name="Rectangle 191">
            <a:extLst>
              <a:ext uri="{FF2B5EF4-FFF2-40B4-BE49-F238E27FC236}">
                <a16:creationId xmlns:a16="http://schemas.microsoft.com/office/drawing/2014/main" id="{233880C0-9EC8-EE70-C69E-81370B1A26EE}"/>
              </a:ext>
            </a:extLst>
          </p:cNvPr>
          <p:cNvSpPr/>
          <p:nvPr/>
        </p:nvSpPr>
        <p:spPr bwMode="auto">
          <a:xfrm>
            <a:off x="8104544" y="407296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3" name="Rectangle 192">
            <a:extLst>
              <a:ext uri="{FF2B5EF4-FFF2-40B4-BE49-F238E27FC236}">
                <a16:creationId xmlns:a16="http://schemas.microsoft.com/office/drawing/2014/main" id="{CDC37711-09C6-8C1B-2839-5945D70613CE}"/>
              </a:ext>
            </a:extLst>
          </p:cNvPr>
          <p:cNvSpPr/>
          <p:nvPr/>
        </p:nvSpPr>
        <p:spPr bwMode="auto">
          <a:xfrm>
            <a:off x="7810579" y="443481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4" name="Rectangle 193">
            <a:extLst>
              <a:ext uri="{FF2B5EF4-FFF2-40B4-BE49-F238E27FC236}">
                <a16:creationId xmlns:a16="http://schemas.microsoft.com/office/drawing/2014/main" id="{EDF9AAFA-3EDA-0178-EBB2-2A32B6EBAA9A}"/>
              </a:ext>
            </a:extLst>
          </p:cNvPr>
          <p:cNvSpPr/>
          <p:nvPr/>
        </p:nvSpPr>
        <p:spPr bwMode="auto">
          <a:xfrm>
            <a:off x="7525056" y="4434816"/>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5" name="Rectangle 194">
            <a:extLst>
              <a:ext uri="{FF2B5EF4-FFF2-40B4-BE49-F238E27FC236}">
                <a16:creationId xmlns:a16="http://schemas.microsoft.com/office/drawing/2014/main" id="{58EFF5DA-CDEC-9191-61E1-351D9D4343DA}"/>
              </a:ext>
            </a:extLst>
          </p:cNvPr>
          <p:cNvSpPr/>
          <p:nvPr/>
        </p:nvSpPr>
        <p:spPr bwMode="auto">
          <a:xfrm>
            <a:off x="8387880" y="44356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6" name="Rectangle 195">
            <a:extLst>
              <a:ext uri="{FF2B5EF4-FFF2-40B4-BE49-F238E27FC236}">
                <a16:creationId xmlns:a16="http://schemas.microsoft.com/office/drawing/2014/main" id="{C78EA8A3-8F06-C10C-A4E7-C9B56281D4A7}"/>
              </a:ext>
            </a:extLst>
          </p:cNvPr>
          <p:cNvSpPr/>
          <p:nvPr/>
        </p:nvSpPr>
        <p:spPr bwMode="auto">
          <a:xfrm>
            <a:off x="8102357" y="44356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7" name="Rectangle 196">
            <a:extLst>
              <a:ext uri="{FF2B5EF4-FFF2-40B4-BE49-F238E27FC236}">
                <a16:creationId xmlns:a16="http://schemas.microsoft.com/office/drawing/2014/main" id="{6D59C0E4-5E0C-91DA-E48C-E4A7379B2189}"/>
              </a:ext>
            </a:extLst>
          </p:cNvPr>
          <p:cNvSpPr/>
          <p:nvPr/>
        </p:nvSpPr>
        <p:spPr bwMode="auto">
          <a:xfrm>
            <a:off x="2502286" y="500095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8" name="Rectangle 197">
            <a:extLst>
              <a:ext uri="{FF2B5EF4-FFF2-40B4-BE49-F238E27FC236}">
                <a16:creationId xmlns:a16="http://schemas.microsoft.com/office/drawing/2014/main" id="{719DE56C-5BC4-B492-9312-97D49F783FF4}"/>
              </a:ext>
            </a:extLst>
          </p:cNvPr>
          <p:cNvSpPr/>
          <p:nvPr/>
        </p:nvSpPr>
        <p:spPr bwMode="auto">
          <a:xfrm>
            <a:off x="4944201" y="5004814"/>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9" name="Rectangle 198">
            <a:extLst>
              <a:ext uri="{FF2B5EF4-FFF2-40B4-BE49-F238E27FC236}">
                <a16:creationId xmlns:a16="http://schemas.microsoft.com/office/drawing/2014/main" id="{320E7FDE-5B25-632C-F610-502C84B8D14F}"/>
              </a:ext>
            </a:extLst>
          </p:cNvPr>
          <p:cNvSpPr/>
          <p:nvPr/>
        </p:nvSpPr>
        <p:spPr bwMode="auto">
          <a:xfrm>
            <a:off x="7142545" y="4982540"/>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0" name="Rounded Rectangle 70">
            <a:extLst>
              <a:ext uri="{FF2B5EF4-FFF2-40B4-BE49-F238E27FC236}">
                <a16:creationId xmlns:a16="http://schemas.microsoft.com/office/drawing/2014/main" id="{0359E967-7DF8-0671-9FAF-4C5F58B34CA8}"/>
              </a:ext>
            </a:extLst>
          </p:cNvPr>
          <p:cNvSpPr/>
          <p:nvPr/>
        </p:nvSpPr>
        <p:spPr bwMode="auto">
          <a:xfrm>
            <a:off x="2524029" y="400187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1" name="Rounded Rectangle 71">
            <a:extLst>
              <a:ext uri="{FF2B5EF4-FFF2-40B4-BE49-F238E27FC236}">
                <a16:creationId xmlns:a16="http://schemas.microsoft.com/office/drawing/2014/main" id="{5380AE52-AB8C-2626-74DD-2BDAC9883B2B}"/>
              </a:ext>
            </a:extLst>
          </p:cNvPr>
          <p:cNvSpPr/>
          <p:nvPr/>
        </p:nvSpPr>
        <p:spPr bwMode="auto">
          <a:xfrm>
            <a:off x="3337404" y="393662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2" name="Rounded Rectangle 72">
            <a:extLst>
              <a:ext uri="{FF2B5EF4-FFF2-40B4-BE49-F238E27FC236}">
                <a16:creationId xmlns:a16="http://schemas.microsoft.com/office/drawing/2014/main" id="{605E6793-3B36-D5C5-150C-BB291CBDFE27}"/>
              </a:ext>
            </a:extLst>
          </p:cNvPr>
          <p:cNvSpPr/>
          <p:nvPr/>
        </p:nvSpPr>
        <p:spPr bwMode="auto">
          <a:xfrm>
            <a:off x="4824028" y="3953380"/>
            <a:ext cx="1807192"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3" name="Rounded Rectangle 73">
            <a:extLst>
              <a:ext uri="{FF2B5EF4-FFF2-40B4-BE49-F238E27FC236}">
                <a16:creationId xmlns:a16="http://schemas.microsoft.com/office/drawing/2014/main" id="{73A21F34-960D-B934-4B9E-6BDC1630F96C}"/>
              </a:ext>
            </a:extLst>
          </p:cNvPr>
          <p:cNvSpPr/>
          <p:nvPr/>
        </p:nvSpPr>
        <p:spPr bwMode="auto">
          <a:xfrm>
            <a:off x="7014853" y="3891158"/>
            <a:ext cx="1991595"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4" name="Up-Down Arrow 74">
            <a:extLst>
              <a:ext uri="{FF2B5EF4-FFF2-40B4-BE49-F238E27FC236}">
                <a16:creationId xmlns:a16="http://schemas.microsoft.com/office/drawing/2014/main" id="{C388AB52-47D9-6A9C-EAA1-6985DCA54670}"/>
              </a:ext>
            </a:extLst>
          </p:cNvPr>
          <p:cNvSpPr/>
          <p:nvPr/>
        </p:nvSpPr>
        <p:spPr bwMode="auto">
          <a:xfrm>
            <a:off x="2847265" y="4608417"/>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5" name="Up-Down Arrow 75">
            <a:extLst>
              <a:ext uri="{FF2B5EF4-FFF2-40B4-BE49-F238E27FC236}">
                <a16:creationId xmlns:a16="http://schemas.microsoft.com/office/drawing/2014/main" id="{C3885C9C-B2C9-31B4-1FF2-BE89B7D8EE2E}"/>
              </a:ext>
            </a:extLst>
          </p:cNvPr>
          <p:cNvSpPr/>
          <p:nvPr/>
        </p:nvSpPr>
        <p:spPr bwMode="auto">
          <a:xfrm>
            <a:off x="3758122" y="4679664"/>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6" name="Up-Down Arrow 76">
            <a:extLst>
              <a:ext uri="{FF2B5EF4-FFF2-40B4-BE49-F238E27FC236}">
                <a16:creationId xmlns:a16="http://schemas.microsoft.com/office/drawing/2014/main" id="{72DE7E7C-7E7C-0B16-8854-AE5BF6E287D7}"/>
              </a:ext>
            </a:extLst>
          </p:cNvPr>
          <p:cNvSpPr/>
          <p:nvPr/>
        </p:nvSpPr>
        <p:spPr bwMode="auto">
          <a:xfrm>
            <a:off x="5732186" y="4656382"/>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7" name="Up-Down Arrow 77">
            <a:extLst>
              <a:ext uri="{FF2B5EF4-FFF2-40B4-BE49-F238E27FC236}">
                <a16:creationId xmlns:a16="http://schemas.microsoft.com/office/drawing/2014/main" id="{2D43BB46-162D-1301-93F9-05522712D58A}"/>
              </a:ext>
            </a:extLst>
          </p:cNvPr>
          <p:cNvSpPr/>
          <p:nvPr/>
        </p:nvSpPr>
        <p:spPr bwMode="auto">
          <a:xfrm>
            <a:off x="8059254" y="472751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8" name="TextBox 207">
            <a:extLst>
              <a:ext uri="{FF2B5EF4-FFF2-40B4-BE49-F238E27FC236}">
                <a16:creationId xmlns:a16="http://schemas.microsoft.com/office/drawing/2014/main" id="{354B48D2-7800-09EB-A24B-4B0A0E1BD53F}"/>
              </a:ext>
            </a:extLst>
          </p:cNvPr>
          <p:cNvSpPr txBox="1"/>
          <p:nvPr/>
        </p:nvSpPr>
        <p:spPr>
          <a:xfrm>
            <a:off x="2587335" y="492816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09" name="TextBox 208">
            <a:extLst>
              <a:ext uri="{FF2B5EF4-FFF2-40B4-BE49-F238E27FC236}">
                <a16:creationId xmlns:a16="http://schemas.microsoft.com/office/drawing/2014/main" id="{0E15B658-AD63-BADF-39AD-1138A6F2A58E}"/>
              </a:ext>
            </a:extLst>
          </p:cNvPr>
          <p:cNvSpPr txBox="1"/>
          <p:nvPr/>
        </p:nvSpPr>
        <p:spPr>
          <a:xfrm>
            <a:off x="7493188" y="491820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10" name="TextBox 209">
            <a:extLst>
              <a:ext uri="{FF2B5EF4-FFF2-40B4-BE49-F238E27FC236}">
                <a16:creationId xmlns:a16="http://schemas.microsoft.com/office/drawing/2014/main" id="{7DCD8CC1-5571-B912-274D-EE113586BBFC}"/>
              </a:ext>
            </a:extLst>
          </p:cNvPr>
          <p:cNvSpPr txBox="1"/>
          <p:nvPr/>
        </p:nvSpPr>
        <p:spPr>
          <a:xfrm>
            <a:off x="5047446" y="49440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11" name="Rectangle 210">
            <a:extLst>
              <a:ext uri="{FF2B5EF4-FFF2-40B4-BE49-F238E27FC236}">
                <a16:creationId xmlns:a16="http://schemas.microsoft.com/office/drawing/2014/main" id="{E72AD807-267E-56C0-EC59-7784FC2DA431}"/>
              </a:ext>
            </a:extLst>
          </p:cNvPr>
          <p:cNvSpPr/>
          <p:nvPr/>
        </p:nvSpPr>
        <p:spPr bwMode="auto">
          <a:xfrm>
            <a:off x="1605172" y="407123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2" name="Rectangle 211">
            <a:extLst>
              <a:ext uri="{FF2B5EF4-FFF2-40B4-BE49-F238E27FC236}">
                <a16:creationId xmlns:a16="http://schemas.microsoft.com/office/drawing/2014/main" id="{1947D67B-9701-6E4F-4248-B5EEA868501C}"/>
              </a:ext>
            </a:extLst>
          </p:cNvPr>
          <p:cNvSpPr/>
          <p:nvPr/>
        </p:nvSpPr>
        <p:spPr bwMode="auto">
          <a:xfrm>
            <a:off x="1305587" y="407123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3" name="Rectangle 212">
            <a:extLst>
              <a:ext uri="{FF2B5EF4-FFF2-40B4-BE49-F238E27FC236}">
                <a16:creationId xmlns:a16="http://schemas.microsoft.com/office/drawing/2014/main" id="{7AAFBC1C-08D8-AFC0-8209-CB407A18894D}"/>
              </a:ext>
            </a:extLst>
          </p:cNvPr>
          <p:cNvSpPr/>
          <p:nvPr/>
        </p:nvSpPr>
        <p:spPr bwMode="auto">
          <a:xfrm>
            <a:off x="1598636" y="431826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4" name="Rectangle 213">
            <a:extLst>
              <a:ext uri="{FF2B5EF4-FFF2-40B4-BE49-F238E27FC236}">
                <a16:creationId xmlns:a16="http://schemas.microsoft.com/office/drawing/2014/main" id="{7FB59CB6-E621-E87B-579A-1C34F3E10BA2}"/>
              </a:ext>
            </a:extLst>
          </p:cNvPr>
          <p:cNvSpPr/>
          <p:nvPr/>
        </p:nvSpPr>
        <p:spPr bwMode="auto">
          <a:xfrm>
            <a:off x="1299051" y="43182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5" name="Rounded Rectangle 85">
            <a:extLst>
              <a:ext uri="{FF2B5EF4-FFF2-40B4-BE49-F238E27FC236}">
                <a16:creationId xmlns:a16="http://schemas.microsoft.com/office/drawing/2014/main" id="{F2089F81-7666-E25F-71A1-3D6A5ACC9D30}"/>
              </a:ext>
            </a:extLst>
          </p:cNvPr>
          <p:cNvSpPr/>
          <p:nvPr/>
        </p:nvSpPr>
        <p:spPr bwMode="auto">
          <a:xfrm>
            <a:off x="1209091" y="400512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6" name="Up-Down Arrow 86">
            <a:extLst>
              <a:ext uri="{FF2B5EF4-FFF2-40B4-BE49-F238E27FC236}">
                <a16:creationId xmlns:a16="http://schemas.microsoft.com/office/drawing/2014/main" id="{A1236BD4-09F1-9380-3A14-F3172A48BD41}"/>
              </a:ext>
            </a:extLst>
          </p:cNvPr>
          <p:cNvSpPr/>
          <p:nvPr/>
        </p:nvSpPr>
        <p:spPr bwMode="auto">
          <a:xfrm>
            <a:off x="1536764" y="4619358"/>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7" name="Rectangle 216">
            <a:extLst>
              <a:ext uri="{FF2B5EF4-FFF2-40B4-BE49-F238E27FC236}">
                <a16:creationId xmlns:a16="http://schemas.microsoft.com/office/drawing/2014/main" id="{3FFB678A-1C42-D26A-D0C9-E85830A338B9}"/>
              </a:ext>
            </a:extLst>
          </p:cNvPr>
          <p:cNvSpPr/>
          <p:nvPr/>
        </p:nvSpPr>
        <p:spPr bwMode="auto">
          <a:xfrm>
            <a:off x="766144" y="49975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8" name="TextBox 217">
            <a:extLst>
              <a:ext uri="{FF2B5EF4-FFF2-40B4-BE49-F238E27FC236}">
                <a16:creationId xmlns:a16="http://schemas.microsoft.com/office/drawing/2014/main" id="{6A7C95D1-D24A-84EC-ED78-10DDEAB8E80C}"/>
              </a:ext>
            </a:extLst>
          </p:cNvPr>
          <p:cNvSpPr txBox="1"/>
          <p:nvPr/>
        </p:nvSpPr>
        <p:spPr>
          <a:xfrm>
            <a:off x="764568" y="493437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224" name="Group 223">
            <a:extLst>
              <a:ext uri="{FF2B5EF4-FFF2-40B4-BE49-F238E27FC236}">
                <a16:creationId xmlns:a16="http://schemas.microsoft.com/office/drawing/2014/main" id="{74DA70CD-5AF3-8DED-E811-F888D7BD3126}"/>
              </a:ext>
            </a:extLst>
          </p:cNvPr>
          <p:cNvGrpSpPr/>
          <p:nvPr/>
        </p:nvGrpSpPr>
        <p:grpSpPr>
          <a:xfrm>
            <a:off x="571432" y="4214295"/>
            <a:ext cx="265363" cy="502856"/>
            <a:chOff x="588600" y="4407768"/>
            <a:chExt cx="265363" cy="502856"/>
          </a:xfrm>
        </p:grpSpPr>
        <p:sp>
          <p:nvSpPr>
            <p:cNvPr id="225" name="Rectangle 224">
              <a:extLst>
                <a:ext uri="{FF2B5EF4-FFF2-40B4-BE49-F238E27FC236}">
                  <a16:creationId xmlns:a16="http://schemas.microsoft.com/office/drawing/2014/main" id="{19E2E519-F910-CCF9-6AE8-BF959C51C4F8}"/>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6" name="Up-Down Arrow 38">
              <a:extLst>
                <a:ext uri="{FF2B5EF4-FFF2-40B4-BE49-F238E27FC236}">
                  <a16:creationId xmlns:a16="http://schemas.microsoft.com/office/drawing/2014/main" id="{AF039F85-D703-98FC-9B14-5E7961461429}"/>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grpSp>
        <p:nvGrpSpPr>
          <p:cNvPr id="227" name="Group 226">
            <a:extLst>
              <a:ext uri="{FF2B5EF4-FFF2-40B4-BE49-F238E27FC236}">
                <a16:creationId xmlns:a16="http://schemas.microsoft.com/office/drawing/2014/main" id="{01FB078D-2D1A-9926-F214-3A854A015F2C}"/>
              </a:ext>
            </a:extLst>
          </p:cNvPr>
          <p:cNvGrpSpPr/>
          <p:nvPr/>
        </p:nvGrpSpPr>
        <p:grpSpPr>
          <a:xfrm>
            <a:off x="1133488" y="1818639"/>
            <a:ext cx="6804000" cy="363779"/>
            <a:chOff x="1975076" y="1524540"/>
            <a:chExt cx="6077755" cy="295821"/>
          </a:xfrm>
        </p:grpSpPr>
        <p:cxnSp>
          <p:nvCxnSpPr>
            <p:cNvPr id="228" name="Straight Connector 227">
              <a:extLst>
                <a:ext uri="{FF2B5EF4-FFF2-40B4-BE49-F238E27FC236}">
                  <a16:creationId xmlns:a16="http://schemas.microsoft.com/office/drawing/2014/main" id="{1E5345A7-31EC-E0BB-15E9-9D80E46CA1E3}"/>
                </a:ext>
              </a:extLst>
            </p:cNvPr>
            <p:cNvCxnSpPr>
              <a:cxnSpLocks/>
              <a:endCxn id="235" idx="6"/>
            </p:cNvCxnSpPr>
            <p:nvPr/>
          </p:nvCxnSpPr>
          <p:spPr>
            <a:xfrm flipH="1">
              <a:off x="2040164" y="1526019"/>
              <a:ext cx="2968397" cy="265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2048D30C-CF00-48EA-6CAD-446DCE0E222E}"/>
                </a:ext>
              </a:extLst>
            </p:cNvPr>
            <p:cNvCxnSpPr>
              <a:cxnSpLocks/>
              <a:endCxn id="232" idx="1"/>
            </p:cNvCxnSpPr>
            <p:nvPr/>
          </p:nvCxnSpPr>
          <p:spPr>
            <a:xfrm>
              <a:off x="4996573" y="1524540"/>
              <a:ext cx="936426" cy="2341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Oval 13">
              <a:extLst>
                <a:ext uri="{FF2B5EF4-FFF2-40B4-BE49-F238E27FC236}">
                  <a16:creationId xmlns:a16="http://schemas.microsoft.com/office/drawing/2014/main" id="{4823C260-CB88-66C7-EBFC-5902A42590F6}"/>
                </a:ext>
              </a:extLst>
            </p:cNvPr>
            <p:cNvSpPr>
              <a:spLocks noChangeArrowheads="1"/>
            </p:cNvSpPr>
            <p:nvPr/>
          </p:nvSpPr>
          <p:spPr bwMode="auto">
            <a:xfrm>
              <a:off x="3964434" y="1753928"/>
              <a:ext cx="64315"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231" name="Straight Connector 230">
              <a:extLst>
                <a:ext uri="{FF2B5EF4-FFF2-40B4-BE49-F238E27FC236}">
                  <a16:creationId xmlns:a16="http://schemas.microsoft.com/office/drawing/2014/main" id="{11D67046-9FF4-9DCF-FA5B-8E0828EFEDCD}"/>
                </a:ext>
              </a:extLst>
            </p:cNvPr>
            <p:cNvCxnSpPr>
              <a:cxnSpLocks/>
              <a:endCxn id="230" idx="7"/>
            </p:cNvCxnSpPr>
            <p:nvPr/>
          </p:nvCxnSpPr>
          <p:spPr bwMode="auto">
            <a:xfrm flipH="1">
              <a:off x="4019330" y="1524540"/>
              <a:ext cx="989231" cy="23796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2" name="Oval 13">
              <a:extLst>
                <a:ext uri="{FF2B5EF4-FFF2-40B4-BE49-F238E27FC236}">
                  <a16:creationId xmlns:a16="http://schemas.microsoft.com/office/drawing/2014/main" id="{DF23123C-11EE-392C-C422-049FFF8643FC}"/>
                </a:ext>
              </a:extLst>
            </p:cNvPr>
            <p:cNvSpPr>
              <a:spLocks noChangeArrowheads="1"/>
            </p:cNvSpPr>
            <p:nvPr/>
          </p:nvSpPr>
          <p:spPr bwMode="auto">
            <a:xfrm>
              <a:off x="5923468" y="1750129"/>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233" name="Straight Connector 232">
              <a:extLst>
                <a:ext uri="{FF2B5EF4-FFF2-40B4-BE49-F238E27FC236}">
                  <a16:creationId xmlns:a16="http://schemas.microsoft.com/office/drawing/2014/main" id="{616104A5-E218-86CD-D2DD-B6829631C2F9}"/>
                </a:ext>
              </a:extLst>
            </p:cNvPr>
            <p:cNvCxnSpPr>
              <a:cxnSpLocks/>
              <a:endCxn id="234" idx="2"/>
            </p:cNvCxnSpPr>
            <p:nvPr/>
          </p:nvCxnSpPr>
          <p:spPr>
            <a:xfrm>
              <a:off x="4996573" y="1525854"/>
              <a:ext cx="2991171" cy="246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Oval 13">
              <a:extLst>
                <a:ext uri="{FF2B5EF4-FFF2-40B4-BE49-F238E27FC236}">
                  <a16:creationId xmlns:a16="http://schemas.microsoft.com/office/drawing/2014/main" id="{EECE179B-6F80-428C-B427-19A99E2078F7}"/>
                </a:ext>
              </a:extLst>
            </p:cNvPr>
            <p:cNvSpPr>
              <a:spLocks noChangeArrowheads="1"/>
            </p:cNvSpPr>
            <p:nvPr/>
          </p:nvSpPr>
          <p:spPr bwMode="auto">
            <a:xfrm>
              <a:off x="7987744" y="1743216"/>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35" name="Oval 13">
              <a:extLst>
                <a:ext uri="{FF2B5EF4-FFF2-40B4-BE49-F238E27FC236}">
                  <a16:creationId xmlns:a16="http://schemas.microsoft.com/office/drawing/2014/main" id="{3EA20007-8F69-9E09-1B37-7ADEC8C7E666}"/>
                </a:ext>
              </a:extLst>
            </p:cNvPr>
            <p:cNvSpPr>
              <a:spLocks noChangeArrowheads="1"/>
            </p:cNvSpPr>
            <p:nvPr/>
          </p:nvSpPr>
          <p:spPr bwMode="auto">
            <a:xfrm>
              <a:off x="1975076" y="1761811"/>
              <a:ext cx="65088"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36" name="TextBox 235">
            <a:extLst>
              <a:ext uri="{FF2B5EF4-FFF2-40B4-BE49-F238E27FC236}">
                <a16:creationId xmlns:a16="http://schemas.microsoft.com/office/drawing/2014/main" id="{CE59A407-1C21-1B70-05B5-E27619AFB0FB}"/>
              </a:ext>
            </a:extLst>
          </p:cNvPr>
          <p:cNvSpPr txBox="1"/>
          <p:nvPr/>
        </p:nvSpPr>
        <p:spPr>
          <a:xfrm>
            <a:off x="75377" y="851672"/>
            <a:ext cx="8913466" cy="584775"/>
          </a:xfrm>
          <a:prstGeom prst="rect">
            <a:avLst/>
          </a:prstGeom>
          <a:noFill/>
        </p:spPr>
        <p:txBody>
          <a:bodyPr wrap="none" rtlCol="0">
            <a:spAutoFit/>
          </a:bodyPr>
          <a:lstStyle/>
          <a:p>
            <a:r>
              <a:rPr lang="en-US" sz="1600" spc="-50" dirty="0"/>
              <a:t>Along with the four evolution steps, the </a:t>
            </a:r>
            <a:r>
              <a:rPr lang="en-US" sz="1600" spc="-50" dirty="0">
                <a:solidFill>
                  <a:srgbClr val="FF0000"/>
                </a:solidFill>
              </a:rPr>
              <a:t>main evolution paths </a:t>
            </a:r>
            <a:r>
              <a:rPr lang="en-US" sz="1600" spc="-50" dirty="0">
                <a:solidFill>
                  <a:srgbClr val="0070C0"/>
                </a:solidFill>
              </a:rPr>
              <a:t>of Armv7 to Armv9.0-based</a:t>
            </a:r>
          </a:p>
          <a:p>
            <a:r>
              <a:rPr lang="en-US" sz="1600" dirty="0">
                <a:solidFill>
                  <a:srgbClr val="0070C0"/>
                </a:solidFill>
              </a:rPr>
              <a:t>   CPUs used in mobile processors </a:t>
            </a:r>
            <a:r>
              <a:rPr lang="en-US" sz="1600" dirty="0"/>
              <a:t>stands out as follows:  </a:t>
            </a:r>
            <a:endParaRPr lang="hu-HU" sz="1600" dirty="0" err="1"/>
          </a:p>
        </p:txBody>
      </p:sp>
      <p:sp>
        <p:nvSpPr>
          <p:cNvPr id="3" name="Text Box 5">
            <a:extLst>
              <a:ext uri="{FF2B5EF4-FFF2-40B4-BE49-F238E27FC236}">
                <a16:creationId xmlns:a16="http://schemas.microsoft.com/office/drawing/2014/main" id="{C01CB610-256A-3934-E269-032D9E3E1AE8}"/>
              </a:ext>
            </a:extLst>
          </p:cNvPr>
          <p:cNvSpPr txBox="1">
            <a:spLocks noChangeArrowheads="1"/>
          </p:cNvSpPr>
          <p:nvPr/>
        </p:nvSpPr>
        <p:spPr bwMode="auto">
          <a:xfrm>
            <a:off x="2583444" y="2217639"/>
            <a:ext cx="156324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64-bit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4" name="Text Box 5">
            <a:extLst>
              <a:ext uri="{FF2B5EF4-FFF2-40B4-BE49-F238E27FC236}">
                <a16:creationId xmlns:a16="http://schemas.microsoft.com/office/drawing/2014/main" id="{75ED21CD-8C88-D89B-F593-DEFF44B38D16}"/>
              </a:ext>
            </a:extLst>
          </p:cNvPr>
          <p:cNvSpPr txBox="1">
            <a:spLocks noChangeArrowheads="1"/>
          </p:cNvSpPr>
          <p:nvPr/>
        </p:nvSpPr>
        <p:spPr bwMode="auto">
          <a:xfrm>
            <a:off x="-31526" y="2217639"/>
            <a:ext cx="2399906" cy="943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ts val="2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 CPUs</a:t>
            </a:r>
          </a:p>
          <a:p>
            <a:pPr marL="0" marR="0" lvl="0" indent="0" algn="ctr" defTabSz="914400" rtl="0" eaLnBrk="1" fontAlgn="base" latinLnBrk="0" hangingPunct="1">
              <a:lnSpc>
                <a:spcPct val="100000"/>
              </a:lnSpc>
              <a:spcBef>
                <a:spcPct val="0"/>
              </a:spcBef>
              <a:spcAft>
                <a:spcPts val="200"/>
              </a:spcAft>
              <a:buClrTx/>
              <a:buSzTx/>
              <a:buFontTx/>
              <a:buNone/>
              <a:tabLst/>
              <a:defRPr/>
            </a:pPr>
            <a:r>
              <a:rPr lang="en-US" sz="1300" b="1" dirty="0">
                <a:solidFill>
                  <a:srgbClr val="000000"/>
                </a:solidFill>
              </a:rPr>
              <a:t>then</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32-bit symmetrical</a:t>
            </a:r>
          </a:p>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 CPUs</a:t>
            </a:r>
          </a:p>
        </p:txBody>
      </p:sp>
      <p:sp>
        <p:nvSpPr>
          <p:cNvPr id="5" name="Text Box 6">
            <a:extLst>
              <a:ext uri="{FF2B5EF4-FFF2-40B4-BE49-F238E27FC236}">
                <a16:creationId xmlns:a16="http://schemas.microsoft.com/office/drawing/2014/main" id="{8C27F2DF-F465-6072-CA7C-40AA3339A84D}"/>
              </a:ext>
            </a:extLst>
          </p:cNvPr>
          <p:cNvSpPr txBox="1">
            <a:spLocks noChangeArrowheads="1"/>
          </p:cNvSpPr>
          <p:nvPr/>
        </p:nvSpPr>
        <p:spPr bwMode="auto">
          <a:xfrm>
            <a:off x="4882400" y="2225037"/>
            <a:ext cx="1390124"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based 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6">
            <a:extLst>
              <a:ext uri="{FF2B5EF4-FFF2-40B4-BE49-F238E27FC236}">
                <a16:creationId xmlns:a16="http://schemas.microsoft.com/office/drawing/2014/main" id="{7E523F17-D6B4-0546-B4B9-550F989E49F6}"/>
              </a:ext>
            </a:extLst>
          </p:cNvPr>
          <p:cNvSpPr txBox="1">
            <a:spLocks noChangeArrowheads="1"/>
          </p:cNvSpPr>
          <p:nvPr/>
        </p:nvSpPr>
        <p:spPr bwMode="auto">
          <a:xfrm>
            <a:off x="6779564" y="2221260"/>
            <a:ext cx="1860276"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based 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94371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ppt_x"/>
                                          </p:val>
                                        </p:tav>
                                        <p:tav tm="100000">
                                          <p:val>
                                            <p:strVal val="#ppt_x"/>
                                          </p:val>
                                        </p:tav>
                                      </p:tavLst>
                                    </p:anim>
                                    <p:anim calcmode="lin" valueType="num">
                                      <p:cBhvr additive="base">
                                        <p:cTn id="28" dur="500" fill="hold"/>
                                        <p:tgtEl>
                                          <p:spTgt spid="3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ppt_x"/>
                                          </p:val>
                                        </p:tav>
                                        <p:tav tm="100000">
                                          <p:val>
                                            <p:strVal val="#ppt_x"/>
                                          </p:val>
                                        </p:tav>
                                      </p:tavLst>
                                    </p:anim>
                                    <p:anim calcmode="lin" valueType="num">
                                      <p:cBhvr additive="base">
                                        <p:cTn id="32" dur="500" fill="hold"/>
                                        <p:tgtEl>
                                          <p:spTgt spid="3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ppt_x"/>
                                          </p:val>
                                        </p:tav>
                                        <p:tav tm="100000">
                                          <p:val>
                                            <p:strVal val="#ppt_x"/>
                                          </p:val>
                                        </p:tav>
                                      </p:tavLst>
                                    </p:anim>
                                    <p:anim calcmode="lin" valueType="num">
                                      <p:cBhvr additive="base">
                                        <p:cTn id="36" dur="500" fill="hold"/>
                                        <p:tgtEl>
                                          <p:spTgt spid="4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ppt_x"/>
                                          </p:val>
                                        </p:tav>
                                        <p:tav tm="100000">
                                          <p:val>
                                            <p:strVal val="#ppt_x"/>
                                          </p:val>
                                        </p:tav>
                                      </p:tavLst>
                                    </p:anim>
                                    <p:anim calcmode="lin" valueType="num">
                                      <p:cBhvr additive="base">
                                        <p:cTn id="40" dur="500" fill="hold"/>
                                        <p:tgtEl>
                                          <p:spTgt spid="4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ppt_x"/>
                                          </p:val>
                                        </p:tav>
                                        <p:tav tm="100000">
                                          <p:val>
                                            <p:strVal val="#ppt_x"/>
                                          </p:val>
                                        </p:tav>
                                      </p:tavLst>
                                    </p:anim>
                                    <p:anim calcmode="lin" valueType="num">
                                      <p:cBhvr additive="base">
                                        <p:cTn id="44" dur="500" fill="hold"/>
                                        <p:tgtEl>
                                          <p:spTgt spid="4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8"/>
                                        </p:tgtEl>
                                        <p:attrNameLst>
                                          <p:attrName>style.visibility</p:attrName>
                                        </p:attrNameLst>
                                      </p:cBhvr>
                                      <p:to>
                                        <p:strVal val="visible"/>
                                      </p:to>
                                    </p:set>
                                    <p:anim calcmode="lin" valueType="num">
                                      <p:cBhvr additive="base">
                                        <p:cTn id="47" dur="500" fill="hold"/>
                                        <p:tgtEl>
                                          <p:spTgt spid="98"/>
                                        </p:tgtEl>
                                        <p:attrNameLst>
                                          <p:attrName>ppt_x</p:attrName>
                                        </p:attrNameLst>
                                      </p:cBhvr>
                                      <p:tavLst>
                                        <p:tav tm="0">
                                          <p:val>
                                            <p:strVal val="#ppt_x"/>
                                          </p:val>
                                        </p:tav>
                                        <p:tav tm="100000">
                                          <p:val>
                                            <p:strVal val="#ppt_x"/>
                                          </p:val>
                                        </p:tav>
                                      </p:tavLst>
                                    </p:anim>
                                    <p:anim calcmode="lin" valueType="num">
                                      <p:cBhvr additive="base">
                                        <p:cTn id="48" dur="500" fill="hold"/>
                                        <p:tgtEl>
                                          <p:spTgt spid="9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99"/>
                                        </p:tgtEl>
                                        <p:attrNameLst>
                                          <p:attrName>style.visibility</p:attrName>
                                        </p:attrNameLst>
                                      </p:cBhvr>
                                      <p:to>
                                        <p:strVal val="visible"/>
                                      </p:to>
                                    </p:set>
                                    <p:anim calcmode="lin" valueType="num">
                                      <p:cBhvr additive="base">
                                        <p:cTn id="51" dur="500" fill="hold"/>
                                        <p:tgtEl>
                                          <p:spTgt spid="99"/>
                                        </p:tgtEl>
                                        <p:attrNameLst>
                                          <p:attrName>ppt_x</p:attrName>
                                        </p:attrNameLst>
                                      </p:cBhvr>
                                      <p:tavLst>
                                        <p:tav tm="0">
                                          <p:val>
                                            <p:strVal val="#ppt_x"/>
                                          </p:val>
                                        </p:tav>
                                        <p:tav tm="100000">
                                          <p:val>
                                            <p:strVal val="#ppt_x"/>
                                          </p:val>
                                        </p:tav>
                                      </p:tavLst>
                                    </p:anim>
                                    <p:anim calcmode="lin" valueType="num">
                                      <p:cBhvr additive="base">
                                        <p:cTn id="52" dur="500" fill="hold"/>
                                        <p:tgtEl>
                                          <p:spTgt spid="9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 calcmode="lin" valueType="num">
                                      <p:cBhvr additive="base">
                                        <p:cTn id="55" dur="500" fill="hold"/>
                                        <p:tgtEl>
                                          <p:spTgt spid="100"/>
                                        </p:tgtEl>
                                        <p:attrNameLst>
                                          <p:attrName>ppt_x</p:attrName>
                                        </p:attrNameLst>
                                      </p:cBhvr>
                                      <p:tavLst>
                                        <p:tav tm="0">
                                          <p:val>
                                            <p:strVal val="#ppt_x"/>
                                          </p:val>
                                        </p:tav>
                                        <p:tav tm="100000">
                                          <p:val>
                                            <p:strVal val="#ppt_x"/>
                                          </p:val>
                                        </p:tav>
                                      </p:tavLst>
                                    </p:anim>
                                    <p:anim calcmode="lin" valueType="num">
                                      <p:cBhvr additive="base">
                                        <p:cTn id="56" dur="500" fill="hold"/>
                                        <p:tgtEl>
                                          <p:spTgt spid="10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4"/>
                                        </p:tgtEl>
                                        <p:attrNameLst>
                                          <p:attrName>style.visibility</p:attrName>
                                        </p:attrNameLst>
                                      </p:cBhvr>
                                      <p:to>
                                        <p:strVal val="visible"/>
                                      </p:to>
                                    </p:set>
                                    <p:anim calcmode="lin" valueType="num">
                                      <p:cBhvr additive="base">
                                        <p:cTn id="63" dur="500" fill="hold"/>
                                        <p:tgtEl>
                                          <p:spTgt spid="164"/>
                                        </p:tgtEl>
                                        <p:attrNameLst>
                                          <p:attrName>ppt_x</p:attrName>
                                        </p:attrNameLst>
                                      </p:cBhvr>
                                      <p:tavLst>
                                        <p:tav tm="0">
                                          <p:val>
                                            <p:strVal val="#ppt_x"/>
                                          </p:val>
                                        </p:tav>
                                        <p:tav tm="100000">
                                          <p:val>
                                            <p:strVal val="#ppt_x"/>
                                          </p:val>
                                        </p:tav>
                                      </p:tavLst>
                                    </p:anim>
                                    <p:anim calcmode="lin" valueType="num">
                                      <p:cBhvr additive="base">
                                        <p:cTn id="64" dur="500" fill="hold"/>
                                        <p:tgtEl>
                                          <p:spTgt spid="16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65"/>
                                        </p:tgtEl>
                                        <p:attrNameLst>
                                          <p:attrName>style.visibility</p:attrName>
                                        </p:attrNameLst>
                                      </p:cBhvr>
                                      <p:to>
                                        <p:strVal val="visible"/>
                                      </p:to>
                                    </p:set>
                                    <p:anim calcmode="lin" valueType="num">
                                      <p:cBhvr additive="base">
                                        <p:cTn id="67" dur="500" fill="hold"/>
                                        <p:tgtEl>
                                          <p:spTgt spid="165"/>
                                        </p:tgtEl>
                                        <p:attrNameLst>
                                          <p:attrName>ppt_x</p:attrName>
                                        </p:attrNameLst>
                                      </p:cBhvr>
                                      <p:tavLst>
                                        <p:tav tm="0">
                                          <p:val>
                                            <p:strVal val="#ppt_x"/>
                                          </p:val>
                                        </p:tav>
                                        <p:tav tm="100000">
                                          <p:val>
                                            <p:strVal val="#ppt_x"/>
                                          </p:val>
                                        </p:tav>
                                      </p:tavLst>
                                    </p:anim>
                                    <p:anim calcmode="lin" valueType="num">
                                      <p:cBhvr additive="base">
                                        <p:cTn id="68" dur="500" fill="hold"/>
                                        <p:tgtEl>
                                          <p:spTgt spid="16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cBhvr additive="base">
                                        <p:cTn id="71" dur="500" fill="hold"/>
                                        <p:tgtEl>
                                          <p:spTgt spid="166"/>
                                        </p:tgtEl>
                                        <p:attrNameLst>
                                          <p:attrName>ppt_x</p:attrName>
                                        </p:attrNameLst>
                                      </p:cBhvr>
                                      <p:tavLst>
                                        <p:tav tm="0">
                                          <p:val>
                                            <p:strVal val="#ppt_x"/>
                                          </p:val>
                                        </p:tav>
                                        <p:tav tm="100000">
                                          <p:val>
                                            <p:strVal val="#ppt_x"/>
                                          </p:val>
                                        </p:tav>
                                      </p:tavLst>
                                    </p:anim>
                                    <p:anim calcmode="lin" valueType="num">
                                      <p:cBhvr additive="base">
                                        <p:cTn id="72" dur="500" fill="hold"/>
                                        <p:tgtEl>
                                          <p:spTgt spid="16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67"/>
                                        </p:tgtEl>
                                        <p:attrNameLst>
                                          <p:attrName>style.visibility</p:attrName>
                                        </p:attrNameLst>
                                      </p:cBhvr>
                                      <p:to>
                                        <p:strVal val="visible"/>
                                      </p:to>
                                    </p:set>
                                    <p:anim calcmode="lin" valueType="num">
                                      <p:cBhvr additive="base">
                                        <p:cTn id="75" dur="500" fill="hold"/>
                                        <p:tgtEl>
                                          <p:spTgt spid="167"/>
                                        </p:tgtEl>
                                        <p:attrNameLst>
                                          <p:attrName>ppt_x</p:attrName>
                                        </p:attrNameLst>
                                      </p:cBhvr>
                                      <p:tavLst>
                                        <p:tav tm="0">
                                          <p:val>
                                            <p:strVal val="#ppt_x"/>
                                          </p:val>
                                        </p:tav>
                                        <p:tav tm="100000">
                                          <p:val>
                                            <p:strVal val="#ppt_x"/>
                                          </p:val>
                                        </p:tav>
                                      </p:tavLst>
                                    </p:anim>
                                    <p:anim calcmode="lin" valueType="num">
                                      <p:cBhvr additive="base">
                                        <p:cTn id="76" dur="500" fill="hold"/>
                                        <p:tgtEl>
                                          <p:spTgt spid="16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68"/>
                                        </p:tgtEl>
                                        <p:attrNameLst>
                                          <p:attrName>style.visibility</p:attrName>
                                        </p:attrNameLst>
                                      </p:cBhvr>
                                      <p:to>
                                        <p:strVal val="visible"/>
                                      </p:to>
                                    </p:set>
                                    <p:anim calcmode="lin" valueType="num">
                                      <p:cBhvr additive="base">
                                        <p:cTn id="79" dur="500" fill="hold"/>
                                        <p:tgtEl>
                                          <p:spTgt spid="168"/>
                                        </p:tgtEl>
                                        <p:attrNameLst>
                                          <p:attrName>ppt_x</p:attrName>
                                        </p:attrNameLst>
                                      </p:cBhvr>
                                      <p:tavLst>
                                        <p:tav tm="0">
                                          <p:val>
                                            <p:strVal val="#ppt_x"/>
                                          </p:val>
                                        </p:tav>
                                        <p:tav tm="100000">
                                          <p:val>
                                            <p:strVal val="#ppt_x"/>
                                          </p:val>
                                        </p:tav>
                                      </p:tavLst>
                                    </p:anim>
                                    <p:anim calcmode="lin" valueType="num">
                                      <p:cBhvr additive="base">
                                        <p:cTn id="80" dur="500" fill="hold"/>
                                        <p:tgtEl>
                                          <p:spTgt spid="16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69"/>
                                        </p:tgtEl>
                                        <p:attrNameLst>
                                          <p:attrName>style.visibility</p:attrName>
                                        </p:attrNameLst>
                                      </p:cBhvr>
                                      <p:to>
                                        <p:strVal val="visible"/>
                                      </p:to>
                                    </p:set>
                                    <p:anim calcmode="lin" valueType="num">
                                      <p:cBhvr additive="base">
                                        <p:cTn id="83" dur="500" fill="hold"/>
                                        <p:tgtEl>
                                          <p:spTgt spid="169"/>
                                        </p:tgtEl>
                                        <p:attrNameLst>
                                          <p:attrName>ppt_x</p:attrName>
                                        </p:attrNameLst>
                                      </p:cBhvr>
                                      <p:tavLst>
                                        <p:tav tm="0">
                                          <p:val>
                                            <p:strVal val="#ppt_x"/>
                                          </p:val>
                                        </p:tav>
                                        <p:tav tm="100000">
                                          <p:val>
                                            <p:strVal val="#ppt_x"/>
                                          </p:val>
                                        </p:tav>
                                      </p:tavLst>
                                    </p:anim>
                                    <p:anim calcmode="lin" valueType="num">
                                      <p:cBhvr additive="base">
                                        <p:cTn id="84" dur="500" fill="hold"/>
                                        <p:tgtEl>
                                          <p:spTgt spid="16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70"/>
                                        </p:tgtEl>
                                        <p:attrNameLst>
                                          <p:attrName>style.visibility</p:attrName>
                                        </p:attrNameLst>
                                      </p:cBhvr>
                                      <p:to>
                                        <p:strVal val="visible"/>
                                      </p:to>
                                    </p:set>
                                    <p:anim calcmode="lin" valueType="num">
                                      <p:cBhvr additive="base">
                                        <p:cTn id="87" dur="500" fill="hold"/>
                                        <p:tgtEl>
                                          <p:spTgt spid="170"/>
                                        </p:tgtEl>
                                        <p:attrNameLst>
                                          <p:attrName>ppt_x</p:attrName>
                                        </p:attrNameLst>
                                      </p:cBhvr>
                                      <p:tavLst>
                                        <p:tav tm="0">
                                          <p:val>
                                            <p:strVal val="#ppt_x"/>
                                          </p:val>
                                        </p:tav>
                                        <p:tav tm="100000">
                                          <p:val>
                                            <p:strVal val="#ppt_x"/>
                                          </p:val>
                                        </p:tav>
                                      </p:tavLst>
                                    </p:anim>
                                    <p:anim calcmode="lin" valueType="num">
                                      <p:cBhvr additive="base">
                                        <p:cTn id="88" dur="500" fill="hold"/>
                                        <p:tgtEl>
                                          <p:spTgt spid="17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71"/>
                                        </p:tgtEl>
                                        <p:attrNameLst>
                                          <p:attrName>style.visibility</p:attrName>
                                        </p:attrNameLst>
                                      </p:cBhvr>
                                      <p:to>
                                        <p:strVal val="visible"/>
                                      </p:to>
                                    </p:set>
                                    <p:anim calcmode="lin" valueType="num">
                                      <p:cBhvr additive="base">
                                        <p:cTn id="91" dur="500" fill="hold"/>
                                        <p:tgtEl>
                                          <p:spTgt spid="171"/>
                                        </p:tgtEl>
                                        <p:attrNameLst>
                                          <p:attrName>ppt_x</p:attrName>
                                        </p:attrNameLst>
                                      </p:cBhvr>
                                      <p:tavLst>
                                        <p:tav tm="0">
                                          <p:val>
                                            <p:strVal val="#ppt_x"/>
                                          </p:val>
                                        </p:tav>
                                        <p:tav tm="100000">
                                          <p:val>
                                            <p:strVal val="#ppt_x"/>
                                          </p:val>
                                        </p:tav>
                                      </p:tavLst>
                                    </p:anim>
                                    <p:anim calcmode="lin" valueType="num">
                                      <p:cBhvr additive="base">
                                        <p:cTn id="92" dur="500" fill="hold"/>
                                        <p:tgtEl>
                                          <p:spTgt spid="17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72"/>
                                        </p:tgtEl>
                                        <p:attrNameLst>
                                          <p:attrName>style.visibility</p:attrName>
                                        </p:attrNameLst>
                                      </p:cBhvr>
                                      <p:to>
                                        <p:strVal val="visible"/>
                                      </p:to>
                                    </p:set>
                                    <p:anim calcmode="lin" valueType="num">
                                      <p:cBhvr additive="base">
                                        <p:cTn id="95" dur="500" fill="hold"/>
                                        <p:tgtEl>
                                          <p:spTgt spid="172"/>
                                        </p:tgtEl>
                                        <p:attrNameLst>
                                          <p:attrName>ppt_x</p:attrName>
                                        </p:attrNameLst>
                                      </p:cBhvr>
                                      <p:tavLst>
                                        <p:tav tm="0">
                                          <p:val>
                                            <p:strVal val="#ppt_x"/>
                                          </p:val>
                                        </p:tav>
                                        <p:tav tm="100000">
                                          <p:val>
                                            <p:strVal val="#ppt_x"/>
                                          </p:val>
                                        </p:tav>
                                      </p:tavLst>
                                    </p:anim>
                                    <p:anim calcmode="lin" valueType="num">
                                      <p:cBhvr additive="base">
                                        <p:cTn id="96" dur="500" fill="hold"/>
                                        <p:tgtEl>
                                          <p:spTgt spid="17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73"/>
                                        </p:tgtEl>
                                        <p:attrNameLst>
                                          <p:attrName>style.visibility</p:attrName>
                                        </p:attrNameLst>
                                      </p:cBhvr>
                                      <p:to>
                                        <p:strVal val="visible"/>
                                      </p:to>
                                    </p:set>
                                    <p:anim calcmode="lin" valueType="num">
                                      <p:cBhvr additive="base">
                                        <p:cTn id="99" dur="500" fill="hold"/>
                                        <p:tgtEl>
                                          <p:spTgt spid="173"/>
                                        </p:tgtEl>
                                        <p:attrNameLst>
                                          <p:attrName>ppt_x</p:attrName>
                                        </p:attrNameLst>
                                      </p:cBhvr>
                                      <p:tavLst>
                                        <p:tav tm="0">
                                          <p:val>
                                            <p:strVal val="#ppt_x"/>
                                          </p:val>
                                        </p:tav>
                                        <p:tav tm="100000">
                                          <p:val>
                                            <p:strVal val="#ppt_x"/>
                                          </p:val>
                                        </p:tav>
                                      </p:tavLst>
                                    </p:anim>
                                    <p:anim calcmode="lin" valueType="num">
                                      <p:cBhvr additive="base">
                                        <p:cTn id="100" dur="500" fill="hold"/>
                                        <p:tgtEl>
                                          <p:spTgt spid="17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74"/>
                                        </p:tgtEl>
                                        <p:attrNameLst>
                                          <p:attrName>style.visibility</p:attrName>
                                        </p:attrNameLst>
                                      </p:cBhvr>
                                      <p:to>
                                        <p:strVal val="visible"/>
                                      </p:to>
                                    </p:set>
                                    <p:anim calcmode="lin" valueType="num">
                                      <p:cBhvr additive="base">
                                        <p:cTn id="103" dur="500" fill="hold"/>
                                        <p:tgtEl>
                                          <p:spTgt spid="174"/>
                                        </p:tgtEl>
                                        <p:attrNameLst>
                                          <p:attrName>ppt_x</p:attrName>
                                        </p:attrNameLst>
                                      </p:cBhvr>
                                      <p:tavLst>
                                        <p:tav tm="0">
                                          <p:val>
                                            <p:strVal val="#ppt_x"/>
                                          </p:val>
                                        </p:tav>
                                        <p:tav tm="100000">
                                          <p:val>
                                            <p:strVal val="#ppt_x"/>
                                          </p:val>
                                        </p:tav>
                                      </p:tavLst>
                                    </p:anim>
                                    <p:anim calcmode="lin" valueType="num">
                                      <p:cBhvr additive="base">
                                        <p:cTn id="104" dur="500" fill="hold"/>
                                        <p:tgtEl>
                                          <p:spTgt spid="17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75"/>
                                        </p:tgtEl>
                                        <p:attrNameLst>
                                          <p:attrName>style.visibility</p:attrName>
                                        </p:attrNameLst>
                                      </p:cBhvr>
                                      <p:to>
                                        <p:strVal val="visible"/>
                                      </p:to>
                                    </p:set>
                                    <p:anim calcmode="lin" valueType="num">
                                      <p:cBhvr additive="base">
                                        <p:cTn id="107" dur="500" fill="hold"/>
                                        <p:tgtEl>
                                          <p:spTgt spid="175"/>
                                        </p:tgtEl>
                                        <p:attrNameLst>
                                          <p:attrName>ppt_x</p:attrName>
                                        </p:attrNameLst>
                                      </p:cBhvr>
                                      <p:tavLst>
                                        <p:tav tm="0">
                                          <p:val>
                                            <p:strVal val="#ppt_x"/>
                                          </p:val>
                                        </p:tav>
                                        <p:tav tm="100000">
                                          <p:val>
                                            <p:strVal val="#ppt_x"/>
                                          </p:val>
                                        </p:tav>
                                      </p:tavLst>
                                    </p:anim>
                                    <p:anim calcmode="lin" valueType="num">
                                      <p:cBhvr additive="base">
                                        <p:cTn id="108" dur="500" fill="hold"/>
                                        <p:tgtEl>
                                          <p:spTgt spid="17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76"/>
                                        </p:tgtEl>
                                        <p:attrNameLst>
                                          <p:attrName>style.visibility</p:attrName>
                                        </p:attrNameLst>
                                      </p:cBhvr>
                                      <p:to>
                                        <p:strVal val="visible"/>
                                      </p:to>
                                    </p:set>
                                    <p:anim calcmode="lin" valueType="num">
                                      <p:cBhvr additive="base">
                                        <p:cTn id="111" dur="500" fill="hold"/>
                                        <p:tgtEl>
                                          <p:spTgt spid="176"/>
                                        </p:tgtEl>
                                        <p:attrNameLst>
                                          <p:attrName>ppt_x</p:attrName>
                                        </p:attrNameLst>
                                      </p:cBhvr>
                                      <p:tavLst>
                                        <p:tav tm="0">
                                          <p:val>
                                            <p:strVal val="#ppt_x"/>
                                          </p:val>
                                        </p:tav>
                                        <p:tav tm="100000">
                                          <p:val>
                                            <p:strVal val="#ppt_x"/>
                                          </p:val>
                                        </p:tav>
                                      </p:tavLst>
                                    </p:anim>
                                    <p:anim calcmode="lin" valueType="num">
                                      <p:cBhvr additive="base">
                                        <p:cTn id="112" dur="500" fill="hold"/>
                                        <p:tgtEl>
                                          <p:spTgt spid="17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77"/>
                                        </p:tgtEl>
                                        <p:attrNameLst>
                                          <p:attrName>style.visibility</p:attrName>
                                        </p:attrNameLst>
                                      </p:cBhvr>
                                      <p:to>
                                        <p:strVal val="visible"/>
                                      </p:to>
                                    </p:set>
                                    <p:anim calcmode="lin" valueType="num">
                                      <p:cBhvr additive="base">
                                        <p:cTn id="115" dur="500" fill="hold"/>
                                        <p:tgtEl>
                                          <p:spTgt spid="177"/>
                                        </p:tgtEl>
                                        <p:attrNameLst>
                                          <p:attrName>ppt_x</p:attrName>
                                        </p:attrNameLst>
                                      </p:cBhvr>
                                      <p:tavLst>
                                        <p:tav tm="0">
                                          <p:val>
                                            <p:strVal val="#ppt_x"/>
                                          </p:val>
                                        </p:tav>
                                        <p:tav tm="100000">
                                          <p:val>
                                            <p:strVal val="#ppt_x"/>
                                          </p:val>
                                        </p:tav>
                                      </p:tavLst>
                                    </p:anim>
                                    <p:anim calcmode="lin" valueType="num">
                                      <p:cBhvr additive="base">
                                        <p:cTn id="116" dur="500" fill="hold"/>
                                        <p:tgtEl>
                                          <p:spTgt spid="17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78"/>
                                        </p:tgtEl>
                                        <p:attrNameLst>
                                          <p:attrName>style.visibility</p:attrName>
                                        </p:attrNameLst>
                                      </p:cBhvr>
                                      <p:to>
                                        <p:strVal val="visible"/>
                                      </p:to>
                                    </p:set>
                                    <p:anim calcmode="lin" valueType="num">
                                      <p:cBhvr additive="base">
                                        <p:cTn id="119" dur="500" fill="hold"/>
                                        <p:tgtEl>
                                          <p:spTgt spid="178"/>
                                        </p:tgtEl>
                                        <p:attrNameLst>
                                          <p:attrName>ppt_x</p:attrName>
                                        </p:attrNameLst>
                                      </p:cBhvr>
                                      <p:tavLst>
                                        <p:tav tm="0">
                                          <p:val>
                                            <p:strVal val="#ppt_x"/>
                                          </p:val>
                                        </p:tav>
                                        <p:tav tm="100000">
                                          <p:val>
                                            <p:strVal val="#ppt_x"/>
                                          </p:val>
                                        </p:tav>
                                      </p:tavLst>
                                    </p:anim>
                                    <p:anim calcmode="lin" valueType="num">
                                      <p:cBhvr additive="base">
                                        <p:cTn id="120" dur="500" fill="hold"/>
                                        <p:tgtEl>
                                          <p:spTgt spid="17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79"/>
                                        </p:tgtEl>
                                        <p:attrNameLst>
                                          <p:attrName>style.visibility</p:attrName>
                                        </p:attrNameLst>
                                      </p:cBhvr>
                                      <p:to>
                                        <p:strVal val="visible"/>
                                      </p:to>
                                    </p:set>
                                    <p:anim calcmode="lin" valueType="num">
                                      <p:cBhvr additive="base">
                                        <p:cTn id="123" dur="500" fill="hold"/>
                                        <p:tgtEl>
                                          <p:spTgt spid="179"/>
                                        </p:tgtEl>
                                        <p:attrNameLst>
                                          <p:attrName>ppt_x</p:attrName>
                                        </p:attrNameLst>
                                      </p:cBhvr>
                                      <p:tavLst>
                                        <p:tav tm="0">
                                          <p:val>
                                            <p:strVal val="#ppt_x"/>
                                          </p:val>
                                        </p:tav>
                                        <p:tav tm="100000">
                                          <p:val>
                                            <p:strVal val="#ppt_x"/>
                                          </p:val>
                                        </p:tav>
                                      </p:tavLst>
                                    </p:anim>
                                    <p:anim calcmode="lin" valueType="num">
                                      <p:cBhvr additive="base">
                                        <p:cTn id="124" dur="500" fill="hold"/>
                                        <p:tgtEl>
                                          <p:spTgt spid="17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80"/>
                                        </p:tgtEl>
                                        <p:attrNameLst>
                                          <p:attrName>style.visibility</p:attrName>
                                        </p:attrNameLst>
                                      </p:cBhvr>
                                      <p:to>
                                        <p:strVal val="visible"/>
                                      </p:to>
                                    </p:set>
                                    <p:anim calcmode="lin" valueType="num">
                                      <p:cBhvr additive="base">
                                        <p:cTn id="127" dur="500" fill="hold"/>
                                        <p:tgtEl>
                                          <p:spTgt spid="180"/>
                                        </p:tgtEl>
                                        <p:attrNameLst>
                                          <p:attrName>ppt_x</p:attrName>
                                        </p:attrNameLst>
                                      </p:cBhvr>
                                      <p:tavLst>
                                        <p:tav tm="0">
                                          <p:val>
                                            <p:strVal val="#ppt_x"/>
                                          </p:val>
                                        </p:tav>
                                        <p:tav tm="100000">
                                          <p:val>
                                            <p:strVal val="#ppt_x"/>
                                          </p:val>
                                        </p:tav>
                                      </p:tavLst>
                                    </p:anim>
                                    <p:anim calcmode="lin" valueType="num">
                                      <p:cBhvr additive="base">
                                        <p:cTn id="128" dur="500" fill="hold"/>
                                        <p:tgtEl>
                                          <p:spTgt spid="18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81"/>
                                        </p:tgtEl>
                                        <p:attrNameLst>
                                          <p:attrName>style.visibility</p:attrName>
                                        </p:attrNameLst>
                                      </p:cBhvr>
                                      <p:to>
                                        <p:strVal val="visible"/>
                                      </p:to>
                                    </p:set>
                                    <p:anim calcmode="lin" valueType="num">
                                      <p:cBhvr additive="base">
                                        <p:cTn id="131" dur="500" fill="hold"/>
                                        <p:tgtEl>
                                          <p:spTgt spid="181"/>
                                        </p:tgtEl>
                                        <p:attrNameLst>
                                          <p:attrName>ppt_x</p:attrName>
                                        </p:attrNameLst>
                                      </p:cBhvr>
                                      <p:tavLst>
                                        <p:tav tm="0">
                                          <p:val>
                                            <p:strVal val="#ppt_x"/>
                                          </p:val>
                                        </p:tav>
                                        <p:tav tm="100000">
                                          <p:val>
                                            <p:strVal val="#ppt_x"/>
                                          </p:val>
                                        </p:tav>
                                      </p:tavLst>
                                    </p:anim>
                                    <p:anim calcmode="lin" valueType="num">
                                      <p:cBhvr additive="base">
                                        <p:cTn id="132" dur="500" fill="hold"/>
                                        <p:tgtEl>
                                          <p:spTgt spid="18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182"/>
                                        </p:tgtEl>
                                        <p:attrNameLst>
                                          <p:attrName>style.visibility</p:attrName>
                                        </p:attrNameLst>
                                      </p:cBhvr>
                                      <p:to>
                                        <p:strVal val="visible"/>
                                      </p:to>
                                    </p:set>
                                    <p:anim calcmode="lin" valueType="num">
                                      <p:cBhvr additive="base">
                                        <p:cTn id="135" dur="500" fill="hold"/>
                                        <p:tgtEl>
                                          <p:spTgt spid="182"/>
                                        </p:tgtEl>
                                        <p:attrNameLst>
                                          <p:attrName>ppt_x</p:attrName>
                                        </p:attrNameLst>
                                      </p:cBhvr>
                                      <p:tavLst>
                                        <p:tav tm="0">
                                          <p:val>
                                            <p:strVal val="#ppt_x"/>
                                          </p:val>
                                        </p:tav>
                                        <p:tav tm="100000">
                                          <p:val>
                                            <p:strVal val="#ppt_x"/>
                                          </p:val>
                                        </p:tav>
                                      </p:tavLst>
                                    </p:anim>
                                    <p:anim calcmode="lin" valueType="num">
                                      <p:cBhvr additive="base">
                                        <p:cTn id="136" dur="500" fill="hold"/>
                                        <p:tgtEl>
                                          <p:spTgt spid="18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183"/>
                                        </p:tgtEl>
                                        <p:attrNameLst>
                                          <p:attrName>style.visibility</p:attrName>
                                        </p:attrNameLst>
                                      </p:cBhvr>
                                      <p:to>
                                        <p:strVal val="visible"/>
                                      </p:to>
                                    </p:set>
                                    <p:anim calcmode="lin" valueType="num">
                                      <p:cBhvr additive="base">
                                        <p:cTn id="139" dur="500" fill="hold"/>
                                        <p:tgtEl>
                                          <p:spTgt spid="183"/>
                                        </p:tgtEl>
                                        <p:attrNameLst>
                                          <p:attrName>ppt_x</p:attrName>
                                        </p:attrNameLst>
                                      </p:cBhvr>
                                      <p:tavLst>
                                        <p:tav tm="0">
                                          <p:val>
                                            <p:strVal val="#ppt_x"/>
                                          </p:val>
                                        </p:tav>
                                        <p:tav tm="100000">
                                          <p:val>
                                            <p:strVal val="#ppt_x"/>
                                          </p:val>
                                        </p:tav>
                                      </p:tavLst>
                                    </p:anim>
                                    <p:anim calcmode="lin" valueType="num">
                                      <p:cBhvr additive="base">
                                        <p:cTn id="140" dur="500" fill="hold"/>
                                        <p:tgtEl>
                                          <p:spTgt spid="18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184"/>
                                        </p:tgtEl>
                                        <p:attrNameLst>
                                          <p:attrName>style.visibility</p:attrName>
                                        </p:attrNameLst>
                                      </p:cBhvr>
                                      <p:to>
                                        <p:strVal val="visible"/>
                                      </p:to>
                                    </p:set>
                                    <p:anim calcmode="lin" valueType="num">
                                      <p:cBhvr additive="base">
                                        <p:cTn id="143" dur="500" fill="hold"/>
                                        <p:tgtEl>
                                          <p:spTgt spid="184"/>
                                        </p:tgtEl>
                                        <p:attrNameLst>
                                          <p:attrName>ppt_x</p:attrName>
                                        </p:attrNameLst>
                                      </p:cBhvr>
                                      <p:tavLst>
                                        <p:tav tm="0">
                                          <p:val>
                                            <p:strVal val="#ppt_x"/>
                                          </p:val>
                                        </p:tav>
                                        <p:tav tm="100000">
                                          <p:val>
                                            <p:strVal val="#ppt_x"/>
                                          </p:val>
                                        </p:tav>
                                      </p:tavLst>
                                    </p:anim>
                                    <p:anim calcmode="lin" valueType="num">
                                      <p:cBhvr additive="base">
                                        <p:cTn id="144" dur="500" fill="hold"/>
                                        <p:tgtEl>
                                          <p:spTgt spid="18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185"/>
                                        </p:tgtEl>
                                        <p:attrNameLst>
                                          <p:attrName>style.visibility</p:attrName>
                                        </p:attrNameLst>
                                      </p:cBhvr>
                                      <p:to>
                                        <p:strVal val="visible"/>
                                      </p:to>
                                    </p:set>
                                    <p:anim calcmode="lin" valueType="num">
                                      <p:cBhvr additive="base">
                                        <p:cTn id="147" dur="500" fill="hold"/>
                                        <p:tgtEl>
                                          <p:spTgt spid="185"/>
                                        </p:tgtEl>
                                        <p:attrNameLst>
                                          <p:attrName>ppt_x</p:attrName>
                                        </p:attrNameLst>
                                      </p:cBhvr>
                                      <p:tavLst>
                                        <p:tav tm="0">
                                          <p:val>
                                            <p:strVal val="#ppt_x"/>
                                          </p:val>
                                        </p:tav>
                                        <p:tav tm="100000">
                                          <p:val>
                                            <p:strVal val="#ppt_x"/>
                                          </p:val>
                                        </p:tav>
                                      </p:tavLst>
                                    </p:anim>
                                    <p:anim calcmode="lin" valueType="num">
                                      <p:cBhvr additive="base">
                                        <p:cTn id="148" dur="500" fill="hold"/>
                                        <p:tgtEl>
                                          <p:spTgt spid="18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186"/>
                                        </p:tgtEl>
                                        <p:attrNameLst>
                                          <p:attrName>style.visibility</p:attrName>
                                        </p:attrNameLst>
                                      </p:cBhvr>
                                      <p:to>
                                        <p:strVal val="visible"/>
                                      </p:to>
                                    </p:set>
                                    <p:anim calcmode="lin" valueType="num">
                                      <p:cBhvr additive="base">
                                        <p:cTn id="151" dur="500" fill="hold"/>
                                        <p:tgtEl>
                                          <p:spTgt spid="186"/>
                                        </p:tgtEl>
                                        <p:attrNameLst>
                                          <p:attrName>ppt_x</p:attrName>
                                        </p:attrNameLst>
                                      </p:cBhvr>
                                      <p:tavLst>
                                        <p:tav tm="0">
                                          <p:val>
                                            <p:strVal val="#ppt_x"/>
                                          </p:val>
                                        </p:tav>
                                        <p:tav tm="100000">
                                          <p:val>
                                            <p:strVal val="#ppt_x"/>
                                          </p:val>
                                        </p:tav>
                                      </p:tavLst>
                                    </p:anim>
                                    <p:anim calcmode="lin" valueType="num">
                                      <p:cBhvr additive="base">
                                        <p:cTn id="152" dur="500" fill="hold"/>
                                        <p:tgtEl>
                                          <p:spTgt spid="18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187"/>
                                        </p:tgtEl>
                                        <p:attrNameLst>
                                          <p:attrName>style.visibility</p:attrName>
                                        </p:attrNameLst>
                                      </p:cBhvr>
                                      <p:to>
                                        <p:strVal val="visible"/>
                                      </p:to>
                                    </p:set>
                                    <p:anim calcmode="lin" valueType="num">
                                      <p:cBhvr additive="base">
                                        <p:cTn id="155" dur="500" fill="hold"/>
                                        <p:tgtEl>
                                          <p:spTgt spid="187"/>
                                        </p:tgtEl>
                                        <p:attrNameLst>
                                          <p:attrName>ppt_x</p:attrName>
                                        </p:attrNameLst>
                                      </p:cBhvr>
                                      <p:tavLst>
                                        <p:tav tm="0">
                                          <p:val>
                                            <p:strVal val="#ppt_x"/>
                                          </p:val>
                                        </p:tav>
                                        <p:tav tm="100000">
                                          <p:val>
                                            <p:strVal val="#ppt_x"/>
                                          </p:val>
                                        </p:tav>
                                      </p:tavLst>
                                    </p:anim>
                                    <p:anim calcmode="lin" valueType="num">
                                      <p:cBhvr additive="base">
                                        <p:cTn id="156" dur="500" fill="hold"/>
                                        <p:tgtEl>
                                          <p:spTgt spid="18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188"/>
                                        </p:tgtEl>
                                        <p:attrNameLst>
                                          <p:attrName>style.visibility</p:attrName>
                                        </p:attrNameLst>
                                      </p:cBhvr>
                                      <p:to>
                                        <p:strVal val="visible"/>
                                      </p:to>
                                    </p:set>
                                    <p:anim calcmode="lin" valueType="num">
                                      <p:cBhvr additive="base">
                                        <p:cTn id="159" dur="500" fill="hold"/>
                                        <p:tgtEl>
                                          <p:spTgt spid="188"/>
                                        </p:tgtEl>
                                        <p:attrNameLst>
                                          <p:attrName>ppt_x</p:attrName>
                                        </p:attrNameLst>
                                      </p:cBhvr>
                                      <p:tavLst>
                                        <p:tav tm="0">
                                          <p:val>
                                            <p:strVal val="#ppt_x"/>
                                          </p:val>
                                        </p:tav>
                                        <p:tav tm="100000">
                                          <p:val>
                                            <p:strVal val="#ppt_x"/>
                                          </p:val>
                                        </p:tav>
                                      </p:tavLst>
                                    </p:anim>
                                    <p:anim calcmode="lin" valueType="num">
                                      <p:cBhvr additive="base">
                                        <p:cTn id="160" dur="500" fill="hold"/>
                                        <p:tgtEl>
                                          <p:spTgt spid="18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189"/>
                                        </p:tgtEl>
                                        <p:attrNameLst>
                                          <p:attrName>style.visibility</p:attrName>
                                        </p:attrNameLst>
                                      </p:cBhvr>
                                      <p:to>
                                        <p:strVal val="visible"/>
                                      </p:to>
                                    </p:set>
                                    <p:anim calcmode="lin" valueType="num">
                                      <p:cBhvr additive="base">
                                        <p:cTn id="163" dur="500" fill="hold"/>
                                        <p:tgtEl>
                                          <p:spTgt spid="189"/>
                                        </p:tgtEl>
                                        <p:attrNameLst>
                                          <p:attrName>ppt_x</p:attrName>
                                        </p:attrNameLst>
                                      </p:cBhvr>
                                      <p:tavLst>
                                        <p:tav tm="0">
                                          <p:val>
                                            <p:strVal val="#ppt_x"/>
                                          </p:val>
                                        </p:tav>
                                        <p:tav tm="100000">
                                          <p:val>
                                            <p:strVal val="#ppt_x"/>
                                          </p:val>
                                        </p:tav>
                                      </p:tavLst>
                                    </p:anim>
                                    <p:anim calcmode="lin" valueType="num">
                                      <p:cBhvr additive="base">
                                        <p:cTn id="164" dur="500" fill="hold"/>
                                        <p:tgtEl>
                                          <p:spTgt spid="18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190"/>
                                        </p:tgtEl>
                                        <p:attrNameLst>
                                          <p:attrName>style.visibility</p:attrName>
                                        </p:attrNameLst>
                                      </p:cBhvr>
                                      <p:to>
                                        <p:strVal val="visible"/>
                                      </p:to>
                                    </p:set>
                                    <p:anim calcmode="lin" valueType="num">
                                      <p:cBhvr additive="base">
                                        <p:cTn id="167" dur="500" fill="hold"/>
                                        <p:tgtEl>
                                          <p:spTgt spid="190"/>
                                        </p:tgtEl>
                                        <p:attrNameLst>
                                          <p:attrName>ppt_x</p:attrName>
                                        </p:attrNameLst>
                                      </p:cBhvr>
                                      <p:tavLst>
                                        <p:tav tm="0">
                                          <p:val>
                                            <p:strVal val="#ppt_x"/>
                                          </p:val>
                                        </p:tav>
                                        <p:tav tm="100000">
                                          <p:val>
                                            <p:strVal val="#ppt_x"/>
                                          </p:val>
                                        </p:tav>
                                      </p:tavLst>
                                    </p:anim>
                                    <p:anim calcmode="lin" valueType="num">
                                      <p:cBhvr additive="base">
                                        <p:cTn id="168" dur="500" fill="hold"/>
                                        <p:tgtEl>
                                          <p:spTgt spid="19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191"/>
                                        </p:tgtEl>
                                        <p:attrNameLst>
                                          <p:attrName>style.visibility</p:attrName>
                                        </p:attrNameLst>
                                      </p:cBhvr>
                                      <p:to>
                                        <p:strVal val="visible"/>
                                      </p:to>
                                    </p:set>
                                    <p:anim calcmode="lin" valueType="num">
                                      <p:cBhvr additive="base">
                                        <p:cTn id="171" dur="500" fill="hold"/>
                                        <p:tgtEl>
                                          <p:spTgt spid="191"/>
                                        </p:tgtEl>
                                        <p:attrNameLst>
                                          <p:attrName>ppt_x</p:attrName>
                                        </p:attrNameLst>
                                      </p:cBhvr>
                                      <p:tavLst>
                                        <p:tav tm="0">
                                          <p:val>
                                            <p:strVal val="#ppt_x"/>
                                          </p:val>
                                        </p:tav>
                                        <p:tav tm="100000">
                                          <p:val>
                                            <p:strVal val="#ppt_x"/>
                                          </p:val>
                                        </p:tav>
                                      </p:tavLst>
                                    </p:anim>
                                    <p:anim calcmode="lin" valueType="num">
                                      <p:cBhvr additive="base">
                                        <p:cTn id="172" dur="500" fill="hold"/>
                                        <p:tgtEl>
                                          <p:spTgt spid="19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192"/>
                                        </p:tgtEl>
                                        <p:attrNameLst>
                                          <p:attrName>style.visibility</p:attrName>
                                        </p:attrNameLst>
                                      </p:cBhvr>
                                      <p:to>
                                        <p:strVal val="visible"/>
                                      </p:to>
                                    </p:set>
                                    <p:anim calcmode="lin" valueType="num">
                                      <p:cBhvr additive="base">
                                        <p:cTn id="175" dur="500" fill="hold"/>
                                        <p:tgtEl>
                                          <p:spTgt spid="192"/>
                                        </p:tgtEl>
                                        <p:attrNameLst>
                                          <p:attrName>ppt_x</p:attrName>
                                        </p:attrNameLst>
                                      </p:cBhvr>
                                      <p:tavLst>
                                        <p:tav tm="0">
                                          <p:val>
                                            <p:strVal val="#ppt_x"/>
                                          </p:val>
                                        </p:tav>
                                        <p:tav tm="100000">
                                          <p:val>
                                            <p:strVal val="#ppt_x"/>
                                          </p:val>
                                        </p:tav>
                                      </p:tavLst>
                                    </p:anim>
                                    <p:anim calcmode="lin" valueType="num">
                                      <p:cBhvr additive="base">
                                        <p:cTn id="176" dur="500" fill="hold"/>
                                        <p:tgtEl>
                                          <p:spTgt spid="19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193"/>
                                        </p:tgtEl>
                                        <p:attrNameLst>
                                          <p:attrName>style.visibility</p:attrName>
                                        </p:attrNameLst>
                                      </p:cBhvr>
                                      <p:to>
                                        <p:strVal val="visible"/>
                                      </p:to>
                                    </p:set>
                                    <p:anim calcmode="lin" valueType="num">
                                      <p:cBhvr additive="base">
                                        <p:cTn id="179" dur="500" fill="hold"/>
                                        <p:tgtEl>
                                          <p:spTgt spid="193"/>
                                        </p:tgtEl>
                                        <p:attrNameLst>
                                          <p:attrName>ppt_x</p:attrName>
                                        </p:attrNameLst>
                                      </p:cBhvr>
                                      <p:tavLst>
                                        <p:tav tm="0">
                                          <p:val>
                                            <p:strVal val="#ppt_x"/>
                                          </p:val>
                                        </p:tav>
                                        <p:tav tm="100000">
                                          <p:val>
                                            <p:strVal val="#ppt_x"/>
                                          </p:val>
                                        </p:tav>
                                      </p:tavLst>
                                    </p:anim>
                                    <p:anim calcmode="lin" valueType="num">
                                      <p:cBhvr additive="base">
                                        <p:cTn id="180" dur="500" fill="hold"/>
                                        <p:tgtEl>
                                          <p:spTgt spid="19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194"/>
                                        </p:tgtEl>
                                        <p:attrNameLst>
                                          <p:attrName>style.visibility</p:attrName>
                                        </p:attrNameLst>
                                      </p:cBhvr>
                                      <p:to>
                                        <p:strVal val="visible"/>
                                      </p:to>
                                    </p:set>
                                    <p:anim calcmode="lin" valueType="num">
                                      <p:cBhvr additive="base">
                                        <p:cTn id="183" dur="500" fill="hold"/>
                                        <p:tgtEl>
                                          <p:spTgt spid="194"/>
                                        </p:tgtEl>
                                        <p:attrNameLst>
                                          <p:attrName>ppt_x</p:attrName>
                                        </p:attrNameLst>
                                      </p:cBhvr>
                                      <p:tavLst>
                                        <p:tav tm="0">
                                          <p:val>
                                            <p:strVal val="#ppt_x"/>
                                          </p:val>
                                        </p:tav>
                                        <p:tav tm="100000">
                                          <p:val>
                                            <p:strVal val="#ppt_x"/>
                                          </p:val>
                                        </p:tav>
                                      </p:tavLst>
                                    </p:anim>
                                    <p:anim calcmode="lin" valueType="num">
                                      <p:cBhvr additive="base">
                                        <p:cTn id="184" dur="500" fill="hold"/>
                                        <p:tgtEl>
                                          <p:spTgt spid="19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195"/>
                                        </p:tgtEl>
                                        <p:attrNameLst>
                                          <p:attrName>style.visibility</p:attrName>
                                        </p:attrNameLst>
                                      </p:cBhvr>
                                      <p:to>
                                        <p:strVal val="visible"/>
                                      </p:to>
                                    </p:set>
                                    <p:anim calcmode="lin" valueType="num">
                                      <p:cBhvr additive="base">
                                        <p:cTn id="187" dur="500" fill="hold"/>
                                        <p:tgtEl>
                                          <p:spTgt spid="195"/>
                                        </p:tgtEl>
                                        <p:attrNameLst>
                                          <p:attrName>ppt_x</p:attrName>
                                        </p:attrNameLst>
                                      </p:cBhvr>
                                      <p:tavLst>
                                        <p:tav tm="0">
                                          <p:val>
                                            <p:strVal val="#ppt_x"/>
                                          </p:val>
                                        </p:tav>
                                        <p:tav tm="100000">
                                          <p:val>
                                            <p:strVal val="#ppt_x"/>
                                          </p:val>
                                        </p:tav>
                                      </p:tavLst>
                                    </p:anim>
                                    <p:anim calcmode="lin" valueType="num">
                                      <p:cBhvr additive="base">
                                        <p:cTn id="188" dur="500" fill="hold"/>
                                        <p:tgtEl>
                                          <p:spTgt spid="19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196"/>
                                        </p:tgtEl>
                                        <p:attrNameLst>
                                          <p:attrName>style.visibility</p:attrName>
                                        </p:attrNameLst>
                                      </p:cBhvr>
                                      <p:to>
                                        <p:strVal val="visible"/>
                                      </p:to>
                                    </p:set>
                                    <p:anim calcmode="lin" valueType="num">
                                      <p:cBhvr additive="base">
                                        <p:cTn id="191" dur="500" fill="hold"/>
                                        <p:tgtEl>
                                          <p:spTgt spid="196"/>
                                        </p:tgtEl>
                                        <p:attrNameLst>
                                          <p:attrName>ppt_x</p:attrName>
                                        </p:attrNameLst>
                                      </p:cBhvr>
                                      <p:tavLst>
                                        <p:tav tm="0">
                                          <p:val>
                                            <p:strVal val="#ppt_x"/>
                                          </p:val>
                                        </p:tav>
                                        <p:tav tm="100000">
                                          <p:val>
                                            <p:strVal val="#ppt_x"/>
                                          </p:val>
                                        </p:tav>
                                      </p:tavLst>
                                    </p:anim>
                                    <p:anim calcmode="lin" valueType="num">
                                      <p:cBhvr additive="base">
                                        <p:cTn id="192" dur="500" fill="hold"/>
                                        <p:tgtEl>
                                          <p:spTgt spid="19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197"/>
                                        </p:tgtEl>
                                        <p:attrNameLst>
                                          <p:attrName>style.visibility</p:attrName>
                                        </p:attrNameLst>
                                      </p:cBhvr>
                                      <p:to>
                                        <p:strVal val="visible"/>
                                      </p:to>
                                    </p:set>
                                    <p:anim calcmode="lin" valueType="num">
                                      <p:cBhvr additive="base">
                                        <p:cTn id="195" dur="500" fill="hold"/>
                                        <p:tgtEl>
                                          <p:spTgt spid="197"/>
                                        </p:tgtEl>
                                        <p:attrNameLst>
                                          <p:attrName>ppt_x</p:attrName>
                                        </p:attrNameLst>
                                      </p:cBhvr>
                                      <p:tavLst>
                                        <p:tav tm="0">
                                          <p:val>
                                            <p:strVal val="#ppt_x"/>
                                          </p:val>
                                        </p:tav>
                                        <p:tav tm="100000">
                                          <p:val>
                                            <p:strVal val="#ppt_x"/>
                                          </p:val>
                                        </p:tav>
                                      </p:tavLst>
                                    </p:anim>
                                    <p:anim calcmode="lin" valueType="num">
                                      <p:cBhvr additive="base">
                                        <p:cTn id="196" dur="500" fill="hold"/>
                                        <p:tgtEl>
                                          <p:spTgt spid="19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198"/>
                                        </p:tgtEl>
                                        <p:attrNameLst>
                                          <p:attrName>style.visibility</p:attrName>
                                        </p:attrNameLst>
                                      </p:cBhvr>
                                      <p:to>
                                        <p:strVal val="visible"/>
                                      </p:to>
                                    </p:set>
                                    <p:anim calcmode="lin" valueType="num">
                                      <p:cBhvr additive="base">
                                        <p:cTn id="199" dur="500" fill="hold"/>
                                        <p:tgtEl>
                                          <p:spTgt spid="198"/>
                                        </p:tgtEl>
                                        <p:attrNameLst>
                                          <p:attrName>ppt_x</p:attrName>
                                        </p:attrNameLst>
                                      </p:cBhvr>
                                      <p:tavLst>
                                        <p:tav tm="0">
                                          <p:val>
                                            <p:strVal val="#ppt_x"/>
                                          </p:val>
                                        </p:tav>
                                        <p:tav tm="100000">
                                          <p:val>
                                            <p:strVal val="#ppt_x"/>
                                          </p:val>
                                        </p:tav>
                                      </p:tavLst>
                                    </p:anim>
                                    <p:anim calcmode="lin" valueType="num">
                                      <p:cBhvr additive="base">
                                        <p:cTn id="200" dur="500" fill="hold"/>
                                        <p:tgtEl>
                                          <p:spTgt spid="19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199"/>
                                        </p:tgtEl>
                                        <p:attrNameLst>
                                          <p:attrName>style.visibility</p:attrName>
                                        </p:attrNameLst>
                                      </p:cBhvr>
                                      <p:to>
                                        <p:strVal val="visible"/>
                                      </p:to>
                                    </p:set>
                                    <p:anim calcmode="lin" valueType="num">
                                      <p:cBhvr additive="base">
                                        <p:cTn id="203" dur="500" fill="hold"/>
                                        <p:tgtEl>
                                          <p:spTgt spid="199"/>
                                        </p:tgtEl>
                                        <p:attrNameLst>
                                          <p:attrName>ppt_x</p:attrName>
                                        </p:attrNameLst>
                                      </p:cBhvr>
                                      <p:tavLst>
                                        <p:tav tm="0">
                                          <p:val>
                                            <p:strVal val="#ppt_x"/>
                                          </p:val>
                                        </p:tav>
                                        <p:tav tm="100000">
                                          <p:val>
                                            <p:strVal val="#ppt_x"/>
                                          </p:val>
                                        </p:tav>
                                      </p:tavLst>
                                    </p:anim>
                                    <p:anim calcmode="lin" valueType="num">
                                      <p:cBhvr additive="base">
                                        <p:cTn id="204" dur="500" fill="hold"/>
                                        <p:tgtEl>
                                          <p:spTgt spid="19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00"/>
                                        </p:tgtEl>
                                        <p:attrNameLst>
                                          <p:attrName>style.visibility</p:attrName>
                                        </p:attrNameLst>
                                      </p:cBhvr>
                                      <p:to>
                                        <p:strVal val="visible"/>
                                      </p:to>
                                    </p:set>
                                    <p:anim calcmode="lin" valueType="num">
                                      <p:cBhvr additive="base">
                                        <p:cTn id="207" dur="500" fill="hold"/>
                                        <p:tgtEl>
                                          <p:spTgt spid="200"/>
                                        </p:tgtEl>
                                        <p:attrNameLst>
                                          <p:attrName>ppt_x</p:attrName>
                                        </p:attrNameLst>
                                      </p:cBhvr>
                                      <p:tavLst>
                                        <p:tav tm="0">
                                          <p:val>
                                            <p:strVal val="#ppt_x"/>
                                          </p:val>
                                        </p:tav>
                                        <p:tav tm="100000">
                                          <p:val>
                                            <p:strVal val="#ppt_x"/>
                                          </p:val>
                                        </p:tav>
                                      </p:tavLst>
                                    </p:anim>
                                    <p:anim calcmode="lin" valueType="num">
                                      <p:cBhvr additive="base">
                                        <p:cTn id="208" dur="500" fill="hold"/>
                                        <p:tgtEl>
                                          <p:spTgt spid="20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01"/>
                                        </p:tgtEl>
                                        <p:attrNameLst>
                                          <p:attrName>style.visibility</p:attrName>
                                        </p:attrNameLst>
                                      </p:cBhvr>
                                      <p:to>
                                        <p:strVal val="visible"/>
                                      </p:to>
                                    </p:set>
                                    <p:anim calcmode="lin" valueType="num">
                                      <p:cBhvr additive="base">
                                        <p:cTn id="211" dur="500" fill="hold"/>
                                        <p:tgtEl>
                                          <p:spTgt spid="201"/>
                                        </p:tgtEl>
                                        <p:attrNameLst>
                                          <p:attrName>ppt_x</p:attrName>
                                        </p:attrNameLst>
                                      </p:cBhvr>
                                      <p:tavLst>
                                        <p:tav tm="0">
                                          <p:val>
                                            <p:strVal val="#ppt_x"/>
                                          </p:val>
                                        </p:tav>
                                        <p:tav tm="100000">
                                          <p:val>
                                            <p:strVal val="#ppt_x"/>
                                          </p:val>
                                        </p:tav>
                                      </p:tavLst>
                                    </p:anim>
                                    <p:anim calcmode="lin" valueType="num">
                                      <p:cBhvr additive="base">
                                        <p:cTn id="212" dur="500" fill="hold"/>
                                        <p:tgtEl>
                                          <p:spTgt spid="20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02"/>
                                        </p:tgtEl>
                                        <p:attrNameLst>
                                          <p:attrName>style.visibility</p:attrName>
                                        </p:attrNameLst>
                                      </p:cBhvr>
                                      <p:to>
                                        <p:strVal val="visible"/>
                                      </p:to>
                                    </p:set>
                                    <p:anim calcmode="lin" valueType="num">
                                      <p:cBhvr additive="base">
                                        <p:cTn id="215" dur="500" fill="hold"/>
                                        <p:tgtEl>
                                          <p:spTgt spid="202"/>
                                        </p:tgtEl>
                                        <p:attrNameLst>
                                          <p:attrName>ppt_x</p:attrName>
                                        </p:attrNameLst>
                                      </p:cBhvr>
                                      <p:tavLst>
                                        <p:tav tm="0">
                                          <p:val>
                                            <p:strVal val="#ppt_x"/>
                                          </p:val>
                                        </p:tav>
                                        <p:tav tm="100000">
                                          <p:val>
                                            <p:strVal val="#ppt_x"/>
                                          </p:val>
                                        </p:tav>
                                      </p:tavLst>
                                    </p:anim>
                                    <p:anim calcmode="lin" valueType="num">
                                      <p:cBhvr additive="base">
                                        <p:cTn id="216" dur="500" fill="hold"/>
                                        <p:tgtEl>
                                          <p:spTgt spid="20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03"/>
                                        </p:tgtEl>
                                        <p:attrNameLst>
                                          <p:attrName>style.visibility</p:attrName>
                                        </p:attrNameLst>
                                      </p:cBhvr>
                                      <p:to>
                                        <p:strVal val="visible"/>
                                      </p:to>
                                    </p:set>
                                    <p:anim calcmode="lin" valueType="num">
                                      <p:cBhvr additive="base">
                                        <p:cTn id="219" dur="500" fill="hold"/>
                                        <p:tgtEl>
                                          <p:spTgt spid="203"/>
                                        </p:tgtEl>
                                        <p:attrNameLst>
                                          <p:attrName>ppt_x</p:attrName>
                                        </p:attrNameLst>
                                      </p:cBhvr>
                                      <p:tavLst>
                                        <p:tav tm="0">
                                          <p:val>
                                            <p:strVal val="#ppt_x"/>
                                          </p:val>
                                        </p:tav>
                                        <p:tav tm="100000">
                                          <p:val>
                                            <p:strVal val="#ppt_x"/>
                                          </p:val>
                                        </p:tav>
                                      </p:tavLst>
                                    </p:anim>
                                    <p:anim calcmode="lin" valueType="num">
                                      <p:cBhvr additive="base">
                                        <p:cTn id="220" dur="500" fill="hold"/>
                                        <p:tgtEl>
                                          <p:spTgt spid="20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04"/>
                                        </p:tgtEl>
                                        <p:attrNameLst>
                                          <p:attrName>style.visibility</p:attrName>
                                        </p:attrNameLst>
                                      </p:cBhvr>
                                      <p:to>
                                        <p:strVal val="visible"/>
                                      </p:to>
                                    </p:set>
                                    <p:anim calcmode="lin" valueType="num">
                                      <p:cBhvr additive="base">
                                        <p:cTn id="223" dur="500" fill="hold"/>
                                        <p:tgtEl>
                                          <p:spTgt spid="204"/>
                                        </p:tgtEl>
                                        <p:attrNameLst>
                                          <p:attrName>ppt_x</p:attrName>
                                        </p:attrNameLst>
                                      </p:cBhvr>
                                      <p:tavLst>
                                        <p:tav tm="0">
                                          <p:val>
                                            <p:strVal val="#ppt_x"/>
                                          </p:val>
                                        </p:tav>
                                        <p:tav tm="100000">
                                          <p:val>
                                            <p:strVal val="#ppt_x"/>
                                          </p:val>
                                        </p:tav>
                                      </p:tavLst>
                                    </p:anim>
                                    <p:anim calcmode="lin" valueType="num">
                                      <p:cBhvr additive="base">
                                        <p:cTn id="224" dur="500" fill="hold"/>
                                        <p:tgtEl>
                                          <p:spTgt spid="20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05"/>
                                        </p:tgtEl>
                                        <p:attrNameLst>
                                          <p:attrName>style.visibility</p:attrName>
                                        </p:attrNameLst>
                                      </p:cBhvr>
                                      <p:to>
                                        <p:strVal val="visible"/>
                                      </p:to>
                                    </p:set>
                                    <p:anim calcmode="lin" valueType="num">
                                      <p:cBhvr additive="base">
                                        <p:cTn id="227" dur="500" fill="hold"/>
                                        <p:tgtEl>
                                          <p:spTgt spid="205"/>
                                        </p:tgtEl>
                                        <p:attrNameLst>
                                          <p:attrName>ppt_x</p:attrName>
                                        </p:attrNameLst>
                                      </p:cBhvr>
                                      <p:tavLst>
                                        <p:tav tm="0">
                                          <p:val>
                                            <p:strVal val="#ppt_x"/>
                                          </p:val>
                                        </p:tav>
                                        <p:tav tm="100000">
                                          <p:val>
                                            <p:strVal val="#ppt_x"/>
                                          </p:val>
                                        </p:tav>
                                      </p:tavLst>
                                    </p:anim>
                                    <p:anim calcmode="lin" valueType="num">
                                      <p:cBhvr additive="base">
                                        <p:cTn id="228" dur="500" fill="hold"/>
                                        <p:tgtEl>
                                          <p:spTgt spid="20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06"/>
                                        </p:tgtEl>
                                        <p:attrNameLst>
                                          <p:attrName>style.visibility</p:attrName>
                                        </p:attrNameLst>
                                      </p:cBhvr>
                                      <p:to>
                                        <p:strVal val="visible"/>
                                      </p:to>
                                    </p:set>
                                    <p:anim calcmode="lin" valueType="num">
                                      <p:cBhvr additive="base">
                                        <p:cTn id="231" dur="500" fill="hold"/>
                                        <p:tgtEl>
                                          <p:spTgt spid="206"/>
                                        </p:tgtEl>
                                        <p:attrNameLst>
                                          <p:attrName>ppt_x</p:attrName>
                                        </p:attrNameLst>
                                      </p:cBhvr>
                                      <p:tavLst>
                                        <p:tav tm="0">
                                          <p:val>
                                            <p:strVal val="#ppt_x"/>
                                          </p:val>
                                        </p:tav>
                                        <p:tav tm="100000">
                                          <p:val>
                                            <p:strVal val="#ppt_x"/>
                                          </p:val>
                                        </p:tav>
                                      </p:tavLst>
                                    </p:anim>
                                    <p:anim calcmode="lin" valueType="num">
                                      <p:cBhvr additive="base">
                                        <p:cTn id="232" dur="500" fill="hold"/>
                                        <p:tgtEl>
                                          <p:spTgt spid="20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07"/>
                                        </p:tgtEl>
                                        <p:attrNameLst>
                                          <p:attrName>style.visibility</p:attrName>
                                        </p:attrNameLst>
                                      </p:cBhvr>
                                      <p:to>
                                        <p:strVal val="visible"/>
                                      </p:to>
                                    </p:set>
                                    <p:anim calcmode="lin" valueType="num">
                                      <p:cBhvr additive="base">
                                        <p:cTn id="235" dur="500" fill="hold"/>
                                        <p:tgtEl>
                                          <p:spTgt spid="207"/>
                                        </p:tgtEl>
                                        <p:attrNameLst>
                                          <p:attrName>ppt_x</p:attrName>
                                        </p:attrNameLst>
                                      </p:cBhvr>
                                      <p:tavLst>
                                        <p:tav tm="0">
                                          <p:val>
                                            <p:strVal val="#ppt_x"/>
                                          </p:val>
                                        </p:tav>
                                        <p:tav tm="100000">
                                          <p:val>
                                            <p:strVal val="#ppt_x"/>
                                          </p:val>
                                        </p:tav>
                                      </p:tavLst>
                                    </p:anim>
                                    <p:anim calcmode="lin" valueType="num">
                                      <p:cBhvr additive="base">
                                        <p:cTn id="236" dur="500" fill="hold"/>
                                        <p:tgtEl>
                                          <p:spTgt spid="20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08"/>
                                        </p:tgtEl>
                                        <p:attrNameLst>
                                          <p:attrName>style.visibility</p:attrName>
                                        </p:attrNameLst>
                                      </p:cBhvr>
                                      <p:to>
                                        <p:strVal val="visible"/>
                                      </p:to>
                                    </p:set>
                                    <p:anim calcmode="lin" valueType="num">
                                      <p:cBhvr additive="base">
                                        <p:cTn id="239" dur="500" fill="hold"/>
                                        <p:tgtEl>
                                          <p:spTgt spid="208"/>
                                        </p:tgtEl>
                                        <p:attrNameLst>
                                          <p:attrName>ppt_x</p:attrName>
                                        </p:attrNameLst>
                                      </p:cBhvr>
                                      <p:tavLst>
                                        <p:tav tm="0">
                                          <p:val>
                                            <p:strVal val="#ppt_x"/>
                                          </p:val>
                                        </p:tav>
                                        <p:tav tm="100000">
                                          <p:val>
                                            <p:strVal val="#ppt_x"/>
                                          </p:val>
                                        </p:tav>
                                      </p:tavLst>
                                    </p:anim>
                                    <p:anim calcmode="lin" valueType="num">
                                      <p:cBhvr additive="base">
                                        <p:cTn id="240" dur="500" fill="hold"/>
                                        <p:tgtEl>
                                          <p:spTgt spid="20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09"/>
                                        </p:tgtEl>
                                        <p:attrNameLst>
                                          <p:attrName>style.visibility</p:attrName>
                                        </p:attrNameLst>
                                      </p:cBhvr>
                                      <p:to>
                                        <p:strVal val="visible"/>
                                      </p:to>
                                    </p:set>
                                    <p:anim calcmode="lin" valueType="num">
                                      <p:cBhvr additive="base">
                                        <p:cTn id="243" dur="500" fill="hold"/>
                                        <p:tgtEl>
                                          <p:spTgt spid="209"/>
                                        </p:tgtEl>
                                        <p:attrNameLst>
                                          <p:attrName>ppt_x</p:attrName>
                                        </p:attrNameLst>
                                      </p:cBhvr>
                                      <p:tavLst>
                                        <p:tav tm="0">
                                          <p:val>
                                            <p:strVal val="#ppt_x"/>
                                          </p:val>
                                        </p:tav>
                                        <p:tav tm="100000">
                                          <p:val>
                                            <p:strVal val="#ppt_x"/>
                                          </p:val>
                                        </p:tav>
                                      </p:tavLst>
                                    </p:anim>
                                    <p:anim calcmode="lin" valueType="num">
                                      <p:cBhvr additive="base">
                                        <p:cTn id="244" dur="500" fill="hold"/>
                                        <p:tgtEl>
                                          <p:spTgt spid="20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10"/>
                                        </p:tgtEl>
                                        <p:attrNameLst>
                                          <p:attrName>style.visibility</p:attrName>
                                        </p:attrNameLst>
                                      </p:cBhvr>
                                      <p:to>
                                        <p:strVal val="visible"/>
                                      </p:to>
                                    </p:set>
                                    <p:anim calcmode="lin" valueType="num">
                                      <p:cBhvr additive="base">
                                        <p:cTn id="247" dur="500" fill="hold"/>
                                        <p:tgtEl>
                                          <p:spTgt spid="210"/>
                                        </p:tgtEl>
                                        <p:attrNameLst>
                                          <p:attrName>ppt_x</p:attrName>
                                        </p:attrNameLst>
                                      </p:cBhvr>
                                      <p:tavLst>
                                        <p:tav tm="0">
                                          <p:val>
                                            <p:strVal val="#ppt_x"/>
                                          </p:val>
                                        </p:tav>
                                        <p:tav tm="100000">
                                          <p:val>
                                            <p:strVal val="#ppt_x"/>
                                          </p:val>
                                        </p:tav>
                                      </p:tavLst>
                                    </p:anim>
                                    <p:anim calcmode="lin" valueType="num">
                                      <p:cBhvr additive="base">
                                        <p:cTn id="248" dur="500" fill="hold"/>
                                        <p:tgtEl>
                                          <p:spTgt spid="21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11"/>
                                        </p:tgtEl>
                                        <p:attrNameLst>
                                          <p:attrName>style.visibility</p:attrName>
                                        </p:attrNameLst>
                                      </p:cBhvr>
                                      <p:to>
                                        <p:strVal val="visible"/>
                                      </p:to>
                                    </p:set>
                                    <p:anim calcmode="lin" valueType="num">
                                      <p:cBhvr additive="base">
                                        <p:cTn id="251" dur="500" fill="hold"/>
                                        <p:tgtEl>
                                          <p:spTgt spid="211"/>
                                        </p:tgtEl>
                                        <p:attrNameLst>
                                          <p:attrName>ppt_x</p:attrName>
                                        </p:attrNameLst>
                                      </p:cBhvr>
                                      <p:tavLst>
                                        <p:tav tm="0">
                                          <p:val>
                                            <p:strVal val="#ppt_x"/>
                                          </p:val>
                                        </p:tav>
                                        <p:tav tm="100000">
                                          <p:val>
                                            <p:strVal val="#ppt_x"/>
                                          </p:val>
                                        </p:tav>
                                      </p:tavLst>
                                    </p:anim>
                                    <p:anim calcmode="lin" valueType="num">
                                      <p:cBhvr additive="base">
                                        <p:cTn id="252" dur="500" fill="hold"/>
                                        <p:tgtEl>
                                          <p:spTgt spid="21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12"/>
                                        </p:tgtEl>
                                        <p:attrNameLst>
                                          <p:attrName>style.visibility</p:attrName>
                                        </p:attrNameLst>
                                      </p:cBhvr>
                                      <p:to>
                                        <p:strVal val="visible"/>
                                      </p:to>
                                    </p:set>
                                    <p:anim calcmode="lin" valueType="num">
                                      <p:cBhvr additive="base">
                                        <p:cTn id="255" dur="500" fill="hold"/>
                                        <p:tgtEl>
                                          <p:spTgt spid="212"/>
                                        </p:tgtEl>
                                        <p:attrNameLst>
                                          <p:attrName>ppt_x</p:attrName>
                                        </p:attrNameLst>
                                      </p:cBhvr>
                                      <p:tavLst>
                                        <p:tav tm="0">
                                          <p:val>
                                            <p:strVal val="#ppt_x"/>
                                          </p:val>
                                        </p:tav>
                                        <p:tav tm="100000">
                                          <p:val>
                                            <p:strVal val="#ppt_x"/>
                                          </p:val>
                                        </p:tav>
                                      </p:tavLst>
                                    </p:anim>
                                    <p:anim calcmode="lin" valueType="num">
                                      <p:cBhvr additive="base">
                                        <p:cTn id="256" dur="500" fill="hold"/>
                                        <p:tgtEl>
                                          <p:spTgt spid="21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13"/>
                                        </p:tgtEl>
                                        <p:attrNameLst>
                                          <p:attrName>style.visibility</p:attrName>
                                        </p:attrNameLst>
                                      </p:cBhvr>
                                      <p:to>
                                        <p:strVal val="visible"/>
                                      </p:to>
                                    </p:set>
                                    <p:anim calcmode="lin" valueType="num">
                                      <p:cBhvr additive="base">
                                        <p:cTn id="259" dur="500" fill="hold"/>
                                        <p:tgtEl>
                                          <p:spTgt spid="213"/>
                                        </p:tgtEl>
                                        <p:attrNameLst>
                                          <p:attrName>ppt_x</p:attrName>
                                        </p:attrNameLst>
                                      </p:cBhvr>
                                      <p:tavLst>
                                        <p:tav tm="0">
                                          <p:val>
                                            <p:strVal val="#ppt_x"/>
                                          </p:val>
                                        </p:tav>
                                        <p:tav tm="100000">
                                          <p:val>
                                            <p:strVal val="#ppt_x"/>
                                          </p:val>
                                        </p:tav>
                                      </p:tavLst>
                                    </p:anim>
                                    <p:anim calcmode="lin" valueType="num">
                                      <p:cBhvr additive="base">
                                        <p:cTn id="260" dur="500" fill="hold"/>
                                        <p:tgtEl>
                                          <p:spTgt spid="21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14"/>
                                        </p:tgtEl>
                                        <p:attrNameLst>
                                          <p:attrName>style.visibility</p:attrName>
                                        </p:attrNameLst>
                                      </p:cBhvr>
                                      <p:to>
                                        <p:strVal val="visible"/>
                                      </p:to>
                                    </p:set>
                                    <p:anim calcmode="lin" valueType="num">
                                      <p:cBhvr additive="base">
                                        <p:cTn id="263" dur="500" fill="hold"/>
                                        <p:tgtEl>
                                          <p:spTgt spid="214"/>
                                        </p:tgtEl>
                                        <p:attrNameLst>
                                          <p:attrName>ppt_x</p:attrName>
                                        </p:attrNameLst>
                                      </p:cBhvr>
                                      <p:tavLst>
                                        <p:tav tm="0">
                                          <p:val>
                                            <p:strVal val="#ppt_x"/>
                                          </p:val>
                                        </p:tav>
                                        <p:tav tm="100000">
                                          <p:val>
                                            <p:strVal val="#ppt_x"/>
                                          </p:val>
                                        </p:tav>
                                      </p:tavLst>
                                    </p:anim>
                                    <p:anim calcmode="lin" valueType="num">
                                      <p:cBhvr additive="base">
                                        <p:cTn id="264" dur="500" fill="hold"/>
                                        <p:tgtEl>
                                          <p:spTgt spid="21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15"/>
                                        </p:tgtEl>
                                        <p:attrNameLst>
                                          <p:attrName>style.visibility</p:attrName>
                                        </p:attrNameLst>
                                      </p:cBhvr>
                                      <p:to>
                                        <p:strVal val="visible"/>
                                      </p:to>
                                    </p:set>
                                    <p:anim calcmode="lin" valueType="num">
                                      <p:cBhvr additive="base">
                                        <p:cTn id="267" dur="500" fill="hold"/>
                                        <p:tgtEl>
                                          <p:spTgt spid="215"/>
                                        </p:tgtEl>
                                        <p:attrNameLst>
                                          <p:attrName>ppt_x</p:attrName>
                                        </p:attrNameLst>
                                      </p:cBhvr>
                                      <p:tavLst>
                                        <p:tav tm="0">
                                          <p:val>
                                            <p:strVal val="#ppt_x"/>
                                          </p:val>
                                        </p:tav>
                                        <p:tav tm="100000">
                                          <p:val>
                                            <p:strVal val="#ppt_x"/>
                                          </p:val>
                                        </p:tav>
                                      </p:tavLst>
                                    </p:anim>
                                    <p:anim calcmode="lin" valueType="num">
                                      <p:cBhvr additive="base">
                                        <p:cTn id="268" dur="500" fill="hold"/>
                                        <p:tgtEl>
                                          <p:spTgt spid="21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216"/>
                                        </p:tgtEl>
                                        <p:attrNameLst>
                                          <p:attrName>style.visibility</p:attrName>
                                        </p:attrNameLst>
                                      </p:cBhvr>
                                      <p:to>
                                        <p:strVal val="visible"/>
                                      </p:to>
                                    </p:set>
                                    <p:anim calcmode="lin" valueType="num">
                                      <p:cBhvr additive="base">
                                        <p:cTn id="271" dur="500" fill="hold"/>
                                        <p:tgtEl>
                                          <p:spTgt spid="216"/>
                                        </p:tgtEl>
                                        <p:attrNameLst>
                                          <p:attrName>ppt_x</p:attrName>
                                        </p:attrNameLst>
                                      </p:cBhvr>
                                      <p:tavLst>
                                        <p:tav tm="0">
                                          <p:val>
                                            <p:strVal val="#ppt_x"/>
                                          </p:val>
                                        </p:tav>
                                        <p:tav tm="100000">
                                          <p:val>
                                            <p:strVal val="#ppt_x"/>
                                          </p:val>
                                        </p:tav>
                                      </p:tavLst>
                                    </p:anim>
                                    <p:anim calcmode="lin" valueType="num">
                                      <p:cBhvr additive="base">
                                        <p:cTn id="272" dur="500" fill="hold"/>
                                        <p:tgtEl>
                                          <p:spTgt spid="21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217"/>
                                        </p:tgtEl>
                                        <p:attrNameLst>
                                          <p:attrName>style.visibility</p:attrName>
                                        </p:attrNameLst>
                                      </p:cBhvr>
                                      <p:to>
                                        <p:strVal val="visible"/>
                                      </p:to>
                                    </p:set>
                                    <p:anim calcmode="lin" valueType="num">
                                      <p:cBhvr additive="base">
                                        <p:cTn id="275" dur="500" fill="hold"/>
                                        <p:tgtEl>
                                          <p:spTgt spid="217"/>
                                        </p:tgtEl>
                                        <p:attrNameLst>
                                          <p:attrName>ppt_x</p:attrName>
                                        </p:attrNameLst>
                                      </p:cBhvr>
                                      <p:tavLst>
                                        <p:tav tm="0">
                                          <p:val>
                                            <p:strVal val="#ppt_x"/>
                                          </p:val>
                                        </p:tav>
                                        <p:tav tm="100000">
                                          <p:val>
                                            <p:strVal val="#ppt_x"/>
                                          </p:val>
                                        </p:tav>
                                      </p:tavLst>
                                    </p:anim>
                                    <p:anim calcmode="lin" valueType="num">
                                      <p:cBhvr additive="base">
                                        <p:cTn id="276" dur="500" fill="hold"/>
                                        <p:tgtEl>
                                          <p:spTgt spid="21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218"/>
                                        </p:tgtEl>
                                        <p:attrNameLst>
                                          <p:attrName>style.visibility</p:attrName>
                                        </p:attrNameLst>
                                      </p:cBhvr>
                                      <p:to>
                                        <p:strVal val="visible"/>
                                      </p:to>
                                    </p:set>
                                    <p:anim calcmode="lin" valueType="num">
                                      <p:cBhvr additive="base">
                                        <p:cTn id="279" dur="500" fill="hold"/>
                                        <p:tgtEl>
                                          <p:spTgt spid="218"/>
                                        </p:tgtEl>
                                        <p:attrNameLst>
                                          <p:attrName>ppt_x</p:attrName>
                                        </p:attrNameLst>
                                      </p:cBhvr>
                                      <p:tavLst>
                                        <p:tav tm="0">
                                          <p:val>
                                            <p:strVal val="#ppt_x"/>
                                          </p:val>
                                        </p:tav>
                                        <p:tav tm="100000">
                                          <p:val>
                                            <p:strVal val="#ppt_x"/>
                                          </p:val>
                                        </p:tav>
                                      </p:tavLst>
                                    </p:anim>
                                    <p:anim calcmode="lin" valueType="num">
                                      <p:cBhvr additive="base">
                                        <p:cTn id="280" dur="500" fill="hold"/>
                                        <p:tgtEl>
                                          <p:spTgt spid="218"/>
                                        </p:tgtEl>
                                        <p:attrNameLst>
                                          <p:attrName>ppt_y</p:attrName>
                                        </p:attrNameLst>
                                      </p:cBhvr>
                                      <p:tavLst>
                                        <p:tav tm="0">
                                          <p:val>
                                            <p:strVal val="1+#ppt_h/2"/>
                                          </p:val>
                                        </p:tav>
                                        <p:tav tm="100000">
                                          <p:val>
                                            <p:strVal val="#ppt_y"/>
                                          </p:val>
                                        </p:tav>
                                      </p:tavLst>
                                    </p:anim>
                                  </p:childTnLst>
                                </p:cTn>
                              </p:par>
                              <p:par>
                                <p:cTn id="281" presetID="2" presetClass="entr" presetSubtype="4" fill="hold" nodeType="withEffect">
                                  <p:stCondLst>
                                    <p:cond delay="0"/>
                                  </p:stCondLst>
                                  <p:childTnLst>
                                    <p:set>
                                      <p:cBhvr>
                                        <p:cTn id="282" dur="1" fill="hold">
                                          <p:stCondLst>
                                            <p:cond delay="0"/>
                                          </p:stCondLst>
                                        </p:cTn>
                                        <p:tgtEl>
                                          <p:spTgt spid="224"/>
                                        </p:tgtEl>
                                        <p:attrNameLst>
                                          <p:attrName>style.visibility</p:attrName>
                                        </p:attrNameLst>
                                      </p:cBhvr>
                                      <p:to>
                                        <p:strVal val="visible"/>
                                      </p:to>
                                    </p:set>
                                    <p:anim calcmode="lin" valueType="num">
                                      <p:cBhvr additive="base">
                                        <p:cTn id="283" dur="500" fill="hold"/>
                                        <p:tgtEl>
                                          <p:spTgt spid="224"/>
                                        </p:tgtEl>
                                        <p:attrNameLst>
                                          <p:attrName>ppt_x</p:attrName>
                                        </p:attrNameLst>
                                      </p:cBhvr>
                                      <p:tavLst>
                                        <p:tav tm="0">
                                          <p:val>
                                            <p:strVal val="#ppt_x"/>
                                          </p:val>
                                        </p:tav>
                                        <p:tav tm="100000">
                                          <p:val>
                                            <p:strVal val="#ppt_x"/>
                                          </p:val>
                                        </p:tav>
                                      </p:tavLst>
                                    </p:anim>
                                    <p:anim calcmode="lin" valueType="num">
                                      <p:cBhvr additive="base">
                                        <p:cTn id="284" dur="500" fill="hold"/>
                                        <p:tgtEl>
                                          <p:spTgt spid="224"/>
                                        </p:tgtEl>
                                        <p:attrNameLst>
                                          <p:attrName>ppt_y</p:attrName>
                                        </p:attrNameLst>
                                      </p:cBhvr>
                                      <p:tavLst>
                                        <p:tav tm="0">
                                          <p:val>
                                            <p:strVal val="1+#ppt_h/2"/>
                                          </p:val>
                                        </p:tav>
                                        <p:tav tm="100000">
                                          <p:val>
                                            <p:strVal val="#ppt_y"/>
                                          </p:val>
                                        </p:tav>
                                      </p:tavLst>
                                    </p:anim>
                                  </p:childTnLst>
                                </p:cTn>
                              </p:par>
                              <p:par>
                                <p:cTn id="285" presetID="2" presetClass="entr" presetSubtype="4" fill="hold" nodeType="withEffect">
                                  <p:stCondLst>
                                    <p:cond delay="0"/>
                                  </p:stCondLst>
                                  <p:childTnLst>
                                    <p:set>
                                      <p:cBhvr>
                                        <p:cTn id="286" dur="1" fill="hold">
                                          <p:stCondLst>
                                            <p:cond delay="0"/>
                                          </p:stCondLst>
                                        </p:cTn>
                                        <p:tgtEl>
                                          <p:spTgt spid="227"/>
                                        </p:tgtEl>
                                        <p:attrNameLst>
                                          <p:attrName>style.visibility</p:attrName>
                                        </p:attrNameLst>
                                      </p:cBhvr>
                                      <p:to>
                                        <p:strVal val="visible"/>
                                      </p:to>
                                    </p:set>
                                    <p:anim calcmode="lin" valueType="num">
                                      <p:cBhvr additive="base">
                                        <p:cTn id="287" dur="500" fill="hold"/>
                                        <p:tgtEl>
                                          <p:spTgt spid="227"/>
                                        </p:tgtEl>
                                        <p:attrNameLst>
                                          <p:attrName>ppt_x</p:attrName>
                                        </p:attrNameLst>
                                      </p:cBhvr>
                                      <p:tavLst>
                                        <p:tav tm="0">
                                          <p:val>
                                            <p:strVal val="#ppt_x"/>
                                          </p:val>
                                        </p:tav>
                                        <p:tav tm="100000">
                                          <p:val>
                                            <p:strVal val="#ppt_x"/>
                                          </p:val>
                                        </p:tav>
                                      </p:tavLst>
                                    </p:anim>
                                    <p:anim calcmode="lin" valueType="num">
                                      <p:cBhvr additive="base">
                                        <p:cTn id="288" dur="500" fill="hold"/>
                                        <p:tgtEl>
                                          <p:spTgt spid="227"/>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236"/>
                                        </p:tgtEl>
                                        <p:attrNameLst>
                                          <p:attrName>style.visibility</p:attrName>
                                        </p:attrNameLst>
                                      </p:cBhvr>
                                      <p:to>
                                        <p:strVal val="visible"/>
                                      </p:to>
                                    </p:set>
                                    <p:anim calcmode="lin" valueType="num">
                                      <p:cBhvr additive="base">
                                        <p:cTn id="291" dur="500" fill="hold"/>
                                        <p:tgtEl>
                                          <p:spTgt spid="236"/>
                                        </p:tgtEl>
                                        <p:attrNameLst>
                                          <p:attrName>ppt_x</p:attrName>
                                        </p:attrNameLst>
                                      </p:cBhvr>
                                      <p:tavLst>
                                        <p:tav tm="0">
                                          <p:val>
                                            <p:strVal val="#ppt_x"/>
                                          </p:val>
                                        </p:tav>
                                        <p:tav tm="100000">
                                          <p:val>
                                            <p:strVal val="#ppt_x"/>
                                          </p:val>
                                        </p:tav>
                                      </p:tavLst>
                                    </p:anim>
                                    <p:anim calcmode="lin" valueType="num">
                                      <p:cBhvr additive="base">
                                        <p:cTn id="292" dur="500" fill="hold"/>
                                        <p:tgtEl>
                                          <p:spTgt spid="236"/>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
                                        </p:tgtEl>
                                        <p:attrNameLst>
                                          <p:attrName>style.visibility</p:attrName>
                                        </p:attrNameLst>
                                      </p:cBhvr>
                                      <p:to>
                                        <p:strVal val="visible"/>
                                      </p:to>
                                    </p:set>
                                    <p:anim calcmode="lin" valueType="num">
                                      <p:cBhvr additive="base">
                                        <p:cTn id="295" dur="500" fill="hold"/>
                                        <p:tgtEl>
                                          <p:spTgt spid="3"/>
                                        </p:tgtEl>
                                        <p:attrNameLst>
                                          <p:attrName>ppt_x</p:attrName>
                                        </p:attrNameLst>
                                      </p:cBhvr>
                                      <p:tavLst>
                                        <p:tav tm="0">
                                          <p:val>
                                            <p:strVal val="#ppt_x"/>
                                          </p:val>
                                        </p:tav>
                                        <p:tav tm="100000">
                                          <p:val>
                                            <p:strVal val="#ppt_x"/>
                                          </p:val>
                                        </p:tav>
                                      </p:tavLst>
                                    </p:anim>
                                    <p:anim calcmode="lin" valueType="num">
                                      <p:cBhvr additive="base">
                                        <p:cTn id="296" dur="500" fill="hold"/>
                                        <p:tgtEl>
                                          <p:spTgt spid="3"/>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4"/>
                                        </p:tgtEl>
                                        <p:attrNameLst>
                                          <p:attrName>style.visibility</p:attrName>
                                        </p:attrNameLst>
                                      </p:cBhvr>
                                      <p:to>
                                        <p:strVal val="visible"/>
                                      </p:to>
                                    </p:set>
                                    <p:anim calcmode="lin" valueType="num">
                                      <p:cBhvr additive="base">
                                        <p:cTn id="299" dur="500" fill="hold"/>
                                        <p:tgtEl>
                                          <p:spTgt spid="4"/>
                                        </p:tgtEl>
                                        <p:attrNameLst>
                                          <p:attrName>ppt_x</p:attrName>
                                        </p:attrNameLst>
                                      </p:cBhvr>
                                      <p:tavLst>
                                        <p:tav tm="0">
                                          <p:val>
                                            <p:strVal val="#ppt_x"/>
                                          </p:val>
                                        </p:tav>
                                        <p:tav tm="100000">
                                          <p:val>
                                            <p:strVal val="#ppt_x"/>
                                          </p:val>
                                        </p:tav>
                                      </p:tavLst>
                                    </p:anim>
                                    <p:anim calcmode="lin" valueType="num">
                                      <p:cBhvr additive="base">
                                        <p:cTn id="300" dur="500" fill="hold"/>
                                        <p:tgtEl>
                                          <p:spTgt spid="4"/>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5"/>
                                        </p:tgtEl>
                                        <p:attrNameLst>
                                          <p:attrName>style.visibility</p:attrName>
                                        </p:attrNameLst>
                                      </p:cBhvr>
                                      <p:to>
                                        <p:strVal val="visible"/>
                                      </p:to>
                                    </p:set>
                                    <p:anim calcmode="lin" valueType="num">
                                      <p:cBhvr additive="base">
                                        <p:cTn id="303" dur="500" fill="hold"/>
                                        <p:tgtEl>
                                          <p:spTgt spid="5"/>
                                        </p:tgtEl>
                                        <p:attrNameLst>
                                          <p:attrName>ppt_x</p:attrName>
                                        </p:attrNameLst>
                                      </p:cBhvr>
                                      <p:tavLst>
                                        <p:tav tm="0">
                                          <p:val>
                                            <p:strVal val="#ppt_x"/>
                                          </p:val>
                                        </p:tav>
                                        <p:tav tm="100000">
                                          <p:val>
                                            <p:strVal val="#ppt_x"/>
                                          </p:val>
                                        </p:tav>
                                      </p:tavLst>
                                    </p:anim>
                                    <p:anim calcmode="lin" valueType="num">
                                      <p:cBhvr additive="base">
                                        <p:cTn id="304" dur="500" fill="hold"/>
                                        <p:tgtEl>
                                          <p:spTgt spid="5"/>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7"/>
                                        </p:tgtEl>
                                        <p:attrNameLst>
                                          <p:attrName>style.visibility</p:attrName>
                                        </p:attrNameLst>
                                      </p:cBhvr>
                                      <p:to>
                                        <p:strVal val="visible"/>
                                      </p:to>
                                    </p:set>
                                    <p:anim calcmode="lin" valueType="num">
                                      <p:cBhvr additive="base">
                                        <p:cTn id="307" dur="500" fill="hold"/>
                                        <p:tgtEl>
                                          <p:spTgt spid="7"/>
                                        </p:tgtEl>
                                        <p:attrNameLst>
                                          <p:attrName>ppt_x</p:attrName>
                                        </p:attrNameLst>
                                      </p:cBhvr>
                                      <p:tavLst>
                                        <p:tav tm="0">
                                          <p:val>
                                            <p:strVal val="#ppt_x"/>
                                          </p:val>
                                        </p:tav>
                                        <p:tav tm="100000">
                                          <p:val>
                                            <p:strVal val="#ppt_x"/>
                                          </p:val>
                                        </p:tav>
                                      </p:tavLst>
                                    </p:anim>
                                    <p:anim calcmode="lin" valueType="num">
                                      <p:cBhvr additive="base">
                                        <p:cTn id="30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p:bldP spid="33" grpId="0" animBg="1"/>
      <p:bldP spid="34" grpId="0"/>
      <p:bldP spid="38" grpId="0"/>
      <p:bldP spid="39" grpId="0"/>
      <p:bldP spid="40" grpId="0"/>
      <p:bldP spid="41" grpId="0"/>
      <p:bldP spid="42" grpId="0"/>
      <p:bldP spid="98" grpId="0" animBg="1"/>
      <p:bldP spid="99" grpId="0" animBg="1"/>
      <p:bldP spid="100" grpId="0"/>
      <p:bldP spid="6" grpId="0"/>
      <p:bldP spid="164" grpId="0" animBg="1"/>
      <p:bldP spid="165" grpId="0"/>
      <p:bldP spid="166" grpId="0"/>
      <p:bldP spid="167" grpId="0"/>
      <p:bldP spid="168" grpId="0"/>
      <p:bldP spid="169" grpId="0" animBg="1"/>
      <p:bldP spid="170" grpId="0"/>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p:bldP spid="209" grpId="0"/>
      <p:bldP spid="210" grpId="0"/>
      <p:bldP spid="211" grpId="0" animBg="1"/>
      <p:bldP spid="212" grpId="0" animBg="1"/>
      <p:bldP spid="213" grpId="0" animBg="1"/>
      <p:bldP spid="214" grpId="0" animBg="1"/>
      <p:bldP spid="215" grpId="0" animBg="1"/>
      <p:bldP spid="216" grpId="0" animBg="1"/>
      <p:bldP spid="217" grpId="0" animBg="1"/>
      <p:bldP spid="218" grpId="0"/>
      <p:bldP spid="236" grpId="0"/>
      <p:bldP spid="3" grpId="0"/>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3727" y="796406"/>
            <a:ext cx="91440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Finally, in 1998, the company </a:t>
            </a:r>
            <a:r>
              <a:rPr kumimoji="0" lang="en-US" sz="1600" b="0" i="0" u="none" strike="noStrike" kern="1200" cap="none" spc="0" normalizeH="0" baseline="0" noProof="0" dirty="0">
                <a:ln>
                  <a:noFill/>
                </a:ln>
                <a:solidFill>
                  <a:srgbClr val="0070C0"/>
                </a:solidFill>
                <a:effectLst/>
                <a:uLnTx/>
                <a:uFillTx/>
                <a:latin typeface="Verdana"/>
                <a:ea typeface="+mn-ea"/>
                <a:cs typeface="+mn-cs"/>
              </a:rPr>
              <a:t>went to 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stock</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exchange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changed its name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to</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 Holdings plc</a:t>
            </a:r>
            <a:r>
              <a:rPr kumimoji="0" lang="en-US" sz="1600" b="0" i="0" u="none" strike="noStrike" kern="1200" cap="none" spc="0" normalizeH="0" baseline="0" noProof="0" dirty="0">
                <a:ln>
                  <a:noFill/>
                </a:ln>
                <a:solidFill>
                  <a:srgbClr val="000000"/>
                </a:solidFill>
                <a:effectLst/>
                <a:uLnTx/>
                <a:uFillTx/>
                <a:latin typeface="Verdana"/>
                <a:ea typeface="+mn-ea"/>
                <a:cs typeface="+mn-cs"/>
              </a:rPr>
              <a:t>, to its current designation.</a:t>
            </a:r>
          </a:p>
        </p:txBody>
      </p:sp>
      <p:sp>
        <p:nvSpPr>
          <p:cNvPr id="5" name="TextBox 4"/>
          <p:cNvSpPr txBox="1"/>
          <p:nvPr/>
        </p:nvSpPr>
        <p:spPr>
          <a:xfrm>
            <a:off x="74869" y="440668"/>
            <a:ext cx="23567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 -</a:t>
            </a:r>
            <a:r>
              <a:rPr kumimoji="0" lang="hu-HU" sz="1600" b="0" i="0" u="none" strike="noStrike" kern="1200" cap="none" spc="0" normalizeH="0" baseline="0" noProof="0" dirty="0">
                <a:ln>
                  <a:noFill/>
                </a:ln>
                <a:solidFill>
                  <a:srgbClr val="FF0000"/>
                </a:solidFill>
                <a:effectLst/>
                <a:uLnTx/>
                <a:uFillTx/>
                <a:latin typeface="Verdana"/>
                <a:ea typeface="+mn-ea"/>
                <a:cs typeface="+mn-cs"/>
              </a:rPr>
              <a:t>3</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18</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4142468733"/>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B71DB2-07A0-8296-5640-41579C29F5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902BDC1-72F1-3AF6-1686-926ED9FDFB1C}"/>
              </a:ext>
            </a:extLst>
          </p:cNvPr>
          <p:cNvSpPr>
            <a:spLocks noGrp="1"/>
          </p:cNvSpPr>
          <p:nvPr>
            <p:ph type="title"/>
          </p:nvPr>
        </p:nvSpPr>
        <p:spPr/>
        <p:txBody>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(26)</a:t>
            </a:r>
            <a:endParaRPr lang="hu-HU" sz="1660" dirty="0"/>
          </a:p>
        </p:txBody>
      </p:sp>
      <p:graphicFrame>
        <p:nvGraphicFramePr>
          <p:cNvPr id="4" name="Table 4">
            <a:extLst>
              <a:ext uri="{FF2B5EF4-FFF2-40B4-BE49-F238E27FC236}">
                <a16:creationId xmlns:a16="http://schemas.microsoft.com/office/drawing/2014/main" id="{FFA686FF-9B3C-EC68-E597-28B70B9C987B}"/>
              </a:ext>
            </a:extLst>
          </p:cNvPr>
          <p:cNvGraphicFramePr>
            <a:graphicFrameLocks noGrp="1"/>
          </p:cNvGraphicFramePr>
          <p:nvPr>
            <p:extLst>
              <p:ext uri="{D42A27DB-BD31-4B8C-83A1-F6EECF244321}">
                <p14:modId xmlns:p14="http://schemas.microsoft.com/office/powerpoint/2010/main" val="2908562110"/>
              </p:ext>
            </p:extLst>
          </p:nvPr>
        </p:nvGraphicFramePr>
        <p:xfrm>
          <a:off x="-31530" y="1072053"/>
          <a:ext cx="9143999" cy="5225926"/>
        </p:xfrm>
        <a:graphic>
          <a:graphicData uri="http://schemas.openxmlformats.org/drawingml/2006/table">
            <a:tbl>
              <a:tblPr firstRow="1" bandRow="1">
                <a:tableStyleId>{5C22544A-7EE6-4342-B048-85BDC9FD1C3A}</a:tableStyleId>
              </a:tblPr>
              <a:tblGrid>
                <a:gridCol w="2398256">
                  <a:extLst>
                    <a:ext uri="{9D8B030D-6E8A-4147-A177-3AD203B41FA5}">
                      <a16:colId xmlns:a16="http://schemas.microsoft.com/office/drawing/2014/main" val="2908576283"/>
                    </a:ext>
                  </a:extLst>
                </a:gridCol>
                <a:gridCol w="1681527">
                  <a:extLst>
                    <a:ext uri="{9D8B030D-6E8A-4147-A177-3AD203B41FA5}">
                      <a16:colId xmlns:a16="http://schemas.microsoft.com/office/drawing/2014/main" val="2784900199"/>
                    </a:ext>
                  </a:extLst>
                </a:gridCol>
                <a:gridCol w="1681527">
                  <a:extLst>
                    <a:ext uri="{9D8B030D-6E8A-4147-A177-3AD203B41FA5}">
                      <a16:colId xmlns:a16="http://schemas.microsoft.com/office/drawing/2014/main" val="4138916699"/>
                    </a:ext>
                  </a:extLst>
                </a:gridCol>
                <a:gridCol w="1733285">
                  <a:extLst>
                    <a:ext uri="{9D8B030D-6E8A-4147-A177-3AD203B41FA5}">
                      <a16:colId xmlns:a16="http://schemas.microsoft.com/office/drawing/2014/main" val="1727284695"/>
                    </a:ext>
                  </a:extLst>
                </a:gridCol>
                <a:gridCol w="1649404">
                  <a:extLst>
                    <a:ext uri="{9D8B030D-6E8A-4147-A177-3AD203B41FA5}">
                      <a16:colId xmlns:a16="http://schemas.microsoft.com/office/drawing/2014/main" val="1212625400"/>
                    </a:ext>
                  </a:extLst>
                </a:gridCol>
              </a:tblGrid>
              <a:tr h="530607">
                <a:tc>
                  <a:txBody>
                    <a:bodyPr/>
                    <a:lstStyle/>
                    <a:p>
                      <a:pPr algn="ctr"/>
                      <a:r>
                        <a:rPr lang="hu-HU" sz="1400" b="1">
                          <a:effectLst/>
                        </a:rPr>
                        <a:t>Arm Cortex-X Evolution</a:t>
                      </a:r>
                      <a:endParaRPr lang="hu-HU" sz="1400" b="1" dirty="0">
                        <a:effectLst/>
                      </a:endParaRPr>
                    </a:p>
                  </a:txBody>
                  <a:tcPr anchor="ctr">
                    <a:solidFill>
                      <a:srgbClr val="0070C0"/>
                    </a:solidFill>
                  </a:tcPr>
                </a:tc>
                <a:tc>
                  <a:txBody>
                    <a:bodyPr/>
                    <a:lstStyle/>
                    <a:p>
                      <a:pPr algn="ctr"/>
                      <a:r>
                        <a:rPr lang="hu-HU" sz="1400" b="1" dirty="0">
                          <a:effectLst/>
                        </a:rPr>
                        <a:t>Cortex-X1</a:t>
                      </a:r>
                    </a:p>
                  </a:txBody>
                  <a:tcPr anchor="ctr">
                    <a:solidFill>
                      <a:srgbClr val="0070C0"/>
                    </a:solidFill>
                  </a:tcPr>
                </a:tc>
                <a:tc>
                  <a:txBody>
                    <a:bodyPr/>
                    <a:lstStyle/>
                    <a:p>
                      <a:pPr algn="ctr"/>
                      <a:r>
                        <a:rPr lang="hu-HU" sz="1400" b="1" dirty="0">
                          <a:effectLst/>
                        </a:rPr>
                        <a:t>Cortex-X2</a:t>
                      </a:r>
                    </a:p>
                  </a:txBody>
                  <a:tcPr anchor="ctr">
                    <a:solidFill>
                      <a:srgbClr val="0070C0"/>
                    </a:solidFill>
                  </a:tcPr>
                </a:tc>
                <a:tc>
                  <a:txBody>
                    <a:bodyPr/>
                    <a:lstStyle/>
                    <a:p>
                      <a:pPr algn="ctr"/>
                      <a:r>
                        <a:rPr lang="hu-HU" sz="1400" b="1">
                          <a:effectLst/>
                        </a:rPr>
                        <a:t>Cortex-X3</a:t>
                      </a:r>
                      <a:endParaRPr lang="hu-HU" sz="1400" b="1" dirty="0">
                        <a:effectLst/>
                      </a:endParaRPr>
                    </a:p>
                  </a:txBody>
                  <a:tcPr anchor="ctr">
                    <a:solidFill>
                      <a:srgbClr val="0070C0"/>
                    </a:solidFill>
                  </a:tcPr>
                </a:tc>
                <a:tc>
                  <a:txBody>
                    <a:bodyPr/>
                    <a:lstStyle/>
                    <a:p>
                      <a:pPr algn="ctr"/>
                      <a:r>
                        <a:rPr lang="en-US" sz="1400" b="1" dirty="0">
                          <a:effectLst/>
                        </a:rPr>
                        <a:t>Cortex-X4</a:t>
                      </a:r>
                      <a:endParaRPr lang="hu-HU" sz="1400" b="1" dirty="0">
                        <a:effectLst/>
                      </a:endParaRPr>
                    </a:p>
                  </a:txBody>
                  <a:tcPr anchor="ctr">
                    <a:solidFill>
                      <a:srgbClr val="0070C0"/>
                    </a:solidFill>
                  </a:tcPr>
                </a:tc>
                <a:extLst>
                  <a:ext uri="{0D108BD9-81ED-4DB2-BD59-A6C34878D82A}">
                    <a16:rowId xmlns:a16="http://schemas.microsoft.com/office/drawing/2014/main" val="1972445337"/>
                  </a:ext>
                </a:extLst>
              </a:tr>
              <a:tr h="486584">
                <a:tc>
                  <a:txBody>
                    <a:bodyPr/>
                    <a:lstStyle/>
                    <a:p>
                      <a:pPr algn="ctr"/>
                      <a:r>
                        <a:rPr lang="en-US" sz="1400" b="0">
                          <a:effectLst/>
                        </a:rPr>
                        <a:t>Arm ISA</a:t>
                      </a:r>
                      <a:endParaRPr lang="hu-HU" sz="1400" b="0" dirty="0">
                        <a:effectLst/>
                      </a:endParaRPr>
                    </a:p>
                  </a:txBody>
                  <a:tcPr anchor="ctr"/>
                </a:tc>
                <a:tc>
                  <a:txBody>
                    <a:bodyPr/>
                    <a:lstStyle/>
                    <a:p>
                      <a:pPr algn="ctr"/>
                      <a:r>
                        <a:rPr lang="en-US" sz="1400" dirty="0">
                          <a:effectLst/>
                        </a:rPr>
                        <a:t>Armv8.2</a:t>
                      </a:r>
                      <a:endParaRPr lang="hu-HU"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Armv9.0</a:t>
                      </a:r>
                      <a:endParaRPr lang="hu-HU"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Armv9.0</a:t>
                      </a:r>
                      <a:endParaRPr lang="hu-HU"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effectLst/>
                        </a:rPr>
                        <a:t>Armv9.2</a:t>
                      </a:r>
                      <a:endParaRPr lang="hu-HU" sz="1400" dirty="0">
                        <a:effectLst/>
                      </a:endParaRPr>
                    </a:p>
                  </a:txBody>
                  <a:tcPr anchor="ctr"/>
                </a:tc>
                <a:extLst>
                  <a:ext uri="{0D108BD9-81ED-4DB2-BD59-A6C34878D82A}">
                    <a16:rowId xmlns:a16="http://schemas.microsoft.com/office/drawing/2014/main" val="4183726647"/>
                  </a:ext>
                </a:extLst>
              </a:tr>
              <a:tr h="530607">
                <a:tc>
                  <a:txBody>
                    <a:bodyPr/>
                    <a:lstStyle/>
                    <a:p>
                      <a:pPr algn="ctr"/>
                      <a:r>
                        <a:rPr lang="hu-HU" sz="1400" b="0">
                          <a:effectLst/>
                        </a:rPr>
                        <a:t>Expected mobile clock speed</a:t>
                      </a:r>
                      <a:endParaRPr lang="hu-HU" sz="1400" b="0" dirty="0">
                        <a:effectLst/>
                      </a:endParaRPr>
                    </a:p>
                  </a:txBody>
                  <a:tcPr anchor="ctr"/>
                </a:tc>
                <a:tc>
                  <a:txBody>
                    <a:bodyPr/>
                    <a:lstStyle/>
                    <a:p>
                      <a:pPr algn="ctr"/>
                      <a:r>
                        <a:rPr lang="hu-HU" sz="1400" dirty="0">
                          <a:effectLst/>
                        </a:rPr>
                        <a:t>~3.0GHz</a:t>
                      </a:r>
                    </a:p>
                  </a:txBody>
                  <a:tcPr anchor="ctr"/>
                </a:tc>
                <a:tc>
                  <a:txBody>
                    <a:bodyPr/>
                    <a:lstStyle/>
                    <a:p>
                      <a:pPr algn="ctr"/>
                      <a:r>
                        <a:rPr lang="hu-HU" sz="1400" dirty="0">
                          <a:effectLst/>
                        </a:rPr>
                        <a:t>~3.0GHz</a:t>
                      </a:r>
                    </a:p>
                  </a:txBody>
                  <a:tcPr anchor="ctr"/>
                </a:tc>
                <a:tc>
                  <a:txBody>
                    <a:bodyPr/>
                    <a:lstStyle/>
                    <a:p>
                      <a:pPr algn="ctr"/>
                      <a:r>
                        <a:rPr lang="hu-HU" sz="1400" dirty="0">
                          <a:effectLst/>
                        </a:rPr>
                        <a:t>~3.3GHz</a:t>
                      </a:r>
                    </a:p>
                  </a:txBody>
                  <a:tcPr anchor="ctr"/>
                </a:tc>
                <a:tc>
                  <a:txBody>
                    <a:bodyPr/>
                    <a:lstStyle/>
                    <a:p>
                      <a:pPr algn="ctr"/>
                      <a:r>
                        <a:rPr lang="en-US" sz="1400" dirty="0">
                          <a:effectLst/>
                        </a:rPr>
                        <a:t>~3.4 GHz</a:t>
                      </a:r>
                      <a:endParaRPr lang="hu-HU" sz="1400" dirty="0">
                        <a:effectLst/>
                      </a:endParaRPr>
                    </a:p>
                  </a:txBody>
                  <a:tcPr anchor="ctr"/>
                </a:tc>
                <a:extLst>
                  <a:ext uri="{0D108BD9-81ED-4DB2-BD59-A6C34878D82A}">
                    <a16:rowId xmlns:a16="http://schemas.microsoft.com/office/drawing/2014/main" val="225362768"/>
                  </a:ext>
                </a:extLst>
              </a:tr>
              <a:tr h="530607">
                <a:tc>
                  <a:txBody>
                    <a:bodyPr/>
                    <a:lstStyle/>
                    <a:p>
                      <a:pPr algn="ctr"/>
                      <a:r>
                        <a:rPr lang="hu-HU" sz="1400" b="0">
                          <a:effectLst/>
                        </a:rPr>
                        <a:t>Instruction d</a:t>
                      </a:r>
                      <a:r>
                        <a:rPr lang="en-US" sz="1400" b="0">
                          <a:effectLst/>
                        </a:rPr>
                        <a:t>ecode</a:t>
                      </a:r>
                      <a:r>
                        <a:rPr lang="hu-HU" sz="1400" b="0">
                          <a:effectLst/>
                        </a:rPr>
                        <a:t> width</a:t>
                      </a:r>
                      <a:endParaRPr lang="hu-HU" sz="1400" b="0" dirty="0">
                        <a:effectLst/>
                      </a:endParaRPr>
                    </a:p>
                  </a:txBody>
                  <a:tcPr anchor="ctr"/>
                </a:tc>
                <a:tc>
                  <a:txBody>
                    <a:bodyPr/>
                    <a:lstStyle/>
                    <a:p>
                      <a:pPr algn="ctr"/>
                      <a:r>
                        <a:rPr lang="hu-HU" sz="1400" dirty="0">
                          <a:effectLst/>
                        </a:rPr>
                        <a:t>5</a:t>
                      </a:r>
                    </a:p>
                  </a:txBody>
                  <a:tcPr anchor="ctr"/>
                </a:tc>
                <a:tc>
                  <a:txBody>
                    <a:bodyPr/>
                    <a:lstStyle/>
                    <a:p>
                      <a:pPr algn="ctr"/>
                      <a:r>
                        <a:rPr lang="hu-HU" sz="1400" dirty="0">
                          <a:effectLst/>
                        </a:rPr>
                        <a:t>5</a:t>
                      </a:r>
                    </a:p>
                  </a:txBody>
                  <a:tcPr anchor="ctr"/>
                </a:tc>
                <a:tc>
                  <a:txBody>
                    <a:bodyPr/>
                    <a:lstStyle/>
                    <a:p>
                      <a:pPr algn="ctr"/>
                      <a:r>
                        <a:rPr lang="hu-HU" sz="1400">
                          <a:effectLst/>
                        </a:rPr>
                        <a:t>6</a:t>
                      </a:r>
                      <a:endParaRPr lang="hu-HU" sz="1400" dirty="0">
                        <a:effectLst/>
                      </a:endParaRPr>
                    </a:p>
                  </a:txBody>
                  <a:tcPr anchor="ctr"/>
                </a:tc>
                <a:tc>
                  <a:txBody>
                    <a:bodyPr/>
                    <a:lstStyle/>
                    <a:p>
                      <a:pPr algn="ctr"/>
                      <a:r>
                        <a:rPr lang="en-US" sz="1400" dirty="0">
                          <a:effectLst/>
                        </a:rPr>
                        <a:t>10</a:t>
                      </a:r>
                      <a:endParaRPr lang="hu-HU" sz="1400" dirty="0">
                        <a:effectLst/>
                      </a:endParaRPr>
                    </a:p>
                  </a:txBody>
                  <a:tcPr anchor="ctr"/>
                </a:tc>
                <a:extLst>
                  <a:ext uri="{0D108BD9-81ED-4DB2-BD59-A6C34878D82A}">
                    <a16:rowId xmlns:a16="http://schemas.microsoft.com/office/drawing/2014/main" val="3530007759"/>
                  </a:ext>
                </a:extLst>
              </a:tr>
              <a:tr h="530607">
                <a:tc>
                  <a:txBody>
                    <a:bodyPr/>
                    <a:lstStyle/>
                    <a:p>
                      <a:pPr algn="ctr"/>
                      <a:r>
                        <a:rPr lang="en-US" sz="1400" b="0">
                          <a:effectLst/>
                        </a:rPr>
                        <a:t>Integer</a:t>
                      </a:r>
                    </a:p>
                    <a:p>
                      <a:pPr algn="ctr"/>
                      <a:r>
                        <a:rPr lang="en-US" sz="1400" b="0">
                          <a:effectLst/>
                        </a:rPr>
                        <a:t> </a:t>
                      </a:r>
                      <a:r>
                        <a:rPr lang="hu-HU" sz="1400" b="0">
                          <a:effectLst/>
                        </a:rPr>
                        <a:t>Execution Units</a:t>
                      </a:r>
                      <a:endParaRPr lang="hu-HU" sz="1400" b="0" dirty="0">
                        <a:effectLst/>
                      </a:endParaRP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tc>
                  <a:txBody>
                    <a:bodyPr/>
                    <a:lstStyle/>
                    <a:p>
                      <a:pPr algn="ctr"/>
                      <a:r>
                        <a:rPr lang="fi-FI" sz="1400">
                          <a:effectLst/>
                        </a:rPr>
                        <a:t>6x ALU</a:t>
                      </a:r>
                      <a:br>
                        <a:rPr lang="fi-FI" sz="1400">
                          <a:effectLst/>
                        </a:rPr>
                      </a:br>
                      <a:r>
                        <a:rPr lang="fi-FI" sz="1400">
                          <a:effectLst/>
                        </a:rPr>
                        <a:t>(4 SX + 2 MX)</a:t>
                      </a:r>
                      <a:endParaRPr lang="fi-FI"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8x ALU</a:t>
                      </a:r>
                      <a:br>
                        <a:rPr lang="fi-FI" sz="1400" dirty="0">
                          <a:effectLst/>
                        </a:rPr>
                      </a:br>
                      <a:r>
                        <a:rPr lang="fi-FI" sz="1400" dirty="0">
                          <a:effectLst/>
                        </a:rPr>
                        <a:t>(6 SX + 2 MX)</a:t>
                      </a:r>
                    </a:p>
                  </a:txBody>
                  <a:tcPr anchor="ctr"/>
                </a:tc>
                <a:extLst>
                  <a:ext uri="{0D108BD9-81ED-4DB2-BD59-A6C34878D82A}">
                    <a16:rowId xmlns:a16="http://schemas.microsoft.com/office/drawing/2014/main" val="2018693381"/>
                  </a:ext>
                </a:extLst>
              </a:tr>
              <a:tr h="530607">
                <a:tc>
                  <a:txBody>
                    <a:bodyPr/>
                    <a:lstStyle/>
                    <a:p>
                      <a:pPr algn="ctr"/>
                      <a:r>
                        <a:rPr lang="en-US" sz="1400" b="0">
                          <a:effectLst/>
                        </a:rPr>
                        <a:t>FP/SIMD </a:t>
                      </a:r>
                    </a:p>
                    <a:p>
                      <a:pPr algn="ctr"/>
                      <a:r>
                        <a:rPr lang="en-US" sz="1400" b="0">
                          <a:effectLst/>
                        </a:rPr>
                        <a:t>Execution Units </a:t>
                      </a:r>
                      <a:endParaRPr lang="hu-HU" sz="1400" b="0" dirty="0">
                        <a:effectLst/>
                      </a:endParaRPr>
                    </a:p>
                  </a:txBody>
                  <a:tcPr anchor="ctr"/>
                </a:tc>
                <a:tc>
                  <a:txBody>
                    <a:bodyPr/>
                    <a:lstStyle/>
                    <a:p>
                      <a:pPr algn="ctr"/>
                      <a:r>
                        <a:rPr lang="fi-FI" sz="1400" dirty="0">
                          <a:effectLst/>
                        </a:rPr>
                        <a:t>4</a:t>
                      </a:r>
                    </a:p>
                  </a:txBody>
                  <a:tcPr anchor="ctr"/>
                </a:tc>
                <a:tc>
                  <a:txBody>
                    <a:bodyPr/>
                    <a:lstStyle/>
                    <a:p>
                      <a:pPr algn="ctr"/>
                      <a:r>
                        <a:rPr lang="fi-FI" sz="1400" dirty="0">
                          <a:effectLst/>
                        </a:rPr>
                        <a:t>4</a:t>
                      </a:r>
                    </a:p>
                  </a:txBody>
                  <a:tcPr anchor="ctr"/>
                </a:tc>
                <a:tc>
                  <a:txBody>
                    <a:bodyPr/>
                    <a:lstStyle/>
                    <a:p>
                      <a:pPr algn="ctr"/>
                      <a:r>
                        <a:rPr lang="fi-FI" sz="1400">
                          <a:effectLst/>
                        </a:rPr>
                        <a:t>4</a:t>
                      </a:r>
                      <a:endParaRPr lang="fi-FI" sz="140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4</a:t>
                      </a:r>
                    </a:p>
                  </a:txBody>
                  <a:tcPr anchor="ctr"/>
                </a:tc>
                <a:extLst>
                  <a:ext uri="{0D108BD9-81ED-4DB2-BD59-A6C34878D82A}">
                    <a16:rowId xmlns:a16="http://schemas.microsoft.com/office/drawing/2014/main" val="3815076245"/>
                  </a:ext>
                </a:extLst>
              </a:tr>
              <a:tr h="360659">
                <a:tc>
                  <a:txBody>
                    <a:bodyPr/>
                    <a:lstStyle/>
                    <a:p>
                      <a:pPr algn="ctr"/>
                      <a:r>
                        <a:rPr lang="en-US" sz="1400" b="0" dirty="0">
                          <a:effectLst/>
                        </a:rPr>
                        <a:t>Branch Units</a:t>
                      </a:r>
                      <a:endParaRPr lang="hu-HU" sz="1400" b="0" dirty="0">
                        <a:effectLst/>
                      </a:endParaRP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3</a:t>
                      </a:r>
                    </a:p>
                  </a:txBody>
                  <a:tcPr anchor="ctr"/>
                </a:tc>
                <a:extLst>
                  <a:ext uri="{0D108BD9-81ED-4DB2-BD59-A6C34878D82A}">
                    <a16:rowId xmlns:a16="http://schemas.microsoft.com/office/drawing/2014/main" val="1001869985"/>
                  </a:ext>
                </a:extLst>
              </a:tr>
              <a:tr h="360659">
                <a:tc>
                  <a:txBody>
                    <a:bodyPr/>
                    <a:lstStyle/>
                    <a:p>
                      <a:pPr algn="ctr"/>
                      <a:r>
                        <a:rPr lang="hu-HU" sz="1400" b="0" dirty="0" err="1">
                          <a:effectLst/>
                        </a:rPr>
                        <a:t>Instruction</a:t>
                      </a:r>
                      <a:r>
                        <a:rPr lang="hu-HU" sz="1400" b="0" dirty="0">
                          <a:effectLst/>
                        </a:rPr>
                        <a:t> </a:t>
                      </a:r>
                      <a:r>
                        <a:rPr lang="hu-HU" sz="1400" b="0" dirty="0" err="1">
                          <a:effectLst/>
                        </a:rPr>
                        <a:t>pipeline</a:t>
                      </a:r>
                      <a:r>
                        <a:rPr lang="hu-HU" sz="1400" b="0" dirty="0">
                          <a:effectLst/>
                        </a:rPr>
                        <a:t> </a:t>
                      </a:r>
                      <a:r>
                        <a:rPr lang="hu-HU" sz="1400" b="0" dirty="0" err="1">
                          <a:effectLst/>
                        </a:rPr>
                        <a:t>length</a:t>
                      </a:r>
                      <a:endParaRPr lang="hu-HU" sz="1400" b="0" dirty="0">
                        <a:effectLst/>
                      </a:endParaRPr>
                    </a:p>
                  </a:txBody>
                  <a:tcPr anchor="ctr"/>
                </a:tc>
                <a:tc>
                  <a:txBody>
                    <a:bodyPr/>
                    <a:lstStyle/>
                    <a:p>
                      <a:pPr algn="ctr"/>
                      <a:r>
                        <a:rPr lang="hu-HU" sz="1400" dirty="0">
                          <a:effectLst/>
                        </a:rPr>
                        <a:t>11</a:t>
                      </a:r>
                    </a:p>
                  </a:txBody>
                  <a:tcPr anchor="ctr"/>
                </a:tc>
                <a:tc>
                  <a:txBody>
                    <a:bodyPr/>
                    <a:lstStyle/>
                    <a:p>
                      <a:pPr algn="ctr"/>
                      <a:r>
                        <a:rPr lang="hu-HU" sz="1400" dirty="0">
                          <a:effectLst/>
                        </a:rPr>
                        <a:t>10</a:t>
                      </a:r>
                    </a:p>
                  </a:txBody>
                  <a:tcPr anchor="ctr"/>
                </a:tc>
                <a:tc>
                  <a:txBody>
                    <a:bodyPr/>
                    <a:lstStyle/>
                    <a:p>
                      <a:pPr algn="ctr"/>
                      <a:r>
                        <a:rPr lang="hu-HU" sz="1400" dirty="0">
                          <a:effectLst/>
                        </a:rPr>
                        <a:t>9</a:t>
                      </a:r>
                    </a:p>
                  </a:txBody>
                  <a:tcPr anchor="ctr"/>
                </a:tc>
                <a:tc>
                  <a:txBody>
                    <a:bodyPr/>
                    <a:lstStyle/>
                    <a:p>
                      <a:pPr algn="ctr"/>
                      <a:r>
                        <a:rPr lang="en-US" sz="1400" dirty="0" err="1">
                          <a:effectLst/>
                        </a:rPr>
                        <a:t>n.a.</a:t>
                      </a:r>
                      <a:endParaRPr lang="hu-HU" sz="1400" dirty="0">
                        <a:effectLst/>
                      </a:endParaRPr>
                    </a:p>
                  </a:txBody>
                  <a:tcPr anchor="ctr"/>
                </a:tc>
                <a:extLst>
                  <a:ext uri="{0D108BD9-81ED-4DB2-BD59-A6C34878D82A}">
                    <a16:rowId xmlns:a16="http://schemas.microsoft.com/office/drawing/2014/main" val="3315671544"/>
                  </a:ext>
                </a:extLst>
              </a:tr>
              <a:tr h="360659">
                <a:tc>
                  <a:txBody>
                    <a:bodyPr/>
                    <a:lstStyle/>
                    <a:p>
                      <a:pPr algn="ctr"/>
                      <a:r>
                        <a:rPr lang="hu-HU" sz="1400" b="0" dirty="0" err="1">
                          <a:effectLst/>
                        </a:rPr>
                        <a:t>OoO</a:t>
                      </a:r>
                      <a:r>
                        <a:rPr lang="hu-HU" sz="1400" b="0" dirty="0">
                          <a:effectLst/>
                        </a:rPr>
                        <a:t> </a:t>
                      </a:r>
                      <a:r>
                        <a:rPr lang="hu-HU" sz="1400" b="0" dirty="0" err="1">
                          <a:effectLst/>
                        </a:rPr>
                        <a:t>Execution</a:t>
                      </a:r>
                      <a:r>
                        <a:rPr lang="hu-HU" sz="1400" b="0" dirty="0">
                          <a:effectLst/>
                        </a:rPr>
                        <a:t> </a:t>
                      </a:r>
                      <a:r>
                        <a:rPr lang="hu-HU" sz="1400" b="0" dirty="0" err="1">
                          <a:effectLst/>
                        </a:rPr>
                        <a:t>Window</a:t>
                      </a:r>
                      <a:endParaRPr lang="hu-HU" sz="1400" b="0" dirty="0">
                        <a:effectLst/>
                      </a:endParaRPr>
                    </a:p>
                  </a:txBody>
                  <a:tcPr anchor="ctr"/>
                </a:tc>
                <a:tc>
                  <a:txBody>
                    <a:bodyPr/>
                    <a:lstStyle/>
                    <a:p>
                      <a:pPr algn="ctr"/>
                      <a:r>
                        <a:rPr lang="hu-HU" sz="1400" dirty="0">
                          <a:effectLst/>
                        </a:rPr>
                        <a:t>448</a:t>
                      </a:r>
                      <a:br>
                        <a:rPr lang="hu-HU" sz="1400" dirty="0">
                          <a:effectLst/>
                        </a:rPr>
                      </a:br>
                      <a:r>
                        <a:rPr lang="hu-HU" sz="1400" dirty="0">
                          <a:effectLst/>
                        </a:rPr>
                        <a:t>(2x 224)</a:t>
                      </a:r>
                    </a:p>
                  </a:txBody>
                  <a:tcPr anchor="ctr"/>
                </a:tc>
                <a:tc>
                  <a:txBody>
                    <a:bodyPr/>
                    <a:lstStyle/>
                    <a:p>
                      <a:pPr algn="ctr"/>
                      <a:r>
                        <a:rPr lang="hu-HU" sz="1400" dirty="0">
                          <a:effectLst/>
                        </a:rPr>
                        <a:t>576</a:t>
                      </a:r>
                      <a:br>
                        <a:rPr lang="hu-HU" sz="1400" dirty="0">
                          <a:effectLst/>
                        </a:rPr>
                      </a:br>
                      <a:r>
                        <a:rPr lang="hu-HU" sz="1400" dirty="0">
                          <a:effectLst/>
                        </a:rPr>
                        <a:t>(2x 288)</a:t>
                      </a:r>
                    </a:p>
                  </a:txBody>
                  <a:tcPr anchor="ctr"/>
                </a:tc>
                <a:tc>
                  <a:txBody>
                    <a:bodyPr/>
                    <a:lstStyle/>
                    <a:p>
                      <a:pPr algn="ctr"/>
                      <a:r>
                        <a:rPr lang="hu-HU" sz="1400" dirty="0">
                          <a:effectLst/>
                        </a:rPr>
                        <a:t>640</a:t>
                      </a:r>
                      <a:br>
                        <a:rPr lang="hu-HU" sz="1400" dirty="0">
                          <a:effectLst/>
                        </a:rPr>
                      </a:br>
                      <a:r>
                        <a:rPr lang="hu-HU" sz="1400" dirty="0">
                          <a:effectLst/>
                        </a:rPr>
                        <a:t>(2x 320)</a:t>
                      </a:r>
                    </a:p>
                  </a:txBody>
                  <a:tcPr anchor="ctr"/>
                </a:tc>
                <a:tc>
                  <a:txBody>
                    <a:bodyPr/>
                    <a:lstStyle/>
                    <a:p>
                      <a:pPr algn="ctr"/>
                      <a:r>
                        <a:rPr lang="en-US" sz="1400" dirty="0">
                          <a:effectLst/>
                        </a:rPr>
                        <a:t>768</a:t>
                      </a:r>
                    </a:p>
                    <a:p>
                      <a:pPr algn="ctr"/>
                      <a:r>
                        <a:rPr lang="en-US" sz="1400" dirty="0">
                          <a:effectLst/>
                        </a:rPr>
                        <a:t>2x384</a:t>
                      </a:r>
                      <a:endParaRPr lang="hu-HU" sz="1400" dirty="0">
                        <a:effectLst/>
                      </a:endParaRPr>
                    </a:p>
                  </a:txBody>
                  <a:tcPr anchor="ctr"/>
                </a:tc>
                <a:extLst>
                  <a:ext uri="{0D108BD9-81ED-4DB2-BD59-A6C34878D82A}">
                    <a16:rowId xmlns:a16="http://schemas.microsoft.com/office/drawing/2014/main" val="2283364356"/>
                  </a:ext>
                </a:extLst>
              </a:tr>
              <a:tr h="344664">
                <a:tc>
                  <a:txBody>
                    <a:bodyPr/>
                    <a:lstStyle/>
                    <a:p>
                      <a:pPr algn="ctr"/>
                      <a:r>
                        <a:rPr lang="hu-HU" sz="1400" b="0">
                          <a:effectLst/>
                        </a:rPr>
                        <a:t>L1 cache</a:t>
                      </a:r>
                      <a:endParaRPr lang="hu-HU" sz="1400" b="0" dirty="0">
                        <a:effectLst/>
                      </a:endParaRPr>
                    </a:p>
                  </a:txBody>
                  <a:tcPr anchor="ctr"/>
                </a:tc>
                <a:tc>
                  <a:txBody>
                    <a:bodyPr/>
                    <a:lstStyle/>
                    <a:p>
                      <a:pPr algn="ctr"/>
                      <a:r>
                        <a:rPr lang="hu-HU" sz="1400" dirty="0">
                          <a:effectLst/>
                        </a:rPr>
                        <a:t>64KB</a:t>
                      </a:r>
                    </a:p>
                  </a:txBody>
                  <a:tcPr anchor="ctr"/>
                </a:tc>
                <a:tc>
                  <a:txBody>
                    <a:bodyPr/>
                    <a:lstStyle/>
                    <a:p>
                      <a:pPr algn="ctr"/>
                      <a:r>
                        <a:rPr lang="hu-HU" sz="1400" dirty="0">
                          <a:effectLst/>
                        </a:rPr>
                        <a:t>64KB</a:t>
                      </a:r>
                    </a:p>
                  </a:txBody>
                  <a:tcPr anchor="ctr"/>
                </a:tc>
                <a:tc>
                  <a:txBody>
                    <a:bodyPr/>
                    <a:lstStyle/>
                    <a:p>
                      <a:pPr algn="ctr"/>
                      <a:r>
                        <a:rPr lang="hu-HU" sz="1400">
                          <a:effectLst/>
                        </a:rPr>
                        <a:t>64KB</a:t>
                      </a:r>
                      <a:endParaRPr lang="hu-HU" sz="1400" dirty="0">
                        <a:effectLst/>
                      </a:endParaRPr>
                    </a:p>
                  </a:txBody>
                  <a:tcPr anchor="ctr"/>
                </a:tc>
                <a:tc>
                  <a:txBody>
                    <a:bodyPr/>
                    <a:lstStyle/>
                    <a:p>
                      <a:pPr algn="ctr"/>
                      <a:r>
                        <a:rPr lang="en-US" sz="1400" dirty="0">
                          <a:effectLst/>
                        </a:rPr>
                        <a:t>64KB</a:t>
                      </a:r>
                      <a:endParaRPr lang="hu-HU" sz="1400" dirty="0">
                        <a:effectLst/>
                      </a:endParaRPr>
                    </a:p>
                  </a:txBody>
                  <a:tcPr anchor="ctr"/>
                </a:tc>
                <a:extLst>
                  <a:ext uri="{0D108BD9-81ED-4DB2-BD59-A6C34878D82A}">
                    <a16:rowId xmlns:a16="http://schemas.microsoft.com/office/drawing/2014/main" val="569441241"/>
                  </a:ext>
                </a:extLst>
              </a:tr>
              <a:tr h="344664">
                <a:tc>
                  <a:txBody>
                    <a:bodyPr/>
                    <a:lstStyle/>
                    <a:p>
                      <a:pPr algn="ctr"/>
                      <a:r>
                        <a:rPr lang="hu-HU" sz="1400" b="0">
                          <a:effectLst/>
                        </a:rPr>
                        <a:t>L2 cache</a:t>
                      </a:r>
                      <a:endParaRPr lang="hu-HU" sz="1400" b="0" dirty="0">
                        <a:effectLst/>
                      </a:endParaRP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tc>
                  <a:txBody>
                    <a:bodyPr/>
                    <a:lstStyle/>
                    <a:p>
                      <a:pPr algn="ctr"/>
                      <a:r>
                        <a:rPr lang="en-US" sz="1400" dirty="0">
                          <a:effectLst/>
                        </a:rPr>
                        <a:t>Up to 2MB</a:t>
                      </a:r>
                      <a:endParaRPr lang="hu-HU" sz="1400" dirty="0">
                        <a:effectLst/>
                      </a:endParaRPr>
                    </a:p>
                  </a:txBody>
                  <a:tcPr anchor="ctr"/>
                </a:tc>
                <a:extLst>
                  <a:ext uri="{0D108BD9-81ED-4DB2-BD59-A6C34878D82A}">
                    <a16:rowId xmlns:a16="http://schemas.microsoft.com/office/drawing/2014/main" val="697249892"/>
                  </a:ext>
                </a:extLst>
              </a:tr>
            </a:tbl>
          </a:graphicData>
        </a:graphic>
      </p:graphicFrame>
      <p:sp>
        <p:nvSpPr>
          <p:cNvPr id="6" name="TextBox 5">
            <a:extLst>
              <a:ext uri="{FF2B5EF4-FFF2-40B4-BE49-F238E27FC236}">
                <a16:creationId xmlns:a16="http://schemas.microsoft.com/office/drawing/2014/main" id="{EF9E6B1C-2C9C-E405-4D39-D5CF9F39677A}"/>
              </a:ext>
            </a:extLst>
          </p:cNvPr>
          <p:cNvSpPr txBox="1"/>
          <p:nvPr/>
        </p:nvSpPr>
        <p:spPr>
          <a:xfrm>
            <a:off x="1206897" y="6525362"/>
            <a:ext cx="650396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SX ALU: Single-cycle ALU    MX ALU: Multi-cycle ALU (for Mul. od Div.)</a:t>
            </a:r>
            <a:endParaRPr kumimoji="0" lang="hu-HU" sz="1400" b="0" i="0" u="none" strike="noStrike" kern="1200" cap="none" spc="0" normalizeH="0" baseline="0" noProof="0" dirty="0" err="1">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5ACA7084-1BEB-83E6-1325-98E61954E399}"/>
              </a:ext>
            </a:extLst>
          </p:cNvPr>
          <p:cNvSpPr txBox="1"/>
          <p:nvPr/>
        </p:nvSpPr>
        <p:spPr>
          <a:xfrm>
            <a:off x="71438" y="445291"/>
            <a:ext cx="8613512" cy="369332"/>
          </a:xfrm>
          <a:prstGeom prst="rect">
            <a:avLst/>
          </a:prstGeom>
          <a:noFill/>
        </p:spPr>
        <p:txBody>
          <a:bodyPr wrap="none" rtlCol="0">
            <a:spAutoFit/>
          </a:bodyPr>
          <a:lstStyle/>
          <a:p>
            <a:r>
              <a:rPr lang="en-US" dirty="0">
                <a:solidFill>
                  <a:schemeClr val="accent6"/>
                </a:solidFill>
              </a:rPr>
              <a:t>Evolution of key features of the highest performance Cortex-X cores [</a:t>
            </a:r>
            <a:r>
              <a:rPr lang="hu-HU" dirty="0">
                <a:solidFill>
                  <a:schemeClr val="accent6"/>
                </a:solidFill>
              </a:rPr>
              <a:t>79</a:t>
            </a:r>
            <a:r>
              <a:rPr lang="en-US" dirty="0">
                <a:solidFill>
                  <a:schemeClr val="accent6"/>
                </a:solidFill>
              </a:rPr>
              <a:t>]</a:t>
            </a:r>
            <a:endParaRPr lang="hu-HU" dirty="0" err="1">
              <a:solidFill>
                <a:schemeClr val="accent6"/>
              </a:solidFill>
            </a:endParaRPr>
          </a:p>
        </p:txBody>
      </p:sp>
      <p:sp>
        <p:nvSpPr>
          <p:cNvPr id="5" name="Rectangle 4">
            <a:extLst>
              <a:ext uri="{FF2B5EF4-FFF2-40B4-BE49-F238E27FC236}">
                <a16:creationId xmlns:a16="http://schemas.microsoft.com/office/drawing/2014/main" id="{4F7F74BB-0EE7-17D5-E37F-8BA7187CE903}"/>
              </a:ext>
            </a:extLst>
          </p:cNvPr>
          <p:cNvSpPr/>
          <p:nvPr/>
        </p:nvSpPr>
        <p:spPr bwMode="auto">
          <a:xfrm>
            <a:off x="-10510" y="2648612"/>
            <a:ext cx="9144000" cy="504000"/>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81064986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47DD0D-8A5B-C8E2-0286-720D9EDFBC2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C092F36-B3D1-E639-8B3F-5E8F864FC134}"/>
              </a:ext>
            </a:extLst>
          </p:cNvPr>
          <p:cNvSpPr>
            <a:spLocks noGrp="1"/>
          </p:cNvSpPr>
          <p:nvPr>
            <p:ph type="title"/>
          </p:nvPr>
        </p:nvSpPr>
        <p:spPr/>
        <p:txBody>
          <a:bodyPr/>
          <a:lstStyle/>
          <a:p>
            <a:r>
              <a:rPr kumimoji="0" lang="en-US" sz="1660" b="0" i="0" u="none" strike="noStrike" kern="0" cap="none" spc="0" normalizeH="0" baseline="0" noProof="0" dirty="0">
                <a:ln>
                  <a:noFill/>
                </a:ln>
                <a:solidFill>
                  <a:srgbClr val="FFFFFF"/>
                </a:solidFill>
                <a:effectLst/>
                <a:uLnTx/>
                <a:uFillTx/>
                <a:latin typeface="Verdana"/>
              </a:rPr>
              <a:t>3.8 Main evolution steps of Armv7-v9 based CPU designs in mobile processors (27)</a:t>
            </a:r>
            <a:endParaRPr lang="hu-HU" sz="1660" dirty="0"/>
          </a:p>
        </p:txBody>
      </p:sp>
      <p:pic>
        <p:nvPicPr>
          <p:cNvPr id="4" name="Picture 3">
            <a:extLst>
              <a:ext uri="{FF2B5EF4-FFF2-40B4-BE49-F238E27FC236}">
                <a16:creationId xmlns:a16="http://schemas.microsoft.com/office/drawing/2014/main" id="{8DABEDEB-1566-0BAA-9989-129970418A1E}"/>
              </a:ext>
            </a:extLst>
          </p:cNvPr>
          <p:cNvPicPr>
            <a:picLocks noChangeAspect="1"/>
          </p:cNvPicPr>
          <p:nvPr/>
        </p:nvPicPr>
        <p:blipFill>
          <a:blip r:embed="rId2"/>
          <a:srcRect l="781" t="12555" r="28344" b="12381"/>
          <a:stretch/>
        </p:blipFill>
        <p:spPr>
          <a:xfrm>
            <a:off x="71437" y="893378"/>
            <a:ext cx="8955811" cy="5335502"/>
          </a:xfrm>
          <a:prstGeom prst="rect">
            <a:avLst/>
          </a:prstGeom>
        </p:spPr>
      </p:pic>
      <p:sp>
        <p:nvSpPr>
          <p:cNvPr id="6" name="Rectangle 5">
            <a:extLst>
              <a:ext uri="{FF2B5EF4-FFF2-40B4-BE49-F238E27FC236}">
                <a16:creationId xmlns:a16="http://schemas.microsoft.com/office/drawing/2014/main" id="{D3A3D9B6-8F28-B1B2-F99F-5061B47BE1E2}"/>
              </a:ext>
            </a:extLst>
          </p:cNvPr>
          <p:cNvSpPr/>
          <p:nvPr/>
        </p:nvSpPr>
        <p:spPr>
          <a:xfrm>
            <a:off x="0" y="831788"/>
            <a:ext cx="714703" cy="650171"/>
          </a:xfrm>
          <a:prstGeom prst="rect">
            <a:avLst/>
          </a:prstGeom>
          <a:solidFill>
            <a:schemeClr val="bg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7" name="TextBox 6">
            <a:extLst>
              <a:ext uri="{FF2B5EF4-FFF2-40B4-BE49-F238E27FC236}">
                <a16:creationId xmlns:a16="http://schemas.microsoft.com/office/drawing/2014/main" id="{2CEA44CF-891F-2BE0-E2C4-844275F6A07F}"/>
              </a:ext>
            </a:extLst>
          </p:cNvPr>
          <p:cNvSpPr txBox="1"/>
          <p:nvPr/>
        </p:nvSpPr>
        <p:spPr>
          <a:xfrm>
            <a:off x="2165126" y="6474376"/>
            <a:ext cx="6790577" cy="292388"/>
          </a:xfrm>
          <a:prstGeom prst="rect">
            <a:avLst/>
          </a:prstGeom>
          <a:noFill/>
        </p:spPr>
        <p:txBody>
          <a:bodyPr wrap="none" rtlCol="0">
            <a:spAutoFit/>
          </a:bodyPr>
          <a:lstStyle/>
          <a:p>
            <a:r>
              <a:rPr lang="en-US" sz="1300" dirty="0"/>
              <a:t>Source: Unconfirmed forum message (</a:t>
            </a:r>
            <a:r>
              <a:rPr lang="hu-HU" sz="1300" dirty="0"/>
              <a:t>https://x.com/Cardyak</a:t>
            </a:r>
            <a:r>
              <a:rPr lang="en-US" sz="1300" dirty="0"/>
              <a:t>) from 06/2023. </a:t>
            </a:r>
            <a:endParaRPr lang="hu-HU" sz="1300" dirty="0"/>
          </a:p>
        </p:txBody>
      </p:sp>
      <p:sp>
        <p:nvSpPr>
          <p:cNvPr id="3" name="TextBox 2">
            <a:extLst>
              <a:ext uri="{FF2B5EF4-FFF2-40B4-BE49-F238E27FC236}">
                <a16:creationId xmlns:a16="http://schemas.microsoft.com/office/drawing/2014/main" id="{C2476B6E-CE0E-946B-8F61-C745157FCDE7}"/>
              </a:ext>
            </a:extLst>
          </p:cNvPr>
          <p:cNvSpPr txBox="1"/>
          <p:nvPr/>
        </p:nvSpPr>
        <p:spPr>
          <a:xfrm>
            <a:off x="65910" y="462456"/>
            <a:ext cx="8828058" cy="646331"/>
          </a:xfrm>
          <a:prstGeom prst="rect">
            <a:avLst/>
          </a:prstGeom>
          <a:noFill/>
        </p:spPr>
        <p:txBody>
          <a:bodyPr wrap="none" rtlCol="0">
            <a:spAutoFit/>
          </a:bodyPr>
          <a:lstStyle/>
          <a:p>
            <a:r>
              <a:rPr lang="en-US" dirty="0">
                <a:solidFill>
                  <a:schemeClr val="accent6"/>
                </a:solidFill>
              </a:rPr>
              <a:t>Assumed block diagram of ARM’s Cortex-X4 CPU core, indicating a 10-wide</a:t>
            </a:r>
          </a:p>
          <a:p>
            <a:r>
              <a:rPr lang="en-US" dirty="0">
                <a:solidFill>
                  <a:schemeClr val="accent6"/>
                </a:solidFill>
              </a:rPr>
              <a:t>  CPU core </a:t>
            </a:r>
            <a:endParaRPr lang="hu-HU" dirty="0" err="1">
              <a:solidFill>
                <a:schemeClr val="accent6"/>
              </a:solidFill>
            </a:endParaRPr>
          </a:p>
        </p:txBody>
      </p:sp>
      <p:sp>
        <p:nvSpPr>
          <p:cNvPr id="5" name="Rectangle 4">
            <a:extLst>
              <a:ext uri="{FF2B5EF4-FFF2-40B4-BE49-F238E27FC236}">
                <a16:creationId xmlns:a16="http://schemas.microsoft.com/office/drawing/2014/main" id="{CF6C66FF-6F72-126E-C37F-5817D4B7F27E}"/>
              </a:ext>
            </a:extLst>
          </p:cNvPr>
          <p:cNvSpPr/>
          <p:nvPr/>
        </p:nvSpPr>
        <p:spPr>
          <a:xfrm>
            <a:off x="4614040" y="3016469"/>
            <a:ext cx="4464000" cy="591919"/>
          </a:xfrm>
          <a:prstGeom prst="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Tree>
    <p:extLst>
      <p:ext uri="{BB962C8B-B14F-4D97-AF65-F5344CB8AC3E}">
        <p14:creationId xmlns:p14="http://schemas.microsoft.com/office/powerpoint/2010/main" val="315760766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(28)</a:t>
            </a:r>
          </a:p>
        </p:txBody>
      </p:sp>
      <p:sp>
        <p:nvSpPr>
          <p:cNvPr id="5" name="TextBox 4"/>
          <p:cNvSpPr txBox="1"/>
          <p:nvPr/>
        </p:nvSpPr>
        <p:spPr>
          <a:xfrm>
            <a:off x="71438" y="5454443"/>
            <a:ext cx="9072562" cy="115416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86</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SPEC CPU 2017 benchmark package is SPEC's next-generation, industry-standard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CPU-intensive suite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comparing performance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while stressing the CPU, memory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subsystem, and compiler. </a:t>
            </a:r>
          </a:p>
        </p:txBody>
      </p:sp>
      <p:sp>
        <p:nvSpPr>
          <p:cNvPr id="9" name="Rounded Rectangle 8"/>
          <p:cNvSpPr/>
          <p:nvPr/>
        </p:nvSpPr>
        <p:spPr>
          <a:xfrm>
            <a:off x="-1" y="809313"/>
            <a:ext cx="9151637" cy="612000"/>
          </a:xfrm>
          <a:prstGeom prst="roundRect">
            <a:avLst/>
          </a:prstGeom>
          <a:solidFill>
            <a:srgbClr val="E1F4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p:cNvSpPr txBox="1"/>
          <p:nvPr/>
        </p:nvSpPr>
        <p:spPr>
          <a:xfrm>
            <a:off x="71438" y="447797"/>
            <a:ext cx="692689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the performance of current mobile processors </a:t>
            </a:r>
          </a:p>
        </p:txBody>
      </p:sp>
      <p:sp>
        <p:nvSpPr>
          <p:cNvPr id="11" name="TextBox 10"/>
          <p:cNvSpPr txBox="1"/>
          <p:nvPr/>
        </p:nvSpPr>
        <p:spPr>
          <a:xfrm>
            <a:off x="250409" y="815224"/>
            <a:ext cx="8780481" cy="164660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worth comparing</a:t>
            </a:r>
            <a:r>
              <a:rPr kumimoji="0" lang="en-US" sz="1600" b="0" i="0" u="none" strike="noStrike" kern="1200" cap="none" spc="0" normalizeH="0" baseline="0" noProof="0" dirty="0">
                <a:ln>
                  <a:noFill/>
                </a:ln>
                <a:solidFill>
                  <a:srgbClr val="0070C0"/>
                </a:solidFill>
                <a:effectLst/>
                <a:uLnTx/>
                <a:uFillTx/>
                <a:latin typeface="Verdana"/>
                <a:ea typeface="+mn-ea"/>
                <a:cs typeface="+mn-cs"/>
              </a:rPr>
              <a:t> the performance of current mobile processors with each</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other and in relation to client processors.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recent publication [</a:t>
            </a:r>
            <a:r>
              <a:rPr lang="hu-HU" sz="1600" dirty="0">
                <a:solidFill>
                  <a:srgbClr val="000000"/>
                </a:solidFill>
                <a:latin typeface="Verdana"/>
              </a:rPr>
              <a:t>87</a:t>
            </a:r>
            <a:r>
              <a:rPr kumimoji="0" lang="en-US" sz="1600" b="0" i="0" u="none" strike="noStrike" kern="1200" cap="none" spc="0" normalizeH="0" baseline="0" noProof="0" dirty="0">
                <a:ln>
                  <a:noFill/>
                </a:ln>
                <a:solidFill>
                  <a:srgbClr val="000000"/>
                </a:solidFill>
                <a:effectLst/>
                <a:uLnTx/>
                <a:uFillTx/>
                <a:latin typeface="Verdana"/>
                <a:ea typeface="+mn-ea"/>
                <a:cs typeface="+mn-cs"/>
              </a:rPr>
              <a:t>] makes this comparison easy by revealing </a:t>
            </a:r>
            <a:r>
              <a:rPr kumimoji="0" lang="en-US" sz="1600" b="0" i="0" u="none" strike="noStrike" kern="1200" cap="none" spc="0" normalizeH="0" baseline="0" noProof="0" dirty="0">
                <a:ln>
                  <a:noFill/>
                </a:ln>
                <a:solidFill>
                  <a:srgbClr val="FF0000"/>
                </a:solidFill>
                <a:effectLst/>
                <a:uLnTx/>
                <a:uFillTx/>
                <a:latin typeface="Verdana"/>
                <a:ea typeface="+mn-ea"/>
                <a:cs typeface="+mn-cs"/>
              </a:rPr>
              <a:t>SPECint2017</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 performance scores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for c/</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a:t>
            </a:r>
            <a:r>
              <a:rPr kumimoji="0" lang="en-US" sz="1600" b="0" i="0" u="none" strike="noStrike" kern="1200" cap="none" spc="0" normalizeH="0" baseline="0" noProof="0" dirty="0">
                <a:ln>
                  <a:noFill/>
                </a:ln>
                <a:solidFill>
                  <a:srgbClr val="000000"/>
                </a:solidFill>
                <a:effectLst/>
                <a:uLnTx/>
                <a:uFillTx/>
                <a:latin typeface="Verdana"/>
                <a:ea typeface="+mn-ea"/>
                <a:cs typeface="+mn-cs"/>
              </a:rPr>
              <a:t> workloads, </a:t>
            </a:r>
            <a:r>
              <a:rPr kumimoji="0" lang="en-US" sz="1600" b="0" i="0" u="none" strike="noStrike" kern="1200" cap="none" spc="-20" normalizeH="0" noProof="0" dirty="0">
                <a:ln>
                  <a:noFill/>
                </a:ln>
                <a:solidFill>
                  <a:srgbClr val="FF0000"/>
                </a:solidFill>
                <a:effectLst/>
                <a:uLnTx/>
                <a:uFillTx/>
                <a:latin typeface="Verdana"/>
                <a:ea typeface="+mn-ea"/>
                <a:cs typeface="+mn-cs"/>
              </a:rPr>
              <a:t>average power consumption </a:t>
            </a:r>
            <a:r>
              <a:rPr kumimoji="0" lang="en-US" sz="1600" b="0" i="0" u="none" strike="noStrike" kern="1200" cap="none" spc="-20" normalizeH="0" noProof="0" dirty="0">
                <a:ln>
                  <a:noFill/>
                </a:ln>
                <a:solidFill>
                  <a:srgbClr val="000000"/>
                </a:solidFill>
                <a:effectLst/>
                <a:uLnTx/>
                <a:uFillTx/>
                <a:latin typeface="Verdana"/>
                <a:ea typeface="+mn-ea"/>
                <a:cs typeface="+mn-cs"/>
              </a:rPr>
              <a:t>[in W]</a:t>
            </a:r>
          </a:p>
          <a:p>
            <a:pPr marR="0" lvl="0" algn="l" defTabSz="457200" rtl="0" eaLnBrk="1" fontAlgn="auto" latinLnBrk="0" hangingPunct="1">
              <a:lnSpc>
                <a:spcPct val="100000"/>
              </a:lnSpc>
              <a:spcBef>
                <a:spcPts val="0"/>
              </a:spcBef>
              <a:spcAft>
                <a:spcPts val="0"/>
              </a:spcAft>
              <a:buClrTx/>
              <a:buSzTx/>
              <a:tabLst/>
              <a:defRPr/>
            </a:pPr>
            <a:r>
              <a:rPr lang="en-US" sz="1600" spc="-20" dirty="0">
                <a:solidFill>
                  <a:srgbClr val="000000"/>
                </a:solidFill>
                <a:latin typeface="Verdana"/>
              </a:rPr>
              <a:t>      </a:t>
            </a:r>
            <a:r>
              <a:rPr kumimoji="0" lang="en-US" sz="1600" b="0" i="0" u="none" strike="noStrike" kern="1200" cap="none" spc="-20" normalizeH="0" noProof="0" dirty="0">
                <a:ln>
                  <a:noFill/>
                </a:ln>
                <a:solidFill>
                  <a:srgbClr val="000000"/>
                </a:solidFill>
                <a:effectLst/>
                <a:uLnTx/>
                <a:uFillTx/>
                <a:latin typeface="Verdana"/>
                <a:ea typeface="+mn-ea"/>
                <a:cs typeface="+mn-cs"/>
              </a:rPr>
              <a:t> and the </a:t>
            </a:r>
            <a:r>
              <a:rPr kumimoji="0" lang="en-US" sz="1600" b="0" i="0" u="none" strike="noStrike" kern="1200" cap="none" spc="-20" normalizeH="0" noProof="0" dirty="0">
                <a:ln>
                  <a:noFill/>
                </a:ln>
                <a:solidFill>
                  <a:srgbClr val="FF0000"/>
                </a:solidFill>
                <a:effectLst/>
                <a:uLnTx/>
                <a:uFillTx/>
                <a:latin typeface="Verdana"/>
                <a:ea typeface="+mn-ea"/>
                <a:cs typeface="+mn-cs"/>
              </a:rPr>
              <a:t>energy consumed </a:t>
            </a:r>
            <a:r>
              <a:rPr kumimoji="0" lang="en-US" sz="1600" b="0" i="0" u="none" strike="noStrike" kern="1200" cap="none" spc="-20" normalizeH="0" noProof="0" dirty="0">
                <a:ln>
                  <a:noFill/>
                </a:ln>
                <a:solidFill>
                  <a:srgbClr val="000000"/>
                </a:solidFill>
                <a:effectLst/>
                <a:uLnTx/>
                <a:uFillTx/>
                <a:latin typeface="Verdana"/>
                <a:ea typeface="+mn-ea"/>
                <a:cs typeface="+mn-cs"/>
              </a:rPr>
              <a:t>during benchmark </a:t>
            </a:r>
            <a:r>
              <a:rPr kumimoji="0" lang="en-US" sz="1600" b="0" i="0" u="none" strike="noStrike" kern="1200" cap="none" spc="0" normalizeH="0" baseline="0" noProof="0" dirty="0">
                <a:ln>
                  <a:noFill/>
                </a:ln>
                <a:solidFill>
                  <a:srgbClr val="000000"/>
                </a:solidFill>
                <a:effectLst/>
                <a:uLnTx/>
                <a:uFillTx/>
                <a:latin typeface="Verdana"/>
                <a:ea typeface="+mn-ea"/>
                <a:cs typeface="+mn-cs"/>
              </a:rPr>
              <a:t>measurement [in Joule] for</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current mobile processors (see the next Figure).</a:t>
            </a:r>
          </a:p>
        </p:txBody>
      </p:sp>
    </p:spTree>
    <p:extLst>
      <p:ext uri="{BB962C8B-B14F-4D97-AF65-F5344CB8AC3E}">
        <p14:creationId xmlns:p14="http://schemas.microsoft.com/office/powerpoint/2010/main" val="2067360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2" end="2"/>
                                            </p:txEl>
                                          </p:spTgt>
                                        </p:tgtEl>
                                        <p:attrNameLst>
                                          <p:attrName>style.visibility</p:attrName>
                                        </p:attrNameLst>
                                      </p:cBhvr>
                                      <p:to>
                                        <p:strVal val="visible"/>
                                      </p:to>
                                    </p:set>
                                    <p:anim calcmode="lin" valueType="num">
                                      <p:cBhvr additive="base">
                                        <p:cTn id="7"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3" end="3"/>
                                            </p:txEl>
                                          </p:spTgt>
                                        </p:tgtEl>
                                        <p:attrNameLst>
                                          <p:attrName>style.visibility</p:attrName>
                                        </p:attrNameLst>
                                      </p:cBhvr>
                                      <p:to>
                                        <p:strVal val="visible"/>
                                      </p:to>
                                    </p:set>
                                    <p:anim calcmode="lin" valueType="num">
                                      <p:cBhvr additive="base">
                                        <p:cTn id="11"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xEl>
                                              <p:pRg st="4" end="4"/>
                                            </p:txEl>
                                          </p:spTgt>
                                        </p:tgtEl>
                                        <p:attrNameLst>
                                          <p:attrName>style.visibility</p:attrName>
                                        </p:attrNameLst>
                                      </p:cBhvr>
                                      <p:to>
                                        <p:strVal val="visible"/>
                                      </p:to>
                                    </p:set>
                                    <p:anim calcmode="lin" valueType="num">
                                      <p:cBhvr additive="base">
                                        <p:cTn id="15"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
                                            <p:txEl>
                                              <p:pRg st="5" end="5"/>
                                            </p:txEl>
                                          </p:spTgt>
                                        </p:tgtEl>
                                        <p:attrNameLst>
                                          <p:attrName>style.visibility</p:attrName>
                                        </p:attrNameLst>
                                      </p:cBhvr>
                                      <p:to>
                                        <p:strVal val="visible"/>
                                      </p:to>
                                    </p:set>
                                    <p:anim calcmode="lin" valueType="num">
                                      <p:cBhvr additive="base">
                                        <p:cTn id="19"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(29)</a:t>
            </a:r>
          </a:p>
        </p:txBody>
      </p:sp>
      <p:grpSp>
        <p:nvGrpSpPr>
          <p:cNvPr id="7" name="Group 6"/>
          <p:cNvGrpSpPr/>
          <p:nvPr/>
        </p:nvGrpSpPr>
        <p:grpSpPr>
          <a:xfrm>
            <a:off x="1145944" y="1124744"/>
            <a:ext cx="6702420" cy="5400328"/>
            <a:chOff x="1832858" y="1736812"/>
            <a:chExt cx="5478284" cy="4716524"/>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7601" b="33201"/>
            <a:stretch/>
          </p:blipFill>
          <p:spPr>
            <a:xfrm>
              <a:off x="1832858" y="1736812"/>
              <a:ext cx="5478284" cy="4059832"/>
            </a:xfrm>
            <a:prstGeom prst="rect">
              <a:avLst/>
            </a:prstGeom>
          </p:spPr>
        </p:pic>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t="93574"/>
            <a:stretch/>
          </p:blipFill>
          <p:spPr>
            <a:xfrm>
              <a:off x="1832858" y="6012668"/>
              <a:ext cx="5478284" cy="440668"/>
            </a:xfrm>
            <a:prstGeom prst="rect">
              <a:avLst/>
            </a:prstGeom>
          </p:spPr>
        </p:pic>
      </p:grpSp>
      <p:sp>
        <p:nvSpPr>
          <p:cNvPr id="6" name="TextBox 5"/>
          <p:cNvSpPr txBox="1"/>
          <p:nvPr/>
        </p:nvSpPr>
        <p:spPr>
          <a:xfrm>
            <a:off x="71438" y="451178"/>
            <a:ext cx="9793150"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Performance (measured in SPECint2017 (c/</a:t>
            </a:r>
            <a:r>
              <a:rPr kumimoji="0" lang="en-US" sz="1800" b="0" i="0" u="none" strike="noStrike" kern="1200" cap="none" spc="-60" normalizeH="0" baseline="0" noProof="0" dirty="0" err="1">
                <a:ln>
                  <a:noFill/>
                </a:ln>
                <a:solidFill>
                  <a:srgbClr val="2D2D8A"/>
                </a:solidFill>
                <a:effectLst/>
                <a:uLnTx/>
                <a:uFillTx/>
                <a:latin typeface="Verdana"/>
                <a:ea typeface="+mn-ea"/>
                <a:cs typeface="+mn-cs"/>
              </a:rPr>
              <a:t>c++</a:t>
            </a:r>
            <a:r>
              <a:rPr kumimoji="0" lang="en-US" sz="1800" b="0" i="0" u="none" strike="noStrike" kern="1200" cap="none" spc="-60" normalizeH="0" baseline="0" noProof="0" dirty="0">
                <a:ln>
                  <a:noFill/>
                </a:ln>
                <a:solidFill>
                  <a:srgbClr val="2D2D8A"/>
                </a:solidFill>
                <a:effectLst/>
                <a:uLnTx/>
                <a:uFillTx/>
                <a:latin typeface="Verdana"/>
                <a:ea typeface="+mn-ea"/>
                <a:cs typeface="+mn-cs"/>
              </a:rPr>
              <a:t>) scores), average power (in W) </a:t>
            </a:r>
          </a:p>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  and energy consumption (in Joule) of current mobile processors [</a:t>
            </a:r>
            <a:r>
              <a:rPr lang="hu-HU" spc="-60" dirty="0">
                <a:solidFill>
                  <a:srgbClr val="2D2D8A"/>
                </a:solidFill>
                <a:latin typeface="Verdana"/>
              </a:rPr>
              <a:t>87</a:t>
            </a:r>
            <a:r>
              <a:rPr kumimoji="0" lang="en-US" sz="1800" b="0" i="0" u="none" strike="noStrike" kern="1200" cap="none" spc="-60" normalizeH="0" baseline="0" noProof="0" dirty="0">
                <a:ln>
                  <a:noFill/>
                </a:ln>
                <a:solidFill>
                  <a:srgbClr val="2D2D8A"/>
                </a:solidFill>
                <a:effectLst/>
                <a:uLnTx/>
                <a:uFillTx/>
                <a:latin typeface="Verdana"/>
                <a:ea typeface="+mn-ea"/>
                <a:cs typeface="+mn-cs"/>
              </a:rPr>
              <a:t>] -1</a:t>
            </a:r>
          </a:p>
        </p:txBody>
      </p:sp>
      <p:sp>
        <p:nvSpPr>
          <p:cNvPr id="9" name="TextBox 8"/>
          <p:cNvSpPr txBox="1"/>
          <p:nvPr/>
        </p:nvSpPr>
        <p:spPr>
          <a:xfrm>
            <a:off x="6561647" y="1792995"/>
            <a:ext cx="2186817" cy="80791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S: Snapdragon (Qualcomm)</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E: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100" b="0" i="0" u="none" strike="noStrike" kern="1200" cap="none" spc="0" normalizeH="0" baseline="0" noProof="0" dirty="0">
                <a:ln>
                  <a:noFill/>
                </a:ln>
                <a:solidFill>
                  <a:srgbClr val="000000"/>
                </a:solidFill>
                <a:effectLst/>
                <a:uLnTx/>
                <a:uFillTx/>
                <a:latin typeface="Verdana"/>
                <a:ea typeface="+mn-ea"/>
                <a:cs typeface="+mn-cs"/>
              </a:rPr>
              <a:t> (Samsung)</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D: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100" b="0" i="0" u="none" strike="noStrike" kern="1200" cap="none" spc="0" normalizeH="0" baseline="0" noProof="0" dirty="0">
                <a:ln>
                  <a:noFill/>
                </a:ln>
                <a:solidFill>
                  <a:srgbClr val="000000"/>
                </a:solidFill>
                <a:effectLst/>
                <a:uLnTx/>
                <a:uFillTx/>
                <a:latin typeface="Verdana"/>
                <a:ea typeface="+mn-ea"/>
                <a:cs typeface="+mn-cs"/>
              </a:rPr>
              <a:t>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MediaTek</a:t>
            </a: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    GS101 (Google)</a:t>
            </a:r>
          </a:p>
        </p:txBody>
      </p:sp>
      <p:sp>
        <p:nvSpPr>
          <p:cNvPr id="5" name="Rounded Rectangle 4"/>
          <p:cNvSpPr/>
          <p:nvPr/>
        </p:nvSpPr>
        <p:spPr>
          <a:xfrm>
            <a:off x="1753504" y="1628800"/>
            <a:ext cx="1404156" cy="1512168"/>
          </a:xfrm>
          <a:prstGeom prst="roundRect">
            <a:avLst/>
          </a:prstGeom>
          <a:ln w="19050">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03141708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(30)</a:t>
            </a:r>
          </a:p>
        </p:txBody>
      </p:sp>
      <p:sp>
        <p:nvSpPr>
          <p:cNvPr id="5" name="Rounded Rectangle 4"/>
          <p:cNvSpPr/>
          <p:nvPr/>
        </p:nvSpPr>
        <p:spPr>
          <a:xfrm>
            <a:off x="-508" y="1128079"/>
            <a:ext cx="9144000" cy="313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71438" y="440668"/>
            <a:ext cx="9181082"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Performance (measured in SPECint2017 (c/</a:t>
            </a:r>
            <a:r>
              <a:rPr kumimoji="0" lang="en-US" sz="1800" b="0" i="0" u="none" strike="noStrike" kern="1200" cap="none" spc="-60" normalizeH="0" baseline="0" noProof="0" dirty="0" err="1">
                <a:ln>
                  <a:noFill/>
                </a:ln>
                <a:solidFill>
                  <a:srgbClr val="2D2D8A"/>
                </a:solidFill>
                <a:effectLst/>
                <a:uLnTx/>
                <a:uFillTx/>
                <a:latin typeface="Verdana"/>
                <a:ea typeface="+mn-ea"/>
                <a:cs typeface="+mn-cs"/>
              </a:rPr>
              <a:t>c++</a:t>
            </a:r>
            <a:r>
              <a:rPr kumimoji="0" lang="en-US" sz="1800" b="0" i="0" u="none" strike="noStrike" kern="1200" cap="none" spc="-60" normalizeH="0" baseline="0" noProof="0" dirty="0">
                <a:ln>
                  <a:noFill/>
                </a:ln>
                <a:solidFill>
                  <a:srgbClr val="2D2D8A"/>
                </a:solidFill>
                <a:effectLst/>
                <a:uLnTx/>
                <a:uFillTx/>
                <a:latin typeface="Verdana"/>
                <a:ea typeface="+mn-ea"/>
                <a:cs typeface="+mn-cs"/>
              </a:rPr>
              <a:t>) scores), average power (in W)</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pc="-60" dirty="0">
                <a:solidFill>
                  <a:srgbClr val="2D2D8A"/>
                </a:solidFill>
                <a:latin typeface="Verdana"/>
              </a:rPr>
              <a:t> </a:t>
            </a:r>
            <a:r>
              <a:rPr kumimoji="0" lang="en-US" sz="1800" b="0" i="0" u="none" strike="noStrike" kern="1200" cap="none" spc="-60" normalizeH="0" baseline="0" noProof="0" dirty="0">
                <a:ln>
                  <a:noFill/>
                </a:ln>
                <a:solidFill>
                  <a:srgbClr val="2D2D8A"/>
                </a:solidFill>
                <a:effectLst/>
                <a:uLnTx/>
                <a:uFillTx/>
                <a:latin typeface="Verdana"/>
                <a:ea typeface="+mn-ea"/>
                <a:cs typeface="+mn-cs"/>
              </a:rPr>
              <a:t> and energy consumption (in Joule) of current mobile processors [</a:t>
            </a:r>
            <a:r>
              <a:rPr lang="hu-HU" spc="-60" dirty="0">
                <a:solidFill>
                  <a:srgbClr val="2D2D8A"/>
                </a:solidFill>
                <a:latin typeface="Verdana"/>
              </a:rPr>
              <a:t>87</a:t>
            </a:r>
            <a:r>
              <a:rPr kumimoji="0" lang="en-US" sz="1800" b="0" i="0" u="none" strike="noStrike" kern="1200" cap="none" spc="-60" normalizeH="0" baseline="0" noProof="0" dirty="0">
                <a:ln>
                  <a:noFill/>
                </a:ln>
                <a:solidFill>
                  <a:srgbClr val="2D2D8A"/>
                </a:solidFill>
                <a:effectLst/>
                <a:uLnTx/>
                <a:uFillTx/>
                <a:latin typeface="Verdana"/>
                <a:ea typeface="+mn-ea"/>
                <a:cs typeface="+mn-cs"/>
              </a:rPr>
              <a:t>] -2</a:t>
            </a:r>
          </a:p>
        </p:txBody>
      </p:sp>
      <p:sp>
        <p:nvSpPr>
          <p:cNvPr id="7" name="TextBox 6"/>
          <p:cNvSpPr txBox="1"/>
          <p:nvPr/>
        </p:nvSpPr>
        <p:spPr>
          <a:xfrm>
            <a:off x="251520" y="1165384"/>
            <a:ext cx="9073008" cy="310854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cited results demonstrate that Apple’s</a:t>
            </a:r>
            <a:r>
              <a:rPr kumimoji="0" lang="en-US" sz="1600" b="0" i="0" u="none" strike="noStrike" kern="1200" cap="none" spc="0" normalizeH="0" baseline="0" noProof="0" dirty="0">
                <a:ln>
                  <a:noFill/>
                </a:ln>
                <a:solidFill>
                  <a:srgbClr val="FF0000"/>
                </a:solidFill>
                <a:effectLst/>
                <a:uLnTx/>
                <a:uFillTx/>
                <a:latin typeface="Verdana"/>
                <a:ea typeface="+mn-ea"/>
                <a:cs typeface="+mn-cs"/>
              </a:rPr>
              <a:t> A14 and A15 big cores </a:t>
            </a:r>
            <a:r>
              <a:rPr kumimoji="0" lang="en-US" sz="1600" b="0" i="0" u="none" strike="noStrike" kern="1200" cap="none" spc="0" normalizeH="0" baseline="0" noProof="0" dirty="0">
                <a:ln>
                  <a:noFill/>
                </a:ln>
                <a:effectLst/>
                <a:uLnTx/>
                <a:uFillTx/>
                <a:latin typeface="Verdana"/>
                <a:ea typeface="+mn-ea"/>
                <a:cs typeface="+mn-cs"/>
              </a:rPr>
              <a:t>provide</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FF0000"/>
                </a:solidFill>
                <a:latin typeface="Verdana"/>
              </a:rPr>
              <a:t>      exceptional performance</a:t>
            </a:r>
            <a:r>
              <a:rPr kumimoji="0" lang="en-US" sz="1600" b="0" i="0" u="none" strike="noStrike" kern="1200" cap="none" spc="0" normalizeH="0" baseline="0" noProof="0" dirty="0">
                <a:ln>
                  <a:noFill/>
                </a:ln>
                <a:solidFill>
                  <a:srgbClr val="FF0000"/>
                </a:solidFill>
                <a:effectLst/>
                <a:uLnTx/>
                <a:uFillTx/>
                <a:latin typeface="Verdana"/>
                <a:ea typeface="+mn-ea"/>
                <a:cs typeface="+mn-cs"/>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Qualcomm’s X2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included in Snapdragon 8 gen 1 </a:t>
            </a:r>
            <a:r>
              <a:rPr lang="en-US" sz="1600" dirty="0">
                <a:solidFill>
                  <a:srgbClr val="000000"/>
                </a:solidFill>
                <a:latin typeface="Verdana"/>
              </a:rPr>
              <a:t>processors, </a:t>
            </a:r>
            <a:r>
              <a:rPr kumimoji="0" lang="en-US" sz="1600" b="0" i="0" u="none" strike="noStrike" kern="1200" cap="none" spc="0" normalizeH="0" baseline="0" noProof="0" dirty="0">
                <a:ln>
                  <a:noFill/>
                </a:ln>
                <a:solidFill>
                  <a:srgbClr val="0070C0"/>
                </a:solidFill>
                <a:effectLst/>
                <a:uLnTx/>
                <a:uFillTx/>
                <a:latin typeface="Verdana"/>
                <a:ea typeface="+mn-ea"/>
                <a:cs typeface="+mn-cs"/>
              </a:rPr>
              <a:t>deliver t</a:t>
            </a:r>
            <a:r>
              <a:rPr lang="en-US" sz="1600" dirty="0">
                <a:solidFill>
                  <a:srgbClr val="0070C0"/>
                </a:solidFill>
              </a:rPr>
              <a:t>he </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rPr>
              <a:t>      </a:t>
            </a:r>
            <a:r>
              <a:rPr lang="en-US" sz="1600" dirty="0">
                <a:solidFill>
                  <a:srgbClr val="0070C0"/>
                </a:solidFill>
              </a:rPr>
              <a:t>next highest performance</a:t>
            </a:r>
            <a:r>
              <a:rPr lang="en-US" sz="1600" dirty="0"/>
              <a:t>, while the </a:t>
            </a:r>
            <a:r>
              <a:rPr lang="en-US" sz="1600" dirty="0">
                <a:solidFill>
                  <a:srgbClr val="0070C0"/>
                </a:solidFill>
              </a:rPr>
              <a:t>X1 cores </a:t>
            </a:r>
            <a:r>
              <a:rPr lang="en-US" sz="1600" dirty="0"/>
              <a:t>of their </a:t>
            </a:r>
            <a:r>
              <a:rPr kumimoji="0" lang="en-US" sz="1600" b="0" i="0" u="none" strike="noStrike" kern="1200" cap="none" spc="0" normalizeH="0" baseline="0" noProof="0" dirty="0">
                <a:ln>
                  <a:noFill/>
                </a:ln>
                <a:effectLst/>
                <a:uLnTx/>
                <a:uFillTx/>
                <a:latin typeface="Verdana"/>
                <a:ea typeface="+mn-ea"/>
                <a:cs typeface="+mn-cs"/>
              </a:rPr>
              <a:t>Snapdragon </a:t>
            </a:r>
            <a:r>
              <a:rPr kumimoji="0" lang="en-US" sz="1600" b="0" i="0" u="none" strike="noStrike" kern="1200" cap="none" spc="0" normalizeH="0" baseline="0" noProof="0" dirty="0">
                <a:ln>
                  <a:noFill/>
                </a:ln>
                <a:solidFill>
                  <a:srgbClr val="000000"/>
                </a:solidFill>
                <a:effectLst/>
                <a:uLnTx/>
                <a:uFillTx/>
                <a:latin typeface="Verdana"/>
                <a:ea typeface="+mn-ea"/>
                <a:cs typeface="+mn-cs"/>
              </a:rPr>
              <a:t>processors</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offer </a:t>
            </a:r>
            <a:r>
              <a:rPr kumimoji="0" lang="en-US" sz="1600" b="0" i="0" u="none" strike="noStrike" kern="1200" cap="none" spc="0" normalizeH="0" baseline="0" noProof="0" dirty="0">
                <a:ln>
                  <a:noFill/>
                </a:ln>
                <a:solidFill>
                  <a:srgbClr val="0070C0"/>
                </a:solidFill>
                <a:effectLst/>
                <a:uLnTx/>
                <a:uFillTx/>
                <a:latin typeface="Verdana"/>
                <a:ea typeface="+mn-ea"/>
                <a:cs typeface="+mn-cs"/>
              </a:rPr>
              <a:t>slightly less performance.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Note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Samsung’s’ or MediaTek’s A77 or A78-based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show comparable but lower performance.</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It’s important to note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large cores of Apple's A14 and A15 processors already exhibit similar performance levels to Intel’s and AMD's client processors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R="0" lvl="0" algn="l" defTabSz="457200" rtl="0" eaLnBrk="1" fontAlgn="auto" latinLnBrk="0" hangingPunct="1">
              <a:lnSpc>
                <a:spcPct val="100000"/>
              </a:lnSpc>
              <a:spcBef>
                <a:spcPts val="0"/>
              </a:spcBef>
              <a:buClrTx/>
              <a:buSzTx/>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client processors consume significantly more power,</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 TDP of </a:t>
            </a:r>
          </a:p>
          <a:p>
            <a:pPr marR="0" lvl="0" algn="l" defTabSz="457200" rtl="0" eaLnBrk="1" fontAlgn="auto" latinLnBrk="0" hangingPunct="1">
              <a:lnSpc>
                <a:spcPct val="100000"/>
              </a:lnSpc>
              <a:spcBef>
                <a:spcPts val="0"/>
              </a:spcBef>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around 100 W.</a:t>
            </a:r>
          </a:p>
        </p:txBody>
      </p:sp>
    </p:spTree>
    <p:extLst>
      <p:ext uri="{BB962C8B-B14F-4D97-AF65-F5344CB8AC3E}">
        <p14:creationId xmlns:p14="http://schemas.microsoft.com/office/powerpoint/2010/main" val="4203253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 calcmode="lin" valueType="num">
                                      <p:cBhvr additive="base">
                                        <p:cTn id="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3" end="3"/>
                                            </p:txEl>
                                          </p:spTgt>
                                        </p:tgtEl>
                                        <p:attrNameLst>
                                          <p:attrName>style.visibility</p:attrName>
                                        </p:attrNameLst>
                                      </p:cBhvr>
                                      <p:to>
                                        <p:strVal val="visible"/>
                                      </p:to>
                                    </p:set>
                                    <p:anim calcmode="lin" valueType="num">
                                      <p:cBhvr additive="base">
                                        <p:cTn id="1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 calcmode="lin" valueType="num">
                                      <p:cBhvr additive="base">
                                        <p:cTn id="1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
                                            <p:txEl>
                                              <p:pRg st="5" end="5"/>
                                            </p:txEl>
                                          </p:spTgt>
                                        </p:tgtEl>
                                        <p:attrNameLst>
                                          <p:attrName>style.visibility</p:attrName>
                                        </p:attrNameLst>
                                      </p:cBhvr>
                                      <p:to>
                                        <p:strVal val="visible"/>
                                      </p:to>
                                    </p:set>
                                    <p:anim calcmode="lin" valueType="num">
                                      <p:cBhvr additive="base">
                                        <p:cTn id="2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xEl>
                                              <p:pRg st="6" end="6"/>
                                            </p:txEl>
                                          </p:spTgt>
                                        </p:tgtEl>
                                        <p:attrNameLst>
                                          <p:attrName>style.visibility</p:attrName>
                                        </p:attrNameLst>
                                      </p:cBhvr>
                                      <p:to>
                                        <p:strVal val="visible"/>
                                      </p:to>
                                    </p:set>
                                    <p:anim calcmode="lin" valueType="num">
                                      <p:cBhvr additive="base">
                                        <p:cTn id="27"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xEl>
                                              <p:pRg st="7" end="7"/>
                                            </p:txEl>
                                          </p:spTgt>
                                        </p:tgtEl>
                                        <p:attrNameLst>
                                          <p:attrName>style.visibility</p:attrName>
                                        </p:attrNameLst>
                                      </p:cBhvr>
                                      <p:to>
                                        <p:strVal val="visible"/>
                                      </p:to>
                                    </p:set>
                                    <p:anim calcmode="lin" valueType="num">
                                      <p:cBhvr additive="base">
                                        <p:cTn id="3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8" end="8"/>
                                            </p:txEl>
                                          </p:spTgt>
                                        </p:tgtEl>
                                        <p:attrNameLst>
                                          <p:attrName>style.visibility</p:attrName>
                                        </p:attrNameLst>
                                      </p:cBhvr>
                                      <p:to>
                                        <p:strVal val="visible"/>
                                      </p:to>
                                    </p:set>
                                    <p:anim calcmode="lin" valueType="num">
                                      <p:cBhvr additive="base">
                                        <p:cTn id="35"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ppt_x"/>
                                          </p:val>
                                        </p:tav>
                                        <p:tav tm="100000">
                                          <p:val>
                                            <p:strVal val="#ppt_x"/>
                                          </p:val>
                                        </p:tav>
                                      </p:tavLst>
                                    </p:anim>
                                    <p:anim calcmode="lin" valueType="num">
                                      <p:cBhvr additive="base">
                                        <p:cTn id="4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44050" y="1923515"/>
            <a:ext cx="80784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 4. References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52576479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Rectangle 13"/>
          <p:cNvSpPr>
            <a:spLocks noChangeArrowheads="1"/>
          </p:cNvSpPr>
          <p:nvPr/>
        </p:nvSpPr>
        <p:spPr bwMode="auto">
          <a:xfrm>
            <a:off x="0" y="-653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a:t>
            </a:r>
          </a:p>
        </p:txBody>
      </p:sp>
      <p:sp>
        <p:nvSpPr>
          <p:cNvPr id="37" name="Rectangle 11"/>
          <p:cNvSpPr>
            <a:spLocks noChangeArrowheads="1"/>
          </p:cNvSpPr>
          <p:nvPr/>
        </p:nvSpPr>
        <p:spPr bwMode="auto">
          <a:xfrm>
            <a:off x="104646" y="997570"/>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defRPr/>
            </a:pPr>
            <a:r>
              <a:rPr lang="en-US" sz="1400" dirty="0">
                <a:solidFill>
                  <a:srgbClr val="000000"/>
                </a:solidFill>
                <a:latin typeface="Verdana"/>
              </a:rPr>
              <a:t>[</a:t>
            </a:r>
            <a:r>
              <a:rPr lang="hu-HU" sz="1400" dirty="0">
                <a:solidFill>
                  <a:srgbClr val="000000"/>
                </a:solidFill>
                <a:latin typeface="Verdana"/>
              </a:rPr>
              <a:t>2</a:t>
            </a:r>
            <a:r>
              <a:rPr lang="en-US" sz="1400" dirty="0">
                <a:solidFill>
                  <a:srgbClr val="000000"/>
                </a:solidFill>
                <a:latin typeface="Verdana"/>
              </a:rPr>
              <a:t>]: </a:t>
            </a:r>
            <a:r>
              <a:rPr lang="hu-HU" sz="1400" dirty="0" err="1">
                <a:solidFill>
                  <a:srgbClr val="000000"/>
                </a:solidFill>
                <a:latin typeface="Verdana"/>
              </a:rPr>
              <a:t>Greenhalgh</a:t>
            </a:r>
            <a:r>
              <a:rPr lang="hu-HU" sz="1400" dirty="0">
                <a:solidFill>
                  <a:srgbClr val="000000"/>
                </a:solidFill>
                <a:latin typeface="Verdana"/>
              </a:rPr>
              <a:t> P., </a:t>
            </a:r>
            <a:r>
              <a:rPr lang="en-US" sz="1400" dirty="0" err="1">
                <a:solidFill>
                  <a:srgbClr val="000000"/>
                </a:solidFill>
                <a:latin typeface="Verdana"/>
              </a:rPr>
              <a:t>big.LITTLE</a:t>
            </a:r>
            <a:r>
              <a:rPr lang="hu-HU" sz="1400" dirty="0">
                <a:solidFill>
                  <a:srgbClr val="000000"/>
                </a:solidFill>
                <a:latin typeface="Verdana"/>
              </a:rPr>
              <a:t> </a:t>
            </a:r>
            <a:r>
              <a:rPr lang="en-US" sz="1400" dirty="0">
                <a:solidFill>
                  <a:srgbClr val="000000"/>
                </a:solidFill>
                <a:latin typeface="Verdana"/>
              </a:rPr>
              <a:t>Processing</a:t>
            </a:r>
            <a:r>
              <a:rPr lang="hu-HU" sz="1400" dirty="0">
                <a:solidFill>
                  <a:srgbClr val="000000"/>
                </a:solidFill>
                <a:latin typeface="Verdana"/>
              </a:rPr>
              <a:t> </a:t>
            </a:r>
            <a:r>
              <a:rPr lang="en-US" sz="1400" dirty="0">
                <a:solidFill>
                  <a:srgbClr val="000000"/>
                </a:solidFill>
                <a:latin typeface="Verdana"/>
              </a:rPr>
              <a:t>with</a:t>
            </a:r>
            <a:r>
              <a:rPr lang="hu-HU" sz="1400" dirty="0">
                <a:solidFill>
                  <a:srgbClr val="000000"/>
                </a:solidFill>
                <a:latin typeface="Verdana"/>
              </a:rPr>
              <a:t> </a:t>
            </a:r>
            <a:r>
              <a:rPr lang="en-US" sz="1400" dirty="0">
                <a:solidFill>
                  <a:srgbClr val="000000"/>
                </a:solidFill>
                <a:latin typeface="Verdana"/>
              </a:rPr>
              <a:t>ARM Cortex-A15</a:t>
            </a:r>
            <a:r>
              <a:rPr lang="hu-HU" sz="1400" dirty="0">
                <a:solidFill>
                  <a:srgbClr val="000000"/>
                </a:solidFill>
                <a:latin typeface="Verdana"/>
              </a:rPr>
              <a:t> </a:t>
            </a:r>
            <a:r>
              <a:rPr lang="en-US" sz="1400" dirty="0">
                <a:solidFill>
                  <a:srgbClr val="000000"/>
                </a:solidFill>
                <a:latin typeface="Verdana"/>
              </a:rPr>
              <a:t>&amp; Cortex-A7</a:t>
            </a:r>
            <a:r>
              <a:rPr lang="hu-HU" sz="1400" dirty="0">
                <a:solidFill>
                  <a:srgbClr val="000000"/>
                </a:solidFill>
                <a:latin typeface="Verdana"/>
              </a:rPr>
              <a:t>, White </a:t>
            </a:r>
            <a:r>
              <a:rPr lang="hu-HU" sz="1400" dirty="0" err="1">
                <a:solidFill>
                  <a:srgbClr val="000000"/>
                </a:solidFill>
                <a:latin typeface="Verdana"/>
              </a:rPr>
              <a:t>Paper</a:t>
            </a:r>
            <a:r>
              <a:rPr lang="hu-HU" sz="1400" dirty="0">
                <a:solidFill>
                  <a:srgbClr val="000000"/>
                </a:solidFill>
                <a:latin typeface="Verdana"/>
              </a:rPr>
              <a:t>,</a:t>
            </a:r>
          </a:p>
          <a:p>
            <a:pPr marL="715963" indent="-715963" fontAlgn="base">
              <a:spcBef>
                <a:spcPct val="0"/>
              </a:spcBef>
              <a:spcAft>
                <a:spcPct val="0"/>
              </a:spcAft>
              <a:defRPr/>
            </a:pPr>
            <a:r>
              <a:rPr lang="hu-HU" sz="1400" dirty="0">
                <a:solidFill>
                  <a:srgbClr val="000000"/>
                </a:solidFill>
                <a:latin typeface="Verdana"/>
              </a:rPr>
              <a:t>          	</a:t>
            </a:r>
            <a:r>
              <a:rPr lang="hu-HU" sz="1400" dirty="0" err="1">
                <a:solidFill>
                  <a:srgbClr val="000000"/>
                </a:solidFill>
                <a:latin typeface="Verdana"/>
              </a:rPr>
              <a:t>Sept</a:t>
            </a:r>
            <a:r>
              <a:rPr lang="hu-HU" sz="1400" dirty="0">
                <a:solidFill>
                  <a:srgbClr val="000000"/>
                </a:solidFill>
                <a:latin typeface="Verdana"/>
              </a:rPr>
              <a:t>. 2011, http://www.arm.com/files/downloads/big_LITTLE_Final_Final.pdf</a:t>
            </a:r>
          </a:p>
        </p:txBody>
      </p:sp>
      <p:sp>
        <p:nvSpPr>
          <p:cNvPr id="38" name="TextBox 3"/>
          <p:cNvSpPr txBox="1"/>
          <p:nvPr/>
        </p:nvSpPr>
        <p:spPr>
          <a:xfrm>
            <a:off x="110111" y="1634384"/>
            <a:ext cx="8037650" cy="523220"/>
          </a:xfrm>
          <a:prstGeom prst="rect">
            <a:avLst/>
          </a:prstGeom>
          <a:noFill/>
        </p:spPr>
        <p:txBody>
          <a:bodyPr wrap="none" rtlCol="0">
            <a:spAutoFit/>
          </a:bodyPr>
          <a:lstStyle/>
          <a:p>
            <a:pPr>
              <a:defRPr/>
            </a:pPr>
            <a:r>
              <a:rPr lang="hu-HU" sz="1400" dirty="0">
                <a:solidFill>
                  <a:srgbClr val="000000"/>
                </a:solidFill>
                <a:latin typeface="Verdana"/>
              </a:rPr>
              <a:t>[3]: Cortex-A73 </a:t>
            </a:r>
            <a:r>
              <a:rPr lang="hu-HU" sz="1400" dirty="0" err="1">
                <a:solidFill>
                  <a:srgbClr val="000000"/>
                </a:solidFill>
                <a:latin typeface="Verdana"/>
              </a:rPr>
              <a:t>Processor</a:t>
            </a:r>
            <a:r>
              <a:rPr lang="hu-HU" sz="1400" dirty="0">
                <a:solidFill>
                  <a:srgbClr val="000000"/>
                </a:solidFill>
                <a:latin typeface="Verdana"/>
              </a:rPr>
              <a:t>, ARM,</a:t>
            </a:r>
          </a:p>
          <a:p>
            <a:pPr marL="715963" indent="-715963">
              <a:defRPr/>
            </a:pPr>
            <a:r>
              <a:rPr lang="hu-HU" sz="1400" dirty="0">
                <a:solidFill>
                  <a:srgbClr val="000000"/>
                </a:solidFill>
                <a:latin typeface="Verdana"/>
              </a:rPr>
              <a:t>           	https://www.arm.com/products/processors/cortex-a/cortex-a73-processor.php</a:t>
            </a:r>
            <a:endParaRPr lang="en-US" sz="1400" dirty="0">
              <a:solidFill>
                <a:srgbClr val="000000"/>
              </a:solidFill>
              <a:latin typeface="Verdana"/>
            </a:endParaRPr>
          </a:p>
        </p:txBody>
      </p:sp>
      <p:sp>
        <p:nvSpPr>
          <p:cNvPr id="39" name="Szövegdoboz 38"/>
          <p:cNvSpPr txBox="1"/>
          <p:nvPr/>
        </p:nvSpPr>
        <p:spPr>
          <a:xfrm>
            <a:off x="104438" y="2256698"/>
            <a:ext cx="8928919" cy="738664"/>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4</a:t>
            </a:r>
            <a:r>
              <a:rPr lang="en-US" sz="1400" dirty="0">
                <a:solidFill>
                  <a:srgbClr val="000000"/>
                </a:solidFill>
                <a:latin typeface="Verdana"/>
              </a:rPr>
              <a:t>]: </a:t>
            </a:r>
            <a:r>
              <a:rPr lang="hu-HU" sz="1400" dirty="0">
                <a:solidFill>
                  <a:srgbClr val="000000"/>
                </a:solidFill>
                <a:latin typeface="Verdana"/>
              </a:rPr>
              <a:t>The Samsung </a:t>
            </a:r>
            <a:r>
              <a:rPr lang="hu-HU" sz="1400" dirty="0" err="1">
                <a:solidFill>
                  <a:srgbClr val="000000"/>
                </a:solidFill>
                <a:latin typeface="Verdana"/>
              </a:rPr>
              <a:t>Exynos</a:t>
            </a:r>
            <a:r>
              <a:rPr lang="hu-HU" sz="1400" dirty="0">
                <a:solidFill>
                  <a:srgbClr val="000000"/>
                </a:solidFill>
                <a:latin typeface="Verdana"/>
              </a:rPr>
              <a:t> 7420 Deep </a:t>
            </a:r>
            <a:r>
              <a:rPr lang="hu-HU" sz="1400" dirty="0" err="1">
                <a:solidFill>
                  <a:srgbClr val="000000"/>
                </a:solidFill>
                <a:latin typeface="Verdana"/>
              </a:rPr>
              <a:t>Dive</a:t>
            </a:r>
            <a:r>
              <a:rPr lang="hu-HU" sz="1400" dirty="0">
                <a:solidFill>
                  <a:srgbClr val="000000"/>
                </a:solidFill>
                <a:latin typeface="Verdana"/>
              </a:rPr>
              <a:t> – </a:t>
            </a:r>
            <a:r>
              <a:rPr lang="hu-HU" sz="1400" dirty="0" err="1">
                <a:solidFill>
                  <a:srgbClr val="000000"/>
                </a:solidFill>
                <a:latin typeface="Verdana"/>
              </a:rPr>
              <a:t>Inside</a:t>
            </a:r>
            <a:r>
              <a:rPr lang="hu-HU" sz="1400" dirty="0">
                <a:solidFill>
                  <a:srgbClr val="000000"/>
                </a:solidFill>
                <a:latin typeface="Verdana"/>
              </a:rPr>
              <a:t> A Modern 14nm </a:t>
            </a:r>
            <a:r>
              <a:rPr lang="hu-HU" sz="1400" dirty="0" err="1">
                <a:solidFill>
                  <a:srgbClr val="000000"/>
                </a:solidFill>
                <a:latin typeface="Verdana"/>
              </a:rPr>
              <a:t>SoC</a:t>
            </a:r>
            <a:r>
              <a:rPr lang="hu-HU" sz="1400" dirty="0">
                <a:solidFill>
                  <a:srgbClr val="000000"/>
                </a:solidFill>
                <a:latin typeface="Verdana"/>
              </a:rPr>
              <a:t>, </a:t>
            </a:r>
            <a:r>
              <a:rPr lang="hu-HU" sz="1400" dirty="0" err="1">
                <a:solidFill>
                  <a:srgbClr val="000000"/>
                </a:solidFill>
                <a:latin typeface="Verdana"/>
              </a:rPr>
              <a:t>June</a:t>
            </a:r>
            <a:r>
              <a:rPr lang="hu-HU" sz="1400" dirty="0">
                <a:solidFill>
                  <a:srgbClr val="000000"/>
                </a:solidFill>
                <a:latin typeface="Verdana"/>
              </a:rPr>
              <a:t> 29 2015,</a:t>
            </a:r>
          </a:p>
          <a:p>
            <a:pPr>
              <a:defRPr/>
            </a:pPr>
            <a:r>
              <a:rPr lang="hu-HU" sz="1400" dirty="0">
                <a:solidFill>
                  <a:srgbClr val="000000"/>
                </a:solidFill>
                <a:latin typeface="Verdana"/>
              </a:rPr>
              <a:t>            http://monimega.com/blog/2015/06/29/the-samsung-exynos-7420-deep-dive-inside-a-</a:t>
            </a:r>
          </a:p>
          <a:p>
            <a:pPr>
              <a:defRPr/>
            </a:pPr>
            <a:r>
              <a:rPr lang="hu-HU" sz="1400" dirty="0">
                <a:solidFill>
                  <a:srgbClr val="000000"/>
                </a:solidFill>
                <a:latin typeface="Verdana"/>
              </a:rPr>
              <a:t>            modern-14nm-soc/</a:t>
            </a:r>
          </a:p>
        </p:txBody>
      </p:sp>
      <p:sp>
        <p:nvSpPr>
          <p:cNvPr id="40" name="Szövegdoboz 39"/>
          <p:cNvSpPr txBox="1"/>
          <p:nvPr/>
        </p:nvSpPr>
        <p:spPr>
          <a:xfrm>
            <a:off x="105144" y="3050273"/>
            <a:ext cx="8486426" cy="523220"/>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5</a:t>
            </a:r>
            <a:r>
              <a:rPr lang="en-US" sz="1400" dirty="0">
                <a:solidFill>
                  <a:srgbClr val="000000"/>
                </a:solidFill>
                <a:latin typeface="Verdana"/>
              </a:rPr>
              <a:t>]: Hsu D., ARM Cortex-A75 and Cortex-A55, ARM Tech Forum, </a:t>
            </a:r>
            <a:r>
              <a:rPr lang="en-US" sz="1400" dirty="0" err="1">
                <a:solidFill>
                  <a:srgbClr val="000000"/>
                </a:solidFill>
                <a:latin typeface="Verdana"/>
              </a:rPr>
              <a:t>Shenzen</a:t>
            </a:r>
            <a:r>
              <a:rPr lang="en-US" sz="1400" dirty="0">
                <a:solidFill>
                  <a:srgbClr val="000000"/>
                </a:solidFill>
                <a:latin typeface="Verdana"/>
              </a:rPr>
              <a:t>, Jun. 14, 2017,</a:t>
            </a:r>
            <a:endParaRPr lang="hu-HU" sz="1400" dirty="0">
              <a:solidFill>
                <a:srgbClr val="000000"/>
              </a:solidFill>
              <a:latin typeface="Verdana"/>
            </a:endParaRPr>
          </a:p>
          <a:p>
            <a:pPr>
              <a:defRPr/>
            </a:pPr>
            <a:r>
              <a:rPr lang="hu-HU" sz="1400" dirty="0">
                <a:solidFill>
                  <a:srgbClr val="000000"/>
                </a:solidFill>
                <a:latin typeface="Verdana"/>
              </a:rPr>
              <a:t>            </a:t>
            </a:r>
            <a:r>
              <a:rPr lang="en-US" sz="1400" dirty="0">
                <a:solidFill>
                  <a:srgbClr val="000000"/>
                </a:solidFill>
                <a:latin typeface="Verdana"/>
              </a:rPr>
              <a:t>https://docplayer.net/85228086-Arm-cortex-a75-and-cortex-a55.html</a:t>
            </a:r>
          </a:p>
        </p:txBody>
      </p:sp>
      <p:sp>
        <p:nvSpPr>
          <p:cNvPr id="41" name="TextBox 2"/>
          <p:cNvSpPr txBox="1"/>
          <p:nvPr/>
        </p:nvSpPr>
        <p:spPr>
          <a:xfrm>
            <a:off x="109110" y="3662430"/>
            <a:ext cx="8283486" cy="523220"/>
          </a:xfrm>
          <a:prstGeom prst="rect">
            <a:avLst/>
          </a:prstGeom>
          <a:noFill/>
        </p:spPr>
        <p:txBody>
          <a:bodyPr wrap="square" rtlCol="0">
            <a:spAutoFit/>
          </a:bodyPr>
          <a:lstStyle/>
          <a:p>
            <a:pPr>
              <a:defRPr/>
            </a:pPr>
            <a:r>
              <a:rPr lang="en-US" sz="1400" dirty="0">
                <a:solidFill>
                  <a:srgbClr val="000000"/>
                </a:solidFill>
                <a:latin typeface="Verdana"/>
              </a:rPr>
              <a:t>[</a:t>
            </a:r>
            <a:r>
              <a:rPr lang="hu-HU" sz="1400" dirty="0">
                <a:solidFill>
                  <a:srgbClr val="000000"/>
                </a:solidFill>
                <a:latin typeface="Verdana"/>
              </a:rPr>
              <a:t>6</a:t>
            </a:r>
            <a:r>
              <a:rPr lang="en-US" sz="1400" dirty="0">
                <a:solidFill>
                  <a:srgbClr val="000000"/>
                </a:solidFill>
                <a:latin typeface="Verdana"/>
              </a:rPr>
              <a:t>]: ARM Q4 2016 Roadshow Slides, ARM Holdings, 2017</a:t>
            </a:r>
          </a:p>
          <a:p>
            <a:pPr>
              <a:defRPr/>
            </a:pPr>
            <a:r>
              <a:rPr lang="en-US" sz="1400" dirty="0">
                <a:solidFill>
                  <a:srgbClr val="000000"/>
                </a:solidFill>
                <a:latin typeface="Verdana"/>
              </a:rPr>
              <a:t>            file:///C:/Users/sima/Downloads/ARM_SB_Q4_2016_Roadshow_Slides_FINAL.pdf</a:t>
            </a:r>
          </a:p>
        </p:txBody>
      </p:sp>
      <p:sp>
        <p:nvSpPr>
          <p:cNvPr id="42" name="TextBox 3"/>
          <p:cNvSpPr txBox="1"/>
          <p:nvPr/>
        </p:nvSpPr>
        <p:spPr>
          <a:xfrm>
            <a:off x="97560" y="4279831"/>
            <a:ext cx="8682249" cy="738664"/>
          </a:xfrm>
          <a:prstGeom prst="rect">
            <a:avLst/>
          </a:prstGeom>
          <a:noFill/>
        </p:spPr>
        <p:txBody>
          <a:bodyPr wrap="none" rtlCol="0">
            <a:spAutoFit/>
          </a:bodyPr>
          <a:lstStyle/>
          <a:p>
            <a:pPr>
              <a:defRPr/>
            </a:pPr>
            <a:r>
              <a:rPr lang="hu-HU" sz="1400" dirty="0">
                <a:solidFill>
                  <a:srgbClr val="000000"/>
                </a:solidFill>
                <a:latin typeface="Verdana"/>
              </a:rPr>
              <a:t>[7]: </a:t>
            </a:r>
            <a:r>
              <a:rPr lang="en-US" sz="1400" dirty="0">
                <a:solidFill>
                  <a:srgbClr val="000000"/>
                </a:solidFill>
                <a:latin typeface="Verdana"/>
              </a:rPr>
              <a:t>Stephens </a:t>
            </a:r>
            <a:r>
              <a:rPr lang="hu-HU" sz="1400" dirty="0">
                <a:solidFill>
                  <a:srgbClr val="000000"/>
                </a:solidFill>
                <a:latin typeface="Verdana"/>
              </a:rPr>
              <a:t>N., </a:t>
            </a:r>
            <a:r>
              <a:rPr lang="en-US" sz="1400" dirty="0">
                <a:solidFill>
                  <a:srgbClr val="000000"/>
                </a:solidFill>
                <a:latin typeface="Verdana"/>
              </a:rPr>
              <a:t>Armv8-A Next-Generation Vector Architecture for HPC</a:t>
            </a:r>
            <a:r>
              <a:rPr lang="hu-HU" sz="1400" dirty="0">
                <a:solidFill>
                  <a:srgbClr val="000000"/>
                </a:solidFill>
                <a:latin typeface="Verdana"/>
              </a:rPr>
              <a:t>, Hot Chips 2016,</a:t>
            </a:r>
          </a:p>
          <a:p>
            <a:pPr marL="715963" indent="-715963">
              <a:defRPr/>
            </a:pPr>
            <a:r>
              <a:rPr lang="hu-HU" sz="1400" dirty="0">
                <a:solidFill>
                  <a:srgbClr val="000000"/>
                </a:solidFill>
                <a:latin typeface="Verdana"/>
              </a:rPr>
              <a:t>          	https://community.arm.com/groups/processors/blog/2016/08/22/technology-update-</a:t>
            </a:r>
          </a:p>
          <a:p>
            <a:pPr marL="715963" indent="-715963">
              <a:defRPr/>
            </a:pPr>
            <a:r>
              <a:rPr lang="hu-HU" sz="1400" dirty="0">
                <a:solidFill>
                  <a:srgbClr val="000000"/>
                </a:solidFill>
                <a:latin typeface="Verdana"/>
              </a:rPr>
              <a:t>          	the-scalable-vector-extension-sve-for-the-armv8-a-architecture</a:t>
            </a:r>
            <a:endParaRPr lang="en-US" sz="1400" dirty="0">
              <a:solidFill>
                <a:srgbClr val="000000"/>
              </a:solidFill>
              <a:latin typeface="Verdana"/>
            </a:endParaRPr>
          </a:p>
        </p:txBody>
      </p:sp>
      <p:sp>
        <p:nvSpPr>
          <p:cNvPr id="43" name="Rectangle 11"/>
          <p:cNvSpPr>
            <a:spLocks noChangeArrowheads="1"/>
          </p:cNvSpPr>
          <p:nvPr/>
        </p:nvSpPr>
        <p:spPr bwMode="auto">
          <a:xfrm>
            <a:off x="98020" y="5034724"/>
            <a:ext cx="8886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8</a:t>
            </a:r>
            <a:r>
              <a:rPr lang="en-US" sz="1400" dirty="0">
                <a:solidFill>
                  <a:srgbClr val="000000"/>
                </a:solidFill>
                <a:latin typeface="Verdana"/>
              </a:rPr>
              <a:t>]: Architecture and Implementation of the ARM Cortex-A8 Microprocessor</a:t>
            </a:r>
            <a:r>
              <a:rPr lang="hu-HU" sz="1400" dirty="0">
                <a:solidFill>
                  <a:srgbClr val="000000"/>
                </a:solidFill>
                <a:latin typeface="Verdana"/>
              </a:rPr>
              <a:t>, Design &amp; </a:t>
            </a:r>
            <a:r>
              <a:rPr lang="hu-HU" sz="1400" dirty="0" err="1">
                <a:solidFill>
                  <a:srgbClr val="000000"/>
                </a:solidFill>
                <a:latin typeface="Verdana"/>
              </a:rPr>
              <a:t>Reuse</a:t>
            </a:r>
            <a:r>
              <a:rPr lang="hu-HU" sz="1400" dirty="0">
                <a:solidFill>
                  <a:srgbClr val="000000"/>
                </a:solidFill>
                <a:latin typeface="Verdana"/>
              </a:rPr>
              <a:t>,</a:t>
            </a:r>
            <a:endParaRPr lang="en-US" sz="1400" dirty="0">
              <a:solidFill>
                <a:srgbClr val="000000"/>
              </a:solidFill>
              <a:latin typeface="Verdana"/>
            </a:endParaRPr>
          </a:p>
          <a:p>
            <a:pPr marL="715963" indent="-715963" fontAlgn="base">
              <a:spcBef>
                <a:spcPct val="0"/>
              </a:spcBef>
              <a:spcAft>
                <a:spcPct val="0"/>
              </a:spcAft>
              <a:defRPr/>
            </a:pPr>
            <a:r>
              <a:rPr lang="en-US" sz="1400" dirty="0">
                <a:solidFill>
                  <a:srgbClr val="000000"/>
                </a:solidFill>
                <a:latin typeface="Verdana"/>
              </a:rPr>
              <a:t>          </a:t>
            </a:r>
            <a:r>
              <a:rPr lang="hu-HU" sz="1400" dirty="0">
                <a:solidFill>
                  <a:srgbClr val="000000"/>
                </a:solidFill>
                <a:latin typeface="Verdana"/>
              </a:rPr>
              <a:t>	http://www.design-reuse.com/articles/11580/architecture-and-implementation-of-the-</a:t>
            </a:r>
          </a:p>
          <a:p>
            <a:pPr marL="715963" indent="-715963" fontAlgn="base">
              <a:spcBef>
                <a:spcPct val="0"/>
              </a:spcBef>
              <a:spcAft>
                <a:spcPct val="0"/>
              </a:spcAft>
              <a:defRPr/>
            </a:pPr>
            <a:r>
              <a:rPr lang="hu-HU" sz="1400" dirty="0">
                <a:solidFill>
                  <a:srgbClr val="000000"/>
                </a:solidFill>
                <a:latin typeface="Verdana"/>
              </a:rPr>
              <a:t>         	arm-cortex-a8-microprocessor.html</a:t>
            </a:r>
            <a:endParaRPr lang="en-US" sz="1400" dirty="0">
              <a:solidFill>
                <a:srgbClr val="000000"/>
              </a:solidFill>
              <a:latin typeface="Verdana"/>
            </a:endParaRPr>
          </a:p>
        </p:txBody>
      </p:sp>
      <p:sp>
        <p:nvSpPr>
          <p:cNvPr id="44" name="TextBox 3"/>
          <p:cNvSpPr txBox="1"/>
          <p:nvPr/>
        </p:nvSpPr>
        <p:spPr>
          <a:xfrm>
            <a:off x="99681" y="5797637"/>
            <a:ext cx="8573757" cy="523220"/>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9</a:t>
            </a:r>
            <a:r>
              <a:rPr lang="en-US" sz="1400" dirty="0">
                <a:solidFill>
                  <a:srgbClr val="000000"/>
                </a:solidFill>
                <a:latin typeface="Verdana"/>
              </a:rPr>
              <a:t>]: </a:t>
            </a:r>
            <a:r>
              <a:rPr lang="hu-HU" sz="1400" dirty="0" err="1">
                <a:solidFill>
                  <a:srgbClr val="000000"/>
                </a:solidFill>
                <a:latin typeface="Verdana"/>
              </a:rPr>
              <a:t>Frumusanu</a:t>
            </a:r>
            <a:r>
              <a:rPr lang="hu-HU" sz="1400" dirty="0">
                <a:solidFill>
                  <a:srgbClr val="000000"/>
                </a:solidFill>
                <a:latin typeface="Verdana"/>
              </a:rPr>
              <a:t> A., </a:t>
            </a:r>
            <a:r>
              <a:rPr lang="en-US" sz="1400" dirty="0">
                <a:solidFill>
                  <a:srgbClr val="000000"/>
                </a:solidFill>
                <a:latin typeface="Verdana"/>
              </a:rPr>
              <a:t>ARM Details Built on ARM Cortex Technology License</a:t>
            </a:r>
            <a:r>
              <a:rPr lang="hu-HU" sz="1400" dirty="0">
                <a:solidFill>
                  <a:srgbClr val="000000"/>
                </a:solidFill>
                <a:latin typeface="Verdana"/>
              </a:rPr>
              <a:t>, </a:t>
            </a:r>
            <a:r>
              <a:rPr lang="hu-HU" sz="1400" dirty="0" err="1">
                <a:solidFill>
                  <a:srgbClr val="000000"/>
                </a:solidFill>
                <a:latin typeface="Verdana"/>
              </a:rPr>
              <a:t>AnandTech</a:t>
            </a:r>
            <a:r>
              <a:rPr lang="hu-HU" sz="1400" dirty="0">
                <a:solidFill>
                  <a:srgbClr val="000000"/>
                </a:solidFill>
                <a:latin typeface="Verdana"/>
              </a:rPr>
              <a:t>, </a:t>
            </a:r>
          </a:p>
          <a:p>
            <a:pPr>
              <a:defRPr/>
            </a:pPr>
            <a:r>
              <a:rPr lang="hu-HU" sz="1400" dirty="0">
                <a:solidFill>
                  <a:srgbClr val="000000"/>
                </a:solidFill>
                <a:latin typeface="Verdana"/>
              </a:rPr>
              <a:t>            May 29 2016, https://www.anandtech.com/show/10366/arm-built-on-cortex-license</a:t>
            </a:r>
            <a:endParaRPr lang="en-US" sz="1400" dirty="0">
              <a:solidFill>
                <a:srgbClr val="000000"/>
              </a:solidFill>
              <a:latin typeface="Verdana"/>
            </a:endParaRPr>
          </a:p>
        </p:txBody>
      </p:sp>
      <p:sp>
        <p:nvSpPr>
          <p:cNvPr id="46" name="Rectangle 11"/>
          <p:cNvSpPr>
            <a:spLocks noChangeArrowheads="1"/>
          </p:cNvSpPr>
          <p:nvPr/>
        </p:nvSpPr>
        <p:spPr bwMode="auto">
          <a:xfrm>
            <a:off x="115278" y="618004"/>
            <a:ext cx="8886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a:t>
            </a:r>
            <a:r>
              <a:rPr lang="en-US" sz="1400" dirty="0">
                <a:solidFill>
                  <a:srgbClr val="000000"/>
                </a:solidFill>
                <a:latin typeface="Verdana"/>
              </a:rPr>
              <a:t>]:</a:t>
            </a:r>
            <a:r>
              <a:rPr lang="hu-HU" sz="1400" dirty="0">
                <a:solidFill>
                  <a:srgbClr val="000000"/>
                </a:solidFill>
                <a:latin typeface="Verdana"/>
              </a:rPr>
              <a:t> </a:t>
            </a:r>
            <a:r>
              <a:rPr lang="hu-HU" sz="1400" dirty="0" err="1">
                <a:solidFill>
                  <a:srgbClr val="000000"/>
                </a:solidFill>
                <a:latin typeface="Verdana"/>
              </a:rPr>
              <a:t>Cult</a:t>
            </a:r>
            <a:r>
              <a:rPr lang="hu-HU" sz="1400" dirty="0">
                <a:solidFill>
                  <a:srgbClr val="000000"/>
                </a:solidFill>
                <a:latin typeface="Verdana"/>
              </a:rPr>
              <a:t> of Mac, https://www.cultofmac.com/?utm_content=cmp-true</a:t>
            </a:r>
            <a:endParaRPr lang="en-US" sz="1400" dirty="0">
              <a:solidFill>
                <a:srgbClr val="000000"/>
              </a:solidFill>
              <a:latin typeface="Verdana"/>
            </a:endParaRPr>
          </a:p>
        </p:txBody>
      </p:sp>
    </p:spTree>
    <p:extLst>
      <p:ext uri="{BB962C8B-B14F-4D97-AF65-F5344CB8AC3E}">
        <p14:creationId xmlns:p14="http://schemas.microsoft.com/office/powerpoint/2010/main" val="401122095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0" y="6746"/>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(2)</a:t>
            </a:r>
          </a:p>
        </p:txBody>
      </p:sp>
      <p:sp>
        <p:nvSpPr>
          <p:cNvPr id="17" name="Rectangle 11"/>
          <p:cNvSpPr>
            <a:spLocks noChangeArrowheads="1"/>
          </p:cNvSpPr>
          <p:nvPr/>
        </p:nvSpPr>
        <p:spPr bwMode="auto">
          <a:xfrm>
            <a:off x="106483" y="626623"/>
            <a:ext cx="8886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10</a:t>
            </a:r>
            <a:r>
              <a:rPr lang="en-US" sz="1400" dirty="0">
                <a:solidFill>
                  <a:srgbClr val="000000"/>
                </a:solidFill>
                <a:latin typeface="Verdana"/>
              </a:rPr>
              <a:t>]: </a:t>
            </a:r>
            <a:r>
              <a:rPr lang="hu-HU" sz="1400" dirty="0" err="1">
                <a:solidFill>
                  <a:srgbClr val="000000"/>
                </a:solidFill>
                <a:latin typeface="Verdana"/>
              </a:rPr>
              <a:t>Rao</a:t>
            </a:r>
            <a:r>
              <a:rPr lang="hu-HU" sz="1400" dirty="0">
                <a:solidFill>
                  <a:srgbClr val="000000"/>
                </a:solidFill>
                <a:latin typeface="Verdana"/>
              </a:rPr>
              <a:t> A., ARM: a </a:t>
            </a:r>
            <a:r>
              <a:rPr lang="hu-HU" sz="1400" dirty="0" err="1">
                <a:solidFill>
                  <a:srgbClr val="000000"/>
                </a:solidFill>
                <a:latin typeface="Verdana"/>
              </a:rPr>
              <a:t>mandatory</a:t>
            </a:r>
            <a:r>
              <a:rPr lang="hu-HU" sz="1400" dirty="0">
                <a:solidFill>
                  <a:srgbClr val="000000"/>
                </a:solidFill>
                <a:latin typeface="Verdana"/>
              </a:rPr>
              <a:t> primer, Element14, 2014</a:t>
            </a:r>
          </a:p>
        </p:txBody>
      </p:sp>
      <p:sp>
        <p:nvSpPr>
          <p:cNvPr id="18" name="TextBox 3"/>
          <p:cNvSpPr txBox="1"/>
          <p:nvPr/>
        </p:nvSpPr>
        <p:spPr>
          <a:xfrm>
            <a:off x="108886" y="1061725"/>
            <a:ext cx="8869109"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1</a:t>
            </a:r>
            <a:r>
              <a:rPr lang="en-US" sz="1400" dirty="0">
                <a:solidFill>
                  <a:srgbClr val="000000"/>
                </a:solidFill>
                <a:latin typeface="Verdana"/>
              </a:rPr>
              <a:t>]:</a:t>
            </a:r>
            <a:r>
              <a:rPr lang="hu-HU" sz="1400" dirty="0">
                <a:solidFill>
                  <a:srgbClr val="000000"/>
                </a:solidFill>
                <a:latin typeface="Verdana"/>
              </a:rPr>
              <a:t> https://www.statista.com/statistics/1131983/arm-based-chip-unit-shipments-as-reported-by-licensees-worldwide/</a:t>
            </a:r>
          </a:p>
          <a:p>
            <a:pPr>
              <a:defRPr/>
            </a:pPr>
            <a:endParaRPr lang="hu-HU" sz="1400" dirty="0">
              <a:solidFill>
                <a:srgbClr val="000000"/>
              </a:solidFill>
              <a:latin typeface="Verdana"/>
            </a:endParaRPr>
          </a:p>
        </p:txBody>
      </p:sp>
      <p:sp>
        <p:nvSpPr>
          <p:cNvPr id="20" name="TextBox 4"/>
          <p:cNvSpPr txBox="1"/>
          <p:nvPr/>
        </p:nvSpPr>
        <p:spPr>
          <a:xfrm>
            <a:off x="106376" y="1602192"/>
            <a:ext cx="8040214"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2</a:t>
            </a:r>
            <a:r>
              <a:rPr lang="en-US" sz="1400" dirty="0">
                <a:solidFill>
                  <a:srgbClr val="000000"/>
                </a:solidFill>
                <a:latin typeface="Verdana"/>
              </a:rPr>
              <a:t>]:</a:t>
            </a:r>
            <a:r>
              <a:rPr lang="hu-HU" sz="1400" dirty="0">
                <a:solidFill>
                  <a:srgbClr val="000000"/>
                </a:solidFill>
                <a:latin typeface="Verdana"/>
              </a:rPr>
              <a:t> </a:t>
            </a:r>
            <a:r>
              <a:rPr lang="hu-HU" sz="1400" dirty="0" err="1">
                <a:solidFill>
                  <a:srgbClr val="000000"/>
                </a:solidFill>
                <a:latin typeface="Verdana"/>
              </a:rPr>
              <a:t>Shilov</a:t>
            </a:r>
            <a:r>
              <a:rPr lang="hu-HU" sz="1400" dirty="0">
                <a:solidFill>
                  <a:srgbClr val="000000"/>
                </a:solidFill>
                <a:latin typeface="Verdana"/>
              </a:rPr>
              <a:t> A.; </a:t>
            </a:r>
            <a:r>
              <a:rPr lang="en-US" sz="1400" dirty="0">
                <a:solidFill>
                  <a:srgbClr val="000000"/>
                </a:solidFill>
                <a:latin typeface="Verdana"/>
              </a:rPr>
              <a:t>Over 200 Billion Arm-Based Chips Shipped</a:t>
            </a:r>
            <a:r>
              <a:rPr lang="hu-HU" sz="1400" dirty="0">
                <a:solidFill>
                  <a:srgbClr val="000000"/>
                </a:solidFill>
                <a:latin typeface="Verdana"/>
              </a:rPr>
              <a:t>;tomshardware.com; </a:t>
            </a:r>
            <a:r>
              <a:rPr lang="hu-HU" sz="1400" dirty="0" err="1">
                <a:solidFill>
                  <a:srgbClr val="000000"/>
                </a:solidFill>
                <a:latin typeface="Verdana"/>
              </a:rPr>
              <a:t>October</a:t>
            </a:r>
            <a:r>
              <a:rPr lang="hu-HU" sz="1400" dirty="0">
                <a:solidFill>
                  <a:srgbClr val="000000"/>
                </a:solidFill>
                <a:latin typeface="Verdana"/>
              </a:rPr>
              <a:t> 20, 2021; https://www.tomshardware.com/news/over-200-billion-of-arm-chips-shipped</a:t>
            </a:r>
            <a:endParaRPr lang="en-US" sz="1400" dirty="0">
              <a:solidFill>
                <a:srgbClr val="000000"/>
              </a:solidFill>
              <a:latin typeface="Verdana"/>
            </a:endParaRPr>
          </a:p>
        </p:txBody>
      </p:sp>
      <p:sp>
        <p:nvSpPr>
          <p:cNvPr id="21" name="Rectangle 11"/>
          <p:cNvSpPr>
            <a:spLocks noChangeArrowheads="1"/>
          </p:cNvSpPr>
          <p:nvPr/>
        </p:nvSpPr>
        <p:spPr bwMode="auto">
          <a:xfrm>
            <a:off x="108654" y="3249045"/>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15</a:t>
            </a:r>
            <a:r>
              <a:rPr lang="en-US" sz="1400" dirty="0">
                <a:solidFill>
                  <a:srgbClr val="000000"/>
                </a:solidFill>
                <a:latin typeface="Verdana"/>
              </a:rPr>
              <a:t>]: </a:t>
            </a:r>
            <a:r>
              <a:rPr lang="hu-HU" sz="1400" dirty="0" err="1">
                <a:solidFill>
                  <a:srgbClr val="000000"/>
                </a:solidFill>
                <a:latin typeface="Verdana"/>
              </a:rPr>
              <a:t>Levy</a:t>
            </a:r>
            <a:r>
              <a:rPr lang="hu-HU" sz="1400" dirty="0">
                <a:solidFill>
                  <a:srgbClr val="000000"/>
                </a:solidFill>
                <a:latin typeface="Verdana"/>
              </a:rPr>
              <a:t> M., The </a:t>
            </a:r>
            <a:r>
              <a:rPr lang="hu-HU" sz="1400" dirty="0" err="1">
                <a:solidFill>
                  <a:srgbClr val="000000"/>
                </a:solidFill>
                <a:latin typeface="Verdana"/>
              </a:rPr>
              <a:t>History</a:t>
            </a:r>
            <a:r>
              <a:rPr lang="hu-HU" sz="1400" dirty="0">
                <a:solidFill>
                  <a:srgbClr val="000000"/>
                </a:solidFill>
                <a:latin typeface="Verdana"/>
              </a:rPr>
              <a:t> of The ARM </a:t>
            </a:r>
            <a:r>
              <a:rPr lang="hu-HU" sz="1400" dirty="0" err="1">
                <a:solidFill>
                  <a:srgbClr val="000000"/>
                </a:solidFill>
                <a:latin typeface="Verdana"/>
              </a:rPr>
              <a:t>Architecture</a:t>
            </a:r>
            <a:r>
              <a:rPr lang="hu-HU" sz="1400" dirty="0">
                <a:solidFill>
                  <a:srgbClr val="000000"/>
                </a:solidFill>
                <a:latin typeface="Verdana"/>
              </a:rPr>
              <a:t>: </a:t>
            </a:r>
            <a:r>
              <a:rPr lang="hu-HU" sz="1400" dirty="0" err="1">
                <a:solidFill>
                  <a:srgbClr val="000000"/>
                </a:solidFill>
                <a:latin typeface="Verdana"/>
              </a:rPr>
              <a:t>From</a:t>
            </a:r>
            <a:r>
              <a:rPr lang="hu-HU" sz="1400" dirty="0">
                <a:solidFill>
                  <a:srgbClr val="000000"/>
                </a:solidFill>
                <a:latin typeface="Verdana"/>
              </a:rPr>
              <a:t> </a:t>
            </a:r>
            <a:r>
              <a:rPr lang="hu-HU" sz="1400" dirty="0" err="1">
                <a:solidFill>
                  <a:srgbClr val="000000"/>
                </a:solidFill>
                <a:latin typeface="Verdana"/>
              </a:rPr>
              <a:t>Inception</a:t>
            </a:r>
            <a:r>
              <a:rPr lang="hu-HU" sz="1400" dirty="0">
                <a:solidFill>
                  <a:srgbClr val="000000"/>
                </a:solidFill>
                <a:latin typeface="Verdana"/>
              </a:rPr>
              <a:t> </a:t>
            </a:r>
            <a:r>
              <a:rPr lang="hu-HU" sz="1400" dirty="0" err="1">
                <a:solidFill>
                  <a:srgbClr val="000000"/>
                </a:solidFill>
                <a:latin typeface="Verdana"/>
              </a:rPr>
              <a:t>to</a:t>
            </a:r>
            <a:r>
              <a:rPr lang="hu-HU" sz="1400" dirty="0">
                <a:solidFill>
                  <a:srgbClr val="000000"/>
                </a:solidFill>
                <a:latin typeface="Verdana"/>
              </a:rPr>
              <a:t> IPO,</a:t>
            </a:r>
            <a:endParaRPr lang="en-US" sz="1400" dirty="0">
              <a:solidFill>
                <a:srgbClr val="000000"/>
              </a:solidFill>
              <a:latin typeface="Verdana"/>
            </a:endParaRPr>
          </a:p>
          <a:p>
            <a:pPr marL="715963" indent="-715963" fontAlgn="base">
              <a:spcBef>
                <a:spcPct val="0"/>
              </a:spcBef>
              <a:spcAft>
                <a:spcPct val="0"/>
              </a:spcAft>
              <a:defRPr/>
            </a:pPr>
            <a:r>
              <a:rPr lang="en-US" sz="1400" dirty="0">
                <a:solidFill>
                  <a:srgbClr val="000000"/>
                </a:solidFill>
                <a:latin typeface="Verdana"/>
              </a:rPr>
              <a:t>          </a:t>
            </a:r>
            <a:r>
              <a:rPr lang="hu-HU" sz="1400" dirty="0">
                <a:solidFill>
                  <a:srgbClr val="000000"/>
                </a:solidFill>
                <a:latin typeface="Verdana"/>
              </a:rPr>
              <a:t>	</a:t>
            </a:r>
            <a:r>
              <a:rPr lang="en-US" sz="1400" dirty="0">
                <a:solidFill>
                  <a:srgbClr val="000000"/>
                </a:solidFill>
                <a:latin typeface="Verdana"/>
              </a:rPr>
              <a:t>http://www.reds.ch/share/cours/ReCo/documents/TheHistoryOfTheArmArchitecture.pdf</a:t>
            </a:r>
          </a:p>
        </p:txBody>
      </p:sp>
      <p:sp>
        <p:nvSpPr>
          <p:cNvPr id="22" name="Text Box 11"/>
          <p:cNvSpPr txBox="1">
            <a:spLocks noChangeArrowheads="1"/>
          </p:cNvSpPr>
          <p:nvPr/>
        </p:nvSpPr>
        <p:spPr bwMode="auto">
          <a:xfrm>
            <a:off x="108930" y="2418687"/>
            <a:ext cx="88253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13</a:t>
            </a:r>
            <a:r>
              <a:rPr lang="en-US" dirty="0">
                <a:solidFill>
                  <a:srgbClr val="000000"/>
                </a:solidFill>
              </a:rPr>
              <a:t>]: </a:t>
            </a:r>
            <a:r>
              <a:rPr lang="hu-HU" dirty="0">
                <a:solidFill>
                  <a:srgbClr val="000000"/>
                </a:solidFill>
              </a:rPr>
              <a:t>The ARM </a:t>
            </a:r>
            <a:r>
              <a:rPr lang="hu-HU" dirty="0" err="1">
                <a:solidFill>
                  <a:srgbClr val="000000"/>
                </a:solidFill>
              </a:rPr>
              <a:t>Architecture</a:t>
            </a:r>
            <a:r>
              <a:rPr lang="hu-HU" dirty="0">
                <a:solidFill>
                  <a:srgbClr val="000000"/>
                </a:solidFill>
              </a:rPr>
              <a:t>, http://www.eng.auburn.edu/~strouce/DaTseminar/UniPres07s.pdf</a:t>
            </a:r>
          </a:p>
        </p:txBody>
      </p:sp>
      <p:sp>
        <p:nvSpPr>
          <p:cNvPr id="23" name="Text Box 11"/>
          <p:cNvSpPr txBox="1">
            <a:spLocks noChangeArrowheads="1"/>
          </p:cNvSpPr>
          <p:nvPr/>
        </p:nvSpPr>
        <p:spPr bwMode="auto">
          <a:xfrm>
            <a:off x="125495" y="2809377"/>
            <a:ext cx="76049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14</a:t>
            </a:r>
            <a:r>
              <a:rPr lang="en-US" dirty="0">
                <a:solidFill>
                  <a:srgbClr val="000000"/>
                </a:solidFill>
              </a:rPr>
              <a:t>]: </a:t>
            </a:r>
            <a:r>
              <a:rPr lang="hu-HU" dirty="0" err="1">
                <a:solidFill>
                  <a:srgbClr val="000000"/>
                </a:solidFill>
              </a:rPr>
              <a:t>Wikipedia</a:t>
            </a:r>
            <a:r>
              <a:rPr lang="hu-HU" dirty="0">
                <a:solidFill>
                  <a:srgbClr val="000000"/>
                </a:solidFill>
              </a:rPr>
              <a:t>, ARM </a:t>
            </a:r>
            <a:r>
              <a:rPr lang="hu-HU" dirty="0" err="1">
                <a:solidFill>
                  <a:srgbClr val="000000"/>
                </a:solidFill>
              </a:rPr>
              <a:t>architecture</a:t>
            </a:r>
            <a:r>
              <a:rPr lang="hu-HU" dirty="0">
                <a:solidFill>
                  <a:srgbClr val="000000"/>
                </a:solidFill>
              </a:rPr>
              <a:t>, http://en.wikipedia.org/wiki/ARM_architecture</a:t>
            </a:r>
          </a:p>
        </p:txBody>
      </p:sp>
      <p:sp>
        <p:nvSpPr>
          <p:cNvPr id="24" name="Szövegdoboz 23"/>
          <p:cNvSpPr txBox="1"/>
          <p:nvPr/>
        </p:nvSpPr>
        <p:spPr>
          <a:xfrm>
            <a:off x="106410" y="3852138"/>
            <a:ext cx="8793076" cy="523220"/>
          </a:xfrm>
          <a:prstGeom prst="rect">
            <a:avLst/>
          </a:prstGeom>
          <a:noFill/>
        </p:spPr>
        <p:txBody>
          <a:bodyPr wrap="square" rtlCol="0">
            <a:spAutoFit/>
          </a:bodyPr>
          <a:lstStyle/>
          <a:p>
            <a:pPr lvl="0">
              <a:defRPr/>
            </a:pPr>
            <a:r>
              <a:rPr lang="en-US" sz="1400" dirty="0">
                <a:solidFill>
                  <a:srgbClr val="000000"/>
                </a:solidFill>
                <a:latin typeface="Verdana"/>
              </a:rPr>
              <a:t>[1</a:t>
            </a:r>
            <a:r>
              <a:rPr lang="hu-HU" sz="1400" dirty="0">
                <a:solidFill>
                  <a:srgbClr val="000000"/>
                </a:solidFill>
                <a:latin typeface="Verdana"/>
              </a:rPr>
              <a:t>6</a:t>
            </a:r>
            <a:r>
              <a:rPr lang="en-US" sz="1400" dirty="0">
                <a:solidFill>
                  <a:srgbClr val="000000"/>
                </a:solidFill>
                <a:latin typeface="Verdana"/>
              </a:rPr>
              <a:t>]:</a:t>
            </a:r>
            <a:r>
              <a:rPr lang="hu-HU" sz="1400" dirty="0">
                <a:solidFill>
                  <a:srgbClr val="000000"/>
                </a:solidFill>
              </a:rPr>
              <a:t> </a:t>
            </a:r>
            <a:r>
              <a:rPr lang="hu-HU" sz="1400" dirty="0">
                <a:solidFill>
                  <a:srgbClr val="000000"/>
                </a:solidFill>
                <a:latin typeface="Verdana"/>
              </a:rPr>
              <a:t>http://reds.heig-vd.ch/share/cours/reco/documents/thehistoryofthearmarchitecture.pdf</a:t>
            </a:r>
          </a:p>
          <a:p>
            <a:pPr>
              <a:defRPr/>
            </a:pPr>
            <a:endParaRPr lang="hu-HU" sz="1400" dirty="0">
              <a:solidFill>
                <a:srgbClr val="000000"/>
              </a:solidFill>
              <a:latin typeface="Verdana"/>
            </a:endParaRPr>
          </a:p>
        </p:txBody>
      </p:sp>
      <p:sp>
        <p:nvSpPr>
          <p:cNvPr id="25" name="TextBox 2"/>
          <p:cNvSpPr txBox="1"/>
          <p:nvPr/>
        </p:nvSpPr>
        <p:spPr>
          <a:xfrm>
            <a:off x="109292" y="4277093"/>
            <a:ext cx="874624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17</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Quested</a:t>
            </a:r>
            <a:r>
              <a:rPr kumimoji="0" lang="hu-HU" sz="1400" b="0" i="0" u="none" strike="noStrike" kern="1200" cap="none" spc="0" normalizeH="0" baseline="0" noProof="0" dirty="0">
                <a:ln>
                  <a:noFill/>
                </a:ln>
                <a:solidFill>
                  <a:srgbClr val="000000"/>
                </a:solidFill>
                <a:effectLst/>
                <a:uLnTx/>
                <a:uFillTx/>
                <a:latin typeface="Verdana"/>
                <a:ea typeface="+mn-ea"/>
                <a:cs typeface="+mn-cs"/>
              </a:rPr>
              <a:t> T.,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scales up again in Cambridge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Businessweekly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20 October, 2014</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http://www.businessweekly.co.uk/news/property-and-construction/17695-arm-scales-</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again-cambridge#sthash.Pzg7jnpK.dpuf</a:t>
            </a:r>
          </a:p>
        </p:txBody>
      </p:sp>
      <p:sp>
        <p:nvSpPr>
          <p:cNvPr id="27" name="Szövegdoboz 26"/>
          <p:cNvSpPr txBox="1"/>
          <p:nvPr/>
        </p:nvSpPr>
        <p:spPr>
          <a:xfrm>
            <a:off x="108962" y="5112326"/>
            <a:ext cx="8793838"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8</a:t>
            </a:r>
            <a:r>
              <a:rPr lang="en-US" sz="1400" dirty="0">
                <a:solidFill>
                  <a:srgbClr val="000000"/>
                </a:solidFill>
                <a:latin typeface="Verdana"/>
              </a:rPr>
              <a:t>]:</a:t>
            </a:r>
            <a:r>
              <a:rPr lang="hu-HU" sz="1400" dirty="0">
                <a:solidFill>
                  <a:srgbClr val="000000"/>
                </a:solidFill>
                <a:latin typeface="Verdana"/>
              </a:rPr>
              <a:t> </a:t>
            </a:r>
            <a:r>
              <a:rPr lang="en-US" sz="1400" dirty="0">
                <a:solidFill>
                  <a:srgbClr val="000000"/>
                </a:solidFill>
                <a:latin typeface="Verdana"/>
              </a:rPr>
              <a:t>NVIDIA and </a:t>
            </a:r>
            <a:r>
              <a:rPr lang="en-US" sz="1400" dirty="0" err="1">
                <a:solidFill>
                  <a:srgbClr val="000000"/>
                </a:solidFill>
                <a:latin typeface="Verdana"/>
              </a:rPr>
              <a:t>SoftBank</a:t>
            </a:r>
            <a:r>
              <a:rPr lang="en-US" sz="1400" dirty="0">
                <a:solidFill>
                  <a:srgbClr val="000000"/>
                </a:solidFill>
                <a:latin typeface="Verdana"/>
              </a:rPr>
              <a:t> Group Announce Termination of NVIDIA’s Acquisition of Arm Limited</a:t>
            </a:r>
            <a:r>
              <a:rPr lang="hu-HU" sz="1400" dirty="0">
                <a:solidFill>
                  <a:srgbClr val="000000"/>
                </a:solidFill>
                <a:latin typeface="Verdana"/>
              </a:rPr>
              <a:t>; </a:t>
            </a:r>
            <a:r>
              <a:rPr lang="hu-HU" sz="1400" dirty="0" err="1">
                <a:solidFill>
                  <a:srgbClr val="000000"/>
                </a:solidFill>
                <a:latin typeface="Verdana"/>
              </a:rPr>
              <a:t>nvidianews</a:t>
            </a:r>
            <a:r>
              <a:rPr lang="hu-HU" sz="1400" dirty="0">
                <a:solidFill>
                  <a:srgbClr val="000000"/>
                </a:solidFill>
                <a:latin typeface="Verdana"/>
              </a:rPr>
              <a:t>; </a:t>
            </a:r>
            <a:r>
              <a:rPr lang="hu-HU" sz="1400" dirty="0" err="1">
                <a:solidFill>
                  <a:srgbClr val="000000"/>
                </a:solidFill>
                <a:latin typeface="Verdana"/>
              </a:rPr>
              <a:t>February</a:t>
            </a:r>
            <a:r>
              <a:rPr lang="hu-HU" sz="1400" dirty="0">
                <a:solidFill>
                  <a:srgbClr val="000000"/>
                </a:solidFill>
                <a:latin typeface="Verdana"/>
              </a:rPr>
              <a:t> 7. 2022.; https://nvidianews.nvidia.com/news/nvidia-and-softbank-group-announce-termination-of-nvidias-acquisition-of-arm-limited</a:t>
            </a:r>
            <a:endParaRPr lang="en-US" sz="1400" dirty="0">
              <a:solidFill>
                <a:srgbClr val="000000"/>
              </a:solidFill>
              <a:latin typeface="Verdana"/>
            </a:endParaRPr>
          </a:p>
        </p:txBody>
      </p:sp>
      <p:sp>
        <p:nvSpPr>
          <p:cNvPr id="28" name="TextBox 5"/>
          <p:cNvSpPr txBox="1"/>
          <p:nvPr/>
        </p:nvSpPr>
        <p:spPr>
          <a:xfrm>
            <a:off x="112192" y="5929463"/>
            <a:ext cx="9161207" cy="523220"/>
          </a:xfrm>
          <a:prstGeom prst="rect">
            <a:avLst/>
          </a:prstGeom>
          <a:noFill/>
        </p:spPr>
        <p:txBody>
          <a:bodyPr wrap="square" rtlCol="0">
            <a:spAutoFit/>
          </a:bodyPr>
          <a:lstStyle/>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[1</a:t>
            </a:r>
            <a:r>
              <a:rPr kumimoji="0" lang="hu-HU" sz="1400" b="0" i="0" u="none" strike="noStrike" kern="1200" cap="none" spc="0" normalizeH="0" baseline="0" noProof="0" dirty="0">
                <a:ln>
                  <a:noFill/>
                </a:ln>
                <a:solidFill>
                  <a:srgbClr val="000000"/>
                </a:solidFill>
                <a:effectLst/>
                <a:uLnTx/>
                <a:uFillTx/>
                <a:latin typeface="Verdana"/>
                <a:ea typeface="+mn-ea"/>
                <a:cs typeface="+mn-cs"/>
              </a:rPr>
              <a:t>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Batten</a:t>
            </a:r>
            <a:r>
              <a:rPr kumimoji="0" lang="hu-HU" sz="1400" b="0" i="0" u="none" strike="noStrike" kern="1200" cap="none" spc="0" normalizeH="0" baseline="0" noProof="0" dirty="0">
                <a:ln>
                  <a:noFill/>
                </a:ln>
                <a:solidFill>
                  <a:srgbClr val="000000"/>
                </a:solidFill>
                <a:effectLst/>
                <a:uLnTx/>
                <a:uFillTx/>
                <a:latin typeface="Verdana"/>
                <a:ea typeface="+mn-ea"/>
                <a:cs typeface="+mn-cs"/>
              </a:rPr>
              <a:t> C., ECE 4750 Computer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a:ea typeface="+mn-ea"/>
                <a:cs typeface="+mn-cs"/>
              </a:rPr>
              <a:t> Intel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Skylake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a:ln>
                  <a:noFill/>
                </a:ln>
                <a:solidFill>
                  <a:srgbClr val="000000"/>
                </a:solidFill>
                <a:effectLst/>
                <a:uLnTx/>
                <a:uFillTx/>
                <a:latin typeface="Verdana"/>
                <a:ea typeface="+mn-ea"/>
                <a:cs typeface="+mn-cs"/>
              </a:rPr>
              <a:t>https://www.csl.cornell.edu/courses/ece4750/2016f/handouts/ece4750-section-skylake.pdf</a:t>
            </a:r>
          </a:p>
        </p:txBody>
      </p:sp>
    </p:spTree>
    <p:extLst>
      <p:ext uri="{BB962C8B-B14F-4D97-AF65-F5344CB8AC3E}">
        <p14:creationId xmlns:p14="http://schemas.microsoft.com/office/powerpoint/2010/main" val="97556721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934" y="-432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(3)</a:t>
            </a:r>
          </a:p>
        </p:txBody>
      </p:sp>
      <p:sp>
        <p:nvSpPr>
          <p:cNvPr id="17" name="TextBox 5"/>
          <p:cNvSpPr txBox="1"/>
          <p:nvPr/>
        </p:nvSpPr>
        <p:spPr>
          <a:xfrm>
            <a:off x="109924" y="626516"/>
            <a:ext cx="8812326" cy="738664"/>
          </a:xfrm>
          <a:prstGeom prst="rect">
            <a:avLst/>
          </a:prstGeom>
          <a:noFill/>
        </p:spPr>
        <p:txBody>
          <a:bodyPr wrap="square" rtlCol="0">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20</a:t>
            </a:r>
            <a:r>
              <a:rPr lang="en-US" sz="1400" dirty="0">
                <a:solidFill>
                  <a:srgbClr val="000000"/>
                </a:solidFill>
                <a:latin typeface="Verdana"/>
              </a:rPr>
              <a:t>]:</a:t>
            </a:r>
            <a:r>
              <a:rPr lang="hu-HU" sz="1400" dirty="0">
                <a:solidFill>
                  <a:srgbClr val="000000"/>
                </a:solidFill>
                <a:latin typeface="Verdana"/>
              </a:rPr>
              <a:t> </a:t>
            </a:r>
            <a:r>
              <a:rPr lang="en-US" sz="1400" dirty="0">
                <a:solidFill>
                  <a:srgbClr val="000000"/>
                </a:solidFill>
                <a:latin typeface="Verdana"/>
              </a:rPr>
              <a:t>Arm® Architecture Reference Manual for A-profile architecture ARM DDI 0487H.a (ID020222), 2022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400" b="0" i="0" u="none" strike="noStrike" kern="1200" cap="none" spc="-20" normalizeH="0" baseline="0" noProof="0" dirty="0">
              <a:ln>
                <a:noFill/>
              </a:ln>
              <a:solidFill>
                <a:srgbClr val="000000"/>
              </a:solidFill>
              <a:effectLst/>
              <a:uLnTx/>
              <a:uFillTx/>
              <a:latin typeface="Verdana"/>
              <a:ea typeface="+mn-ea"/>
              <a:cs typeface="+mn-cs"/>
            </a:endParaRPr>
          </a:p>
        </p:txBody>
      </p:sp>
      <p:sp>
        <p:nvSpPr>
          <p:cNvPr id="18" name="Text Box 11"/>
          <p:cNvSpPr txBox="1">
            <a:spLocks noChangeArrowheads="1"/>
          </p:cNvSpPr>
          <p:nvPr/>
        </p:nvSpPr>
        <p:spPr bwMode="auto">
          <a:xfrm>
            <a:off x="93970" y="1200576"/>
            <a:ext cx="90097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Lemieux</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thumb</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Embedded</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24 2003, http://www.embedded.</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com</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electronics-blogs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beginner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-s-</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corner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/4024632/</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thumb</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11"/>
          <p:cNvSpPr txBox="1">
            <a:spLocks noChangeArrowheads="1"/>
          </p:cNvSpPr>
          <p:nvPr/>
        </p:nvSpPr>
        <p:spPr bwMode="auto">
          <a:xfrm>
            <a:off x="101010" y="1800963"/>
            <a:ext cx="89150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Reference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Manual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Armv8, 2013, http://www.myir-tech.com/down/arm/</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/Armv8-A_Architecture_Reference_Manual_%28Issue_A.a%29.pdf</a:t>
            </a:r>
          </a:p>
        </p:txBody>
      </p:sp>
      <p:sp>
        <p:nvSpPr>
          <p:cNvPr id="22" name="TextBox 4"/>
          <p:cNvSpPr txBox="1"/>
          <p:nvPr/>
        </p:nvSpPr>
        <p:spPr>
          <a:xfrm>
            <a:off x="103367" y="2362960"/>
            <a:ext cx="887813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23</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Eyrolles</a:t>
            </a:r>
            <a:r>
              <a:rPr kumimoji="0" lang="hu-HU" sz="1400" b="0" i="0" u="none" strike="noStrike" kern="1200" cap="none" spc="0" normalizeH="0" baseline="0" noProof="0" dirty="0">
                <a:ln>
                  <a:noFill/>
                </a:ln>
                <a:solidFill>
                  <a:srgbClr val="000000"/>
                </a:solidFill>
                <a:effectLst/>
                <a:uLnTx/>
                <a:uFillTx/>
                <a:latin typeface="Verdana"/>
                <a:ea typeface="+mn-ea"/>
                <a:cs typeface="+mn-cs"/>
              </a:rPr>
              <a:t> N., </a:t>
            </a:r>
            <a:r>
              <a:rPr kumimoji="0" lang="en-US" sz="1400" b="0" i="0" u="none" strike="noStrike" kern="1200" cap="none" spc="0" normalizeH="0" baseline="0" noProof="0" dirty="0">
                <a:ln>
                  <a:noFill/>
                </a:ln>
                <a:solidFill>
                  <a:srgbClr val="000000"/>
                </a:solidFill>
                <a:effectLst/>
                <a:uLnTx/>
                <a:uFillTx/>
                <a:latin typeface="Verdana"/>
                <a:ea typeface="+mn-ea"/>
                <a:cs typeface="+mn-cs"/>
              </a:rPr>
              <a:t>TEE and trust: assessing the security of Arm’s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TrustZone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Viaccess</a:t>
            </a:r>
            <a:r>
              <a:rPr kumimoji="0" lang="hu-HU" sz="1400" b="0" i="0" u="none" strike="noStrike" kern="1200" cap="none" spc="0" normalizeH="0" baseline="0" noProof="0" dirty="0">
                <a:ln>
                  <a:noFill/>
                </a:ln>
                <a:solidFill>
                  <a:srgbClr val="000000"/>
                </a:solidFill>
                <a:effectLst/>
                <a:uLnTx/>
                <a:uFillTx/>
                <a:latin typeface="Verdana"/>
                <a:ea typeface="+mn-ea"/>
                <a:cs typeface="+mn-cs"/>
              </a:rPr>
              <a:t>-orca,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20" normalizeH="0" baseline="0" noProof="0" dirty="0">
                <a:ln>
                  <a:noFill/>
                </a:ln>
                <a:solidFill>
                  <a:srgbClr val="000000"/>
                </a:solidFill>
                <a:effectLst/>
                <a:uLnTx/>
                <a:uFillTx/>
                <a:latin typeface="Verdana"/>
                <a:ea typeface="+mn-ea"/>
                <a:cs typeface="+mn-cs"/>
              </a:rPr>
              <a:t>            </a:t>
            </a:r>
            <a:r>
              <a:rPr kumimoji="0" lang="hu-HU" sz="1350" b="0" i="0" u="none" strike="noStrike" kern="1200" cap="none" spc="-20" normalizeH="0" baseline="0" noProof="0" dirty="0">
                <a:ln>
                  <a:noFill/>
                </a:ln>
                <a:solidFill>
                  <a:srgbClr val="000000"/>
                </a:solidFill>
                <a:effectLst/>
                <a:uLnTx/>
                <a:uFillTx/>
                <a:latin typeface="Verdana"/>
                <a:ea typeface="+mn-ea"/>
                <a:cs typeface="+mn-cs"/>
              </a:rPr>
              <a:t>Febr. 17 2021, https://www.viaccess-orca.com/blog/assessing-the-security-of-arms-trustzone</a:t>
            </a:r>
            <a:endParaRPr kumimoji="0" lang="en-US" sz="1350" b="0" i="0" u="none" strike="noStrike" kern="1200" cap="none" spc="-20" normalizeH="0" baseline="0" noProof="0" dirty="0">
              <a:ln>
                <a:noFill/>
              </a:ln>
              <a:solidFill>
                <a:srgbClr val="000000"/>
              </a:solidFill>
              <a:effectLst/>
              <a:uLnTx/>
              <a:uFillTx/>
              <a:latin typeface="Verdana"/>
              <a:ea typeface="+mn-ea"/>
              <a:cs typeface="+mn-cs"/>
            </a:endParaRPr>
          </a:p>
        </p:txBody>
      </p:sp>
      <p:sp>
        <p:nvSpPr>
          <p:cNvPr id="23" name="Text Box 11"/>
          <p:cNvSpPr txBox="1">
            <a:spLocks noChangeArrowheads="1"/>
          </p:cNvSpPr>
          <p:nvPr/>
        </p:nvSpPr>
        <p:spPr bwMode="auto">
          <a:xfrm>
            <a:off x="112688" y="2910992"/>
            <a:ext cx="790556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fontAlgn="base">
              <a:spcBef>
                <a:spcPct val="0"/>
              </a:spcBef>
              <a:spcAft>
                <a:spcPct val="0"/>
              </a:spcAft>
            </a:pPr>
            <a:r>
              <a:rPr lang="en-US" dirty="0">
                <a:solidFill>
                  <a:srgbClr val="000000"/>
                </a:solidFill>
              </a:rPr>
              <a:t>[</a:t>
            </a:r>
            <a:r>
              <a:rPr lang="hu-HU" dirty="0">
                <a:solidFill>
                  <a:srgbClr val="000000"/>
                </a:solidFill>
              </a:rPr>
              <a:t>24</a:t>
            </a:r>
            <a:r>
              <a:rPr lang="en-US" dirty="0">
                <a:solidFill>
                  <a:srgbClr val="000000"/>
                </a:solidFill>
              </a:rPr>
              <a:t>]: Intel 64 and IA-32 Architectures Software Developer’s Manual Volume 1: Basic </a:t>
            </a:r>
          </a:p>
          <a:p>
            <a:pPr fontAlgn="base">
              <a:spcBef>
                <a:spcPct val="0"/>
              </a:spcBef>
              <a:spcAft>
                <a:spcPct val="0"/>
              </a:spcAft>
            </a:pPr>
            <a:r>
              <a:rPr lang="en-US" dirty="0">
                <a:solidFill>
                  <a:srgbClr val="000000"/>
                </a:solidFill>
              </a:rPr>
              <a:t>          </a:t>
            </a:r>
            <a:r>
              <a:rPr lang="hu-HU" dirty="0">
                <a:solidFill>
                  <a:srgbClr val="000000"/>
                </a:solidFill>
              </a:rPr>
              <a:t>  </a:t>
            </a:r>
            <a:r>
              <a:rPr lang="en-US" dirty="0">
                <a:solidFill>
                  <a:srgbClr val="000000"/>
                </a:solidFill>
              </a:rPr>
              <a:t>Architecture, Order Number: 253665-067US, May 2018,</a:t>
            </a:r>
          </a:p>
          <a:p>
            <a:pPr fontAlgn="base">
              <a:spcBef>
                <a:spcPct val="0"/>
              </a:spcBef>
              <a:spcAft>
                <a:spcPct val="0"/>
              </a:spcAft>
            </a:pPr>
            <a:r>
              <a:rPr lang="en-US" dirty="0">
                <a:solidFill>
                  <a:srgbClr val="000000"/>
                </a:solidFill>
              </a:rPr>
              <a:t>          </a:t>
            </a:r>
            <a:r>
              <a:rPr lang="hu-HU" dirty="0">
                <a:solidFill>
                  <a:srgbClr val="000000"/>
                </a:solidFill>
              </a:rPr>
              <a:t>  </a:t>
            </a:r>
            <a:r>
              <a:rPr lang="en-US" dirty="0">
                <a:solidFill>
                  <a:srgbClr val="000000"/>
                </a:solidFill>
              </a:rPr>
              <a:t>http://kib.kiev.ua/x86docs/SDMs/253665-067.pdf</a:t>
            </a:r>
          </a:p>
        </p:txBody>
      </p:sp>
      <p:sp>
        <p:nvSpPr>
          <p:cNvPr id="24" name="Text Box 11"/>
          <p:cNvSpPr txBox="1">
            <a:spLocks noChangeArrowheads="1"/>
          </p:cNvSpPr>
          <p:nvPr/>
        </p:nvSpPr>
        <p:spPr bwMode="auto">
          <a:xfrm>
            <a:off x="109390" y="3739582"/>
            <a:ext cx="83706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fontAlgn="base">
              <a:spcBef>
                <a:spcPct val="0"/>
              </a:spcBef>
              <a:spcAft>
                <a:spcPct val="0"/>
              </a:spcAft>
              <a:defRPr/>
            </a:pPr>
            <a:r>
              <a:rPr lang="en-US" dirty="0">
                <a:solidFill>
                  <a:srgbClr val="000000"/>
                </a:solidFill>
              </a:rPr>
              <a:t>[</a:t>
            </a:r>
            <a:r>
              <a:rPr lang="hu-HU" dirty="0">
                <a:solidFill>
                  <a:srgbClr val="000000"/>
                </a:solidFill>
              </a:rPr>
              <a:t>25</a:t>
            </a:r>
            <a:r>
              <a:rPr lang="en-US" dirty="0">
                <a:solidFill>
                  <a:srgbClr val="000000"/>
                </a:solidFill>
              </a:rPr>
              <a:t>]: </a:t>
            </a:r>
            <a:r>
              <a:rPr lang="en-US" dirty="0" err="1">
                <a:solidFill>
                  <a:srgbClr val="000000"/>
                </a:solidFill>
              </a:rPr>
              <a:t>Lomont</a:t>
            </a:r>
            <a:r>
              <a:rPr lang="en-US" dirty="0">
                <a:solidFill>
                  <a:srgbClr val="000000"/>
                </a:solidFill>
              </a:rPr>
              <a:t> C., Introduction to Intel Advanced Vector Extensions, Intel, 23 May 2011,</a:t>
            </a:r>
          </a:p>
          <a:p>
            <a:pPr fontAlgn="base">
              <a:spcBef>
                <a:spcPct val="0"/>
              </a:spcBef>
              <a:spcAft>
                <a:spcPct val="0"/>
              </a:spcAft>
              <a:defRPr/>
            </a:pPr>
            <a:r>
              <a:rPr lang="en-US" dirty="0">
                <a:solidFill>
                  <a:srgbClr val="000000"/>
                </a:solidFill>
              </a:rPr>
              <a:t>          </a:t>
            </a:r>
            <a:r>
              <a:rPr lang="hu-HU" dirty="0">
                <a:solidFill>
                  <a:srgbClr val="000000"/>
                </a:solidFill>
              </a:rPr>
              <a:t>  </a:t>
            </a:r>
            <a:r>
              <a:rPr lang="en-US" dirty="0">
                <a:solidFill>
                  <a:srgbClr val="000000"/>
                </a:solidFill>
              </a:rPr>
              <a:t>https://software.intel.com/sites/default/files/m/d/4/1/d/8/Intro_to_Intel_AVX.pdf</a:t>
            </a:r>
          </a:p>
        </p:txBody>
      </p:sp>
      <p:sp>
        <p:nvSpPr>
          <p:cNvPr id="25" name="TextBox 9"/>
          <p:cNvSpPr txBox="1"/>
          <p:nvPr/>
        </p:nvSpPr>
        <p:spPr>
          <a:xfrm>
            <a:off x="110583" y="4359798"/>
            <a:ext cx="8848108" cy="954107"/>
          </a:xfrm>
          <a:prstGeom prst="rect">
            <a:avLst/>
          </a:prstGeom>
          <a:noFill/>
        </p:spPr>
        <p:txBody>
          <a:bodyPr wrap="square" rtlCol="0">
            <a:spAutoFit/>
          </a:bodyPr>
          <a:lstStyle/>
          <a:p>
            <a:pPr marL="715963" lvl="0" indent="-715963">
              <a:defRPr/>
            </a:pPr>
            <a:r>
              <a:rPr lang="hu-HU" sz="1400" dirty="0">
                <a:solidFill>
                  <a:srgbClr val="000000"/>
                </a:solidFill>
                <a:latin typeface="Verdana" panose="020B0604030504040204" pitchFamily="34" charset="0"/>
                <a:ea typeface="Verdana" panose="020B0604030504040204" pitchFamily="34" charset="0"/>
              </a:rPr>
              <a:t>[26]: </a:t>
            </a:r>
            <a:r>
              <a:rPr lang="hu-HU" sz="1400" dirty="0" err="1">
                <a:solidFill>
                  <a:srgbClr val="000000"/>
                </a:solidFill>
                <a:latin typeface="Verdana" panose="020B0604030504040204" pitchFamily="34" charset="0"/>
                <a:ea typeface="Verdana" panose="020B0604030504040204" pitchFamily="34" charset="0"/>
              </a:rPr>
              <a:t>Frumusanu</a:t>
            </a:r>
            <a:r>
              <a:rPr lang="hu-HU" sz="1400" dirty="0">
                <a:solidFill>
                  <a:srgbClr val="000000"/>
                </a:solidFill>
                <a:latin typeface="Verdana" panose="020B0604030504040204" pitchFamily="34" charset="0"/>
                <a:ea typeface="Verdana" panose="020B0604030504040204" pitchFamily="34" charset="0"/>
              </a:rPr>
              <a:t> A.; </a:t>
            </a:r>
            <a:r>
              <a:rPr lang="en-US" sz="1400" dirty="0">
                <a:solidFill>
                  <a:srgbClr val="000000"/>
                </a:solidFill>
                <a:latin typeface="Verdana" panose="020B0604030504040204" pitchFamily="34" charset="0"/>
                <a:ea typeface="Verdana" panose="020B0604030504040204" pitchFamily="34" charset="0"/>
              </a:rPr>
              <a:t>Arm Announces </a:t>
            </a:r>
            <a:r>
              <a:rPr lang="en-US" sz="1400" dirty="0" err="1">
                <a:solidFill>
                  <a:srgbClr val="000000"/>
                </a:solidFill>
                <a:latin typeface="Verdana" panose="020B0604030504040204" pitchFamily="34" charset="0"/>
                <a:ea typeface="Verdana" panose="020B0604030504040204" pitchFamily="34" charset="0"/>
              </a:rPr>
              <a:t>Neoverse</a:t>
            </a:r>
            <a:r>
              <a:rPr lang="en-US" sz="1400" dirty="0">
                <a:solidFill>
                  <a:srgbClr val="000000"/>
                </a:solidFill>
                <a:latin typeface="Verdana" panose="020B0604030504040204" pitchFamily="34" charset="0"/>
                <a:ea typeface="Verdana" panose="020B0604030504040204" pitchFamily="34" charset="0"/>
              </a:rPr>
              <a:t> V1, N2 Platforms &amp; CPUs, CMN-700 Mesh: More Performance, More Cores, More Flexibility</a:t>
            </a:r>
            <a:r>
              <a:rPr lang="hu-HU" sz="1400" dirty="0">
                <a:solidFill>
                  <a:srgbClr val="000000"/>
                </a:solidFill>
                <a:latin typeface="Verdana" panose="020B0604030504040204" pitchFamily="34" charset="0"/>
                <a:ea typeface="Verdana" panose="020B0604030504040204" pitchFamily="34" charset="0"/>
              </a:rPr>
              <a:t>; anadetech.com; </a:t>
            </a:r>
            <a:r>
              <a:rPr lang="hu-HU" sz="1400" dirty="0" err="1">
                <a:solidFill>
                  <a:srgbClr val="000000"/>
                </a:solidFill>
                <a:latin typeface="Verdana" panose="020B0604030504040204" pitchFamily="34" charset="0"/>
                <a:ea typeface="Verdana" panose="020B0604030504040204" pitchFamily="34" charset="0"/>
              </a:rPr>
              <a:t>April</a:t>
            </a:r>
            <a:r>
              <a:rPr lang="hu-HU" sz="1400" dirty="0">
                <a:solidFill>
                  <a:srgbClr val="000000"/>
                </a:solidFill>
                <a:latin typeface="Verdana" panose="020B0604030504040204" pitchFamily="34" charset="0"/>
                <a:ea typeface="Verdana" panose="020B0604030504040204" pitchFamily="34" charset="0"/>
              </a:rPr>
              <a:t> 27. 2021.; https://www.anandtech.com/Show/Index/16640?cPage=4&amp;all=False&amp;sort=0&amp;page=5&amp;slug=arm-announces-neoverse-v1-n2-platforms-cpus-cmn700-mesh </a:t>
            </a:r>
            <a:endParaRPr kumimoji="0" lang="en-GB"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endParaRPr>
          </a:p>
        </p:txBody>
      </p:sp>
      <p:sp>
        <p:nvSpPr>
          <p:cNvPr id="27" name="TextBox 2"/>
          <p:cNvSpPr txBox="1"/>
          <p:nvPr/>
        </p:nvSpPr>
        <p:spPr>
          <a:xfrm>
            <a:off x="102808" y="5418215"/>
            <a:ext cx="8867812"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27</a:t>
            </a:r>
            <a:r>
              <a:rPr kumimoji="0" lang="en-US" sz="1400" b="0" i="0" u="none" strike="noStrike" kern="1200" cap="none" spc="0" normalizeH="0" baseline="0" noProof="0" dirty="0">
                <a:ln>
                  <a:noFill/>
                </a:ln>
                <a:solidFill>
                  <a:srgbClr val="000000"/>
                </a:solidFill>
                <a:effectLst/>
                <a:uLnTx/>
                <a:uFillTx/>
                <a:latin typeface="Verdana"/>
                <a:ea typeface="+mn-ea"/>
                <a:cs typeface="+mn-cs"/>
              </a:rPr>
              <a:t>]: ARM Architecture Reference manual Supplement - The Scalable Vector Extension (SVE), </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for Armv8-A, ARM DDI 0584Ab (ID081717), 21 Aug. 2017,</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https://developer.arm.com/docs/ddi0584/latest/arm-architecture-reference-manual-</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supplement-the-scalable-vector-extension-sve-for-armv8-a</a:t>
            </a:r>
          </a:p>
        </p:txBody>
      </p:sp>
    </p:spTree>
    <p:extLst>
      <p:ext uri="{BB962C8B-B14F-4D97-AF65-F5344CB8AC3E}">
        <p14:creationId xmlns:p14="http://schemas.microsoft.com/office/powerpoint/2010/main" val="216332601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2920" y="-805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a:t>
            </a:r>
          </a:p>
        </p:txBody>
      </p:sp>
      <p:sp>
        <p:nvSpPr>
          <p:cNvPr id="11" name="Szövegdoboz 10"/>
          <p:cNvSpPr txBox="1"/>
          <p:nvPr/>
        </p:nvSpPr>
        <p:spPr>
          <a:xfrm>
            <a:off x="102630" y="625767"/>
            <a:ext cx="737734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28</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400" b="0" i="0" u="none" strike="noStrike" kern="1200" cap="none" spc="0" normalizeH="0" baseline="0" noProof="0" dirty="0">
                <a:ln>
                  <a:noFill/>
                </a:ln>
                <a:solidFill>
                  <a:srgbClr val="000000"/>
                </a:solidFill>
                <a:effectLst/>
                <a:uLnTx/>
                <a:uFillTx/>
                <a:latin typeface="Verdana"/>
                <a:ea typeface="+mn-ea"/>
                <a:cs typeface="+mn-cs"/>
              </a:rPr>
              <a:t> SVE, 2021, 102476_0001_00_en_introduction-to-sve.pdf</a:t>
            </a:r>
          </a:p>
        </p:txBody>
      </p:sp>
      <p:sp>
        <p:nvSpPr>
          <p:cNvPr id="17" name="Text Box 11"/>
          <p:cNvSpPr txBox="1">
            <a:spLocks noChangeArrowheads="1"/>
          </p:cNvSpPr>
          <p:nvPr/>
        </p:nvSpPr>
        <p:spPr bwMode="auto">
          <a:xfrm>
            <a:off x="105635" y="1062823"/>
            <a:ext cx="8195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29</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Teaching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Material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http://www.arm.com/files/ppt/ARM_Teaching_Material.ppt</a:t>
            </a:r>
          </a:p>
        </p:txBody>
      </p:sp>
      <p:sp>
        <p:nvSpPr>
          <p:cNvPr id="18" name="Text Box 11"/>
          <p:cNvSpPr txBox="1">
            <a:spLocks noChangeArrowheads="1"/>
          </p:cNvSpPr>
          <p:nvPr/>
        </p:nvSpPr>
        <p:spPr bwMode="auto">
          <a:xfrm>
            <a:off x="104204" y="1489844"/>
            <a:ext cx="8938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30</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Snyder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C.D., 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Family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Expands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EPF,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Stretches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Pipe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Boost</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Frequency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Microprocessor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June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3 2002</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11"/>
          <p:cNvSpPr txBox="1">
            <a:spLocks noChangeArrowheads="1"/>
          </p:cNvSpPr>
          <p:nvPr/>
        </p:nvSpPr>
        <p:spPr bwMode="auto">
          <a:xfrm>
            <a:off x="109632" y="2067738"/>
            <a:ext cx="909063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Cormie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D., The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April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2002</a:t>
            </a: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https://www.hashimi.ws/cs214/ref_doc/ARM11%20Microarchitecture%20White%20Paper</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pdf</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2" name="Text Box 11"/>
          <p:cNvSpPr txBox="1">
            <a:spLocks noChangeArrowheads="1"/>
          </p:cNvSpPr>
          <p:nvPr/>
        </p:nvSpPr>
        <p:spPr bwMode="auto">
          <a:xfrm>
            <a:off x="105634" y="2910366"/>
            <a:ext cx="89160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Hirata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K.,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MPCore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streamlined and scalable ARM11 processor 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Jan. 2007,</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http://www.aspdac.com/aspdac2007/pdf/archive/7D-2.pdf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3" name="Text Box 11"/>
          <p:cNvSpPr txBox="1">
            <a:spLocks noChangeArrowheads="1"/>
          </p:cNvSpPr>
          <p:nvPr/>
        </p:nvSpPr>
        <p:spPr bwMode="auto">
          <a:xfrm>
            <a:off x="95576" y="3507779"/>
            <a:ext cx="87786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33</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Cortex</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Application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http://www.arm.com/products/processors/index.php</a:t>
            </a:r>
          </a:p>
        </p:txBody>
      </p:sp>
      <p:sp>
        <p:nvSpPr>
          <p:cNvPr id="24" name="Text Box 11"/>
          <p:cNvSpPr txBox="1">
            <a:spLocks noChangeArrowheads="1"/>
          </p:cNvSpPr>
          <p:nvPr/>
        </p:nvSpPr>
        <p:spPr bwMode="auto">
          <a:xfrm>
            <a:off x="102481" y="3884937"/>
            <a:ext cx="901586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34</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SecurCore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http://www.arm.com/products/processors/securcore/index.php</a:t>
            </a:r>
          </a:p>
        </p:txBody>
      </p:sp>
      <p:sp>
        <p:nvSpPr>
          <p:cNvPr id="25" name="TextBox 7"/>
          <p:cNvSpPr txBox="1"/>
          <p:nvPr/>
        </p:nvSpPr>
        <p:spPr>
          <a:xfrm>
            <a:off x="109942" y="4277823"/>
            <a:ext cx="8920134"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[3</a:t>
            </a:r>
            <a:r>
              <a:rPr kumimoji="0" lang="hu-HU" sz="1400" b="0" i="0" u="none" strike="noStrike" kern="1200" cap="none" spc="0" normalizeH="0" baseline="0" noProof="0" dirty="0">
                <a:ln>
                  <a:noFill/>
                </a:ln>
                <a:solidFill>
                  <a:srgbClr val="000000"/>
                </a:solidFill>
                <a:effectLst/>
                <a:uLnTx/>
                <a:uFillTx/>
                <a:latin typeface="Verdana"/>
                <a:ea typeface="+mn-ea"/>
                <a:cs typeface="+mn-cs"/>
              </a:rPr>
              <a:t>5</a:t>
            </a:r>
            <a:r>
              <a:rPr kumimoji="0" lang="en-US" sz="1400" b="0" i="0" u="none" strike="noStrike" kern="1200" cap="none" spc="0" normalizeH="0" baseline="0" noProof="0" dirty="0">
                <a:ln>
                  <a:noFill/>
                </a:ln>
                <a:solidFill>
                  <a:srgbClr val="000000"/>
                </a:solidFill>
                <a:effectLst/>
                <a:uLnTx/>
                <a:uFillTx/>
                <a:latin typeface="Verdana"/>
                <a:ea typeface="+mn-ea"/>
                <a:cs typeface="+mn-cs"/>
              </a:rPr>
              <a:t>]: ARM® Architecture Reference Manual Armv8, for Armv8-A architecture profile,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ARM DDI 0487A.k_iss10775 (ID092916),2013-2016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https://silver.arm.com/download/ARM_and_AMBA_Architecture/AR150-DA-70000-r0p0-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01eac1/DDI0487A_k_armv8_arm_iss10775.pdf </a:t>
            </a:r>
          </a:p>
        </p:txBody>
      </p:sp>
      <p:sp>
        <p:nvSpPr>
          <p:cNvPr id="26" name="Text Box 11"/>
          <p:cNvSpPr txBox="1">
            <a:spLocks noChangeArrowheads="1"/>
          </p:cNvSpPr>
          <p:nvPr/>
        </p:nvSpPr>
        <p:spPr bwMode="auto">
          <a:xfrm>
            <a:off x="112529" y="5338887"/>
            <a:ext cx="90150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Goodacre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Evolution of the ARM Architecture Towards Big Data and the Data-Centre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8th Workshop on Virtualization in High-Performance Cloud Computing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(VHPC’13),</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Nov. 17-22 2013, http://www.virtical.eu/pub/sc13.pdf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8378096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6873" y="1242853"/>
            <a:ext cx="8280582" cy="4973984"/>
          </a:xfrm>
          <a:prstGeom prst="rect">
            <a:avLst/>
          </a:prstGeom>
        </p:spPr>
      </p:pic>
      <p:sp>
        <p:nvSpPr>
          <p:cNvPr id="4" name="TextBox 3"/>
          <p:cNvSpPr txBox="1"/>
          <p:nvPr/>
        </p:nvSpPr>
        <p:spPr>
          <a:xfrm>
            <a:off x="73802" y="440668"/>
            <a:ext cx="235673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t>
            </a:r>
            <a:r>
              <a:rPr kumimoji="0" lang="hu-HU" sz="1600" b="0" i="0" u="none" strike="noStrike" kern="1200" cap="none" spc="0" normalizeH="0" baseline="0" noProof="0" dirty="0">
                <a:ln>
                  <a:noFill/>
                </a:ln>
                <a:solidFill>
                  <a:srgbClr val="FF0000"/>
                </a:solidFill>
                <a:effectLst/>
                <a:uLnTx/>
                <a:uFillTx/>
                <a:latin typeface="Verdana"/>
                <a:ea typeface="+mn-ea"/>
                <a:cs typeface="+mn-cs"/>
              </a:rPr>
              <a:t>4</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5" name="TextBox 4"/>
          <p:cNvSpPr txBox="1"/>
          <p:nvPr/>
        </p:nvSpPr>
        <p:spPr>
          <a:xfrm>
            <a:off x="1511660" y="6396857"/>
            <a:ext cx="618470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ARM's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recent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headquarter </a:t>
            </a:r>
            <a:r>
              <a:rPr kumimoji="0" lang="hu-HU" sz="1600" b="0" i="0" u="none" strike="noStrike" kern="1200" cap="none" spc="0" normalizeH="0" baseline="0" noProof="0" dirty="0">
                <a:ln>
                  <a:noFill/>
                </a:ln>
                <a:solidFill>
                  <a:srgbClr val="000000"/>
                </a:solidFill>
                <a:effectLst/>
                <a:uLnTx/>
                <a:uFillTx/>
                <a:latin typeface="Verdana"/>
                <a:ea typeface="+mn-ea"/>
                <a:cs typeface="+mn-cs"/>
              </a:rPr>
              <a:t>in Cambridge (UK) [17]</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19</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307417505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(5)</a:t>
            </a:r>
          </a:p>
        </p:txBody>
      </p:sp>
      <p:sp>
        <p:nvSpPr>
          <p:cNvPr id="14" name="TextBox 7"/>
          <p:cNvSpPr txBox="1"/>
          <p:nvPr/>
        </p:nvSpPr>
        <p:spPr>
          <a:xfrm>
            <a:off x="109951" y="628865"/>
            <a:ext cx="8749386" cy="954107"/>
          </a:xfrm>
          <a:prstGeom prst="rect">
            <a:avLst/>
          </a:prstGeom>
          <a:noFill/>
        </p:spPr>
        <p:txBody>
          <a:bodyPr wrap="square" rtlCol="0">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[3</a:t>
            </a:r>
            <a:r>
              <a:rPr lang="hu-HU" sz="1400" dirty="0">
                <a:solidFill>
                  <a:srgbClr val="000000"/>
                </a:solidFill>
                <a:latin typeface="Verdana"/>
              </a:rPr>
              <a:t>7</a:t>
            </a:r>
            <a:r>
              <a:rPr lang="en-US" sz="1400" dirty="0">
                <a:solidFill>
                  <a:srgbClr val="000000"/>
                </a:solidFill>
                <a:latin typeface="Verdana"/>
              </a:rPr>
              <a:t>]: </a:t>
            </a:r>
            <a:r>
              <a:rPr lang="hu-HU" sz="1400" dirty="0">
                <a:solidFill>
                  <a:srgbClr val="000000"/>
                </a:solidFill>
                <a:latin typeface="Verdana"/>
              </a:rPr>
              <a:t>L. </a:t>
            </a:r>
            <a:r>
              <a:rPr lang="hu-HU" sz="1400" dirty="0" err="1">
                <a:solidFill>
                  <a:srgbClr val="000000"/>
                </a:solidFill>
                <a:latin typeface="Verdana"/>
              </a:rPr>
              <a:t>Shimpi</a:t>
            </a:r>
            <a:r>
              <a:rPr lang="hu-HU" sz="1400" dirty="0">
                <a:solidFill>
                  <a:srgbClr val="000000"/>
                </a:solidFill>
                <a:latin typeface="Verdana"/>
              </a:rPr>
              <a:t> A., </a:t>
            </a:r>
            <a:r>
              <a:rPr lang="en-US" sz="1400" dirty="0">
                <a:solidFill>
                  <a:srgbClr val="000000"/>
                </a:solidFill>
                <a:latin typeface="Verdana"/>
              </a:rPr>
              <a:t>ARM's Cortex A7: Bringing Cheaper Dual-Core &amp; More Power Efficient High-End Devices</a:t>
            </a:r>
            <a:r>
              <a:rPr lang="hu-HU" sz="1400" dirty="0">
                <a:solidFill>
                  <a:srgbClr val="000000"/>
                </a:solidFill>
                <a:latin typeface="Verdana"/>
              </a:rPr>
              <a:t>, https://www.anandtech.com/, </a:t>
            </a:r>
            <a:r>
              <a:rPr lang="en-US" sz="1400" dirty="0">
                <a:solidFill>
                  <a:srgbClr val="000000"/>
                </a:solidFill>
                <a:latin typeface="Verdana"/>
              </a:rPr>
              <a:t>October 19, 2011</a:t>
            </a:r>
            <a:r>
              <a:rPr lang="hu-HU" sz="1400" dirty="0">
                <a:solidFill>
                  <a:srgbClr val="000000"/>
                </a:solidFill>
                <a:latin typeface="Verdana"/>
              </a:rPr>
              <a:t>, https://www.anandtech.com/show/4991/arms-cortex-a7-bringing-cheaper-dualcore-more-power-efficient-highend-devices </a:t>
            </a:r>
            <a:r>
              <a:rPr lang="en-US" sz="1400" dirty="0">
                <a:solidFill>
                  <a:srgbClr val="000000"/>
                </a:solidFill>
                <a:latin typeface="Verdana"/>
              </a:rPr>
              <a:t>             </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3"/>
          <p:cNvSpPr txBox="1"/>
          <p:nvPr/>
        </p:nvSpPr>
        <p:spPr>
          <a:xfrm>
            <a:off x="110822" y="1616922"/>
            <a:ext cx="8725094"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3</a:t>
            </a:r>
            <a:r>
              <a:rPr lang="hu-HU" sz="1400" dirty="0">
                <a:solidFill>
                  <a:srgbClr val="000000"/>
                </a:solidFill>
                <a:latin typeface="Verdana"/>
              </a:rPr>
              <a:t>8</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Klug</a:t>
            </a:r>
            <a:r>
              <a:rPr kumimoji="0" lang="hu-HU" sz="1400" b="0" i="0" u="none" strike="noStrike" kern="1200" cap="none" spc="0" normalizeH="0" baseline="0" noProof="0" dirty="0">
                <a:ln>
                  <a:noFill/>
                </a:ln>
                <a:solidFill>
                  <a:srgbClr val="000000"/>
                </a:solidFill>
                <a:effectLst/>
                <a:uLnTx/>
                <a:uFillTx/>
                <a:latin typeface="Verdana"/>
                <a:ea typeface="+mn-ea"/>
                <a:cs typeface="+mn-cs"/>
              </a:rPr>
              <a:t> B.; </a:t>
            </a:r>
            <a:r>
              <a:rPr kumimoji="0" lang="en-US" sz="1400" b="0" i="0" u="none" strike="noStrike" kern="1200" cap="none" spc="0" normalizeH="0" baseline="0" noProof="0" dirty="0">
                <a:ln>
                  <a:noFill/>
                </a:ln>
                <a:solidFill>
                  <a:srgbClr val="000000"/>
                </a:solidFill>
                <a:effectLst/>
                <a:uLnTx/>
                <a:uFillTx/>
                <a:latin typeface="Verdana"/>
                <a:ea typeface="+mn-ea"/>
                <a:cs typeface="+mn-cs"/>
              </a:rPr>
              <a:t>Samsung Galaxy Note 2 Review (T-Mobile) - The Phablet Returns</a:t>
            </a:r>
            <a:r>
              <a:rPr kumimoji="0" lang="hu-HU" sz="1400" b="0" i="0" u="none" strike="noStrike" kern="1200" cap="none" spc="0" normalizeH="0" baseline="0" noProof="0" dirty="0">
                <a:ln>
                  <a:noFill/>
                </a:ln>
                <a:solidFill>
                  <a:srgbClr val="000000"/>
                </a:solidFill>
                <a:effectLst/>
                <a:uLnTx/>
                <a:uFillTx/>
                <a:latin typeface="Verdana"/>
                <a:ea typeface="+mn-ea"/>
                <a:cs typeface="+mn-cs"/>
              </a:rPr>
              <a:t>; anandtech.com; 24.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October</a:t>
            </a:r>
            <a:r>
              <a:rPr kumimoji="0" lang="hu-HU" sz="1400" b="0" i="0" u="none" strike="noStrike" kern="1200" cap="none" spc="0" normalizeH="0" baseline="0" noProof="0" dirty="0">
                <a:ln>
                  <a:noFill/>
                </a:ln>
                <a:solidFill>
                  <a:srgbClr val="000000"/>
                </a:solidFill>
                <a:effectLst/>
                <a:uLnTx/>
                <a:uFillTx/>
                <a:latin typeface="Verdana"/>
                <a:ea typeface="+mn-ea"/>
                <a:cs typeface="+mn-cs"/>
              </a:rPr>
              <a:t> 2012.; https://www.anandtech.com/show/6386/samsung-galaxy-note-2-review-t-mobile-/3</a:t>
            </a:r>
          </a:p>
        </p:txBody>
      </p:sp>
      <p:sp>
        <p:nvSpPr>
          <p:cNvPr id="18" name="TextBox 145"/>
          <p:cNvSpPr txBox="1"/>
          <p:nvPr/>
        </p:nvSpPr>
        <p:spPr>
          <a:xfrm>
            <a:off x="110725" y="2454132"/>
            <a:ext cx="8632440"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39</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kumimoji="0" lang="en-US" sz="1400" b="0" i="0" u="none" strike="noStrike" kern="1200" cap="none" spc="0" normalizeH="0" baseline="0" noProof="0" dirty="0">
                <a:ln>
                  <a:noFill/>
                </a:ln>
                <a:solidFill>
                  <a:srgbClr val="000000"/>
                </a:solidFill>
                <a:effectLst/>
                <a:uLnTx/>
                <a:uFillTx/>
                <a:latin typeface="Verdana"/>
                <a:ea typeface="+mn-ea"/>
                <a:cs typeface="+mn-cs"/>
              </a:rPr>
              <a:t>Intel Launches 10th Gen Comet Lake Desktop Processors,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WikiChip</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Fuse</a:t>
            </a:r>
            <a:r>
              <a:rPr kumimoji="0" lang="en-US" sz="1400" b="0" i="0" u="none" strike="noStrike" kern="1200" cap="none" spc="0" normalizeH="0" baseline="0" noProof="0" dirty="0">
                <a:ln>
                  <a:noFill/>
                </a:ln>
                <a:solidFill>
                  <a:srgbClr val="000000"/>
                </a:solidFill>
                <a:effectLst/>
                <a:uLnTx/>
                <a:uFillTx/>
                <a:latin typeface="Verdana"/>
                <a:ea typeface="+mn-ea"/>
                <a:cs typeface="+mn-cs"/>
              </a:rPr>
              <a:t> 20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Apr</a:t>
            </a:r>
            <a:r>
              <a:rPr kumimoji="0" lang="en-US" sz="1400" b="0" i="0" u="none" strike="noStrike" kern="1200" cap="none" spc="0" normalizeH="0" baseline="0" noProof="0" dirty="0">
                <a:ln>
                  <a:noFill/>
                </a:ln>
                <a:solidFill>
                  <a:srgbClr val="000000"/>
                </a:solidFill>
                <a:effectLst/>
                <a:uLnTx/>
                <a:uFillTx/>
                <a:latin typeface="Verdana"/>
                <a:ea typeface="+mn-ea"/>
                <a:cs typeface="+mn-cs"/>
              </a:rPr>
              <a:t>., 202</a:t>
            </a:r>
            <a:r>
              <a:rPr kumimoji="0" lang="hu-HU" sz="1400" b="0" i="0" u="none" strike="noStrike" kern="1200" cap="none" spc="0" normalizeH="0" baseline="0" noProof="0" dirty="0">
                <a:ln>
                  <a:noFill/>
                </a:ln>
                <a:solidFill>
                  <a:srgbClr val="000000"/>
                </a:solidFill>
                <a:effectLst/>
                <a:uLnTx/>
                <a:uFillTx/>
                <a:latin typeface="Verdana"/>
                <a:ea typeface="+mn-ea"/>
                <a:cs typeface="+mn-cs"/>
              </a:rPr>
              <a:t>0</a:t>
            </a:r>
            <a:r>
              <a:rPr kumimoji="0" lang="en-US" sz="1400" b="0" i="0" u="none" strike="noStrike" kern="1200" cap="none" spc="0" normalizeH="0" baseline="0" noProof="0" dirty="0">
                <a:ln>
                  <a:noFill/>
                </a:ln>
                <a:solidFill>
                  <a:srgbClr val="000000"/>
                </a:solidFill>
                <a:effectLst/>
                <a:uLnTx/>
                <a:uFillTx/>
                <a:latin typeface="Verdana"/>
                <a:ea typeface="+mn-ea"/>
                <a:cs typeface="+mn-cs"/>
              </a:rPr>
              <a:t>, https://fuse.wikichip.org/news/3466/intel-launches-10th-gen-comet-lake-desktop-processors/</a:t>
            </a:r>
          </a:p>
        </p:txBody>
      </p:sp>
      <p:sp>
        <p:nvSpPr>
          <p:cNvPr id="21" name="Rectangle 11"/>
          <p:cNvSpPr>
            <a:spLocks noChangeArrowheads="1"/>
          </p:cNvSpPr>
          <p:nvPr/>
        </p:nvSpPr>
        <p:spPr bwMode="auto">
          <a:xfrm>
            <a:off x="111824" y="3282668"/>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40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Times New Roman" pitchFamily="18" charset="0"/>
              </a:rPr>
              <a:t>Katouzian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A., </a:t>
            </a:r>
            <a:r>
              <a:rPr kumimoji="0" lang="it-IT"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The Qualcomm difference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2013,</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https://www.qualcomm.com/media/documents/files/the-qualcomm-difference.pdf</a:t>
            </a:r>
            <a:endParaRPr kumimoji="0" lang="it-IT"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endParaRPr>
          </a:p>
        </p:txBody>
      </p:sp>
      <p:sp>
        <p:nvSpPr>
          <p:cNvPr id="22" name="Rectangle 11"/>
          <p:cNvSpPr>
            <a:spLocks noChangeArrowheads="1"/>
          </p:cNvSpPr>
          <p:nvPr/>
        </p:nvSpPr>
        <p:spPr bwMode="auto">
          <a:xfrm>
            <a:off x="113415" y="3900504"/>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41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Technology</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2014,</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http://www.arm.com/products/processors/technologies/biglittleprocessing.php</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Text Box 11"/>
          <p:cNvSpPr txBox="1">
            <a:spLocks noChangeArrowheads="1"/>
          </p:cNvSpPr>
          <p:nvPr/>
        </p:nvSpPr>
        <p:spPr bwMode="auto">
          <a:xfrm>
            <a:off x="110695" y="4503488"/>
            <a:ext cx="86991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Jeff</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B.,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Advances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Technology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Power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and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Energy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Savings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White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2012, http://www.arm.com/files/pdf/Advances_in_big.LITTLE_Technology_for_</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Power_and_Energy_Savings.pdf</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4" name="Text Box 11"/>
          <p:cNvSpPr txBox="1">
            <a:spLocks noChangeArrowheads="1"/>
          </p:cNvSpPr>
          <p:nvPr/>
        </p:nvSpPr>
        <p:spPr bwMode="auto">
          <a:xfrm>
            <a:off x="111895" y="5268999"/>
            <a:ext cx="79050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43</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MP,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Linaro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https://wiki.linaro.org/projects/big.LITTLE.MP#Overview</a:t>
            </a:r>
          </a:p>
        </p:txBody>
      </p:sp>
      <p:sp>
        <p:nvSpPr>
          <p:cNvPr id="25" name="Text Box 11"/>
          <p:cNvSpPr txBox="1">
            <a:spLocks noChangeArrowheads="1"/>
          </p:cNvSpPr>
          <p:nvPr/>
        </p:nvSpPr>
        <p:spPr bwMode="auto">
          <a:xfrm>
            <a:off x="114149" y="5652398"/>
            <a:ext cx="878831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44</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Variable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SMP – A Multi-</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CPU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Low</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Power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and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High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Performance,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Nvidia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Whitepaper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2011, http://www.nvidia.com/content/PDF/tegra_white_papers/tegra</a:t>
            </a:r>
            <a:r>
              <a:rPr kumimoji="0" lang="hu-HU" sz="1400" b="0" i="0" u="none" strike="noStrike" kern="1200" cap="none" spc="0" normalizeH="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whitepaper-0911b.pdf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54589322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5645" y="34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(6)</a:t>
            </a:r>
          </a:p>
        </p:txBody>
      </p:sp>
      <p:sp>
        <p:nvSpPr>
          <p:cNvPr id="14" name="Text Box 11"/>
          <p:cNvSpPr txBox="1">
            <a:spLocks noChangeArrowheads="1"/>
          </p:cNvSpPr>
          <p:nvPr/>
        </p:nvSpPr>
        <p:spPr bwMode="auto">
          <a:xfrm>
            <a:off x="91126" y="629166"/>
            <a:ext cx="85831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45</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Greenhalgh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with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 Cortex-A15 &amp; Cortex-A7, White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2011, http://www.arm.com/files/downloads/big.LITTLE_Final.pdf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7" name="Text Box 11"/>
          <p:cNvSpPr txBox="1">
            <a:spLocks noChangeArrowheads="1"/>
          </p:cNvSpPr>
          <p:nvPr/>
        </p:nvSpPr>
        <p:spPr bwMode="auto">
          <a:xfrm>
            <a:off x="93725" y="1225367"/>
            <a:ext cx="893590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Randhawa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R.,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ARM's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systems provide more processing power for less energy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New Electronics,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10 2012, http://www.newelectronics.co.uk/electronics-technology/</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arms-big-little-systems-provide-more-processing-power-for-less-energy/43563/</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8" name="TextBox 4"/>
          <p:cNvSpPr txBox="1"/>
          <p:nvPr/>
        </p:nvSpPr>
        <p:spPr>
          <a:xfrm>
            <a:off x="93564" y="2752152"/>
            <a:ext cx="900573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48</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0" normalizeH="0" baseline="0" noProof="0" dirty="0">
                <a:ln>
                  <a:noFill/>
                </a:ln>
                <a:solidFill>
                  <a:srgbClr val="000000"/>
                </a:solidFill>
                <a:effectLst/>
                <a:uLnTx/>
                <a:uFillTx/>
                <a:latin typeface="Verdana"/>
                <a:ea typeface="+mn-ea"/>
                <a:cs typeface="+mn-cs"/>
              </a:rPr>
              <a:t> A.,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Announces Armv9 Architecture: SVE2, Security, and the Next Decade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March</a:t>
            </a:r>
            <a:r>
              <a:rPr kumimoji="0" lang="hu-HU" sz="1400" b="0" i="0" u="none" strike="noStrike" kern="1200" cap="none" spc="0" normalizeH="0" baseline="0" noProof="0" dirty="0">
                <a:ln>
                  <a:noFill/>
                </a:ln>
                <a:solidFill>
                  <a:srgbClr val="000000"/>
                </a:solidFill>
                <a:effectLst/>
                <a:uLnTx/>
                <a:uFillTx/>
                <a:latin typeface="Verdana"/>
                <a:ea typeface="+mn-ea"/>
                <a:cs typeface="+mn-cs"/>
              </a:rPr>
              <a:t> 30 2021, https://www.anandtech.com/print/16584/arm-announces-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armv9-architecture</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1" name="Text Box 11"/>
          <p:cNvSpPr txBox="1">
            <a:spLocks noChangeArrowheads="1"/>
          </p:cNvSpPr>
          <p:nvPr/>
        </p:nvSpPr>
        <p:spPr bwMode="auto">
          <a:xfrm>
            <a:off x="104075" y="3511365"/>
            <a:ext cx="903490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49</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Arm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Technology for the next era of compute, ARM Community,</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https://community.arm.com/processors/b/blog/posts/arm-dynamiq-technology-for-the-</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next-era-of-compute</a:t>
            </a:r>
          </a:p>
        </p:txBody>
      </p:sp>
      <p:sp>
        <p:nvSpPr>
          <p:cNvPr id="22" name="Text Box 11"/>
          <p:cNvSpPr txBox="1">
            <a:spLocks noChangeArrowheads="1"/>
          </p:cNvSpPr>
          <p:nvPr/>
        </p:nvSpPr>
        <p:spPr bwMode="auto">
          <a:xfrm>
            <a:off x="91967" y="1989748"/>
            <a:ext cx="910807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47</a:t>
            </a:r>
            <a:r>
              <a:rPr lang="en-US" dirty="0">
                <a:solidFill>
                  <a:srgbClr val="000000"/>
                </a:solidFill>
              </a:rPr>
              <a:t>]: </a:t>
            </a:r>
            <a:r>
              <a:rPr lang="hu-HU" dirty="0" err="1">
                <a:solidFill>
                  <a:srgbClr val="000000"/>
                </a:solidFill>
              </a:rPr>
              <a:t>Crijns</a:t>
            </a:r>
            <a:r>
              <a:rPr lang="hu-HU" dirty="0">
                <a:solidFill>
                  <a:srgbClr val="000000"/>
                </a:solidFill>
              </a:rPr>
              <a:t> K., </a:t>
            </a:r>
            <a:r>
              <a:rPr lang="en-US" dirty="0">
                <a:solidFill>
                  <a:srgbClr val="000000"/>
                </a:solidFill>
              </a:rPr>
              <a:t>ARM: 20 dollar and 64-bit Android smartphones to be expected</a:t>
            </a:r>
            <a:r>
              <a:rPr lang="hu-HU" dirty="0">
                <a:solidFill>
                  <a:srgbClr val="000000"/>
                </a:solidFill>
              </a:rPr>
              <a:t>, Hardware.info,</a:t>
            </a:r>
          </a:p>
          <a:p>
            <a:pPr marL="715963" indent="-715963">
              <a:defRPr/>
            </a:pPr>
            <a:r>
              <a:rPr lang="hu-HU" dirty="0">
                <a:solidFill>
                  <a:srgbClr val="000000"/>
                </a:solidFill>
              </a:rPr>
              <a:t>          	</a:t>
            </a:r>
            <a:r>
              <a:rPr lang="hu-HU" dirty="0" err="1">
                <a:solidFill>
                  <a:srgbClr val="000000"/>
                </a:solidFill>
              </a:rPr>
              <a:t>June</a:t>
            </a:r>
            <a:r>
              <a:rPr lang="hu-HU" dirty="0">
                <a:solidFill>
                  <a:srgbClr val="000000"/>
                </a:solidFill>
              </a:rPr>
              <a:t> 24 2014, http://us.hardware.info/reviews/5386/2/arm-20-dollar-and-64-bit-android-</a:t>
            </a:r>
          </a:p>
          <a:p>
            <a:pPr marL="715963" indent="-715963">
              <a:defRPr/>
            </a:pPr>
            <a:r>
              <a:rPr lang="hu-HU" dirty="0">
                <a:solidFill>
                  <a:srgbClr val="000000"/>
                </a:solidFill>
              </a:rPr>
              <a:t>          	smartphones-to-be-expected-android-64-bitn</a:t>
            </a:r>
            <a:endParaRPr lang="en-US" dirty="0">
              <a:solidFill>
                <a:srgbClr val="000000"/>
              </a:solidFill>
            </a:endParaRPr>
          </a:p>
        </p:txBody>
      </p:sp>
      <p:sp>
        <p:nvSpPr>
          <p:cNvPr id="23" name="Text Box 11"/>
          <p:cNvSpPr txBox="1">
            <a:spLocks noChangeArrowheads="1"/>
          </p:cNvSpPr>
          <p:nvPr/>
        </p:nvSpPr>
        <p:spPr bwMode="auto">
          <a:xfrm>
            <a:off x="88080" y="4280374"/>
            <a:ext cx="888807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50</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Triggs</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R.,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Everything you need to know about ARM’s </a:t>
            </a:r>
            <a:r>
              <a:rPr kumimoji="0" lang="en-GB"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Android Authority,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May 29, 2017,</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https://www.androidauthority.com/arm-dynamiq-need-to-know-770349/</a:t>
            </a:r>
          </a:p>
        </p:txBody>
      </p:sp>
      <p:sp>
        <p:nvSpPr>
          <p:cNvPr id="24" name="Text Box 11"/>
          <p:cNvSpPr txBox="1">
            <a:spLocks noChangeArrowheads="1"/>
          </p:cNvSpPr>
          <p:nvPr/>
        </p:nvSpPr>
        <p:spPr bwMode="auto">
          <a:xfrm>
            <a:off x="86086" y="5419910"/>
            <a:ext cx="891436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52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Greenhalgh</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P., ARM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Intelligent Solutions Using Cluster Based Multiprocessing,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Hot Chips 29, 2017 Aug. 12,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https://www.slideshare.net/ARMHoldings/arm-dynamiq-intelligent-solutions-using-</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cluster-based-multiprocessing </a:t>
            </a:r>
          </a:p>
        </p:txBody>
      </p:sp>
      <p:sp>
        <p:nvSpPr>
          <p:cNvPr id="25" name="Text Box 11"/>
          <p:cNvSpPr txBox="1">
            <a:spLocks noChangeArrowheads="1"/>
          </p:cNvSpPr>
          <p:nvPr/>
        </p:nvSpPr>
        <p:spPr bwMode="auto">
          <a:xfrm>
            <a:off x="87721" y="4810723"/>
            <a:ext cx="71586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51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Cortex-A73, ARM Developer,</a:t>
            </a: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https://developer.arm.com/products/processors/cortex-a/cortex-a73</a:t>
            </a:r>
          </a:p>
        </p:txBody>
      </p:sp>
    </p:spTree>
    <p:extLst>
      <p:ext uri="{BB962C8B-B14F-4D97-AF65-F5344CB8AC3E}">
        <p14:creationId xmlns:p14="http://schemas.microsoft.com/office/powerpoint/2010/main" val="125162300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3"/>
          <p:cNvSpPr>
            <a:spLocks noChangeArrowheads="1"/>
          </p:cNvSpPr>
          <p:nvPr/>
        </p:nvSpPr>
        <p:spPr bwMode="auto">
          <a:xfrm>
            <a:off x="0" y="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(7)</a:t>
            </a:r>
          </a:p>
        </p:txBody>
      </p:sp>
      <p:sp>
        <p:nvSpPr>
          <p:cNvPr id="14" name="Szövegdoboz 13"/>
          <p:cNvSpPr txBox="1"/>
          <p:nvPr/>
        </p:nvSpPr>
        <p:spPr>
          <a:xfrm>
            <a:off x="93678" y="626457"/>
            <a:ext cx="8983421"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53</a:t>
            </a:r>
            <a:r>
              <a:rPr kumimoji="0" lang="en-US" sz="1400" b="0" i="0" u="none" strike="noStrike" kern="1200" cap="none" spc="0" normalizeH="0" baseline="0" noProof="0" dirty="0">
                <a:ln>
                  <a:noFill/>
                </a:ln>
                <a:solidFill>
                  <a:srgbClr val="000000"/>
                </a:solidFill>
                <a:effectLst/>
                <a:uLnTx/>
                <a:uFillTx/>
                <a:latin typeface="Verdana"/>
                <a:ea typeface="+mn-ea"/>
                <a:cs typeface="+mn-cs"/>
              </a:rPr>
              <a:t>]: I will take you to the past and present of the mobile phone ARM processor in minutes, no </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longer have to worry about my wife and wife let me choose a mobile phone...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Programmer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Sought</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https://www.programmersought.com/article/77841675152/</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Rectangle 11"/>
          <p:cNvSpPr>
            <a:spLocks noChangeArrowheads="1"/>
          </p:cNvSpPr>
          <p:nvPr/>
        </p:nvSpPr>
        <p:spPr bwMode="auto">
          <a:xfrm>
            <a:off x="105356" y="1455244"/>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54</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Walrath</a:t>
            </a:r>
            <a:r>
              <a:rPr kumimoji="0" lang="en-US" sz="1400" b="0" i="0" u="none" strike="noStrike" kern="1200" cap="none" spc="0" normalizeH="0" baseline="0" noProof="0" dirty="0">
                <a:ln>
                  <a:noFill/>
                </a:ln>
                <a:solidFill>
                  <a:srgbClr val="000000"/>
                </a:solidFill>
                <a:effectLst/>
                <a:uLnTx/>
                <a:uFillTx/>
                <a:latin typeface="Verdana"/>
                <a:ea typeface="+mn-ea"/>
                <a:cs typeface="+mn-cs"/>
              </a:rPr>
              <a:t> J., ARM Tech Day 2017: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a:ea typeface="+mn-ea"/>
                <a:cs typeface="+mn-cs"/>
              </a:rPr>
              <a:t>, Cortex-A55, A75, and Mali-G72, </a:t>
            </a: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PC Perspective, May 29, 2017, </a:t>
            </a: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https://www.pcper.com/reviews/General-Tech/ARM-Tech-Day-2017-DynamIQ-Cortex-A55-</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A75-and-Mali-G72/Cortex-A75-and-Mali-G72</a:t>
            </a:r>
          </a:p>
        </p:txBody>
      </p:sp>
      <p:sp>
        <p:nvSpPr>
          <p:cNvPr id="16" name="TextBox 8"/>
          <p:cNvSpPr txBox="1"/>
          <p:nvPr/>
        </p:nvSpPr>
        <p:spPr>
          <a:xfrm>
            <a:off x="109024" y="2448013"/>
            <a:ext cx="905857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 normalizeH="0" baseline="0" noProof="0" dirty="0">
                <a:ln>
                  <a:noFill/>
                </a:ln>
                <a:solidFill>
                  <a:srgbClr val="000000"/>
                </a:solidFill>
                <a:effectLst/>
                <a:uLnTx/>
                <a:uFillTx/>
                <a:latin typeface="Verdana"/>
                <a:ea typeface="+mn-ea"/>
                <a:cs typeface="+mn-cs"/>
              </a:rPr>
              <a:t>[</a:t>
            </a:r>
            <a:r>
              <a:rPr lang="hu-HU" sz="1400" spc="-30" noProof="0" dirty="0">
                <a:solidFill>
                  <a:srgbClr val="000000"/>
                </a:solidFill>
                <a:latin typeface="Verdana"/>
              </a:rPr>
              <a:t>55</a:t>
            </a:r>
            <a:r>
              <a:rPr kumimoji="0" lang="en-US" sz="1400" b="0" i="0" u="none" strike="noStrike" kern="1200" cap="none" spc="-30" normalizeH="0" baseline="0" noProof="0" dirty="0">
                <a:ln>
                  <a:noFill/>
                </a:ln>
                <a:solidFill>
                  <a:srgbClr val="000000"/>
                </a:solidFill>
                <a:effectLst/>
                <a:uLnTx/>
                <a:uFillTx/>
                <a:latin typeface="Verdana"/>
                <a:ea typeface="+mn-ea"/>
                <a:cs typeface="+mn-cs"/>
              </a:rPr>
              <a:t>]: </a:t>
            </a:r>
            <a:r>
              <a:rPr kumimoji="0" lang="hu-HU" sz="1400" b="0" i="0" u="none" strike="noStrike" kern="1200" cap="none" spc="-3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30" normalizeH="0" baseline="0" noProof="0" dirty="0">
                <a:ln>
                  <a:noFill/>
                </a:ln>
                <a:solidFill>
                  <a:srgbClr val="000000"/>
                </a:solidFill>
                <a:effectLst/>
                <a:uLnTx/>
                <a:uFillTx/>
                <a:latin typeface="Verdana"/>
                <a:ea typeface="+mn-ea"/>
                <a:cs typeface="+mn-cs"/>
              </a:rPr>
              <a:t> A., </a:t>
            </a:r>
            <a:r>
              <a:rPr kumimoji="0" lang="en-US" sz="1400" b="0" i="0" u="none" strike="noStrike" kern="1200" cap="none" spc="-30" normalizeH="0" baseline="0" noProof="0" dirty="0">
                <a:ln>
                  <a:noFill/>
                </a:ln>
                <a:solidFill>
                  <a:srgbClr val="000000"/>
                </a:solidFill>
                <a:effectLst/>
                <a:uLnTx/>
                <a:uFillTx/>
                <a:latin typeface="Verdana"/>
                <a:ea typeface="+mn-ea"/>
                <a:cs typeface="+mn-cs"/>
              </a:rPr>
              <a:t>Arm Announces Mobile Armv9 CPU Microarchitectures: Cortex-X2, Cortex-A710 </a:t>
            </a:r>
            <a:endParaRPr kumimoji="0" lang="hu-HU" sz="1400" b="0" i="0" u="none" strike="noStrike" kern="1200" cap="none" spc="-3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&amp; Cortex-A510</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25 2021, https://www.anandtech.com/print/16693/arm-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announces-mobile-armv9-cpu-microarchitectures-cortexx2-cortexa710-cortexa510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Szövegdoboz 16"/>
          <p:cNvSpPr txBox="1"/>
          <p:nvPr/>
        </p:nvSpPr>
        <p:spPr>
          <a:xfrm>
            <a:off x="104639" y="3209169"/>
            <a:ext cx="8956491"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56</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Bannister</a:t>
            </a:r>
            <a:r>
              <a:rPr kumimoji="0" lang="hu-HU" sz="1400" b="0" i="0" u="none" strike="noStrike" kern="1200" cap="none" spc="0" normalizeH="0" baseline="0" noProof="0" dirty="0">
                <a:ln>
                  <a:noFill/>
                </a:ln>
                <a:solidFill>
                  <a:srgbClr val="000000"/>
                </a:solidFill>
                <a:effectLst/>
                <a:uLnTx/>
                <a:uFillTx/>
                <a:latin typeface="Verdana"/>
                <a:ea typeface="+mn-ea"/>
                <a:cs typeface="+mn-cs"/>
              </a:rPr>
              <a:t> S., </a:t>
            </a:r>
            <a:r>
              <a:rPr kumimoji="0" lang="en-US" sz="1400" b="0" i="0" u="none" strike="noStrike" kern="1200" cap="none" spc="0" normalizeH="0" baseline="0" noProof="0" dirty="0">
                <a:ln>
                  <a:noFill/>
                </a:ln>
                <a:solidFill>
                  <a:srgbClr val="000000"/>
                </a:solidFill>
                <a:effectLst/>
                <a:uLnTx/>
                <a:uFillTx/>
                <a:latin typeface="Verdana"/>
                <a:ea typeface="+mn-ea"/>
                <a:cs typeface="+mn-cs"/>
              </a:rPr>
              <a:t>Memory Tagging Extension: Enhancing memory safety through architecture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Community</a:t>
            </a:r>
            <a:r>
              <a:rPr kumimoji="0" lang="hu-HU" sz="1400" b="0" i="0" u="none" strike="noStrike" kern="1200" cap="none" spc="0" normalizeH="0" baseline="0" noProof="0" dirty="0">
                <a:ln>
                  <a:noFill/>
                </a:ln>
                <a:solidFill>
                  <a:srgbClr val="000000"/>
                </a:solidFill>
                <a:effectLst/>
                <a:uLnTx/>
                <a:uFillTx/>
                <a:latin typeface="Verdana"/>
                <a:ea typeface="+mn-ea"/>
                <a:cs typeface="+mn-cs"/>
              </a:rPr>
              <a:t>, Aug. 5 2019, https://community.arm.com/developer/ip-products/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/b/</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ip</a:t>
            </a:r>
            <a:r>
              <a:rPr kumimoji="0" lang="hu-HU" sz="1400" b="0" i="0" u="none" strike="noStrike" kern="1200" cap="none" spc="0" normalizeH="0" baseline="0" noProof="0" dirty="0">
                <a:ln>
                  <a:noFill/>
                </a:ln>
                <a:solidFill>
                  <a:srgbClr val="000000"/>
                </a:solidFill>
                <a:effectLst/>
                <a:uLnTx/>
                <a:uFillTx/>
                <a:latin typeface="Verdana"/>
                <a:ea typeface="+mn-ea"/>
                <a:cs typeface="+mn-cs"/>
              </a:rPr>
              <a:t>-blog/</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posts</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enhancing-memory-safety</a:t>
            </a:r>
            <a:endParaRPr kumimoji="0" lang="hu-HU" sz="135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3"/>
          <p:cNvSpPr txBox="1"/>
          <p:nvPr/>
        </p:nvSpPr>
        <p:spPr>
          <a:xfrm>
            <a:off x="105558" y="4048938"/>
            <a:ext cx="635520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57</a:t>
            </a:r>
            <a:r>
              <a:rPr kumimoji="0" lang="en-US" sz="1400" b="0" i="0" u="none" strike="noStrike" kern="1200" cap="none" spc="0" normalizeH="0" baseline="0" noProof="0" dirty="0">
                <a:ln>
                  <a:noFill/>
                </a:ln>
                <a:solidFill>
                  <a:srgbClr val="000000"/>
                </a:solidFill>
                <a:effectLst/>
                <a:uLnTx/>
                <a:uFillTx/>
                <a:latin typeface="Verdana"/>
                <a:ea typeface="+mn-ea"/>
                <a:cs typeface="+mn-cs"/>
              </a:rPr>
              <a:t>]: Armv8.5-A Memory Tagging Extension</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a:ln>
                  <a:noFill/>
                </a:ln>
                <a:solidFill>
                  <a:srgbClr val="000000"/>
                </a:solidFill>
                <a:effectLst/>
                <a:uLnTx/>
                <a:uFillTx/>
                <a:latin typeface="Verdana"/>
                <a:ea typeface="+mn-ea"/>
                <a:cs typeface="+mn-cs"/>
              </a:rPr>
              <a:t> White Paper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19" name="Rectangle 11"/>
          <p:cNvSpPr>
            <a:spLocks noChangeArrowheads="1"/>
          </p:cNvSpPr>
          <p:nvPr/>
        </p:nvSpPr>
        <p:spPr bwMode="auto">
          <a:xfrm>
            <a:off x="105350" y="4422735"/>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58</a:t>
            </a:r>
            <a:r>
              <a:rPr lang="en-US" sz="1400" dirty="0">
                <a:solidFill>
                  <a:srgbClr val="000000"/>
                </a:solidFill>
                <a:latin typeface="Verdana"/>
              </a:rPr>
              <a:t>]: </a:t>
            </a:r>
            <a:r>
              <a:rPr lang="hu-HU" sz="1400" dirty="0" err="1">
                <a:solidFill>
                  <a:srgbClr val="000000"/>
                </a:solidFill>
                <a:latin typeface="Verdana"/>
              </a:rPr>
              <a:t>Bedi</a:t>
            </a:r>
            <a:r>
              <a:rPr lang="en-US" sz="1400" dirty="0">
                <a:solidFill>
                  <a:srgbClr val="000000"/>
                </a:solidFill>
                <a:latin typeface="Verdana"/>
              </a:rPr>
              <a:t> </a:t>
            </a:r>
            <a:r>
              <a:rPr lang="hu-HU" sz="1400" dirty="0">
                <a:solidFill>
                  <a:srgbClr val="000000"/>
                </a:solidFill>
                <a:latin typeface="Verdana"/>
              </a:rPr>
              <a:t>A</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Architectures</a:t>
            </a:r>
            <a:r>
              <a:rPr lang="hu-HU" sz="1400" dirty="0">
                <a:solidFill>
                  <a:srgbClr val="000000"/>
                </a:solidFill>
                <a:latin typeface="Verdana"/>
              </a:rPr>
              <a:t> and </a:t>
            </a:r>
            <a:r>
              <a:rPr lang="hu-HU" sz="1400" dirty="0" err="1">
                <a:solidFill>
                  <a:srgbClr val="000000"/>
                </a:solidFill>
                <a:latin typeface="Verdana"/>
              </a:rPr>
              <a:t>Processors</a:t>
            </a:r>
            <a:r>
              <a:rPr lang="hu-HU" sz="1400" dirty="0">
                <a:solidFill>
                  <a:srgbClr val="000000"/>
                </a:solidFill>
                <a:latin typeface="Verdana"/>
              </a:rPr>
              <a:t> blog</a:t>
            </a:r>
            <a:r>
              <a:rPr lang="en-US" sz="1400" dirty="0">
                <a:solidFill>
                  <a:srgbClr val="000000"/>
                </a:solidFill>
                <a:latin typeface="Verdana"/>
              </a:rPr>
              <a:t>, The foundation of Total Compute: First Armv9 Cortex CPUs, https://community.arm.com/</a:t>
            </a:r>
            <a:r>
              <a:rPr lang="hu-HU" sz="1400" dirty="0">
                <a:solidFill>
                  <a:srgbClr val="000000"/>
                </a:solidFill>
                <a:latin typeface="Verdana"/>
              </a:rPr>
              <a:t>,</a:t>
            </a:r>
            <a:r>
              <a:rPr lang="en-US" sz="1400" dirty="0">
                <a:solidFill>
                  <a:srgbClr val="000000"/>
                </a:solidFill>
                <a:latin typeface="Verdana"/>
              </a:rPr>
              <a:t>May 2</a:t>
            </a:r>
            <a:r>
              <a:rPr lang="hu-HU" sz="1400" dirty="0">
                <a:solidFill>
                  <a:srgbClr val="000000"/>
                </a:solidFill>
                <a:latin typeface="Verdana"/>
              </a:rPr>
              <a:t>5</a:t>
            </a:r>
            <a:r>
              <a:rPr lang="en-US" sz="1400" dirty="0">
                <a:solidFill>
                  <a:srgbClr val="000000"/>
                </a:solidFill>
                <a:latin typeface="Verdana"/>
              </a:rPr>
              <a:t>, 20</a:t>
            </a:r>
            <a:r>
              <a:rPr lang="hu-HU" sz="1400" dirty="0">
                <a:solidFill>
                  <a:srgbClr val="000000"/>
                </a:solidFill>
                <a:latin typeface="Verdana"/>
              </a:rPr>
              <a:t>21</a:t>
            </a:r>
            <a:r>
              <a:rPr lang="en-US" sz="1400" dirty="0">
                <a:solidFill>
                  <a:srgbClr val="000000"/>
                </a:solidFill>
                <a:latin typeface="Verdana"/>
              </a:rPr>
              <a:t>, https://community.arm.com/arm-community-blogs/b/architectures-and-processors-blog/posts/first-armv9-cpu-cores</a:t>
            </a:r>
          </a:p>
        </p:txBody>
      </p:sp>
      <p:sp>
        <p:nvSpPr>
          <p:cNvPr id="20" name="Szövegdoboz 19"/>
          <p:cNvSpPr txBox="1"/>
          <p:nvPr/>
        </p:nvSpPr>
        <p:spPr>
          <a:xfrm>
            <a:off x="109305" y="5415419"/>
            <a:ext cx="9091528"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0" normalizeH="0" baseline="0" noProof="0" dirty="0">
                <a:ln>
                  <a:noFill/>
                </a:ln>
                <a:solidFill>
                  <a:srgbClr val="000000"/>
                </a:solidFill>
                <a:effectLst/>
                <a:uLnTx/>
                <a:uFillTx/>
                <a:latin typeface="Verdana"/>
                <a:ea typeface="+mn-ea"/>
                <a:cs typeface="+mn-cs"/>
              </a:rPr>
              <a:t> A., </a:t>
            </a:r>
            <a:r>
              <a:rPr kumimoji="0" lang="en-US" sz="1400" b="0" i="0" u="none" strike="noStrike" kern="1200" cap="none" spc="0" normalizeH="0" baseline="0" noProof="0" dirty="0">
                <a:ln>
                  <a:noFill/>
                </a:ln>
                <a:solidFill>
                  <a:srgbClr val="000000"/>
                </a:solidFill>
                <a:effectLst/>
                <a:uLnTx/>
                <a:uFillTx/>
                <a:latin typeface="Verdana"/>
                <a:ea typeface="+mn-ea"/>
                <a:cs typeface="+mn-cs"/>
              </a:rPr>
              <a:t>Arm's New Cortex-A78 and Cortex-X1 Microarchitectures: An Efficiency and </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Performance Divergence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26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https://www.anandtech.com/show/15813/arm-cortex-a78-cortex-x1-cpu-ip-diverging</a:t>
            </a:r>
          </a:p>
        </p:txBody>
      </p:sp>
      <p:sp>
        <p:nvSpPr>
          <p:cNvPr id="21" name="Szövegdoboz 20"/>
          <p:cNvSpPr txBox="1"/>
          <p:nvPr/>
        </p:nvSpPr>
        <p:spPr>
          <a:xfrm>
            <a:off x="110794" y="6181206"/>
            <a:ext cx="9173024"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hu-HU" sz="1400" dirty="0">
                <a:solidFill>
                  <a:srgbClr val="000000"/>
                </a:solidFill>
                <a:latin typeface="Verdana"/>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60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err="1">
                <a:ln>
                  <a:noFill/>
                </a:ln>
                <a:solidFill>
                  <a:srgbClr val="000000"/>
                </a:solidFill>
                <a:effectLst/>
                <a:uLnTx/>
                <a:uFillTx/>
                <a:latin typeface="Verdana"/>
                <a:ea typeface="+mn-ea"/>
                <a:cs typeface="+mn-cs"/>
              </a:rPr>
              <a:t>Shimpi</a:t>
            </a:r>
            <a:r>
              <a:rPr kumimoji="0" lang="hu-HU" sz="1400" b="0" i="0" u="none" strike="noStrike" kern="1200" cap="none" spc="-20" normalizeH="0" baseline="0" noProof="0" dirty="0">
                <a:ln>
                  <a:noFill/>
                </a:ln>
                <a:solidFill>
                  <a:srgbClr val="000000"/>
                </a:solidFill>
                <a:effectLst/>
                <a:uLnTx/>
                <a:uFillTx/>
                <a:latin typeface="Verdana"/>
                <a:ea typeface="+mn-ea"/>
                <a:cs typeface="+mn-cs"/>
              </a:rPr>
              <a:t> A.L., </a:t>
            </a:r>
            <a:r>
              <a:rPr kumimoji="0" lang="en-US" sz="1400" b="0" i="0" u="none" strike="noStrike" kern="1200" cap="none" spc="-20" normalizeH="0" baseline="0" noProof="0" dirty="0">
                <a:ln>
                  <a:noFill/>
                </a:ln>
                <a:solidFill>
                  <a:srgbClr val="000000"/>
                </a:solidFill>
                <a:effectLst/>
                <a:uLnTx/>
                <a:uFillTx/>
                <a:latin typeface="Verdana"/>
                <a:ea typeface="+mn-ea"/>
                <a:cs typeface="+mn-cs"/>
              </a:rPr>
              <a:t>AMD Discloses Bobcat &amp; Bulldozer Architectures at Hot Chips 2010</a:t>
            </a:r>
            <a:r>
              <a:rPr kumimoji="0" lang="hu-HU" sz="1400" b="0" i="0" u="none" strike="noStrike" kern="1200" cap="none" spc="-20" normalizeH="0" baseline="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2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Aug. 24 2010, https://www.anandtech.com/show/3863/amd-discloses-bobcat-bulldozer-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architectures-at-hot-chips-2010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58735746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248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(8)</a:t>
            </a:r>
          </a:p>
        </p:txBody>
      </p:sp>
      <p:sp>
        <p:nvSpPr>
          <p:cNvPr id="12" name="Rectangle 11"/>
          <p:cNvSpPr>
            <a:spLocks noChangeArrowheads="1"/>
          </p:cNvSpPr>
          <p:nvPr/>
        </p:nvSpPr>
        <p:spPr bwMode="auto">
          <a:xfrm>
            <a:off x="105373" y="618503"/>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61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The Armv9 CPU </a:t>
            </a:r>
            <a:r>
              <a:rPr lang="hu-HU" sz="1400" dirty="0" err="1">
                <a:solidFill>
                  <a:srgbClr val="000000"/>
                </a:solidFill>
                <a:latin typeface="Verdana"/>
              </a:rPr>
              <a:t>Compute</a:t>
            </a:r>
            <a:r>
              <a:rPr lang="hu-HU" sz="1400" dirty="0">
                <a:solidFill>
                  <a:srgbClr val="000000"/>
                </a:solidFill>
                <a:latin typeface="Verdana"/>
              </a:rPr>
              <a:t> </a:t>
            </a:r>
            <a:r>
              <a:rPr lang="hu-HU" sz="1400" dirty="0" err="1">
                <a:solidFill>
                  <a:srgbClr val="000000"/>
                </a:solidFill>
                <a:latin typeface="Verdana"/>
              </a:rPr>
              <a:t>Foundation</a:t>
            </a:r>
            <a:r>
              <a:rPr lang="hu-HU" sz="1400" dirty="0">
                <a:solidFill>
                  <a:srgbClr val="000000"/>
                </a:solidFill>
                <a:latin typeface="Verdana"/>
              </a:rPr>
              <a:t> </a:t>
            </a:r>
            <a:r>
              <a:rPr lang="hu-HU" sz="1400" dirty="0" err="1">
                <a:solidFill>
                  <a:srgbClr val="000000"/>
                </a:solidFill>
                <a:latin typeface="Verdana"/>
              </a:rPr>
              <a:t>for</a:t>
            </a:r>
            <a:r>
              <a:rPr lang="hu-HU" sz="1400" dirty="0">
                <a:solidFill>
                  <a:srgbClr val="000000"/>
                </a:solidFill>
                <a:latin typeface="Verdana"/>
              </a:rPr>
              <a:t> TCS23, May</a:t>
            </a:r>
            <a:r>
              <a:rPr lang="en-US" sz="1400" dirty="0">
                <a:solidFill>
                  <a:srgbClr val="000000"/>
                </a:solidFill>
                <a:latin typeface="Verdana"/>
              </a:rPr>
              <a:t> </a:t>
            </a:r>
            <a:r>
              <a:rPr lang="hu-HU" sz="1400" dirty="0">
                <a:solidFill>
                  <a:srgbClr val="000000"/>
                </a:solidFill>
                <a:latin typeface="Verdana"/>
              </a:rPr>
              <a:t>29</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https://images.anandtech.com/doci/18871/Arm%20Client%20Tech%20Days%20CPU%20Presentation_Final-12.png</a:t>
            </a:r>
          </a:p>
        </p:txBody>
      </p:sp>
      <p:sp>
        <p:nvSpPr>
          <p:cNvPr id="14" name="Rectangle 1"/>
          <p:cNvSpPr/>
          <p:nvPr/>
        </p:nvSpPr>
        <p:spPr>
          <a:xfrm>
            <a:off x="111938" y="1376542"/>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62</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McGregor J.; </a:t>
            </a:r>
            <a:r>
              <a:rPr lang="hu-HU" sz="1400" dirty="0" err="1">
                <a:solidFill>
                  <a:srgbClr val="000000"/>
                </a:solidFill>
                <a:latin typeface="Verdana"/>
              </a:rPr>
              <a:t>Arm</a:t>
            </a:r>
            <a:r>
              <a:rPr lang="hu-HU" sz="1400" dirty="0">
                <a:solidFill>
                  <a:srgbClr val="000000"/>
                </a:solidFill>
                <a:latin typeface="Verdana"/>
              </a:rPr>
              <a:t> </a:t>
            </a:r>
            <a:r>
              <a:rPr lang="hu-HU" sz="1400" dirty="0" err="1">
                <a:solidFill>
                  <a:srgbClr val="000000"/>
                </a:solidFill>
                <a:latin typeface="Verdana"/>
              </a:rPr>
              <a:t>Upgrades</a:t>
            </a:r>
            <a:r>
              <a:rPr lang="hu-HU" sz="1400" dirty="0">
                <a:solidFill>
                  <a:srgbClr val="000000"/>
                </a:solidFill>
                <a:latin typeface="Verdana"/>
              </a:rPr>
              <a:t> </a:t>
            </a:r>
            <a:r>
              <a:rPr lang="hu-HU" sz="1400" dirty="0" err="1">
                <a:solidFill>
                  <a:srgbClr val="000000"/>
                </a:solidFill>
                <a:latin typeface="Verdana"/>
              </a:rPr>
              <a:t>Its</a:t>
            </a:r>
            <a:r>
              <a:rPr lang="hu-HU" sz="1400" dirty="0">
                <a:solidFill>
                  <a:srgbClr val="000000"/>
                </a:solidFill>
                <a:latin typeface="Verdana"/>
              </a:rPr>
              <a:t> </a:t>
            </a:r>
            <a:r>
              <a:rPr lang="hu-HU" sz="1400" dirty="0" err="1">
                <a:solidFill>
                  <a:srgbClr val="000000"/>
                </a:solidFill>
                <a:latin typeface="Verdana"/>
              </a:rPr>
              <a:t>Entire</a:t>
            </a:r>
            <a:r>
              <a:rPr lang="hu-HU" sz="1400" dirty="0">
                <a:solidFill>
                  <a:srgbClr val="000000"/>
                </a:solidFill>
                <a:latin typeface="Verdana"/>
              </a:rPr>
              <a:t> </a:t>
            </a:r>
            <a:r>
              <a:rPr lang="hu-HU" sz="1400" dirty="0" err="1">
                <a:solidFill>
                  <a:srgbClr val="000000"/>
                </a:solidFill>
                <a:latin typeface="Verdana"/>
              </a:rPr>
              <a:t>Portfolio</a:t>
            </a:r>
            <a:r>
              <a:rPr lang="hu-HU" sz="1400" dirty="0">
                <a:solidFill>
                  <a:srgbClr val="000000"/>
                </a:solidFill>
                <a:latin typeface="Verdana"/>
              </a:rPr>
              <a:t> of Pc and Mobile IP; eetasia.com; 31. May 2021.; https://www.eetasia.com/arm-upgrades-its-entire-portfolio-of-pc-and-mobile-ip/</a:t>
            </a:r>
            <a:endParaRPr lang="en-GB" sz="1400" dirty="0">
              <a:solidFill>
                <a:srgbClr val="000000"/>
              </a:solidFill>
              <a:latin typeface="Verdana"/>
            </a:endParaRPr>
          </a:p>
        </p:txBody>
      </p:sp>
      <p:sp>
        <p:nvSpPr>
          <p:cNvPr id="15" name="Rectangle 1"/>
          <p:cNvSpPr/>
          <p:nvPr/>
        </p:nvSpPr>
        <p:spPr>
          <a:xfrm>
            <a:off x="109065" y="2141421"/>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63</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en-US" sz="1400" dirty="0">
                <a:solidFill>
                  <a:srgbClr val="000000"/>
                </a:solidFill>
                <a:latin typeface="Verdana"/>
              </a:rPr>
              <a:t>An Introduction to the Intel® </a:t>
            </a:r>
            <a:r>
              <a:rPr lang="en-US" sz="1400" dirty="0" err="1">
                <a:solidFill>
                  <a:srgbClr val="000000"/>
                </a:solidFill>
                <a:latin typeface="Verdana"/>
              </a:rPr>
              <a:t>QuickPath</a:t>
            </a:r>
            <a:r>
              <a:rPr lang="en-US" sz="1400" dirty="0">
                <a:solidFill>
                  <a:srgbClr val="000000"/>
                </a:solidFill>
                <a:latin typeface="Verdana"/>
              </a:rPr>
              <a:t> Interconnect, January 2009</a:t>
            </a:r>
            <a:r>
              <a:rPr lang="hu-HU" sz="1400" dirty="0">
                <a:solidFill>
                  <a:srgbClr val="000000"/>
                </a:solidFill>
                <a:latin typeface="Verdana"/>
              </a:rPr>
              <a:t>; https://www.intel.com/content/www/us/en/io/quickpath-technology/quick-path-interconnect-introduction-paper.html/</a:t>
            </a:r>
            <a:endParaRPr lang="en-GB" sz="1400" dirty="0">
              <a:solidFill>
                <a:srgbClr val="000000"/>
              </a:solidFill>
              <a:latin typeface="Verdana"/>
            </a:endParaRPr>
          </a:p>
        </p:txBody>
      </p:sp>
      <p:sp>
        <p:nvSpPr>
          <p:cNvPr id="16" name="Téglalap 15"/>
          <p:cNvSpPr/>
          <p:nvPr/>
        </p:nvSpPr>
        <p:spPr>
          <a:xfrm>
            <a:off x="118823" y="2916530"/>
            <a:ext cx="4907113" cy="307777"/>
          </a:xfrm>
          <a:prstGeom prst="rect">
            <a:avLst/>
          </a:prstGeom>
        </p:spPr>
        <p:txBody>
          <a:bodyPr wrap="none">
            <a:spAutoFit/>
          </a:bodyPr>
          <a:lstStyle/>
          <a:p>
            <a:r>
              <a:rPr lang="hu-HU" sz="1400" dirty="0"/>
              <a:t>[64]: https://studfile.net/preview/9178230/page:5/</a:t>
            </a:r>
          </a:p>
        </p:txBody>
      </p:sp>
      <p:sp>
        <p:nvSpPr>
          <p:cNvPr id="17" name="Rectangle 1"/>
          <p:cNvSpPr/>
          <p:nvPr/>
        </p:nvSpPr>
        <p:spPr>
          <a:xfrm>
            <a:off x="109193" y="3283488"/>
            <a:ext cx="8803103" cy="954107"/>
          </a:xfrm>
          <a:prstGeom prst="rect">
            <a:avLst/>
          </a:prstGeom>
        </p:spPr>
        <p:txBody>
          <a:bodyPr wrap="square">
            <a:spAutoFit/>
          </a:bodyPr>
          <a:lstStyle/>
          <a:p>
            <a:pPr lvl="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65</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en-US" sz="1400" dirty="0">
                <a:solidFill>
                  <a:srgbClr val="000000"/>
                </a:solidFill>
                <a:latin typeface="Verdana"/>
              </a:rPr>
              <a:t>Intel 64 and IA-32 Architectures Software Developer’s Manual Volume 1: Basic </a:t>
            </a:r>
          </a:p>
          <a:p>
            <a:pPr lvl="0">
              <a:defRPr/>
            </a:pPr>
            <a:r>
              <a:rPr lang="en-US" sz="1400" dirty="0">
                <a:solidFill>
                  <a:srgbClr val="000000"/>
                </a:solidFill>
                <a:latin typeface="Verdana"/>
              </a:rPr>
              <a:t>            Architecture, Order Number: 253665-067US, May 2018,</a:t>
            </a:r>
          </a:p>
          <a:p>
            <a:pPr lvl="0">
              <a:defRPr/>
            </a:pPr>
            <a:r>
              <a:rPr lang="en-US" sz="1400" dirty="0">
                <a:solidFill>
                  <a:srgbClr val="000000"/>
                </a:solidFill>
                <a:latin typeface="Verdana"/>
              </a:rPr>
              <a:t>            http://kib.kiev.ua/x86docs/SDMs/253665-067.pdf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 Box 11"/>
          <p:cNvSpPr txBox="1">
            <a:spLocks noChangeArrowheads="1"/>
          </p:cNvSpPr>
          <p:nvPr/>
        </p:nvSpPr>
        <p:spPr bwMode="auto">
          <a:xfrm>
            <a:off x="104216" y="4121577"/>
            <a:ext cx="807323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6</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ARM Diaries, Part 2: Understanding the Cortex A12</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17 2013, http://www.anandtech.com/show/7126/the-arm-diaries-part-2-</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understanding-the-cortex-a12</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9" name="Rectangle 1"/>
          <p:cNvSpPr/>
          <p:nvPr/>
        </p:nvSpPr>
        <p:spPr>
          <a:xfrm>
            <a:off x="106325" y="4885126"/>
            <a:ext cx="8803103" cy="1169551"/>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lang="en-US" sz="1400" dirty="0">
                <a:solidFill>
                  <a:srgbClr val="000000"/>
                </a:solidFill>
                <a:latin typeface="Verdana"/>
              </a:rPr>
              <a:t>Intel Rolls Out 13th Gen Core, Raptor Lake Processors; Cranks Up The Frequency, </a:t>
            </a:r>
            <a:r>
              <a:rPr lang="hu-HU" sz="1400" dirty="0">
                <a:solidFill>
                  <a:srgbClr val="000000"/>
                </a:solidFill>
                <a:latin typeface="Verdana"/>
              </a:rPr>
              <a:t>https://fuse.wikichip.org/; </a:t>
            </a:r>
            <a:r>
              <a:rPr lang="hu-HU" sz="1400" dirty="0" err="1">
                <a:solidFill>
                  <a:srgbClr val="000000"/>
                </a:solidFill>
                <a:latin typeface="Verdana"/>
              </a:rPr>
              <a:t>October</a:t>
            </a:r>
            <a:r>
              <a:rPr lang="hu-HU" sz="1400" dirty="0">
                <a:solidFill>
                  <a:srgbClr val="000000"/>
                </a:solidFill>
                <a:latin typeface="Verdana"/>
              </a:rPr>
              <a:t> 1,</a:t>
            </a:r>
            <a:r>
              <a:rPr lang="en-US" sz="1400" dirty="0">
                <a:solidFill>
                  <a:srgbClr val="000000"/>
                </a:solidFill>
                <a:latin typeface="Verdana"/>
              </a:rPr>
              <a:t> 20</a:t>
            </a:r>
            <a:r>
              <a:rPr lang="hu-HU" sz="1400" dirty="0">
                <a:solidFill>
                  <a:srgbClr val="000000"/>
                </a:solidFill>
                <a:latin typeface="Verdana"/>
              </a:rPr>
              <a:t>22</a:t>
            </a:r>
            <a:r>
              <a:rPr lang="en-US" sz="1400" dirty="0">
                <a:solidFill>
                  <a:srgbClr val="000000"/>
                </a:solidFill>
                <a:latin typeface="Verdana"/>
              </a:rPr>
              <a:t>,</a:t>
            </a:r>
            <a:r>
              <a:rPr lang="hu-HU" sz="1400" dirty="0">
                <a:solidFill>
                  <a:srgbClr val="000000"/>
                </a:solidFill>
                <a:latin typeface="Verdana"/>
              </a:rPr>
              <a:t> https://fuse.wikichip.org/news/7149/intel-rolls-out-13th-gen-core-raptor-lake-processors-cranks-up-the-frequency/</a:t>
            </a:r>
            <a:endParaRPr lang="en-US" sz="1400" dirty="0">
              <a:solidFill>
                <a:srgbClr val="000000"/>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Rectangle 1"/>
          <p:cNvSpPr/>
          <p:nvPr/>
        </p:nvSpPr>
        <p:spPr>
          <a:xfrm>
            <a:off x="103455" y="5874290"/>
            <a:ext cx="8803103" cy="523220"/>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68</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Rahman</a:t>
            </a:r>
            <a:r>
              <a:rPr kumimoji="0" lang="hu-HU" sz="1400" b="0" i="0" u="none" strike="noStrike" kern="1200" cap="none" spc="0" normalizeH="0" baseline="0" noProof="0" dirty="0">
                <a:ln>
                  <a:noFill/>
                </a:ln>
                <a:solidFill>
                  <a:srgbClr val="000000"/>
                </a:solidFill>
                <a:effectLst/>
                <a:uLnTx/>
                <a:uFillTx/>
                <a:latin typeface="Verdana"/>
                <a:ea typeface="+mn-ea"/>
                <a:cs typeface="+mn-cs"/>
              </a:rPr>
              <a:t> J.; </a:t>
            </a:r>
            <a:r>
              <a:rPr lang="en-US" sz="1400" dirty="0">
                <a:solidFill>
                  <a:srgbClr val="000000"/>
                </a:solidFill>
                <a:latin typeface="Verdana"/>
              </a:rPr>
              <a:t>Intel CPU Die Topology, </a:t>
            </a:r>
            <a:r>
              <a:rPr lang="hu-HU" sz="1400" dirty="0">
                <a:solidFill>
                  <a:srgbClr val="000000"/>
                </a:solidFill>
                <a:latin typeface="Verdana"/>
              </a:rPr>
              <a:t>https://jprahman.substack.com/; May 28,</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a:t>
            </a:r>
            <a:r>
              <a:rPr lang="hu-HU" sz="1400" dirty="0">
                <a:solidFill>
                  <a:srgbClr val="000000"/>
                </a:solidFill>
                <a:latin typeface="Verdana"/>
              </a:rPr>
              <a:t> https://jprahman.substack.com/p/intel-cpu-die-topology</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11863095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1856"/>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(9)</a:t>
            </a:r>
          </a:p>
        </p:txBody>
      </p:sp>
      <p:sp>
        <p:nvSpPr>
          <p:cNvPr id="12" name="Rectangle 11"/>
          <p:cNvSpPr>
            <a:spLocks noChangeArrowheads="1"/>
          </p:cNvSpPr>
          <p:nvPr/>
        </p:nvSpPr>
        <p:spPr bwMode="auto">
          <a:xfrm>
            <a:off x="113996" y="618496"/>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69</a:t>
            </a:r>
            <a:r>
              <a:rPr lang="en-US" sz="1400" dirty="0">
                <a:solidFill>
                  <a:srgbClr val="000000"/>
                </a:solidFill>
                <a:latin typeface="Verdana"/>
              </a:rPr>
              <a:t>]: </a:t>
            </a:r>
            <a:r>
              <a:rPr lang="hu-HU" sz="1400" dirty="0" err="1">
                <a:solidFill>
                  <a:srgbClr val="000000"/>
                </a:solidFill>
                <a:latin typeface="Verdana"/>
              </a:rPr>
              <a:t>Aufranc</a:t>
            </a:r>
            <a:r>
              <a:rPr lang="en-US" sz="1400" dirty="0">
                <a:solidFill>
                  <a:srgbClr val="000000"/>
                </a:solidFill>
                <a:latin typeface="Verdana"/>
              </a:rPr>
              <a:t> </a:t>
            </a:r>
            <a:r>
              <a:rPr lang="hu-HU" sz="1400" dirty="0">
                <a:solidFill>
                  <a:srgbClr val="000000"/>
                </a:solidFill>
                <a:latin typeface="Verdana"/>
              </a:rPr>
              <a:t>J-L</a:t>
            </a:r>
            <a:r>
              <a:rPr lang="en-US" sz="1400" dirty="0">
                <a:solidFill>
                  <a:srgbClr val="000000"/>
                </a:solidFill>
                <a:latin typeface="Verdana"/>
              </a:rPr>
              <a:t>., Arm unveils Cortex-X3 and Cortex-A715 Armv9 cores, improves Cortex-A510 efficiency,</a:t>
            </a:r>
            <a:r>
              <a:rPr lang="hu-HU" sz="1400" dirty="0">
                <a:solidFill>
                  <a:srgbClr val="000000"/>
                </a:solidFill>
                <a:latin typeface="Verdana"/>
              </a:rPr>
              <a:t> https://www.cnx-software.com/, </a:t>
            </a:r>
            <a:r>
              <a:rPr lang="hu-HU" sz="1400" dirty="0" err="1">
                <a:solidFill>
                  <a:srgbClr val="000000"/>
                </a:solidFill>
                <a:latin typeface="Verdana"/>
              </a:rPr>
              <a:t>Jun</a:t>
            </a:r>
            <a:r>
              <a:rPr lang="hu-HU" sz="1400" dirty="0">
                <a:solidFill>
                  <a:srgbClr val="000000"/>
                </a:solidFill>
                <a:latin typeface="Verdana"/>
              </a:rPr>
              <a:t> 29, 2022, </a:t>
            </a:r>
            <a:r>
              <a:rPr lang="en-US" sz="1400" dirty="0">
                <a:solidFill>
                  <a:srgbClr val="000000"/>
                </a:solidFill>
                <a:latin typeface="Verdana"/>
              </a:rPr>
              <a:t>https://www.cnx-software.com/2022/06/29/arm-cortex-x3-cortex-a715-armv9-cores-improves-cortex-a510-efficiency/</a:t>
            </a:r>
          </a:p>
        </p:txBody>
      </p:sp>
      <p:sp>
        <p:nvSpPr>
          <p:cNvPr id="14" name="Rectangle 11"/>
          <p:cNvSpPr>
            <a:spLocks noChangeArrowheads="1"/>
          </p:cNvSpPr>
          <p:nvPr/>
        </p:nvSpPr>
        <p:spPr bwMode="auto">
          <a:xfrm>
            <a:off x="111118" y="1616277"/>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70</a:t>
            </a:r>
            <a:r>
              <a:rPr lang="en-US" sz="1400" dirty="0">
                <a:solidFill>
                  <a:srgbClr val="000000"/>
                </a:solidFill>
                <a:latin typeface="Verdana"/>
              </a:rPr>
              <a:t>]: </a:t>
            </a:r>
            <a:r>
              <a:rPr lang="hu-HU" sz="1400" dirty="0" err="1">
                <a:solidFill>
                  <a:srgbClr val="000000"/>
                </a:solidFill>
                <a:latin typeface="Verdana"/>
              </a:rPr>
              <a:t>Dipert</a:t>
            </a:r>
            <a:r>
              <a:rPr lang="en-US" sz="1400" dirty="0">
                <a:solidFill>
                  <a:srgbClr val="000000"/>
                </a:solidFill>
                <a:latin typeface="Verdana"/>
              </a:rPr>
              <a:t> </a:t>
            </a:r>
            <a:r>
              <a:rPr lang="hu-HU" sz="1400" dirty="0">
                <a:solidFill>
                  <a:srgbClr val="000000"/>
                </a:solidFill>
                <a:latin typeface="Verdana"/>
              </a:rPr>
              <a:t>B</a:t>
            </a:r>
            <a:r>
              <a:rPr lang="en-US" sz="1400" dirty="0">
                <a:solidFill>
                  <a:srgbClr val="000000"/>
                </a:solidFill>
                <a:latin typeface="Verdana"/>
              </a:rPr>
              <a:t>., </a:t>
            </a:r>
            <a:r>
              <a:rPr lang="es-ES" sz="1400" dirty="0">
                <a:solidFill>
                  <a:srgbClr val="000000"/>
                </a:solidFill>
                <a:latin typeface="Verdana"/>
              </a:rPr>
              <a:t>AMD’s Barcelona: Quad-Core Opteron unveiled</a:t>
            </a:r>
            <a:r>
              <a:rPr lang="hu-HU" sz="1400" dirty="0">
                <a:solidFill>
                  <a:srgbClr val="000000"/>
                </a:solidFill>
                <a:latin typeface="Verdana"/>
              </a:rPr>
              <a:t>, https://www.edn.com/, </a:t>
            </a:r>
            <a:r>
              <a:rPr lang="hu-HU" sz="1400" dirty="0" err="1">
                <a:solidFill>
                  <a:srgbClr val="000000"/>
                </a:solidFill>
                <a:latin typeface="Verdana"/>
              </a:rPr>
              <a:t>September</a:t>
            </a:r>
            <a:r>
              <a:rPr lang="hu-HU" sz="1400" dirty="0">
                <a:solidFill>
                  <a:srgbClr val="000000"/>
                </a:solidFill>
                <a:latin typeface="Verdana"/>
              </a:rPr>
              <a:t> 11, 2007, </a:t>
            </a:r>
            <a:r>
              <a:rPr lang="en-US" sz="1400" dirty="0">
                <a:solidFill>
                  <a:srgbClr val="000000"/>
                </a:solidFill>
                <a:latin typeface="Verdana"/>
              </a:rPr>
              <a:t>https://www.edn.com/amds-barcelona-quad-core-opteron-unveiled/</a:t>
            </a:r>
          </a:p>
        </p:txBody>
      </p:sp>
      <p:sp>
        <p:nvSpPr>
          <p:cNvPr id="15" name="Text Box 11"/>
          <p:cNvSpPr txBox="1">
            <a:spLocks noChangeArrowheads="1"/>
          </p:cNvSpPr>
          <p:nvPr/>
        </p:nvSpPr>
        <p:spPr bwMode="auto">
          <a:xfrm>
            <a:off x="112843" y="2215145"/>
            <a:ext cx="89937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71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lang="en-US" dirty="0">
                <a:solidFill>
                  <a:srgbClr val="000000"/>
                </a:solidFill>
              </a:rPr>
              <a:t>Intel's Sandy Bridge Architecture Exposed</a:t>
            </a:r>
            <a:r>
              <a:rPr lang="hu-HU" dirty="0">
                <a:solidFill>
                  <a:srgbClr val="000000"/>
                </a:solidFill>
              </a:rPr>
              <a:t>, </a:t>
            </a:r>
            <a:r>
              <a:rPr lang="en-US" dirty="0">
                <a:solidFill>
                  <a:srgbClr val="000000"/>
                </a:solidFill>
              </a:rPr>
              <a:t>September 14, 2010</a:t>
            </a:r>
            <a:r>
              <a:rPr lang="hu-HU" dirty="0">
                <a:solidFill>
                  <a:srgbClr val="000000"/>
                </a:solidFill>
              </a:rPr>
              <a:t>, https://www.anandtech.com/show/3922/intels-sandy-bridge-architecture-exposed/4</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7">
            <a:extLst>
              <a:ext uri="{FF2B5EF4-FFF2-40B4-BE49-F238E27FC236}">
                <a16:creationId xmlns:a16="http://schemas.microsoft.com/office/drawing/2014/main" id="{BFEEB204-79FD-F50E-9525-70B9F6BF4762}"/>
              </a:ext>
            </a:extLst>
          </p:cNvPr>
          <p:cNvSpPr txBox="1">
            <a:spLocks noChangeArrowheads="1"/>
          </p:cNvSpPr>
          <p:nvPr/>
        </p:nvSpPr>
        <p:spPr bwMode="auto">
          <a:xfrm>
            <a:off x="107408" y="2831348"/>
            <a:ext cx="854092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 dirty="0">
                <a:latin typeface="Verdana" pitchFamily="34" charset="0"/>
              </a:rPr>
              <a:t>[</a:t>
            </a:r>
            <a:r>
              <a:rPr lang="hu-HU" altLang="en-US" sz="1400" dirty="0">
                <a:latin typeface="Verdana" pitchFamily="34" charset="0"/>
              </a:rPr>
              <a:t>72</a:t>
            </a:r>
            <a:r>
              <a:rPr lang="en-US" altLang="en-US" sz="1400" dirty="0">
                <a:latin typeface="Verdana" pitchFamily="34" charset="0"/>
              </a:rPr>
              <a:t>]: </a:t>
            </a:r>
            <a:r>
              <a:rPr lang="en-US" altLang="en-US" sz="1400" dirty="0" err="1">
                <a:latin typeface="Verdana" pitchFamily="34" charset="0"/>
              </a:rPr>
              <a:t>Kottapali</a:t>
            </a:r>
            <a:r>
              <a:rPr lang="en-US" altLang="en-US" sz="1400" dirty="0">
                <a:latin typeface="Verdana" pitchFamily="34" charset="0"/>
              </a:rPr>
              <a:t> S., Baxter J., “Nehalem-EX CPU Architecture”, Hot Chips 21, 2009,</a:t>
            </a:r>
          </a:p>
          <a:p>
            <a:pPr marL="715963" indent="-715963" eaLnBrk="1" hangingPunct="1">
              <a:spcBef>
                <a:spcPct val="0"/>
              </a:spcBef>
              <a:buFontTx/>
              <a:buNone/>
            </a:pPr>
            <a:r>
              <a:rPr lang="en-US" altLang="en-US" sz="1400" dirty="0">
                <a:latin typeface="Verdana" pitchFamily="34" charset="0"/>
              </a:rPr>
              <a:t>           </a:t>
            </a:r>
            <a:r>
              <a:rPr lang="hu-HU" altLang="en-US" sz="1400" dirty="0">
                <a:latin typeface="Verdana" pitchFamily="34" charset="0"/>
              </a:rPr>
              <a:t>	</a:t>
            </a:r>
            <a:r>
              <a:rPr lang="en-US" altLang="en-US" sz="1400" dirty="0">
                <a:latin typeface="Verdana" pitchFamily="34" charset="0"/>
              </a:rPr>
              <a:t>http://www.hotchips.org/archives/hc21/2_mon/HC21.24.100.ServerSystemsI-Epub/</a:t>
            </a:r>
          </a:p>
          <a:p>
            <a:pPr marL="715963" indent="-715963" eaLnBrk="1" hangingPunct="1">
              <a:spcBef>
                <a:spcPct val="0"/>
              </a:spcBef>
              <a:buFontTx/>
              <a:buNone/>
            </a:pPr>
            <a:r>
              <a:rPr lang="en-US" altLang="en-US" sz="1400" dirty="0">
                <a:latin typeface="Verdana" pitchFamily="34" charset="0"/>
              </a:rPr>
              <a:t>           </a:t>
            </a:r>
            <a:r>
              <a:rPr lang="hu-HU" altLang="en-US" sz="1400" dirty="0">
                <a:latin typeface="Verdana" pitchFamily="34" charset="0"/>
              </a:rPr>
              <a:t>	</a:t>
            </a:r>
            <a:r>
              <a:rPr lang="en-US" altLang="en-US" sz="1400" dirty="0">
                <a:latin typeface="Verdana" pitchFamily="34" charset="0"/>
              </a:rPr>
              <a:t>HC21.24.122-Kottapalli-Intel-NHM-EX.pdf</a:t>
            </a:r>
          </a:p>
        </p:txBody>
      </p:sp>
      <p:sp>
        <p:nvSpPr>
          <p:cNvPr id="17" name="TextBox 1">
            <a:extLst>
              <a:ext uri="{FF2B5EF4-FFF2-40B4-BE49-F238E27FC236}">
                <a16:creationId xmlns:a16="http://schemas.microsoft.com/office/drawing/2014/main" id="{0C7C04F8-1698-535C-4746-5BDDB19988A1}"/>
              </a:ext>
            </a:extLst>
          </p:cNvPr>
          <p:cNvSpPr txBox="1"/>
          <p:nvPr/>
        </p:nvSpPr>
        <p:spPr>
          <a:xfrm>
            <a:off x="106638" y="3587887"/>
            <a:ext cx="8868582" cy="738664"/>
          </a:xfrm>
          <a:prstGeom prst="rect">
            <a:avLst/>
          </a:prstGeom>
          <a:noFill/>
        </p:spPr>
        <p:txBody>
          <a:bodyPr wrap="none" rtlCol="0">
            <a:spAutoFit/>
          </a:bodyPr>
          <a:lstStyle/>
          <a:p>
            <a:pPr eaLnBrk="1" hangingPunct="1">
              <a:spcBef>
                <a:spcPct val="0"/>
              </a:spcBef>
              <a:buFontTx/>
              <a:buNone/>
            </a:pPr>
            <a:r>
              <a:rPr lang="en-US" altLang="en-US" sz="1400" dirty="0">
                <a:solidFill>
                  <a:srgbClr val="000000"/>
                </a:solidFill>
                <a:latin typeface="Verdana" pitchFamily="34" charset="0"/>
              </a:rPr>
              <a:t>[</a:t>
            </a:r>
            <a:r>
              <a:rPr lang="hu-HU" altLang="en-US" sz="1400" dirty="0">
                <a:solidFill>
                  <a:srgbClr val="000000"/>
                </a:solidFill>
                <a:latin typeface="Verdana" pitchFamily="34" charset="0"/>
              </a:rPr>
              <a:t>73</a:t>
            </a:r>
            <a:r>
              <a:rPr lang="en-US" altLang="en-US" sz="1400" dirty="0">
                <a:solidFill>
                  <a:srgbClr val="000000"/>
                </a:solidFill>
                <a:latin typeface="Verdana" pitchFamily="34" charset="0"/>
              </a:rPr>
              <a:t>]: </a:t>
            </a:r>
            <a:r>
              <a:rPr lang="hu-HU" altLang="en-US" sz="1400" dirty="0">
                <a:solidFill>
                  <a:srgbClr val="000000"/>
                </a:solidFill>
                <a:latin typeface="Verdana" pitchFamily="34" charset="0"/>
              </a:rPr>
              <a:t>Morgan T. P., </a:t>
            </a:r>
            <a:r>
              <a:rPr lang="en-US" altLang="en-US" sz="1400" dirty="0">
                <a:solidFill>
                  <a:srgbClr val="000000"/>
                </a:solidFill>
                <a:latin typeface="Verdana" pitchFamily="34" charset="0"/>
              </a:rPr>
              <a:t>Intel Puts More Compute Behind Xeon E7 Big Memory</a:t>
            </a:r>
            <a:r>
              <a:rPr lang="hu-HU" altLang="en-US" sz="1400" dirty="0">
                <a:solidFill>
                  <a:srgbClr val="000000"/>
                </a:solidFill>
                <a:latin typeface="Verdana" pitchFamily="34" charset="0"/>
              </a:rPr>
              <a:t>, The Platform,</a:t>
            </a:r>
            <a:endParaRPr lang="en-US" altLang="en-US" sz="1400" dirty="0">
              <a:solidFill>
                <a:srgbClr val="000000"/>
              </a:solidFill>
              <a:latin typeface="Verdana" pitchFamily="34" charset="0"/>
            </a:endParaRPr>
          </a:p>
          <a:p>
            <a:pPr marL="715963" indent="-715963" eaLnBrk="1" hangingPunct="1">
              <a:spcBef>
                <a:spcPct val="0"/>
              </a:spcBef>
              <a:buFontTx/>
              <a:buNone/>
            </a:pPr>
            <a:r>
              <a:rPr lang="en-US" altLang="en-US" sz="1400" dirty="0">
                <a:solidFill>
                  <a:srgbClr val="000000"/>
                </a:solidFill>
                <a:latin typeface="Verdana" pitchFamily="34" charset="0"/>
              </a:rPr>
              <a:t>      </a:t>
            </a:r>
            <a:r>
              <a:rPr lang="hu-HU" altLang="en-US" sz="1400" dirty="0">
                <a:solidFill>
                  <a:srgbClr val="000000"/>
                </a:solidFill>
                <a:latin typeface="Verdana" pitchFamily="34" charset="0"/>
              </a:rPr>
              <a:t>     	May 5 2015, http://www.theplatform.net/2015/05/05/intel-puts-more-compute-behind-</a:t>
            </a:r>
          </a:p>
          <a:p>
            <a:pPr marL="715963" indent="-715963" eaLnBrk="1" hangingPunct="1">
              <a:spcBef>
                <a:spcPct val="0"/>
              </a:spcBef>
              <a:buFontTx/>
              <a:buNone/>
            </a:pPr>
            <a:r>
              <a:rPr lang="hu-HU" altLang="en-US" sz="1400" dirty="0">
                <a:solidFill>
                  <a:srgbClr val="000000"/>
                </a:solidFill>
                <a:latin typeface="Verdana" pitchFamily="34" charset="0"/>
              </a:rPr>
              <a:t>           	xeon-e7-big-memory/</a:t>
            </a:r>
            <a:endParaRPr lang="en-US" altLang="en-US" sz="1400" dirty="0">
              <a:solidFill>
                <a:srgbClr val="000000"/>
              </a:solidFill>
              <a:latin typeface="Verdana" pitchFamily="34" charset="0"/>
            </a:endParaRPr>
          </a:p>
        </p:txBody>
      </p:sp>
      <p:sp>
        <p:nvSpPr>
          <p:cNvPr id="18" name="Rectangle 1"/>
          <p:cNvSpPr/>
          <p:nvPr/>
        </p:nvSpPr>
        <p:spPr>
          <a:xfrm>
            <a:off x="106325" y="4358922"/>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74</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lang="en-US" sz="1400" dirty="0">
                <a:solidFill>
                  <a:srgbClr val="000000"/>
                </a:solidFill>
                <a:latin typeface="Verdana"/>
              </a:rPr>
              <a:t>Arm Launches New Coherent And </a:t>
            </a:r>
            <a:r>
              <a:rPr lang="en-US" sz="1400" dirty="0" err="1">
                <a:solidFill>
                  <a:srgbClr val="000000"/>
                </a:solidFill>
                <a:latin typeface="Verdana"/>
              </a:rPr>
              <a:t>SoC</a:t>
            </a:r>
            <a:r>
              <a:rPr lang="en-US" sz="1400" dirty="0">
                <a:solidFill>
                  <a:srgbClr val="000000"/>
                </a:solidFill>
                <a:latin typeface="Verdana"/>
              </a:rPr>
              <a:t> Interconnects: CI-700 &amp; NI-700, </a:t>
            </a:r>
            <a:r>
              <a:rPr lang="hu-HU" sz="1400" dirty="0">
                <a:solidFill>
                  <a:srgbClr val="000000"/>
                </a:solidFill>
                <a:latin typeface="Verdana"/>
              </a:rPr>
              <a:t>https://fuse.wikichip.org/; May 25,</a:t>
            </a:r>
            <a:r>
              <a:rPr lang="en-US" sz="1400" dirty="0">
                <a:solidFill>
                  <a:srgbClr val="000000"/>
                </a:solidFill>
                <a:latin typeface="Verdana"/>
              </a:rPr>
              <a:t> 20</a:t>
            </a:r>
            <a:r>
              <a:rPr lang="hu-HU" sz="1400" dirty="0">
                <a:solidFill>
                  <a:srgbClr val="000000"/>
                </a:solidFill>
                <a:latin typeface="Verdana"/>
              </a:rPr>
              <a:t>21</a:t>
            </a:r>
            <a:r>
              <a:rPr lang="en-US" sz="1400" dirty="0">
                <a:solidFill>
                  <a:srgbClr val="000000"/>
                </a:solidFill>
                <a:latin typeface="Verdana"/>
              </a:rPr>
              <a:t>,</a:t>
            </a:r>
            <a:r>
              <a:rPr lang="hu-HU" sz="1400" dirty="0">
                <a:solidFill>
                  <a:srgbClr val="000000"/>
                </a:solidFill>
                <a:latin typeface="Verdana"/>
              </a:rPr>
              <a:t> https://fuse.wikichip.org/news/5271/arm-launches-new-coherent-and-soc-interconnects-ci-700-ni-700/</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 Box 11"/>
          <p:cNvSpPr txBox="1">
            <a:spLocks noChangeArrowheads="1"/>
          </p:cNvSpPr>
          <p:nvPr/>
        </p:nvSpPr>
        <p:spPr bwMode="auto">
          <a:xfrm>
            <a:off x="105633" y="5117578"/>
            <a:ext cx="86577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75</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ARM Cortex A17: An Evolved Cortex A12 for the Mainstream in 2015</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Febr. 11 2014, http://www.anandtech.com/show/7739/arm-cortex-a17</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 name="Text Box 11"/>
          <p:cNvSpPr txBox="1">
            <a:spLocks noChangeArrowheads="1"/>
          </p:cNvSpPr>
          <p:nvPr/>
        </p:nvSpPr>
        <p:spPr bwMode="auto">
          <a:xfrm>
            <a:off x="128643" y="5727176"/>
            <a:ext cx="912451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76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 https://www.quora.com/,</a:t>
            </a:r>
            <a:r>
              <a:rPr lang="en-US" dirty="0">
                <a:solidFill>
                  <a:srgbClr val="000000"/>
                </a:solidFill>
              </a:rPr>
              <a:t> In your perspective, is there possible relationship between the processor and the display quality of your device?</a:t>
            </a:r>
            <a:r>
              <a:rPr lang="hu-HU" dirty="0">
                <a:solidFill>
                  <a:srgbClr val="000000"/>
                </a:solidFill>
              </a:rPr>
              <a:t>, https://www.quora.com/In-your-perspective-is-there-possible-relationship-between-the-processor-and-the-display-quality-of-your-device </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20254742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3"/>
          <p:cNvSpPr>
            <a:spLocks noChangeArrowheads="1"/>
          </p:cNvSpPr>
          <p:nvPr/>
        </p:nvSpPr>
        <p:spPr bwMode="auto">
          <a:xfrm>
            <a:off x="60" y="5833"/>
            <a:ext cx="9153525" cy="405298"/>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0)</a:t>
            </a:r>
          </a:p>
        </p:txBody>
      </p:sp>
      <p:sp>
        <p:nvSpPr>
          <p:cNvPr id="14" name="Rectangle 11"/>
          <p:cNvSpPr>
            <a:spLocks noChangeArrowheads="1"/>
          </p:cNvSpPr>
          <p:nvPr/>
        </p:nvSpPr>
        <p:spPr bwMode="auto">
          <a:xfrm>
            <a:off x="88119" y="618496"/>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77</a:t>
            </a:r>
            <a:r>
              <a:rPr lang="en-US" sz="1400" dirty="0">
                <a:solidFill>
                  <a:srgbClr val="000000"/>
                </a:solidFill>
                <a:latin typeface="Verdana"/>
              </a:rPr>
              <a:t>]: </a:t>
            </a:r>
            <a:r>
              <a:rPr lang="hu-HU" sz="1400" dirty="0" err="1">
                <a:solidFill>
                  <a:srgbClr val="000000"/>
                </a:solidFill>
                <a:latin typeface="Verdana"/>
              </a:rPr>
              <a:t>Kinjal</a:t>
            </a:r>
            <a:r>
              <a:rPr lang="hu-HU" sz="1400" dirty="0">
                <a:solidFill>
                  <a:srgbClr val="000000"/>
                </a:solidFill>
                <a:latin typeface="Verdana"/>
              </a:rPr>
              <a:t> D</a:t>
            </a:r>
            <a:r>
              <a:rPr lang="en-US" sz="1400" dirty="0">
                <a:solidFill>
                  <a:srgbClr val="000000"/>
                </a:solidFill>
                <a:latin typeface="Verdana"/>
              </a:rPr>
              <a:t>., How Arm’s Total Compute solutions will power the next decade of compute,</a:t>
            </a:r>
            <a:r>
              <a:rPr lang="hu-HU" sz="1400" dirty="0">
                <a:solidFill>
                  <a:srgbClr val="000000"/>
                </a:solidFill>
                <a:latin typeface="Verdana"/>
              </a:rPr>
              <a:t> https://community.arm.com/, May 25, 2021, </a:t>
            </a:r>
            <a:r>
              <a:rPr lang="en-US" sz="1400" dirty="0">
                <a:solidFill>
                  <a:srgbClr val="000000"/>
                </a:solidFill>
                <a:latin typeface="Verdana"/>
              </a:rPr>
              <a:t>https://community.arm.com/arm-community-blogs/b/architectures-and-processors-blog/posts/total-compute-solutions</a:t>
            </a:r>
          </a:p>
        </p:txBody>
      </p:sp>
      <p:sp>
        <p:nvSpPr>
          <p:cNvPr id="15" name="Rectangle 11"/>
          <p:cNvSpPr>
            <a:spLocks noChangeArrowheads="1"/>
          </p:cNvSpPr>
          <p:nvPr/>
        </p:nvSpPr>
        <p:spPr bwMode="auto">
          <a:xfrm>
            <a:off x="93862" y="1383372"/>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7</a:t>
            </a:r>
            <a:r>
              <a:rPr lang="hu-HU" sz="1400" dirty="0">
                <a:solidFill>
                  <a:srgbClr val="000000"/>
                </a:solidFill>
                <a:latin typeface="Verdana"/>
              </a:rPr>
              <a:t>8</a:t>
            </a:r>
            <a:r>
              <a:rPr lang="en-US" sz="1400" dirty="0">
                <a:solidFill>
                  <a:srgbClr val="000000"/>
                </a:solidFill>
                <a:latin typeface="Verdana"/>
              </a:rPr>
              <a:t>]: </a:t>
            </a:r>
            <a:r>
              <a:rPr lang="hu-HU" sz="1400" dirty="0" err="1">
                <a:solidFill>
                  <a:srgbClr val="000000"/>
                </a:solidFill>
                <a:latin typeface="Verdana"/>
              </a:rPr>
              <a:t>Pradhan</a:t>
            </a:r>
            <a:r>
              <a:rPr lang="en-US" sz="1400" dirty="0">
                <a:solidFill>
                  <a:srgbClr val="000000"/>
                </a:solidFill>
                <a:latin typeface="Verdana"/>
              </a:rPr>
              <a:t> </a:t>
            </a:r>
            <a:r>
              <a:rPr lang="hu-HU" sz="1400" dirty="0">
                <a:solidFill>
                  <a:srgbClr val="000000"/>
                </a:solidFill>
                <a:latin typeface="Verdana"/>
              </a:rPr>
              <a:t>S</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Architectures</a:t>
            </a:r>
            <a:r>
              <a:rPr lang="hu-HU" sz="1400" dirty="0">
                <a:solidFill>
                  <a:srgbClr val="000000"/>
                </a:solidFill>
                <a:latin typeface="Verdana"/>
              </a:rPr>
              <a:t> and </a:t>
            </a:r>
            <a:r>
              <a:rPr lang="hu-HU" sz="1400" dirty="0" err="1">
                <a:solidFill>
                  <a:srgbClr val="000000"/>
                </a:solidFill>
                <a:latin typeface="Verdana"/>
              </a:rPr>
              <a:t>Processors</a:t>
            </a:r>
            <a:r>
              <a:rPr lang="hu-HU" sz="1400" dirty="0">
                <a:solidFill>
                  <a:srgbClr val="000000"/>
                </a:solidFill>
                <a:latin typeface="Verdana"/>
              </a:rPr>
              <a:t> blog</a:t>
            </a:r>
            <a:r>
              <a:rPr lang="en-US" sz="1400" dirty="0">
                <a:solidFill>
                  <a:srgbClr val="000000"/>
                </a:solidFill>
                <a:latin typeface="Verdana"/>
              </a:rPr>
              <a:t>, Arm Cortex-X4 advances frontiers of CPU performance, https://community.arm.com/</a:t>
            </a:r>
            <a:r>
              <a:rPr lang="hu-HU" sz="1400" dirty="0">
                <a:solidFill>
                  <a:srgbClr val="000000"/>
                </a:solidFill>
                <a:latin typeface="Verdana"/>
              </a:rPr>
              <a:t>, </a:t>
            </a:r>
            <a:r>
              <a:rPr lang="en-US" sz="1400" dirty="0">
                <a:solidFill>
                  <a:srgbClr val="000000"/>
                </a:solidFill>
                <a:latin typeface="Verdana"/>
              </a:rPr>
              <a:t>May 2</a:t>
            </a:r>
            <a:r>
              <a:rPr lang="hu-HU" sz="1400" dirty="0">
                <a:solidFill>
                  <a:srgbClr val="000000"/>
                </a:solidFill>
                <a:latin typeface="Verdana"/>
              </a:rPr>
              <a:t>9</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https://community.arm.com/arm-community-blogs/b/announcements/posts/cortex-x4-cpu-performance</a:t>
            </a:r>
          </a:p>
        </p:txBody>
      </p:sp>
      <p:sp>
        <p:nvSpPr>
          <p:cNvPr id="16" name="Rectangle 11"/>
          <p:cNvSpPr>
            <a:spLocks noChangeArrowheads="1"/>
          </p:cNvSpPr>
          <p:nvPr/>
        </p:nvSpPr>
        <p:spPr bwMode="auto">
          <a:xfrm>
            <a:off x="90989" y="2355288"/>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7</a:t>
            </a:r>
            <a:r>
              <a:rPr lang="hu-HU" sz="1400" dirty="0">
                <a:solidFill>
                  <a:srgbClr val="000000"/>
                </a:solidFill>
                <a:latin typeface="Verdana"/>
              </a:rPr>
              <a:t>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err="1">
                <a:solidFill>
                  <a:srgbClr val="000000"/>
                </a:solidFill>
                <a:latin typeface="Verdana"/>
              </a:rPr>
              <a:t>Triggs</a:t>
            </a:r>
            <a:r>
              <a:rPr lang="en-US" sz="1400" dirty="0">
                <a:solidFill>
                  <a:srgbClr val="000000"/>
                </a:solidFill>
                <a:latin typeface="Verdana"/>
              </a:rPr>
              <a:t> </a:t>
            </a:r>
            <a:r>
              <a:rPr lang="hu-HU" sz="1400" dirty="0">
                <a:solidFill>
                  <a:srgbClr val="000000"/>
                </a:solidFill>
                <a:latin typeface="Verdana"/>
              </a:rPr>
              <a:t>R</a:t>
            </a:r>
            <a:r>
              <a:rPr lang="en-US" sz="1400" dirty="0">
                <a:solidFill>
                  <a:srgbClr val="000000"/>
                </a:solidFill>
                <a:latin typeface="Verdana"/>
              </a:rPr>
              <a:t>., Arm Cortex-X3 and Cortex-A715: Next-gen CPUs redefined, https://www.androidauthority.com/</a:t>
            </a:r>
            <a:r>
              <a:rPr lang="hu-HU" sz="1400" dirty="0">
                <a:solidFill>
                  <a:srgbClr val="000000"/>
                </a:solidFill>
                <a:latin typeface="Verdana"/>
              </a:rPr>
              <a:t>, </a:t>
            </a:r>
            <a:r>
              <a:rPr lang="hu-HU" sz="1400" dirty="0" err="1">
                <a:solidFill>
                  <a:srgbClr val="000000"/>
                </a:solidFill>
                <a:latin typeface="Verdana"/>
              </a:rPr>
              <a:t>Apr</a:t>
            </a:r>
            <a:r>
              <a:rPr lang="en-US" sz="1400" dirty="0">
                <a:solidFill>
                  <a:srgbClr val="000000"/>
                </a:solidFill>
                <a:latin typeface="Verdana"/>
              </a:rPr>
              <a:t> </a:t>
            </a:r>
            <a:r>
              <a:rPr lang="hu-HU" sz="1400" dirty="0">
                <a:solidFill>
                  <a:srgbClr val="000000"/>
                </a:solidFill>
                <a:latin typeface="Verdana"/>
              </a:rPr>
              <a:t>18</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https://www.androidauthority.com/arm-cortex-x3-cortex-a715-3178608/</a:t>
            </a:r>
          </a:p>
        </p:txBody>
      </p:sp>
      <p:sp>
        <p:nvSpPr>
          <p:cNvPr id="17" name="Rectangle 11"/>
          <p:cNvSpPr>
            <a:spLocks noChangeArrowheads="1"/>
          </p:cNvSpPr>
          <p:nvPr/>
        </p:nvSpPr>
        <p:spPr bwMode="auto">
          <a:xfrm>
            <a:off x="105368" y="3128782"/>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80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noProof="0" dirty="0" err="1">
                <a:solidFill>
                  <a:srgbClr val="000000"/>
                </a:solidFill>
                <a:latin typeface="Verdana"/>
              </a:rPr>
              <a:t>Geekerwan</a:t>
            </a:r>
            <a:r>
              <a:rPr lang="en-US" sz="1400" dirty="0">
                <a:solidFill>
                  <a:srgbClr val="000000"/>
                </a:solidFill>
                <a:latin typeface="Verdana"/>
              </a:rPr>
              <a:t>., </a:t>
            </a:r>
            <a:r>
              <a:rPr lang="zh-CN" altLang="en-US" sz="1400" dirty="0">
                <a:solidFill>
                  <a:srgbClr val="000000"/>
                </a:solidFill>
                <a:latin typeface="Verdana"/>
              </a:rPr>
              <a:t>苹果</a:t>
            </a:r>
            <a:r>
              <a:rPr lang="en-US" altLang="zh-CN" sz="1400" dirty="0">
                <a:solidFill>
                  <a:srgbClr val="000000"/>
                </a:solidFill>
                <a:latin typeface="Verdana"/>
              </a:rPr>
              <a:t>M4</a:t>
            </a:r>
            <a:r>
              <a:rPr lang="zh-CN" altLang="en-US" sz="1400" dirty="0">
                <a:solidFill>
                  <a:srgbClr val="000000"/>
                </a:solidFill>
                <a:latin typeface="Verdana"/>
              </a:rPr>
              <a:t>性能分析：尽力了，但芯片工艺快到头了！</a:t>
            </a:r>
            <a:r>
              <a:rPr lang="en-US" sz="1400" dirty="0">
                <a:solidFill>
                  <a:srgbClr val="000000"/>
                </a:solidFill>
                <a:latin typeface="Verdana"/>
              </a:rPr>
              <a:t>https://www.youtube.com/</a:t>
            </a:r>
            <a:r>
              <a:rPr lang="hu-HU" sz="1400" dirty="0">
                <a:solidFill>
                  <a:srgbClr val="000000"/>
                </a:solidFill>
                <a:latin typeface="Verdana"/>
              </a:rPr>
              <a:t>, May, </a:t>
            </a:r>
            <a:r>
              <a:rPr lang="en-US" sz="1400" dirty="0">
                <a:solidFill>
                  <a:srgbClr val="000000"/>
                </a:solidFill>
                <a:latin typeface="Verdana"/>
              </a:rPr>
              <a:t>20</a:t>
            </a:r>
            <a:r>
              <a:rPr lang="hu-HU" sz="1400" dirty="0">
                <a:solidFill>
                  <a:srgbClr val="000000"/>
                </a:solidFill>
                <a:latin typeface="Verdana"/>
              </a:rPr>
              <a:t>24</a:t>
            </a:r>
            <a:r>
              <a:rPr lang="en-US" sz="1400" dirty="0">
                <a:solidFill>
                  <a:srgbClr val="000000"/>
                </a:solidFill>
                <a:latin typeface="Verdana"/>
              </a:rPr>
              <a:t>, https://www.youtube.com/watch?v=EbDPvcbilCs</a:t>
            </a:r>
          </a:p>
        </p:txBody>
      </p:sp>
      <p:sp>
        <p:nvSpPr>
          <p:cNvPr id="18" name="Rectangle 11"/>
          <p:cNvSpPr>
            <a:spLocks noChangeArrowheads="1"/>
          </p:cNvSpPr>
          <p:nvPr/>
        </p:nvSpPr>
        <p:spPr bwMode="auto">
          <a:xfrm>
            <a:off x="105382" y="3741256"/>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Hall</a:t>
            </a:r>
            <a:r>
              <a:rPr lang="en-US" sz="1400" dirty="0">
                <a:solidFill>
                  <a:srgbClr val="000000"/>
                </a:solidFill>
                <a:latin typeface="Verdana"/>
              </a:rPr>
              <a:t> </a:t>
            </a:r>
            <a:r>
              <a:rPr lang="hu-HU" sz="1400" dirty="0">
                <a:solidFill>
                  <a:srgbClr val="000000"/>
                </a:solidFill>
                <a:latin typeface="Verdana"/>
              </a:rPr>
              <a:t>C</a:t>
            </a:r>
            <a:r>
              <a:rPr lang="en-US" sz="1400" dirty="0">
                <a:solidFill>
                  <a:srgbClr val="000000"/>
                </a:solidFill>
                <a:latin typeface="Verdana"/>
              </a:rPr>
              <a:t>., </a:t>
            </a:r>
            <a:r>
              <a:rPr lang="pt-BR" sz="1400" dirty="0">
                <a:solidFill>
                  <a:srgbClr val="000000"/>
                </a:solidFill>
                <a:latin typeface="Verdana"/>
              </a:rPr>
              <a:t>Arm Cortex X3 Vc Cortex A715</a:t>
            </a:r>
            <a:r>
              <a:rPr lang="en-US" sz="1400" dirty="0">
                <a:solidFill>
                  <a:srgbClr val="000000"/>
                </a:solidFill>
                <a:latin typeface="Verdana"/>
              </a:rPr>
              <a:t>, https://trendblog.net/</a:t>
            </a:r>
            <a:r>
              <a:rPr lang="hu-HU" sz="1400" dirty="0">
                <a:solidFill>
                  <a:srgbClr val="000000"/>
                </a:solidFill>
                <a:latin typeface="Verdana"/>
              </a:rPr>
              <a:t>, </a:t>
            </a:r>
            <a:r>
              <a:rPr lang="hu-HU" sz="1400" dirty="0" err="1">
                <a:solidFill>
                  <a:srgbClr val="000000"/>
                </a:solidFill>
                <a:latin typeface="Verdana"/>
              </a:rPr>
              <a:t>Jun</a:t>
            </a:r>
            <a:r>
              <a:rPr lang="en-US" sz="1400" dirty="0">
                <a:solidFill>
                  <a:srgbClr val="000000"/>
                </a:solidFill>
                <a:latin typeface="Verdana"/>
              </a:rPr>
              <a:t> </a:t>
            </a:r>
            <a:r>
              <a:rPr lang="hu-HU" sz="1400" dirty="0">
                <a:solidFill>
                  <a:srgbClr val="000000"/>
                </a:solidFill>
                <a:latin typeface="Verdana"/>
              </a:rPr>
              <a:t>29</a:t>
            </a:r>
            <a:r>
              <a:rPr lang="en-US" sz="1400" dirty="0">
                <a:solidFill>
                  <a:srgbClr val="000000"/>
                </a:solidFill>
                <a:latin typeface="Verdana"/>
              </a:rPr>
              <a:t>, 20</a:t>
            </a:r>
            <a:r>
              <a:rPr lang="hu-HU" sz="1400" dirty="0">
                <a:solidFill>
                  <a:srgbClr val="000000"/>
                </a:solidFill>
                <a:latin typeface="Verdana"/>
              </a:rPr>
              <a:t>22</a:t>
            </a:r>
            <a:r>
              <a:rPr lang="en-US" sz="1400" dirty="0">
                <a:solidFill>
                  <a:srgbClr val="000000"/>
                </a:solidFill>
                <a:latin typeface="Verdana"/>
              </a:rPr>
              <a:t>, https://trendblog.net/arm-cortex-x3-vc-cortex-a715/</a:t>
            </a:r>
          </a:p>
        </p:txBody>
      </p:sp>
      <p:sp>
        <p:nvSpPr>
          <p:cNvPr id="19" name="Rectangle 11"/>
          <p:cNvSpPr>
            <a:spLocks noChangeArrowheads="1"/>
          </p:cNvSpPr>
          <p:nvPr/>
        </p:nvSpPr>
        <p:spPr bwMode="auto">
          <a:xfrm>
            <a:off x="108247" y="4356600"/>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2</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err="1">
                <a:solidFill>
                  <a:srgbClr val="000000"/>
                </a:solidFill>
                <a:latin typeface="Verdana"/>
              </a:rPr>
              <a:t>Dave</a:t>
            </a:r>
            <a:r>
              <a:rPr lang="en-US" sz="1400" dirty="0">
                <a:solidFill>
                  <a:srgbClr val="000000"/>
                </a:solidFill>
                <a:latin typeface="Verdana"/>
              </a:rPr>
              <a:t> </a:t>
            </a:r>
            <a:r>
              <a:rPr lang="hu-HU" sz="1400" dirty="0">
                <a:solidFill>
                  <a:srgbClr val="000000"/>
                </a:solidFill>
                <a:latin typeface="Verdana"/>
              </a:rPr>
              <a:t>K</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Announcements</a:t>
            </a:r>
            <a:r>
              <a:rPr lang="hu-HU" sz="1400" dirty="0">
                <a:solidFill>
                  <a:srgbClr val="000000"/>
                </a:solidFill>
                <a:latin typeface="Verdana"/>
              </a:rPr>
              <a:t>, </a:t>
            </a:r>
            <a:r>
              <a:rPr lang="en-US" sz="1400" dirty="0">
                <a:solidFill>
                  <a:srgbClr val="000000"/>
                </a:solidFill>
                <a:latin typeface="Verdana"/>
              </a:rPr>
              <a:t>Arm Total Compute Solutions 2022: Supercharging visual experiences for next-generation devices,</a:t>
            </a:r>
            <a:r>
              <a:rPr lang="hu-HU" sz="1400" dirty="0">
                <a:solidFill>
                  <a:srgbClr val="000000"/>
                </a:solidFill>
                <a:latin typeface="Verdana"/>
              </a:rPr>
              <a:t> , https://community.arm.com/, </a:t>
            </a:r>
            <a:r>
              <a:rPr lang="hu-HU" sz="1400" dirty="0" err="1">
                <a:solidFill>
                  <a:srgbClr val="000000"/>
                </a:solidFill>
                <a:latin typeface="Verdana"/>
              </a:rPr>
              <a:t>Jun</a:t>
            </a:r>
            <a:r>
              <a:rPr lang="hu-HU" sz="1400" dirty="0">
                <a:solidFill>
                  <a:srgbClr val="000000"/>
                </a:solidFill>
                <a:latin typeface="Verdana"/>
              </a:rPr>
              <a:t> 28, 2022, </a:t>
            </a:r>
            <a:r>
              <a:rPr lang="en-US" sz="1400" dirty="0">
                <a:solidFill>
                  <a:srgbClr val="000000"/>
                </a:solidFill>
                <a:latin typeface="Verdana"/>
              </a:rPr>
              <a:t> </a:t>
            </a:r>
            <a:r>
              <a:rPr lang="hu-HU" sz="1400" dirty="0">
                <a:solidFill>
                  <a:srgbClr val="000000"/>
                </a:solidFill>
                <a:latin typeface="Verdana"/>
              </a:rPr>
              <a:t>c</a:t>
            </a:r>
            <a:r>
              <a:rPr lang="en-US" sz="1400" dirty="0">
                <a:solidFill>
                  <a:srgbClr val="000000"/>
                </a:solidFill>
                <a:latin typeface="Verdana"/>
              </a:rPr>
              <a:t>ommunity.arm.com/arm-community-blogs/b/announcements/posts/second-generation-arm-total-compute-solutions</a:t>
            </a:r>
          </a:p>
        </p:txBody>
      </p:sp>
      <p:sp>
        <p:nvSpPr>
          <p:cNvPr id="20" name="Szövegdoboz 19"/>
          <p:cNvSpPr txBox="1"/>
          <p:nvPr/>
        </p:nvSpPr>
        <p:spPr>
          <a:xfrm>
            <a:off x="92347" y="5339817"/>
            <a:ext cx="905857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 normalizeH="0" baseline="0" noProof="0" dirty="0">
                <a:ln>
                  <a:noFill/>
                </a:ln>
                <a:solidFill>
                  <a:srgbClr val="000000"/>
                </a:solidFill>
                <a:effectLst/>
                <a:uLnTx/>
                <a:uFillTx/>
                <a:latin typeface="Verdana"/>
                <a:ea typeface="+mn-ea"/>
                <a:cs typeface="+mn-cs"/>
              </a:rPr>
              <a:t>[</a:t>
            </a:r>
            <a:r>
              <a:rPr lang="hu-HU" sz="1400" spc="-30" dirty="0">
                <a:solidFill>
                  <a:srgbClr val="000000"/>
                </a:solidFill>
                <a:latin typeface="Verdana"/>
              </a:rPr>
              <a:t>83</a:t>
            </a:r>
            <a:r>
              <a:rPr kumimoji="0" lang="en-US" sz="1400" b="0" i="0" u="none" strike="noStrike" kern="1200" cap="none" spc="-30" normalizeH="0" baseline="0" noProof="0" dirty="0">
                <a:ln>
                  <a:noFill/>
                </a:ln>
                <a:solidFill>
                  <a:srgbClr val="000000"/>
                </a:solidFill>
                <a:effectLst/>
                <a:uLnTx/>
                <a:uFillTx/>
                <a:latin typeface="Verdana"/>
                <a:ea typeface="+mn-ea"/>
                <a:cs typeface="+mn-cs"/>
              </a:rPr>
              <a:t>]: </a:t>
            </a:r>
            <a:r>
              <a:rPr kumimoji="0" lang="hu-HU" sz="1400" b="0" i="0" u="none" strike="noStrike" kern="1200" cap="none" spc="-3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30" normalizeH="0" baseline="0" noProof="0" dirty="0">
                <a:ln>
                  <a:noFill/>
                </a:ln>
                <a:solidFill>
                  <a:srgbClr val="000000"/>
                </a:solidFill>
                <a:effectLst/>
                <a:uLnTx/>
                <a:uFillTx/>
                <a:latin typeface="Verdana"/>
                <a:ea typeface="+mn-ea"/>
                <a:cs typeface="+mn-cs"/>
              </a:rPr>
              <a:t> A., </a:t>
            </a:r>
            <a:r>
              <a:rPr kumimoji="0" lang="en-US" sz="1400" b="0" i="0" u="none" strike="noStrike" kern="1200" cap="none" spc="-30" normalizeH="0" baseline="0" noProof="0" dirty="0">
                <a:ln>
                  <a:noFill/>
                </a:ln>
                <a:solidFill>
                  <a:srgbClr val="000000"/>
                </a:solidFill>
                <a:effectLst/>
                <a:uLnTx/>
                <a:uFillTx/>
                <a:latin typeface="Verdana"/>
                <a:ea typeface="+mn-ea"/>
                <a:cs typeface="+mn-cs"/>
              </a:rPr>
              <a:t>Arm Announces Mobile Armv9 CPU Microarchitectures: Cortex-X2, Cortex-A710 </a:t>
            </a:r>
            <a:endParaRPr kumimoji="0" lang="hu-HU" sz="1400" b="0" i="0" u="none" strike="noStrike" kern="1200" cap="none" spc="-3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&amp; Cortex-A510</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25 2021, https://www.anandtech.com/print/16693/arm-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announces-mobile-armv9-cpu-microarchitectures-cortexx2-cortexa710-cortexa510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1" name="Rectangle 11"/>
          <p:cNvSpPr>
            <a:spLocks noChangeArrowheads="1"/>
          </p:cNvSpPr>
          <p:nvPr/>
        </p:nvSpPr>
        <p:spPr bwMode="auto">
          <a:xfrm>
            <a:off x="96734" y="6104884"/>
            <a:ext cx="90299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4</a:t>
            </a:r>
            <a:r>
              <a:rPr kumimoji="0" lang="en-US" sz="1400" b="0" i="0" u="none" strike="noStrike" kern="1200" cap="none" spc="0" normalizeH="0" baseline="0" noProof="0" dirty="0">
                <a:ln>
                  <a:noFill/>
                </a:ln>
                <a:solidFill>
                  <a:srgbClr val="000000"/>
                </a:solidFill>
                <a:effectLst/>
                <a:uLnTx/>
                <a:uFillTx/>
                <a:latin typeface="Verdana"/>
                <a:ea typeface="+mn-ea"/>
                <a:cs typeface="+mn-cs"/>
              </a:rPr>
              <a:t>]: W</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ikichip</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noProof="0" dirty="0">
                <a:ln>
                  <a:noFill/>
                </a:ln>
                <a:solidFill>
                  <a:srgbClr val="000000"/>
                </a:solidFill>
                <a:effectLst/>
                <a:uLnTx/>
                <a:uFillTx/>
                <a:latin typeface="Verdana"/>
                <a:ea typeface="+mn-ea"/>
                <a:cs typeface="+mn-cs"/>
              </a:rPr>
              <a:t> </a:t>
            </a:r>
            <a:r>
              <a:rPr lang="en-US" sz="1400" dirty="0">
                <a:solidFill>
                  <a:srgbClr val="000000"/>
                </a:solidFill>
                <a:latin typeface="Verdana"/>
              </a:rPr>
              <a:t>https://en.wikichip.org/wiki/File:a510-decode.svg</a:t>
            </a:r>
          </a:p>
        </p:txBody>
      </p:sp>
    </p:spTree>
    <p:extLst>
      <p:ext uri="{BB962C8B-B14F-4D97-AF65-F5344CB8AC3E}">
        <p14:creationId xmlns:p14="http://schemas.microsoft.com/office/powerpoint/2010/main" val="421993081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3"/>
          <p:cNvSpPr>
            <a:spLocks noChangeArrowheads="1"/>
          </p:cNvSpPr>
          <p:nvPr/>
        </p:nvSpPr>
        <p:spPr bwMode="auto">
          <a:xfrm>
            <a:off x="0" y="-2129"/>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p>
        </p:txBody>
      </p:sp>
      <p:sp>
        <p:nvSpPr>
          <p:cNvPr id="21" name="Rectangle 11"/>
          <p:cNvSpPr>
            <a:spLocks noChangeArrowheads="1"/>
          </p:cNvSpPr>
          <p:nvPr/>
        </p:nvSpPr>
        <p:spPr bwMode="auto">
          <a:xfrm>
            <a:off x="93865" y="615615"/>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5</a:t>
            </a:r>
            <a:r>
              <a:rPr lang="en-US" sz="1400" dirty="0">
                <a:solidFill>
                  <a:srgbClr val="000000"/>
                </a:solidFill>
                <a:latin typeface="Verdana"/>
              </a:rPr>
              <a:t>]: Arm® </a:t>
            </a:r>
            <a:r>
              <a:rPr lang="en-US" sz="1400" dirty="0" err="1">
                <a:solidFill>
                  <a:srgbClr val="000000"/>
                </a:solidFill>
                <a:latin typeface="Verdana"/>
              </a:rPr>
              <a:t>DynamIQ</a:t>
            </a:r>
            <a:r>
              <a:rPr lang="en-US" sz="1400" dirty="0">
                <a:solidFill>
                  <a:srgbClr val="000000"/>
                </a:solidFill>
                <a:latin typeface="Verdana"/>
              </a:rPr>
              <a:t>™ Shared Unit-110 Technical Reference Manual</a:t>
            </a:r>
            <a:r>
              <a:rPr lang="hu-HU" sz="1400" dirty="0">
                <a:solidFill>
                  <a:srgbClr val="000000"/>
                </a:solidFill>
                <a:latin typeface="Verdana"/>
              </a:rPr>
              <a:t>, </a:t>
            </a:r>
            <a:r>
              <a:rPr lang="en-US" sz="1400" dirty="0">
                <a:solidFill>
                  <a:srgbClr val="000000"/>
                </a:solidFill>
                <a:latin typeface="Verdana"/>
              </a:rPr>
              <a:t>file:///C:/Users/NIK/Downloads/arm_dsu_110_trm_102639_0201_01_en.pdf</a:t>
            </a:r>
          </a:p>
        </p:txBody>
      </p:sp>
      <p:sp>
        <p:nvSpPr>
          <p:cNvPr id="22" name="TextBox 3"/>
          <p:cNvSpPr txBox="1"/>
          <p:nvPr/>
        </p:nvSpPr>
        <p:spPr>
          <a:xfrm>
            <a:off x="105376" y="1155512"/>
            <a:ext cx="8725094" cy="307777"/>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86</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https://www.spec.org/cpu2017/</a:t>
            </a:r>
          </a:p>
        </p:txBody>
      </p:sp>
      <p:sp>
        <p:nvSpPr>
          <p:cNvPr id="23" name="TextBox 6"/>
          <p:cNvSpPr txBox="1"/>
          <p:nvPr/>
        </p:nvSpPr>
        <p:spPr>
          <a:xfrm>
            <a:off x="107158" y="1535860"/>
            <a:ext cx="8723312"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87</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Cutress</a:t>
            </a:r>
            <a:r>
              <a:rPr kumimoji="0" lang="en-US" sz="1400" b="0" i="0" u="none" strike="noStrike" kern="1200" cap="none" spc="0" normalizeH="0" baseline="0" noProof="0" dirty="0">
                <a:ln>
                  <a:noFill/>
                </a:ln>
                <a:solidFill>
                  <a:srgbClr val="000000"/>
                </a:solidFill>
                <a:effectLst/>
                <a:uLnTx/>
                <a:uFillTx/>
                <a:latin typeface="Verdana"/>
                <a:ea typeface="+mn-ea"/>
                <a:cs typeface="+mn-cs"/>
              </a:rPr>
              <a:t> I., The Snapdragon 8 Gen 1 Performance Preview: Sizing Up Cortex-X2,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Dec</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14</a:t>
            </a:r>
            <a:r>
              <a:rPr kumimoji="0" lang="en-US" sz="1400" b="0" i="0" u="none" strike="noStrike" kern="1200" cap="none" spc="0" normalizeH="0" baseline="0" noProof="0" dirty="0">
                <a:ln>
                  <a:noFill/>
                </a:ln>
                <a:solidFill>
                  <a:srgbClr val="000000"/>
                </a:solidFill>
                <a:effectLst/>
                <a:uLnTx/>
                <a:uFillTx/>
                <a:latin typeface="Verdana"/>
                <a:ea typeface="+mn-ea"/>
                <a:cs typeface="+mn-cs"/>
              </a:rPr>
              <a:t>, 202</a:t>
            </a:r>
            <a:r>
              <a:rPr kumimoji="0" lang="hu-HU" sz="1400" b="0" i="0" u="none" strike="noStrike" kern="1200" cap="none" spc="0" normalizeH="0" baseline="0" noProof="0" dirty="0">
                <a:ln>
                  <a:noFill/>
                </a:ln>
                <a:solidFill>
                  <a:srgbClr val="000000"/>
                </a:solidFill>
                <a:effectLst/>
                <a:uLnTx/>
                <a:uFillTx/>
                <a:latin typeface="Verdana"/>
                <a:ea typeface="+mn-ea"/>
                <a:cs typeface="+mn-cs"/>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https://www.anandtech.com/show/17102/snapdragon-8-gen-1-performance-preview-sizing-up-cortex-x2/2</a:t>
            </a:r>
          </a:p>
        </p:txBody>
      </p:sp>
      <p:sp>
        <p:nvSpPr>
          <p:cNvPr id="2" name="TextBox 1">
            <a:extLst>
              <a:ext uri="{FF2B5EF4-FFF2-40B4-BE49-F238E27FC236}">
                <a16:creationId xmlns:a16="http://schemas.microsoft.com/office/drawing/2014/main" id="{B7025441-48A5-F0EE-6F71-148EF4A1DF6D}"/>
              </a:ext>
            </a:extLst>
          </p:cNvPr>
          <p:cNvSpPr txBox="1"/>
          <p:nvPr/>
        </p:nvSpPr>
        <p:spPr>
          <a:xfrm>
            <a:off x="100288" y="2249214"/>
            <a:ext cx="8762014" cy="523220"/>
          </a:xfrm>
          <a:prstGeom prst="rect">
            <a:avLst/>
          </a:prstGeom>
          <a:noFill/>
        </p:spPr>
        <p:txBody>
          <a:bodyPr wrap="none" rtlCol="0">
            <a:spAutoFit/>
          </a:bodyPr>
          <a:lstStyle/>
          <a:p>
            <a:r>
              <a:rPr lang="en-US" sz="1400" dirty="0"/>
              <a:t>[88]: Reimer J., A history of ARM, part 3: Coming full circle, </a:t>
            </a:r>
            <a:r>
              <a:rPr lang="en-US" sz="1400" dirty="0" err="1"/>
              <a:t>Arstechnics</a:t>
            </a:r>
            <a:r>
              <a:rPr lang="en-US" sz="1400" dirty="0"/>
              <a:t>, Jan. 17, 2023,</a:t>
            </a:r>
          </a:p>
          <a:p>
            <a:r>
              <a:rPr lang="en-US" sz="1400" dirty="0"/>
              <a:t>           </a:t>
            </a:r>
            <a:r>
              <a:rPr lang="hu-HU" sz="1400" dirty="0"/>
              <a:t>https://arstechnica.com/gadgets/2023/01/a-history-of-arm-part-3-coming-full-circle/5/</a:t>
            </a:r>
          </a:p>
        </p:txBody>
      </p:sp>
      <p:sp>
        <p:nvSpPr>
          <p:cNvPr id="3" name="TextBox 2">
            <a:extLst>
              <a:ext uri="{FF2B5EF4-FFF2-40B4-BE49-F238E27FC236}">
                <a16:creationId xmlns:a16="http://schemas.microsoft.com/office/drawing/2014/main" id="{554304B1-C1D9-47E3-A0F2-0FC6A1110264}"/>
              </a:ext>
            </a:extLst>
          </p:cNvPr>
          <p:cNvSpPr txBox="1"/>
          <p:nvPr/>
        </p:nvSpPr>
        <p:spPr>
          <a:xfrm>
            <a:off x="76199" y="2852056"/>
            <a:ext cx="9125832" cy="954107"/>
          </a:xfrm>
          <a:prstGeom prst="rect">
            <a:avLst/>
          </a:prstGeom>
          <a:noFill/>
        </p:spPr>
        <p:txBody>
          <a:bodyPr wrap="none" rtlCol="0">
            <a:spAutoFit/>
          </a:bodyPr>
          <a:lstStyle/>
          <a:p>
            <a:r>
              <a:rPr lang="en-US" sz="1400" dirty="0"/>
              <a:t>[89]: Arm </a:t>
            </a:r>
            <a:r>
              <a:rPr lang="en-US" sz="1400" dirty="0" err="1"/>
              <a:t>CoreLink</a:t>
            </a:r>
            <a:r>
              <a:rPr lang="en-US" sz="1400" dirty="0"/>
              <a:t> CCI-500 Cache Coherent Interconnect Technical Reference Manual r1p0,</a:t>
            </a:r>
          </a:p>
          <a:p>
            <a:r>
              <a:rPr lang="en-US" sz="1400" dirty="0"/>
              <a:t>           ARM Developer, Nov. 27, 2014,</a:t>
            </a:r>
          </a:p>
          <a:p>
            <a:r>
              <a:rPr lang="en-US" sz="1400" dirty="0"/>
              <a:t>           </a:t>
            </a:r>
            <a:r>
              <a:rPr lang="hu-HU" sz="1400" dirty="0"/>
              <a:t>https://developer.arm.com/documentation/100023/0100/functional-description/operation</a:t>
            </a:r>
            <a:endParaRPr lang="en-US" sz="1400" dirty="0"/>
          </a:p>
          <a:p>
            <a:r>
              <a:rPr lang="en-US" sz="1400" dirty="0"/>
              <a:t>           </a:t>
            </a:r>
            <a:r>
              <a:rPr lang="hu-HU" sz="1400" dirty="0"/>
              <a:t>/</a:t>
            </a:r>
            <a:r>
              <a:rPr lang="hu-HU" sz="1400" dirty="0" err="1"/>
              <a:t>snoop</a:t>
            </a:r>
            <a:r>
              <a:rPr lang="hu-HU" sz="1400" dirty="0"/>
              <a:t>-filter</a:t>
            </a:r>
          </a:p>
        </p:txBody>
      </p:sp>
    </p:spTree>
    <p:extLst>
      <p:ext uri="{BB962C8B-B14F-4D97-AF65-F5344CB8AC3E}">
        <p14:creationId xmlns:p14="http://schemas.microsoft.com/office/powerpoint/2010/main" val="187245532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F27150FD-2AFB-5B2F-3624-D0210BF3261B}"/>
            </a:ext>
          </a:extLst>
        </p:cNvPr>
        <p:cNvGrpSpPr/>
        <p:nvPr/>
      </p:nvGrpSpPr>
      <p:grpSpPr>
        <a:xfrm>
          <a:off x="0" y="0"/>
          <a:ext cx="0" cy="0"/>
          <a:chOff x="0" y="0"/>
          <a:chExt cx="0" cy="0"/>
        </a:xfrm>
      </p:grpSpPr>
      <p:sp>
        <p:nvSpPr>
          <p:cNvPr id="7" name="AutoShape 3">
            <a:extLst>
              <a:ext uri="{FF2B5EF4-FFF2-40B4-BE49-F238E27FC236}">
                <a16:creationId xmlns:a16="http://schemas.microsoft.com/office/drawing/2014/main" id="{70F76F1F-A35E-4B42-59F8-463FAFC0DC1A}"/>
              </a:ext>
            </a:extLst>
          </p:cNvPr>
          <p:cNvSpPr>
            <a:spLocks noChangeArrowheads="1"/>
          </p:cNvSpPr>
          <p:nvPr/>
        </p:nvSpPr>
        <p:spPr bwMode="auto">
          <a:xfrm>
            <a:off x="364942" y="1221280"/>
            <a:ext cx="8473279" cy="538596"/>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Annex</a:t>
            </a:r>
          </a:p>
        </p:txBody>
      </p:sp>
      <p:grpSp>
        <p:nvGrpSpPr>
          <p:cNvPr id="8" name="Group 4">
            <a:extLst>
              <a:ext uri="{FF2B5EF4-FFF2-40B4-BE49-F238E27FC236}">
                <a16:creationId xmlns:a16="http://schemas.microsoft.com/office/drawing/2014/main" id="{8D3B7853-8721-83CF-139A-6F9723672E65}"/>
              </a:ext>
            </a:extLst>
          </p:cNvPr>
          <p:cNvGrpSpPr>
            <a:grpSpLocks/>
          </p:cNvGrpSpPr>
          <p:nvPr/>
        </p:nvGrpSpPr>
        <p:grpSpPr bwMode="auto">
          <a:xfrm>
            <a:off x="341054" y="2180751"/>
            <a:ext cx="8497167" cy="468000"/>
            <a:chOff x="668" y="1638"/>
            <a:chExt cx="4705" cy="309"/>
          </a:xfrm>
        </p:grpSpPr>
        <p:sp>
          <p:nvSpPr>
            <p:cNvPr id="9" name="AutoShape 5">
              <a:extLst>
                <a:ext uri="{FF2B5EF4-FFF2-40B4-BE49-F238E27FC236}">
                  <a16:creationId xmlns:a16="http://schemas.microsoft.com/office/drawing/2014/main" id="{0A1DE2C0-0F2B-3890-E8F1-C2B69BA55F83}"/>
                </a:ext>
              </a:extLst>
            </p:cNvPr>
            <p:cNvSpPr>
              <a:spLocks noChangeArrowheads="1"/>
            </p:cNvSpPr>
            <p:nvPr/>
          </p:nvSpPr>
          <p:spPr bwMode="auto">
            <a:xfrm>
              <a:off x="953" y="1638"/>
              <a:ext cx="4420"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lang="en-US" altLang="en-US" sz="1900" dirty="0">
                <a:solidFill>
                  <a:srgbClr val="FFFFFF"/>
                </a:solidFill>
                <a:latin typeface="Verdana" pitchFamily="34" charset="0"/>
                <a:cs typeface="Times New Roman" pitchFamily="18" charset="0"/>
              </a:endParaRPr>
            </a:p>
          </p:txBody>
        </p:sp>
        <p:sp>
          <p:nvSpPr>
            <p:cNvPr id="10" name="Text Box 6">
              <a:extLst>
                <a:ext uri="{FF2B5EF4-FFF2-40B4-BE49-F238E27FC236}">
                  <a16:creationId xmlns:a16="http://schemas.microsoft.com/office/drawing/2014/main" id="{FAF3E9AC-E098-C0EF-AFEC-A47BC4FE6B18}"/>
                </a:ext>
              </a:extLst>
            </p:cNvPr>
            <p:cNvSpPr txBox="1">
              <a:spLocks noChangeArrowheads="1"/>
            </p:cNvSpPr>
            <p:nvPr/>
          </p:nvSpPr>
          <p:spPr bwMode="auto">
            <a:xfrm>
              <a:off x="668"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7">
            <a:extLst>
              <a:ext uri="{FF2B5EF4-FFF2-40B4-BE49-F238E27FC236}">
                <a16:creationId xmlns:a16="http://schemas.microsoft.com/office/drawing/2014/main" id="{323E9DF6-B07F-71B5-8AAC-98416FA87F73}"/>
              </a:ext>
            </a:extLst>
          </p:cNvPr>
          <p:cNvGrpSpPr>
            <a:grpSpLocks/>
          </p:cNvGrpSpPr>
          <p:nvPr/>
        </p:nvGrpSpPr>
        <p:grpSpPr bwMode="auto">
          <a:xfrm>
            <a:off x="311413" y="2702419"/>
            <a:ext cx="8526808" cy="468000"/>
            <a:chOff x="651" y="1632"/>
            <a:chExt cx="4496" cy="414"/>
          </a:xfrm>
        </p:grpSpPr>
        <p:sp>
          <p:nvSpPr>
            <p:cNvPr id="12" name="AutoShape 8">
              <a:extLst>
                <a:ext uri="{FF2B5EF4-FFF2-40B4-BE49-F238E27FC236}">
                  <a16:creationId xmlns:a16="http://schemas.microsoft.com/office/drawing/2014/main" id="{A5784F50-F0F1-017E-C46A-2939297F12DD}"/>
                </a:ext>
              </a:extLst>
            </p:cNvPr>
            <p:cNvSpPr>
              <a:spLocks noChangeArrowheads="1"/>
            </p:cNvSpPr>
            <p:nvPr/>
          </p:nvSpPr>
          <p:spPr bwMode="auto">
            <a:xfrm>
              <a:off x="951" y="1638"/>
              <a:ext cx="4196"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lang="en-US" altLang="en-US" sz="1900" dirty="0">
                <a:solidFill>
                  <a:srgbClr val="FFFFFF"/>
                </a:solidFill>
                <a:latin typeface="Verdana" pitchFamily="34" charset="0"/>
                <a:cs typeface="Times New Roman" pitchFamily="18" charset="0"/>
              </a:endParaRPr>
            </a:p>
          </p:txBody>
        </p:sp>
        <p:sp>
          <p:nvSpPr>
            <p:cNvPr id="13" name="Text Box 9">
              <a:extLst>
                <a:ext uri="{FF2B5EF4-FFF2-40B4-BE49-F238E27FC236}">
                  <a16:creationId xmlns:a16="http://schemas.microsoft.com/office/drawing/2014/main" id="{E74BEBFB-FB27-090F-EF8F-C59E5A162D3A}"/>
                </a:ext>
              </a:extLst>
            </p:cNvPr>
            <p:cNvSpPr txBox="1">
              <a:spLocks noChangeArrowheads="1"/>
            </p:cNvSpPr>
            <p:nvPr/>
          </p:nvSpPr>
          <p:spPr bwMode="auto">
            <a:xfrm>
              <a:off x="651" y="163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7" name="Group 16">
            <a:extLst>
              <a:ext uri="{FF2B5EF4-FFF2-40B4-BE49-F238E27FC236}">
                <a16:creationId xmlns:a16="http://schemas.microsoft.com/office/drawing/2014/main" id="{5EC04F7B-961B-576F-927F-DAFF88D7011C}"/>
              </a:ext>
            </a:extLst>
          </p:cNvPr>
          <p:cNvGrpSpPr>
            <a:grpSpLocks/>
          </p:cNvGrpSpPr>
          <p:nvPr/>
        </p:nvGrpSpPr>
        <p:grpSpPr bwMode="auto">
          <a:xfrm>
            <a:off x="364943" y="3217245"/>
            <a:ext cx="8429653" cy="468000"/>
            <a:chOff x="687" y="1577"/>
            <a:chExt cx="4767" cy="457"/>
          </a:xfrm>
        </p:grpSpPr>
        <p:sp>
          <p:nvSpPr>
            <p:cNvPr id="18" name="AutoShape 17">
              <a:extLst>
                <a:ext uri="{FF2B5EF4-FFF2-40B4-BE49-F238E27FC236}">
                  <a16:creationId xmlns:a16="http://schemas.microsoft.com/office/drawing/2014/main" id="{D64D8BEA-9DA1-B0A3-0FF2-13B07037A638}"/>
                </a:ext>
              </a:extLst>
            </p:cNvPr>
            <p:cNvSpPr>
              <a:spLocks noChangeArrowheads="1"/>
            </p:cNvSpPr>
            <p:nvPr/>
          </p:nvSpPr>
          <p:spPr bwMode="auto">
            <a:xfrm>
              <a:off x="951" y="1602"/>
              <a:ext cx="4503" cy="43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60" normalizeH="0" noProof="0" dirty="0">
                <a:ln>
                  <a:noFill/>
                </a:ln>
                <a:solidFill>
                  <a:srgbClr val="FFFFFF"/>
                </a:solidFill>
                <a:effectLst/>
                <a:uLnTx/>
                <a:uFillTx/>
                <a:latin typeface="Verdana" pitchFamily="34" charset="0"/>
                <a:ea typeface="+mn-ea"/>
                <a:cs typeface="Arial" charset="0"/>
              </a:endParaRPr>
            </a:p>
          </p:txBody>
        </p:sp>
        <p:sp>
          <p:nvSpPr>
            <p:cNvPr id="19" name="Text Box 18">
              <a:extLst>
                <a:ext uri="{FF2B5EF4-FFF2-40B4-BE49-F238E27FC236}">
                  <a16:creationId xmlns:a16="http://schemas.microsoft.com/office/drawing/2014/main" id="{9AFE52C4-CB6A-7685-8A6F-AF0411B78C68}"/>
                </a:ext>
              </a:extLst>
            </p:cNvPr>
            <p:cNvSpPr txBox="1">
              <a:spLocks noChangeArrowheads="1"/>
            </p:cNvSpPr>
            <p:nvPr/>
          </p:nvSpPr>
          <p:spPr bwMode="auto">
            <a:xfrm>
              <a:off x="687" y="157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20" name="TextBox 19">
            <a:extLst>
              <a:ext uri="{FF2B5EF4-FFF2-40B4-BE49-F238E27FC236}">
                <a16:creationId xmlns:a16="http://schemas.microsoft.com/office/drawing/2014/main" id="{C3D7BB34-96C2-25B0-4A00-EA6B40F1BE32}"/>
              </a:ext>
            </a:extLst>
          </p:cNvPr>
          <p:cNvSpPr txBox="1"/>
          <p:nvPr/>
        </p:nvSpPr>
        <p:spPr>
          <a:xfrm>
            <a:off x="992036" y="3957838"/>
            <a:ext cx="660694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(These Sections are optional readings,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they are not part of the Lecture)</a:t>
            </a:r>
          </a:p>
        </p:txBody>
      </p:sp>
    </p:spTree>
    <p:extLst>
      <p:ext uri="{BB962C8B-B14F-4D97-AF65-F5344CB8AC3E}">
        <p14:creationId xmlns:p14="http://schemas.microsoft.com/office/powerpoint/2010/main" val="11799214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9729F54A-F593-F5D7-3728-104C0912F1EB}"/>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FC28A7BF-40C3-E76B-6B40-91668D50A54F}"/>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C7C3D896-384D-9575-EC5B-228AEBBA27EA}"/>
              </a:ext>
            </a:extLst>
          </p:cNvPr>
          <p:cNvSpPr/>
          <p:nvPr/>
        </p:nvSpPr>
        <p:spPr>
          <a:xfrm>
            <a:off x="1844283" y="2723997"/>
            <a:ext cx="533030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274295541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528C37-4FED-240B-2319-55221A8AD2DC}"/>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4388E69-E7FF-D740-A805-3C28ACEB1FA2}"/>
              </a:ext>
            </a:extLst>
          </p:cNvPr>
          <p:cNvSpPr txBox="1"/>
          <p:nvPr/>
        </p:nvSpPr>
        <p:spPr>
          <a:xfrm>
            <a:off x="141614" y="444659"/>
            <a:ext cx="7665560"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2.2 A closer look at the </a:t>
            </a:r>
            <a:r>
              <a:rPr kumimoji="0" lang="en-GB" sz="1800" b="0" i="0" u="none" strike="noStrike" kern="1200" cap="none" spc="0" normalizeH="0" baseline="0" noProof="0" dirty="0">
                <a:ln>
                  <a:noFill/>
                </a:ln>
                <a:solidFill>
                  <a:srgbClr val="2D2D8A"/>
                </a:solidFill>
                <a:effectLst/>
                <a:uLnTx/>
                <a:uFillTx/>
                <a:latin typeface="Verdana"/>
                <a:ea typeface="+mn-ea"/>
                <a:cs typeface="+mn-cs"/>
              </a:rPr>
              <a:t>SVE register set-based ISA extensions</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itle 2">
            <a:extLst>
              <a:ext uri="{FF2B5EF4-FFF2-40B4-BE49-F238E27FC236}">
                <a16:creationId xmlns:a16="http://schemas.microsoft.com/office/drawing/2014/main" id="{1F8716F9-9744-FB10-6325-8B4538B3E166}"/>
              </a:ext>
            </a:extLst>
          </p:cNvPr>
          <p:cNvSpPr>
            <a:spLocks noGrp="1"/>
          </p:cNvSpPr>
          <p:nvPr>
            <p:ph type="title"/>
          </p:nvPr>
        </p:nvSpPr>
        <p:spPr/>
        <p:txBody>
          <a:bodyPr/>
          <a:lstStyle/>
          <a:p>
            <a:r>
              <a:rPr lang="en-US" sz="1700" dirty="0"/>
              <a:t>2.2.4 A closer look at the SVE register set-based ISA extensions (1)</a:t>
            </a:r>
          </a:p>
        </p:txBody>
      </p:sp>
      <p:sp>
        <p:nvSpPr>
          <p:cNvPr id="13" name="TextBox 12">
            <a:extLst>
              <a:ext uri="{FF2B5EF4-FFF2-40B4-BE49-F238E27FC236}">
                <a16:creationId xmlns:a16="http://schemas.microsoft.com/office/drawing/2014/main" id="{A2EF212A-0E8E-B1CB-EF36-4CC5B36097EC}"/>
              </a:ext>
            </a:extLst>
          </p:cNvPr>
          <p:cNvSpPr txBox="1"/>
          <p:nvPr/>
        </p:nvSpPr>
        <p:spPr>
          <a:xfrm flipH="1">
            <a:off x="97170" y="811715"/>
            <a:ext cx="9663057"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To support </a:t>
            </a:r>
            <a:r>
              <a:rPr kumimoji="0" lang="hu-HU" sz="1600" b="0" i="0" u="none" strike="noStrike" kern="1200" cap="none" spc="-30" normalizeH="0" baseline="0" noProof="0" dirty="0">
                <a:ln>
                  <a:noFill/>
                </a:ln>
                <a:solidFill>
                  <a:srgbClr val="0070C0"/>
                </a:solidFill>
                <a:effectLst/>
                <a:uLnTx/>
                <a:uFillTx/>
                <a:latin typeface="Verdana"/>
                <a:ea typeface="+mn-ea"/>
                <a:cs typeface="+mn-cs"/>
              </a:rPr>
              <a:t>FX/FP SIMD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operations</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on</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long</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(up to 16x128-bit wide)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data</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ARM introduced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SVE (Scalable Vector Extension) and SVE2 extensions </a:t>
            </a:r>
            <a:r>
              <a:rPr kumimoji="0" lang="en-US" sz="1600" b="0" i="0" u="none" strike="noStrike" kern="1200" cap="none" spc="-30" normalizeH="0" baseline="0" noProof="0" dirty="0">
                <a:ln>
                  <a:noFill/>
                </a:ln>
                <a:solidFill>
                  <a:srgbClr val="0070C0"/>
                </a:solidFill>
                <a:effectLst/>
                <a:uLnTx/>
                <a:uFillTx/>
                <a:latin typeface="Verdana"/>
                <a:ea typeface="+mn-ea"/>
                <a:cs typeface="+mn-cs"/>
              </a:rPr>
              <a:t>in the Armv8.2 ISA in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FF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It is </a:t>
            </a:r>
            <a:r>
              <a:rPr kumimoji="0" lang="en-US" sz="1600" b="0" i="0" u="none" strike="noStrike" kern="1200" cap="none" spc="-30" normalizeH="0" baseline="0" noProof="0" dirty="0">
                <a:ln>
                  <a:noFill/>
                </a:ln>
                <a:solidFill>
                  <a:srgbClr val="0070C0"/>
                </a:solidFill>
                <a:effectLst/>
                <a:uLnTx/>
                <a:uFillTx/>
                <a:latin typeface="Verdana"/>
                <a:ea typeface="+mn-ea"/>
                <a:cs typeface="+mn-cs"/>
              </a:rPr>
              <a:t>based on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SVE register set, </a:t>
            </a:r>
            <a:r>
              <a:rPr kumimoji="0" lang="en-US" sz="1600" b="0" i="0" u="none" strike="noStrike" kern="1200" cap="none" spc="-30" normalizeH="0" baseline="0" noProof="0" dirty="0">
                <a:ln>
                  <a:noFill/>
                </a:ln>
                <a:solidFill>
                  <a:srgbClr val="000000"/>
                </a:solidFill>
                <a:effectLst/>
                <a:uLnTx/>
                <a:uFillTx/>
                <a:latin typeface="Verdana"/>
                <a:ea typeface="+mn-ea"/>
                <a:cs typeface="+mn-cs"/>
              </a:rPr>
              <a:t>which is 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third register set </a:t>
            </a:r>
            <a:r>
              <a:rPr kumimoji="0" lang="en-US" sz="1600" b="0" i="0" u="none" strike="noStrike" kern="1200" cap="none" spc="-30" normalizeH="0" baseline="0" noProof="0" dirty="0">
                <a:ln>
                  <a:noFill/>
                </a:ln>
                <a:solidFill>
                  <a:srgbClr val="000000"/>
                </a:solidFill>
                <a:effectLst/>
                <a:uLnTx/>
                <a:uFillTx/>
                <a:latin typeface="Verdana"/>
                <a:ea typeface="+mn-ea"/>
                <a:cs typeface="+mn-cs"/>
              </a:rPr>
              <a:t>of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ARM</a:t>
            </a:r>
            <a:r>
              <a:rPr kumimoji="0" lang="en-US" sz="1600" b="0" i="0" u="none" strike="noStrike" kern="1200" cap="none" spc="-30" normalizeH="0" baseline="0" noProof="0" dirty="0">
                <a:ln>
                  <a:noFill/>
                </a:ln>
                <a:solidFill>
                  <a:srgbClr val="000000"/>
                </a:solidFill>
                <a:effectLst/>
                <a:uLnTx/>
                <a:uFillTx/>
                <a:latin typeface="Verdana"/>
                <a:ea typeface="+mn-ea"/>
                <a:cs typeface="+mn-cs"/>
              </a:rPr>
              <a:t> ISA,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as indicated below.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568325CC-78C3-AD81-0AD5-414D2B4CB4B0}"/>
              </a:ext>
            </a:extLst>
          </p:cNvPr>
          <p:cNvSpPr txBox="1"/>
          <p:nvPr/>
        </p:nvSpPr>
        <p:spPr>
          <a:xfrm>
            <a:off x="1651504" y="4577588"/>
            <a:ext cx="309251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Discussed in the previous Sections</a:t>
            </a:r>
          </a:p>
        </p:txBody>
      </p:sp>
      <p:sp>
        <p:nvSpPr>
          <p:cNvPr id="18" name="TextBox 17">
            <a:extLst>
              <a:ext uri="{FF2B5EF4-FFF2-40B4-BE49-F238E27FC236}">
                <a16:creationId xmlns:a16="http://schemas.microsoft.com/office/drawing/2014/main" id="{ECD7DCF3-3720-F348-7577-FAE43D5A6C7C}"/>
              </a:ext>
            </a:extLst>
          </p:cNvPr>
          <p:cNvSpPr txBox="1"/>
          <p:nvPr/>
        </p:nvSpPr>
        <p:spPr>
          <a:xfrm>
            <a:off x="6563016" y="4577588"/>
            <a:ext cx="233429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Discussed in this Section</a:t>
            </a:r>
          </a:p>
        </p:txBody>
      </p:sp>
      <p:sp>
        <p:nvSpPr>
          <p:cNvPr id="19" name="TextBox 18">
            <a:extLst>
              <a:ext uri="{FF2B5EF4-FFF2-40B4-BE49-F238E27FC236}">
                <a16:creationId xmlns:a16="http://schemas.microsoft.com/office/drawing/2014/main" id="{46FBB6E0-67EA-B469-1F34-1A3D59A19473}"/>
              </a:ext>
            </a:extLst>
          </p:cNvPr>
          <p:cNvSpPr txBox="1"/>
          <p:nvPr/>
        </p:nvSpPr>
        <p:spPr>
          <a:xfrm>
            <a:off x="349600" y="3018820"/>
            <a:ext cx="219656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supports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a:t>
            </a:r>
            <a:r>
              <a:rPr kumimoji="0" lang="hu-HU" sz="1300" b="0" i="0" u="none" strike="noStrike" kern="1200" cap="none" spc="0" normalizeH="0" baseline="0" noProof="0" dirty="0">
                <a:ln>
                  <a:noFill/>
                </a:ln>
                <a:solidFill>
                  <a:srgbClr val="000000"/>
                </a:solidFill>
                <a:effectLst/>
                <a:uLnTx/>
                <a:uFillTx/>
                <a:latin typeface="Verdana"/>
                <a:ea typeface="+mn-ea"/>
                <a:cs typeface="+mn-cs"/>
              </a:rPr>
              <a:t> FX-SIMD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operations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395A8FF7-D362-FA6A-31C5-49EA44DC8745}"/>
              </a:ext>
            </a:extLst>
          </p:cNvPr>
          <p:cNvSpPr txBox="1"/>
          <p:nvPr/>
        </p:nvSpPr>
        <p:spPr>
          <a:xfrm>
            <a:off x="3413503" y="3043790"/>
            <a:ext cx="2235163"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0000"/>
                </a:solidFill>
                <a:effectLst/>
                <a:uLnTx/>
                <a:uFillTx/>
                <a:latin typeface="Verdana"/>
                <a:ea typeface="+mn-ea"/>
                <a:cs typeface="+mn-cs"/>
              </a:rPr>
              <a:t>It supports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0000"/>
                </a:solidFill>
                <a:effectLst/>
                <a:uLnTx/>
                <a:uFillTx/>
                <a:latin typeface="Verdana"/>
                <a:ea typeface="+mn-ea"/>
                <a:cs typeface="+mn-cs"/>
              </a:rPr>
              <a:t>scalar </a:t>
            </a:r>
            <a:r>
              <a:rPr kumimoji="0" lang="hu-HU" sz="1300" b="0" i="0" u="none" strike="noStrike" kern="1200" cap="none" spc="0" normalizeH="0" baseline="0" noProof="0">
                <a:ln>
                  <a:noFill/>
                </a:ln>
                <a:solidFill>
                  <a:srgbClr val="000000"/>
                </a:solidFill>
                <a:effectLst/>
                <a:uLnTx/>
                <a:uFillTx/>
                <a:latin typeface="Verdana"/>
                <a:ea typeface="+mn-ea"/>
                <a:cs typeface="+mn-cs"/>
              </a:rPr>
              <a:t>FP</a:t>
            </a:r>
            <a:r>
              <a:rPr kumimoji="0" lang="en-US" sz="1300" b="0" i="0" u="none" strike="noStrike" kern="1200" cap="none" spc="0" normalizeH="0" baseline="0" noProof="0">
                <a:ln>
                  <a:noFill/>
                </a:ln>
                <a:solidFill>
                  <a:srgbClr val="000000"/>
                </a:solidFill>
                <a:effectLst/>
                <a:uLnTx/>
                <a:uFillTx/>
                <a:latin typeface="Verdana"/>
                <a:ea typeface="+mn-ea"/>
                <a:cs typeface="+mn-cs"/>
              </a:rPr>
              <a:t>/vector FP and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en-GB" sz="1300" b="0" i="0" u="none" strike="noStrike" kern="1200" cap="none" spc="0" normalizeH="0" baseline="0" noProof="0">
                <a:ln>
                  <a:noFill/>
                </a:ln>
                <a:solidFill>
                  <a:srgbClr val="000000"/>
                </a:solidFill>
                <a:effectLst/>
                <a:uLnTx/>
                <a:uFillTx/>
                <a:latin typeface="Verdana"/>
                <a:ea typeface="+mn-ea"/>
                <a:cs typeface="+mn-cs"/>
              </a:rPr>
              <a:t>FX/FP</a:t>
            </a:r>
            <a:r>
              <a:rPr kumimoji="0" lang="hu-HU" sz="1300" b="0" i="0" u="none" strike="noStrike" kern="1200" cap="none" spc="0" normalizeH="0" baseline="0" noProof="0">
                <a:ln>
                  <a:noFill/>
                </a:ln>
                <a:solidFill>
                  <a:srgbClr val="000000"/>
                </a:solidFill>
                <a:effectLst/>
                <a:uLnTx/>
                <a:uFillTx/>
                <a:latin typeface="Verdana"/>
                <a:ea typeface="+mn-ea"/>
                <a:cs typeface="+mn-cs"/>
              </a:rPr>
              <a:t> SIMD </a:t>
            </a:r>
            <a:r>
              <a:rPr kumimoji="0" lang="hu-HU" sz="1300" b="0" i="0" u="none" strike="noStrike" kern="1200" cap="none" spc="0" normalizeH="0" baseline="0" noProof="0" err="1">
                <a:ln>
                  <a:noFill/>
                </a:ln>
                <a:solidFill>
                  <a:srgbClr val="000000"/>
                </a:solidFill>
                <a:effectLst/>
                <a:uLnTx/>
                <a:uFillTx/>
                <a:latin typeface="Verdana"/>
                <a:ea typeface="+mn-ea"/>
                <a:cs typeface="+mn-cs"/>
              </a:rPr>
              <a:t>operations</a:t>
            </a:r>
            <a:endParaRPr kumimoji="0" lang="en-GB" sz="1300" b="0" i="0" u="none" strike="noStrike" kern="1200" cap="none" spc="0" normalizeH="0" baseline="0" noProof="0">
              <a:ln>
                <a:noFill/>
              </a:ln>
              <a:solidFill>
                <a:srgbClr val="00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3FE572F9-9680-C45E-B6AE-52EA52190821}"/>
              </a:ext>
            </a:extLst>
          </p:cNvPr>
          <p:cNvSpPr txBox="1"/>
          <p:nvPr/>
        </p:nvSpPr>
        <p:spPr>
          <a:xfrm>
            <a:off x="6207367" y="3041178"/>
            <a:ext cx="2861682"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supports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FX/FP SIMD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operations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on</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long</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GB" sz="13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data</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925DD401-95B4-C369-8D60-3F84888E6805}"/>
              </a:ext>
            </a:extLst>
          </p:cNvPr>
          <p:cNvSpPr txBox="1"/>
          <p:nvPr/>
        </p:nvSpPr>
        <p:spPr>
          <a:xfrm>
            <a:off x="765783" y="3827791"/>
            <a:ext cx="135966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Armv1/Armv6</a:t>
            </a:r>
          </a:p>
        </p:txBody>
      </p:sp>
      <p:sp>
        <p:nvSpPr>
          <p:cNvPr id="23" name="TextBox 22">
            <a:extLst>
              <a:ext uri="{FF2B5EF4-FFF2-40B4-BE49-F238E27FC236}">
                <a16:creationId xmlns:a16="http://schemas.microsoft.com/office/drawing/2014/main" id="{B2D90043-A03B-77A8-7634-4708F6156729}"/>
              </a:ext>
            </a:extLst>
          </p:cNvPr>
          <p:cNvSpPr txBox="1"/>
          <p:nvPr/>
        </p:nvSpPr>
        <p:spPr>
          <a:xfrm>
            <a:off x="3913968" y="3814889"/>
            <a:ext cx="135966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Armv5/Armv7</a:t>
            </a:r>
          </a:p>
        </p:txBody>
      </p:sp>
      <p:sp>
        <p:nvSpPr>
          <p:cNvPr id="24" name="TextBox 23">
            <a:extLst>
              <a:ext uri="{FF2B5EF4-FFF2-40B4-BE49-F238E27FC236}">
                <a16:creationId xmlns:a16="http://schemas.microsoft.com/office/drawing/2014/main" id="{520C2412-2ED5-C5F7-89BC-8584CBE3485D}"/>
              </a:ext>
            </a:extLst>
          </p:cNvPr>
          <p:cNvSpPr txBox="1"/>
          <p:nvPr/>
        </p:nvSpPr>
        <p:spPr>
          <a:xfrm>
            <a:off x="7176230" y="3819425"/>
            <a:ext cx="901209"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Armv8.2</a:t>
            </a:r>
          </a:p>
        </p:txBody>
      </p:sp>
      <p:sp>
        <p:nvSpPr>
          <p:cNvPr id="25" name="Line 17">
            <a:extLst>
              <a:ext uri="{FF2B5EF4-FFF2-40B4-BE49-F238E27FC236}">
                <a16:creationId xmlns:a16="http://schemas.microsoft.com/office/drawing/2014/main" id="{FD0FACFB-CB19-5D8F-9A4B-568D59E85C89}"/>
              </a:ext>
            </a:extLst>
          </p:cNvPr>
          <p:cNvSpPr>
            <a:spLocks noChangeShapeType="1"/>
          </p:cNvSpPr>
          <p:nvPr/>
        </p:nvSpPr>
        <p:spPr bwMode="auto">
          <a:xfrm flipV="1">
            <a:off x="1481226" y="2551178"/>
            <a:ext cx="6156000" cy="1576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6" name="Line 25">
            <a:extLst>
              <a:ext uri="{FF2B5EF4-FFF2-40B4-BE49-F238E27FC236}">
                <a16:creationId xmlns:a16="http://schemas.microsoft.com/office/drawing/2014/main" id="{789FC790-856F-85D6-ADD4-3D9CC5945379}"/>
              </a:ext>
            </a:extLst>
          </p:cNvPr>
          <p:cNvSpPr>
            <a:spLocks noChangeShapeType="1"/>
          </p:cNvSpPr>
          <p:nvPr/>
        </p:nvSpPr>
        <p:spPr bwMode="auto">
          <a:xfrm>
            <a:off x="1479276" y="256555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7" name="Line 29">
            <a:extLst>
              <a:ext uri="{FF2B5EF4-FFF2-40B4-BE49-F238E27FC236}">
                <a16:creationId xmlns:a16="http://schemas.microsoft.com/office/drawing/2014/main" id="{DD95858A-DF50-D2B5-9E12-C175D64D1898}"/>
              </a:ext>
            </a:extLst>
          </p:cNvPr>
          <p:cNvSpPr>
            <a:spLocks noChangeShapeType="1"/>
          </p:cNvSpPr>
          <p:nvPr/>
        </p:nvSpPr>
        <p:spPr bwMode="auto">
          <a:xfrm flipH="1">
            <a:off x="7636755" y="255918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8" name="Oval 27">
            <a:extLst>
              <a:ext uri="{FF2B5EF4-FFF2-40B4-BE49-F238E27FC236}">
                <a16:creationId xmlns:a16="http://schemas.microsoft.com/office/drawing/2014/main" id="{69B98EF0-9816-D906-444A-3D1B802125B4}"/>
              </a:ext>
            </a:extLst>
          </p:cNvPr>
          <p:cNvSpPr>
            <a:spLocks noChangeArrowheads="1"/>
          </p:cNvSpPr>
          <p:nvPr/>
        </p:nvSpPr>
        <p:spPr bwMode="auto">
          <a:xfrm>
            <a:off x="4511742" y="2719635"/>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Line 25">
            <a:extLst>
              <a:ext uri="{FF2B5EF4-FFF2-40B4-BE49-F238E27FC236}">
                <a16:creationId xmlns:a16="http://schemas.microsoft.com/office/drawing/2014/main" id="{620644D3-DB55-B9D9-1886-E73160B2A670}"/>
              </a:ext>
            </a:extLst>
          </p:cNvPr>
          <p:cNvSpPr>
            <a:spLocks noChangeShapeType="1"/>
          </p:cNvSpPr>
          <p:nvPr/>
        </p:nvSpPr>
        <p:spPr bwMode="auto">
          <a:xfrm>
            <a:off x="4545247" y="2391397"/>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a:extLst>
              <a:ext uri="{FF2B5EF4-FFF2-40B4-BE49-F238E27FC236}">
                <a16:creationId xmlns:a16="http://schemas.microsoft.com/office/drawing/2014/main" id="{3E694405-A044-0E43-34EB-90DC70EB8465}"/>
              </a:ext>
            </a:extLst>
          </p:cNvPr>
          <p:cNvSpPr>
            <a:spLocks noChangeArrowheads="1"/>
          </p:cNvSpPr>
          <p:nvPr/>
        </p:nvSpPr>
        <p:spPr bwMode="auto">
          <a:xfrm>
            <a:off x="1444668" y="271791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Oval 13">
            <a:extLst>
              <a:ext uri="{FF2B5EF4-FFF2-40B4-BE49-F238E27FC236}">
                <a16:creationId xmlns:a16="http://schemas.microsoft.com/office/drawing/2014/main" id="{5DD1D7E3-5F3A-8505-AE8E-FE9D61A696AA}"/>
              </a:ext>
            </a:extLst>
          </p:cNvPr>
          <p:cNvSpPr>
            <a:spLocks noChangeArrowheads="1"/>
          </p:cNvSpPr>
          <p:nvPr/>
        </p:nvSpPr>
        <p:spPr bwMode="auto">
          <a:xfrm>
            <a:off x="7605490" y="271315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Text Box 6">
            <a:extLst>
              <a:ext uri="{FF2B5EF4-FFF2-40B4-BE49-F238E27FC236}">
                <a16:creationId xmlns:a16="http://schemas.microsoft.com/office/drawing/2014/main" id="{7B16C471-175B-0F22-46A0-2F015652213C}"/>
              </a:ext>
            </a:extLst>
          </p:cNvPr>
          <p:cNvSpPr txBox="1">
            <a:spLocks noChangeArrowheads="1"/>
          </p:cNvSpPr>
          <p:nvPr/>
        </p:nvSpPr>
        <p:spPr bwMode="auto">
          <a:xfrm>
            <a:off x="337498" y="2774227"/>
            <a:ext cx="210987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tabLst>
                <a:tab pos="177800" algn="l"/>
              </a:tabLst>
              <a:defRPr sz="1400">
                <a:solidFill>
                  <a:schemeClr val="tx1"/>
                </a:solidFill>
                <a:latin typeface="Verdana" pitchFamily="34" charset="0"/>
              </a:defRPr>
            </a:lvl1pPr>
            <a:lvl2pPr marL="742950" indent="-285750" eaLnBrk="0" hangingPunct="0">
              <a:tabLst>
                <a:tab pos="177800" algn="l"/>
              </a:tabLst>
              <a:defRPr sz="1400">
                <a:solidFill>
                  <a:schemeClr val="tx1"/>
                </a:solidFill>
                <a:latin typeface="Verdana" pitchFamily="34" charset="0"/>
              </a:defRPr>
            </a:lvl2pPr>
            <a:lvl3pPr marL="1143000" indent="-228600" eaLnBrk="0" hangingPunct="0">
              <a:tabLst>
                <a:tab pos="177800" algn="l"/>
              </a:tabLst>
              <a:defRPr sz="1400">
                <a:solidFill>
                  <a:schemeClr val="tx1"/>
                </a:solidFill>
                <a:latin typeface="Verdana" pitchFamily="34" charset="0"/>
              </a:defRPr>
            </a:lvl3pPr>
            <a:lvl4pPr marL="1600200" indent="-228600" eaLnBrk="0" hangingPunct="0">
              <a:tabLst>
                <a:tab pos="177800" algn="l"/>
              </a:tabLst>
              <a:defRPr sz="1400">
                <a:solidFill>
                  <a:schemeClr val="tx1"/>
                </a:solidFill>
                <a:latin typeface="Verdana" pitchFamily="34" charset="0"/>
              </a:defRPr>
            </a:lvl4pPr>
            <a:lvl5pPr marL="2057400" indent="-228600" eaLnBrk="0" hangingPunct="0">
              <a:tabLst>
                <a:tab pos="177800" algn="l"/>
              </a:tabLst>
              <a:defRPr sz="1400">
                <a:solidFill>
                  <a:schemeClr val="tx1"/>
                </a:solidFill>
                <a:latin typeface="Verdana" pitchFamily="34" charset="0"/>
              </a:defRPr>
            </a:lvl5pPr>
            <a:lvl6pPr marL="2514600" indent="-228600" eaLnBrk="0" fontAlgn="base" hangingPunct="0">
              <a:spcBef>
                <a:spcPct val="0"/>
              </a:spcBef>
              <a:spcAft>
                <a:spcPct val="0"/>
              </a:spcAft>
              <a:tabLst>
                <a:tab pos="177800" algn="l"/>
              </a:tabLst>
              <a:defRPr sz="1400">
                <a:solidFill>
                  <a:schemeClr val="tx1"/>
                </a:solidFill>
                <a:latin typeface="Verdana" pitchFamily="34" charset="0"/>
              </a:defRPr>
            </a:lvl6pPr>
            <a:lvl7pPr marL="2971800" indent="-228600" eaLnBrk="0" fontAlgn="base" hangingPunct="0">
              <a:spcBef>
                <a:spcPct val="0"/>
              </a:spcBef>
              <a:spcAft>
                <a:spcPct val="0"/>
              </a:spcAft>
              <a:tabLst>
                <a:tab pos="177800" algn="l"/>
              </a:tabLst>
              <a:defRPr sz="1400">
                <a:solidFill>
                  <a:schemeClr val="tx1"/>
                </a:solidFill>
                <a:latin typeface="Verdana" pitchFamily="34" charset="0"/>
              </a:defRPr>
            </a:lvl7pPr>
            <a:lvl8pPr marL="3429000" indent="-228600" eaLnBrk="0" fontAlgn="base" hangingPunct="0">
              <a:spcBef>
                <a:spcPct val="0"/>
              </a:spcBef>
              <a:spcAft>
                <a:spcPct val="0"/>
              </a:spcAft>
              <a:tabLst>
                <a:tab pos="177800" algn="l"/>
              </a:tabLst>
              <a:defRPr sz="1400">
                <a:solidFill>
                  <a:schemeClr val="tx1"/>
                </a:solidFill>
                <a:latin typeface="Verdana" pitchFamily="34" charset="0"/>
              </a:defRPr>
            </a:lvl8pPr>
            <a:lvl9pPr marL="3886200" indent="-228600" eaLnBrk="0" fontAlgn="base" hangingPunct="0">
              <a:spcBef>
                <a:spcPct val="0"/>
              </a:spcBef>
              <a:spcAft>
                <a:spcPct val="0"/>
              </a:spcAft>
              <a:tabLst>
                <a:tab pos="177800" algn="l"/>
              </a:tabLs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tab pos="177800" algn="l"/>
              </a:tabLst>
              <a:defRPr/>
            </a:pP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The GPR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register</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set</a:t>
            </a:r>
            <a:endParaRPr kumimoji="0" 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Text Box 5">
            <a:extLst>
              <a:ext uri="{FF2B5EF4-FFF2-40B4-BE49-F238E27FC236}">
                <a16:creationId xmlns:a16="http://schemas.microsoft.com/office/drawing/2014/main" id="{A3D1FDCF-2022-8275-C09E-F46F6998FDEC}"/>
              </a:ext>
            </a:extLst>
          </p:cNvPr>
          <p:cNvSpPr txBox="1">
            <a:spLocks noChangeArrowheads="1"/>
          </p:cNvSpPr>
          <p:nvPr/>
        </p:nvSpPr>
        <p:spPr bwMode="auto">
          <a:xfrm>
            <a:off x="3139076" y="2774084"/>
            <a:ext cx="274145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 The sec</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ondary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register</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set</a:t>
            </a:r>
            <a:endParaRPr kumimoji="0" lang="hu-HU"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TextBox 33">
            <a:extLst>
              <a:ext uri="{FF2B5EF4-FFF2-40B4-BE49-F238E27FC236}">
                <a16:creationId xmlns:a16="http://schemas.microsoft.com/office/drawing/2014/main" id="{192BB3B4-A124-2158-7D04-C6F37B74DFE3}"/>
              </a:ext>
            </a:extLst>
          </p:cNvPr>
          <p:cNvSpPr txBox="1"/>
          <p:nvPr/>
        </p:nvSpPr>
        <p:spPr>
          <a:xfrm>
            <a:off x="6653148" y="2804269"/>
            <a:ext cx="208262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a:ea typeface="+mn-ea"/>
                <a:cs typeface="+mn-cs"/>
              </a:rPr>
              <a:t>The SVE register set</a:t>
            </a:r>
            <a:endParaRPr kumimoji="0" lang="hu-HU" sz="1300" b="1" i="0" u="none" strike="noStrike" kern="1200" cap="none" spc="0" normalizeH="0" baseline="0" noProof="0">
              <a:ln>
                <a:noFill/>
              </a:ln>
              <a:solidFill>
                <a:srgbClr val="000000"/>
              </a:solidFill>
              <a:effectLst/>
              <a:uLnTx/>
              <a:uFillTx/>
              <a:latin typeface="Verdana"/>
              <a:ea typeface="+mn-ea"/>
              <a:cs typeface="+mn-cs"/>
            </a:endParaRPr>
          </a:p>
        </p:txBody>
      </p:sp>
      <p:sp>
        <p:nvSpPr>
          <p:cNvPr id="35" name="Text Box 16">
            <a:extLst>
              <a:ext uri="{FF2B5EF4-FFF2-40B4-BE49-F238E27FC236}">
                <a16:creationId xmlns:a16="http://schemas.microsoft.com/office/drawing/2014/main" id="{666BCD3F-F4F1-1EA3-F603-FC3D6E5CBFA1}"/>
              </a:ext>
            </a:extLst>
          </p:cNvPr>
          <p:cNvSpPr txBox="1">
            <a:spLocks noChangeArrowheads="1"/>
          </p:cNvSpPr>
          <p:nvPr/>
        </p:nvSpPr>
        <p:spPr bwMode="auto">
          <a:xfrm>
            <a:off x="2582642" y="2054004"/>
            <a:ext cx="388439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Register sets provided by the Arm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TextBox 35">
            <a:extLst>
              <a:ext uri="{FF2B5EF4-FFF2-40B4-BE49-F238E27FC236}">
                <a16:creationId xmlns:a16="http://schemas.microsoft.com/office/drawing/2014/main" id="{6426277C-2F2B-E53C-EECE-A07BB49134D7}"/>
              </a:ext>
            </a:extLst>
          </p:cNvPr>
          <p:cNvSpPr txBox="1"/>
          <p:nvPr/>
        </p:nvSpPr>
        <p:spPr>
          <a:xfrm>
            <a:off x="71500" y="3610253"/>
            <a:ext cx="130997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1" u="none" strike="noStrike" kern="1200" cap="none" spc="0" normalizeH="0" baseline="0" noProof="0">
                <a:ln>
                  <a:noFill/>
                </a:ln>
                <a:solidFill>
                  <a:srgbClr val="000000"/>
                </a:solidFill>
                <a:effectLst/>
                <a:uLnTx/>
                <a:uFillTx/>
                <a:latin typeface="Verdana"/>
                <a:ea typeface="+mn-ea"/>
                <a:cs typeface="+mn-cs"/>
              </a:rPr>
              <a:t>Introduced in</a:t>
            </a:r>
          </a:p>
        </p:txBody>
      </p:sp>
      <p:sp>
        <p:nvSpPr>
          <p:cNvPr id="37" name="TextBox 36">
            <a:extLst>
              <a:ext uri="{FF2B5EF4-FFF2-40B4-BE49-F238E27FC236}">
                <a16:creationId xmlns:a16="http://schemas.microsoft.com/office/drawing/2014/main" id="{635AFEE5-4E2F-363A-D3B7-B6566BDEBFB0}"/>
              </a:ext>
            </a:extLst>
          </p:cNvPr>
          <p:cNvSpPr txBox="1"/>
          <p:nvPr/>
        </p:nvSpPr>
        <p:spPr>
          <a:xfrm>
            <a:off x="762144" y="4105451"/>
            <a:ext cx="125707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dirty="0">
                <a:ln>
                  <a:noFill/>
                </a:ln>
                <a:solidFill>
                  <a:srgbClr val="000000"/>
                </a:solidFill>
                <a:effectLst/>
                <a:uLnTx/>
                <a:uFillTx/>
                <a:latin typeface="Verdana"/>
                <a:ea typeface="+mn-ea"/>
                <a:cs typeface="+mn-cs"/>
              </a:rPr>
              <a:t>(1985/2002)</a:t>
            </a:r>
          </a:p>
        </p:txBody>
      </p:sp>
      <p:sp>
        <p:nvSpPr>
          <p:cNvPr id="38" name="TextBox 37">
            <a:extLst>
              <a:ext uri="{FF2B5EF4-FFF2-40B4-BE49-F238E27FC236}">
                <a16:creationId xmlns:a16="http://schemas.microsoft.com/office/drawing/2014/main" id="{D9FB4B39-088C-B027-366C-961D43021D9E}"/>
              </a:ext>
            </a:extLst>
          </p:cNvPr>
          <p:cNvSpPr txBox="1"/>
          <p:nvPr/>
        </p:nvSpPr>
        <p:spPr>
          <a:xfrm>
            <a:off x="3909527" y="4105308"/>
            <a:ext cx="125707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dirty="0">
                <a:ln>
                  <a:noFill/>
                </a:ln>
                <a:solidFill>
                  <a:srgbClr val="000000"/>
                </a:solidFill>
                <a:effectLst/>
                <a:uLnTx/>
                <a:uFillTx/>
                <a:latin typeface="Verdana"/>
                <a:ea typeface="+mn-ea"/>
                <a:cs typeface="+mn-cs"/>
              </a:rPr>
              <a:t>(2000/2005)</a:t>
            </a:r>
          </a:p>
        </p:txBody>
      </p:sp>
      <p:sp>
        <p:nvSpPr>
          <p:cNvPr id="39" name="TextBox 38">
            <a:extLst>
              <a:ext uri="{FF2B5EF4-FFF2-40B4-BE49-F238E27FC236}">
                <a16:creationId xmlns:a16="http://schemas.microsoft.com/office/drawing/2014/main" id="{50EDF303-F7AC-7BEF-3553-A6C228ECDDD8}"/>
              </a:ext>
            </a:extLst>
          </p:cNvPr>
          <p:cNvSpPr txBox="1"/>
          <p:nvPr/>
        </p:nvSpPr>
        <p:spPr>
          <a:xfrm>
            <a:off x="7264139" y="4107113"/>
            <a:ext cx="75854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a:ln>
                  <a:noFill/>
                </a:ln>
                <a:solidFill>
                  <a:srgbClr val="000000"/>
                </a:solidFill>
                <a:effectLst/>
                <a:uLnTx/>
                <a:uFillTx/>
                <a:latin typeface="Verdana"/>
                <a:ea typeface="+mn-ea"/>
                <a:cs typeface="+mn-cs"/>
              </a:rPr>
              <a:t>(2017)</a:t>
            </a:r>
          </a:p>
        </p:txBody>
      </p:sp>
      <p:sp>
        <p:nvSpPr>
          <p:cNvPr id="40" name="Left Brace 39">
            <a:extLst>
              <a:ext uri="{FF2B5EF4-FFF2-40B4-BE49-F238E27FC236}">
                <a16:creationId xmlns:a16="http://schemas.microsoft.com/office/drawing/2014/main" id="{D80514F1-0226-9DCA-2AD9-AD29564E715C}"/>
              </a:ext>
            </a:extLst>
          </p:cNvPr>
          <p:cNvSpPr/>
          <p:nvPr/>
        </p:nvSpPr>
        <p:spPr bwMode="auto">
          <a:xfrm rot="16200000">
            <a:off x="2962930" y="1744933"/>
            <a:ext cx="238860" cy="547200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1" name="Left Brace 40">
            <a:extLst>
              <a:ext uri="{FF2B5EF4-FFF2-40B4-BE49-F238E27FC236}">
                <a16:creationId xmlns:a16="http://schemas.microsoft.com/office/drawing/2014/main" id="{1A723D9C-F43F-B03C-1434-850C2C93302B}"/>
              </a:ext>
            </a:extLst>
          </p:cNvPr>
          <p:cNvSpPr/>
          <p:nvPr/>
        </p:nvSpPr>
        <p:spPr bwMode="auto">
          <a:xfrm rot="16200000">
            <a:off x="7579386" y="3642063"/>
            <a:ext cx="238860" cy="1676905"/>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2" name="Rounded Rectangle 28">
            <a:extLst>
              <a:ext uri="{FF2B5EF4-FFF2-40B4-BE49-F238E27FC236}">
                <a16:creationId xmlns:a16="http://schemas.microsoft.com/office/drawing/2014/main" id="{7FF23BC3-6E13-7F46-E72B-0A1D6240FD84}"/>
              </a:ext>
            </a:extLst>
          </p:cNvPr>
          <p:cNvSpPr/>
          <p:nvPr/>
        </p:nvSpPr>
        <p:spPr bwMode="auto">
          <a:xfrm>
            <a:off x="6196857" y="2742284"/>
            <a:ext cx="2896457" cy="2196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TextBox 42">
            <a:extLst>
              <a:ext uri="{FF2B5EF4-FFF2-40B4-BE49-F238E27FC236}">
                <a16:creationId xmlns:a16="http://schemas.microsoft.com/office/drawing/2014/main" id="{89E220B2-D449-6ADC-3780-29560DBF2C83}"/>
              </a:ext>
            </a:extLst>
          </p:cNvPr>
          <p:cNvSpPr txBox="1"/>
          <p:nvPr/>
        </p:nvSpPr>
        <p:spPr>
          <a:xfrm>
            <a:off x="2384399" y="4928330"/>
            <a:ext cx="310052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SVE register set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822039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ppt_x"/>
                                          </p:val>
                                        </p:tav>
                                        <p:tav tm="100000">
                                          <p:val>
                                            <p:strVal val="#ppt_x"/>
                                          </p:val>
                                        </p:tav>
                                      </p:tavLst>
                                    </p:anim>
                                    <p:anim calcmode="lin" valueType="num">
                                      <p:cBhvr additive="base">
                                        <p:cTn id="30" dur="500" fill="hold"/>
                                        <p:tgtEl>
                                          <p:spTgt spid="2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500" fill="hold"/>
                                        <p:tgtEl>
                                          <p:spTgt spid="21"/>
                                        </p:tgtEl>
                                        <p:attrNameLst>
                                          <p:attrName>ppt_x</p:attrName>
                                        </p:attrNameLst>
                                      </p:cBhvr>
                                      <p:tavLst>
                                        <p:tav tm="0">
                                          <p:val>
                                            <p:strVal val="#ppt_x"/>
                                          </p:val>
                                        </p:tav>
                                        <p:tav tm="100000">
                                          <p:val>
                                            <p:strVal val="#ppt_x"/>
                                          </p:val>
                                        </p:tav>
                                      </p:tavLst>
                                    </p:anim>
                                    <p:anim calcmode="lin" valueType="num">
                                      <p:cBhvr additive="base">
                                        <p:cTn id="34" dur="500" fill="hold"/>
                                        <p:tgtEl>
                                          <p:spTgt spid="2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ppt_x"/>
                                          </p:val>
                                        </p:tav>
                                        <p:tav tm="100000">
                                          <p:val>
                                            <p:strVal val="#ppt_x"/>
                                          </p:val>
                                        </p:tav>
                                      </p:tavLst>
                                    </p:anim>
                                    <p:anim calcmode="lin" valueType="num">
                                      <p:cBhvr additive="base">
                                        <p:cTn id="38" dur="500" fill="hold"/>
                                        <p:tgtEl>
                                          <p:spTgt spid="2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additive="base">
                                        <p:cTn id="49" dur="500" fill="hold"/>
                                        <p:tgtEl>
                                          <p:spTgt spid="25"/>
                                        </p:tgtEl>
                                        <p:attrNameLst>
                                          <p:attrName>ppt_x</p:attrName>
                                        </p:attrNameLst>
                                      </p:cBhvr>
                                      <p:tavLst>
                                        <p:tav tm="0">
                                          <p:val>
                                            <p:strVal val="#ppt_x"/>
                                          </p:val>
                                        </p:tav>
                                        <p:tav tm="100000">
                                          <p:val>
                                            <p:strVal val="#ppt_x"/>
                                          </p:val>
                                        </p:tav>
                                      </p:tavLst>
                                    </p:anim>
                                    <p:anim calcmode="lin" valueType="num">
                                      <p:cBhvr additive="base">
                                        <p:cTn id="50" dur="500" fill="hold"/>
                                        <p:tgtEl>
                                          <p:spTgt spid="25"/>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ppt_x"/>
                                          </p:val>
                                        </p:tav>
                                        <p:tav tm="100000">
                                          <p:val>
                                            <p:strVal val="#ppt_x"/>
                                          </p:val>
                                        </p:tav>
                                      </p:tavLst>
                                    </p:anim>
                                    <p:anim calcmode="lin" valueType="num">
                                      <p:cBhvr additive="base">
                                        <p:cTn id="54" dur="5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ppt_x"/>
                                          </p:val>
                                        </p:tav>
                                        <p:tav tm="100000">
                                          <p:val>
                                            <p:strVal val="#ppt_x"/>
                                          </p:val>
                                        </p:tav>
                                      </p:tavLst>
                                    </p:anim>
                                    <p:anim calcmode="lin" valueType="num">
                                      <p:cBhvr additive="base">
                                        <p:cTn id="58" dur="500" fill="hold"/>
                                        <p:tgtEl>
                                          <p:spTgt spid="27"/>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500" fill="hold"/>
                                        <p:tgtEl>
                                          <p:spTgt spid="28"/>
                                        </p:tgtEl>
                                        <p:attrNameLst>
                                          <p:attrName>ppt_x</p:attrName>
                                        </p:attrNameLst>
                                      </p:cBhvr>
                                      <p:tavLst>
                                        <p:tav tm="0">
                                          <p:val>
                                            <p:strVal val="#ppt_x"/>
                                          </p:val>
                                        </p:tav>
                                        <p:tav tm="100000">
                                          <p:val>
                                            <p:strVal val="#ppt_x"/>
                                          </p:val>
                                        </p:tav>
                                      </p:tavLst>
                                    </p:anim>
                                    <p:anim calcmode="lin" valueType="num">
                                      <p:cBhvr additive="base">
                                        <p:cTn id="62" dur="500" fill="hold"/>
                                        <p:tgtEl>
                                          <p:spTgt spid="2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9"/>
                                        </p:tgtEl>
                                        <p:attrNameLst>
                                          <p:attrName>style.visibility</p:attrName>
                                        </p:attrNameLst>
                                      </p:cBhvr>
                                      <p:to>
                                        <p:strVal val="visible"/>
                                      </p:to>
                                    </p:set>
                                    <p:anim calcmode="lin" valueType="num">
                                      <p:cBhvr additive="base">
                                        <p:cTn id="65" dur="500" fill="hold"/>
                                        <p:tgtEl>
                                          <p:spTgt spid="29"/>
                                        </p:tgtEl>
                                        <p:attrNameLst>
                                          <p:attrName>ppt_x</p:attrName>
                                        </p:attrNameLst>
                                      </p:cBhvr>
                                      <p:tavLst>
                                        <p:tav tm="0">
                                          <p:val>
                                            <p:strVal val="#ppt_x"/>
                                          </p:val>
                                        </p:tav>
                                        <p:tav tm="100000">
                                          <p:val>
                                            <p:strVal val="#ppt_x"/>
                                          </p:val>
                                        </p:tav>
                                      </p:tavLst>
                                    </p:anim>
                                    <p:anim calcmode="lin" valueType="num">
                                      <p:cBhvr additive="base">
                                        <p:cTn id="66" dur="500" fill="hold"/>
                                        <p:tgtEl>
                                          <p:spTgt spid="29"/>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 calcmode="lin" valueType="num">
                                      <p:cBhvr additive="base">
                                        <p:cTn id="69" dur="500" fill="hold"/>
                                        <p:tgtEl>
                                          <p:spTgt spid="30"/>
                                        </p:tgtEl>
                                        <p:attrNameLst>
                                          <p:attrName>ppt_x</p:attrName>
                                        </p:attrNameLst>
                                      </p:cBhvr>
                                      <p:tavLst>
                                        <p:tav tm="0">
                                          <p:val>
                                            <p:strVal val="#ppt_x"/>
                                          </p:val>
                                        </p:tav>
                                        <p:tav tm="100000">
                                          <p:val>
                                            <p:strVal val="#ppt_x"/>
                                          </p:val>
                                        </p:tav>
                                      </p:tavLst>
                                    </p:anim>
                                    <p:anim calcmode="lin" valueType="num">
                                      <p:cBhvr additive="base">
                                        <p:cTn id="70" dur="500" fill="hold"/>
                                        <p:tgtEl>
                                          <p:spTgt spid="30"/>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1"/>
                                        </p:tgtEl>
                                        <p:attrNameLst>
                                          <p:attrName>style.visibility</p:attrName>
                                        </p:attrNameLst>
                                      </p:cBhvr>
                                      <p:to>
                                        <p:strVal val="visible"/>
                                      </p:to>
                                    </p:set>
                                    <p:anim calcmode="lin" valueType="num">
                                      <p:cBhvr additive="base">
                                        <p:cTn id="73" dur="500" fill="hold"/>
                                        <p:tgtEl>
                                          <p:spTgt spid="31"/>
                                        </p:tgtEl>
                                        <p:attrNameLst>
                                          <p:attrName>ppt_x</p:attrName>
                                        </p:attrNameLst>
                                      </p:cBhvr>
                                      <p:tavLst>
                                        <p:tav tm="0">
                                          <p:val>
                                            <p:strVal val="#ppt_x"/>
                                          </p:val>
                                        </p:tav>
                                        <p:tav tm="100000">
                                          <p:val>
                                            <p:strVal val="#ppt_x"/>
                                          </p:val>
                                        </p:tav>
                                      </p:tavLst>
                                    </p:anim>
                                    <p:anim calcmode="lin" valueType="num">
                                      <p:cBhvr additive="base">
                                        <p:cTn id="74" dur="500" fill="hold"/>
                                        <p:tgtEl>
                                          <p:spTgt spid="31"/>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500" fill="hold"/>
                                        <p:tgtEl>
                                          <p:spTgt spid="32"/>
                                        </p:tgtEl>
                                        <p:attrNameLst>
                                          <p:attrName>ppt_x</p:attrName>
                                        </p:attrNameLst>
                                      </p:cBhvr>
                                      <p:tavLst>
                                        <p:tav tm="0">
                                          <p:val>
                                            <p:strVal val="#ppt_x"/>
                                          </p:val>
                                        </p:tav>
                                        <p:tav tm="100000">
                                          <p:val>
                                            <p:strVal val="#ppt_x"/>
                                          </p:val>
                                        </p:tav>
                                      </p:tavLst>
                                    </p:anim>
                                    <p:anim calcmode="lin" valueType="num">
                                      <p:cBhvr additive="base">
                                        <p:cTn id="78" dur="500" fill="hold"/>
                                        <p:tgtEl>
                                          <p:spTgt spid="32"/>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ppt_x"/>
                                          </p:val>
                                        </p:tav>
                                        <p:tav tm="100000">
                                          <p:val>
                                            <p:strVal val="#ppt_x"/>
                                          </p:val>
                                        </p:tav>
                                      </p:tavLst>
                                    </p:anim>
                                    <p:anim calcmode="lin" valueType="num">
                                      <p:cBhvr additive="base">
                                        <p:cTn id="82" dur="500" fill="hold"/>
                                        <p:tgtEl>
                                          <p:spTgt spid="33"/>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additive="base">
                                        <p:cTn id="85" dur="500" fill="hold"/>
                                        <p:tgtEl>
                                          <p:spTgt spid="34"/>
                                        </p:tgtEl>
                                        <p:attrNameLst>
                                          <p:attrName>ppt_x</p:attrName>
                                        </p:attrNameLst>
                                      </p:cBhvr>
                                      <p:tavLst>
                                        <p:tav tm="0">
                                          <p:val>
                                            <p:strVal val="#ppt_x"/>
                                          </p:val>
                                        </p:tav>
                                        <p:tav tm="100000">
                                          <p:val>
                                            <p:strVal val="#ppt_x"/>
                                          </p:val>
                                        </p:tav>
                                      </p:tavLst>
                                    </p:anim>
                                    <p:anim calcmode="lin" valueType="num">
                                      <p:cBhvr additive="base">
                                        <p:cTn id="86" dur="500" fill="hold"/>
                                        <p:tgtEl>
                                          <p:spTgt spid="3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35"/>
                                        </p:tgtEl>
                                        <p:attrNameLst>
                                          <p:attrName>style.visibility</p:attrName>
                                        </p:attrNameLst>
                                      </p:cBhvr>
                                      <p:to>
                                        <p:strVal val="visible"/>
                                      </p:to>
                                    </p:set>
                                    <p:anim calcmode="lin" valueType="num">
                                      <p:cBhvr additive="base">
                                        <p:cTn id="89" dur="500" fill="hold"/>
                                        <p:tgtEl>
                                          <p:spTgt spid="35"/>
                                        </p:tgtEl>
                                        <p:attrNameLst>
                                          <p:attrName>ppt_x</p:attrName>
                                        </p:attrNameLst>
                                      </p:cBhvr>
                                      <p:tavLst>
                                        <p:tav tm="0">
                                          <p:val>
                                            <p:strVal val="#ppt_x"/>
                                          </p:val>
                                        </p:tav>
                                        <p:tav tm="100000">
                                          <p:val>
                                            <p:strVal val="#ppt_x"/>
                                          </p:val>
                                        </p:tav>
                                      </p:tavLst>
                                    </p:anim>
                                    <p:anim calcmode="lin" valueType="num">
                                      <p:cBhvr additive="base">
                                        <p:cTn id="90" dur="500" fill="hold"/>
                                        <p:tgtEl>
                                          <p:spTgt spid="35"/>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36"/>
                                        </p:tgtEl>
                                        <p:attrNameLst>
                                          <p:attrName>style.visibility</p:attrName>
                                        </p:attrNameLst>
                                      </p:cBhvr>
                                      <p:to>
                                        <p:strVal val="visible"/>
                                      </p:to>
                                    </p:set>
                                    <p:anim calcmode="lin" valueType="num">
                                      <p:cBhvr additive="base">
                                        <p:cTn id="93" dur="500" fill="hold"/>
                                        <p:tgtEl>
                                          <p:spTgt spid="36"/>
                                        </p:tgtEl>
                                        <p:attrNameLst>
                                          <p:attrName>ppt_x</p:attrName>
                                        </p:attrNameLst>
                                      </p:cBhvr>
                                      <p:tavLst>
                                        <p:tav tm="0">
                                          <p:val>
                                            <p:strVal val="#ppt_x"/>
                                          </p:val>
                                        </p:tav>
                                        <p:tav tm="100000">
                                          <p:val>
                                            <p:strVal val="#ppt_x"/>
                                          </p:val>
                                        </p:tav>
                                      </p:tavLst>
                                    </p:anim>
                                    <p:anim calcmode="lin" valueType="num">
                                      <p:cBhvr additive="base">
                                        <p:cTn id="94" dur="500" fill="hold"/>
                                        <p:tgtEl>
                                          <p:spTgt spid="36"/>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additive="base">
                                        <p:cTn id="97" dur="500" fill="hold"/>
                                        <p:tgtEl>
                                          <p:spTgt spid="37"/>
                                        </p:tgtEl>
                                        <p:attrNameLst>
                                          <p:attrName>ppt_x</p:attrName>
                                        </p:attrNameLst>
                                      </p:cBhvr>
                                      <p:tavLst>
                                        <p:tav tm="0">
                                          <p:val>
                                            <p:strVal val="#ppt_x"/>
                                          </p:val>
                                        </p:tav>
                                        <p:tav tm="100000">
                                          <p:val>
                                            <p:strVal val="#ppt_x"/>
                                          </p:val>
                                        </p:tav>
                                      </p:tavLst>
                                    </p:anim>
                                    <p:anim calcmode="lin" valueType="num">
                                      <p:cBhvr additive="base">
                                        <p:cTn id="98" dur="500" fill="hold"/>
                                        <p:tgtEl>
                                          <p:spTgt spid="37"/>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 calcmode="lin" valueType="num">
                                      <p:cBhvr additive="base">
                                        <p:cTn id="101" dur="500" fill="hold"/>
                                        <p:tgtEl>
                                          <p:spTgt spid="38"/>
                                        </p:tgtEl>
                                        <p:attrNameLst>
                                          <p:attrName>ppt_x</p:attrName>
                                        </p:attrNameLst>
                                      </p:cBhvr>
                                      <p:tavLst>
                                        <p:tav tm="0">
                                          <p:val>
                                            <p:strVal val="#ppt_x"/>
                                          </p:val>
                                        </p:tav>
                                        <p:tav tm="100000">
                                          <p:val>
                                            <p:strVal val="#ppt_x"/>
                                          </p:val>
                                        </p:tav>
                                      </p:tavLst>
                                    </p:anim>
                                    <p:anim calcmode="lin" valueType="num">
                                      <p:cBhvr additive="base">
                                        <p:cTn id="102" dur="500" fill="hold"/>
                                        <p:tgtEl>
                                          <p:spTgt spid="3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ppt_x"/>
                                          </p:val>
                                        </p:tav>
                                        <p:tav tm="100000">
                                          <p:val>
                                            <p:strVal val="#ppt_x"/>
                                          </p:val>
                                        </p:tav>
                                      </p:tavLst>
                                    </p:anim>
                                    <p:anim calcmode="lin" valueType="num">
                                      <p:cBhvr additive="base">
                                        <p:cTn id="106" dur="500" fill="hold"/>
                                        <p:tgtEl>
                                          <p:spTgt spid="3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40"/>
                                        </p:tgtEl>
                                        <p:attrNameLst>
                                          <p:attrName>style.visibility</p:attrName>
                                        </p:attrNameLst>
                                      </p:cBhvr>
                                      <p:to>
                                        <p:strVal val="visible"/>
                                      </p:to>
                                    </p:set>
                                    <p:anim calcmode="lin" valueType="num">
                                      <p:cBhvr additive="base">
                                        <p:cTn id="109" dur="500" fill="hold"/>
                                        <p:tgtEl>
                                          <p:spTgt spid="40"/>
                                        </p:tgtEl>
                                        <p:attrNameLst>
                                          <p:attrName>ppt_x</p:attrName>
                                        </p:attrNameLst>
                                      </p:cBhvr>
                                      <p:tavLst>
                                        <p:tav tm="0">
                                          <p:val>
                                            <p:strVal val="#ppt_x"/>
                                          </p:val>
                                        </p:tav>
                                        <p:tav tm="100000">
                                          <p:val>
                                            <p:strVal val="#ppt_x"/>
                                          </p:val>
                                        </p:tav>
                                      </p:tavLst>
                                    </p:anim>
                                    <p:anim calcmode="lin" valueType="num">
                                      <p:cBhvr additive="base">
                                        <p:cTn id="110" dur="500" fill="hold"/>
                                        <p:tgtEl>
                                          <p:spTgt spid="4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41"/>
                                        </p:tgtEl>
                                        <p:attrNameLst>
                                          <p:attrName>style.visibility</p:attrName>
                                        </p:attrNameLst>
                                      </p:cBhvr>
                                      <p:to>
                                        <p:strVal val="visible"/>
                                      </p:to>
                                    </p:set>
                                    <p:anim calcmode="lin" valueType="num">
                                      <p:cBhvr additive="base">
                                        <p:cTn id="113" dur="500" fill="hold"/>
                                        <p:tgtEl>
                                          <p:spTgt spid="41"/>
                                        </p:tgtEl>
                                        <p:attrNameLst>
                                          <p:attrName>ppt_x</p:attrName>
                                        </p:attrNameLst>
                                      </p:cBhvr>
                                      <p:tavLst>
                                        <p:tav tm="0">
                                          <p:val>
                                            <p:strVal val="#ppt_x"/>
                                          </p:val>
                                        </p:tav>
                                        <p:tav tm="100000">
                                          <p:val>
                                            <p:strVal val="#ppt_x"/>
                                          </p:val>
                                        </p:tav>
                                      </p:tavLst>
                                    </p:anim>
                                    <p:anim calcmode="lin" valueType="num">
                                      <p:cBhvr additive="base">
                                        <p:cTn id="114" dur="500" fill="hold"/>
                                        <p:tgtEl>
                                          <p:spTgt spid="41"/>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 calcmode="lin" valueType="num">
                                      <p:cBhvr additive="base">
                                        <p:cTn id="117" dur="500" fill="hold"/>
                                        <p:tgtEl>
                                          <p:spTgt spid="42"/>
                                        </p:tgtEl>
                                        <p:attrNameLst>
                                          <p:attrName>ppt_x</p:attrName>
                                        </p:attrNameLst>
                                      </p:cBhvr>
                                      <p:tavLst>
                                        <p:tav tm="0">
                                          <p:val>
                                            <p:strVal val="#ppt_x"/>
                                          </p:val>
                                        </p:tav>
                                        <p:tav tm="100000">
                                          <p:val>
                                            <p:strVal val="#ppt_x"/>
                                          </p:val>
                                        </p:tav>
                                      </p:tavLst>
                                    </p:anim>
                                    <p:anim calcmode="lin" valueType="num">
                                      <p:cBhvr additive="base">
                                        <p:cTn id="118" dur="500" fill="hold"/>
                                        <p:tgtEl>
                                          <p:spTgt spid="42"/>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43"/>
                                        </p:tgtEl>
                                        <p:attrNameLst>
                                          <p:attrName>style.visibility</p:attrName>
                                        </p:attrNameLst>
                                      </p:cBhvr>
                                      <p:to>
                                        <p:strVal val="visible"/>
                                      </p:to>
                                    </p:set>
                                    <p:anim calcmode="lin" valueType="num">
                                      <p:cBhvr additive="base">
                                        <p:cTn id="121" dur="500" fill="hold"/>
                                        <p:tgtEl>
                                          <p:spTgt spid="43"/>
                                        </p:tgtEl>
                                        <p:attrNameLst>
                                          <p:attrName>ppt_x</p:attrName>
                                        </p:attrNameLst>
                                      </p:cBhvr>
                                      <p:tavLst>
                                        <p:tav tm="0">
                                          <p:val>
                                            <p:strVal val="#ppt_x"/>
                                          </p:val>
                                        </p:tav>
                                        <p:tav tm="100000">
                                          <p:val>
                                            <p:strVal val="#ppt_x"/>
                                          </p:val>
                                        </p:tav>
                                      </p:tavLst>
                                    </p:anim>
                                    <p:anim calcmode="lin" valueType="num">
                                      <p:cBhvr additive="base">
                                        <p:cTn id="122" dur="500" fill="hold"/>
                                        <p:tgtEl>
                                          <p:spTgt spid="43"/>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13">
                                            <p:txEl>
                                              <p:pRg st="2" end="2"/>
                                            </p:txEl>
                                          </p:spTgt>
                                        </p:tgtEl>
                                        <p:attrNameLst>
                                          <p:attrName>style.visibility</p:attrName>
                                        </p:attrNameLst>
                                      </p:cBhvr>
                                      <p:to>
                                        <p:strVal val="visible"/>
                                      </p:to>
                                    </p:set>
                                    <p:anim calcmode="lin" valueType="num">
                                      <p:cBhvr additive="base">
                                        <p:cTn id="125"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127" presetID="2" presetClass="entr" presetSubtype="4" fill="hold" nodeType="withEffect">
                                  <p:stCondLst>
                                    <p:cond delay="0"/>
                                  </p:stCondLst>
                                  <p:childTnLst>
                                    <p:set>
                                      <p:cBhvr>
                                        <p:cTn id="128" dur="1" fill="hold">
                                          <p:stCondLst>
                                            <p:cond delay="0"/>
                                          </p:stCondLst>
                                        </p:cTn>
                                        <p:tgtEl>
                                          <p:spTgt spid="13">
                                            <p:txEl>
                                              <p:pRg st="3" end="3"/>
                                            </p:txEl>
                                          </p:spTgt>
                                        </p:tgtEl>
                                        <p:attrNameLst>
                                          <p:attrName>style.visibility</p:attrName>
                                        </p:attrNameLst>
                                      </p:cBhvr>
                                      <p:to>
                                        <p:strVal val="visible"/>
                                      </p:to>
                                    </p:set>
                                    <p:anim calcmode="lin" valueType="num">
                                      <p:cBhvr additive="base">
                                        <p:cTn id="129"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3" grpId="0"/>
      <p:bldP spid="24" grpId="0"/>
      <p:bldP spid="25" grpId="0" animBg="1"/>
      <p:bldP spid="26" grpId="0" animBg="1"/>
      <p:bldP spid="27" grpId="0" animBg="1"/>
      <p:bldP spid="28" grpId="0" animBg="1"/>
      <p:bldP spid="29" grpId="0" animBg="1"/>
      <p:bldP spid="30" grpId="0" animBg="1"/>
      <p:bldP spid="31" grpId="0" animBg="1"/>
      <p:bldP spid="32" grpId="0"/>
      <p:bldP spid="33" grpId="0"/>
      <p:bldP spid="34" grpId="0"/>
      <p:bldP spid="35" grpId="0"/>
      <p:bldP spid="36" grpId="0"/>
      <p:bldP spid="37" grpId="0"/>
      <p:bldP spid="38" grpId="0"/>
      <p:bldP spid="39" grpId="0"/>
      <p:bldP spid="40" grpId="0" animBg="1"/>
      <p:bldP spid="41" grpId="0" animBg="1"/>
      <p:bldP spid="42" grpId="0" animBg="1"/>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73605" y="6039290"/>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5" name="TextBox 4"/>
          <p:cNvSpPr txBox="1"/>
          <p:nvPr/>
        </p:nvSpPr>
        <p:spPr>
          <a:xfrm>
            <a:off x="73662" y="440668"/>
            <a:ext cx="48568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Acquisition of ARM by Softbank (Japan) </a:t>
            </a:r>
          </a:p>
        </p:txBody>
      </p:sp>
      <p:sp>
        <p:nvSpPr>
          <p:cNvPr id="8" name="Title 1"/>
          <p:cNvSpPr>
            <a:spLocks noGrp="1"/>
          </p:cNvSpPr>
          <p:nvPr>
            <p:ph type="title"/>
          </p:nvPr>
        </p:nvSpPr>
        <p:spPr>
          <a:xfrm>
            <a:off x="0" y="6044"/>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20</a:t>
            </a:r>
            <a:r>
              <a:rPr lang="hu-HU" sz="1700">
                <a:solidFill>
                  <a:srgbClr val="FFFFFF"/>
                </a:solidFill>
              </a:rPr>
              <a:t>)</a:t>
            </a:r>
            <a:endParaRPr lang="en-US" sz="1700">
              <a:solidFill>
                <a:srgbClr val="FFFFFF"/>
              </a:solidFill>
            </a:endParaRPr>
          </a:p>
        </p:txBody>
      </p:sp>
      <p:sp>
        <p:nvSpPr>
          <p:cNvPr id="2" name="Rounded Rectangle 1"/>
          <p:cNvSpPr/>
          <p:nvPr/>
        </p:nvSpPr>
        <p:spPr bwMode="auto">
          <a:xfrm>
            <a:off x="0" y="908720"/>
            <a:ext cx="9144000" cy="3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74324" y="908720"/>
            <a:ext cx="6158865" cy="71301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10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was completed in 2016.</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Price: 31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 (ARM's revenues in 2015 ≈ 1.5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453127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 calcmode="lin" valueType="num">
                                      <p:cBhvr additive="base">
                                        <p:cTn id="1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F45ADB-3D89-F5B4-0039-192E38523380}"/>
            </a:ext>
          </a:extLst>
        </p:cNvPr>
        <p:cNvGrpSpPr/>
        <p:nvPr/>
      </p:nvGrpSpPr>
      <p:grpSpPr>
        <a:xfrm>
          <a:off x="0" y="0"/>
          <a:ext cx="0" cy="0"/>
          <a:chOff x="0" y="0"/>
          <a:chExt cx="0" cy="0"/>
        </a:xfrm>
      </p:grpSpPr>
      <p:sp>
        <p:nvSpPr>
          <p:cNvPr id="5" name="TextBox 4">
            <a:extLst>
              <a:ext uri="{FF2B5EF4-FFF2-40B4-BE49-F238E27FC236}">
                <a16:creationId xmlns:a16="http://schemas.microsoft.com/office/drawing/2014/main" id="{6D9E4C08-5748-4980-4863-674C31514518}"/>
              </a:ext>
            </a:extLst>
          </p:cNvPr>
          <p:cNvSpPr txBox="1"/>
          <p:nvPr/>
        </p:nvSpPr>
        <p:spPr>
          <a:xfrm>
            <a:off x="74045" y="442540"/>
            <a:ext cx="274305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The SVE register set</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Picture 5">
            <a:extLst>
              <a:ext uri="{FF2B5EF4-FFF2-40B4-BE49-F238E27FC236}">
                <a16:creationId xmlns:a16="http://schemas.microsoft.com/office/drawing/2014/main" id="{FC9DAFCE-78AA-F019-3E39-032FFFBF97A8}"/>
              </a:ext>
            </a:extLst>
          </p:cNvPr>
          <p:cNvPicPr>
            <a:picLocks noChangeAspect="1"/>
          </p:cNvPicPr>
          <p:nvPr/>
        </p:nvPicPr>
        <p:blipFill>
          <a:blip r:embed="rId2"/>
          <a:stretch>
            <a:fillRect/>
          </a:stretch>
        </p:blipFill>
        <p:spPr>
          <a:xfrm>
            <a:off x="1781690" y="3365995"/>
            <a:ext cx="5175575" cy="1784774"/>
          </a:xfrm>
          <a:prstGeom prst="rect">
            <a:avLst/>
          </a:prstGeom>
        </p:spPr>
      </p:pic>
      <p:sp>
        <p:nvSpPr>
          <p:cNvPr id="7" name="TextBox 6">
            <a:extLst>
              <a:ext uri="{FF2B5EF4-FFF2-40B4-BE49-F238E27FC236}">
                <a16:creationId xmlns:a16="http://schemas.microsoft.com/office/drawing/2014/main" id="{50119FEF-6837-B8D8-302E-9A812995B9BC}"/>
              </a:ext>
            </a:extLst>
          </p:cNvPr>
          <p:cNvSpPr txBox="1"/>
          <p:nvPr/>
        </p:nvSpPr>
        <p:spPr>
          <a:xfrm>
            <a:off x="3806915" y="5150616"/>
            <a:ext cx="14863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a:ln>
                  <a:noFill/>
                </a:ln>
                <a:solidFill>
                  <a:srgbClr val="000000"/>
                </a:solidFill>
                <a:effectLst/>
                <a:uLnTx/>
                <a:uFillTx/>
                <a:latin typeface="Verdana"/>
                <a:ea typeface="+mn-ea"/>
                <a:cs typeface="+mn-cs"/>
              </a:rPr>
              <a:t>LEN: 1 to 16</a:t>
            </a: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8" name="Title 1">
            <a:extLst>
              <a:ext uri="{FF2B5EF4-FFF2-40B4-BE49-F238E27FC236}">
                <a16:creationId xmlns:a16="http://schemas.microsoft.com/office/drawing/2014/main" id="{BA38F447-1207-2E2C-66DC-0EB5BB1B7FE4}"/>
              </a:ext>
            </a:extLst>
          </p:cNvPr>
          <p:cNvSpPr>
            <a:spLocks noGrp="1"/>
          </p:cNvSpPr>
          <p:nvPr>
            <p:ph type="title"/>
          </p:nvPr>
        </p:nvSpPr>
        <p:spPr>
          <a:xfrm>
            <a:off x="0" y="-6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(2)</a:t>
            </a:r>
            <a:endParaRPr lang="en-US" sz="1700" dirty="0">
              <a:solidFill>
                <a:srgbClr val="FFFFFF"/>
              </a:solidFill>
            </a:endParaRPr>
          </a:p>
        </p:txBody>
      </p:sp>
      <p:sp>
        <p:nvSpPr>
          <p:cNvPr id="3" name="Rounded Rectangle 2">
            <a:extLst>
              <a:ext uri="{FF2B5EF4-FFF2-40B4-BE49-F238E27FC236}">
                <a16:creationId xmlns:a16="http://schemas.microsoft.com/office/drawing/2014/main" id="{17D8C9C0-6460-73DE-48B9-C89DC55FAC09}"/>
              </a:ext>
            </a:extLst>
          </p:cNvPr>
          <p:cNvSpPr/>
          <p:nvPr/>
        </p:nvSpPr>
        <p:spPr bwMode="auto">
          <a:xfrm>
            <a:off x="-4087" y="2597896"/>
            <a:ext cx="9144000" cy="584775"/>
          </a:xfrm>
          <a:prstGeom prst="roundRect">
            <a:avLst/>
          </a:prstGeom>
          <a:solidFill>
            <a:schemeClr val="bg1">
              <a:lumMod val="95000"/>
            </a:schemeClr>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659EBFF-E6E8-03FA-F516-0614A385DEA6}"/>
              </a:ext>
            </a:extLst>
          </p:cNvPr>
          <p:cNvSpPr txBox="1"/>
          <p:nvPr/>
        </p:nvSpPr>
        <p:spPr>
          <a:xfrm>
            <a:off x="245564" y="2597896"/>
            <a:ext cx="8898911"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1. lanes </a:t>
            </a:r>
            <a:r>
              <a:rPr kumimoji="0" lang="en-US" sz="1600" b="0" i="0" u="none" strike="noStrike" kern="1200" cap="none" spc="-30" normalizeH="0" baseline="0" noProof="0" dirty="0">
                <a:ln>
                  <a:noFill/>
                </a:ln>
                <a:solidFill>
                  <a:srgbClr val="000000"/>
                </a:solidFill>
                <a:effectLst/>
                <a:uLnTx/>
                <a:uFillTx/>
                <a:latin typeface="Verdana"/>
                <a:ea typeface="+mn-ea"/>
                <a:cs typeface="+mn-cs"/>
              </a:rPr>
              <a:t>(first 128 bits) of the SVE Z register set are </a:t>
            </a:r>
            <a:r>
              <a:rPr kumimoji="0" lang="en-US" sz="1600" b="0" i="0" u="none" strike="noStrike" kern="1200" cap="none" spc="-30" normalizeH="0" baseline="0" noProof="0" dirty="0">
                <a:ln>
                  <a:noFill/>
                </a:ln>
                <a:solidFill>
                  <a:srgbClr val="0070C0"/>
                </a:solidFill>
                <a:effectLst/>
                <a:uLnTx/>
                <a:uFillTx/>
                <a:latin typeface="Verdana"/>
                <a:ea typeface="+mn-ea"/>
                <a:cs typeface="+mn-cs"/>
              </a:rPr>
              <a:t>shared with the 32 128-bit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 SIMD registers (V0-31)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Armv8.0 ISA, as indicated below.</a:t>
            </a:r>
          </a:p>
        </p:txBody>
      </p:sp>
      <p:sp>
        <p:nvSpPr>
          <p:cNvPr id="2" name="TextBox 1">
            <a:extLst>
              <a:ext uri="{FF2B5EF4-FFF2-40B4-BE49-F238E27FC236}">
                <a16:creationId xmlns:a16="http://schemas.microsoft.com/office/drawing/2014/main" id="{5CD9A2A0-FB03-EEEA-4D73-BCA4C8A873F1}"/>
              </a:ext>
            </a:extLst>
          </p:cNvPr>
          <p:cNvSpPr txBox="1"/>
          <p:nvPr/>
        </p:nvSpPr>
        <p:spPr>
          <a:xfrm>
            <a:off x="245564" y="782773"/>
            <a:ext cx="9325819" cy="180049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SVE register set is comprised of </a:t>
            </a:r>
            <a:r>
              <a:rPr kumimoji="0" lang="en-US" sz="1600" b="0" i="0" u="none" strike="noStrike" kern="1200" cap="none" spc="0" normalizeH="0" baseline="0" noProof="0" dirty="0">
                <a:ln>
                  <a:noFill/>
                </a:ln>
                <a:solidFill>
                  <a:srgbClr val="FF0000"/>
                </a:solidFill>
                <a:effectLst/>
                <a:uLnTx/>
                <a:uFillTx/>
                <a:latin typeface="Verdana"/>
                <a:ea typeface="+mn-ea"/>
                <a:cs typeface="+mn-cs"/>
              </a:rPr>
              <a:t>32</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Z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length</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SVE registers is </a:t>
            </a:r>
            <a:r>
              <a:rPr kumimoji="0" lang="en-US" sz="1600" b="0" i="0" u="none" strike="noStrike" kern="1200" cap="none" spc="0" normalizeH="0" baseline="0" noProof="0" dirty="0">
                <a:ln>
                  <a:noFill/>
                </a:ln>
                <a:solidFill>
                  <a:srgbClr val="0070C0"/>
                </a:solidFill>
                <a:effectLst/>
                <a:uLnTx/>
                <a:uFillTx/>
                <a:latin typeface="Verdana"/>
                <a:ea typeface="+mn-ea"/>
                <a:cs typeface="+mn-cs"/>
              </a:rPr>
              <a:t>not fixed </a:t>
            </a:r>
            <a:r>
              <a:rPr kumimoji="0" lang="en-US" sz="1600" b="0" i="0" u="none" strike="noStrike" kern="1200" cap="none" spc="0" normalizeH="0" baseline="0" noProof="0" dirty="0">
                <a:ln>
                  <a:noFill/>
                </a:ln>
                <a:solidFill>
                  <a:srgbClr val="000000"/>
                </a:solidFill>
                <a:effectLst/>
                <a:uLnTx/>
                <a:uFillTx/>
                <a:latin typeface="Verdana"/>
                <a:ea typeface="+mn-ea"/>
                <a:cs typeface="+mn-cs"/>
              </a:rPr>
              <a:t>but implementation-dependent;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it matches the width of the SIMD execution units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t>
            </a:r>
            <a:r>
              <a:rPr kumimoji="0" lang="en-US" sz="1600" b="0" i="0" u="none" strike="noStrike" kern="1200" cap="none" spc="-30" normalizeH="0" baseline="0" noProof="0" dirty="0">
                <a:ln>
                  <a:noFill/>
                </a:ln>
                <a:solidFill>
                  <a:srgbClr val="000000"/>
                </a:solidFill>
                <a:effectLst/>
                <a:uLnTx/>
                <a:uFillTx/>
                <a:latin typeface="Verdana"/>
                <a:ea typeface="+mn-ea"/>
                <a:cs typeface="+mn-cs"/>
              </a:rPr>
              <a:t>processor</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However, it should be a </a:t>
            </a:r>
            <a:r>
              <a:rPr kumimoji="0" lang="en-US" sz="1600" b="0" i="0" u="none" strike="noStrike" kern="1200" cap="none" spc="-30" normalizeH="0" baseline="0" noProof="0" dirty="0">
                <a:ln>
                  <a:noFill/>
                </a:ln>
                <a:solidFill>
                  <a:srgbClr val="0070C0"/>
                </a:solidFill>
                <a:effectLst/>
                <a:uLnTx/>
                <a:uFillTx/>
                <a:latin typeface="Verdana"/>
                <a:ea typeface="+mn-ea"/>
                <a:cs typeface="+mn-cs"/>
              </a:rPr>
              <a:t>multiple of 128 bits </a:t>
            </a:r>
            <a:r>
              <a:rPr kumimoji="0" lang="en-US" sz="1600" b="0" i="0" u="none" strike="noStrike" kern="1200" cap="none" spc="-30" normalizeH="0" baseline="0" noProof="0" dirty="0">
                <a:ln>
                  <a:noFill/>
                </a:ln>
                <a:solidFill>
                  <a:srgbClr val="000000"/>
                </a:solidFill>
                <a:effectLst/>
                <a:uLnTx/>
                <a:uFillTx/>
                <a:latin typeface="Verdana"/>
                <a:ea typeface="+mn-ea"/>
                <a:cs typeface="+mn-cs"/>
              </a:rPr>
              <a:t>(up to 16 x 128 = 2048 bits).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specific size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SVE registers is held </a:t>
            </a:r>
            <a:r>
              <a:rPr kumimoji="0" lang="en-US" sz="1600" b="0" i="0" u="none" strike="noStrike" kern="1200" cap="none" spc="0" normalizeH="0" baseline="0" noProof="0" dirty="0">
                <a:ln>
                  <a:noFill/>
                </a:ln>
                <a:solidFill>
                  <a:srgbClr val="0070C0"/>
                </a:solidFill>
                <a:effectLst/>
                <a:uLnTx/>
                <a:uFillTx/>
                <a:latin typeface="Verdana"/>
                <a:ea typeface="+mn-ea"/>
                <a:cs typeface="+mn-cs"/>
              </a:rPr>
              <a:t>in a field of a control register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called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LEN</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is not discussed further here.</a:t>
            </a:r>
          </a:p>
        </p:txBody>
      </p:sp>
      <p:sp>
        <p:nvSpPr>
          <p:cNvPr id="4" name="TextBox 3">
            <a:extLst>
              <a:ext uri="{FF2B5EF4-FFF2-40B4-BE49-F238E27FC236}">
                <a16:creationId xmlns:a16="http://schemas.microsoft.com/office/drawing/2014/main" id="{E8F019AD-53C9-7FDB-0472-F2DFF320E1ED}"/>
              </a:ext>
            </a:extLst>
          </p:cNvPr>
          <p:cNvSpPr txBox="1"/>
          <p:nvPr/>
        </p:nvSpPr>
        <p:spPr>
          <a:xfrm>
            <a:off x="2338215" y="5525174"/>
            <a:ext cx="391806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Designation of the SVE registers [</a:t>
            </a:r>
            <a:r>
              <a:rPr kumimoji="0" lang="hu-HU" sz="1600" b="0" i="0" u="none" strike="noStrike" kern="1200" cap="none" spc="0" normalizeH="0" baseline="0" noProof="0" dirty="0">
                <a:ln>
                  <a:noFill/>
                </a:ln>
                <a:solidFill>
                  <a:srgbClr val="000000"/>
                </a:solidFill>
                <a:effectLst/>
                <a:uLnTx/>
                <a:uFillTx/>
                <a:latin typeface="Verdana"/>
                <a:ea typeface="+mn-ea"/>
                <a:cs typeface="+mn-cs"/>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619818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 calcmode="lin" valueType="num">
                                      <p:cBhvr additive="base">
                                        <p:cTn id="21"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
                                            <p:txEl>
                                              <p:pRg st="4" end="4"/>
                                            </p:txEl>
                                          </p:spTgt>
                                        </p:tgtEl>
                                        <p:attrNameLst>
                                          <p:attrName>style.visibility</p:attrName>
                                        </p:attrNameLst>
                                      </p:cBhvr>
                                      <p:to>
                                        <p:strVal val="visible"/>
                                      </p:to>
                                    </p:set>
                                    <p:anim calcmode="lin" valueType="num">
                                      <p:cBhvr additive="base">
                                        <p:cTn id="39"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4" end="4"/>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xEl>
                                              <p:pRg st="5" end="5"/>
                                            </p:txEl>
                                          </p:spTgt>
                                        </p:tgtEl>
                                        <p:attrNameLst>
                                          <p:attrName>style.visibility</p:attrName>
                                        </p:attrNameLst>
                                      </p:cBhvr>
                                      <p:to>
                                        <p:strVal val="visible"/>
                                      </p:to>
                                    </p:set>
                                    <p:anim calcmode="lin" valueType="num">
                                      <p:cBhvr additive="base">
                                        <p:cTn id="43"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9">
                                            <p:txEl>
                                              <p:pRg st="0" end="0"/>
                                            </p:txEl>
                                          </p:spTgt>
                                        </p:tgtEl>
                                        <p:attrNameLst>
                                          <p:attrName>style.visibility</p:attrName>
                                        </p:attrNameLst>
                                      </p:cBhvr>
                                      <p:to>
                                        <p:strVal val="visible"/>
                                      </p:to>
                                    </p:set>
                                    <p:anim calcmode="lin" valueType="num">
                                      <p:cBhvr additive="base">
                                        <p:cTn id="49"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9">
                                            <p:txEl>
                                              <p:pRg st="1" end="1"/>
                                            </p:txEl>
                                          </p:spTgt>
                                        </p:tgtEl>
                                        <p:attrNameLst>
                                          <p:attrName>style.visibility</p:attrName>
                                        </p:attrNameLst>
                                      </p:cBhvr>
                                      <p:to>
                                        <p:strVal val="visible"/>
                                      </p:to>
                                    </p:set>
                                    <p:anim calcmode="lin" valueType="num">
                                      <p:cBhvr additive="base">
                                        <p:cTn id="5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animBg="1"/>
      <p:bldP spid="4"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38BE72-009E-F11E-3433-545A36D283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37286A-4532-430B-B7E2-1987A2E48067}"/>
              </a:ext>
            </a:extLst>
          </p:cNvPr>
          <p:cNvSpPr>
            <a:spLocks noGrp="1"/>
          </p:cNvSpPr>
          <p:nvPr>
            <p:ph type="title"/>
          </p:nvPr>
        </p:nvSpPr>
        <p:spPr>
          <a:xfrm>
            <a:off x="0" y="89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(3)</a:t>
            </a:r>
            <a:endParaRPr lang="en-US" sz="1700" dirty="0">
              <a:solidFill>
                <a:srgbClr val="FFFFFF"/>
              </a:solidFill>
            </a:endParaRPr>
          </a:p>
        </p:txBody>
      </p:sp>
      <p:pic>
        <p:nvPicPr>
          <p:cNvPr id="9" name="Picture 8">
            <a:extLst>
              <a:ext uri="{FF2B5EF4-FFF2-40B4-BE49-F238E27FC236}">
                <a16:creationId xmlns:a16="http://schemas.microsoft.com/office/drawing/2014/main" id="{18113EE8-882B-B477-589E-5D661A79D237}"/>
              </a:ext>
            </a:extLst>
          </p:cNvPr>
          <p:cNvPicPr>
            <a:picLocks noChangeAspect="1"/>
          </p:cNvPicPr>
          <p:nvPr/>
        </p:nvPicPr>
        <p:blipFill rotWithShape="1">
          <a:blip r:embed="rId2"/>
          <a:srcRect l="2506" t="52625" b="6688"/>
          <a:stretch/>
        </p:blipFill>
        <p:spPr>
          <a:xfrm>
            <a:off x="-18510" y="953725"/>
            <a:ext cx="8754823" cy="3915436"/>
          </a:xfrm>
          <a:prstGeom prst="rect">
            <a:avLst/>
          </a:prstGeom>
        </p:spPr>
      </p:pic>
      <p:sp>
        <p:nvSpPr>
          <p:cNvPr id="3" name="TextBox 2">
            <a:extLst>
              <a:ext uri="{FF2B5EF4-FFF2-40B4-BE49-F238E27FC236}">
                <a16:creationId xmlns:a16="http://schemas.microsoft.com/office/drawing/2014/main" id="{CE54D060-B7E2-F663-B2AF-D396B6003F5D}"/>
              </a:ext>
            </a:extLst>
          </p:cNvPr>
          <p:cNvSpPr txBox="1"/>
          <p:nvPr/>
        </p:nvSpPr>
        <p:spPr>
          <a:xfrm>
            <a:off x="73288" y="440668"/>
            <a:ext cx="553305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Possible data elements per 128-bit lane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TextBox 3">
            <a:extLst>
              <a:ext uri="{FF2B5EF4-FFF2-40B4-BE49-F238E27FC236}">
                <a16:creationId xmlns:a16="http://schemas.microsoft.com/office/drawing/2014/main" id="{102A501C-5DD5-233A-8645-245F529F9049}"/>
              </a:ext>
            </a:extLst>
          </p:cNvPr>
          <p:cNvSpPr txBox="1"/>
          <p:nvPr/>
        </p:nvSpPr>
        <p:spPr>
          <a:xfrm>
            <a:off x="521550" y="2934524"/>
            <a:ext cx="1433406" cy="116955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8-bit FX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16-bit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32-bit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64-bit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128-bit FX</a:t>
            </a:r>
          </a:p>
        </p:txBody>
      </p:sp>
      <p:sp>
        <p:nvSpPr>
          <p:cNvPr id="5" name="TextBox 4">
            <a:extLst>
              <a:ext uri="{FF2B5EF4-FFF2-40B4-BE49-F238E27FC236}">
                <a16:creationId xmlns:a16="http://schemas.microsoft.com/office/drawing/2014/main" id="{63177018-BEAB-7AC4-498F-C2DD2D64A0B4}"/>
              </a:ext>
            </a:extLst>
          </p:cNvPr>
          <p:cNvSpPr txBox="1"/>
          <p:nvPr/>
        </p:nvSpPr>
        <p:spPr>
          <a:xfrm>
            <a:off x="262525" y="2393885"/>
            <a:ext cx="2104230"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Possible data elements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 in the 128-bit lanes</a:t>
            </a:r>
          </a:p>
        </p:txBody>
      </p:sp>
    </p:spTree>
    <p:extLst>
      <p:ext uri="{BB962C8B-B14F-4D97-AF65-F5344CB8AC3E}">
        <p14:creationId xmlns:p14="http://schemas.microsoft.com/office/powerpoint/2010/main" val="72516341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17E0F-D3C6-12A7-5F26-E80C4AF6C2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75FBD93-1D90-464A-10E5-C2214C39AAD3}"/>
              </a:ext>
            </a:extLst>
          </p:cNvPr>
          <p:cNvSpPr>
            <a:spLocks noGrp="1"/>
          </p:cNvSpPr>
          <p:nvPr>
            <p:ph type="title"/>
          </p:nvPr>
        </p:nvSpPr>
        <p:spPr>
          <a:xfrm>
            <a:off x="-8467" y="-2880"/>
            <a:ext cx="9144000" cy="393700"/>
          </a:xfrm>
        </p:spPr>
        <p:txBody>
          <a:bodyPr/>
          <a:lstStyle/>
          <a:p>
            <a:r>
              <a:rPr lang="en-US" sz="1700" dirty="0"/>
              <a:t>2.2.4 A closer look at the SVE register set-based ISA extensions (4)</a:t>
            </a:r>
            <a:endParaRPr lang="hu-HU" sz="1700" dirty="0"/>
          </a:p>
        </p:txBody>
      </p:sp>
      <p:sp>
        <p:nvSpPr>
          <p:cNvPr id="3" name="Rectangle: Rounded Corners 2">
            <a:extLst>
              <a:ext uri="{FF2B5EF4-FFF2-40B4-BE49-F238E27FC236}">
                <a16:creationId xmlns:a16="http://schemas.microsoft.com/office/drawing/2014/main" id="{C0EEDF4A-3795-AF7A-67B5-C7BBC4FA8070}"/>
              </a:ext>
            </a:extLst>
          </p:cNvPr>
          <p:cNvSpPr/>
          <p:nvPr/>
        </p:nvSpPr>
        <p:spPr bwMode="auto">
          <a:xfrm>
            <a:off x="9941" y="901018"/>
            <a:ext cx="9144000" cy="955762"/>
          </a:xfrm>
          <a:prstGeom prst="roundRect">
            <a:avLst/>
          </a:prstGeom>
          <a:solidFill>
            <a:schemeClr val="bg1">
              <a:lumMod val="95000"/>
            </a:schemeClr>
          </a:solidFill>
          <a:ln w="952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588EFD5B-C076-DF43-A6AF-DBAC65848578}"/>
              </a:ext>
            </a:extLst>
          </p:cNvPr>
          <p:cNvSpPr txBox="1"/>
          <p:nvPr/>
        </p:nvSpPr>
        <p:spPr>
          <a:xfrm>
            <a:off x="231969" y="892791"/>
            <a:ext cx="8711296" cy="123110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The </a:t>
            </a:r>
            <a:r>
              <a:rPr kumimoji="0" lang="en-US" sz="1600" b="0" i="0" u="none" strike="noStrike" kern="1200" cap="none" spc="-80" normalizeH="0" baseline="0" noProof="0" dirty="0">
                <a:ln>
                  <a:noFill/>
                </a:ln>
                <a:solidFill>
                  <a:srgbClr val="FF0000"/>
                </a:solidFill>
                <a:effectLst/>
                <a:uLnTx/>
                <a:uFillTx/>
                <a:latin typeface="Verdana"/>
                <a:ea typeface="+mn-ea"/>
                <a:cs typeface="+mn-cs"/>
              </a:rPr>
              <a:t>SVE</a:t>
            </a:r>
            <a:r>
              <a:rPr kumimoji="0" lang="en-US" sz="1600" b="0" i="0" u="none" strike="noStrike" kern="1200" cap="none" spc="-80" normalizeH="0" baseline="0" noProof="0" dirty="0">
                <a:ln>
                  <a:noFill/>
                </a:ln>
                <a:solidFill>
                  <a:srgbClr val="000000"/>
                </a:solidFill>
                <a:effectLst/>
                <a:uLnTx/>
                <a:uFillTx/>
                <a:latin typeface="Verdana"/>
                <a:ea typeface="+mn-ea"/>
                <a:cs typeface="+mn-cs"/>
              </a:rPr>
              <a:t> extension was introduced in the </a:t>
            </a:r>
            <a:r>
              <a:rPr kumimoji="0" lang="en-US" sz="1600" b="0" i="0" u="none" strike="noStrike" kern="1200" cap="none" spc="-80" normalizeH="0" baseline="0" noProof="0" dirty="0">
                <a:ln>
                  <a:noFill/>
                </a:ln>
                <a:solidFill>
                  <a:srgbClr val="0070C0"/>
                </a:solidFill>
                <a:effectLst/>
                <a:uLnTx/>
                <a:uFillTx/>
                <a:latin typeface="Verdana"/>
                <a:ea typeface="+mn-ea"/>
                <a:cs typeface="+mn-cs"/>
              </a:rPr>
              <a:t>Armv8.2-A</a:t>
            </a:r>
            <a:r>
              <a:rPr kumimoji="0" lang="en-US" sz="1600" b="0" i="0" u="none" strike="noStrike" kern="1200" cap="none" spc="-80" normalizeH="0" baseline="0" noProof="0" dirty="0">
                <a:ln>
                  <a:noFill/>
                </a:ln>
                <a:solidFill>
                  <a:srgbClr val="000000"/>
                </a:solidFill>
                <a:effectLst/>
                <a:uLnTx/>
                <a:uFillTx/>
                <a:latin typeface="Verdana"/>
                <a:ea typeface="+mn-ea"/>
                <a:cs typeface="+mn-cs"/>
              </a:rPr>
              <a:t> ISA in </a:t>
            </a:r>
            <a:r>
              <a:rPr kumimoji="0" lang="en-US" sz="1600" b="0" i="0" u="none" strike="noStrike" kern="1200" cap="none" spc="-80" normalizeH="0" baseline="0" noProof="0" dirty="0">
                <a:ln>
                  <a:noFill/>
                </a:ln>
                <a:solidFill>
                  <a:srgbClr val="0070C0"/>
                </a:solidFill>
                <a:effectLst/>
                <a:uLnTx/>
                <a:uFillTx/>
                <a:latin typeface="Verdana"/>
                <a:ea typeface="+mn-ea"/>
                <a:cs typeface="+mn-cs"/>
              </a:rPr>
              <a:t>2017 </a:t>
            </a:r>
            <a:r>
              <a:rPr kumimoji="0" lang="en-US" sz="1600" b="0" i="0" u="none" strike="noStrike" kern="1200" cap="none" spc="-80" normalizeH="0" baseline="0" noProof="0" dirty="0">
                <a:ln>
                  <a:noFill/>
                </a:ln>
                <a:solidFill>
                  <a:srgbClr val="000000"/>
                </a:solidFill>
                <a:effectLst/>
                <a:uLnTx/>
                <a:uFillTx/>
                <a:latin typeface="Verdana"/>
                <a:ea typeface="+mn-ea"/>
                <a:cs typeface="+mn-cs"/>
              </a:rPr>
              <a:t>as an </a:t>
            </a:r>
            <a:r>
              <a:rPr kumimoji="0" lang="en-US" sz="1600" b="0" i="0" u="none" strike="noStrike" kern="1200" cap="none" spc="-80" normalizeH="0" baseline="0" noProof="0" dirty="0">
                <a:ln>
                  <a:noFill/>
                </a:ln>
                <a:solidFill>
                  <a:srgbClr val="0070C0"/>
                </a:solidFill>
                <a:effectLst/>
                <a:uLnTx/>
                <a:uFillTx/>
                <a:latin typeface="Verdana"/>
                <a:ea typeface="+mn-ea"/>
                <a:cs typeface="+mn-cs"/>
              </a:rPr>
              <a:t>optional feature,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80" normalizeH="0" baseline="0" noProof="0" dirty="0">
                <a:ln>
                  <a:noFill/>
                </a:ln>
                <a:solidFill>
                  <a:srgbClr val="0070C0"/>
                </a:solidFill>
                <a:effectLst/>
                <a:uLnTx/>
                <a:uFillTx/>
                <a:latin typeface="Verdana"/>
                <a:ea typeface="+mn-ea"/>
                <a:cs typeface="+mn-cs"/>
              </a:rPr>
              <a:t>      </a:t>
            </a:r>
            <a:r>
              <a:rPr kumimoji="0" lang="en-US" sz="1600" b="0" i="0" u="none" strike="noStrike" kern="1200" cap="none" spc="-80" normalizeH="0" baseline="0" noProof="0" dirty="0">
                <a:ln>
                  <a:noFill/>
                </a:ln>
                <a:solidFill>
                  <a:srgbClr val="000000"/>
                </a:solidFill>
                <a:effectLst/>
                <a:uLnTx/>
                <a:uFillTx/>
                <a:latin typeface="Verdana"/>
                <a:ea typeface="+mn-ea"/>
                <a:cs typeface="+mn-cs"/>
              </a:rPr>
              <a:t>whereas </a:t>
            </a:r>
            <a:r>
              <a:rPr kumimoji="0" lang="en-US" sz="1600" b="0" i="0" u="none" strike="noStrike" kern="1200" cap="none" spc="-40" normalizeH="0" baseline="0" noProof="0" dirty="0">
                <a:ln>
                  <a:noFill/>
                </a:ln>
                <a:solidFill>
                  <a:srgbClr val="000000"/>
                </a:solidFill>
                <a:effectLst/>
                <a:uLnTx/>
                <a:uFillTx/>
                <a:latin typeface="Verdana"/>
                <a:ea typeface="+mn-ea"/>
                <a:cs typeface="+mn-cs"/>
              </a:rPr>
              <a:t>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SVE2</a:t>
            </a:r>
            <a:r>
              <a:rPr kumimoji="0" lang="en-US" sz="1600" b="0" i="0" u="none" strike="noStrike" kern="1200" cap="none" spc="-40" normalizeH="0" baseline="0" noProof="0" dirty="0">
                <a:ln>
                  <a:noFill/>
                </a:ln>
                <a:solidFill>
                  <a:srgbClr val="000000"/>
                </a:solidFill>
                <a:effectLst/>
                <a:uLnTx/>
                <a:uFillTx/>
                <a:latin typeface="Verdana"/>
                <a:ea typeface="+mn-ea"/>
                <a:cs typeface="+mn-cs"/>
              </a:rPr>
              <a:t>, which was launched in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Armv9-A</a:t>
            </a:r>
            <a:r>
              <a:rPr kumimoji="0" lang="en-US" sz="1600" b="0" i="0" u="none" strike="noStrike" kern="1200" cap="none" spc="-40" normalizeH="0" baseline="0" noProof="0" dirty="0">
                <a:ln>
                  <a:noFill/>
                </a:ln>
                <a:solidFill>
                  <a:srgbClr val="000000"/>
                </a:solidFill>
                <a:effectLst/>
                <a:uLnTx/>
                <a:uFillTx/>
                <a:latin typeface="Verdana"/>
                <a:ea typeface="+mn-ea"/>
                <a:cs typeface="+mn-cs"/>
              </a:rPr>
              <a:t> ISA in </a:t>
            </a:r>
            <a:r>
              <a:rPr kumimoji="0" lang="en-US" sz="1600" b="0" i="0" u="none" strike="noStrike" kern="1200" cap="none" spc="-40" normalizeH="0" baseline="0" noProof="0" dirty="0">
                <a:ln>
                  <a:noFill/>
                </a:ln>
                <a:solidFill>
                  <a:srgbClr val="0070C0"/>
                </a:solidFill>
                <a:effectLst/>
                <a:uLnTx/>
                <a:uFillTx/>
                <a:latin typeface="Verdana"/>
                <a:ea typeface="+mn-ea"/>
                <a:cs typeface="+mn-cs"/>
              </a:rPr>
              <a:t>2021</a:t>
            </a:r>
            <a:r>
              <a:rPr kumimoji="0" lang="en-US" sz="1600" b="0" i="0" u="none" strike="noStrike" kern="1200" cap="none" spc="-40" normalizeH="0" baseline="0" noProof="0" dirty="0">
                <a:ln>
                  <a:noFill/>
                </a:ln>
                <a:solidFill>
                  <a:srgbClr val="000000"/>
                </a:solidFill>
                <a:effectLst/>
                <a:uLnTx/>
                <a:uFillTx/>
                <a:latin typeface="Verdana"/>
                <a:ea typeface="+mn-ea"/>
                <a:cs typeface="+mn-cs"/>
              </a:rPr>
              <a:t>, is </a:t>
            </a:r>
            <a:r>
              <a:rPr kumimoji="0" lang="en-US" sz="1600" b="0" i="0" u="none" strike="noStrike" kern="1200" cap="none" spc="-40" normalizeH="0" baseline="0" noProof="0" dirty="0">
                <a:ln>
                  <a:noFill/>
                </a:ln>
                <a:solidFill>
                  <a:srgbClr val="0070C0"/>
                </a:solidFill>
                <a:effectLst/>
                <a:uLnTx/>
                <a:uFillTx/>
                <a:latin typeface="Verdana"/>
                <a:ea typeface="+mn-ea"/>
                <a:cs typeface="+mn-cs"/>
              </a:rPr>
              <a:t>mandatory.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SVE2 is a </a:t>
            </a:r>
            <a:r>
              <a:rPr kumimoji="0" lang="en-US" sz="1600" b="0" i="0" u="none" strike="noStrike" kern="1200" cap="none" spc="-40" normalizeH="0" baseline="0" noProof="0" dirty="0">
                <a:ln>
                  <a:noFill/>
                </a:ln>
                <a:solidFill>
                  <a:srgbClr val="0070C0"/>
                </a:solidFill>
                <a:effectLst/>
                <a:uLnTx/>
                <a:uFillTx/>
                <a:latin typeface="Verdana"/>
                <a:ea typeface="+mn-ea"/>
                <a:cs typeface="+mn-cs"/>
              </a:rPr>
              <a:t>superset of SVE</a:t>
            </a:r>
            <a:r>
              <a:rPr kumimoji="0" lang="en-US" sz="1600" b="0" i="0" u="none" strike="noStrike" kern="1200" cap="none" spc="-40" normalizeH="0" baseline="0" noProof="0" dirty="0">
                <a:ln>
                  <a:noFill/>
                </a:ln>
                <a:solidFill>
                  <a:srgbClr val="000000"/>
                </a:solidFill>
                <a:effectLst/>
                <a:uLnTx/>
                <a:uFillTx/>
                <a:latin typeface="Verdana"/>
                <a:ea typeface="+mn-ea"/>
                <a:cs typeface="+mn-cs"/>
              </a:rPr>
              <a:t>, i.e., it includes all instructions of the SVE.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B02B04E7-2965-0740-17F8-17E47014B6A6}"/>
              </a:ext>
            </a:extLst>
          </p:cNvPr>
          <p:cNvSpPr txBox="1"/>
          <p:nvPr/>
        </p:nvSpPr>
        <p:spPr>
          <a:xfrm flipH="1">
            <a:off x="194806" y="467140"/>
            <a:ext cx="62954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Introduction of the SVE and SVE2 ISA extensions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487072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8DA16B-A600-C95D-607B-D3A585CB6C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05A290E-0730-ECDA-5708-50B8F4150F88}"/>
              </a:ext>
            </a:extLst>
          </p:cNvPr>
          <p:cNvSpPr>
            <a:spLocks noGrp="1"/>
          </p:cNvSpPr>
          <p:nvPr>
            <p:ph type="title"/>
          </p:nvPr>
        </p:nvSpPr>
        <p:spPr>
          <a:xfrm>
            <a:off x="0" y="29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(5)</a:t>
            </a:r>
            <a:endParaRPr lang="en-US" sz="1700" dirty="0">
              <a:solidFill>
                <a:srgbClr val="FFFFFF"/>
              </a:solidFill>
            </a:endParaRPr>
          </a:p>
        </p:txBody>
      </p:sp>
      <p:sp>
        <p:nvSpPr>
          <p:cNvPr id="3" name="TextBox 2">
            <a:extLst>
              <a:ext uri="{FF2B5EF4-FFF2-40B4-BE49-F238E27FC236}">
                <a16:creationId xmlns:a16="http://schemas.microsoft.com/office/drawing/2014/main" id="{A86DCD1D-D5B7-C813-CAD3-1841371FD031}"/>
              </a:ext>
            </a:extLst>
          </p:cNvPr>
          <p:cNvSpPr txBox="1"/>
          <p:nvPr/>
        </p:nvSpPr>
        <p:spPr>
          <a:xfrm>
            <a:off x="73907" y="440668"/>
            <a:ext cx="66175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 The SVE register set based SVE SIMD extension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9" name="Rounded Rectangle 18">
            <a:extLst>
              <a:ext uri="{FF2B5EF4-FFF2-40B4-BE49-F238E27FC236}">
                <a16:creationId xmlns:a16="http://schemas.microsoft.com/office/drawing/2014/main" id="{CA357E12-774E-7089-D7EB-F17315C92B3C}"/>
              </a:ext>
            </a:extLst>
          </p:cNvPr>
          <p:cNvSpPr/>
          <p:nvPr/>
        </p:nvSpPr>
        <p:spPr bwMode="auto">
          <a:xfrm>
            <a:off x="8718" y="863382"/>
            <a:ext cx="9105497" cy="15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B80DE8F1-A626-1C72-5925-D6C2676D63BF}"/>
              </a:ext>
            </a:extLst>
          </p:cNvPr>
          <p:cNvSpPr txBox="1"/>
          <p:nvPr/>
        </p:nvSpPr>
        <p:spPr>
          <a:xfrm>
            <a:off x="228311" y="899095"/>
            <a:ext cx="9183540"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333399"/>
                </a:solidFill>
                <a:effectLst/>
                <a:uLnTx/>
                <a:uFillTx/>
                <a:latin typeface="Verdana"/>
                <a:ea typeface="+mn-ea"/>
                <a:cs typeface="+mn-cs"/>
              </a:rPr>
              <a:t>The </a:t>
            </a:r>
            <a:r>
              <a:rPr kumimoji="0" lang="hu-HU" sz="1600" b="0" i="0" u="none" strike="noStrike" kern="1200" cap="none" spc="0" normalizeH="0" baseline="0" noProof="0" dirty="0">
                <a:ln>
                  <a:noFill/>
                </a:ln>
                <a:solidFill>
                  <a:srgbClr val="FF0000"/>
                </a:solidFill>
                <a:effectLst/>
                <a:uLnTx/>
                <a:uFillTx/>
                <a:latin typeface="Verdana"/>
                <a:ea typeface="+mn-ea"/>
                <a:cs typeface="+mn-cs"/>
              </a:rPr>
              <a:t>SVE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Vector</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announced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a:ln>
                  <a:noFill/>
                </a:ln>
                <a:solidFill>
                  <a:srgbClr val="0070C0"/>
                </a:solidFill>
                <a:effectLst/>
                <a:uLnTx/>
                <a:uFillTx/>
                <a:latin typeface="Verdana"/>
                <a:ea typeface="+mn-ea"/>
                <a:cs typeface="+mn-cs"/>
              </a:rPr>
              <a:t>2016</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Hot Chips</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conference</a:t>
            </a:r>
            <a:r>
              <a:rPr kumimoji="0" lang="hu-HU" sz="1600" b="0" i="0" u="none" strike="noStrike" kern="1200" cap="none" spc="-50" normalizeH="0" baseline="0" noProof="0" dirty="0">
                <a:ln>
                  <a:noFill/>
                </a:ln>
                <a:solidFill>
                  <a:srgbClr val="000000"/>
                </a:solidFill>
                <a:effectLst/>
                <a:uLnTx/>
                <a:uFillTx/>
                <a:latin typeface="Verdana"/>
                <a:ea typeface="+mn-ea"/>
                <a:cs typeface="+mn-cs"/>
              </a:rPr>
              <a:t>)</a:t>
            </a:r>
            <a:r>
              <a:rPr kumimoji="0" lang="en-GB" sz="1600" b="0" i="0" u="none" strike="noStrike" kern="1200" cap="none" spc="-50" normalizeH="0" baseline="0" noProof="0" dirty="0">
                <a:ln>
                  <a:noFill/>
                </a:ln>
                <a:solidFill>
                  <a:srgbClr val="000000"/>
                </a:solidFill>
                <a:effectLst/>
                <a:uLnTx/>
                <a:uFillTx/>
                <a:latin typeface="Verdana"/>
                <a:ea typeface="+mn-ea"/>
                <a:cs typeface="+mn-cs"/>
              </a:rPr>
              <a:t> and </a:t>
            </a:r>
            <a:r>
              <a:rPr kumimoji="0" lang="hu-HU" sz="1600" b="0" i="0" u="none" strike="noStrike" kern="1200" cap="none" spc="-50" normalizeH="0" baseline="0" noProof="0" dirty="0" err="1">
                <a:ln>
                  <a:noFill/>
                </a:ln>
                <a:solidFill>
                  <a:srgbClr val="0070C0"/>
                </a:solidFill>
                <a:effectLst/>
                <a:uLnTx/>
                <a:uFillTx/>
                <a:latin typeface="Verdana"/>
                <a:ea typeface="+mn-ea"/>
                <a:cs typeface="+mn-cs"/>
              </a:rPr>
              <a:t>introduced</a:t>
            </a:r>
            <a:r>
              <a:rPr kumimoji="0" lang="en-GB" sz="1600" b="0" i="0" u="none" strike="noStrike" kern="1200" cap="none" spc="-50" normalizeH="0" baseline="0" noProof="0" dirty="0">
                <a:ln>
                  <a:noFill/>
                </a:ln>
                <a:solidFill>
                  <a:srgbClr val="0070C0"/>
                </a:solidFill>
                <a:effectLst/>
                <a:uLnTx/>
                <a:uFillTx/>
                <a:latin typeface="Verdana"/>
                <a:ea typeface="+mn-ea"/>
                <a:cs typeface="+mn-cs"/>
              </a:rPr>
              <a:t> in</a:t>
            </a:r>
            <a:r>
              <a:rPr kumimoji="0" lang="hu-HU" sz="1600" b="0" i="0" u="none" strike="noStrike" kern="1200" cap="none" spc="-50" normalizeH="0" baseline="0" noProof="0" dirty="0">
                <a:ln>
                  <a:noFill/>
                </a:ln>
                <a:solidFill>
                  <a:srgbClr val="0070C0"/>
                </a:solidFill>
                <a:effectLst/>
                <a:uLnTx/>
                <a:uFillTx/>
                <a:latin typeface="Verdana"/>
                <a:ea typeface="+mn-ea"/>
                <a:cs typeface="+mn-cs"/>
              </a:rPr>
              <a:t> </a:t>
            </a:r>
            <a:r>
              <a:rPr kumimoji="0" lang="hu-HU" sz="1600" b="0" i="0" u="none" strike="noStrike" kern="1200" cap="none" spc="-5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50" normalizeH="0" baseline="0" noProof="0" dirty="0">
                <a:ln>
                  <a:noFill/>
                </a:ln>
                <a:solidFill>
                  <a:srgbClr val="0070C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Armv8.2-based ISA in 2017</a:t>
            </a:r>
            <a:r>
              <a:rPr kumimoji="0" lang="en-US" sz="1600" b="0" i="0" u="none" strike="noStrike" kern="1200" cap="none" spc="-50" normalizeH="0" baseline="0" noProof="0" dirty="0">
                <a:ln>
                  <a:noFill/>
                </a:ln>
                <a:solidFill>
                  <a:srgbClr val="333399"/>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as an optional feature.</a:t>
            </a:r>
            <a:endParaRPr kumimoji="0" lang="hu-HU" sz="1600" b="0" i="0" u="none" strike="noStrike" kern="1200" cap="none" spc="-5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SVE is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implemented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only</a:t>
            </a:r>
            <a:r>
              <a:rPr kumimoji="0" lang="hu-HU" sz="1600" b="0" i="0" u="none" strike="noStrike" kern="1200" cap="none" spc="0" normalizeH="0" baseline="0" noProof="0" dirty="0">
                <a:ln>
                  <a:noFill/>
                </a:ln>
                <a:solidFill>
                  <a:srgbClr val="0070C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AArch64 </a:t>
            </a:r>
            <a:r>
              <a:rPr kumimoji="0" lang="hu-HU" sz="1600" b="0" i="0" u="none" strike="noStrike" kern="1200" cap="none" spc="0" normalizeH="0" baseline="0" noProof="0" dirty="0">
                <a:ln>
                  <a:noFill/>
                </a:ln>
                <a:solidFill>
                  <a:srgbClr val="000000"/>
                </a:solidFill>
                <a:effectLst/>
                <a:uLnTx/>
                <a:uFillTx/>
                <a:latin typeface="Verdana"/>
                <a:ea typeface="+mn-ea"/>
                <a:cs typeface="+mn-cs"/>
              </a:rPr>
              <a:t>version of Armv8</a:t>
            </a:r>
            <a:r>
              <a:rPr kumimoji="0" lang="en-US" sz="1600" b="0" i="0" u="none" strike="noStrike" kern="1200" cap="none" spc="0" normalizeH="0" baseline="0" noProof="0" dirty="0">
                <a:ln>
                  <a:noFill/>
                </a:ln>
                <a:solidFill>
                  <a:srgbClr val="000000"/>
                </a:solidFill>
                <a:effectLst/>
                <a:uLnTx/>
                <a:uFillTx/>
                <a:latin typeface="Verdana"/>
                <a:ea typeface="+mn-ea"/>
                <a:cs typeface="+mn-cs"/>
              </a:rPr>
              <a:t>.2 and supports both</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FX- and FP processing</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SVE </a:t>
            </a:r>
            <a:r>
              <a:rPr kumimoji="0" lang="en-US" sz="1600" b="0" i="0" u="none" strike="noStrike" kern="1200" cap="none" spc="0" normalizeH="0" baseline="0" noProof="0" dirty="0">
                <a:ln>
                  <a:noFill/>
                </a:ln>
                <a:solidFill>
                  <a:srgbClr val="000000"/>
                </a:solidFill>
                <a:effectLst/>
                <a:uLnTx/>
                <a:uFillTx/>
                <a:latin typeface="Verdana"/>
                <a:ea typeface="+mn-ea"/>
                <a:cs typeface="+mn-cs"/>
              </a:rPr>
              <a:t>is designed </a:t>
            </a:r>
            <a:r>
              <a:rPr kumimoji="0" lang="en-US" sz="1600" b="0" i="0" u="none" strike="noStrike" kern="1200" cap="none" spc="0" normalizeH="0" baseline="0" noProof="0" dirty="0">
                <a:ln>
                  <a:noFill/>
                </a:ln>
                <a:solidFill>
                  <a:srgbClr val="FF0000"/>
                </a:solidFill>
                <a:effectLst/>
                <a:uLnTx/>
                <a:uFillTx/>
                <a:latin typeface="Verdana"/>
                <a:ea typeface="+mn-ea"/>
                <a:cs typeface="+mn-cs"/>
              </a:rPr>
              <a:t>for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HPC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workloads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media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hu-HU" sz="1600" b="0" i="0" u="none" strike="noStrike" kern="1200" cap="none" spc="0" normalizeH="0" baseline="0" noProof="0" dirty="0">
                <a:ln>
                  <a:noFill/>
                </a:ln>
                <a:solidFill>
                  <a:srgbClr val="000000"/>
                </a:solidFill>
                <a:effectLst/>
                <a:uLnTx/>
                <a:uFillTx/>
                <a:latin typeface="Verdana"/>
                <a:ea typeface="+mn-ea"/>
                <a:cs typeface="+mn-cs"/>
              </a:rPr>
              <a:t> image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processing</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358976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xEl>
                                              <p:pRg st="1" end="1"/>
                                            </p:txEl>
                                          </p:spTgt>
                                        </p:tgtEl>
                                        <p:attrNameLst>
                                          <p:attrName>style.visibility</p:attrName>
                                        </p:attrNameLst>
                                      </p:cBhvr>
                                      <p:to>
                                        <p:strVal val="visible"/>
                                      </p:to>
                                    </p:set>
                                    <p:anim calcmode="lin" valueType="num">
                                      <p:cBhvr additive="base">
                                        <p:cTn id="11"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 calcmode="lin" valueType="num">
                                      <p:cBhvr additive="base">
                                        <p:cTn id="15"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0">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0">
                                            <p:txEl>
                                              <p:pRg st="3" end="3"/>
                                            </p:txEl>
                                          </p:spTgt>
                                        </p:tgtEl>
                                        <p:attrNameLst>
                                          <p:attrName>style.visibility</p:attrName>
                                        </p:attrNameLst>
                                      </p:cBhvr>
                                      <p:to>
                                        <p:strVal val="visible"/>
                                      </p:to>
                                    </p:set>
                                    <p:anim calcmode="lin" valueType="num">
                                      <p:cBhvr additive="base">
                                        <p:cTn id="19"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0">
                                            <p:txEl>
                                              <p:pRg st="4" end="4"/>
                                            </p:txEl>
                                          </p:spTgt>
                                        </p:tgtEl>
                                        <p:attrNameLst>
                                          <p:attrName>style.visibility</p:attrName>
                                        </p:attrNameLst>
                                      </p:cBhvr>
                                      <p:to>
                                        <p:strVal val="visible"/>
                                      </p:to>
                                    </p:set>
                                    <p:anim calcmode="lin" valueType="num">
                                      <p:cBhvr additive="base">
                                        <p:cTn id="25"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0">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ppt_x"/>
                                          </p:val>
                                        </p:tav>
                                        <p:tav tm="100000">
                                          <p:val>
                                            <p:strVal val="#ppt_x"/>
                                          </p:val>
                                        </p:tav>
                                      </p:tavLst>
                                    </p:anim>
                                    <p:anim calcmode="lin" valueType="num">
                                      <p:cBhvr additive="base">
                                        <p:cTn id="3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D13A3-0E17-485B-FB1C-6AEE173C303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BB98238E-0E49-7CE2-6B1B-09866E03766F}"/>
              </a:ext>
            </a:extLst>
          </p:cNvPr>
          <p:cNvSpPr>
            <a:spLocks noGrp="1"/>
          </p:cNvSpPr>
          <p:nvPr>
            <p:ph type="title"/>
          </p:nvPr>
        </p:nvSpPr>
        <p:spPr/>
        <p:txBody>
          <a:bodyPr/>
          <a:lstStyle/>
          <a:p>
            <a:r>
              <a:rPr lang="en-US" sz="1700" dirty="0"/>
              <a:t>2.2.4 A closer look at the SVE register set-based ISA extensions (6)</a:t>
            </a:r>
          </a:p>
        </p:txBody>
      </p:sp>
      <p:sp>
        <p:nvSpPr>
          <p:cNvPr id="3" name="Szövegdoboz 2">
            <a:extLst>
              <a:ext uri="{FF2B5EF4-FFF2-40B4-BE49-F238E27FC236}">
                <a16:creationId xmlns:a16="http://schemas.microsoft.com/office/drawing/2014/main" id="{F22A7222-C460-2A7A-7468-49533C830E2D}"/>
              </a:ext>
            </a:extLst>
          </p:cNvPr>
          <p:cNvSpPr txBox="1"/>
          <p:nvPr/>
        </p:nvSpPr>
        <p:spPr>
          <a:xfrm>
            <a:off x="71500" y="452165"/>
            <a:ext cx="903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Key feature of the SVE extension: Vector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agnostic</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programming</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29659A11-2A1F-BCEA-F211-F46F562F0639}"/>
              </a:ext>
            </a:extLst>
          </p:cNvPr>
          <p:cNvSpPr/>
          <p:nvPr/>
        </p:nvSpPr>
        <p:spPr bwMode="auto">
          <a:xfrm>
            <a:off x="-18510" y="2890996"/>
            <a:ext cx="9175732" cy="82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5">
            <a:extLst>
              <a:ext uri="{FF2B5EF4-FFF2-40B4-BE49-F238E27FC236}">
                <a16:creationId xmlns:a16="http://schemas.microsoft.com/office/drawing/2014/main" id="{9E39DB2D-E3F1-6062-28F0-EF812874524F}"/>
              </a:ext>
            </a:extLst>
          </p:cNvPr>
          <p:cNvSpPr txBox="1"/>
          <p:nvPr/>
        </p:nvSpPr>
        <p:spPr>
          <a:xfrm>
            <a:off x="266134" y="804698"/>
            <a:ext cx="8980022" cy="292900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we discussed, </a:t>
            </a:r>
            <a:r>
              <a:rPr kumimoji="0" lang="en-US" sz="1600" b="0" i="0" u="none" strike="noStrike" kern="1200" cap="none" spc="0" normalizeH="0" baseline="0" noProof="0" dirty="0">
                <a:ln>
                  <a:noFill/>
                </a:ln>
                <a:solidFill>
                  <a:srgbClr val="0070C0"/>
                </a:solidFill>
                <a:effectLst/>
                <a:uLnTx/>
                <a:uFillTx/>
                <a:latin typeface="Verdana"/>
                <a:ea typeface="+mn-ea"/>
                <a:cs typeface="+mn-cs"/>
              </a:rPr>
              <a:t>both the x86 and Arm ISAs</a:t>
            </a:r>
            <a:r>
              <a:rPr kumimoji="0" lang="en-US" sz="1600" b="0" i="0" u="none" strike="noStrike" kern="1200" cap="none" spc="0" normalizeH="0" baseline="0" noProof="0" dirty="0">
                <a:ln>
                  <a:noFill/>
                </a:ln>
                <a:solidFill>
                  <a:srgbClr val="000000"/>
                </a:solidFill>
                <a:effectLst/>
                <a:uLnTx/>
                <a:uFillTx/>
                <a:latin typeface="Verdana"/>
                <a:ea typeface="+mn-ea"/>
                <a:cs typeface="+mn-cs"/>
              </a:rPr>
              <a:t> support </a:t>
            </a:r>
            <a:r>
              <a:rPr kumimoji="0" lang="en-US" sz="1600" b="0" i="0" u="none" strike="noStrike" kern="1200" cap="none" spc="0" normalizeH="0" baseline="0" noProof="0" dirty="0">
                <a:ln>
                  <a:noFill/>
                </a:ln>
                <a:solidFill>
                  <a:srgbClr val="0070C0"/>
                </a:solidFill>
                <a:effectLst/>
                <a:uLnTx/>
                <a:uFillTx/>
                <a:latin typeface="Verdana"/>
                <a:ea typeface="+mn-ea"/>
                <a:cs typeface="+mn-cs"/>
              </a:rPr>
              <a:t>increasingly wider SIMD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execution,</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 64-bit, 128-bit, 256-bit, and 512-bit long SIMD processing.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 extensions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have a </a:t>
            </a:r>
            <a:r>
              <a:rPr kumimoji="0" lang="en-US" sz="1600" b="0" i="0" u="none" strike="noStrike" kern="1200" cap="none" spc="0" normalizeH="0" baseline="0" noProof="0" dirty="0">
                <a:ln>
                  <a:noFill/>
                </a:ln>
                <a:solidFill>
                  <a:srgbClr val="FF0000"/>
                </a:solidFill>
                <a:effectLst/>
                <a:uLnTx/>
                <a:uFillTx/>
                <a:latin typeface="Verdana"/>
                <a:ea typeface="+mn-ea"/>
                <a:cs typeface="+mn-cs"/>
              </a:rPr>
              <a:t>drawback</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a:t>
            </a:r>
            <a:r>
              <a:rPr kumimoji="0" lang="en-US" sz="1600" b="0" i="0" u="none" strike="noStrike" kern="1200" cap="none" spc="-30" normalizeH="0" baseline="0" noProof="0" dirty="0">
                <a:ln>
                  <a:noFill/>
                </a:ln>
                <a:solidFill>
                  <a:srgbClr val="0070C0"/>
                </a:solidFill>
                <a:effectLst/>
                <a:uLnTx/>
                <a:uFillTx/>
                <a:latin typeface="Verdana"/>
                <a:ea typeface="+mn-ea"/>
                <a:cs typeface="+mn-cs"/>
              </a:rPr>
              <a:t>with each new extension,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such as MMX, SSE, SSE2, SSE3, AVX, AVX512, </a:t>
            </a:r>
            <a:r>
              <a:rPr kumimoji="0" lang="en-US" sz="1600" b="0" i="0" u="none" strike="noStrike" kern="1200" cap="none" spc="0" normalizeH="0" baseline="0" noProof="0" dirty="0">
                <a:ln>
                  <a:noFill/>
                </a:ln>
                <a:solidFill>
                  <a:srgbClr val="0070C0"/>
                </a:solidFill>
                <a:effectLst/>
                <a:uLnTx/>
                <a:uFillTx/>
                <a:latin typeface="Verdana"/>
                <a:ea typeface="+mn-ea"/>
                <a:cs typeface="+mn-cs"/>
              </a:rPr>
              <a:t>a further instruction subset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introduced</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So, to utilize the benefits of wider and wider SIMD execution resources, software </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had to be rewritten and recompiled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By contrast, with 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SVE extension</a:t>
            </a:r>
            <a:r>
              <a:rPr kumimoji="0" lang="en-US" sz="1600" b="0" i="0" u="none" strike="noStrike" kern="1200" cap="none" spc="-40" normalizeH="0" baseline="0" noProof="0" dirty="0">
                <a:ln>
                  <a:noFill/>
                </a:ln>
                <a:solidFill>
                  <a:srgbClr val="000000"/>
                </a:solidFill>
                <a:effectLst/>
                <a:uLnTx/>
                <a:uFillTx/>
                <a:latin typeface="Verdana"/>
                <a:ea typeface="+mn-ea"/>
                <a:cs typeface="+mn-cs"/>
              </a:rPr>
              <a:t>, programming becomes "</a:t>
            </a:r>
            <a:r>
              <a:rPr kumimoji="0" lang="en-US" sz="1600" b="0" i="0" u="none" strike="noStrike" kern="1200" cap="none" spc="-40" normalizeH="0" baseline="0" noProof="0" dirty="0">
                <a:ln>
                  <a:noFill/>
                </a:ln>
                <a:solidFill>
                  <a:srgbClr val="FF0000"/>
                </a:solidFill>
                <a:effectLst/>
                <a:uLnTx/>
                <a:uFillTx/>
                <a:latin typeface="Verdana"/>
                <a:ea typeface="+mn-ea"/>
                <a:cs typeface="+mn-cs"/>
              </a:rPr>
              <a:t>vector length agnostic</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meaning the programmer no longer needs to use different instruction subsets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different long ISA extensions.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791009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 calcmode="lin" valueType="num">
                                      <p:cBhvr additive="base">
                                        <p:cTn id="41"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8" end="8"/>
                                            </p:txEl>
                                          </p:spTgt>
                                        </p:tgtEl>
                                        <p:attrNameLst>
                                          <p:attrName>style.visibility</p:attrName>
                                        </p:attrNameLst>
                                      </p:cBhvr>
                                      <p:to>
                                        <p:strVal val="visible"/>
                                      </p:to>
                                    </p:set>
                                    <p:anim calcmode="lin" valueType="num">
                                      <p:cBhvr additive="base">
                                        <p:cTn id="45"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9" end="9"/>
                                            </p:txEl>
                                          </p:spTgt>
                                        </p:tgtEl>
                                        <p:attrNameLst>
                                          <p:attrName>style.visibility</p:attrName>
                                        </p:attrNameLst>
                                      </p:cBhvr>
                                      <p:to>
                                        <p:strVal val="visible"/>
                                      </p:to>
                                    </p:set>
                                    <p:anim calcmode="lin" valueType="num">
                                      <p:cBhvr additive="base">
                                        <p:cTn id="49"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05880F-CB44-7019-B93D-CC35F1A434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6264F3-DBA6-7242-AD0E-D6BE1CA62AB3}"/>
              </a:ext>
            </a:extLst>
          </p:cNvPr>
          <p:cNvSpPr>
            <a:spLocks noGrp="1"/>
          </p:cNvSpPr>
          <p:nvPr>
            <p:ph type="title"/>
          </p:nvPr>
        </p:nvSpPr>
        <p:spPr/>
        <p:txBody>
          <a:bodyPr/>
          <a:lstStyle/>
          <a:p>
            <a:r>
              <a:rPr lang="en-US" sz="1700" dirty="0"/>
              <a:t>2.2.4 A closer look at the SVE register set-based ISA extensions (7)</a:t>
            </a:r>
          </a:p>
        </p:txBody>
      </p:sp>
      <p:pic>
        <p:nvPicPr>
          <p:cNvPr id="3" name="Picture 2">
            <a:extLst>
              <a:ext uri="{FF2B5EF4-FFF2-40B4-BE49-F238E27FC236}">
                <a16:creationId xmlns:a16="http://schemas.microsoft.com/office/drawing/2014/main" id="{AB4DF112-BBFA-43C1-B670-8715A16E4067}"/>
              </a:ext>
            </a:extLst>
          </p:cNvPr>
          <p:cNvPicPr>
            <a:picLocks noChangeAspect="1"/>
          </p:cNvPicPr>
          <p:nvPr/>
        </p:nvPicPr>
        <p:blipFill rotWithShape="1">
          <a:blip r:embed="rId2">
            <a:extLst>
              <a:ext uri="{28A0092B-C50C-407E-A947-70E740481C1C}">
                <a14:useLocalDpi xmlns:a14="http://schemas.microsoft.com/office/drawing/2010/main" val="0"/>
              </a:ext>
            </a:extLst>
          </a:blip>
          <a:srcRect l="11259" t="26344" r="9852" b="26439"/>
          <a:stretch/>
        </p:blipFill>
        <p:spPr>
          <a:xfrm>
            <a:off x="147482" y="1253670"/>
            <a:ext cx="8849033" cy="2979175"/>
          </a:xfrm>
          <a:prstGeom prst="rect">
            <a:avLst/>
          </a:prstGeom>
        </p:spPr>
      </p:pic>
      <p:sp>
        <p:nvSpPr>
          <p:cNvPr id="6" name="TextBox 5">
            <a:extLst>
              <a:ext uri="{FF2B5EF4-FFF2-40B4-BE49-F238E27FC236}">
                <a16:creationId xmlns:a16="http://schemas.microsoft.com/office/drawing/2014/main" id="{53614558-1EEF-55A8-EEC9-D1F08B97391E}"/>
              </a:ext>
            </a:extLst>
          </p:cNvPr>
          <p:cNvSpPr txBox="1"/>
          <p:nvPr/>
        </p:nvSpPr>
        <p:spPr>
          <a:xfrm>
            <a:off x="147482" y="476250"/>
            <a:ext cx="8681886" cy="4719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C7F148AF-AF8B-965B-49A6-54A0D1C136B6}"/>
              </a:ext>
            </a:extLst>
          </p:cNvPr>
          <p:cNvSpPr txBox="1"/>
          <p:nvPr/>
        </p:nvSpPr>
        <p:spPr>
          <a:xfrm>
            <a:off x="82550" y="452907"/>
            <a:ext cx="71349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Interpretation of vector length agnostic programming [</a:t>
            </a:r>
            <a:r>
              <a:rPr kumimoji="0" lang="hu-HU" sz="1800" b="0" i="0" u="none" strike="noStrike" kern="1200" cap="none" spc="0" normalizeH="0" baseline="0" noProof="0" dirty="0">
                <a:ln>
                  <a:noFill/>
                </a:ln>
                <a:solidFill>
                  <a:srgbClr val="2D2D8A"/>
                </a:solidFill>
                <a:effectLst/>
                <a:uLnTx/>
                <a:uFillTx/>
                <a:latin typeface="Verdana"/>
                <a:ea typeface="+mn-ea"/>
                <a:cs typeface="+mn-cs"/>
              </a:rPr>
              <a:t>26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4" name="TextBox 3">
            <a:extLst>
              <a:ext uri="{FF2B5EF4-FFF2-40B4-BE49-F238E27FC236}">
                <a16:creationId xmlns:a16="http://schemas.microsoft.com/office/drawing/2014/main" id="{9329CD5C-07E3-7D4F-3B29-AED55F4E2BC7}"/>
              </a:ext>
            </a:extLst>
          </p:cNvPr>
          <p:cNvSpPr txBox="1"/>
          <p:nvPr/>
        </p:nvSpPr>
        <p:spPr>
          <a:xfrm>
            <a:off x="147482" y="4413390"/>
            <a:ext cx="829740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in the Figure above,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same binary code </a:t>
            </a:r>
            <a:r>
              <a:rPr kumimoji="0" lang="en-US" sz="1600" b="0" i="0" u="none" strike="noStrike" kern="1200" cap="none" spc="0" normalizeH="0" baseline="0" noProof="0" dirty="0">
                <a:ln>
                  <a:noFill/>
                </a:ln>
                <a:solidFill>
                  <a:srgbClr val="000000"/>
                </a:solidFill>
                <a:effectLst/>
                <a:uLnTx/>
                <a:uFillTx/>
                <a:latin typeface="Verdana"/>
                <a:ea typeface="+mn-ea"/>
                <a:cs typeface="+mn-cs"/>
              </a:rPr>
              <a:t>runs on different wide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hardware, i.e. </a:t>
            </a:r>
            <a:r>
              <a:rPr kumimoji="0" lang="en-US" sz="1600" b="0" i="0" u="none" strike="noStrike" kern="1200" cap="none" spc="0" normalizeH="0" baseline="0" noProof="0" dirty="0">
                <a:ln>
                  <a:noFill/>
                </a:ln>
                <a:solidFill>
                  <a:srgbClr val="0070C0"/>
                </a:solidFill>
                <a:effectLst/>
                <a:uLnTx/>
                <a:uFillTx/>
                <a:latin typeface="Verdana"/>
                <a:ea typeface="+mn-ea"/>
                <a:cs typeface="+mn-cs"/>
              </a:rPr>
              <a:t>different wide SIMD execution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a:extLst>
              <a:ext uri="{FF2B5EF4-FFF2-40B4-BE49-F238E27FC236}">
                <a16:creationId xmlns:a16="http://schemas.microsoft.com/office/drawing/2014/main" id="{A5A3E143-1D0D-FE8B-F6F4-EC14D0B86F4E}"/>
              </a:ext>
            </a:extLst>
          </p:cNvPr>
          <p:cNvSpPr txBox="1"/>
          <p:nvPr/>
        </p:nvSpPr>
        <p:spPr>
          <a:xfrm>
            <a:off x="567560" y="2575036"/>
            <a:ext cx="3318259"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FFFF"/>
                </a:solidFill>
                <a:effectLst/>
                <a:uLnTx/>
                <a:uFillTx/>
                <a:latin typeface="Verdana"/>
                <a:ea typeface="+mn-ea"/>
                <a:cs typeface="+mn-cs"/>
              </a:rPr>
              <a:t>(implemented by masking)</a:t>
            </a:r>
          </a:p>
        </p:txBody>
      </p:sp>
    </p:spTree>
    <p:extLst>
      <p:ext uri="{BB962C8B-B14F-4D97-AF65-F5344CB8AC3E}">
        <p14:creationId xmlns:p14="http://schemas.microsoft.com/office/powerpoint/2010/main" val="12459896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2D057D-807B-8915-1745-573E84B6109E}"/>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0FB6F1D7-B5AB-3A6A-AD70-BCD4ED2C2C69}"/>
              </a:ext>
            </a:extLst>
          </p:cNvPr>
          <p:cNvSpPr>
            <a:spLocks noGrp="1"/>
          </p:cNvSpPr>
          <p:nvPr>
            <p:ph type="title"/>
          </p:nvPr>
        </p:nvSpPr>
        <p:spPr/>
        <p:txBody>
          <a:bodyPr/>
          <a:lstStyle/>
          <a:p>
            <a:r>
              <a:rPr lang="en-US" sz="1700" dirty="0"/>
              <a:t>2.2.4 A closer look at the SVE register set-based ISA extensions (8)</a:t>
            </a:r>
          </a:p>
        </p:txBody>
      </p:sp>
      <p:sp>
        <p:nvSpPr>
          <p:cNvPr id="3" name="Szövegdoboz 2">
            <a:extLst>
              <a:ext uri="{FF2B5EF4-FFF2-40B4-BE49-F238E27FC236}">
                <a16:creationId xmlns:a16="http://schemas.microsoft.com/office/drawing/2014/main" id="{3D272F1A-6B02-CEAA-89FA-26E9A436AB14}"/>
              </a:ext>
            </a:extLst>
          </p:cNvPr>
          <p:cNvSpPr txBox="1"/>
          <p:nvPr/>
        </p:nvSpPr>
        <p:spPr>
          <a:xfrm>
            <a:off x="71437" y="446849"/>
            <a:ext cx="76059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Benefits of vector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agnostic</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(VLA)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programming</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5DA5FCC7-956C-35C1-31D5-22F3D6452E68}"/>
              </a:ext>
            </a:extLst>
          </p:cNvPr>
          <p:cNvSpPr/>
          <p:nvPr/>
        </p:nvSpPr>
        <p:spPr bwMode="auto">
          <a:xfrm>
            <a:off x="26495" y="875380"/>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5">
            <a:extLst>
              <a:ext uri="{FF2B5EF4-FFF2-40B4-BE49-F238E27FC236}">
                <a16:creationId xmlns:a16="http://schemas.microsoft.com/office/drawing/2014/main" id="{0276ACC4-DF5B-CEDB-87F2-058B46EB0E02}"/>
              </a:ext>
            </a:extLst>
          </p:cNvPr>
          <p:cNvSpPr txBox="1"/>
          <p:nvPr/>
        </p:nvSpPr>
        <p:spPr>
          <a:xfrm>
            <a:off x="276675" y="911093"/>
            <a:ext cx="9173922"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VLA</a:t>
            </a:r>
            <a:r>
              <a:rPr kumimoji="0" lang="en-US" sz="1600" b="0" i="0" u="none" strike="noStrike" kern="1200" cap="none" spc="0" normalizeH="0" baseline="0" noProof="0" dirty="0">
                <a:ln>
                  <a:noFill/>
                </a:ln>
                <a:solidFill>
                  <a:srgbClr val="000000"/>
                </a:solidFill>
                <a:effectLst/>
                <a:uLnTx/>
                <a:uFillTx/>
                <a:latin typeface="Verdana"/>
                <a:ea typeface="+mn-ea"/>
                <a:cs typeface="+mn-cs"/>
              </a:rPr>
              <a:t> simplifies programming, enabling </a:t>
            </a:r>
            <a:r>
              <a:rPr kumimoji="0" lang="en-US" sz="1600" b="0" i="0" u="none" strike="noStrike" kern="1200" cap="none" spc="0" normalizeH="0" baseline="0" noProof="0" dirty="0">
                <a:ln>
                  <a:noFill/>
                </a:ln>
                <a:solidFill>
                  <a:srgbClr val="0070C0"/>
                </a:solidFill>
                <a:effectLst/>
                <a:uLnTx/>
                <a:uFillTx/>
                <a:latin typeface="Verdana"/>
                <a:ea typeface="+mn-ea"/>
                <a:cs typeface="+mn-cs"/>
              </a:rPr>
              <a:t>binary code to be portable across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processors with varying SIMD execution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as instruction execution is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automatically scaled to match available resources.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further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advantage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en-US" sz="1600" b="0" i="0" u="none" strike="noStrike" kern="1200" cap="none" spc="0" normalizeH="0" baseline="0" noProof="0" dirty="0">
                <a:ln>
                  <a:noFill/>
                </a:ln>
                <a:solidFill>
                  <a:srgbClr val="000000"/>
                </a:solidFill>
                <a:effectLst/>
                <a:uLnTx/>
                <a:uFillTx/>
                <a:latin typeface="Verdana"/>
                <a:ea typeface="+mn-ea"/>
                <a:cs typeface="+mn-cs"/>
              </a:rPr>
              <a:t>vector-length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agnostic</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programming</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that</a:t>
            </a:r>
            <a:r>
              <a:rPr kumimoji="0" lang="hu-HU" sz="1600" b="0" i="0" u="none" strike="noStrike" kern="1200" cap="none" spc="0" normalizeH="0" baseline="0" noProof="0" dirty="0">
                <a:ln>
                  <a:noFill/>
                </a:ln>
                <a:solidFill>
                  <a:srgbClr val="000000"/>
                </a:solidFill>
                <a:effectLst/>
                <a:uLnTx/>
                <a:uFillTx/>
                <a:latin typeface="Verdana"/>
                <a:ea typeface="+mn-ea"/>
                <a:cs typeface="+mn-cs"/>
              </a:rPr>
              <a:t> it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allows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auto-vectorization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advanced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compilers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61AC044A-53DF-EBC4-E36A-D3CFB0BC0AD3}"/>
              </a:ext>
            </a:extLst>
          </p:cNvPr>
          <p:cNvSpPr txBox="1"/>
          <p:nvPr/>
        </p:nvSpPr>
        <p:spPr>
          <a:xfrm>
            <a:off x="98497" y="6351103"/>
            <a:ext cx="728994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Auto-vectorization: </a:t>
            </a:r>
            <a:r>
              <a:rPr kumimoji="0" lang="hu-HU" sz="1600" b="0" i="0" u="none" strike="noStrike" kern="1200" cap="none" spc="0" normalizeH="0" baseline="0" noProof="0" dirty="0" err="1">
                <a:ln>
                  <a:noFill/>
                </a:ln>
                <a:solidFill>
                  <a:srgbClr val="000000"/>
                </a:solidFill>
                <a:effectLst/>
                <a:uLnTx/>
                <a:uFillTx/>
                <a:latin typeface="Verdana" panose="020B0604030504040204" pitchFamily="34" charset="0"/>
                <a:ea typeface="Verdana" panose="020B0604030504040204" pitchFamily="34" charset="0"/>
                <a:cs typeface="+mn-cs"/>
              </a:rPr>
              <a:t>automatically</a:t>
            </a:r>
            <a:r>
              <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a:t>
            </a: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generates</a:t>
            </a:r>
            <a:r>
              <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SIMD </a:t>
            </a:r>
            <a:r>
              <a:rPr kumimoji="0" lang="hu-HU" sz="1600" b="0" i="0" u="none" strike="noStrike" kern="1200" cap="none" spc="0" normalizeH="0" baseline="0" noProof="0" dirty="0" err="1">
                <a:ln>
                  <a:noFill/>
                </a:ln>
                <a:solidFill>
                  <a:srgbClr val="000000"/>
                </a:solidFill>
                <a:effectLst/>
                <a:uLnTx/>
                <a:uFillTx/>
                <a:latin typeface="Verdana" panose="020B0604030504040204" pitchFamily="34" charset="0"/>
                <a:ea typeface="Verdana" panose="020B0604030504040204" pitchFamily="34" charset="0"/>
                <a:cs typeface="+mn-cs"/>
              </a:rPr>
              <a:t>code</a:t>
            </a: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from loops.</a:t>
            </a:r>
            <a:endPar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endParaRPr>
          </a:p>
        </p:txBody>
      </p:sp>
    </p:spTree>
    <p:extLst>
      <p:ext uri="{BB962C8B-B14F-4D97-AF65-F5344CB8AC3E}">
        <p14:creationId xmlns:p14="http://schemas.microsoft.com/office/powerpoint/2010/main" val="414048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68536D-155B-7721-7D4E-CC216C893A0C}"/>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709B6454-7FF0-AF31-8A3C-9F68F0244635}"/>
              </a:ext>
            </a:extLst>
          </p:cNvPr>
          <p:cNvSpPr>
            <a:spLocks noGrp="1"/>
          </p:cNvSpPr>
          <p:nvPr>
            <p:ph type="title"/>
          </p:nvPr>
        </p:nvSpPr>
        <p:spPr/>
        <p:txBody>
          <a:bodyPr/>
          <a:lstStyle/>
          <a:p>
            <a:r>
              <a:rPr lang="en-US" sz="1700" dirty="0"/>
              <a:t>2.2.4 A closer look at the SVE register set-based ISA extensions (9)</a:t>
            </a:r>
          </a:p>
        </p:txBody>
      </p:sp>
      <p:sp>
        <p:nvSpPr>
          <p:cNvPr id="3" name="Szövegdoboz 2">
            <a:extLst>
              <a:ext uri="{FF2B5EF4-FFF2-40B4-BE49-F238E27FC236}">
                <a16:creationId xmlns:a16="http://schemas.microsoft.com/office/drawing/2014/main" id="{25EB31F8-14BE-C4A6-9E04-BA7E52670B79}"/>
              </a:ext>
            </a:extLst>
          </p:cNvPr>
          <p:cNvSpPr txBox="1"/>
          <p:nvPr/>
        </p:nvSpPr>
        <p:spPr>
          <a:xfrm>
            <a:off x="71499" y="446849"/>
            <a:ext cx="90725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How ARM implements data vector length agnostic programming? </a:t>
            </a:r>
            <a:r>
              <a:rPr kumimoji="0" lang="hu-HU" sz="1800" b="0" i="0" u="none" strike="noStrike" kern="1200" cap="none" spc="0" normalizeH="0" baseline="0" noProof="0" dirty="0">
                <a:ln>
                  <a:noFill/>
                </a:ln>
                <a:solidFill>
                  <a:srgbClr val="000000"/>
                </a:solidFill>
                <a:effectLst/>
                <a:uLnTx/>
                <a:uFillTx/>
                <a:latin typeface="Verdana"/>
                <a:ea typeface="+mn-ea"/>
                <a:cs typeface="+mn-cs"/>
              </a:rPr>
              <a:t>[28]</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Kép 5">
            <a:extLst>
              <a:ext uri="{FF2B5EF4-FFF2-40B4-BE49-F238E27FC236}">
                <a16:creationId xmlns:a16="http://schemas.microsoft.com/office/drawing/2014/main" id="{2E988191-2861-9509-57C6-81912088AA1B}"/>
              </a:ext>
            </a:extLst>
          </p:cNvPr>
          <p:cNvPicPr>
            <a:picLocks noChangeAspect="1"/>
          </p:cNvPicPr>
          <p:nvPr/>
        </p:nvPicPr>
        <p:blipFill rotWithShape="1">
          <a:blip r:embed="rId2"/>
          <a:srcRect l="25391" t="32500" r="51723" b="41250"/>
          <a:stretch/>
        </p:blipFill>
        <p:spPr>
          <a:xfrm>
            <a:off x="2951820" y="2811529"/>
            <a:ext cx="3487888" cy="2250250"/>
          </a:xfrm>
          <a:prstGeom prst="rect">
            <a:avLst/>
          </a:prstGeom>
        </p:spPr>
      </p:pic>
      <p:sp>
        <p:nvSpPr>
          <p:cNvPr id="7" name="Szövegdoboz 6">
            <a:extLst>
              <a:ext uri="{FF2B5EF4-FFF2-40B4-BE49-F238E27FC236}">
                <a16:creationId xmlns:a16="http://schemas.microsoft.com/office/drawing/2014/main" id="{D4ADE3C5-49F5-FF7B-C6D9-1CC8E60F035D}"/>
              </a:ext>
            </a:extLst>
          </p:cNvPr>
          <p:cNvSpPr txBox="1"/>
          <p:nvPr/>
        </p:nvSpPr>
        <p:spPr>
          <a:xfrm flipH="1">
            <a:off x="3289358" y="2496494"/>
            <a:ext cx="17101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err="1">
                <a:ln>
                  <a:noFill/>
                </a:ln>
                <a:solidFill>
                  <a:srgbClr val="000000"/>
                </a:solidFill>
                <a:effectLst/>
                <a:uLnTx/>
                <a:uFillTx/>
                <a:latin typeface="Verdana"/>
                <a:ea typeface="+mn-ea"/>
                <a:cs typeface="+mn-cs"/>
              </a:rPr>
              <a:t>Up</a:t>
            </a: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hu-HU" sz="1300" b="0" i="0" u="none" strike="noStrike" kern="1200" cap="none" spc="0" normalizeH="0" baseline="0" noProof="0" err="1">
                <a:ln>
                  <a:noFill/>
                </a:ln>
                <a:solidFill>
                  <a:srgbClr val="000000"/>
                </a:solidFill>
                <a:effectLst/>
                <a:uLnTx/>
                <a:uFillTx/>
                <a:latin typeface="Verdana"/>
                <a:ea typeface="+mn-ea"/>
                <a:cs typeface="+mn-cs"/>
              </a:rPr>
              <a:t>to</a:t>
            </a:r>
            <a:r>
              <a:rPr kumimoji="0" lang="hu-HU" sz="1300" b="0" i="0" u="none" strike="noStrike" kern="1200" cap="none" spc="0" normalizeH="0" baseline="0" noProof="0">
                <a:ln>
                  <a:noFill/>
                </a:ln>
                <a:solidFill>
                  <a:srgbClr val="000000"/>
                </a:solidFill>
                <a:effectLst/>
                <a:uLnTx/>
                <a:uFillTx/>
                <a:latin typeface="Verdana"/>
                <a:ea typeface="+mn-ea"/>
                <a:cs typeface="+mn-cs"/>
              </a:rPr>
              <a:t> 16x16 bit</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 name="Szövegdoboz 8">
            <a:extLst>
              <a:ext uri="{FF2B5EF4-FFF2-40B4-BE49-F238E27FC236}">
                <a16:creationId xmlns:a16="http://schemas.microsoft.com/office/drawing/2014/main" id="{21B2E397-6B70-DF18-2297-6ACCD586DA5F}"/>
              </a:ext>
            </a:extLst>
          </p:cNvPr>
          <p:cNvSpPr txBox="1"/>
          <p:nvPr/>
        </p:nvSpPr>
        <p:spPr>
          <a:xfrm>
            <a:off x="3401870" y="5016774"/>
            <a:ext cx="297033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a:ln>
                  <a:noFill/>
                </a:ln>
                <a:solidFill>
                  <a:srgbClr val="000000"/>
                </a:solidFill>
                <a:effectLst/>
                <a:uLnTx/>
                <a:uFillTx/>
                <a:latin typeface="Verdana"/>
                <a:ea typeface="+mn-ea"/>
                <a:cs typeface="+mn-cs"/>
              </a:rPr>
              <a:t>: </a:t>
            </a:r>
            <a:r>
              <a:rPr kumimoji="0" lang="hu-HU" sz="1600" b="0" i="0" u="none" strike="noStrike" kern="1200" cap="none" spc="0" normalizeH="0" baseline="0" noProof="0" err="1">
                <a:ln>
                  <a:noFill/>
                </a:ln>
                <a:solidFill>
                  <a:srgbClr val="000000"/>
                </a:solidFill>
                <a:effectLst/>
                <a:uLnTx/>
                <a:uFillTx/>
                <a:latin typeface="Verdana"/>
                <a:ea typeface="+mn-ea"/>
                <a:cs typeface="+mn-cs"/>
              </a:rPr>
              <a:t>Predicate</a:t>
            </a:r>
            <a:r>
              <a:rPr kumimoji="0" lang="hu-HU" sz="1600" b="0" i="0" u="none" strike="noStrike" kern="1200" cap="none" spc="0" normalizeH="0" baseline="0" noProof="0">
                <a:ln>
                  <a:noFill/>
                </a:ln>
                <a:solidFill>
                  <a:srgbClr val="000000"/>
                </a:solidFill>
                <a:effectLst/>
                <a:uLnTx/>
                <a:uFillTx/>
                <a:latin typeface="Verdana"/>
                <a:ea typeface="+mn-ea"/>
                <a:cs typeface="+mn-cs"/>
              </a:rPr>
              <a:t> </a:t>
            </a:r>
            <a:r>
              <a:rPr kumimoji="0" lang="hu-HU" sz="1600" b="0" i="0" u="none" strike="noStrike" kern="1200" cap="none" spc="0" normalizeH="0" baseline="0" noProof="0" err="1">
                <a:ln>
                  <a:noFill/>
                </a:ln>
                <a:solidFill>
                  <a:srgbClr val="000000"/>
                </a:solidFill>
                <a:effectLst/>
                <a:uLnTx/>
                <a:uFillTx/>
                <a:latin typeface="Verdana"/>
                <a:ea typeface="+mn-ea"/>
                <a:cs typeface="+mn-cs"/>
              </a:rPr>
              <a:t>registers</a:t>
            </a: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1A37AC23-6300-3D01-4F20-6319516F1EDF}"/>
              </a:ext>
            </a:extLst>
          </p:cNvPr>
          <p:cNvSpPr/>
          <p:nvPr/>
        </p:nvSpPr>
        <p:spPr bwMode="auto">
          <a:xfrm>
            <a:off x="-18510" y="809656"/>
            <a:ext cx="9144000" cy="9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Szövegdoboz 4">
            <a:extLst>
              <a:ext uri="{FF2B5EF4-FFF2-40B4-BE49-F238E27FC236}">
                <a16:creationId xmlns:a16="http://schemas.microsoft.com/office/drawing/2014/main" id="{0E243386-4E47-77FF-F02B-AA6B56E94B23}"/>
              </a:ext>
            </a:extLst>
          </p:cNvPr>
          <p:cNvSpPr txBox="1"/>
          <p:nvPr/>
        </p:nvSpPr>
        <p:spPr>
          <a:xfrm>
            <a:off x="268126" y="828194"/>
            <a:ext cx="9496055" cy="159274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introduced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SVE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utilizes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Predicate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registers</a:t>
            </a:r>
            <a:r>
              <a:rPr kumimoji="0" lang="en-US" sz="1600" b="0" i="0" u="none" strike="noStrike" kern="1200" cap="none" spc="0" normalizeH="0" baseline="0" noProof="0" dirty="0">
                <a:ln>
                  <a:noFill/>
                </a:ln>
                <a:solidFill>
                  <a:srgbClr val="FF0000"/>
                </a:solidFill>
                <a:effectLst/>
                <a:uLnTx/>
                <a:uFillTx/>
                <a:latin typeface="Verdana"/>
                <a:ea typeface="+mn-ea"/>
                <a:cs typeface="+mn-cs"/>
              </a:rPr>
              <a:t> (P registers)</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masks</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FF000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to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indicate</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which</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active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elements</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of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Z-registers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are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involved</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in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30" normalizeH="0" baseline="0" noProof="0" dirty="0">
                <a:ln>
                  <a:noFill/>
                </a:ln>
                <a:solidFill>
                  <a:srgbClr val="000000"/>
                </a:solidFill>
                <a:effectLst/>
                <a:uLnTx/>
                <a:uFillTx/>
                <a:latin typeface="Verdana"/>
                <a:ea typeface="+mn-ea"/>
                <a:cs typeface="+mn-cs"/>
              </a:rPr>
              <a:t>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operation</a:t>
            </a:r>
            <a:r>
              <a:rPr kumimoji="0" lang="hu-HU" sz="1600" b="0" i="0" u="none" strike="noStrike" kern="1200" cap="none" spc="-3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There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exist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16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Predicate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registers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seen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below</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P0-P7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include </a:t>
            </a:r>
            <a:r>
              <a:rPr kumimoji="0" lang="en-US" sz="1600" b="0" i="0" u="none" strike="noStrike" kern="1200" cap="none" spc="0" normalizeH="0" baseline="0" noProof="0" dirty="0">
                <a:ln>
                  <a:noFill/>
                </a:ln>
                <a:solidFill>
                  <a:srgbClr val="0070C0"/>
                </a:solidFill>
                <a:effectLst/>
                <a:uLnTx/>
                <a:uFillTx/>
                <a:latin typeface="Verdana"/>
                <a:ea typeface="+mn-ea"/>
                <a:cs typeface="+mn-cs"/>
              </a:rPr>
              <a:t>predicates for load</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0070C0"/>
                </a:solidFill>
                <a:effectLst/>
                <a:uLnTx/>
                <a:uFillTx/>
                <a:latin typeface="Verdana"/>
                <a:ea typeface="+mn-ea"/>
                <a:cs typeface="+mn-cs"/>
              </a:rPr>
              <a:t>, store</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arithmetic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operations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P8-P15</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extra </a:t>
            </a:r>
            <a:r>
              <a:rPr kumimoji="0" lang="en-US" sz="1600" b="0" i="0" u="none" strike="noStrike" kern="1200" cap="none" spc="0" normalizeH="0" baseline="0" noProof="0" dirty="0">
                <a:ln>
                  <a:noFill/>
                </a:ln>
                <a:solidFill>
                  <a:srgbClr val="0070C0"/>
                </a:solidFill>
                <a:effectLst/>
                <a:uLnTx/>
                <a:uFillTx/>
                <a:latin typeface="Verdana"/>
                <a:ea typeface="+mn-ea"/>
                <a:cs typeface="+mn-cs"/>
              </a:rPr>
              <a:t>predicates for loop management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Rounded Rectangle 7">
            <a:extLst>
              <a:ext uri="{FF2B5EF4-FFF2-40B4-BE49-F238E27FC236}">
                <a16:creationId xmlns:a16="http://schemas.microsoft.com/office/drawing/2014/main" id="{42C34C3E-C0A4-36A7-48E2-867C8303E199}"/>
              </a:ext>
            </a:extLst>
          </p:cNvPr>
          <p:cNvSpPr/>
          <p:nvPr/>
        </p:nvSpPr>
        <p:spPr bwMode="auto">
          <a:xfrm>
            <a:off x="-18510" y="5517937"/>
            <a:ext cx="9162510" cy="987966"/>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5F598269-73CA-2297-1641-4D24B6CE0169}"/>
              </a:ext>
            </a:extLst>
          </p:cNvPr>
          <p:cNvSpPr txBox="1"/>
          <p:nvPr/>
        </p:nvSpPr>
        <p:spPr>
          <a:xfrm>
            <a:off x="71499" y="5517937"/>
            <a:ext cx="8792728"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Predicate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hold </a:t>
            </a:r>
            <a:r>
              <a:rPr kumimoji="0" lang="en-US" sz="1600" b="0" i="0" u="none" strike="noStrike" kern="1200" cap="none" spc="0" normalizeH="0" baseline="0" noProof="0" dirty="0">
                <a:ln>
                  <a:noFill/>
                </a:ln>
                <a:solidFill>
                  <a:srgbClr val="FF0000"/>
                </a:solidFill>
                <a:effectLst/>
                <a:uLnTx/>
                <a:uFillTx/>
                <a:latin typeface="Verdana"/>
                <a:ea typeface="+mn-ea"/>
                <a:cs typeface="+mn-cs"/>
              </a:rPr>
              <a:t>one bit for each byte </a:t>
            </a:r>
            <a:r>
              <a:rPr kumimoji="0" lang="en-US" sz="1600" b="0" i="0" u="none" strike="noStrike" kern="1200" cap="none" spc="0" normalizeH="0" baseline="0" noProof="0" dirty="0">
                <a:ln>
                  <a:noFill/>
                </a:ln>
                <a:solidFill>
                  <a:srgbClr val="000000"/>
                </a:solidFill>
                <a:effectLst/>
                <a:uLnTx/>
                <a:uFillTx/>
                <a:latin typeface="Verdana"/>
                <a:ea typeface="+mn-ea"/>
                <a:cs typeface="+mn-cs"/>
              </a:rPr>
              <a:t>available in a Z register.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example, an implementation providing 1024-bit Z registers has 128-bit wide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Predicate registers.</a:t>
            </a:r>
          </a:p>
        </p:txBody>
      </p:sp>
    </p:spTree>
    <p:extLst>
      <p:ext uri="{BB962C8B-B14F-4D97-AF65-F5344CB8AC3E}">
        <p14:creationId xmlns:p14="http://schemas.microsoft.com/office/powerpoint/2010/main" val="359015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 calcmode="lin" valueType="num">
                                      <p:cBhvr additive="base">
                                        <p:cTn id="1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 calcmode="lin" valueType="num">
                                      <p:cBhvr additive="base">
                                        <p:cTn id="35"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
                                            <p:txEl>
                                              <p:pRg st="4" end="4"/>
                                            </p:txEl>
                                          </p:spTgt>
                                        </p:tgtEl>
                                        <p:attrNameLst>
                                          <p:attrName>style.visibility</p:attrName>
                                        </p:attrNameLst>
                                      </p:cBhvr>
                                      <p:to>
                                        <p:strVal val="visible"/>
                                      </p:to>
                                    </p:set>
                                    <p:anim calcmode="lin" valueType="num">
                                      <p:cBhvr additive="base">
                                        <p:cTn id="39"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1">
                                            <p:txEl>
                                              <p:pRg st="0" end="0"/>
                                            </p:txEl>
                                          </p:spTgt>
                                        </p:tgtEl>
                                        <p:attrNameLst>
                                          <p:attrName>style.visibility</p:attrName>
                                        </p:attrNameLst>
                                      </p:cBhvr>
                                      <p:to>
                                        <p:strVal val="visible"/>
                                      </p:to>
                                    </p:set>
                                    <p:anim calcmode="lin" valueType="num">
                                      <p:cBhvr additive="base">
                                        <p:cTn id="4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1">
                                            <p:txEl>
                                              <p:pRg st="1" end="1"/>
                                            </p:txEl>
                                          </p:spTgt>
                                        </p:tgtEl>
                                        <p:attrNameLst>
                                          <p:attrName>style.visibility</p:attrName>
                                        </p:attrNameLst>
                                      </p:cBhvr>
                                      <p:to>
                                        <p:strVal val="visible"/>
                                      </p:to>
                                    </p:set>
                                    <p:anim calcmode="lin" valueType="num">
                                      <p:cBhvr additive="base">
                                        <p:cTn id="5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1">
                                            <p:txEl>
                                              <p:pRg st="2" end="2"/>
                                            </p:txEl>
                                          </p:spTgt>
                                        </p:tgtEl>
                                        <p:attrNameLst>
                                          <p:attrName>style.visibility</p:attrName>
                                        </p:attrNameLst>
                                      </p:cBhvr>
                                      <p:to>
                                        <p:strVal val="visible"/>
                                      </p:to>
                                    </p:set>
                                    <p:anim calcmode="lin" valueType="num">
                                      <p:cBhvr additive="base">
                                        <p:cTn id="55"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additive="base">
                                        <p:cTn id="61" dur="500" fill="hold"/>
                                        <p:tgtEl>
                                          <p:spTgt spid="8"/>
                                        </p:tgtEl>
                                        <p:attrNameLst>
                                          <p:attrName>ppt_x</p:attrName>
                                        </p:attrNameLst>
                                      </p:cBhvr>
                                      <p:tavLst>
                                        <p:tav tm="0">
                                          <p:val>
                                            <p:strVal val="#ppt_x"/>
                                          </p:val>
                                        </p:tav>
                                        <p:tav tm="100000">
                                          <p:val>
                                            <p:strVal val="#ppt_x"/>
                                          </p:val>
                                        </p:tav>
                                      </p:tavLst>
                                    </p:anim>
                                    <p:anim calcmode="lin" valueType="num">
                                      <p:cBhvr additive="base">
                                        <p:cTn id="62" dur="500" fill="hold"/>
                                        <p:tgtEl>
                                          <p:spTgt spid="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
                                        </p:tgtEl>
                                        <p:attrNameLst>
                                          <p:attrName>style.visibility</p:attrName>
                                        </p:attrNameLst>
                                      </p:cBhvr>
                                      <p:to>
                                        <p:strVal val="visible"/>
                                      </p:to>
                                    </p:set>
                                    <p:anim calcmode="lin" valueType="num">
                                      <p:cBhvr additive="base">
                                        <p:cTn id="65" dur="500" fill="hold"/>
                                        <p:tgtEl>
                                          <p:spTgt spid="4"/>
                                        </p:tgtEl>
                                        <p:attrNameLst>
                                          <p:attrName>ppt_x</p:attrName>
                                        </p:attrNameLst>
                                      </p:cBhvr>
                                      <p:tavLst>
                                        <p:tav tm="0">
                                          <p:val>
                                            <p:strVal val="#ppt_x"/>
                                          </p:val>
                                        </p:tav>
                                        <p:tav tm="100000">
                                          <p:val>
                                            <p:strVal val="#ppt_x"/>
                                          </p:val>
                                        </p:tav>
                                      </p:tavLst>
                                    </p:anim>
                                    <p:anim calcmode="lin" valueType="num">
                                      <p:cBhvr additive="base">
                                        <p:cTn id="6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4" grpId="0" animBg="1"/>
      <p:bldP spid="8"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7513C2-7A3B-809F-D906-3BC08DFD4A31}"/>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8CD28E3E-5537-1D8D-1ECE-C2F1D6ADFB4B}"/>
              </a:ext>
            </a:extLst>
          </p:cNvPr>
          <p:cNvSpPr>
            <a:spLocks noGrp="1"/>
          </p:cNvSpPr>
          <p:nvPr>
            <p:ph type="title"/>
          </p:nvPr>
        </p:nvSpPr>
        <p:spPr/>
        <p:txBody>
          <a:bodyPr/>
          <a:lstStyle/>
          <a:p>
            <a:r>
              <a:rPr lang="en-US" sz="1700" dirty="0"/>
              <a:t>2.2.4 A closer look at the SVE register set-based ISA extensions (10)</a:t>
            </a:r>
          </a:p>
        </p:txBody>
      </p:sp>
      <p:sp>
        <p:nvSpPr>
          <p:cNvPr id="5" name="Rounded Rectangle 4">
            <a:extLst>
              <a:ext uri="{FF2B5EF4-FFF2-40B4-BE49-F238E27FC236}">
                <a16:creationId xmlns:a16="http://schemas.microsoft.com/office/drawing/2014/main" id="{756DB0D3-1CDE-AB5B-C6E0-8F31C29F7ACA}"/>
              </a:ext>
            </a:extLst>
          </p:cNvPr>
          <p:cNvSpPr/>
          <p:nvPr/>
        </p:nvSpPr>
        <p:spPr bwMode="auto">
          <a:xfrm flipV="1">
            <a:off x="7245" y="895733"/>
            <a:ext cx="9136755" cy="14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Szövegdoboz 2">
            <a:extLst>
              <a:ext uri="{FF2B5EF4-FFF2-40B4-BE49-F238E27FC236}">
                <a16:creationId xmlns:a16="http://schemas.microsoft.com/office/drawing/2014/main" id="{75C78B60-8A10-76E6-2C4D-3844FE957DBF}"/>
              </a:ext>
            </a:extLst>
          </p:cNvPr>
          <p:cNvSpPr txBox="1"/>
          <p:nvPr/>
        </p:nvSpPr>
        <p:spPr>
          <a:xfrm>
            <a:off x="256268" y="904855"/>
            <a:ext cx="9469114" cy="138499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Predicate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(1 bit for each byte) are used as </a:t>
            </a:r>
            <a:r>
              <a:rPr kumimoji="0" lang="en-US" sz="1600" b="0" i="0" u="none" strike="noStrike" kern="1200" cap="none" spc="0" normalizeH="0" baseline="0" noProof="0" dirty="0">
                <a:ln>
                  <a:noFill/>
                </a:ln>
                <a:solidFill>
                  <a:srgbClr val="FF0000"/>
                </a:solidFill>
                <a:effectLst/>
                <a:uLnTx/>
                <a:uFillTx/>
                <a:latin typeface="Verdana"/>
                <a:ea typeface="+mn-ea"/>
                <a:cs typeface="+mn-cs"/>
              </a:rPr>
              <a:t>masks for data operations.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„1”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value</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Predicate register will activate the associated byte, a „0”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value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will</a:t>
            </a:r>
            <a:r>
              <a:rPr kumimoji="0" lang="en-US" sz="1600" b="0" i="0" u="none" strike="noStrike" kern="1200" cap="none" spc="0" normalizeH="0" baseline="0" noProof="0" dirty="0">
                <a:ln>
                  <a:noFill/>
                </a:ln>
                <a:solidFill>
                  <a:srgbClr val="000000"/>
                </a:solidFill>
                <a:effectLst/>
                <a:uLnTx/>
                <a:uFillTx/>
                <a:latin typeface="Verdana"/>
                <a:ea typeface="+mn-ea"/>
                <a:cs typeface="+mn-cs"/>
              </a:rPr>
              <a:t> neglect 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next example demonstrates this.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4D51140D-9DD1-1941-BD44-A55B4982962D}"/>
              </a:ext>
            </a:extLst>
          </p:cNvPr>
          <p:cNvSpPr txBox="1"/>
          <p:nvPr/>
        </p:nvSpPr>
        <p:spPr>
          <a:xfrm>
            <a:off x="71437" y="445251"/>
            <a:ext cx="8420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Specifying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word length (vector lengths)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instructions</a:t>
            </a:r>
            <a:r>
              <a:rPr kumimoji="0" lang="en-US" sz="1800" b="0" i="0" u="none" strike="noStrike" kern="1200" cap="none" spc="0" normalizeH="0" baseline="0" noProof="0" dirty="0">
                <a:ln>
                  <a:noFill/>
                </a:ln>
                <a:solidFill>
                  <a:srgbClr val="2D2D8A"/>
                </a:solidFill>
                <a:effectLst/>
                <a:uLnTx/>
                <a:uFillTx/>
                <a:latin typeface="Verdana"/>
                <a:ea typeface="+mn-ea"/>
                <a:cs typeface="+mn-cs"/>
              </a:rPr>
              <a:t>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38256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 calcmode="lin" valueType="num">
                                      <p:cBhvr additive="base">
                                        <p:cTn id="27"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7B7544-7933-192A-B814-7A74530557FC}"/>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62786AD9-0CD4-1F36-494C-B6C7D3DEF8C7}"/>
              </a:ext>
            </a:extLst>
          </p:cNvPr>
          <p:cNvSpPr>
            <a:spLocks noGrp="1"/>
          </p:cNvSpPr>
          <p:nvPr>
            <p:ph type="title"/>
          </p:nvPr>
        </p:nvSpPr>
        <p:spPr/>
        <p:txBody>
          <a:bodyPr/>
          <a:lstStyle/>
          <a:p>
            <a:r>
              <a:rPr lang="en-US" sz="1700" dirty="0"/>
              <a:t>2.2.4 A closer look at the SVE register set-based ISA extensions (11)</a:t>
            </a:r>
          </a:p>
        </p:txBody>
      </p:sp>
      <p:sp>
        <p:nvSpPr>
          <p:cNvPr id="4" name="Szövegdoboz 3">
            <a:extLst>
              <a:ext uri="{FF2B5EF4-FFF2-40B4-BE49-F238E27FC236}">
                <a16:creationId xmlns:a16="http://schemas.microsoft.com/office/drawing/2014/main" id="{AD8F8724-242A-D257-81E6-7B108634F289}"/>
              </a:ext>
            </a:extLst>
          </p:cNvPr>
          <p:cNvSpPr txBox="1"/>
          <p:nvPr/>
        </p:nvSpPr>
        <p:spPr>
          <a:xfrm>
            <a:off x="71438" y="446849"/>
            <a:ext cx="88660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Example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Masking</a:t>
            </a:r>
            <a:r>
              <a:rPr kumimoji="0" lang="hu-HU" sz="1800" b="0" i="0" u="none" strike="noStrike" kern="1200" cap="none" spc="0" normalizeH="0" baseline="0" noProof="0" dirty="0">
                <a:ln>
                  <a:noFill/>
                </a:ln>
                <a:solidFill>
                  <a:srgbClr val="2D2D8A"/>
                </a:solidFill>
                <a:effectLst/>
                <a:uLnTx/>
                <a:uFillTx/>
                <a:latin typeface="Verdana"/>
                <a:ea typeface="+mn-ea"/>
                <a:cs typeface="+mn-cs"/>
              </a:rPr>
              <a:t> out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active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data</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elements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from</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SVE-</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registers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by</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using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predicates</a:t>
            </a:r>
            <a:r>
              <a:rPr kumimoji="0" lang="en-GB" sz="1800" b="0" i="0" u="none" strike="noStrike" kern="1200" cap="none" spc="0" normalizeH="0" baseline="0" noProof="0" dirty="0">
                <a:ln>
                  <a:noFill/>
                </a:ln>
                <a:solidFill>
                  <a:srgbClr val="2D2D8A"/>
                </a:solidFill>
                <a:effectLst/>
                <a:uLnTx/>
                <a:uFillTx/>
                <a:latin typeface="Verdana"/>
                <a:ea typeface="+mn-ea"/>
                <a:cs typeface="+mn-cs"/>
              </a:rPr>
              <a:t> while performing the zo &lt; z1 + z0 operation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[28]</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Szövegdoboz 5">
            <a:extLst>
              <a:ext uri="{FF2B5EF4-FFF2-40B4-BE49-F238E27FC236}">
                <a16:creationId xmlns:a16="http://schemas.microsoft.com/office/drawing/2014/main" id="{86C424E6-A49A-6693-9830-2F2A445DA13B}"/>
              </a:ext>
            </a:extLst>
          </p:cNvPr>
          <p:cNvSpPr txBox="1"/>
          <p:nvPr/>
        </p:nvSpPr>
        <p:spPr>
          <a:xfrm>
            <a:off x="386535" y="4689141"/>
            <a:ext cx="882098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active data elements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source registers Z0 and Z1</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(indicated by the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„1” values per byte in the Predicate register P0) </a:t>
            </a:r>
            <a:r>
              <a:rPr kumimoji="0" lang="en-US" sz="1600" b="0" i="0" u="none" strike="noStrike" kern="1200" cap="none" spc="0" normalizeH="0" baseline="0" noProof="0" dirty="0">
                <a:ln>
                  <a:noFill/>
                </a:ln>
                <a:solidFill>
                  <a:srgbClr val="0070C0"/>
                </a:solidFill>
                <a:effectLst/>
                <a:uLnTx/>
                <a:uFillTx/>
                <a:latin typeface="Verdana"/>
                <a:ea typeface="+mn-ea"/>
                <a:cs typeface="+mn-cs"/>
              </a:rPr>
              <a:t>are added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the result is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written into the destination register Z0.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masked out data elements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SVE source register Z0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copied</a:t>
            </a:r>
            <a:r>
              <a:rPr kumimoji="0" lang="en-US" sz="1600" b="0" i="0" u="none" strike="noStrike" kern="1200" cap="none" spc="0" normalizeH="0" baseline="0" noProof="0" dirty="0">
                <a:ln>
                  <a:noFill/>
                </a:ln>
                <a:solidFill>
                  <a:srgbClr val="000000"/>
                </a:solidFill>
                <a:effectLst/>
                <a:uLnTx/>
                <a:uFillTx/>
                <a:latin typeface="Verdana"/>
                <a:ea typeface="+mn-ea"/>
                <a:cs typeface="+mn-cs"/>
              </a:rPr>
              <a:t> into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destination register Z0.  </a:t>
            </a:r>
          </a:p>
        </p:txBody>
      </p:sp>
      <p:grpSp>
        <p:nvGrpSpPr>
          <p:cNvPr id="15" name="Group 14">
            <a:extLst>
              <a:ext uri="{FF2B5EF4-FFF2-40B4-BE49-F238E27FC236}">
                <a16:creationId xmlns:a16="http://schemas.microsoft.com/office/drawing/2014/main" id="{E5FABB66-0384-7246-D9F3-CE6A2206118F}"/>
              </a:ext>
            </a:extLst>
          </p:cNvPr>
          <p:cNvGrpSpPr/>
          <p:nvPr/>
        </p:nvGrpSpPr>
        <p:grpSpPr>
          <a:xfrm>
            <a:off x="746575" y="1358770"/>
            <a:ext cx="7335815" cy="3298839"/>
            <a:chOff x="746575" y="1358770"/>
            <a:chExt cx="7335815" cy="3298839"/>
          </a:xfrm>
        </p:grpSpPr>
        <p:pic>
          <p:nvPicPr>
            <p:cNvPr id="3" name="Kép 2">
              <a:extLst>
                <a:ext uri="{FF2B5EF4-FFF2-40B4-BE49-F238E27FC236}">
                  <a16:creationId xmlns:a16="http://schemas.microsoft.com/office/drawing/2014/main" id="{EB1091AC-9CF2-564C-4983-C0B4E0E4677D}"/>
                </a:ext>
              </a:extLst>
            </p:cNvPr>
            <p:cNvPicPr>
              <a:picLocks noChangeAspect="1"/>
            </p:cNvPicPr>
            <p:nvPr/>
          </p:nvPicPr>
          <p:blipFill rotWithShape="1">
            <a:blip r:embed="rId2"/>
            <a:srcRect l="29330" t="51620" r="30558" b="16313"/>
            <a:stretch/>
          </p:blipFill>
          <p:spPr>
            <a:xfrm>
              <a:off x="746575" y="1358770"/>
              <a:ext cx="7335815" cy="3298839"/>
            </a:xfrm>
            <a:prstGeom prst="rect">
              <a:avLst/>
            </a:prstGeom>
          </p:spPr>
        </p:pic>
        <p:pic>
          <p:nvPicPr>
            <p:cNvPr id="7" name="Kép 2">
              <a:extLst>
                <a:ext uri="{FF2B5EF4-FFF2-40B4-BE49-F238E27FC236}">
                  <a16:creationId xmlns:a16="http://schemas.microsoft.com/office/drawing/2014/main" id="{A9C64A00-59F4-8403-C636-576AB6FE79D3}"/>
                </a:ext>
              </a:extLst>
            </p:cNvPr>
            <p:cNvPicPr>
              <a:picLocks noChangeAspect="1"/>
            </p:cNvPicPr>
            <p:nvPr/>
          </p:nvPicPr>
          <p:blipFill rotWithShape="1">
            <a:blip r:embed="rId2"/>
            <a:srcRect l="48771" t="54682" r="48768" b="43130"/>
            <a:stretch/>
          </p:blipFill>
          <p:spPr>
            <a:xfrm>
              <a:off x="2257495" y="1673805"/>
              <a:ext cx="450050" cy="225025"/>
            </a:xfrm>
            <a:prstGeom prst="rect">
              <a:avLst/>
            </a:prstGeom>
          </p:spPr>
        </p:pic>
        <p:pic>
          <p:nvPicPr>
            <p:cNvPr id="8" name="Kép 2">
              <a:extLst>
                <a:ext uri="{FF2B5EF4-FFF2-40B4-BE49-F238E27FC236}">
                  <a16:creationId xmlns:a16="http://schemas.microsoft.com/office/drawing/2014/main" id="{E21A16E9-BDD1-4BC0-88D7-A0CDF65CEC81}"/>
                </a:ext>
              </a:extLst>
            </p:cNvPr>
            <p:cNvPicPr>
              <a:picLocks noChangeAspect="1"/>
            </p:cNvPicPr>
            <p:nvPr/>
          </p:nvPicPr>
          <p:blipFill rotWithShape="1">
            <a:blip r:embed="rId2"/>
            <a:srcRect l="48771" t="54682" r="48768" b="43130"/>
            <a:stretch/>
          </p:blipFill>
          <p:spPr>
            <a:xfrm>
              <a:off x="3401870" y="1673805"/>
              <a:ext cx="450050" cy="225025"/>
            </a:xfrm>
            <a:prstGeom prst="rect">
              <a:avLst/>
            </a:prstGeom>
          </p:spPr>
        </p:pic>
        <p:pic>
          <p:nvPicPr>
            <p:cNvPr id="9" name="Kép 2">
              <a:extLst>
                <a:ext uri="{FF2B5EF4-FFF2-40B4-BE49-F238E27FC236}">
                  <a16:creationId xmlns:a16="http://schemas.microsoft.com/office/drawing/2014/main" id="{6E35E6E4-15E8-F766-D284-B234CCA1879E}"/>
                </a:ext>
              </a:extLst>
            </p:cNvPr>
            <p:cNvPicPr>
              <a:picLocks noChangeAspect="1"/>
            </p:cNvPicPr>
            <p:nvPr/>
          </p:nvPicPr>
          <p:blipFill rotWithShape="1">
            <a:blip r:embed="rId2"/>
            <a:srcRect l="48771" t="54682" r="48768" b="43130"/>
            <a:stretch/>
          </p:blipFill>
          <p:spPr>
            <a:xfrm>
              <a:off x="5697125" y="1673805"/>
              <a:ext cx="450050" cy="225025"/>
            </a:xfrm>
            <a:prstGeom prst="rect">
              <a:avLst/>
            </a:prstGeom>
          </p:spPr>
        </p:pic>
        <p:pic>
          <p:nvPicPr>
            <p:cNvPr id="10" name="Kép 2">
              <a:extLst>
                <a:ext uri="{FF2B5EF4-FFF2-40B4-BE49-F238E27FC236}">
                  <a16:creationId xmlns:a16="http://schemas.microsoft.com/office/drawing/2014/main" id="{ABF9EBAE-0106-D4D3-8BC6-EE75046718A5}"/>
                </a:ext>
              </a:extLst>
            </p:cNvPr>
            <p:cNvPicPr>
              <a:picLocks noChangeAspect="1"/>
            </p:cNvPicPr>
            <p:nvPr/>
          </p:nvPicPr>
          <p:blipFill rotWithShape="1">
            <a:blip r:embed="rId2"/>
            <a:srcRect l="48771" t="54682" r="48768" b="43130"/>
            <a:stretch/>
          </p:blipFill>
          <p:spPr>
            <a:xfrm>
              <a:off x="6867255" y="1673805"/>
              <a:ext cx="450050" cy="225025"/>
            </a:xfrm>
            <a:prstGeom prst="rect">
              <a:avLst/>
            </a:prstGeom>
          </p:spPr>
        </p:pic>
        <p:sp>
          <p:nvSpPr>
            <p:cNvPr id="5" name="TextBox 4">
              <a:extLst>
                <a:ext uri="{FF2B5EF4-FFF2-40B4-BE49-F238E27FC236}">
                  <a16:creationId xmlns:a16="http://schemas.microsoft.com/office/drawing/2014/main" id="{F7B919E1-2026-9DF6-ADB7-FB63F14ADB62}"/>
                </a:ext>
              </a:extLst>
            </p:cNvPr>
            <p:cNvSpPr txBox="1"/>
            <p:nvPr/>
          </p:nvSpPr>
          <p:spPr>
            <a:xfrm>
              <a:off x="2144850" y="1645683"/>
              <a:ext cx="6558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F0"/>
                  </a:solidFill>
                  <a:effectLst/>
                  <a:uLnTx/>
                  <a:uFillTx/>
                  <a:latin typeface="Verdana"/>
                  <a:ea typeface="+mn-ea"/>
                  <a:cs typeface="+mn-cs"/>
                </a:rPr>
                <a:t>1111</a:t>
              </a:r>
            </a:p>
          </p:txBody>
        </p:sp>
        <p:sp>
          <p:nvSpPr>
            <p:cNvPr id="11" name="TextBox 10">
              <a:extLst>
                <a:ext uri="{FF2B5EF4-FFF2-40B4-BE49-F238E27FC236}">
                  <a16:creationId xmlns:a16="http://schemas.microsoft.com/office/drawing/2014/main" id="{3D2E6B2D-4259-9DD7-6724-D9F53AC166CB}"/>
                </a:ext>
              </a:extLst>
            </p:cNvPr>
            <p:cNvSpPr txBox="1"/>
            <p:nvPr/>
          </p:nvSpPr>
          <p:spPr>
            <a:xfrm>
              <a:off x="5626365" y="1648050"/>
              <a:ext cx="6709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F0"/>
                  </a:solidFill>
                  <a:effectLst/>
                  <a:uLnTx/>
                  <a:uFillTx/>
                  <a:latin typeface="Verdana"/>
                  <a:ea typeface="+mn-ea"/>
                  <a:cs typeface="+mn-cs"/>
                </a:rPr>
                <a:t>1111</a:t>
              </a:r>
            </a:p>
          </p:txBody>
        </p:sp>
        <p:sp>
          <p:nvSpPr>
            <p:cNvPr id="12" name="TextBox 11">
              <a:extLst>
                <a:ext uri="{FF2B5EF4-FFF2-40B4-BE49-F238E27FC236}">
                  <a16:creationId xmlns:a16="http://schemas.microsoft.com/office/drawing/2014/main" id="{0BA19AF9-CA9D-3A96-A841-164389D1AFBE}"/>
                </a:ext>
              </a:extLst>
            </p:cNvPr>
            <p:cNvSpPr txBox="1"/>
            <p:nvPr/>
          </p:nvSpPr>
          <p:spPr>
            <a:xfrm>
              <a:off x="3364511" y="1628391"/>
              <a:ext cx="65423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0000</a:t>
              </a:r>
            </a:p>
          </p:txBody>
        </p:sp>
        <p:sp>
          <p:nvSpPr>
            <p:cNvPr id="13" name="TextBox 12">
              <a:extLst>
                <a:ext uri="{FF2B5EF4-FFF2-40B4-BE49-F238E27FC236}">
                  <a16:creationId xmlns:a16="http://schemas.microsoft.com/office/drawing/2014/main" id="{6E69E2E3-3673-ADC2-6F69-9F41F8C68526}"/>
                </a:ext>
              </a:extLst>
            </p:cNvPr>
            <p:cNvSpPr txBox="1"/>
            <p:nvPr/>
          </p:nvSpPr>
          <p:spPr>
            <a:xfrm>
              <a:off x="6822675" y="1648050"/>
              <a:ext cx="71965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0000</a:t>
              </a:r>
            </a:p>
          </p:txBody>
        </p:sp>
        <p:sp>
          <p:nvSpPr>
            <p:cNvPr id="14" name="Oval 13">
              <a:extLst>
                <a:ext uri="{FF2B5EF4-FFF2-40B4-BE49-F238E27FC236}">
                  <a16:creationId xmlns:a16="http://schemas.microsoft.com/office/drawing/2014/main" id="{2FEB0200-898C-118D-CF6E-E561EC47C8B6}"/>
                </a:ext>
              </a:extLst>
            </p:cNvPr>
            <p:cNvSpPr/>
            <p:nvPr/>
          </p:nvSpPr>
          <p:spPr bwMode="auto">
            <a:xfrm>
              <a:off x="6793800" y="4194085"/>
              <a:ext cx="764235" cy="463524"/>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6" name="Rectangle 15">
            <a:extLst>
              <a:ext uri="{FF2B5EF4-FFF2-40B4-BE49-F238E27FC236}">
                <a16:creationId xmlns:a16="http://schemas.microsoft.com/office/drawing/2014/main" id="{6A37F072-77D0-AD42-2DC5-3E2F0C559CB5}"/>
              </a:ext>
            </a:extLst>
          </p:cNvPr>
          <p:cNvSpPr/>
          <p:nvPr/>
        </p:nvSpPr>
        <p:spPr bwMode="auto">
          <a:xfrm>
            <a:off x="3174123" y="3951889"/>
            <a:ext cx="945931" cy="536028"/>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0052328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21</a:t>
            </a:r>
            <a:r>
              <a:rPr lang="en-GB" sz="1700">
                <a:solidFill>
                  <a:srgbClr val="FFFFFF"/>
                </a:solidFill>
              </a:rPr>
              <a:t>)</a:t>
            </a:r>
            <a:endParaRPr lang="en-US" sz="1700"/>
          </a:p>
        </p:txBody>
      </p:sp>
      <p:sp>
        <p:nvSpPr>
          <p:cNvPr id="3" name="TextBox 2"/>
          <p:cNvSpPr txBox="1"/>
          <p:nvPr/>
        </p:nvSpPr>
        <p:spPr>
          <a:xfrm>
            <a:off x="73662" y="369548"/>
            <a:ext cx="59419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NVIDIA’s intention to acquire ARM from Softbank </a:t>
            </a:r>
          </a:p>
        </p:txBody>
      </p:sp>
      <p:sp>
        <p:nvSpPr>
          <p:cNvPr id="4" name="Rectangle: Rounded Corners 3">
            <a:extLst>
              <a:ext uri="{FF2B5EF4-FFF2-40B4-BE49-F238E27FC236}">
                <a16:creationId xmlns:a16="http://schemas.microsoft.com/office/drawing/2014/main" id="{E290A576-773E-EAA2-601A-F15161DA2890}"/>
              </a:ext>
            </a:extLst>
          </p:cNvPr>
          <p:cNvSpPr/>
          <p:nvPr/>
        </p:nvSpPr>
        <p:spPr bwMode="auto">
          <a:xfrm>
            <a:off x="-1" y="1884002"/>
            <a:ext cx="9144000" cy="158753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p:cNvSpPr txBox="1"/>
          <p:nvPr/>
        </p:nvSpPr>
        <p:spPr>
          <a:xfrm>
            <a:off x="610247" y="2298471"/>
            <a:ext cx="8777288"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PC of the future will be made by new OEMs, sold through new distributors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use a new instruction-set architecture.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ARM will be the most important CPU architecture of the future</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it already 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fastest growing processor architecture.”</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Rectangle: Rounded Corners 6">
            <a:extLst>
              <a:ext uri="{FF2B5EF4-FFF2-40B4-BE49-F238E27FC236}">
                <a16:creationId xmlns:a16="http://schemas.microsoft.com/office/drawing/2014/main" id="{5D1C1836-B3CB-61C4-83FF-E2832CEFD626}"/>
              </a:ext>
            </a:extLst>
          </p:cNvPr>
          <p:cNvSpPr/>
          <p:nvPr/>
        </p:nvSpPr>
        <p:spPr bwMode="auto">
          <a:xfrm>
            <a:off x="-1" y="833470"/>
            <a:ext cx="9144000" cy="1008000"/>
          </a:xfrm>
          <a:prstGeom prst="roundRect">
            <a:avLst/>
          </a:prstGeom>
          <a:solidFill>
            <a:schemeClr val="bg1">
              <a:lumMod val="85000"/>
            </a:schemeClr>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highlight>
                <a:srgbClr val="FFFF00"/>
              </a:highligh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1F9B1215-E11E-3025-F37E-2C560E0E3740}"/>
              </a:ext>
            </a:extLst>
          </p:cNvPr>
          <p:cNvSpPr txBox="1"/>
          <p:nvPr/>
        </p:nvSpPr>
        <p:spPr>
          <a:xfrm>
            <a:off x="284865" y="871220"/>
            <a:ext cx="8859136" cy="138499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Announced in </a:t>
            </a:r>
            <a:r>
              <a:rPr kumimoji="0" lang="en-US" sz="1600" b="0" i="0" u="none" strike="noStrike" kern="1200" cap="none" spc="0" normalizeH="0" baseline="0" noProof="0" dirty="0">
                <a:ln>
                  <a:noFill/>
                </a:ln>
                <a:solidFill>
                  <a:srgbClr val="0070C0"/>
                </a:solidFill>
                <a:effectLst/>
                <a:uLnTx/>
                <a:uFillTx/>
                <a:latin typeface="Verdana"/>
                <a:ea typeface="+mn-ea"/>
                <a:cs typeface="+mn-cs"/>
              </a:rPr>
              <a:t>09/2020</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Price: 40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be completed in 2022.</a:t>
            </a:r>
          </a:p>
          <a:p>
            <a:pPr marL="285750" marR="0" lvl="0" indent="-285750" algn="l" defTabSz="914400" rtl="0" eaLnBrk="1" fontAlgn="auto" latinLnBrk="0" hangingPunct="1">
              <a:lnSpc>
                <a:spcPct val="100000"/>
              </a:lnSpc>
              <a:spcBef>
                <a:spcPts val="0"/>
              </a:spcBef>
              <a:spcAft>
                <a:spcPts val="70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0000"/>
                </a:solidFill>
                <a:effectLst/>
                <a:uLnTx/>
                <a:uFillTx/>
                <a:latin typeface="Verdana"/>
                <a:ea typeface="+mn-ea"/>
                <a:cs typeface="+mn-cs"/>
              </a:rPr>
              <a:t>NVIDIA’s aim was “</a:t>
            </a:r>
            <a:r>
              <a:rPr kumimoji="0" lang="en-US" sz="1600" b="0" i="0" u="none" strike="noStrike" kern="1200" cap="none" spc="-40" normalizeH="0" noProof="0" dirty="0">
                <a:ln>
                  <a:noFill/>
                </a:ln>
                <a:solidFill>
                  <a:srgbClr val="FF0000"/>
                </a:solidFill>
                <a:effectLst/>
                <a:uLnTx/>
                <a:uFillTx/>
                <a:latin typeface="Verdana"/>
                <a:ea typeface="+mn-ea"/>
                <a:cs typeface="+mn-cs"/>
              </a:rPr>
              <a:t>burying x86 PCs,</a:t>
            </a:r>
            <a:r>
              <a:rPr kumimoji="0" lang="en-US" sz="1600" b="0" i="0" u="none" strike="noStrike" kern="1200" cap="none" spc="-40" normalizeH="0" noProof="0" dirty="0">
                <a:ln>
                  <a:noFill/>
                </a:ln>
                <a:solidFill>
                  <a:srgbClr val="000000"/>
                </a:solidFill>
                <a:effectLst/>
                <a:uLnTx/>
                <a:uFillTx/>
                <a:latin typeface="Verdana"/>
                <a:ea typeface="+mn-ea"/>
                <a:cs typeface="+mn-cs"/>
              </a:rPr>
              <a:t>” as stated by their CEO (Huang) in 09/2020 [4]: </a:t>
            </a:r>
          </a:p>
        </p:txBody>
      </p:sp>
      <p:sp>
        <p:nvSpPr>
          <p:cNvPr id="6" name="TextBox 5">
            <a:extLst>
              <a:ext uri="{FF2B5EF4-FFF2-40B4-BE49-F238E27FC236}">
                <a16:creationId xmlns:a16="http://schemas.microsoft.com/office/drawing/2014/main" id="{6063D89A-E6FF-96E9-D59E-0533CBA7C491}"/>
              </a:ext>
            </a:extLst>
          </p:cNvPr>
          <p:cNvSpPr txBox="1"/>
          <p:nvPr/>
        </p:nvSpPr>
        <p:spPr>
          <a:xfrm>
            <a:off x="73662" y="3593803"/>
            <a:ext cx="977960" cy="338554"/>
          </a:xfrm>
          <a:prstGeom prst="rect">
            <a:avLst/>
          </a:prstGeom>
          <a:noFill/>
        </p:spPr>
        <p:txBody>
          <a:bodyPr wrap="none" rtlCol="0">
            <a:spAutoFit/>
          </a:bodyPr>
          <a:lstStyle/>
          <a:p>
            <a:r>
              <a:rPr lang="en-US" sz="1600" dirty="0">
                <a:solidFill>
                  <a:srgbClr val="FF0000"/>
                </a:solidFill>
              </a:rPr>
              <a:t>Remark</a:t>
            </a:r>
            <a:endParaRPr lang="hu-HU" sz="1600" dirty="0">
              <a:solidFill>
                <a:srgbClr val="FF0000"/>
              </a:solidFill>
            </a:endParaRPr>
          </a:p>
        </p:txBody>
      </p:sp>
      <p:sp>
        <p:nvSpPr>
          <p:cNvPr id="9" name="TextBox 8">
            <a:extLst>
              <a:ext uri="{FF2B5EF4-FFF2-40B4-BE49-F238E27FC236}">
                <a16:creationId xmlns:a16="http://schemas.microsoft.com/office/drawing/2014/main" id="{349EA421-5397-1A7E-5664-AC68563CF18D}"/>
              </a:ext>
            </a:extLst>
          </p:cNvPr>
          <p:cNvSpPr txBox="1"/>
          <p:nvPr/>
        </p:nvSpPr>
        <p:spPr>
          <a:xfrm>
            <a:off x="77671" y="3923410"/>
            <a:ext cx="8878393" cy="584775"/>
          </a:xfrm>
          <a:prstGeom prst="rect">
            <a:avLst/>
          </a:prstGeom>
          <a:noFill/>
        </p:spPr>
        <p:txBody>
          <a:bodyPr wrap="none" rtlCol="0">
            <a:spAutoFit/>
          </a:bodyPr>
          <a:lstStyle/>
          <a:p>
            <a:r>
              <a:rPr lang="en-US" sz="1600" dirty="0"/>
              <a:t>Considering the recent developments regarding the emergence and advantages of</a:t>
            </a:r>
          </a:p>
          <a:p>
            <a:r>
              <a:rPr lang="en-US" sz="1600" dirty="0"/>
              <a:t>  ARM-based servers and DT processors, </a:t>
            </a:r>
            <a:r>
              <a:rPr lang="en-US" sz="1600" dirty="0">
                <a:solidFill>
                  <a:srgbClr val="0070C0"/>
                </a:solidFill>
              </a:rPr>
              <a:t>Huang’s vision seems to be not unfounded.</a:t>
            </a:r>
            <a:endParaRPr lang="hu-HU" sz="1600" dirty="0">
              <a:solidFill>
                <a:srgbClr val="0070C0"/>
              </a:solidFill>
            </a:endParaRPr>
          </a:p>
        </p:txBody>
      </p:sp>
    </p:spTree>
    <p:extLst>
      <p:ext uri="{BB962C8B-B14F-4D97-AF65-F5344CB8AC3E}">
        <p14:creationId xmlns:p14="http://schemas.microsoft.com/office/powerpoint/2010/main" val="1887256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additive="base">
                                        <p:cTn id="1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 calcmode="lin" valueType="num">
                                      <p:cBhvr additive="base">
                                        <p:cTn id="27"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anim calcmode="lin" valueType="num">
                                      <p:cBhvr additive="base">
                                        <p:cTn id="3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xEl>
                                              <p:pRg st="1" end="1"/>
                                            </p:txEl>
                                          </p:spTgt>
                                        </p:tgtEl>
                                        <p:attrNameLst>
                                          <p:attrName>style.visibility</p:attrName>
                                        </p:attrNameLst>
                                      </p:cBhvr>
                                      <p:to>
                                        <p:strVal val="visible"/>
                                      </p:to>
                                    </p:set>
                                    <p:anim calcmode="lin" valueType="num">
                                      <p:cBhvr additive="base">
                                        <p:cTn id="3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5">
                                            <p:txEl>
                                              <p:pRg st="2" end="2"/>
                                            </p:txEl>
                                          </p:spTgt>
                                        </p:tgtEl>
                                        <p:attrNameLst>
                                          <p:attrName>style.visibility</p:attrName>
                                        </p:attrNameLst>
                                      </p:cBhvr>
                                      <p:to>
                                        <p:strVal val="visible"/>
                                      </p:to>
                                    </p:set>
                                    <p:anim calcmode="lin" valueType="num">
                                      <p:cBhvr additive="base">
                                        <p:cTn id="41"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xEl>
                                              <p:pRg st="3" end="3"/>
                                            </p:txEl>
                                          </p:spTgt>
                                        </p:tgtEl>
                                        <p:attrNameLst>
                                          <p:attrName>style.visibility</p:attrName>
                                        </p:attrNameLst>
                                      </p:cBhvr>
                                      <p:to>
                                        <p:strVal val="visible"/>
                                      </p:to>
                                    </p:set>
                                    <p:anim calcmode="lin" valueType="num">
                                      <p:cBhvr additive="base">
                                        <p:cTn id="4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500" fill="hold"/>
                                        <p:tgtEl>
                                          <p:spTgt spid="4"/>
                                        </p:tgtEl>
                                        <p:attrNameLst>
                                          <p:attrName>ppt_x</p:attrName>
                                        </p:attrNameLst>
                                      </p:cBhvr>
                                      <p:tavLst>
                                        <p:tav tm="0">
                                          <p:val>
                                            <p:strVal val="#ppt_x"/>
                                          </p:val>
                                        </p:tav>
                                        <p:tav tm="100000">
                                          <p:val>
                                            <p:strVal val="#ppt_x"/>
                                          </p:val>
                                        </p:tav>
                                      </p:tavLst>
                                    </p:anim>
                                    <p:anim calcmode="lin" valueType="num">
                                      <p:cBhvr additive="base">
                                        <p:cTn id="5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500" fill="hold"/>
                                        <p:tgtEl>
                                          <p:spTgt spid="6"/>
                                        </p:tgtEl>
                                        <p:attrNameLst>
                                          <p:attrName>ppt_x</p:attrName>
                                        </p:attrNameLst>
                                      </p:cBhvr>
                                      <p:tavLst>
                                        <p:tav tm="0">
                                          <p:val>
                                            <p:strVal val="#ppt_x"/>
                                          </p:val>
                                        </p:tav>
                                        <p:tav tm="100000">
                                          <p:val>
                                            <p:strVal val="#ppt_x"/>
                                          </p:val>
                                        </p:tav>
                                      </p:tavLst>
                                    </p:anim>
                                    <p:anim calcmode="lin" valueType="num">
                                      <p:cBhvr additive="base">
                                        <p:cTn id="58" dur="500" fill="hold"/>
                                        <p:tgtEl>
                                          <p:spTgt spid="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6" grpId="0"/>
      <p:bldP spid="9"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B9F700-2E3F-DFFE-E54F-3F605A2E164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35747A41-767D-09AF-3AF0-FF381B323CC2}"/>
              </a:ext>
            </a:extLst>
          </p:cNvPr>
          <p:cNvSpPr>
            <a:spLocks noGrp="1"/>
          </p:cNvSpPr>
          <p:nvPr>
            <p:ph type="title"/>
          </p:nvPr>
        </p:nvSpPr>
        <p:spPr/>
        <p:txBody>
          <a:bodyPr/>
          <a:lstStyle/>
          <a:p>
            <a:r>
              <a:rPr lang="en-US" sz="1700" dirty="0"/>
              <a:t>2.2.4 A closer look at the SVE register set-based ISA extensions (12)</a:t>
            </a:r>
          </a:p>
        </p:txBody>
      </p:sp>
      <p:sp>
        <p:nvSpPr>
          <p:cNvPr id="5" name="Rounded Rectangle 4">
            <a:extLst>
              <a:ext uri="{FF2B5EF4-FFF2-40B4-BE49-F238E27FC236}">
                <a16:creationId xmlns:a16="http://schemas.microsoft.com/office/drawing/2014/main" id="{BF07BD1B-3AB4-8754-D9F4-9E6EF69CDBBC}"/>
              </a:ext>
            </a:extLst>
          </p:cNvPr>
          <p:cNvSpPr/>
          <p:nvPr/>
        </p:nvSpPr>
        <p:spPr bwMode="auto">
          <a:xfrm flipV="1">
            <a:off x="7245" y="834957"/>
            <a:ext cx="9136755" cy="111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Szövegdoboz 2">
            <a:extLst>
              <a:ext uri="{FF2B5EF4-FFF2-40B4-BE49-F238E27FC236}">
                <a16:creationId xmlns:a16="http://schemas.microsoft.com/office/drawing/2014/main" id="{8962E1C1-E02F-2CCE-F8D7-A324D9046309}"/>
              </a:ext>
            </a:extLst>
          </p:cNvPr>
          <p:cNvSpPr txBox="1"/>
          <p:nvPr/>
        </p:nvSpPr>
        <p:spPr>
          <a:xfrm>
            <a:off x="90895" y="865099"/>
            <a:ext cx="892800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When writing programs, in addition to specifying the operation code and the source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and destination registers, it is necessary to also specify </a:t>
            </a:r>
            <a:r>
              <a:rPr kumimoji="0" lang="en-US" sz="1600" b="0" i="0" u="none" strike="noStrike" kern="1200" cap="none" spc="-30" normalizeH="0" baseline="0" noProof="0" dirty="0">
                <a:ln>
                  <a:noFill/>
                </a:ln>
                <a:solidFill>
                  <a:srgbClr val="0070C0"/>
                </a:solidFill>
                <a:effectLst/>
                <a:uLnTx/>
                <a:uFillTx/>
                <a:latin typeface="Verdana"/>
                <a:ea typeface="+mn-ea"/>
                <a:cs typeface="+mn-cs"/>
              </a:rPr>
              <a:t>a previously set Predicate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register </a:t>
            </a:r>
            <a:r>
              <a:rPr kumimoji="0" lang="en-US" sz="1600" b="0" i="0" u="none" strike="noStrike" kern="1200" cap="none" spc="-30" normalizeH="0" baseline="0" noProof="0" dirty="0">
                <a:ln>
                  <a:noFill/>
                </a:ln>
                <a:solidFill>
                  <a:srgbClr val="000000"/>
                </a:solidFill>
                <a:effectLst/>
                <a:uLnTx/>
                <a:uFillTx/>
                <a:latin typeface="Verdana"/>
                <a:ea typeface="+mn-ea"/>
                <a:cs typeface="+mn-cs"/>
              </a:rPr>
              <a:t>to identify the length of the </a:t>
            </a:r>
            <a:r>
              <a:rPr kumimoji="0" lang="en-US" sz="1600" b="0" i="0" u="none" strike="noStrike" kern="1200" cap="none" spc="0" normalizeH="0" baseline="0" noProof="0" dirty="0">
                <a:ln>
                  <a:noFill/>
                </a:ln>
                <a:solidFill>
                  <a:srgbClr val="000000"/>
                </a:solidFill>
                <a:effectLst/>
                <a:uLnTx/>
                <a:uFillTx/>
                <a:latin typeface="Verdana"/>
                <a:ea typeface="+mn-ea"/>
                <a:cs typeface="+mn-cs"/>
              </a:rPr>
              <a:t>data elements, i.e. to show which data elements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will be used in the referenced SVE registers. </a:t>
            </a:r>
          </a:p>
        </p:txBody>
      </p:sp>
      <p:sp>
        <p:nvSpPr>
          <p:cNvPr id="7" name="TextBox 6">
            <a:extLst>
              <a:ext uri="{FF2B5EF4-FFF2-40B4-BE49-F238E27FC236}">
                <a16:creationId xmlns:a16="http://schemas.microsoft.com/office/drawing/2014/main" id="{344634C2-99BF-1319-DB33-3399D959BB69}"/>
              </a:ext>
            </a:extLst>
          </p:cNvPr>
          <p:cNvSpPr txBox="1"/>
          <p:nvPr/>
        </p:nvSpPr>
        <p:spPr>
          <a:xfrm>
            <a:off x="71437" y="413719"/>
            <a:ext cx="8505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Specifying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vectors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data</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words</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r>
              <a:rPr kumimoji="0" lang="hu-HU" sz="1800" b="0" i="0" u="none" strike="noStrike" kern="1200" cap="none" spc="0" normalizeH="0" baseline="0" noProof="0" dirty="0">
                <a:ln>
                  <a:noFill/>
                </a:ln>
                <a:solidFill>
                  <a:srgbClr val="2D2D8A"/>
                </a:solidFill>
                <a:effectLst/>
                <a:uLnTx/>
                <a:uFillTx/>
                <a:latin typeface="Verdana"/>
                <a:ea typeface="+mn-ea"/>
                <a:cs typeface="+mn-cs"/>
              </a:rPr>
              <a:t> in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instructions</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116637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4AA11B-D00E-A0D7-3E7A-71BB1A05C3BA}"/>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3F1E9E8E-14AC-F735-5A12-076B0AA33D65}"/>
              </a:ext>
            </a:extLst>
          </p:cNvPr>
          <p:cNvSpPr>
            <a:spLocks noGrp="1"/>
          </p:cNvSpPr>
          <p:nvPr>
            <p:ph type="title"/>
          </p:nvPr>
        </p:nvSpPr>
        <p:spPr/>
        <p:txBody>
          <a:bodyPr/>
          <a:lstStyle/>
          <a:p>
            <a:r>
              <a:rPr lang="en-US" sz="1700" dirty="0"/>
              <a:t>2.2.4 A closer look at the SVE register set-based ISA extensions (13)</a:t>
            </a:r>
          </a:p>
        </p:txBody>
      </p:sp>
      <p:sp>
        <p:nvSpPr>
          <p:cNvPr id="3" name="Szövegdoboz 2">
            <a:extLst>
              <a:ext uri="{FF2B5EF4-FFF2-40B4-BE49-F238E27FC236}">
                <a16:creationId xmlns:a16="http://schemas.microsoft.com/office/drawing/2014/main" id="{4E6E430C-BE7A-A4DC-E4A4-F8A555F58E7C}"/>
              </a:ext>
            </a:extLst>
          </p:cNvPr>
          <p:cNvSpPr txBox="1"/>
          <p:nvPr/>
        </p:nvSpPr>
        <p:spPr>
          <a:xfrm>
            <a:off x="71438" y="413665"/>
            <a:ext cx="8866047" cy="9592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0" noProof="0" dirty="0" err="1">
                <a:ln>
                  <a:noFill/>
                </a:ln>
                <a:solidFill>
                  <a:srgbClr val="FF0000"/>
                </a:solidFill>
                <a:effectLst/>
                <a:uLnTx/>
                <a:uFillTx/>
                <a:latin typeface="Verdana"/>
                <a:ea typeface="+mn-ea"/>
                <a:cs typeface="+mn-cs"/>
              </a:rPr>
              <a:t>Remark</a:t>
            </a:r>
            <a:endParaRPr kumimoji="0" lang="hu-HU"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Our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previous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discussion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use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Predicate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registers</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strongly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simplified</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For a more detailed explanation </a:t>
            </a:r>
            <a:r>
              <a:rPr kumimoji="0" lang="en-US" sz="1600" b="0" i="0" u="none" strike="noStrike" kern="1200" cap="none" spc="0" normalizeH="0" baseline="0" noProof="0" dirty="0">
                <a:ln>
                  <a:noFill/>
                </a:ln>
                <a:solidFill>
                  <a:srgbClr val="000000"/>
                </a:solidFill>
                <a:effectLst/>
                <a:uLnTx/>
                <a:uFillTx/>
                <a:latin typeface="Verdana"/>
                <a:ea typeface="+mn-ea"/>
                <a:cs typeface="+mn-cs"/>
              </a:rPr>
              <a:t>we refer to [</a:t>
            </a:r>
            <a:r>
              <a:rPr kumimoji="0" lang="hu-HU" sz="1600" b="0" i="0" u="none" strike="noStrike" kern="1200" cap="none" spc="0" normalizeH="0" baseline="0" noProof="0" dirty="0">
                <a:ln>
                  <a:noFill/>
                </a:ln>
                <a:solidFill>
                  <a:srgbClr val="000000"/>
                </a:solidFill>
                <a:effectLst/>
                <a:uLnTx/>
                <a:uFillTx/>
                <a:latin typeface="Verdana"/>
                <a:ea typeface="+mn-ea"/>
                <a:cs typeface="+mn-cs"/>
              </a:rPr>
              <a:t>27</a:t>
            </a:r>
            <a:r>
              <a:rPr kumimoji="0" lang="en-US" sz="1600" b="0" i="0" u="none" strike="noStrike" kern="1200" cap="none" spc="0" normalizeH="0" baseline="0" noProof="0" dirty="0">
                <a:ln>
                  <a:noFill/>
                </a:ln>
                <a:solidFill>
                  <a:srgbClr val="000000"/>
                </a:solidFill>
                <a:effectLst/>
                <a:uLnTx/>
                <a:uFillTx/>
                <a:latin typeface="Verdana"/>
                <a:ea typeface="+mn-ea"/>
                <a:cs typeface="+mn-cs"/>
              </a:rPr>
              <a:t>] or [</a:t>
            </a:r>
            <a:r>
              <a:rPr kumimoji="0" lang="hu-HU" sz="1600" b="0" i="0" u="none" strike="noStrike" kern="1200" cap="none" spc="0" normalizeH="0" baseline="0" noProof="0" dirty="0">
                <a:ln>
                  <a:noFill/>
                </a:ln>
                <a:solidFill>
                  <a:srgbClr val="000000"/>
                </a:solidFill>
                <a:effectLst/>
                <a:uLnTx/>
                <a:uFillTx/>
                <a:latin typeface="Verdana"/>
                <a:ea typeface="+mn-ea"/>
                <a:cs typeface="+mn-cs"/>
              </a:rPr>
              <a:t>28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26343247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4CBD3-0BB7-AF0A-2F7B-925BB4DDE45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313330F-1B3B-B433-D258-1BFAC326F221}"/>
              </a:ext>
            </a:extLst>
          </p:cNvPr>
          <p:cNvPicPr>
            <a:picLocks noChangeAspect="1"/>
          </p:cNvPicPr>
          <p:nvPr/>
        </p:nvPicPr>
        <p:blipFill rotWithShape="1">
          <a:blip r:embed="rId2"/>
          <a:srcRect l="438" r="1420"/>
          <a:stretch/>
        </p:blipFill>
        <p:spPr>
          <a:xfrm>
            <a:off x="26494" y="1099291"/>
            <a:ext cx="9001001" cy="4664763"/>
          </a:xfrm>
          <a:prstGeom prst="rect">
            <a:avLst/>
          </a:prstGeom>
        </p:spPr>
      </p:pic>
      <p:sp>
        <p:nvSpPr>
          <p:cNvPr id="5" name="TextBox 4">
            <a:extLst>
              <a:ext uri="{FF2B5EF4-FFF2-40B4-BE49-F238E27FC236}">
                <a16:creationId xmlns:a16="http://schemas.microsoft.com/office/drawing/2014/main" id="{4488823E-C9EC-8FFA-0333-A219560F108F}"/>
              </a:ext>
            </a:extLst>
          </p:cNvPr>
          <p:cNvSpPr txBox="1"/>
          <p:nvPr/>
        </p:nvSpPr>
        <p:spPr>
          <a:xfrm>
            <a:off x="74928" y="430036"/>
            <a:ext cx="38282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Speed-up</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potential</a:t>
            </a:r>
            <a:r>
              <a:rPr kumimoji="0" lang="hu-HU" sz="1800" b="0" i="0" u="none" strike="noStrike" kern="1200" cap="none" spc="0" normalizeH="0" baseline="0" noProof="0" dirty="0">
                <a:ln>
                  <a:noFill/>
                </a:ln>
                <a:solidFill>
                  <a:srgbClr val="2D2D8A"/>
                </a:solidFill>
                <a:effectLst/>
                <a:uLnTx/>
                <a:uFillTx/>
                <a:latin typeface="Verdana"/>
                <a:ea typeface="+mn-ea"/>
                <a:cs typeface="+mn-cs"/>
              </a:rPr>
              <a:t> of SVE </a:t>
            </a:r>
            <a:r>
              <a:rPr kumimoji="0" lang="hu-HU" sz="1800" b="0" i="0" u="none" strike="noStrike" kern="1200" cap="none" spc="0" normalizeH="0" baseline="0" noProof="0" dirty="0">
                <a:ln>
                  <a:noFill/>
                </a:ln>
                <a:solidFill>
                  <a:srgbClr val="000000"/>
                </a:solidFill>
                <a:effectLst/>
                <a:uLnTx/>
                <a:uFillTx/>
                <a:latin typeface="Verdana"/>
                <a:ea typeface="+mn-ea"/>
                <a:cs typeface="+mn-cs"/>
              </a:rPr>
              <a:t>[7]</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BD24AAA2-F889-1FCA-6218-62453305A9CA}"/>
              </a:ext>
            </a:extLst>
          </p:cNvPr>
          <p:cNvSpPr>
            <a:spLocks noGrp="1"/>
          </p:cNvSpPr>
          <p:nvPr>
            <p:ph type="title"/>
          </p:nvPr>
        </p:nvSpPr>
        <p:spPr>
          <a:xfrm>
            <a:off x="0" y="-421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(14)</a:t>
            </a:r>
            <a:endParaRPr lang="en-US" sz="1700" dirty="0">
              <a:solidFill>
                <a:srgbClr val="FFFFFF"/>
              </a:solidFill>
            </a:endParaRPr>
          </a:p>
        </p:txBody>
      </p:sp>
      <p:sp>
        <p:nvSpPr>
          <p:cNvPr id="2" name="TextBox 1">
            <a:extLst>
              <a:ext uri="{FF2B5EF4-FFF2-40B4-BE49-F238E27FC236}">
                <a16:creationId xmlns:a16="http://schemas.microsoft.com/office/drawing/2014/main" id="{5F039363-56C5-DC46-7B46-649A031C6A6A}"/>
              </a:ext>
            </a:extLst>
          </p:cNvPr>
          <p:cNvSpPr txBox="1"/>
          <p:nvPr/>
        </p:nvSpPr>
        <p:spPr>
          <a:xfrm>
            <a:off x="26988" y="5826750"/>
            <a:ext cx="937461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As the above Figure indicates, SVE brings real speed-up </a:t>
            </a:r>
            <a:r>
              <a:rPr kumimoji="0" lang="en-US" sz="1600" b="0" i="0" u="none" strike="noStrike" kern="1200" cap="none" spc="0" normalizeH="0" baseline="0" noProof="0">
                <a:ln>
                  <a:noFill/>
                </a:ln>
                <a:solidFill>
                  <a:srgbClr val="0070C0"/>
                </a:solidFill>
                <a:effectLst/>
                <a:uLnTx/>
                <a:uFillTx/>
                <a:latin typeface="Verdana"/>
                <a:ea typeface="+mn-ea"/>
                <a:cs typeface="+mn-cs"/>
              </a:rPr>
              <a:t>only for appropriate workloads</a:t>
            </a:r>
            <a:r>
              <a:rPr kumimoji="0" lang="en-US" sz="1600" b="0" i="0" u="none" strike="noStrike" kern="1200" cap="none" spc="0" normalizeH="0" baseline="0" noProof="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429080997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DC2D5-9887-47D1-D084-7F0B04DEBA07}"/>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9E276E6C-5BF0-DF61-9EA4-F912FC965A71}"/>
              </a:ext>
            </a:extLst>
          </p:cNvPr>
          <p:cNvSpPr>
            <a:spLocks noGrp="1"/>
          </p:cNvSpPr>
          <p:nvPr>
            <p:ph type="title"/>
          </p:nvPr>
        </p:nvSpPr>
        <p:spPr/>
        <p:txBody>
          <a:bodyPr/>
          <a:lstStyle/>
          <a:p>
            <a:r>
              <a:rPr lang="en-US" sz="1700" dirty="0"/>
              <a:t>2.2.4 A closer look at the SVE register set-based ISA extensions (15)</a:t>
            </a:r>
            <a:endParaRPr lang="en-GB" sz="1700" dirty="0">
              <a:solidFill>
                <a:srgbClr val="FFFFFF"/>
              </a:solidFill>
            </a:endParaRPr>
          </a:p>
        </p:txBody>
      </p:sp>
      <p:sp>
        <p:nvSpPr>
          <p:cNvPr id="5" name="TextBox 4">
            <a:extLst>
              <a:ext uri="{FF2B5EF4-FFF2-40B4-BE49-F238E27FC236}">
                <a16:creationId xmlns:a16="http://schemas.microsoft.com/office/drawing/2014/main" id="{5446B6FC-62BD-0469-701C-7B3192A4388F}"/>
              </a:ext>
            </a:extLst>
          </p:cNvPr>
          <p:cNvSpPr txBox="1"/>
          <p:nvPr/>
        </p:nvSpPr>
        <p:spPr>
          <a:xfrm>
            <a:off x="71438" y="452165"/>
            <a:ext cx="835273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a:t>
            </a:r>
            <a:r>
              <a:rPr kumimoji="0" lang="en-US" sz="1800" b="0" i="0" u="none" strike="noStrike" kern="1200" cap="none" spc="0" normalizeH="0" baseline="0" noProof="0" dirty="0">
                <a:ln>
                  <a:noFill/>
                </a:ln>
                <a:solidFill>
                  <a:srgbClr val="2D2D8A"/>
                </a:solidFill>
                <a:effectLst/>
                <a:uLnTx/>
                <a:uFillTx/>
                <a:latin typeface="Verdana"/>
                <a:ea typeface="+mn-ea"/>
                <a:cs typeface="+mn-cs"/>
              </a:rPr>
              <a:t>The 2. generation 128 – 2048-bit FX/FP SIMD extension, called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SVE2 ISA extension</a:t>
            </a:r>
          </a:p>
        </p:txBody>
      </p:sp>
      <p:sp>
        <p:nvSpPr>
          <p:cNvPr id="3" name="Rounded Rectangle 2">
            <a:extLst>
              <a:ext uri="{FF2B5EF4-FFF2-40B4-BE49-F238E27FC236}">
                <a16:creationId xmlns:a16="http://schemas.microsoft.com/office/drawing/2014/main" id="{D481EFD1-F04E-6E18-1EFA-CF616D3F4E4A}"/>
              </a:ext>
            </a:extLst>
          </p:cNvPr>
          <p:cNvSpPr/>
          <p:nvPr/>
        </p:nvSpPr>
        <p:spPr bwMode="auto">
          <a:xfrm>
            <a:off x="24478" y="1134368"/>
            <a:ext cx="9117012" cy="165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Szövegdoboz 3">
            <a:extLst>
              <a:ext uri="{FF2B5EF4-FFF2-40B4-BE49-F238E27FC236}">
                <a16:creationId xmlns:a16="http://schemas.microsoft.com/office/drawing/2014/main" id="{68BB7993-5152-548B-AD4D-CDCA322C422F}"/>
              </a:ext>
            </a:extLst>
          </p:cNvPr>
          <p:cNvSpPr txBox="1"/>
          <p:nvPr/>
        </p:nvSpPr>
        <p:spPr>
          <a:xfrm>
            <a:off x="211170" y="1134369"/>
            <a:ext cx="9290639" cy="164660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SVE2</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was introduced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Armv9-A ISA in 2021 as a mandatory </a:t>
            </a:r>
            <a:r>
              <a:rPr kumimoji="0" lang="en-US" sz="1600" b="0" i="0" u="none" strike="noStrike" kern="1200" cap="none" spc="0" normalizeH="0" baseline="0" noProof="0" dirty="0">
                <a:ln>
                  <a:noFill/>
                </a:ln>
                <a:solidFill>
                  <a:srgbClr val="000000"/>
                </a:solidFill>
                <a:effectLst/>
                <a:uLnTx/>
                <a:uFillTx/>
                <a:latin typeface="Verdana"/>
                <a:ea typeface="+mn-ea"/>
                <a:cs typeface="+mn-cs"/>
              </a:rPr>
              <a:t>feature.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While the previous </a:t>
            </a:r>
            <a:r>
              <a:rPr kumimoji="0" lang="en-US" sz="1600" b="0" i="0" u="none" strike="noStrike" kern="1200" cap="none" spc="0" normalizeH="0" baseline="0" noProof="0" dirty="0">
                <a:ln>
                  <a:noFill/>
                </a:ln>
                <a:solidFill>
                  <a:srgbClr val="0070C0"/>
                </a:solidFill>
                <a:effectLst/>
                <a:uLnTx/>
                <a:uFillTx/>
                <a:latin typeface="Verdana"/>
                <a:ea typeface="+mn-ea"/>
                <a:cs typeface="+mn-cs"/>
              </a:rPr>
              <a:t>SVE</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mainly </a:t>
            </a:r>
            <a:r>
              <a:rPr kumimoji="0" lang="en-US" sz="1600" b="0" i="0" u="none" strike="noStrike" kern="1200" cap="none" spc="0" normalizeH="0" baseline="0" noProof="0" dirty="0">
                <a:ln>
                  <a:noFill/>
                </a:ln>
                <a:solidFill>
                  <a:srgbClr val="0070C0"/>
                </a:solidFill>
                <a:effectLst/>
                <a:uLnTx/>
                <a:uFillTx/>
                <a:latin typeface="Verdana"/>
                <a:ea typeface="+mn-ea"/>
                <a:cs typeface="+mn-cs"/>
              </a:rPr>
              <a:t>focused on HPC </a:t>
            </a:r>
            <a:r>
              <a:rPr kumimoji="0" lang="en-US" sz="1600" b="0" i="0" u="none" strike="noStrike" kern="1200" cap="none" spc="0" normalizeH="0" baseline="0" noProof="0" dirty="0">
                <a:ln>
                  <a:noFill/>
                </a:ln>
                <a:solidFill>
                  <a:srgbClr val="000000"/>
                </a:solidFill>
                <a:effectLst/>
                <a:uLnTx/>
                <a:uFillTx/>
                <a:latin typeface="Verdana"/>
                <a:ea typeface="+mn-ea"/>
                <a:cs typeface="+mn-cs"/>
              </a:rPr>
              <a:t>(High-Performance Computing) workloads, the SVE2 extension provides a </a:t>
            </a:r>
            <a:r>
              <a:rPr kumimoji="0" lang="en-US" sz="1600" b="0" i="0" u="none" strike="noStrike" kern="1200" cap="none" spc="0" normalizeH="0" baseline="0" noProof="0" dirty="0">
                <a:ln>
                  <a:noFill/>
                </a:ln>
                <a:solidFill>
                  <a:srgbClr val="0070C0"/>
                </a:solidFill>
                <a:effectLst/>
                <a:uLnTx/>
                <a:uFillTx/>
                <a:latin typeface="Verdana"/>
                <a:ea typeface="+mn-ea"/>
                <a:cs typeface="+mn-cs"/>
              </a:rPr>
              <a:t>much broader range of </a:t>
            </a:r>
            <a:r>
              <a:rPr kumimoji="0" lang="en-US" sz="1600" b="0" i="0" u="none" strike="noStrike" kern="1200" cap="none" spc="-30" normalizeH="0" baseline="0" noProof="0" dirty="0">
                <a:ln>
                  <a:noFill/>
                </a:ln>
                <a:solidFill>
                  <a:srgbClr val="0070C0"/>
                </a:solidFill>
                <a:effectLst/>
                <a:uLnTx/>
                <a:uFillTx/>
                <a:latin typeface="Verdana"/>
                <a:ea typeface="+mn-ea"/>
                <a:cs typeface="+mn-cs"/>
              </a:rPr>
              <a:t>instructions </a:t>
            </a:r>
            <a:r>
              <a:rPr kumimoji="0" lang="en-US" sz="1600" b="0" i="0" u="none" strike="noStrike" kern="1200" cap="none" spc="-30" normalizeH="0" baseline="0" noProof="0" dirty="0">
                <a:ln>
                  <a:noFill/>
                </a:ln>
                <a:solidFill>
                  <a:srgbClr val="000000"/>
                </a:solidFill>
                <a:effectLst/>
                <a:uLnTx/>
                <a:uFillTx/>
                <a:latin typeface="Verdana"/>
                <a:ea typeface="+mn-ea"/>
                <a:cs typeface="+mn-cs"/>
              </a:rPr>
              <a:t>and can be seen as a </a:t>
            </a:r>
            <a:r>
              <a:rPr kumimoji="0" lang="en-US" sz="1600" b="0" i="0" u="none" strike="noStrike" kern="1200" cap="none" spc="-30" normalizeH="0" baseline="0" noProof="0" dirty="0">
                <a:ln>
                  <a:noFill/>
                </a:ln>
                <a:solidFill>
                  <a:srgbClr val="0070C0"/>
                </a:solidFill>
                <a:effectLst/>
                <a:uLnTx/>
                <a:uFillTx/>
                <a:latin typeface="Verdana"/>
                <a:ea typeface="+mn-ea"/>
                <a:cs typeface="+mn-cs"/>
              </a:rPr>
              <a:t>potential successor to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recent SIMD extension, </a:t>
            </a:r>
            <a:r>
              <a:rPr kumimoji="0" lang="en-US" sz="1600" b="0" i="0" u="none" strike="noStrike" kern="1200" cap="none" spc="0" normalizeH="0" baseline="0" noProof="0" dirty="0">
                <a:ln>
                  <a:noFill/>
                </a:ln>
                <a:solidFill>
                  <a:srgbClr val="000000"/>
                </a:solidFill>
                <a:effectLst/>
                <a:uLnTx/>
                <a:uFillTx/>
                <a:latin typeface="Verdana"/>
                <a:ea typeface="+mn-ea"/>
                <a:cs typeface="+mn-cs"/>
              </a:rPr>
              <a:t>known as </a:t>
            </a:r>
            <a:r>
              <a:rPr kumimoji="0" lang="en-US" sz="1600" b="0" i="0" u="none" strike="noStrike" kern="1200" cap="none" spc="0" normalizeH="0" baseline="0" noProof="0" dirty="0">
                <a:ln>
                  <a:noFill/>
                </a:ln>
                <a:solidFill>
                  <a:srgbClr val="0070C0"/>
                </a:solidFill>
                <a:effectLst/>
                <a:uLnTx/>
                <a:uFillTx/>
                <a:latin typeface="Verdana"/>
                <a:ea typeface="+mn-ea"/>
                <a:cs typeface="+mn-cs"/>
              </a:rPr>
              <a:t>Neon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18029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DBDEB8-D165-CCCA-CB85-B5036A51A8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CA9FD7-8FE7-051E-A5B7-EAB466D950DC}"/>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(16)</a:t>
            </a:r>
            <a:endParaRPr lang="en-US" sz="1700" dirty="0">
              <a:solidFill>
                <a:srgbClr val="FFFFFF"/>
              </a:solidFill>
            </a:endParaRPr>
          </a:p>
        </p:txBody>
      </p:sp>
      <p:sp>
        <p:nvSpPr>
          <p:cNvPr id="3" name="Rounded Rectangle 2">
            <a:extLst>
              <a:ext uri="{FF2B5EF4-FFF2-40B4-BE49-F238E27FC236}">
                <a16:creationId xmlns:a16="http://schemas.microsoft.com/office/drawing/2014/main" id="{4C278349-8ECF-E2F2-248D-DB8DD6A0705B}"/>
              </a:ext>
            </a:extLst>
          </p:cNvPr>
          <p:cNvSpPr/>
          <p:nvPr/>
        </p:nvSpPr>
        <p:spPr bwMode="auto">
          <a:xfrm>
            <a:off x="268590" y="3759705"/>
            <a:ext cx="8676000" cy="1548000"/>
          </a:xfrm>
          <a:prstGeom prst="roundRect">
            <a:avLst/>
          </a:prstGeom>
          <a:solidFill>
            <a:srgbClr val="CCFFCC"/>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35DE5F89-53E5-2347-7017-D74EB2614FD4}"/>
              </a:ext>
            </a:extLst>
          </p:cNvPr>
          <p:cNvSpPr txBox="1"/>
          <p:nvPr/>
        </p:nvSpPr>
        <p:spPr>
          <a:xfrm>
            <a:off x="2795217" y="4566367"/>
            <a:ext cx="3475631" cy="692497"/>
          </a:xfrm>
          <a:prstGeom prst="rect">
            <a:avLst/>
          </a:prstGeom>
          <a:solidFill>
            <a:srgbClr val="CCFFCC"/>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Each </a:t>
            </a:r>
            <a:r>
              <a:rPr kumimoji="0" lang="hu-HU" sz="1300" b="0" i="0" u="none" strike="noStrike" kern="1200" cap="none" spc="0" normalizeH="0" baseline="0" noProof="0">
                <a:ln>
                  <a:noFill/>
                </a:ln>
                <a:solidFill>
                  <a:srgbClr val="000000"/>
                </a:solidFill>
                <a:effectLst/>
                <a:uLnTx/>
                <a:uFillTx/>
                <a:latin typeface="Verdana"/>
                <a:ea typeface="+mn-ea"/>
                <a:cs typeface="+mn-cs"/>
              </a:rPr>
              <a:t>128-bit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r>
              <a:rPr kumimoji="0" lang="en-US" sz="1300" b="0" i="0" u="none" strike="noStrike" kern="1200" cap="none" spc="0" normalizeH="0" baseline="0" noProof="0">
                <a:ln>
                  <a:noFill/>
                </a:ln>
                <a:solidFill>
                  <a:srgbClr val="000000"/>
                </a:solidFill>
                <a:effectLst/>
                <a:uLnTx/>
                <a:uFillTx/>
                <a:latin typeface="Verdana"/>
                <a:ea typeface="+mn-ea"/>
                <a:cs typeface="+mn-cs"/>
              </a:rPr>
              <a:t> holds</a:t>
            </a:r>
            <a:r>
              <a:rPr kumimoji="0" lang="hu-HU" sz="1300" b="0" i="0" u="none" strike="noStrike" kern="1200" cap="none" spc="0" normalizeH="0" baseline="0" noProof="0">
                <a:ln>
                  <a:noFill/>
                </a:ln>
                <a:solidFill>
                  <a:srgbClr val="000000"/>
                </a:solidFill>
                <a:effectLst/>
                <a:uLnTx/>
                <a:uFillTx/>
                <a:latin typeface="Verdana"/>
                <a:ea typeface="+mn-ea"/>
                <a:cs typeface="+mn-cs"/>
              </a:rPr>
              <a:t>: FX8/16/32/64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FP16</a:t>
            </a:r>
            <a:r>
              <a:rPr kumimoji="0" lang="en-US" sz="1300" b="0" i="0" u="none" strike="noStrike" kern="1200" cap="none" spc="0" normalizeH="0" baseline="30000" noProof="0">
                <a:ln>
                  <a:noFill/>
                </a:ln>
                <a:solidFill>
                  <a:srgbClr val="000000"/>
                </a:solidFill>
                <a:effectLst/>
                <a:uLnTx/>
                <a:uFillTx/>
                <a:latin typeface="Verdana"/>
                <a:ea typeface="+mn-ea"/>
                <a:cs typeface="+mn-cs"/>
              </a:rPr>
              <a:t>1</a:t>
            </a:r>
            <a:r>
              <a:rPr kumimoji="0" lang="hu-HU" sz="1300" b="0" i="0" u="none" strike="noStrike" kern="1200" cap="none" spc="0" normalizeH="0" baseline="0" noProof="0">
                <a:ln>
                  <a:noFill/>
                </a:ln>
                <a:solidFill>
                  <a:srgbClr val="000000"/>
                </a:solidFill>
                <a:effectLst/>
                <a:uLnTx/>
                <a:uFillTx/>
                <a:latin typeface="Verdana"/>
                <a:ea typeface="+mn-ea"/>
                <a:cs typeface="+mn-cs"/>
              </a:rPr>
              <a:t>/32/64</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                                 </a:t>
            </a: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en-US" sz="1300" b="0" i="0" u="none" strike="noStrike" kern="1200" cap="none" spc="0" normalizeH="0" baseline="0" noProof="0">
                <a:ln>
                  <a:noFill/>
                </a:ln>
                <a:solidFill>
                  <a:srgbClr val="000000"/>
                </a:solidFill>
                <a:effectLst/>
                <a:uLnTx/>
                <a:uFillTx/>
                <a:latin typeface="Verdana"/>
                <a:ea typeface="+mn-ea"/>
                <a:cs typeface="+mn-cs"/>
              </a:rPr>
              <a:t>data elements</a:t>
            </a:r>
          </a:p>
        </p:txBody>
      </p:sp>
      <p:sp>
        <p:nvSpPr>
          <p:cNvPr id="6" name="TextBox 5">
            <a:extLst>
              <a:ext uri="{FF2B5EF4-FFF2-40B4-BE49-F238E27FC236}">
                <a16:creationId xmlns:a16="http://schemas.microsoft.com/office/drawing/2014/main" id="{22EA87D4-83DA-2295-6F37-D7DE45A02210}"/>
              </a:ext>
            </a:extLst>
          </p:cNvPr>
          <p:cNvSpPr txBox="1"/>
          <p:nvPr/>
        </p:nvSpPr>
        <p:spPr>
          <a:xfrm>
            <a:off x="2845273" y="3823715"/>
            <a:ext cx="3579826"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a:ln>
                  <a:noFill/>
                </a:ln>
                <a:solidFill>
                  <a:srgbClr val="FF0000"/>
                </a:solidFill>
                <a:effectLst/>
                <a:uLnTx/>
                <a:uFillTx/>
                <a:latin typeface="Verdana"/>
                <a:ea typeface="+mn-ea"/>
                <a:cs typeface="+mn-cs"/>
              </a:rPr>
              <a:t>S</a:t>
            </a:r>
            <a:r>
              <a:rPr kumimoji="0" lang="en-US" sz="1300" b="1" i="0" u="none" strike="noStrike" kern="1200" cap="none" spc="0" normalizeH="0" baseline="0" noProof="0">
                <a:ln>
                  <a:noFill/>
                </a:ln>
                <a:solidFill>
                  <a:srgbClr val="FF0000"/>
                </a:solidFill>
                <a:effectLst/>
                <a:uLnTx/>
                <a:uFillTx/>
                <a:latin typeface="Verdana"/>
                <a:ea typeface="+mn-ea"/>
                <a:cs typeface="+mn-cs"/>
              </a:rPr>
              <a:t>VE </a:t>
            </a:r>
            <a:r>
              <a:rPr kumimoji="0" lang="en-US" sz="1300" b="0" i="0" u="none" strike="noStrike" kern="1200" cap="none" spc="0" normalizeH="0" baseline="0" noProof="0">
                <a:ln>
                  <a:noFill/>
                </a:ln>
                <a:solidFill>
                  <a:srgbClr val="000000"/>
                </a:solidFill>
                <a:effectLst/>
                <a:uLnTx/>
                <a:uFillTx/>
                <a:latin typeface="Verdana"/>
                <a:ea typeface="+mn-ea"/>
                <a:cs typeface="+mn-cs"/>
              </a:rPr>
              <a:t>(2017)</a:t>
            </a:r>
            <a:r>
              <a:rPr kumimoji="0" lang="hu-HU" sz="1300" b="1" i="0" u="none" strike="noStrike" kern="1200" cap="none" spc="0" normalizeH="0" baseline="0" noProof="0">
                <a:ln>
                  <a:noFill/>
                </a:ln>
                <a:solidFill>
                  <a:srgbClr val="FF0000"/>
                </a:solidFill>
                <a:effectLst/>
                <a:uLnTx/>
                <a:uFillTx/>
                <a:latin typeface="Verdana"/>
                <a:ea typeface="+mn-ea"/>
                <a:cs typeface="+mn-cs"/>
              </a:rPr>
              <a:t>/SVE2 </a:t>
            </a:r>
            <a:r>
              <a:rPr kumimoji="0" lang="en-GB" sz="1300" b="0" i="0" u="none" strike="noStrike" kern="1200" cap="none" spc="0" normalizeH="0" baseline="0" noProof="0">
                <a:ln>
                  <a:noFill/>
                </a:ln>
                <a:solidFill>
                  <a:srgbClr val="000000"/>
                </a:solidFill>
                <a:effectLst/>
                <a:uLnTx/>
                <a:uFillTx/>
                <a:latin typeface="Verdana"/>
                <a:ea typeface="+mn-ea"/>
                <a:cs typeface="+mn-cs"/>
              </a:rPr>
              <a:t>(2021)</a:t>
            </a:r>
            <a:r>
              <a:rPr kumimoji="0" lang="en-GB" sz="1300" b="1" i="0" u="none" strike="noStrike" kern="1200" cap="none" spc="0" normalizeH="0" baseline="0" noProof="0">
                <a:ln>
                  <a:noFill/>
                </a:ln>
                <a:solidFill>
                  <a:srgbClr val="FF0000"/>
                </a:solidFill>
                <a:effectLst/>
                <a:uLnTx/>
                <a:uFillTx/>
                <a:latin typeface="Verdana"/>
                <a:ea typeface="+mn-ea"/>
                <a:cs typeface="+mn-cs"/>
              </a:rPr>
              <a:t> </a:t>
            </a:r>
            <a:r>
              <a:rPr kumimoji="0" lang="hu-HU" sz="1300" b="1" i="0" u="none" strike="noStrike" kern="1200" cap="none" spc="0" normalizeH="0" baseline="0" noProof="0">
                <a:ln>
                  <a:noFill/>
                </a:ln>
                <a:solidFill>
                  <a:srgbClr val="FF0000"/>
                </a:solidFill>
                <a:effectLst/>
                <a:uLnTx/>
                <a:uFillTx/>
                <a:latin typeface="Verdana"/>
                <a:ea typeface="+mn-ea"/>
                <a:cs typeface="+mn-cs"/>
              </a:rPr>
              <a:t>extension</a:t>
            </a:r>
            <a:r>
              <a:rPr kumimoji="0" lang="en-GB" sz="1300" b="1" i="0" u="none" strike="noStrike" kern="1200" cap="none" spc="0" normalizeH="0" baseline="0" noProof="0">
                <a:ln>
                  <a:noFill/>
                </a:ln>
                <a:solidFill>
                  <a:srgbClr val="FF0000"/>
                </a:solidFill>
                <a:effectLst/>
                <a:uLnTx/>
                <a:uFillTx/>
                <a:latin typeface="Verdana"/>
                <a:ea typeface="+mn-ea"/>
                <a:cs typeface="+mn-cs"/>
              </a:rPr>
              <a:t>s</a:t>
            </a:r>
            <a:endParaRPr kumimoji="0" lang="hu-HU" sz="1300" b="1" i="0" u="none" strike="noStrike" kern="1200" cap="none" spc="0" normalizeH="0" baseline="0" noProof="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C8A54BCB-0DF8-9B52-D114-F088CD377BDC}"/>
              </a:ext>
            </a:extLst>
          </p:cNvPr>
          <p:cNvSpPr txBox="1"/>
          <p:nvPr/>
        </p:nvSpPr>
        <p:spPr>
          <a:xfrm>
            <a:off x="3221850" y="1321692"/>
            <a:ext cx="266825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a:ln>
                  <a:noFill/>
                </a:ln>
                <a:solidFill>
                  <a:srgbClr val="000000"/>
                </a:solidFill>
                <a:effectLst/>
                <a:uLnTx/>
                <a:uFillTx/>
                <a:latin typeface="Verdana"/>
                <a:ea typeface="+mn-ea"/>
                <a:cs typeface="+mn-cs"/>
              </a:rPr>
              <a:t>Armv8</a:t>
            </a:r>
            <a:r>
              <a:rPr kumimoji="0" lang="en-US" sz="1300" b="1" i="0" u="none" strike="noStrike" kern="1200" cap="none" spc="0" normalizeH="0" baseline="0" noProof="0">
                <a:ln>
                  <a:noFill/>
                </a:ln>
                <a:solidFill>
                  <a:srgbClr val="000000"/>
                </a:solidFill>
                <a:effectLst/>
                <a:uLnTx/>
                <a:uFillTx/>
                <a:latin typeface="Verdana"/>
                <a:ea typeface="+mn-ea"/>
                <a:cs typeface="+mn-cs"/>
              </a:rPr>
              <a:t>.2 </a:t>
            </a:r>
            <a:r>
              <a:rPr kumimoji="0" lang="hu-HU" sz="1300" b="1" i="0" u="none" strike="noStrike" kern="1200" cap="none" spc="0" normalizeH="0" baseline="0" noProof="0">
                <a:ln>
                  <a:noFill/>
                </a:ln>
                <a:solidFill>
                  <a:srgbClr val="000000"/>
                </a:solidFill>
                <a:effectLst/>
                <a:uLnTx/>
                <a:uFillTx/>
                <a:latin typeface="Verdana"/>
                <a:ea typeface="+mn-ea"/>
                <a:cs typeface="+mn-cs"/>
              </a:rPr>
              <a:t>(AArch64 </a:t>
            </a:r>
            <a:r>
              <a:rPr kumimoji="0" lang="hu-HU" sz="1300" b="1" i="0" u="none" strike="noStrike" kern="1200" cap="none" spc="0" normalizeH="0" baseline="0" noProof="0" err="1">
                <a:ln>
                  <a:noFill/>
                </a:ln>
                <a:solidFill>
                  <a:srgbClr val="000000"/>
                </a:solidFill>
                <a:effectLst/>
                <a:uLnTx/>
                <a:uFillTx/>
                <a:latin typeface="Verdana"/>
                <a:ea typeface="+mn-ea"/>
                <a:cs typeface="+mn-cs"/>
              </a:rPr>
              <a:t>mode</a:t>
            </a:r>
            <a:r>
              <a:rPr kumimoji="0" lang="hu-HU" sz="1300" b="1" i="0" u="none" strike="noStrike" kern="1200" cap="none" spc="0" normalizeH="0" baseline="0" noProof="0">
                <a:ln>
                  <a:noFill/>
                </a:ln>
                <a:solidFill>
                  <a:srgbClr val="000000"/>
                </a:solidFill>
                <a:effectLst/>
                <a:uLnTx/>
                <a:uFillTx/>
                <a:latin typeface="Verdana"/>
                <a:ea typeface="+mn-ea"/>
                <a:cs typeface="+mn-cs"/>
              </a:rPr>
              <a:t>)</a:t>
            </a:r>
            <a:endParaRPr kumimoji="0" lang="en-US" sz="1300" b="1"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a:ea typeface="+mn-ea"/>
                <a:cs typeface="+mn-cs"/>
              </a:rPr>
              <a:t>(optional)</a:t>
            </a:r>
          </a:p>
        </p:txBody>
      </p:sp>
      <p:sp>
        <p:nvSpPr>
          <p:cNvPr id="8" name="Rectangle 7">
            <a:extLst>
              <a:ext uri="{FF2B5EF4-FFF2-40B4-BE49-F238E27FC236}">
                <a16:creationId xmlns:a16="http://schemas.microsoft.com/office/drawing/2014/main" id="{2AD6FA16-BDF9-4FC9-9088-7C732691134E}"/>
              </a:ext>
            </a:extLst>
          </p:cNvPr>
          <p:cNvSpPr/>
          <p:nvPr/>
        </p:nvSpPr>
        <p:spPr bwMode="auto">
          <a:xfrm>
            <a:off x="6270301" y="2364610"/>
            <a:ext cx="2385594" cy="540000"/>
          </a:xfrm>
          <a:prstGeom prst="rect">
            <a:avLst/>
          </a:prstGeom>
          <a:gradFill flip="none" rotWithShape="1">
            <a:gsLst>
              <a:gs pos="0">
                <a:srgbClr val="7DCDFF">
                  <a:shade val="30000"/>
                  <a:satMod val="115000"/>
                </a:srgbClr>
              </a:gs>
              <a:gs pos="50000">
                <a:srgbClr val="7DCDFF">
                  <a:shade val="67500"/>
                  <a:satMod val="115000"/>
                </a:srgbClr>
              </a:gs>
              <a:gs pos="100000">
                <a:srgbClr val="7DCD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FD77905-281A-78C2-14AF-E8DAC889BB0A}"/>
              </a:ext>
            </a:extLst>
          </p:cNvPr>
          <p:cNvSpPr txBox="1"/>
          <p:nvPr/>
        </p:nvSpPr>
        <p:spPr>
          <a:xfrm>
            <a:off x="7244334" y="2936870"/>
            <a:ext cx="5020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128</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3EABDC07-B5C1-CAD5-721E-55448446449F}"/>
              </a:ext>
            </a:extLst>
          </p:cNvPr>
          <p:cNvSpPr txBox="1"/>
          <p:nvPr/>
        </p:nvSpPr>
        <p:spPr>
          <a:xfrm>
            <a:off x="8647263" y="2496445"/>
            <a:ext cx="39626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32</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47566443-6CE0-2DB1-B243-9BE063DE7335}"/>
              </a:ext>
            </a:extLst>
          </p:cNvPr>
          <p:cNvSpPr txBox="1"/>
          <p:nvPr/>
        </p:nvSpPr>
        <p:spPr>
          <a:xfrm>
            <a:off x="3655214" y="1762344"/>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0C0"/>
                </a:solidFill>
                <a:effectLst/>
                <a:uLnTx/>
                <a:uFillTx/>
                <a:latin typeface="Verdana"/>
                <a:ea typeface="+mn-ea"/>
                <a:cs typeface="+mn-cs"/>
              </a:rPr>
              <a:t>SVE</a:t>
            </a:r>
            <a:r>
              <a:rPr kumimoji="0" lang="hu-HU" sz="1300" b="1" i="0" u="none" strike="noStrike" kern="1200" cap="none" spc="0" normalizeH="0" baseline="0" noProof="0">
                <a:ln>
                  <a:noFill/>
                </a:ln>
                <a:solidFill>
                  <a:srgbClr val="0070C0"/>
                </a:solidFill>
                <a:effectLst/>
                <a:uLnTx/>
                <a:uFillTx/>
                <a:latin typeface="Verdana"/>
                <a:ea typeface="+mn-ea"/>
                <a:cs typeface="+mn-cs"/>
              </a:rPr>
              <a:t> </a:t>
            </a:r>
            <a:r>
              <a:rPr kumimoji="0" lang="hu-HU" sz="1300" b="1" i="0" u="none" strike="noStrike" kern="1200" cap="none" spc="0" normalizeH="0" baseline="0" noProof="0" err="1">
                <a:ln>
                  <a:noFill/>
                </a:ln>
                <a:solidFill>
                  <a:srgbClr val="0070C0"/>
                </a:solidFill>
                <a:effectLst/>
                <a:uLnTx/>
                <a:uFillTx/>
                <a:latin typeface="Verdana"/>
                <a:ea typeface="+mn-ea"/>
                <a:cs typeface="+mn-cs"/>
              </a:rPr>
              <a:t>register</a:t>
            </a:r>
            <a:r>
              <a:rPr kumimoji="0" lang="hu-HU" sz="1300" b="1" i="0" u="none" strike="noStrike" kern="1200" cap="none" spc="0" normalizeH="0" baseline="0" noProof="0">
                <a:ln>
                  <a:noFill/>
                </a:ln>
                <a:solidFill>
                  <a:srgbClr val="0070C0"/>
                </a:solidFill>
                <a:effectLst/>
                <a:uLnTx/>
                <a:uFillTx/>
                <a:latin typeface="Verdana"/>
                <a:ea typeface="+mn-ea"/>
                <a:cs typeface="+mn-cs"/>
              </a:rPr>
              <a:t> </a:t>
            </a:r>
            <a:r>
              <a:rPr kumimoji="0" lang="hu-HU" sz="1300" b="1" i="0" u="none" strike="noStrike" kern="1200" cap="none" spc="0" normalizeH="0" baseline="0" noProof="0" err="1">
                <a:ln>
                  <a:noFill/>
                </a:ln>
                <a:solidFill>
                  <a:srgbClr val="0070C0"/>
                </a:solidFill>
                <a:effectLst/>
                <a:uLnTx/>
                <a:uFillTx/>
                <a:latin typeface="Verdana"/>
                <a:ea typeface="+mn-ea"/>
                <a:cs typeface="+mn-cs"/>
              </a:rPr>
              <a:t>set</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02FE77AA-221C-326D-FB3A-B02CD873A308}"/>
              </a:ext>
            </a:extLst>
          </p:cNvPr>
          <p:cNvSpPr txBox="1"/>
          <p:nvPr/>
        </p:nvSpPr>
        <p:spPr>
          <a:xfrm>
            <a:off x="3337789" y="4115187"/>
            <a:ext cx="2618024"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70C0"/>
                </a:solidFill>
                <a:effectLst/>
                <a:uLnTx/>
                <a:uFillTx/>
                <a:latin typeface="Verdana"/>
                <a:ea typeface="+mn-ea"/>
                <a:cs typeface="+mn-cs"/>
              </a:rPr>
              <a:t>Up to 16x 128-bit wide</a:t>
            </a:r>
            <a:r>
              <a:rPr kumimoji="0" lang="hu-HU" sz="1300" b="0" i="1" u="none" strike="noStrike" kern="1200" cap="none" spc="0" normalizeH="0" baseline="0" noProof="0">
                <a:ln>
                  <a:noFill/>
                </a:ln>
                <a:solidFill>
                  <a:srgbClr val="0070C0"/>
                </a:solidFill>
                <a:effectLst/>
                <a:uLnTx/>
                <a:uFillTx/>
                <a:latin typeface="Verdana"/>
                <a:ea typeface="+mn-ea"/>
                <a:cs typeface="+mn-cs"/>
              </a:rPr>
              <a:t> </a:t>
            </a:r>
            <a:r>
              <a:rPr kumimoji="0" lang="hu-HU" sz="1300" b="0" i="1" u="none" strike="noStrike" kern="1200" cap="none" spc="0" normalizeH="0" baseline="0" noProof="0" err="1">
                <a:ln>
                  <a:noFill/>
                </a:ln>
                <a:solidFill>
                  <a:srgbClr val="0070C0"/>
                </a:solidFill>
                <a:effectLst/>
                <a:uLnTx/>
                <a:uFillTx/>
                <a:latin typeface="Verdana"/>
                <a:ea typeface="+mn-ea"/>
                <a:cs typeface="+mn-cs"/>
              </a:rPr>
              <a:t>lanes</a:t>
            </a:r>
            <a:endParaRPr kumimoji="0" lang="en-US" sz="1300" b="0" i="1" u="none" strike="noStrike" kern="1200" cap="none" spc="0" normalizeH="0" baseline="0" noProof="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70C0"/>
                </a:solidFill>
                <a:effectLst/>
                <a:uLnTx/>
                <a:uFillTx/>
                <a:latin typeface="Verdana"/>
                <a:ea typeface="+mn-ea"/>
                <a:cs typeface="+mn-cs"/>
              </a:rPr>
              <a:t>FX/FP </a:t>
            </a:r>
            <a:r>
              <a:rPr kumimoji="0" lang="hu-HU" sz="1300" b="0" i="1" u="none" strike="noStrike" kern="1200" cap="none" spc="0" normalizeH="0" baseline="0" noProof="0">
                <a:ln>
                  <a:noFill/>
                </a:ln>
                <a:solidFill>
                  <a:srgbClr val="0070C0"/>
                </a:solidFill>
                <a:effectLst/>
                <a:uLnTx/>
                <a:uFillTx/>
                <a:latin typeface="Verdana"/>
                <a:ea typeface="+mn-ea"/>
                <a:cs typeface="+mn-cs"/>
              </a:rPr>
              <a:t>SIMD (</a:t>
            </a:r>
            <a:r>
              <a:rPr kumimoji="0" lang="hu-HU" sz="1300" b="0" i="1" u="none" strike="noStrike" kern="1200" cap="none" spc="0" normalizeH="0" baseline="0" noProof="0" err="1">
                <a:ln>
                  <a:noFill/>
                </a:ln>
                <a:solidFill>
                  <a:srgbClr val="0070C0"/>
                </a:solidFill>
                <a:effectLst/>
                <a:uLnTx/>
                <a:uFillTx/>
                <a:latin typeface="Verdana"/>
                <a:ea typeface="+mn-ea"/>
                <a:cs typeface="+mn-cs"/>
              </a:rPr>
              <a:t>vector</a:t>
            </a:r>
            <a:r>
              <a:rPr kumimoji="0" lang="hu-HU" sz="1300" b="0" i="1" u="none" strike="noStrike" kern="1200" cap="none" spc="0" normalizeH="0" baseline="0" noProof="0">
                <a:ln>
                  <a:noFill/>
                </a:ln>
                <a:solidFill>
                  <a:srgbClr val="0070C0"/>
                </a:solidFill>
                <a:effectLst/>
                <a:uLnTx/>
                <a:uFillTx/>
                <a:latin typeface="Verdana"/>
                <a:ea typeface="+mn-ea"/>
                <a:cs typeface="+mn-cs"/>
              </a:rPr>
              <a:t>) </a:t>
            </a:r>
            <a:r>
              <a:rPr kumimoji="0" lang="hu-HU" sz="1300" b="0" i="1" u="none" strike="noStrike" kern="1200" cap="none" spc="0" normalizeH="0" baseline="0" noProof="0" err="1">
                <a:ln>
                  <a:noFill/>
                </a:ln>
                <a:solidFill>
                  <a:srgbClr val="0070C0"/>
                </a:solidFill>
                <a:effectLst/>
                <a:uLnTx/>
                <a:uFillTx/>
                <a:latin typeface="Verdana"/>
                <a:ea typeface="+mn-ea"/>
                <a:cs typeface="+mn-cs"/>
              </a:rPr>
              <a:t>data</a:t>
            </a:r>
            <a:endParaRPr kumimoji="0" lang="en-US" sz="1300" b="0" i="1" u="none" strike="noStrike" kern="1200" cap="none" spc="0" normalizeH="0" baseline="0" noProof="0">
              <a:ln>
                <a:noFill/>
              </a:ln>
              <a:solidFill>
                <a:srgbClr val="0070C0"/>
              </a:solidFill>
              <a:effectLst/>
              <a:uLnTx/>
              <a:uFillTx/>
              <a:latin typeface="Verdana"/>
              <a:ea typeface="+mn-ea"/>
              <a:cs typeface="+mn-cs"/>
            </a:endParaRPr>
          </a:p>
        </p:txBody>
      </p:sp>
      <p:sp>
        <p:nvSpPr>
          <p:cNvPr id="16" name="Rectangle 15">
            <a:extLst>
              <a:ext uri="{FF2B5EF4-FFF2-40B4-BE49-F238E27FC236}">
                <a16:creationId xmlns:a16="http://schemas.microsoft.com/office/drawing/2014/main" id="{E7E84D19-B835-577B-AB0D-FA51644D87F3}"/>
              </a:ext>
            </a:extLst>
          </p:cNvPr>
          <p:cNvSpPr/>
          <p:nvPr/>
        </p:nvSpPr>
        <p:spPr bwMode="auto">
          <a:xfrm>
            <a:off x="3877349" y="2362772"/>
            <a:ext cx="2385594" cy="540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Rectangle 16">
            <a:extLst>
              <a:ext uri="{FF2B5EF4-FFF2-40B4-BE49-F238E27FC236}">
                <a16:creationId xmlns:a16="http://schemas.microsoft.com/office/drawing/2014/main" id="{B458D430-7239-2312-EACC-B9F9D2A2331C}"/>
              </a:ext>
            </a:extLst>
          </p:cNvPr>
          <p:cNvSpPr/>
          <p:nvPr/>
        </p:nvSpPr>
        <p:spPr bwMode="auto">
          <a:xfrm>
            <a:off x="277278" y="2349325"/>
            <a:ext cx="2385594" cy="540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TextBox 17">
            <a:extLst>
              <a:ext uri="{FF2B5EF4-FFF2-40B4-BE49-F238E27FC236}">
                <a16:creationId xmlns:a16="http://schemas.microsoft.com/office/drawing/2014/main" id="{F7615240-BE6F-E8AF-75C8-A10950BF448D}"/>
              </a:ext>
            </a:extLst>
          </p:cNvPr>
          <p:cNvSpPr txBox="1"/>
          <p:nvPr/>
        </p:nvSpPr>
        <p:spPr>
          <a:xfrm>
            <a:off x="3031366" y="2372887"/>
            <a:ext cx="410690"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t>
            </a:r>
          </a:p>
        </p:txBody>
      </p:sp>
      <p:sp>
        <p:nvSpPr>
          <p:cNvPr id="19" name="Left Brace 18">
            <a:extLst>
              <a:ext uri="{FF2B5EF4-FFF2-40B4-BE49-F238E27FC236}">
                <a16:creationId xmlns:a16="http://schemas.microsoft.com/office/drawing/2014/main" id="{5EAACECC-2CF0-C6D7-E6C4-0161F5A2CC46}"/>
              </a:ext>
            </a:extLst>
          </p:cNvPr>
          <p:cNvSpPr/>
          <p:nvPr/>
        </p:nvSpPr>
        <p:spPr bwMode="auto">
          <a:xfrm rot="16200000">
            <a:off x="4333774" y="-963307"/>
            <a:ext cx="253770" cy="836676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3680F90E-50F2-E421-884F-22F5A515DA92}"/>
              </a:ext>
            </a:extLst>
          </p:cNvPr>
          <p:cNvSpPr txBox="1"/>
          <p:nvPr/>
        </p:nvSpPr>
        <p:spPr>
          <a:xfrm>
            <a:off x="2996825" y="3401858"/>
            <a:ext cx="31710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Up to 16 x 128-bit (Up to 2048-bit)</a:t>
            </a:r>
          </a:p>
        </p:txBody>
      </p:sp>
      <p:sp>
        <p:nvSpPr>
          <p:cNvPr id="21" name="TextBox 20">
            <a:extLst>
              <a:ext uri="{FF2B5EF4-FFF2-40B4-BE49-F238E27FC236}">
                <a16:creationId xmlns:a16="http://schemas.microsoft.com/office/drawing/2014/main" id="{78304755-C241-3AEE-9046-E61C7CA020A2}"/>
              </a:ext>
            </a:extLst>
          </p:cNvPr>
          <p:cNvSpPr txBox="1"/>
          <p:nvPr/>
        </p:nvSpPr>
        <p:spPr>
          <a:xfrm>
            <a:off x="68169" y="446849"/>
            <a:ext cx="85877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Summing up the layout of </a:t>
            </a:r>
            <a:r>
              <a:rPr kumimoji="0" lang="en-GB" sz="1800" b="0" i="0" u="none" strike="noStrike" kern="1200" cap="none" spc="0" normalizeH="0" baseline="0" noProof="0" dirty="0">
                <a:ln>
                  <a:noFill/>
                </a:ln>
                <a:solidFill>
                  <a:srgbClr val="2D2D8A"/>
                </a:solidFill>
                <a:effectLst/>
                <a:uLnTx/>
                <a:uFillTx/>
                <a:latin typeface="Verdana"/>
                <a:ea typeface="+mn-ea"/>
                <a:cs typeface="+mn-cs"/>
              </a:rPr>
              <a:t>the SVE register extensions (2017/2021)</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Rounded Rectangle 4">
            <a:extLst>
              <a:ext uri="{FF2B5EF4-FFF2-40B4-BE49-F238E27FC236}">
                <a16:creationId xmlns:a16="http://schemas.microsoft.com/office/drawing/2014/main" id="{F7A84541-970C-AD3F-8473-E3FB14578264}"/>
              </a:ext>
            </a:extLst>
          </p:cNvPr>
          <p:cNvSpPr/>
          <p:nvPr/>
        </p:nvSpPr>
        <p:spPr bwMode="auto">
          <a:xfrm>
            <a:off x="250825" y="1240876"/>
            <a:ext cx="8731665" cy="4066829"/>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w="28575">
                <a:solidFill>
                  <a:srgbClr val="000000"/>
                </a:solidFill>
              </a:ln>
              <a:solidFill>
                <a:srgbClr val="000000"/>
              </a:solidFill>
              <a:effectLst/>
              <a:uLnTx/>
              <a:uFillTx/>
              <a:latin typeface="Verdana" pitchFamily="34" charset="0"/>
              <a:ea typeface="+mn-ea"/>
              <a:cs typeface="+mn-cs"/>
            </a:endParaRPr>
          </a:p>
        </p:txBody>
      </p:sp>
      <p:sp>
        <p:nvSpPr>
          <p:cNvPr id="23" name="TextBox 22">
            <a:extLst>
              <a:ext uri="{FF2B5EF4-FFF2-40B4-BE49-F238E27FC236}">
                <a16:creationId xmlns:a16="http://schemas.microsoft.com/office/drawing/2014/main" id="{B4885523-C35F-D228-32CF-8120B7765AA5}"/>
              </a:ext>
            </a:extLst>
          </p:cNvPr>
          <p:cNvSpPr txBox="1"/>
          <p:nvPr/>
        </p:nvSpPr>
        <p:spPr>
          <a:xfrm>
            <a:off x="7137285" y="2077102"/>
            <a:ext cx="7617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880FD1F6-9147-B405-921F-9F8870A871DD}"/>
              </a:ext>
            </a:extLst>
          </p:cNvPr>
          <p:cNvSpPr txBox="1"/>
          <p:nvPr/>
        </p:nvSpPr>
        <p:spPr>
          <a:xfrm>
            <a:off x="4800242" y="2077102"/>
            <a:ext cx="7617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2.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6" name="TextBox 25">
            <a:extLst>
              <a:ext uri="{FF2B5EF4-FFF2-40B4-BE49-F238E27FC236}">
                <a16:creationId xmlns:a16="http://schemas.microsoft.com/office/drawing/2014/main" id="{1663E574-F4B5-D3B3-1621-C7B5D8ABC50D}"/>
              </a:ext>
            </a:extLst>
          </p:cNvPr>
          <p:cNvSpPr txBox="1"/>
          <p:nvPr/>
        </p:nvSpPr>
        <p:spPr>
          <a:xfrm>
            <a:off x="1016605" y="2077102"/>
            <a:ext cx="80823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a:t>
            </a:r>
            <a:r>
              <a:rPr kumimoji="0" lang="en-US" sz="1300" b="0" i="0" u="none" strike="noStrike" kern="1200" cap="none" spc="0" normalizeH="0" baseline="0" noProof="0">
                <a:ln>
                  <a:noFill/>
                </a:ln>
                <a:solidFill>
                  <a:srgbClr val="000000"/>
                </a:solidFill>
                <a:effectLst/>
                <a:uLnTx/>
                <a:uFillTx/>
                <a:latin typeface="Verdana"/>
                <a:ea typeface="+mn-ea"/>
                <a:cs typeface="+mn-cs"/>
              </a:rPr>
              <a:t>5</a:t>
            </a:r>
            <a:r>
              <a:rPr kumimoji="0" lang="hu-HU" sz="1300" b="0" i="0" u="none" strike="noStrike" kern="1200" cap="none" spc="0" normalizeH="0" baseline="0" noProof="0">
                <a:ln>
                  <a:noFill/>
                </a:ln>
                <a:solidFill>
                  <a:srgbClr val="000000"/>
                </a:solidFill>
                <a:effectLst/>
                <a:uLnTx/>
                <a:uFillTx/>
                <a:latin typeface="Verdana"/>
                <a:ea typeface="+mn-ea"/>
                <a:cs typeface="+mn-cs"/>
              </a:rPr>
              <a:t>.</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9" name="Szövegdoboz 11">
            <a:extLst>
              <a:ext uri="{FF2B5EF4-FFF2-40B4-BE49-F238E27FC236}">
                <a16:creationId xmlns:a16="http://schemas.microsoft.com/office/drawing/2014/main" id="{0D3B6535-E30E-263A-979A-7B295809BF47}"/>
              </a:ext>
            </a:extLst>
          </p:cNvPr>
          <p:cNvSpPr txBox="1"/>
          <p:nvPr/>
        </p:nvSpPr>
        <p:spPr>
          <a:xfrm>
            <a:off x="250825" y="5510516"/>
            <a:ext cx="8911685" cy="90794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width </a:t>
            </a:r>
            <a:r>
              <a:rPr kumimoji="0" lang="en-US" sz="1600" b="0" i="0" u="none" strike="noStrike" kern="1200" cap="none" spc="0" normalizeH="0" baseline="0" noProof="0" dirty="0">
                <a:ln>
                  <a:noFill/>
                </a:ln>
                <a:solidFill>
                  <a:srgbClr val="000000"/>
                </a:solidFill>
                <a:effectLst/>
                <a:uLnTx/>
                <a:uFillTx/>
                <a:latin typeface="Verdana"/>
                <a:ea typeface="+mn-ea"/>
                <a:cs typeface="+mn-cs"/>
              </a:rPr>
              <a:t>must be </a:t>
            </a:r>
            <a:r>
              <a:rPr kumimoji="0" lang="en-US" sz="1600" b="0" i="0" u="none" strike="noStrike" kern="1200" cap="none" spc="0" normalizeH="0" baseline="0" noProof="0" dirty="0">
                <a:ln>
                  <a:noFill/>
                </a:ln>
                <a:solidFill>
                  <a:srgbClr val="0070C0"/>
                </a:solidFill>
                <a:effectLst/>
                <a:uLnTx/>
                <a:uFillTx/>
                <a:latin typeface="Verdana"/>
                <a:ea typeface="+mn-ea"/>
                <a:cs typeface="+mn-cs"/>
              </a:rPr>
              <a:t>multiples of 128 bits</a:t>
            </a:r>
            <a:r>
              <a:rPr kumimoji="0" lang="en-US" sz="1600" b="0" i="0" u="none" strike="noStrike" kern="1200" cap="none" spc="0" normalizeH="0" baseline="0" noProof="0" dirty="0">
                <a:ln>
                  <a:noFill/>
                </a:ln>
                <a:solidFill>
                  <a:srgbClr val="000000"/>
                </a:solidFill>
                <a:effectLst/>
                <a:uLnTx/>
                <a:uFillTx/>
                <a:latin typeface="Verdana"/>
                <a:ea typeface="+mn-ea"/>
                <a:cs typeface="+mn-cs"/>
              </a:rPr>
              <a:t>, up to 16x128-bit.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1. lanes </a:t>
            </a:r>
            <a:r>
              <a:rPr kumimoji="0" lang="en-US" sz="1600" b="0" i="0" u="none" strike="noStrike" kern="1200" cap="none" spc="-30" normalizeH="0" baseline="0" noProof="0" dirty="0">
                <a:ln>
                  <a:noFill/>
                </a:ln>
                <a:solidFill>
                  <a:srgbClr val="000000"/>
                </a:solidFill>
                <a:effectLst/>
                <a:uLnTx/>
                <a:uFillTx/>
                <a:latin typeface="Verdana"/>
                <a:ea typeface="+mn-ea"/>
                <a:cs typeface="+mn-cs"/>
              </a:rPr>
              <a:t>(first 128 bits) of the SVE Z register set are </a:t>
            </a:r>
            <a:r>
              <a:rPr kumimoji="0" lang="en-US" sz="1600" b="0" i="0" u="none" strike="noStrike" kern="1200" cap="none" spc="-30" normalizeH="0" baseline="0" noProof="0" dirty="0">
                <a:ln>
                  <a:noFill/>
                </a:ln>
                <a:solidFill>
                  <a:srgbClr val="0070C0"/>
                </a:solidFill>
                <a:effectLst/>
                <a:uLnTx/>
                <a:uFillTx/>
                <a:latin typeface="Verdana"/>
                <a:ea typeface="+mn-ea"/>
                <a:cs typeface="+mn-cs"/>
              </a:rPr>
              <a:t>shared with the 32 128-bit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 SIMD registers (V0-31)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Armv8.0 ISA. </a:t>
            </a:r>
          </a:p>
        </p:txBody>
      </p:sp>
      <p:sp>
        <p:nvSpPr>
          <p:cNvPr id="15" name="TextBox 14">
            <a:extLst>
              <a:ext uri="{FF2B5EF4-FFF2-40B4-BE49-F238E27FC236}">
                <a16:creationId xmlns:a16="http://schemas.microsoft.com/office/drawing/2014/main" id="{2745500A-C248-1FF6-AED6-DD44BD2C8660}"/>
              </a:ext>
            </a:extLst>
          </p:cNvPr>
          <p:cNvSpPr txBox="1"/>
          <p:nvPr/>
        </p:nvSpPr>
        <p:spPr>
          <a:xfrm>
            <a:off x="115888" y="6424930"/>
            <a:ext cx="46843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000000"/>
                </a:solidFill>
                <a:effectLst/>
                <a:uLnTx/>
                <a:uFillTx/>
                <a:latin typeface="Verdana"/>
                <a:ea typeface="+mn-ea"/>
                <a:cs typeface="+mn-cs"/>
              </a:rPr>
              <a:t>: Only data conversions are supported.</a:t>
            </a:r>
          </a:p>
        </p:txBody>
      </p:sp>
    </p:spTree>
    <p:extLst>
      <p:ext uri="{BB962C8B-B14F-4D97-AF65-F5344CB8AC3E}">
        <p14:creationId xmlns:p14="http://schemas.microsoft.com/office/powerpoint/2010/main" val="19848454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757412-59D0-EE8C-63C6-2F704E69C00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1ECF89-6457-46DA-4E3F-3A4021F62206}"/>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(17)</a:t>
            </a:r>
            <a:endParaRPr lang="en-US" sz="1700" dirty="0">
              <a:solidFill>
                <a:srgbClr val="FFFFFF"/>
              </a:solidFill>
            </a:endParaRPr>
          </a:p>
        </p:txBody>
      </p:sp>
      <p:sp>
        <p:nvSpPr>
          <p:cNvPr id="7" name="Text Box 4">
            <a:extLst>
              <a:ext uri="{FF2B5EF4-FFF2-40B4-BE49-F238E27FC236}">
                <a16:creationId xmlns:a16="http://schemas.microsoft.com/office/drawing/2014/main" id="{EF4BB4C4-994F-8C01-81BD-7CE3447AE4F1}"/>
              </a:ext>
            </a:extLst>
          </p:cNvPr>
          <p:cNvSpPr txBox="1">
            <a:spLocks noChangeArrowheads="1"/>
          </p:cNvSpPr>
          <p:nvPr/>
        </p:nvSpPr>
        <p:spPr bwMode="auto">
          <a:xfrm>
            <a:off x="85324" y="449378"/>
            <a:ext cx="913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342900" indent="-342900"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342900" marR="0" lvl="0" indent="-342900" algn="l" defTabSz="914400" rtl="0" eaLnBrk="0" fontAlgn="auto" latinLnBrk="0" hangingPunct="0">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2D2D8A"/>
                </a:solidFill>
                <a:effectLst/>
                <a:uLnTx/>
                <a:uFillTx/>
                <a:latin typeface="Verdana" pitchFamily="34" charset="0"/>
                <a:ea typeface="+mn-ea"/>
                <a:cs typeface="+mn-cs"/>
              </a:rPr>
              <a:t>Contrasting the SVE and SVE2 SIMD extensions</a:t>
            </a:r>
          </a:p>
        </p:txBody>
      </p:sp>
      <p:graphicFrame>
        <p:nvGraphicFramePr>
          <p:cNvPr id="8" name="Table 7">
            <a:extLst>
              <a:ext uri="{FF2B5EF4-FFF2-40B4-BE49-F238E27FC236}">
                <a16:creationId xmlns:a16="http://schemas.microsoft.com/office/drawing/2014/main" id="{506A1405-414B-63AC-E9B8-846A2F7C089C}"/>
              </a:ext>
            </a:extLst>
          </p:cNvPr>
          <p:cNvGraphicFramePr>
            <a:graphicFrameLocks noGrp="1"/>
          </p:cNvGraphicFramePr>
          <p:nvPr/>
        </p:nvGraphicFramePr>
        <p:xfrm>
          <a:off x="71500" y="1235267"/>
          <a:ext cx="9009275" cy="3001951"/>
        </p:xfrm>
        <a:graphic>
          <a:graphicData uri="http://schemas.openxmlformats.org/drawingml/2006/table">
            <a:tbl>
              <a:tblPr firstRow="1" bandRow="1">
                <a:tableStyleId>{5940675A-B579-460E-94D1-54222C63F5DA}</a:tableStyleId>
              </a:tblPr>
              <a:tblGrid>
                <a:gridCol w="1125125">
                  <a:extLst>
                    <a:ext uri="{9D8B030D-6E8A-4147-A177-3AD203B41FA5}">
                      <a16:colId xmlns:a16="http://schemas.microsoft.com/office/drawing/2014/main" val="20000"/>
                    </a:ext>
                  </a:extLst>
                </a:gridCol>
                <a:gridCol w="675075">
                  <a:extLst>
                    <a:ext uri="{9D8B030D-6E8A-4147-A177-3AD203B41FA5}">
                      <a16:colId xmlns:a16="http://schemas.microsoft.com/office/drawing/2014/main" val="20001"/>
                    </a:ext>
                  </a:extLst>
                </a:gridCol>
                <a:gridCol w="1038977">
                  <a:extLst>
                    <a:ext uri="{9D8B030D-6E8A-4147-A177-3AD203B41FA5}">
                      <a16:colId xmlns:a16="http://schemas.microsoft.com/office/drawing/2014/main" val="20002"/>
                    </a:ext>
                  </a:extLst>
                </a:gridCol>
                <a:gridCol w="1616318">
                  <a:extLst>
                    <a:ext uri="{9D8B030D-6E8A-4147-A177-3AD203B41FA5}">
                      <a16:colId xmlns:a16="http://schemas.microsoft.com/office/drawing/2014/main" val="20003"/>
                    </a:ext>
                  </a:extLst>
                </a:gridCol>
                <a:gridCol w="1170130">
                  <a:extLst>
                    <a:ext uri="{9D8B030D-6E8A-4147-A177-3AD203B41FA5}">
                      <a16:colId xmlns:a16="http://schemas.microsoft.com/office/drawing/2014/main" val="20004"/>
                    </a:ext>
                  </a:extLst>
                </a:gridCol>
                <a:gridCol w="1794255">
                  <a:extLst>
                    <a:ext uri="{9D8B030D-6E8A-4147-A177-3AD203B41FA5}">
                      <a16:colId xmlns:a16="http://schemas.microsoft.com/office/drawing/2014/main" val="20005"/>
                    </a:ext>
                  </a:extLst>
                </a:gridCol>
                <a:gridCol w="1589395">
                  <a:extLst>
                    <a:ext uri="{9D8B030D-6E8A-4147-A177-3AD203B41FA5}">
                      <a16:colId xmlns:a16="http://schemas.microsoft.com/office/drawing/2014/main" val="2337066772"/>
                    </a:ext>
                  </a:extLst>
                </a:gridCol>
              </a:tblGrid>
              <a:tr h="364330">
                <a:tc rowSpan="2" gridSpan="2">
                  <a:txBody>
                    <a:bodyPr/>
                    <a:lstStyle/>
                    <a:p>
                      <a:pPr algn="ctr"/>
                      <a:r>
                        <a:rPr lang="en-US" sz="1200">
                          <a:solidFill>
                            <a:schemeClr val="bg1"/>
                          </a:solidFill>
                        </a:rPr>
                        <a:t>ARM ISA</a:t>
                      </a:r>
                    </a:p>
                  </a:txBody>
                  <a:tcPr anchor="ctr">
                    <a:solidFill>
                      <a:srgbClr val="0070C0"/>
                    </a:solidFill>
                  </a:tcPr>
                </a:tc>
                <a:tc rowSpan="2" hMerge="1">
                  <a:txBody>
                    <a:bodyPr/>
                    <a:lstStyle/>
                    <a:p>
                      <a:pPr algn="ctr"/>
                      <a:endParaRPr lang="en-US" sz="1200">
                        <a:solidFill>
                          <a:schemeClr val="bg1"/>
                        </a:solidFill>
                      </a:endParaRPr>
                    </a:p>
                  </a:txBody>
                  <a:tcPr anchor="ctr">
                    <a:solidFill>
                      <a:srgbClr val="0070C0"/>
                    </a:solidFill>
                  </a:tcPr>
                </a:tc>
                <a:tc rowSpan="3">
                  <a:txBody>
                    <a:bodyPr/>
                    <a:lstStyle/>
                    <a:p>
                      <a:pPr algn="ctr"/>
                      <a:r>
                        <a:rPr lang="en-US" sz="1200">
                          <a:solidFill>
                            <a:schemeClr val="bg1"/>
                          </a:solidFill>
                        </a:rPr>
                        <a:t>ISA</a:t>
                      </a:r>
                    </a:p>
                    <a:p>
                      <a:pPr algn="ctr"/>
                      <a:r>
                        <a:rPr lang="en-US" sz="1200">
                          <a:solidFill>
                            <a:schemeClr val="bg1"/>
                          </a:solidFill>
                        </a:rPr>
                        <a:t> extension</a:t>
                      </a:r>
                    </a:p>
                  </a:txBody>
                  <a:tcPr anchor="ctr">
                    <a:solidFill>
                      <a:schemeClr val="bg1">
                        <a:lumMod val="50000"/>
                      </a:schemeClr>
                    </a:solidFill>
                  </a:tcPr>
                </a:tc>
                <a:tc gridSpan="4">
                  <a:txBody>
                    <a:bodyPr/>
                    <a:lstStyle/>
                    <a:p>
                      <a:pPr algn="ctr"/>
                      <a:r>
                        <a:rPr lang="en-US" sz="1200">
                          <a:solidFill>
                            <a:schemeClr val="bg1"/>
                          </a:solidFill>
                        </a:rPr>
                        <a:t>The SVE register set based SIMD extensions</a:t>
                      </a:r>
                    </a:p>
                  </a:txBody>
                  <a:tcPr anchor="ctr">
                    <a:solidFill>
                      <a:srgbClr val="CC9900"/>
                    </a:solidFill>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bg1"/>
                        </a:solidFill>
                      </a:endParaRPr>
                    </a:p>
                  </a:txBody>
                  <a:tcPr anchor="ctr">
                    <a:solidFill>
                      <a:srgbClr val="CC9900"/>
                    </a:solidFill>
                  </a:tcPr>
                </a:tc>
                <a:extLst>
                  <a:ext uri="{0D108BD9-81ED-4DB2-BD59-A6C34878D82A}">
                    <a16:rowId xmlns:a16="http://schemas.microsoft.com/office/drawing/2014/main" val="10000"/>
                  </a:ext>
                </a:extLst>
              </a:tr>
              <a:tr h="0">
                <a:tc gridSpan="2" vMerge="1">
                  <a:txBody>
                    <a:bodyPr/>
                    <a:lstStyle/>
                    <a:p>
                      <a:pPr algn="ctr"/>
                      <a:endParaRPr lang="en-US" sz="1200" b="0"/>
                    </a:p>
                  </a:txBody>
                  <a:tcPr anchor="ctr"/>
                </a:tc>
                <a:tc hMerge="1" vMerge="1">
                  <a:txBody>
                    <a:bodyPr/>
                    <a:lstStyle/>
                    <a:p>
                      <a:pPr algn="ctr"/>
                      <a:endParaRPr lang="en-US" sz="1200"/>
                    </a:p>
                  </a:txBody>
                  <a:tcPr anchor="ctr"/>
                </a:tc>
                <a:tc vMerge="1">
                  <a:txBody>
                    <a:bodyPr/>
                    <a:lstStyle/>
                    <a:p>
                      <a:pPr algn="ctr"/>
                      <a:endParaRPr lang="en-US" sz="1200">
                        <a:solidFill>
                          <a:schemeClr val="bg1"/>
                        </a:solidFill>
                      </a:endParaRPr>
                    </a:p>
                  </a:txBody>
                  <a:tcPr anchor="ctr"/>
                </a:tc>
                <a:tc rowSpan="2">
                  <a:txBody>
                    <a:bodyPr/>
                    <a:lstStyle/>
                    <a:p>
                      <a:pPr algn="ctr"/>
                      <a:r>
                        <a:rPr lang="hu-HU" sz="1200">
                          <a:solidFill>
                            <a:schemeClr val="bg1"/>
                          </a:solidFill>
                        </a:rPr>
                        <a:t>Available</a:t>
                      </a:r>
                      <a:r>
                        <a:rPr lang="hu-HU" sz="1200" baseline="0">
                          <a:solidFill>
                            <a:schemeClr val="bg1"/>
                          </a:solidFill>
                        </a:rPr>
                        <a:t> </a:t>
                      </a:r>
                    </a:p>
                    <a:p>
                      <a:pPr algn="ctr"/>
                      <a:r>
                        <a:rPr lang="hu-HU" sz="1200" baseline="0">
                          <a:solidFill>
                            <a:schemeClr val="bg1"/>
                          </a:solidFill>
                        </a:rPr>
                        <a:t>r</a:t>
                      </a:r>
                      <a:r>
                        <a:rPr lang="en-US" sz="1200" err="1">
                          <a:solidFill>
                            <a:schemeClr val="bg1"/>
                          </a:solidFill>
                        </a:rPr>
                        <a:t>egister</a:t>
                      </a:r>
                      <a:r>
                        <a:rPr lang="en-US" sz="1200">
                          <a:solidFill>
                            <a:schemeClr val="bg1"/>
                          </a:solidFill>
                        </a:rPr>
                        <a:t> s</a:t>
                      </a:r>
                      <a:r>
                        <a:rPr lang="hu-HU" sz="1200">
                          <a:solidFill>
                            <a:schemeClr val="bg1"/>
                          </a:solidFill>
                        </a:rPr>
                        <a:t>et</a:t>
                      </a:r>
                      <a:endParaRPr lang="en-US" sz="1200">
                        <a:solidFill>
                          <a:schemeClr val="bg1"/>
                        </a:solidFill>
                      </a:endParaRPr>
                    </a:p>
                  </a:txBody>
                  <a:tcPr anchor="ctr">
                    <a:solidFill>
                      <a:srgbClr val="CC9900"/>
                    </a:solidFill>
                  </a:tcPr>
                </a:tc>
                <a:tc rowSpan="2">
                  <a:txBody>
                    <a:bodyPr/>
                    <a:lstStyle/>
                    <a:p>
                      <a:pPr algn="ctr"/>
                      <a:r>
                        <a:rPr lang="en-US" sz="1200">
                          <a:solidFill>
                            <a:schemeClr val="bg1"/>
                          </a:solidFill>
                        </a:rPr>
                        <a:t>Scalar</a:t>
                      </a:r>
                    </a:p>
                    <a:p>
                      <a:pPr algn="ctr"/>
                      <a:r>
                        <a:rPr lang="en-US" sz="1200">
                          <a:solidFill>
                            <a:schemeClr val="bg1"/>
                          </a:solidFill>
                        </a:rPr>
                        <a:t> data types</a:t>
                      </a:r>
                    </a:p>
                  </a:txBody>
                  <a:tcPr anchor="ctr">
                    <a:solidFill>
                      <a:srgbClr val="CC9900"/>
                    </a:solidFill>
                  </a:tcPr>
                </a:tc>
                <a:tc rowSpan="2">
                  <a:txBody>
                    <a:bodyPr/>
                    <a:lstStyle/>
                    <a:p>
                      <a:pPr algn="ctr"/>
                      <a:r>
                        <a:rPr lang="en-US" sz="1200">
                          <a:solidFill>
                            <a:schemeClr val="bg1"/>
                          </a:solidFill>
                        </a:rPr>
                        <a:t>Vector</a:t>
                      </a:r>
                    </a:p>
                    <a:p>
                      <a:pPr algn="ctr"/>
                      <a:r>
                        <a:rPr lang="en-US" sz="1200">
                          <a:solidFill>
                            <a:schemeClr val="bg1"/>
                          </a:solidFill>
                        </a:rPr>
                        <a:t> data types</a:t>
                      </a:r>
                    </a:p>
                  </a:txBody>
                  <a:tcPr anchor="ctr">
                    <a:solidFill>
                      <a:srgbClr val="CC9900"/>
                    </a:solidFill>
                  </a:tcPr>
                </a:tc>
                <a:tc rowSpan="2">
                  <a:txBody>
                    <a:bodyPr/>
                    <a:lstStyle/>
                    <a:p>
                      <a:pPr algn="ctr"/>
                      <a:r>
                        <a:rPr lang="en-US" sz="1200">
                          <a:solidFill>
                            <a:schemeClr val="bg1"/>
                          </a:solidFill>
                        </a:rPr>
                        <a:t>Instruction</a:t>
                      </a:r>
                    </a:p>
                    <a:p>
                      <a:pPr algn="ctr"/>
                      <a:r>
                        <a:rPr lang="en-US" sz="1200">
                          <a:solidFill>
                            <a:schemeClr val="bg1"/>
                          </a:solidFill>
                        </a:rPr>
                        <a:t>subset</a:t>
                      </a:r>
                    </a:p>
                  </a:txBody>
                  <a:tcPr anchor="ctr">
                    <a:solidFill>
                      <a:srgbClr val="CC9900"/>
                    </a:solidFill>
                  </a:tcPr>
                </a:tc>
                <a:extLst>
                  <a:ext uri="{0D108BD9-81ED-4DB2-BD59-A6C34878D82A}">
                    <a16:rowId xmlns:a16="http://schemas.microsoft.com/office/drawing/2014/main" val="10001"/>
                  </a:ext>
                </a:extLst>
              </a:tr>
              <a:tr h="465987">
                <a:tc>
                  <a:txBody>
                    <a:bodyPr/>
                    <a:lstStyle/>
                    <a:p>
                      <a:pPr algn="ctr"/>
                      <a:r>
                        <a:rPr lang="en-US" sz="1200">
                          <a:solidFill>
                            <a:schemeClr val="bg1"/>
                          </a:solidFill>
                        </a:rPr>
                        <a:t>Name</a:t>
                      </a:r>
                    </a:p>
                  </a:txBody>
                  <a:tcPr anchor="ctr">
                    <a:solidFill>
                      <a:srgbClr val="0070C0"/>
                    </a:solidFill>
                  </a:tcPr>
                </a:tc>
                <a:tc>
                  <a:txBody>
                    <a:bodyPr/>
                    <a:lstStyle/>
                    <a:p>
                      <a:pPr algn="ctr"/>
                      <a:r>
                        <a:rPr lang="en-US" sz="1200"/>
                        <a:t>Year</a:t>
                      </a:r>
                    </a:p>
                  </a:txBody>
                  <a:tcPr anchor="ctr">
                    <a:solidFill>
                      <a:srgbClr val="FFFFCC"/>
                    </a:solidFill>
                  </a:tcPr>
                </a:tc>
                <a:tc vMerge="1">
                  <a:txBody>
                    <a:bodyPr/>
                    <a:lstStyle/>
                    <a:p>
                      <a:endParaRPr lang="en-US"/>
                    </a:p>
                  </a:txBody>
                  <a:tcPr>
                    <a:solidFill>
                      <a:srgbClr val="0070C0"/>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GB"/>
                    </a:p>
                  </a:txBody>
                  <a:tcPr/>
                </a:tc>
                <a:extLst>
                  <a:ext uri="{0D108BD9-81ED-4DB2-BD59-A6C34878D82A}">
                    <a16:rowId xmlns:a16="http://schemas.microsoft.com/office/drawing/2014/main" val="10002"/>
                  </a:ext>
                </a:extLst>
              </a:tr>
              <a:tr h="792348">
                <a:tc>
                  <a:txBody>
                    <a:bodyPr/>
                    <a:lstStyle/>
                    <a:p>
                      <a:pPr algn="ctr">
                        <a:spcAft>
                          <a:spcPts val="100"/>
                        </a:spcAft>
                      </a:pPr>
                      <a:r>
                        <a:rPr lang="en-US" sz="1200" dirty="0">
                          <a:solidFill>
                            <a:schemeClr val="bg1"/>
                          </a:solidFill>
                        </a:rPr>
                        <a:t>Armv8.2</a:t>
                      </a:r>
                    </a:p>
                    <a:p>
                      <a:pPr algn="ctr">
                        <a:spcAft>
                          <a:spcPts val="200"/>
                        </a:spcAft>
                      </a:pPr>
                      <a:r>
                        <a:rPr lang="en-US" sz="1200" dirty="0">
                          <a:solidFill>
                            <a:schemeClr val="bg1"/>
                          </a:solidFill>
                        </a:rPr>
                        <a:t>(optional)</a:t>
                      </a:r>
                    </a:p>
                  </a:txBody>
                  <a:tcPr anchor="ctr">
                    <a:solidFill>
                      <a:srgbClr val="0070C0"/>
                    </a:solidFill>
                  </a:tcPr>
                </a:tc>
                <a:tc>
                  <a:txBody>
                    <a:bodyPr/>
                    <a:lstStyle/>
                    <a:p>
                      <a:pPr algn="ctr"/>
                      <a:r>
                        <a:rPr lang="en-US" sz="1200"/>
                        <a:t>2017</a:t>
                      </a:r>
                    </a:p>
                  </a:txBody>
                  <a:tcPr anchor="ctr">
                    <a:solidFill>
                      <a:srgbClr val="FFFFCC"/>
                    </a:solidFill>
                  </a:tcPr>
                </a:tc>
                <a:tc>
                  <a:txBody>
                    <a:bodyPr/>
                    <a:lstStyle/>
                    <a:p>
                      <a:pPr algn="ctr"/>
                      <a:r>
                        <a:rPr lang="en-US" sz="1200" err="1">
                          <a:solidFill>
                            <a:schemeClr val="bg1"/>
                          </a:solidFill>
                        </a:rPr>
                        <a:t>SVE</a:t>
                      </a:r>
                      <a:endParaRPr lang="en-US" sz="1200">
                        <a:solidFill>
                          <a:schemeClr val="bg1"/>
                        </a:solidFill>
                      </a:endParaRPr>
                    </a:p>
                  </a:txBody>
                  <a:tcPr anchor="ctr">
                    <a:solidFill>
                      <a:schemeClr val="bg1">
                        <a:lumMod val="50000"/>
                      </a:schemeClr>
                    </a:solidFill>
                  </a:tcPr>
                </a:tc>
                <a:tc rowSpan="3">
                  <a:txBody>
                    <a:bodyPr/>
                    <a:lstStyle/>
                    <a:p>
                      <a:pPr algn="ctr">
                        <a:spcAft>
                          <a:spcPts val="200"/>
                        </a:spcAft>
                      </a:pPr>
                      <a:r>
                        <a:rPr lang="en-US" sz="1200">
                          <a:solidFill>
                            <a:srgbClr val="FF0000"/>
                          </a:solidFill>
                        </a:rPr>
                        <a:t>SVE register set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mn-cs"/>
                        </a:rPr>
                        <a:t>32 registers each </a:t>
                      </a:r>
                      <a:r>
                        <a:rPr lang="hu-HU" sz="1200" kern="1200">
                          <a:solidFill>
                            <a:schemeClr val="tx1"/>
                          </a:solidFill>
                          <a:latin typeface="+mn-lt"/>
                          <a:ea typeface="+mn-ea"/>
                          <a:cs typeface="+mn-cs"/>
                        </a:rPr>
                        <a:t>(1...16)x128</a:t>
                      </a:r>
                      <a:r>
                        <a:rPr lang="en-US" sz="1200" kern="1200">
                          <a:solidFill>
                            <a:schemeClr val="tx1"/>
                          </a:solidFill>
                          <a:latin typeface="+mn-lt"/>
                          <a:ea typeface="+mn-ea"/>
                          <a:cs typeface="+mn-cs"/>
                        </a:rPr>
                        <a:t>-bit wide</a:t>
                      </a:r>
                      <a:endParaRPr lang="en-US" sz="1200">
                        <a:solidFill>
                          <a:schemeClr val="bg1"/>
                        </a:solidFill>
                      </a:endParaRPr>
                    </a:p>
                  </a:txBody>
                  <a:tcPr anchor="ctr">
                    <a:solidFill>
                      <a:srgbClr val="CCFFCC"/>
                    </a:solidFill>
                  </a:tcPr>
                </a:tc>
                <a:tc rowSpan="3">
                  <a:txBody>
                    <a:bodyPr/>
                    <a:lstStyle/>
                    <a:p>
                      <a:pPr algn="ctr"/>
                      <a:r>
                        <a:rPr lang="en-US" sz="1200">
                          <a:solidFill>
                            <a:schemeClr val="tx1"/>
                          </a:solidFill>
                        </a:rPr>
                        <a:t>---</a:t>
                      </a:r>
                    </a:p>
                  </a:txBody>
                  <a:tcPr anchor="ctr">
                    <a:solidFill>
                      <a:srgbClr val="CCFFCC"/>
                    </a:solidFill>
                  </a:tcPr>
                </a:tc>
                <a:tc rowSpan="3">
                  <a:txBody>
                    <a:bodyPr/>
                    <a:lstStyle/>
                    <a:p>
                      <a:pPr algn="ctr"/>
                      <a:r>
                        <a:rPr lang="en-US" sz="1200">
                          <a:solidFill>
                            <a:schemeClr val="tx1"/>
                          </a:solidFill>
                        </a:rPr>
                        <a:t>FX 8/16/32/64/128 </a:t>
                      </a:r>
                    </a:p>
                    <a:p>
                      <a:pPr algn="ctr"/>
                      <a:r>
                        <a:rPr lang="en-US" sz="1200">
                          <a:solidFill>
                            <a:schemeClr val="tx1"/>
                          </a:solidFill>
                        </a:rPr>
                        <a:t>FP 16/32/64</a:t>
                      </a:r>
                    </a:p>
                    <a:p>
                      <a:pPr algn="ctr"/>
                      <a:r>
                        <a:rPr lang="en-US" sz="1200">
                          <a:solidFill>
                            <a:schemeClr val="tx1"/>
                          </a:solidFill>
                        </a:rPr>
                        <a:t>(1...16)x128-bit wide SIMD data</a:t>
                      </a:r>
                    </a:p>
                    <a:p>
                      <a:pPr algn="ctr"/>
                      <a:r>
                        <a:rPr lang="en-US" sz="1200">
                          <a:solidFill>
                            <a:schemeClr val="tx1"/>
                          </a:solidFill>
                        </a:rPr>
                        <a:t>(FMA available)</a:t>
                      </a:r>
                    </a:p>
                  </a:txBody>
                  <a:tcPr anchor="ctr">
                    <a:solidFill>
                      <a:srgbClr val="CCFFCC"/>
                    </a:solidFill>
                  </a:tcPr>
                </a:tc>
                <a:tc rowSpan="2">
                  <a:txBody>
                    <a:bodyPr/>
                    <a:lstStyle/>
                    <a:p>
                      <a:pPr algn="ctr"/>
                      <a:r>
                        <a:rPr lang="en-US" sz="1200">
                          <a:solidFill>
                            <a:schemeClr val="tx1"/>
                          </a:solidFill>
                        </a:rPr>
                        <a:t>Small basic</a:t>
                      </a:r>
                    </a:p>
                    <a:p>
                      <a:pPr algn="ctr"/>
                      <a:r>
                        <a:rPr lang="en-US" sz="1200">
                          <a:solidFill>
                            <a:schemeClr val="tx1"/>
                          </a:solidFill>
                        </a:rPr>
                        <a:t>instruction subset</a:t>
                      </a:r>
                    </a:p>
                    <a:p>
                      <a:pPr algn="ctr"/>
                      <a:r>
                        <a:rPr lang="en-US" sz="1200">
                          <a:solidFill>
                            <a:schemeClr val="tx1"/>
                          </a:solidFill>
                        </a:rPr>
                        <a:t>aiming at</a:t>
                      </a:r>
                    </a:p>
                    <a:p>
                      <a:pPr algn="ctr"/>
                      <a:r>
                        <a:rPr lang="en-US" sz="1200">
                          <a:solidFill>
                            <a:schemeClr val="tx1"/>
                          </a:solidFill>
                        </a:rPr>
                        <a:t>HPC workloads</a:t>
                      </a:r>
                    </a:p>
                  </a:txBody>
                  <a:tcPr anchor="ctr">
                    <a:solidFill>
                      <a:srgbClr val="CCFFCC"/>
                    </a:solidFill>
                  </a:tcPr>
                </a:tc>
                <a:extLst>
                  <a:ext uri="{0D108BD9-81ED-4DB2-BD59-A6C34878D82A}">
                    <a16:rowId xmlns:a16="http://schemas.microsoft.com/office/drawing/2014/main" val="10003"/>
                  </a:ext>
                </a:extLst>
              </a:tr>
              <a:tr h="119446">
                <a:tc rowSpan="2">
                  <a:txBody>
                    <a:bodyPr/>
                    <a:lstStyle/>
                    <a:p>
                      <a:pPr algn="ctr">
                        <a:spcAft>
                          <a:spcPts val="0"/>
                        </a:spcAft>
                      </a:pPr>
                      <a:r>
                        <a:rPr lang="hu-HU" sz="1200" dirty="0">
                          <a:solidFill>
                            <a:schemeClr val="bg1"/>
                          </a:solidFill>
                        </a:rPr>
                        <a:t>Armv9</a:t>
                      </a:r>
                      <a:endParaRPr lang="en-US" sz="1200" dirty="0">
                        <a:solidFill>
                          <a:schemeClr val="bg1"/>
                        </a:solidFill>
                      </a:endParaRPr>
                    </a:p>
                    <a:p>
                      <a:pPr algn="ctr">
                        <a:spcAft>
                          <a:spcPts val="0"/>
                        </a:spcAft>
                      </a:pPr>
                      <a:r>
                        <a:rPr lang="en-US" sz="1200" dirty="0">
                          <a:solidFill>
                            <a:schemeClr val="bg1"/>
                          </a:solidFill>
                        </a:rPr>
                        <a:t>(superset of </a:t>
                      </a:r>
                    </a:p>
                    <a:p>
                      <a:pPr algn="ctr">
                        <a:spcAft>
                          <a:spcPts val="0"/>
                        </a:spcAft>
                      </a:pPr>
                      <a:r>
                        <a:rPr lang="en-US" sz="1200" dirty="0">
                          <a:solidFill>
                            <a:schemeClr val="bg1"/>
                          </a:solidFill>
                        </a:rPr>
                        <a:t>SVE)</a:t>
                      </a:r>
                    </a:p>
                    <a:p>
                      <a:pPr algn="ctr"/>
                      <a:r>
                        <a:rPr lang="en-US" sz="1200" spc="-40" baseline="0" dirty="0">
                          <a:solidFill>
                            <a:schemeClr val="bg1"/>
                          </a:solidFill>
                        </a:rPr>
                        <a:t>(mandatory)</a:t>
                      </a:r>
                    </a:p>
                  </a:txBody>
                  <a:tcPr anchor="ctr">
                    <a:solidFill>
                      <a:srgbClr val="0070C0"/>
                    </a:solidFill>
                  </a:tcPr>
                </a:tc>
                <a:tc rowSpan="2">
                  <a:txBody>
                    <a:bodyPr/>
                    <a:lstStyle/>
                    <a:p>
                      <a:pPr algn="ctr"/>
                      <a:r>
                        <a:rPr lang="hu-HU" sz="1200"/>
                        <a:t>2021</a:t>
                      </a:r>
                      <a:endParaRPr lang="en-US" sz="1200"/>
                    </a:p>
                  </a:txBody>
                  <a:tcPr anchor="ctr">
                    <a:solidFill>
                      <a:srgbClr val="FFFFCC"/>
                    </a:solidFill>
                  </a:tcPr>
                </a:tc>
                <a:tc rowSpan="2">
                  <a:txBody>
                    <a:bodyPr/>
                    <a:lstStyle/>
                    <a:p>
                      <a:pPr algn="ctr">
                        <a:spcAft>
                          <a:spcPts val="200"/>
                        </a:spcAft>
                      </a:pPr>
                      <a:r>
                        <a:rPr lang="hu-HU" sz="1200">
                          <a:solidFill>
                            <a:schemeClr val="bg1"/>
                          </a:solidFill>
                        </a:rPr>
                        <a:t>SVE2</a:t>
                      </a:r>
                      <a:endParaRPr lang="en-GB" sz="1200">
                        <a:solidFill>
                          <a:schemeClr val="bg1"/>
                        </a:solidFill>
                      </a:endParaRPr>
                    </a:p>
                  </a:txBody>
                  <a:tcPr anchor="ctr">
                    <a:solidFill>
                      <a:schemeClr val="bg1">
                        <a:lumMod val="50000"/>
                      </a:schemeClr>
                    </a:solidFill>
                  </a:tcPr>
                </a:tc>
                <a:tc vMerge="1">
                  <a:txBody>
                    <a:bodyPr/>
                    <a:lstStyle/>
                    <a:p>
                      <a:pPr algn="ctr"/>
                      <a:endParaRPr lang="en-US" sz="1200">
                        <a:solidFill>
                          <a:schemeClr val="bg1"/>
                        </a:solidFill>
                      </a:endParaRPr>
                    </a:p>
                  </a:txBody>
                  <a:tcPr anchor="ctr">
                    <a:solidFill>
                      <a:srgbClr val="CCFFCC"/>
                    </a:solidFill>
                  </a:tcPr>
                </a:tc>
                <a:tc vMerge="1">
                  <a:txBody>
                    <a:bodyPr/>
                    <a:lstStyle/>
                    <a:p>
                      <a:pPr algn="ctr"/>
                      <a:endParaRPr lang="en-US" sz="1200">
                        <a:solidFill>
                          <a:schemeClr val="tx1"/>
                        </a:solidFill>
                      </a:endParaRPr>
                    </a:p>
                  </a:txBody>
                  <a:tcPr anchor="ctr">
                    <a:solidFill>
                      <a:srgbClr val="CCFFCC"/>
                    </a:solidFill>
                  </a:tcPr>
                </a:tc>
                <a:tc vMerge="1">
                  <a:txBody>
                    <a:bodyPr/>
                    <a:lstStyle/>
                    <a:p>
                      <a:pPr algn="ctr"/>
                      <a:endParaRPr lang="en-US" sz="1200">
                        <a:solidFill>
                          <a:schemeClr val="tx1"/>
                        </a:solidFill>
                      </a:endParaRPr>
                    </a:p>
                  </a:txBody>
                  <a:tcPr anchor="ctr">
                    <a:solidFill>
                      <a:srgbClr val="CCFFCC"/>
                    </a:solidFill>
                  </a:tcPr>
                </a:tc>
                <a:tc vMerge="1">
                  <a:txBody>
                    <a:bodyPr/>
                    <a:lstStyle/>
                    <a:p>
                      <a:endParaRPr lang="en-GB"/>
                    </a:p>
                  </a:txBody>
                  <a:tcPr/>
                </a:tc>
                <a:extLst>
                  <a:ext uri="{0D108BD9-81ED-4DB2-BD59-A6C34878D82A}">
                    <a16:rowId xmlns:a16="http://schemas.microsoft.com/office/drawing/2014/main" val="4223302918"/>
                  </a:ext>
                </a:extLst>
              </a:tr>
              <a:tr h="911794">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mn-lt"/>
                          <a:ea typeface="+mn-ea"/>
                          <a:cs typeface="+mn-cs"/>
                        </a:rPr>
                        <a:t>(</a:t>
                      </a:r>
                      <a:r>
                        <a:rPr kumimoji="0" lang="en-GB" sz="1200" b="0" i="0" u="none" strike="noStrike" kern="1200" cap="none" spc="0" normalizeH="0" baseline="0" noProof="0" dirty="0">
                          <a:ln>
                            <a:noFill/>
                          </a:ln>
                          <a:solidFill>
                            <a:schemeClr val="tx1"/>
                          </a:solidFill>
                          <a:effectLst/>
                          <a:uLnTx/>
                          <a:uFillTx/>
                          <a:latin typeface="+mn-lt"/>
                          <a:ea typeface="+mn-ea"/>
                          <a:cs typeface="+mn-cs"/>
                        </a:rPr>
                        <a:t>Vastly enhanced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instruction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subset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aiming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general-purpose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workloads</a:t>
                      </a: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txBody>
                  <a:tcPr anchor="ctr">
                    <a:solidFill>
                      <a:srgbClr val="CCFFCC"/>
                    </a:solidFill>
                  </a:tcPr>
                </a:tc>
                <a:extLst>
                  <a:ext uri="{0D108BD9-81ED-4DB2-BD59-A6C34878D82A}">
                    <a16:rowId xmlns:a16="http://schemas.microsoft.com/office/drawing/2014/main" val="2992077401"/>
                  </a:ext>
                </a:extLst>
              </a:tr>
            </a:tbl>
          </a:graphicData>
        </a:graphic>
      </p:graphicFrame>
      <p:sp>
        <p:nvSpPr>
          <p:cNvPr id="3" name="Oval 2">
            <a:extLst>
              <a:ext uri="{FF2B5EF4-FFF2-40B4-BE49-F238E27FC236}">
                <a16:creationId xmlns:a16="http://schemas.microsoft.com/office/drawing/2014/main" id="{96F7F6DD-9036-A19C-E0FE-5B7106A223DA}"/>
              </a:ext>
            </a:extLst>
          </p:cNvPr>
          <p:cNvSpPr/>
          <p:nvPr/>
        </p:nvSpPr>
        <p:spPr bwMode="auto">
          <a:xfrm>
            <a:off x="7497325" y="1546627"/>
            <a:ext cx="1575175" cy="2880320"/>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D6F65AC0-9A39-6DA3-28FB-8C98311CA5AB}"/>
              </a:ext>
            </a:extLst>
          </p:cNvPr>
          <p:cNvSpPr txBox="1"/>
          <p:nvPr/>
        </p:nvSpPr>
        <p:spPr>
          <a:xfrm>
            <a:off x="130570" y="6354325"/>
            <a:ext cx="3892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HPC: High-Performance Computing </a:t>
            </a:r>
          </a:p>
        </p:txBody>
      </p:sp>
      <p:sp>
        <p:nvSpPr>
          <p:cNvPr id="6" name="TextBox 5">
            <a:extLst>
              <a:ext uri="{FF2B5EF4-FFF2-40B4-BE49-F238E27FC236}">
                <a16:creationId xmlns:a16="http://schemas.microsoft.com/office/drawing/2014/main" id="{9D7FAC13-2817-C369-00AD-F10AF37320F5}"/>
              </a:ext>
            </a:extLst>
          </p:cNvPr>
          <p:cNvSpPr txBox="1"/>
          <p:nvPr/>
        </p:nvSpPr>
        <p:spPr>
          <a:xfrm>
            <a:off x="85325" y="4471952"/>
            <a:ext cx="9146735"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SVE2</a:t>
            </a:r>
            <a:r>
              <a:rPr kumimoji="0" lang="en-GB" sz="1600" b="0" i="0" u="none" strike="noStrike" kern="1200" cap="none" spc="0" normalizeH="0" baseline="0" noProof="0" dirty="0">
                <a:ln>
                  <a:noFill/>
                </a:ln>
                <a:solidFill>
                  <a:srgbClr val="000000"/>
                </a:solidFill>
                <a:effectLst/>
                <a:uLnTx/>
                <a:uFillTx/>
                <a:latin typeface="Verdana"/>
                <a:ea typeface="+mn-ea"/>
                <a:cs typeface="+mn-cs"/>
              </a:rPr>
              <a:t> is a </a:t>
            </a:r>
            <a:r>
              <a:rPr kumimoji="0" lang="en-GB" sz="1600" b="0" i="0" u="none" strike="noStrike" kern="1200" cap="none" spc="0" normalizeH="0" baseline="0" noProof="0" dirty="0">
                <a:ln>
                  <a:noFill/>
                </a:ln>
                <a:solidFill>
                  <a:srgbClr val="0070C0"/>
                </a:solidFill>
                <a:effectLst/>
                <a:uLnTx/>
                <a:uFillTx/>
                <a:latin typeface="Verdana"/>
                <a:ea typeface="+mn-ea"/>
                <a:cs typeface="+mn-cs"/>
              </a:rPr>
              <a:t>superset of SVE.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It offers a wide range </a:t>
            </a:r>
            <a:r>
              <a:rPr kumimoji="0" lang="en-GB" sz="1600" b="0" i="0" u="none" strike="noStrike" kern="1200" cap="none" spc="0" normalizeH="0" baseline="0" noProof="0" dirty="0">
                <a:ln>
                  <a:noFill/>
                </a:ln>
                <a:solidFill>
                  <a:srgbClr val="0070C0"/>
                </a:solidFill>
                <a:effectLst/>
                <a:uLnTx/>
                <a:uFillTx/>
                <a:latin typeface="Verdana"/>
                <a:ea typeface="+mn-ea"/>
                <a:cs typeface="+mn-cs"/>
              </a:rPr>
              <a:t>of instruction set extensions </a:t>
            </a:r>
            <a:r>
              <a:rPr kumimoji="0" lang="en-GB" sz="1600" b="0" i="0" u="none" strike="noStrike" kern="1200" cap="none" spc="0" normalizeH="0" baseline="0" noProof="0" dirty="0">
                <a:ln>
                  <a:noFill/>
                </a:ln>
                <a:solidFill>
                  <a:srgbClr val="000000"/>
                </a:solidFill>
                <a:effectLst/>
                <a:uLnTx/>
                <a:uFillTx/>
                <a:latin typeface="Verdana"/>
                <a:ea typeface="+mn-ea"/>
                <a:cs typeface="+mn-cs"/>
              </a:rPr>
              <a:t>for faster and more efficient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execution of long SIMD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The execution resources </a:t>
            </a:r>
            <a:r>
              <a:rPr kumimoji="0" lang="en-GB" sz="1600" b="0" i="0" u="none" strike="noStrike" kern="1200" cap="none" spc="0" normalizeH="0" baseline="0" noProof="0" dirty="0">
                <a:ln>
                  <a:noFill/>
                </a:ln>
                <a:solidFill>
                  <a:srgbClr val="000000"/>
                </a:solidFill>
                <a:effectLst/>
                <a:uLnTx/>
                <a:uFillTx/>
                <a:latin typeface="Verdana"/>
                <a:ea typeface="+mn-ea"/>
                <a:cs typeface="+mn-cs"/>
              </a:rPr>
              <a:t>provided for SVE/SVE2 instructions are </a:t>
            </a:r>
            <a:r>
              <a:rPr kumimoji="0" lang="en-GB" sz="1600" b="0" i="0" u="none" strike="noStrike" kern="1200" cap="none" spc="0" normalizeH="0" baseline="0" noProof="0" dirty="0">
                <a:ln>
                  <a:noFill/>
                </a:ln>
                <a:solidFill>
                  <a:srgbClr val="0070C0"/>
                </a:solidFill>
                <a:effectLst/>
                <a:uLnTx/>
                <a:uFillTx/>
                <a:latin typeface="Verdana"/>
                <a:ea typeface="+mn-ea"/>
                <a:cs typeface="+mn-cs"/>
              </a:rPr>
              <a:t>128-bit quantized</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meaning they may be 128-bit,  256-bit, etc., in length up to 2048-bit.</a:t>
            </a:r>
          </a:p>
        </p:txBody>
      </p:sp>
    </p:spTree>
    <p:extLst>
      <p:ext uri="{BB962C8B-B14F-4D97-AF65-F5344CB8AC3E}">
        <p14:creationId xmlns:p14="http://schemas.microsoft.com/office/powerpoint/2010/main" val="258696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3" end="3"/>
                                            </p:txEl>
                                          </p:spTgt>
                                        </p:tgtEl>
                                        <p:attrNameLst>
                                          <p:attrName>style.visibility</p:attrName>
                                        </p:attrNameLst>
                                      </p:cBhvr>
                                      <p:to>
                                        <p:strVal val="visible"/>
                                      </p:to>
                                    </p:set>
                                    <p:anim calcmode="lin" valueType="num">
                                      <p:cBhvr additive="base">
                                        <p:cTn id="2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875DFD-FADE-3393-5087-435A892C0B39}"/>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B2410948-A05E-5626-C5C5-3CBA13DA68D0}"/>
              </a:ext>
            </a:extLst>
          </p:cNvPr>
          <p:cNvSpPr>
            <a:spLocks noGrp="1"/>
          </p:cNvSpPr>
          <p:nvPr>
            <p:ph type="title"/>
          </p:nvPr>
        </p:nvSpPr>
        <p:spPr/>
        <p:txBody>
          <a:bodyPr/>
          <a:lstStyle/>
          <a:p>
            <a:r>
              <a:rPr lang="en-US" sz="1700" dirty="0"/>
              <a:t>2.2.4 A closer look at the SVE register set-based ISA extensions (18)</a:t>
            </a:r>
          </a:p>
        </p:txBody>
      </p:sp>
      <p:sp>
        <p:nvSpPr>
          <p:cNvPr id="3" name="Szövegdoboz 2">
            <a:extLst>
              <a:ext uri="{FF2B5EF4-FFF2-40B4-BE49-F238E27FC236}">
                <a16:creationId xmlns:a16="http://schemas.microsoft.com/office/drawing/2014/main" id="{ADE00237-1EFB-2162-A8AF-1D3053038464}"/>
              </a:ext>
            </a:extLst>
          </p:cNvPr>
          <p:cNvSpPr txBox="1"/>
          <p:nvPr/>
        </p:nvSpPr>
        <p:spPr>
          <a:xfrm>
            <a:off x="82548" y="452165"/>
            <a:ext cx="82861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Implementation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GB" sz="1800" b="0" i="0" u="none" strike="noStrike" kern="1200" cap="none" spc="0" normalizeH="0" baseline="0" noProof="0" dirty="0">
                <a:ln>
                  <a:noFill/>
                </a:ln>
                <a:solidFill>
                  <a:srgbClr val="2D2D8A"/>
                </a:solidFill>
                <a:effectLst/>
                <a:uLnTx/>
                <a:uFillTx/>
                <a:latin typeface="Verdana"/>
                <a:ea typeface="+mn-ea"/>
                <a:cs typeface="+mn-cs"/>
              </a:rPr>
              <a:t>the </a:t>
            </a:r>
            <a:r>
              <a:rPr kumimoji="0" lang="hu-HU" sz="1800" b="0" i="0" u="none" strike="noStrike" kern="1200" cap="none" spc="0" normalizeH="0" baseline="0" noProof="0" dirty="0">
                <a:ln>
                  <a:noFill/>
                </a:ln>
                <a:solidFill>
                  <a:srgbClr val="2D2D8A"/>
                </a:solidFill>
                <a:effectLst/>
                <a:uLnTx/>
                <a:uFillTx/>
                <a:latin typeface="Verdana"/>
                <a:ea typeface="+mn-ea"/>
                <a:cs typeface="+mn-cs"/>
              </a:rPr>
              <a:t>SVE and SVE2</a:t>
            </a:r>
            <a:r>
              <a:rPr kumimoji="0" lang="en-GB" sz="1800" b="0" i="0" u="none" strike="noStrike" kern="1200" cap="none" spc="0" normalizeH="0" baseline="0" noProof="0" dirty="0">
                <a:ln>
                  <a:noFill/>
                </a:ln>
                <a:solidFill>
                  <a:srgbClr val="2D2D8A"/>
                </a:solidFill>
                <a:effectLst/>
                <a:uLnTx/>
                <a:uFillTx/>
                <a:latin typeface="Verdana"/>
                <a:ea typeface="+mn-ea"/>
                <a:cs typeface="+mn-cs"/>
              </a:rPr>
              <a:t> extensions in processors</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Rounded Rectangle 5">
            <a:extLst>
              <a:ext uri="{FF2B5EF4-FFF2-40B4-BE49-F238E27FC236}">
                <a16:creationId xmlns:a16="http://schemas.microsoft.com/office/drawing/2014/main" id="{EA6ECF24-8BB9-F6DB-4D0A-2DA940B2FA4B}"/>
              </a:ext>
            </a:extLst>
          </p:cNvPr>
          <p:cNvSpPr/>
          <p:nvPr/>
        </p:nvSpPr>
        <p:spPr bwMode="auto">
          <a:xfrm>
            <a:off x="754" y="2351332"/>
            <a:ext cx="9144000" cy="57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Rounded Rectangle 7">
            <a:extLst>
              <a:ext uri="{FF2B5EF4-FFF2-40B4-BE49-F238E27FC236}">
                <a16:creationId xmlns:a16="http://schemas.microsoft.com/office/drawing/2014/main" id="{27ACB643-65F6-462F-4731-75FA4D93B451}"/>
              </a:ext>
            </a:extLst>
          </p:cNvPr>
          <p:cNvSpPr/>
          <p:nvPr/>
        </p:nvSpPr>
        <p:spPr bwMode="auto">
          <a:xfrm>
            <a:off x="26495" y="860934"/>
            <a:ext cx="9124257" cy="900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0F4D938C-FA91-8992-E69F-D21E7408EAA1}"/>
              </a:ext>
            </a:extLst>
          </p:cNvPr>
          <p:cNvSpPr txBox="1"/>
          <p:nvPr/>
        </p:nvSpPr>
        <p:spPr>
          <a:xfrm>
            <a:off x="250714" y="3025654"/>
            <a:ext cx="7821372" cy="58477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the other hand, </a:t>
            </a:r>
            <a:r>
              <a:rPr kumimoji="0" lang="en-US" sz="1600" b="0" i="0" u="none" strike="noStrike" kern="1200" cap="none" spc="0" normalizeH="0" baseline="0" noProof="0" dirty="0">
                <a:ln>
                  <a:noFill/>
                </a:ln>
                <a:solidFill>
                  <a:srgbClr val="FF0000"/>
                </a:solidFill>
                <a:effectLst/>
                <a:uLnTx/>
                <a:uFillTx/>
                <a:latin typeface="Verdana"/>
                <a:ea typeface="+mn-ea"/>
                <a:cs typeface="+mn-cs"/>
              </a:rPr>
              <a:t>SVE2 has been</a:t>
            </a:r>
            <a:r>
              <a:rPr kumimoji="0" lang="en-US" sz="1600" b="0" i="0" u="none" strike="noStrike" kern="1200" cap="none" spc="0" normalizeH="0" baseline="0" noProof="0" dirty="0">
                <a:ln>
                  <a:noFill/>
                </a:ln>
                <a:solidFill>
                  <a:srgbClr val="000000"/>
                </a:solidFill>
                <a:effectLst/>
                <a:uLnTx/>
                <a:uFillTx/>
                <a:latin typeface="Verdana"/>
                <a:ea typeface="+mn-ea"/>
                <a:cs typeface="+mn-cs"/>
              </a:rPr>
              <a:t> recently (2021) implemented in the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 </a:t>
            </a:r>
            <a:r>
              <a:rPr kumimoji="0" lang="en-US" sz="1600" b="0" i="0" u="none" strike="noStrike" kern="1200" cap="none" spc="0" normalizeH="0" baseline="0" noProof="0" dirty="0">
                <a:ln>
                  <a:noFill/>
                </a:ln>
                <a:solidFill>
                  <a:srgbClr val="FF0000"/>
                </a:solidFill>
                <a:effectLst/>
                <a:uLnTx/>
                <a:uFillTx/>
                <a:latin typeface="Verdana"/>
                <a:ea typeface="+mn-ea"/>
                <a:cs typeface="+mn-cs"/>
              </a:rPr>
              <a:t>ISA-based</a:t>
            </a:r>
            <a:r>
              <a:rPr kumimoji="0" lang="en-US" sz="1600" b="0" i="0" u="none" strike="noStrike" kern="1200" cap="none" spc="0" normalizeH="0" baseline="0" noProof="0" dirty="0">
                <a:ln>
                  <a:noFill/>
                </a:ln>
                <a:solidFill>
                  <a:srgbClr val="0070C0"/>
                </a:solidFill>
                <a:effectLst/>
                <a:uLnTx/>
                <a:uFillTx/>
                <a:latin typeface="Verdana"/>
                <a:ea typeface="+mn-ea"/>
                <a:cs typeface="+mn-cs"/>
              </a:rPr>
              <a:t> Neoverse and Cortex designs.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Szövegdoboz 3">
            <a:extLst>
              <a:ext uri="{FF2B5EF4-FFF2-40B4-BE49-F238E27FC236}">
                <a16:creationId xmlns:a16="http://schemas.microsoft.com/office/drawing/2014/main" id="{17BFC77C-2108-3B20-2BF5-3613DECD1101}"/>
              </a:ext>
            </a:extLst>
          </p:cNvPr>
          <p:cNvSpPr txBox="1"/>
          <p:nvPr/>
        </p:nvSpPr>
        <p:spPr>
          <a:xfrm>
            <a:off x="250824" y="881957"/>
            <a:ext cx="9585634" cy="2046714"/>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SVE</a:t>
            </a:r>
            <a:r>
              <a:rPr kumimoji="0" lang="en-US" sz="1600" b="0" i="0" u="none" strike="noStrike" kern="1200" cap="none" spc="-50" normalizeH="0" baseline="0" noProof="0" dirty="0">
                <a:ln>
                  <a:noFill/>
                </a:ln>
                <a:solidFill>
                  <a:srgbClr val="000000"/>
                </a:solidFill>
                <a:effectLst/>
                <a:uLnTx/>
                <a:uFillTx/>
                <a:latin typeface="Verdana"/>
                <a:ea typeface="+mn-ea"/>
                <a:cs typeface="+mn-cs"/>
              </a:rPr>
              <a:t> extension has been implemented only by </a:t>
            </a:r>
            <a:r>
              <a:rPr kumimoji="0" lang="en-US" sz="1600" b="0" i="0" u="none" strike="noStrike" kern="1200" cap="none" spc="-50" normalizeH="0" baseline="0" noProof="0" dirty="0">
                <a:ln>
                  <a:noFill/>
                </a:ln>
                <a:solidFill>
                  <a:srgbClr val="0070C0"/>
                </a:solidFill>
                <a:effectLst/>
                <a:uLnTx/>
                <a:uFillTx/>
                <a:latin typeface="Verdana"/>
                <a:ea typeface="+mn-ea"/>
                <a:cs typeface="+mn-cs"/>
              </a:rPr>
              <a:t>Fujitsu in its A64FX processor</a:t>
            </a:r>
            <a:r>
              <a:rPr kumimoji="0" lang="en-US" sz="1600" b="0" i="0" u="none" strike="noStrike" kern="1200" cap="none" spc="-50" normalizeH="0" baseline="0" noProof="0" dirty="0">
                <a:ln>
                  <a:noFill/>
                </a:ln>
                <a:solidFill>
                  <a:srgbClr val="000000"/>
                </a:solidFill>
                <a:effectLst/>
                <a:uLnTx/>
                <a:uFillTx/>
                <a:latin typeface="Verdana"/>
                <a:ea typeface="+mn-ea"/>
                <a:cs typeface="+mn-cs"/>
              </a:rPr>
              <a:t> so far.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A64FX processor includes</a:t>
            </a:r>
            <a:r>
              <a:rPr kumimoji="0" lang="en-US" sz="1600" b="0" i="0" u="none" strike="noStrike" kern="1200" cap="none" spc="0" normalizeH="0" baseline="0" noProof="0" dirty="0">
                <a:ln>
                  <a:noFill/>
                </a:ln>
                <a:solidFill>
                  <a:srgbClr val="0070C0"/>
                </a:solidFill>
                <a:effectLst/>
                <a:uLnTx/>
                <a:uFillTx/>
                <a:latin typeface="Verdana"/>
                <a:ea typeface="+mn-ea"/>
                <a:cs typeface="+mn-cs"/>
              </a:rPr>
              <a:t> 48 cores, is based on the Arm8.2 ISA, and offers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512-bit wide SIMD execution.</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It is manufactured </a:t>
            </a:r>
            <a:r>
              <a:rPr kumimoji="0" lang="en-US" sz="1600" b="0" i="0" u="none" strike="noStrike" kern="1200" cap="none" spc="0" normalizeH="0" baseline="0" noProof="0" dirty="0">
                <a:ln>
                  <a:noFill/>
                </a:ln>
                <a:solidFill>
                  <a:srgbClr val="0070C0"/>
                </a:solidFill>
                <a:effectLst/>
                <a:uLnTx/>
                <a:uFillTx/>
                <a:latin typeface="Verdana"/>
                <a:ea typeface="+mn-ea"/>
                <a:cs typeface="+mn-cs"/>
              </a:rPr>
              <a:t>using 7 nm </a:t>
            </a:r>
            <a:r>
              <a:rPr kumimoji="0" lang="en-US" sz="1600" b="0" i="0" u="none" strike="noStrike" kern="1200" cap="none" spc="0" normalizeH="0" baseline="0" noProof="0" dirty="0">
                <a:ln>
                  <a:noFill/>
                </a:ln>
                <a:solidFill>
                  <a:srgbClr val="000000"/>
                </a:solidFill>
                <a:effectLst/>
                <a:uLnTx/>
                <a:uFillTx/>
                <a:latin typeface="Verdana"/>
                <a:ea typeface="+mn-ea"/>
                <a:cs typeface="+mn-cs"/>
              </a:rPr>
              <a:t>technology and is incorporated in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Fugaku</a:t>
            </a:r>
            <a:r>
              <a:rPr kumimoji="0" lang="en-US" sz="1600" b="0" i="0" u="none" strike="noStrike" kern="1200" cap="none" spc="0" normalizeH="0" baseline="0" noProof="0" dirty="0">
                <a:ln>
                  <a:noFill/>
                </a:ln>
                <a:solidFill>
                  <a:srgbClr val="000000"/>
                </a:solidFill>
                <a:effectLst/>
                <a:uLnTx/>
                <a:uFillTx/>
                <a:latin typeface="Verdana"/>
                <a:ea typeface="+mn-ea"/>
                <a:cs typeface="+mn-cs"/>
              </a:rPr>
              <a:t> supercomputer, which was designed by Fujitsu and completed in 03/2021.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Implementing SVE in a supercomputer is not at all surprising, as SVE targets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HPC workloads, which are not typical on mobiles or tablets.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4144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 calcmode="lin" valueType="num">
                                      <p:cBhvr additive="base">
                                        <p:cTn id="2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9">
                                            <p:txEl>
                                              <p:pRg st="5" end="5"/>
                                            </p:txEl>
                                          </p:spTgt>
                                        </p:tgtEl>
                                        <p:attrNameLst>
                                          <p:attrName>style.visibility</p:attrName>
                                        </p:attrNameLst>
                                      </p:cBhvr>
                                      <p:to>
                                        <p:strVal val="visible"/>
                                      </p:to>
                                    </p:set>
                                    <p:anim calcmode="lin" valueType="num">
                                      <p:cBhvr additive="base">
                                        <p:cTn id="29"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4"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20C33A-A35F-4983-4270-6FC0847D9D3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F8FD3-F3AF-D1C3-4517-504C723BBB3A}"/>
              </a:ext>
            </a:extLst>
          </p:cNvPr>
          <p:cNvSpPr>
            <a:spLocks noGrp="1"/>
          </p:cNvSpPr>
          <p:nvPr>
            <p:ph type="title"/>
          </p:nvPr>
        </p:nvSpPr>
        <p:spPr/>
        <p:txBody>
          <a:bodyPr/>
          <a:lstStyle/>
          <a:p>
            <a:r>
              <a:rPr lang="en-US" sz="1700" dirty="0"/>
              <a:t>2.2.4 A closer look at the SVE register set-based ISA extensions (19)</a:t>
            </a:r>
            <a:endParaRPr lang="hu-HU" sz="1700" dirty="0"/>
          </a:p>
        </p:txBody>
      </p:sp>
      <p:sp>
        <p:nvSpPr>
          <p:cNvPr id="3" name="TextBox 2">
            <a:extLst>
              <a:ext uri="{FF2B5EF4-FFF2-40B4-BE49-F238E27FC236}">
                <a16:creationId xmlns:a16="http://schemas.microsoft.com/office/drawing/2014/main" id="{6F2B02E4-D545-BEB1-4AD2-A23EBC65BC69}"/>
              </a:ext>
            </a:extLst>
          </p:cNvPr>
          <p:cNvSpPr txBox="1"/>
          <p:nvPr/>
        </p:nvSpPr>
        <p:spPr>
          <a:xfrm>
            <a:off x="71438" y="467142"/>
            <a:ext cx="58346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Importance of the SVE and SVE2 ISA extensions</a:t>
            </a:r>
            <a:endParaRPr kumimoji="0" lang="hu-HU"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DB60A3F3-8567-3A1B-EFAB-0C3237B1F30B}"/>
              </a:ext>
            </a:extLst>
          </p:cNvPr>
          <p:cNvSpPr/>
          <p:nvPr/>
        </p:nvSpPr>
        <p:spPr bwMode="auto">
          <a:xfrm>
            <a:off x="19883" y="894531"/>
            <a:ext cx="9144000" cy="1908000"/>
          </a:xfrm>
          <a:prstGeom prst="roundRect">
            <a:avLst/>
          </a:prstGeom>
          <a:solidFill>
            <a:srgbClr val="DDF2FF"/>
          </a:solidFill>
          <a:ln w="952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D7F14D59-1A37-E38B-4CEA-36E6FE317631}"/>
              </a:ext>
            </a:extLst>
          </p:cNvPr>
          <p:cNvSpPr txBox="1"/>
          <p:nvPr/>
        </p:nvSpPr>
        <p:spPr>
          <a:xfrm>
            <a:off x="854762" y="1182762"/>
            <a:ext cx="7601376" cy="111569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very wide </a:t>
            </a:r>
            <a:r>
              <a:rPr kumimoji="0" lang="en-US" sz="16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vector processing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vector length agnostic programming,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(it refers to programming that is not dependent on the length of the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vectors used).</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6" name="TextBox 5">
            <a:extLst>
              <a:ext uri="{FF2B5EF4-FFF2-40B4-BE49-F238E27FC236}">
                <a16:creationId xmlns:a16="http://schemas.microsoft.com/office/drawing/2014/main" id="{A41BE7BB-8E05-A9B1-8ACD-E5FB44DCB7FA}"/>
              </a:ext>
            </a:extLst>
          </p:cNvPr>
          <p:cNvSpPr txBox="1"/>
          <p:nvPr/>
        </p:nvSpPr>
        <p:spPr>
          <a:xfrm>
            <a:off x="286012" y="2249207"/>
            <a:ext cx="8577989" cy="95923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Further on,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SVE2 extension is expected to replace the previous 64/128-bit</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FX/FP-SIMD extension </a:t>
            </a:r>
            <a:r>
              <a:rPr kumimoji="0" lang="en-US" sz="1600" b="0" i="0" u="none" strike="noStrike" kern="1200" cap="none" spc="0" normalizeH="0" baseline="0" noProof="0" dirty="0">
                <a:ln>
                  <a:noFill/>
                </a:ln>
                <a:solidFill>
                  <a:srgbClr val="000000"/>
                </a:solidFill>
                <a:effectLst/>
                <a:uLnTx/>
                <a:uFillTx/>
                <a:latin typeface="Verdana"/>
                <a:ea typeface="+mn-ea"/>
                <a:cs typeface="+mn-cs"/>
              </a:rPr>
              <a:t>(called Neon).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why we discuss these extensions in a separate Section.</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0BE2676E-7FCB-AB05-05D7-8A32E09B047C}"/>
              </a:ext>
            </a:extLst>
          </p:cNvPr>
          <p:cNvSpPr txBox="1"/>
          <p:nvPr/>
        </p:nvSpPr>
        <p:spPr>
          <a:xfrm>
            <a:off x="278298" y="864710"/>
            <a:ext cx="6460230"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extensions have great </a:t>
            </a:r>
            <a:r>
              <a:rPr kumimoji="0" lang="en-US" sz="1600" b="0" i="0" u="none" strike="noStrike" kern="1200" cap="none" spc="0" normalizeH="0" baseline="0" noProof="0" dirty="0">
                <a:ln>
                  <a:noFill/>
                </a:ln>
                <a:solidFill>
                  <a:srgbClr val="FF0000"/>
                </a:solidFill>
                <a:effectLst/>
                <a:uLnTx/>
                <a:uFillTx/>
                <a:latin typeface="Verdana"/>
                <a:ea typeface="+mn-ea"/>
                <a:cs typeface="+mn-cs"/>
              </a:rPr>
              <a:t>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they allow </a:t>
            </a:r>
          </a:p>
        </p:txBody>
      </p:sp>
    </p:spTree>
    <p:extLst>
      <p:ext uri="{BB962C8B-B14F-4D97-AF65-F5344CB8AC3E}">
        <p14:creationId xmlns:p14="http://schemas.microsoft.com/office/powerpoint/2010/main" val="2395233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additive="base">
                                        <p:cTn id="1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 calcmode="lin" valueType="num">
                                      <p:cBhvr additive="base">
                                        <p:cTn id="2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 calcmode="lin" valueType="num">
                                      <p:cBhvr additive="base">
                                        <p:cTn id="3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xEl>
                                              <p:pRg st="2" end="2"/>
                                            </p:txEl>
                                          </p:spTgt>
                                        </p:tgtEl>
                                        <p:attrNameLst>
                                          <p:attrName>style.visibility</p:attrName>
                                        </p:attrNameLst>
                                      </p:cBhvr>
                                      <p:to>
                                        <p:strVal val="visible"/>
                                      </p:to>
                                    </p:set>
                                    <p:anim calcmode="lin" valueType="num">
                                      <p:cBhvr additive="base">
                                        <p:cTn id="45"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22C6F53A-BD03-B388-46AD-3FCBAE39335E}"/>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DA07D988-7714-924C-FAB0-95C33BA2E195}"/>
              </a:ext>
            </a:extLst>
          </p:cNvPr>
          <p:cNvSpPr>
            <a:spLocks noChangeArrowheads="1"/>
          </p:cNvSpPr>
          <p:nvPr/>
        </p:nvSpPr>
        <p:spPr bwMode="auto">
          <a:xfrm>
            <a:off x="683568" y="1826880"/>
            <a:ext cx="777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0" normalizeH="0" baseline="0" noProof="0" dirty="0">
              <a:ln>
                <a:noFill/>
              </a:ln>
              <a:solidFill>
                <a:srgbClr val="FFFFFF"/>
              </a:solidFill>
              <a:effectLst/>
              <a:uLnTx/>
              <a:uFillTx/>
              <a:latin typeface="Verdana"/>
              <a:ea typeface="+mn-ea"/>
              <a:cs typeface="Times New Roman" pitchFamily="18" charset="0"/>
            </a:endParaRPr>
          </a:p>
        </p:txBody>
      </p:sp>
      <p:sp>
        <p:nvSpPr>
          <p:cNvPr id="3" name="Rectangle 2">
            <a:extLst>
              <a:ext uri="{FF2B5EF4-FFF2-40B4-BE49-F238E27FC236}">
                <a16:creationId xmlns:a16="http://schemas.microsoft.com/office/drawing/2014/main" id="{54412CB5-F093-B05C-143E-7E1E4F0AE4D4}"/>
              </a:ext>
            </a:extLst>
          </p:cNvPr>
          <p:cNvSpPr/>
          <p:nvPr/>
        </p:nvSpPr>
        <p:spPr>
          <a:xfrm>
            <a:off x="2128061" y="2574092"/>
            <a:ext cx="533030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403877112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D68781-C01B-B428-9BCE-A08C29400D90}"/>
            </a:ext>
          </a:extLst>
        </p:cNvPr>
        <p:cNvGrpSpPr/>
        <p:nvPr/>
      </p:nvGrpSpPr>
      <p:grpSpPr>
        <a:xfrm>
          <a:off x="0" y="0"/>
          <a:ext cx="0" cy="0"/>
          <a:chOff x="0" y="0"/>
          <a:chExt cx="0" cy="0"/>
        </a:xfrm>
      </p:grpSpPr>
      <p:pic>
        <p:nvPicPr>
          <p:cNvPr id="3" name="Picture 2" descr="A picture containing text, screenshot, electronics, design&#10;&#10;Description automatically generated">
            <a:extLst>
              <a:ext uri="{FF2B5EF4-FFF2-40B4-BE49-F238E27FC236}">
                <a16:creationId xmlns:a16="http://schemas.microsoft.com/office/drawing/2014/main" id="{3AC87348-FE27-D839-8CC7-7F0EE23DDED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62387"/>
            <a:ext cx="9144000" cy="5143500"/>
          </a:xfrm>
          <a:prstGeom prst="rect">
            <a:avLst/>
          </a:prstGeom>
        </p:spPr>
      </p:pic>
      <p:sp>
        <p:nvSpPr>
          <p:cNvPr id="5" name="Title 4">
            <a:extLst>
              <a:ext uri="{FF2B5EF4-FFF2-40B4-BE49-F238E27FC236}">
                <a16:creationId xmlns:a16="http://schemas.microsoft.com/office/drawing/2014/main" id="{2499D952-F294-316A-AB09-A6126152FD10}"/>
              </a:ext>
            </a:extLst>
          </p:cNvPr>
          <p:cNvSpPr>
            <a:spLocks noGrp="1"/>
          </p:cNvSpPr>
          <p:nvPr>
            <p:ph type="title"/>
          </p:nvPr>
        </p:nvSpPr>
        <p:spPr/>
        <p:txBody>
          <a:bodyPr/>
          <a:lstStyle/>
          <a:p>
            <a:r>
              <a:rPr lang="en-US" sz="1700" dirty="0"/>
              <a:t>3.7 Case example: The core complex of the TCS22 platform (1)</a:t>
            </a:r>
            <a:endParaRPr lang="hu-HU" sz="1700" dirty="0"/>
          </a:p>
        </p:txBody>
      </p:sp>
      <p:sp>
        <p:nvSpPr>
          <p:cNvPr id="6" name="TextBox 5">
            <a:extLst>
              <a:ext uri="{FF2B5EF4-FFF2-40B4-BE49-F238E27FC236}">
                <a16:creationId xmlns:a16="http://schemas.microsoft.com/office/drawing/2014/main" id="{F5B1DAFC-A474-E75A-1C2A-1127BB2C0746}"/>
              </a:ext>
            </a:extLst>
          </p:cNvPr>
          <p:cNvSpPr txBox="1"/>
          <p:nvPr/>
        </p:nvSpPr>
        <p:spPr>
          <a:xfrm>
            <a:off x="77055" y="446812"/>
            <a:ext cx="8305800" cy="68480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3.7 Case example: The core complex of the TCS22 platform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Components of the Core Complex in the TCS22 platform -1 [</a:t>
            </a:r>
            <a:r>
              <a:rPr kumimoji="0" lang="hu-HU" sz="1800" b="0" i="0" u="none" strike="noStrike" kern="1200" cap="none" spc="0" normalizeH="0" baseline="0" noProof="0" dirty="0">
                <a:ln>
                  <a:noFill/>
                </a:ln>
                <a:solidFill>
                  <a:srgbClr val="2D2D8A"/>
                </a:solidFill>
                <a:effectLst/>
                <a:uLnTx/>
                <a:uFillTx/>
                <a:latin typeface="Verdana"/>
                <a:ea typeface="+mn-ea"/>
                <a:cs typeface="+mn-cs"/>
              </a:rPr>
              <a:t>81</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err="1">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F4D5AC67-38D9-50B6-77FC-4F09C597A8C7}"/>
              </a:ext>
            </a:extLst>
          </p:cNvPr>
          <p:cNvSpPr txBox="1"/>
          <p:nvPr/>
        </p:nvSpPr>
        <p:spPr>
          <a:xfrm flipH="1">
            <a:off x="45718" y="5648960"/>
            <a:ext cx="925730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above,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 Complex of the TSC22 platform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includes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Cortex-X3</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big,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Cortex-A715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middle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Cortex-A510</a:t>
            </a:r>
            <a:r>
              <a:rPr kumimoji="0" lang="en-US" sz="1600" b="0" i="0" u="none" strike="noStrike" kern="1200" cap="none" spc="0" normalizeH="0" baseline="0" noProof="0" dirty="0">
                <a:ln>
                  <a:noFill/>
                </a:ln>
                <a:solidFill>
                  <a:srgbClr val="000000"/>
                </a:solidFill>
                <a:effectLst/>
                <a:uLnTx/>
                <a:uFillTx/>
                <a:latin typeface="Verdana"/>
                <a:ea typeface="+mn-ea"/>
                <a:cs typeface="+mn-cs"/>
              </a:rPr>
              <a:t> l</a:t>
            </a:r>
            <a:r>
              <a:rPr kumimoji="0" lang="en-US" sz="1600" b="0" i="0" u="none" strike="noStrike" kern="1200" cap="none" spc="0" normalizeH="0" baseline="0" noProof="0" dirty="0">
                <a:ln>
                  <a:noFill/>
                </a:ln>
                <a:solidFill>
                  <a:srgbClr val="0070C0"/>
                </a:solidFill>
                <a:effectLst/>
                <a:uLnTx/>
                <a:uFillTx/>
                <a:latin typeface="Verdana"/>
                <a:ea typeface="+mn-ea"/>
                <a:cs typeface="+mn-cs"/>
              </a:rPr>
              <a:t>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module, and the related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DSU-110</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US" sz="1600" b="0" i="0" u="none" strike="noStrike" kern="1200" cap="none" spc="0" normalizeH="0" baseline="0" noProof="0" dirty="0">
                <a:ln>
                  <a:noFill/>
                </a:ln>
                <a:solidFill>
                  <a:srgbClr val="0070C0"/>
                </a:solidFill>
                <a:effectLst/>
                <a:uLnTx/>
                <a:uFillTx/>
                <a:latin typeface="Verdana"/>
                <a:ea typeface="+mn-ea"/>
                <a:cs typeface="+mn-cs"/>
              </a:rPr>
              <a:t> Shared Unit, as depicted in the following Figure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err="1">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17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22</a:t>
            </a:r>
            <a:r>
              <a:rPr lang="hu-HU" sz="1700">
                <a:solidFill>
                  <a:srgbClr val="FFFFFF"/>
                </a:solidFill>
              </a:rPr>
              <a:t>)</a:t>
            </a:r>
            <a:endParaRPr lang="en-US" sz="1700"/>
          </a:p>
        </p:txBody>
      </p:sp>
      <p:sp>
        <p:nvSpPr>
          <p:cNvPr id="6" name="TextBox 5"/>
          <p:cNvSpPr txBox="1"/>
          <p:nvPr/>
        </p:nvSpPr>
        <p:spPr>
          <a:xfrm>
            <a:off x="71500" y="440668"/>
            <a:ext cx="667001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Cancellation of NVIDIA’s plan to acquire ARM [</a:t>
            </a:r>
            <a:r>
              <a:rPr kumimoji="0" lang="hu-HU" sz="1800" b="0" i="0" u="none" strike="noStrike" kern="1200" cap="none" spc="0" normalizeH="0" baseline="0" noProof="0" dirty="0">
                <a:ln>
                  <a:noFill/>
                </a:ln>
                <a:solidFill>
                  <a:srgbClr val="2D2D8A"/>
                </a:solidFill>
                <a:effectLst/>
                <a:uLnTx/>
                <a:uFillTx/>
                <a:latin typeface="Verdana"/>
                <a:ea typeface="+mn-ea"/>
                <a:cs typeface="+mn-cs"/>
              </a:rPr>
              <a:t>169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3" name="Rectangle: Rounded Corners 2">
            <a:extLst>
              <a:ext uri="{FF2B5EF4-FFF2-40B4-BE49-F238E27FC236}">
                <a16:creationId xmlns:a16="http://schemas.microsoft.com/office/drawing/2014/main" id="{3D33D3F0-D033-DEB3-C9EE-C64B9B401C40}"/>
              </a:ext>
            </a:extLst>
          </p:cNvPr>
          <p:cNvSpPr/>
          <p:nvPr/>
        </p:nvSpPr>
        <p:spPr bwMode="auto">
          <a:xfrm>
            <a:off x="10160" y="810000"/>
            <a:ext cx="9144000" cy="581920"/>
          </a:xfrm>
          <a:prstGeom prst="roundRect">
            <a:avLst/>
          </a:prstGeom>
          <a:solidFill>
            <a:srgbClr val="F2F2F2"/>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297996ED-2D32-69F8-2988-B24D3EB22981}"/>
              </a:ext>
            </a:extLst>
          </p:cNvPr>
          <p:cNvSpPr txBox="1"/>
          <p:nvPr/>
        </p:nvSpPr>
        <p:spPr>
          <a:xfrm>
            <a:off x="287338" y="810000"/>
            <a:ext cx="8884996"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02/2022 NVIDIA and Softbank (ARM’s owner) announced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termination of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the planned transaction due to regulatory objections.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this occasion, Huang, CEO of NVIDIA, stated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I expect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en-US" sz="1600" b="0" i="0" u="none" strike="noStrike" kern="1200" cap="none" spc="0" normalizeH="0" baseline="0" noProof="0" dirty="0">
                <a:ln>
                  <a:noFill/>
                </a:ln>
                <a:solidFill>
                  <a:srgbClr val="000000"/>
                </a:solidFill>
                <a:effectLst/>
                <a:uLnTx/>
                <a:uFillTx/>
                <a:latin typeface="Verdana"/>
                <a:ea typeface="+mn-ea"/>
                <a:cs typeface="+mn-cs"/>
              </a:rPr>
              <a:t>(ISA)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to be the most important CPU architecture of the next decade.”,</a:t>
            </a:r>
          </a:p>
        </p:txBody>
      </p:sp>
    </p:spTree>
    <p:extLst>
      <p:ext uri="{BB962C8B-B14F-4D97-AF65-F5344CB8AC3E}">
        <p14:creationId xmlns:p14="http://schemas.microsoft.com/office/powerpoint/2010/main" val="2090761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3" end="3"/>
                                            </p:txEl>
                                          </p:spTgt>
                                        </p:tgtEl>
                                        <p:attrNameLst>
                                          <p:attrName>style.visibility</p:attrName>
                                        </p:attrNameLst>
                                      </p:cBhvr>
                                      <p:to>
                                        <p:strVal val="visible"/>
                                      </p:to>
                                    </p:set>
                                    <p:anim calcmode="lin" valueType="num">
                                      <p:cBhvr additive="base">
                                        <p:cTn id="1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BF9F8A-50CB-DD07-2F05-239ABE76171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28C3AB9-67D8-1150-078F-1116EC2FF9A3}"/>
              </a:ext>
            </a:extLst>
          </p:cNvPr>
          <p:cNvSpPr>
            <a:spLocks noGrp="1"/>
          </p:cNvSpPr>
          <p:nvPr>
            <p:ph type="title"/>
          </p:nvPr>
        </p:nvSpPr>
        <p:spPr>
          <a:xfrm>
            <a:off x="0" y="-71120"/>
            <a:ext cx="9144000" cy="393700"/>
          </a:xfrm>
        </p:spPr>
        <p:txBody>
          <a:bodyPr/>
          <a:lstStyle/>
          <a:p>
            <a:r>
              <a:rPr lang="en-US" sz="1700" dirty="0"/>
              <a:t>3.7 Case example: The core complex of the TCS22 platform (2)</a:t>
            </a:r>
            <a:endParaRPr lang="hu-HU" sz="1700" dirty="0"/>
          </a:p>
        </p:txBody>
      </p:sp>
      <p:pic>
        <p:nvPicPr>
          <p:cNvPr id="4" name="Picture 3">
            <a:extLst>
              <a:ext uri="{FF2B5EF4-FFF2-40B4-BE49-F238E27FC236}">
                <a16:creationId xmlns:a16="http://schemas.microsoft.com/office/drawing/2014/main" id="{81EBAB9B-217E-93DA-DB90-B54E9BC645D1}"/>
              </a:ext>
            </a:extLst>
          </p:cNvPr>
          <p:cNvPicPr>
            <a:picLocks noChangeAspect="1"/>
          </p:cNvPicPr>
          <p:nvPr/>
        </p:nvPicPr>
        <p:blipFill rotWithShape="1">
          <a:blip r:embed="rId2"/>
          <a:srcRect l="30938" t="45692" r="45010" b="26347"/>
          <a:stretch/>
        </p:blipFill>
        <p:spPr>
          <a:xfrm>
            <a:off x="1899919" y="1203435"/>
            <a:ext cx="5577841" cy="3647440"/>
          </a:xfrm>
          <a:prstGeom prst="rect">
            <a:avLst/>
          </a:prstGeom>
        </p:spPr>
      </p:pic>
      <p:sp>
        <p:nvSpPr>
          <p:cNvPr id="6" name="TextBox 5">
            <a:extLst>
              <a:ext uri="{FF2B5EF4-FFF2-40B4-BE49-F238E27FC236}">
                <a16:creationId xmlns:a16="http://schemas.microsoft.com/office/drawing/2014/main" id="{0CF9CEDE-AE7E-505B-B50C-40750F3EAE56}"/>
              </a:ext>
            </a:extLst>
          </p:cNvPr>
          <p:cNvSpPr txBox="1"/>
          <p:nvPr/>
        </p:nvSpPr>
        <p:spPr>
          <a:xfrm>
            <a:off x="71438" y="445842"/>
            <a:ext cx="8531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Complex, is part of a TCS22-based mobile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SoC</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82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err="1">
              <a:ln>
                <a:noFill/>
              </a:ln>
              <a:solidFill>
                <a:srgbClr val="2D2D8A"/>
              </a:solidFill>
              <a:effectLst/>
              <a:uLnTx/>
              <a:uFillTx/>
              <a:latin typeface="Verdana"/>
              <a:ea typeface="+mn-ea"/>
              <a:cs typeface="+mn-cs"/>
            </a:endParaRPr>
          </a:p>
        </p:txBody>
      </p:sp>
      <p:sp>
        <p:nvSpPr>
          <p:cNvPr id="7" name="Oval 6">
            <a:extLst>
              <a:ext uri="{FF2B5EF4-FFF2-40B4-BE49-F238E27FC236}">
                <a16:creationId xmlns:a16="http://schemas.microsoft.com/office/drawing/2014/main" id="{26A5A80E-2F90-35D6-05CB-CB1DB600D1FB}"/>
              </a:ext>
            </a:extLst>
          </p:cNvPr>
          <p:cNvSpPr/>
          <p:nvPr/>
        </p:nvSpPr>
        <p:spPr>
          <a:xfrm>
            <a:off x="1595120" y="1010395"/>
            <a:ext cx="3744000" cy="2304000"/>
          </a:xfrm>
          <a:prstGeom prst="ellipse">
            <a:avLst/>
          </a:prstGeom>
          <a:ln w="28575">
            <a:solidFill>
              <a:srgbClr val="FF0000"/>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CBAE86B5-CAC5-C496-A6D9-3CEE079A9CE5}"/>
              </a:ext>
            </a:extLst>
          </p:cNvPr>
          <p:cNvSpPr txBox="1"/>
          <p:nvPr/>
        </p:nvSpPr>
        <p:spPr>
          <a:xfrm>
            <a:off x="107950" y="5055480"/>
            <a:ext cx="846218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Next, we will outline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that may be part of the Core Complex of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TCS22 platform, including the Cortec-X3, Cortex-A715 and Cortex-A510 cores.</a:t>
            </a:r>
            <a:endParaRPr kumimoji="0" lang="hu-HU" sz="1600" b="0" i="0" u="none" strike="noStrike" kern="1200" cap="none" spc="0" normalizeH="0" baseline="0" noProof="0" dirty="0" err="1">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B88FC740-A8E8-A0F1-55D7-CB2AE9DC6546}"/>
              </a:ext>
            </a:extLst>
          </p:cNvPr>
          <p:cNvSpPr txBox="1"/>
          <p:nvPr/>
        </p:nvSpPr>
        <p:spPr>
          <a:xfrm>
            <a:off x="147145" y="1108843"/>
            <a:ext cx="163057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Core Complex</a:t>
            </a:r>
            <a:endParaRPr kumimoji="0" lang="hu-HU" sz="1600" b="0" i="0" u="none" strike="noStrike" kern="1200" cap="none" spc="0" normalizeH="0" baseline="0" noProof="0" dirty="0" err="1">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1789476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739724-579D-A5C7-5A9D-2EFCBAAC643F}"/>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8B614689-66E5-F5BF-53E4-EFE3A9D5E65A}"/>
              </a:ext>
            </a:extLst>
          </p:cNvPr>
          <p:cNvSpPr>
            <a:spLocks noGrp="1"/>
          </p:cNvSpPr>
          <p:nvPr>
            <p:ph type="title"/>
          </p:nvPr>
        </p:nvSpPr>
        <p:spPr/>
        <p:txBody>
          <a:bodyPr/>
          <a:lstStyle/>
          <a:p>
            <a:pPr lvl="0" eaLnBrk="1" hangingPunct="1">
              <a:defRPr/>
            </a:pPr>
            <a:r>
              <a:rPr lang="en-US" sz="1700" dirty="0"/>
              <a:t>3.7 Case example: The core complex of the TCS22 platform (3)</a:t>
            </a:r>
            <a:endParaRPr lang="en-US" altLang="en-US" sz="1700" kern="1200" dirty="0">
              <a:solidFill>
                <a:srgbClr val="FFFFFF"/>
              </a:solidFill>
              <a:cs typeface="Times New Roman" pitchFamily="18" charset="0"/>
            </a:endParaRPr>
          </a:p>
        </p:txBody>
      </p:sp>
      <p:sp>
        <p:nvSpPr>
          <p:cNvPr id="4" name="Szövegdoboz 3">
            <a:extLst>
              <a:ext uri="{FF2B5EF4-FFF2-40B4-BE49-F238E27FC236}">
                <a16:creationId xmlns:a16="http://schemas.microsoft.com/office/drawing/2014/main" id="{DB22B190-8CDD-EA2A-E788-4A707D6DD0BE}"/>
              </a:ext>
            </a:extLst>
          </p:cNvPr>
          <p:cNvSpPr txBox="1"/>
          <p:nvPr/>
        </p:nvSpPr>
        <p:spPr>
          <a:xfrm>
            <a:off x="71438" y="440668"/>
            <a:ext cx="74263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 The high-performance Cortex-X3 core -1</a:t>
            </a:r>
          </a:p>
        </p:txBody>
      </p:sp>
      <p:sp>
        <p:nvSpPr>
          <p:cNvPr id="5" name="Szövegdoboz 4">
            <a:extLst>
              <a:ext uri="{FF2B5EF4-FFF2-40B4-BE49-F238E27FC236}">
                <a16:creationId xmlns:a16="http://schemas.microsoft.com/office/drawing/2014/main" id="{07B09038-D4D6-750D-0A9D-72A695202A6A}"/>
              </a:ext>
            </a:extLst>
          </p:cNvPr>
          <p:cNvSpPr txBox="1"/>
          <p:nvPr/>
        </p:nvSpPr>
        <p:spPr>
          <a:xfrm>
            <a:off x="250825" y="1088740"/>
            <a:ext cx="8777288" cy="11251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3">
            <a:extLst>
              <a:ext uri="{FF2B5EF4-FFF2-40B4-BE49-F238E27FC236}">
                <a16:creationId xmlns:a16="http://schemas.microsoft.com/office/drawing/2014/main" id="{1C90CDFE-8D52-B90E-DF04-865AB655EC07}"/>
              </a:ext>
            </a:extLst>
          </p:cNvPr>
          <p:cNvSpPr txBox="1"/>
          <p:nvPr/>
        </p:nvSpPr>
        <p:spPr>
          <a:xfrm>
            <a:off x="200425" y="773705"/>
            <a:ext cx="8936870"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focuses on </a:t>
            </a:r>
            <a:r>
              <a:rPr kumimoji="0" lang="en-US" sz="1600" b="0" i="0" u="none" strike="noStrike" kern="1200" cap="none" spc="0" normalizeH="0" baseline="0" noProof="0" dirty="0">
                <a:ln>
                  <a:noFill/>
                </a:ln>
                <a:solidFill>
                  <a:srgbClr val="0070C0"/>
                </a:solidFill>
                <a:effectLst/>
                <a:uLnTx/>
                <a:uFillTx/>
                <a:latin typeface="Verdana"/>
                <a:ea typeface="+mn-ea"/>
                <a:cs typeface="+mn-cs"/>
              </a:rPr>
              <a:t>performance.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contrast, the Cortex-A715 CPU prioritizes balanced performance and efficiency,</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while the refreshed Cortex-A510 core module efficiency.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Cortex-X3 is expected to be used predominantly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in premium, large-screen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mobiles and laptops.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2527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3" end="3"/>
                                            </p:txEl>
                                          </p:spTgt>
                                        </p:tgtEl>
                                        <p:attrNameLst>
                                          <p:attrName>style.visibility</p:attrName>
                                        </p:attrNameLst>
                                      </p:cBhvr>
                                      <p:to>
                                        <p:strVal val="visible"/>
                                      </p:to>
                                    </p:set>
                                    <p:anim calcmode="lin" valueType="num">
                                      <p:cBhvr additive="base">
                                        <p:cTn id="2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5973C2-CC1A-22B7-66FE-A0706D06B62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07A8C85-E9CE-BEC6-76B5-22B97AF60089}"/>
              </a:ext>
            </a:extLst>
          </p:cNvPr>
          <p:cNvSpPr>
            <a:spLocks noGrp="1"/>
          </p:cNvSpPr>
          <p:nvPr>
            <p:ph type="title"/>
          </p:nvPr>
        </p:nvSpPr>
        <p:spPr/>
        <p:txBody>
          <a:bodyPr/>
          <a:lstStyle/>
          <a:p>
            <a:r>
              <a:rPr lang="en-US" sz="1700" dirty="0"/>
              <a:t>3.7 Case example: The core complex of the TCS22 platform (4)</a:t>
            </a:r>
          </a:p>
        </p:txBody>
      </p:sp>
      <p:sp>
        <p:nvSpPr>
          <p:cNvPr id="7" name="TextBox 6">
            <a:extLst>
              <a:ext uri="{FF2B5EF4-FFF2-40B4-BE49-F238E27FC236}">
                <a16:creationId xmlns:a16="http://schemas.microsoft.com/office/drawing/2014/main" id="{7A599F73-7E69-A3ED-DFDF-3C93192AA44A}"/>
              </a:ext>
            </a:extLst>
          </p:cNvPr>
          <p:cNvSpPr txBox="1"/>
          <p:nvPr/>
        </p:nvSpPr>
        <p:spPr>
          <a:xfrm>
            <a:off x="651642" y="2837793"/>
            <a:ext cx="5067156" cy="206210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fetching,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decoding,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branch prediction,</a:t>
            </a:r>
          </a:p>
          <a:p>
            <a:pPr marL="285750" marR="0" lvl="0" indent="-285750" algn="l" defTabSz="914400" rtl="0" eaLnBrk="1" fontAlgn="auto" latinLnBrk="0" hangingPunct="1">
              <a:lnSpc>
                <a:spcPct val="100000"/>
              </a:lnSpc>
              <a:spcBef>
                <a:spcPts val="0"/>
              </a:spcBef>
              <a:spcAft>
                <a:spcPts val="1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data prefetching,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cache bandwidth,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MOP (Macro-Operation) cache,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OOO (Out-Of-Order) window size (ROB size)</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Number of integer execution units.   </a:t>
            </a:r>
          </a:p>
        </p:txBody>
      </p:sp>
      <p:sp>
        <p:nvSpPr>
          <p:cNvPr id="8" name="TextBox 7">
            <a:extLst>
              <a:ext uri="{FF2B5EF4-FFF2-40B4-BE49-F238E27FC236}">
                <a16:creationId xmlns:a16="http://schemas.microsoft.com/office/drawing/2014/main" id="{C8DF0353-6626-4C25-D3F7-B644C577D7F7}"/>
              </a:ext>
            </a:extLst>
          </p:cNvPr>
          <p:cNvSpPr txBox="1"/>
          <p:nvPr/>
        </p:nvSpPr>
        <p:spPr>
          <a:xfrm>
            <a:off x="215899" y="4939863"/>
            <a:ext cx="8651471"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From the enhancements enlisted above, subsequently, we want to address one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aspect, namely,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widening of the X3 core compared to the X1 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We will show how this change aligns with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evolution of the front-end width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of ARM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from Armv8.2 to Armv9.0 –based cores). </a:t>
            </a:r>
          </a:p>
        </p:txBody>
      </p:sp>
      <p:sp>
        <p:nvSpPr>
          <p:cNvPr id="10" name="TextBox 9">
            <a:extLst>
              <a:ext uri="{FF2B5EF4-FFF2-40B4-BE49-F238E27FC236}">
                <a16:creationId xmlns:a16="http://schemas.microsoft.com/office/drawing/2014/main" id="{CACC2C5C-9F0A-1A9A-525B-2F6D57D9DDEE}"/>
              </a:ext>
            </a:extLst>
          </p:cNvPr>
          <p:cNvSpPr txBox="1"/>
          <p:nvPr/>
        </p:nvSpPr>
        <p:spPr>
          <a:xfrm>
            <a:off x="71438" y="445070"/>
            <a:ext cx="49148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high-performance Cortex-X3 core -2</a:t>
            </a:r>
          </a:p>
        </p:txBody>
      </p:sp>
      <p:sp>
        <p:nvSpPr>
          <p:cNvPr id="11" name="Rounded Rectangle 10">
            <a:extLst>
              <a:ext uri="{FF2B5EF4-FFF2-40B4-BE49-F238E27FC236}">
                <a16:creationId xmlns:a16="http://schemas.microsoft.com/office/drawing/2014/main" id="{BB6C4154-B46C-76AF-865E-9B2055DB24B0}"/>
              </a:ext>
            </a:extLst>
          </p:cNvPr>
          <p:cNvSpPr/>
          <p:nvPr/>
        </p:nvSpPr>
        <p:spPr>
          <a:xfrm>
            <a:off x="10513" y="830317"/>
            <a:ext cx="9144000" cy="1681655"/>
          </a:xfrm>
          <a:prstGeom prst="roundRect">
            <a:avLst/>
          </a:prstGeom>
          <a:solidFill>
            <a:schemeClr val="bg1">
              <a:lumMod val="95000"/>
            </a:schemeClr>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68D06935-33A1-59BB-1126-F631ACF700E3}"/>
              </a:ext>
            </a:extLst>
          </p:cNvPr>
          <p:cNvSpPr txBox="1"/>
          <p:nvPr/>
        </p:nvSpPr>
        <p:spPr>
          <a:xfrm>
            <a:off x="215899" y="830317"/>
            <a:ext cx="9012183" cy="20723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new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Armv9.0-A based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do not provide mandatory support for the Aarch32 execution mode</a:t>
            </a:r>
            <a:r>
              <a:rPr kumimoji="0" lang="en-US" sz="1600" b="0" i="0" u="none" strike="noStrike" kern="1200" cap="none" spc="0" normalizeH="0" baseline="0" noProof="0" dirty="0">
                <a:ln>
                  <a:noFill/>
                </a:ln>
                <a:solidFill>
                  <a:srgbClr val="000000"/>
                </a:solidFill>
                <a:effectLst/>
                <a:uLnTx/>
                <a:uFillTx/>
                <a:latin typeface="Verdana"/>
                <a:ea typeface="+mn-ea"/>
                <a:cs typeface="+mn-cs"/>
              </a:rPr>
              <a:t>, except for the Cortex-A 710).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Consequently,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circuitry for implementing the AArch32 mode has been removed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 the Cortex-X2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Subsequently, the new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Cortex-X3 </a:t>
            </a:r>
            <a:r>
              <a:rPr kumimoji="0" lang="en-US" sz="1600" b="0" i="0" u="none" strike="noStrike" kern="1200" cap="none" spc="0" normalizeH="0" baseline="0" noProof="0" dirty="0">
                <a:ln>
                  <a:noFill/>
                </a:ln>
                <a:solidFill>
                  <a:srgbClr val="000000"/>
                </a:solidFill>
                <a:effectLst/>
                <a:uLnTx/>
                <a:uFillTx/>
                <a:latin typeface="Verdana"/>
                <a:ea typeface="+mn-ea"/>
                <a:cs typeface="+mn-cs"/>
              </a:rPr>
              <a:t>design has already been </a:t>
            </a:r>
            <a:r>
              <a:rPr kumimoji="0" lang="en-US" sz="1600" b="0" i="0" u="none" strike="noStrike" kern="1200" cap="none" spc="0" normalizeH="0" baseline="0" noProof="0" dirty="0">
                <a:ln>
                  <a:noFill/>
                </a:ln>
                <a:solidFill>
                  <a:srgbClr val="0070C0"/>
                </a:solidFill>
                <a:effectLst/>
                <a:uLnTx/>
                <a:uFillTx/>
                <a:latin typeface="Verdana"/>
                <a:ea typeface="+mn-ea"/>
                <a:cs typeface="+mn-cs"/>
              </a:rPr>
              <a:t>optimized for the</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AArch64</a:t>
            </a:r>
            <a:r>
              <a:rPr kumimoji="0" lang="en-US" sz="1600" b="0" i="0" u="none" strike="noStrike" kern="1200" cap="none" spc="0" normalizeH="0" baseline="0" noProof="0" dirty="0">
                <a:ln>
                  <a:noFill/>
                </a:ln>
                <a:solidFill>
                  <a:srgbClr val="000000"/>
                </a:solidFill>
                <a:effectLst/>
                <a:uLnTx/>
                <a:uFillTx/>
                <a:latin typeface="Verdana"/>
                <a:ea typeface="+mn-ea"/>
                <a:cs typeface="+mn-cs"/>
              </a:rPr>
              <a:t> mode.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optimization covered </a:t>
            </a:r>
            <a:r>
              <a:rPr kumimoji="0" lang="en-US" sz="1600" b="0" i="0" u="none" strike="noStrike" kern="1200" cap="none" spc="0" normalizeH="0" baseline="0" noProof="0" dirty="0">
                <a:ln>
                  <a:noFill/>
                </a:ln>
                <a:solidFill>
                  <a:srgbClr val="0070C0"/>
                </a:solidFill>
                <a:effectLst/>
                <a:uLnTx/>
                <a:uFillTx/>
                <a:latin typeface="Verdana"/>
                <a:ea typeface="+mn-ea"/>
                <a:cs typeface="+mn-cs"/>
              </a:rPr>
              <a:t>most parts of the microarchitecture</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including</a:t>
            </a:r>
          </a:p>
        </p:txBody>
      </p:sp>
    </p:spTree>
    <p:extLst>
      <p:ext uri="{BB962C8B-B14F-4D97-AF65-F5344CB8AC3E}">
        <p14:creationId xmlns:p14="http://schemas.microsoft.com/office/powerpoint/2010/main" val="424195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2" end="2"/>
                                            </p:txEl>
                                          </p:spTgt>
                                        </p:tgtEl>
                                        <p:attrNameLst>
                                          <p:attrName>style.visibility</p:attrName>
                                        </p:attrNameLst>
                                      </p:cBhvr>
                                      <p:to>
                                        <p:strVal val="visible"/>
                                      </p:to>
                                    </p:set>
                                    <p:anim calcmode="lin" valueType="num">
                                      <p:cBhvr additive="base">
                                        <p:cTn id="11"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2">
                                            <p:txEl>
                                              <p:pRg st="3" end="3"/>
                                            </p:txEl>
                                          </p:spTgt>
                                        </p:tgtEl>
                                        <p:attrNameLst>
                                          <p:attrName>style.visibility</p:attrName>
                                        </p:attrNameLst>
                                      </p:cBhvr>
                                      <p:to>
                                        <p:strVal val="visible"/>
                                      </p:to>
                                    </p:set>
                                    <p:anim calcmode="lin" valueType="num">
                                      <p:cBhvr additive="base">
                                        <p:cTn id="17"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2">
                                            <p:txEl>
                                              <p:pRg st="4" end="4"/>
                                            </p:txEl>
                                          </p:spTgt>
                                        </p:tgtEl>
                                        <p:attrNameLst>
                                          <p:attrName>style.visibility</p:attrName>
                                        </p:attrNameLst>
                                      </p:cBhvr>
                                      <p:to>
                                        <p:strVal val="visible"/>
                                      </p:to>
                                    </p:set>
                                    <p:anim calcmode="lin" valueType="num">
                                      <p:cBhvr additive="base">
                                        <p:cTn id="2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2">
                                            <p:txEl>
                                              <p:pRg st="5" end="5"/>
                                            </p:txEl>
                                          </p:spTgt>
                                        </p:tgtEl>
                                        <p:attrNameLst>
                                          <p:attrName>style.visibility</p:attrName>
                                        </p:attrNameLst>
                                      </p:cBhvr>
                                      <p:to>
                                        <p:strVal val="visible"/>
                                      </p:to>
                                    </p:set>
                                    <p:anim calcmode="lin" valueType="num">
                                      <p:cBhvr additive="base">
                                        <p:cTn id="27"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437D72-F8C4-BD04-DD3E-5316C51294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A0B073-B1BC-9506-702C-1A8B40817831}"/>
              </a:ext>
            </a:extLst>
          </p:cNvPr>
          <p:cNvSpPr>
            <a:spLocks noGrp="1"/>
          </p:cNvSpPr>
          <p:nvPr>
            <p:ph type="title"/>
          </p:nvPr>
        </p:nvSpPr>
        <p:spPr>
          <a:solidFill>
            <a:srgbClr val="0066FF"/>
          </a:solidFill>
        </p:spPr>
        <p:txBody>
          <a:bodyPr/>
          <a:lstStyle/>
          <a:p>
            <a:r>
              <a:rPr lang="en-US" sz="1700" dirty="0"/>
              <a:t>3.7 Case example: The core complex of the TCS22 platform (5)</a:t>
            </a:r>
          </a:p>
        </p:txBody>
      </p:sp>
      <p:sp>
        <p:nvSpPr>
          <p:cNvPr id="8" name="TextBox 7">
            <a:extLst>
              <a:ext uri="{FF2B5EF4-FFF2-40B4-BE49-F238E27FC236}">
                <a16:creationId xmlns:a16="http://schemas.microsoft.com/office/drawing/2014/main" id="{7FB38986-1E8B-4747-E36B-ABE71C9751F4}"/>
              </a:ext>
            </a:extLst>
          </p:cNvPr>
          <p:cNvSpPr txBox="1"/>
          <p:nvPr/>
        </p:nvSpPr>
        <p:spPr>
          <a:xfrm>
            <a:off x="71438" y="451946"/>
            <a:ext cx="73927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Widening</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800" b="0" i="0" u="none" strike="noStrike" kern="1200" cap="none" spc="0" normalizeH="0" baseline="0" noProof="0" dirty="0">
                <a:ln>
                  <a:noFill/>
                </a:ln>
                <a:solidFill>
                  <a:srgbClr val="2D2D8A"/>
                </a:solidFill>
                <a:effectLst/>
                <a:uLnTx/>
                <a:uFillTx/>
                <a:latin typeface="Verdana"/>
                <a:ea typeface="+mn-ea"/>
                <a:cs typeface="+mn-cs"/>
              </a:rPr>
              <a:t>front-end</a:t>
            </a:r>
            <a:r>
              <a:rPr kumimoji="0" lang="en-US" sz="1600" b="0" i="0" u="none" strike="noStrike" kern="1200" cap="none" spc="0" normalizeH="0" baseline="0" noProof="0" dirty="0">
                <a:ln>
                  <a:noFill/>
                </a:ln>
                <a:solidFill>
                  <a:srgbClr val="000000"/>
                </a:solidFill>
                <a:effectLst/>
                <a:uLnTx/>
                <a:uFillTx/>
                <a:latin typeface="Verdana"/>
                <a:ea typeface="+mn-ea"/>
                <a:cs typeface="+mn-cs"/>
              </a:rPr>
              <a:t> width in Arm’s Cortex-A/X series cores [</a:t>
            </a:r>
            <a:r>
              <a:rPr kumimoji="0" lang="hu-HU" sz="1600" b="0" i="0" u="none" strike="noStrike" kern="1200" cap="none" spc="0" normalizeH="0" baseline="0" noProof="0" dirty="0">
                <a:ln>
                  <a:noFill/>
                </a:ln>
                <a:solidFill>
                  <a:srgbClr val="000000"/>
                </a:solidFill>
                <a:effectLst/>
                <a:uLnTx/>
                <a:uFillTx/>
                <a:latin typeface="Verdana"/>
                <a:ea typeface="+mn-ea"/>
                <a:cs typeface="+mn-cs"/>
              </a:rPr>
              <a:t>58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grpSp>
        <p:nvGrpSpPr>
          <p:cNvPr id="12" name="Group 11">
            <a:extLst>
              <a:ext uri="{FF2B5EF4-FFF2-40B4-BE49-F238E27FC236}">
                <a16:creationId xmlns:a16="http://schemas.microsoft.com/office/drawing/2014/main" id="{4EB4830B-1B27-2BEA-626C-321DB434950B}"/>
              </a:ext>
            </a:extLst>
          </p:cNvPr>
          <p:cNvGrpSpPr/>
          <p:nvPr/>
        </p:nvGrpSpPr>
        <p:grpSpPr>
          <a:xfrm>
            <a:off x="0" y="949437"/>
            <a:ext cx="9144000" cy="1975945"/>
            <a:chOff x="0" y="1849821"/>
            <a:chExt cx="9144000" cy="1975945"/>
          </a:xfrm>
        </p:grpSpPr>
        <p:pic>
          <p:nvPicPr>
            <p:cNvPr id="3" name="Picture 2">
              <a:extLst>
                <a:ext uri="{FF2B5EF4-FFF2-40B4-BE49-F238E27FC236}">
                  <a16:creationId xmlns:a16="http://schemas.microsoft.com/office/drawing/2014/main" id="{2A0388DD-1FC3-340B-3DDA-CBF0131CD842}"/>
                </a:ext>
              </a:extLst>
            </p:cNvPr>
            <p:cNvPicPr>
              <a:picLocks noChangeAspect="1"/>
            </p:cNvPicPr>
            <p:nvPr/>
          </p:nvPicPr>
          <p:blipFill rotWithShape="1">
            <a:blip r:embed="rId2">
              <a:extLst>
                <a:ext uri="{28A0092B-C50C-407E-A947-70E740481C1C}">
                  <a14:useLocalDpi xmlns:a14="http://schemas.microsoft.com/office/drawing/2010/main" val="0"/>
                </a:ext>
              </a:extLst>
            </a:blip>
            <a:srcRect t="20453" b="5941"/>
            <a:stretch/>
          </p:blipFill>
          <p:spPr>
            <a:xfrm>
              <a:off x="0" y="1849821"/>
              <a:ext cx="9144000" cy="1839310"/>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2C609E0F-1FF2-EBB7-C1D8-EFE86E3B396C}"/>
                    </a:ext>
                  </a:extLst>
                </p:cNvPr>
                <p:cNvSpPr txBox="1"/>
                <p:nvPr/>
              </p:nvSpPr>
              <p:spPr>
                <a:xfrm>
                  <a:off x="3896135" y="2908284"/>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≤8</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3896135" y="2908284"/>
                  <a:ext cx="323615" cy="200055"/>
                </a:xfrm>
                <a:prstGeom prst="rect">
                  <a:avLst/>
                </a:prstGeom>
                <a:blipFill>
                  <a:blip r:embed="rId3"/>
                  <a:stretch>
                    <a:fillRect l="-9434" r="-9434"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6DC2AD28-EE26-A92F-CD86-729BB13CE600}"/>
                    </a:ext>
                  </a:extLst>
                </p:cNvPr>
                <p:cNvSpPr txBox="1"/>
                <p:nvPr/>
              </p:nvSpPr>
              <p:spPr>
                <a:xfrm>
                  <a:off x="6634076" y="2903030"/>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≤8</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5" name="TextBox 4"/>
                <p:cNvSpPr txBox="1">
                  <a:spLocks noRot="1" noChangeAspect="1" noMove="1" noResize="1" noEditPoints="1" noAdjustHandles="1" noChangeArrowheads="1" noChangeShapeType="1" noTextEdit="1"/>
                </p:cNvSpPr>
                <p:nvPr/>
              </p:nvSpPr>
              <p:spPr>
                <a:xfrm>
                  <a:off x="6634076" y="2903030"/>
                  <a:ext cx="323615" cy="200055"/>
                </a:xfrm>
                <a:prstGeom prst="rect">
                  <a:avLst/>
                </a:prstGeom>
                <a:blipFill>
                  <a:blip r:embed="rId3"/>
                  <a:stretch>
                    <a:fillRect l="-9434" r="-9434"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CA3F3A20-E7D0-D92C-D202-E32780ED84E6}"/>
                    </a:ext>
                  </a:extLst>
                </p:cNvPr>
                <p:cNvSpPr txBox="1"/>
                <p:nvPr/>
              </p:nvSpPr>
              <p:spPr>
                <a:xfrm>
                  <a:off x="1978000" y="2892521"/>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≤6</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1978000" y="2892521"/>
                  <a:ext cx="323615" cy="200055"/>
                </a:xfrm>
                <a:prstGeom prst="rect">
                  <a:avLst/>
                </a:prstGeom>
                <a:blipFill>
                  <a:blip r:embed="rId4"/>
                  <a:stretch>
                    <a:fillRect l="-9259" r="-7407"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A9D40A8-90FE-079D-DDD8-92664E5BE8E1}"/>
                    </a:ext>
                  </a:extLst>
                </p:cNvPr>
                <p:cNvSpPr txBox="1"/>
                <p:nvPr/>
              </p:nvSpPr>
              <p:spPr>
                <a:xfrm>
                  <a:off x="28335" y="2834715"/>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≤4</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8335" y="2834715"/>
                  <a:ext cx="323615" cy="200055"/>
                </a:xfrm>
                <a:prstGeom prst="rect">
                  <a:avLst/>
                </a:prstGeom>
                <a:blipFill>
                  <a:blip r:embed="rId5"/>
                  <a:stretch>
                    <a:fillRect l="-9434" r="-7547" b="-18182"/>
                  </a:stretch>
                </a:blipFill>
              </p:spPr>
              <p:txBody>
                <a:bodyPr/>
                <a:lstStyle/>
                <a:p>
                  <a:r>
                    <a:rPr lang="en-US">
                      <a:noFill/>
                    </a:rPr>
                    <a:t> </a:t>
                  </a:r>
                </a:p>
              </p:txBody>
            </p:sp>
          </mc:Fallback>
        </mc:AlternateContent>
        <p:sp>
          <p:nvSpPr>
            <p:cNvPr id="11" name="Rectangle 10">
              <a:extLst>
                <a:ext uri="{FF2B5EF4-FFF2-40B4-BE49-F238E27FC236}">
                  <a16:creationId xmlns:a16="http://schemas.microsoft.com/office/drawing/2014/main" id="{950FB8A8-6458-FE02-8C3D-91CFBFC1BDFE}"/>
                </a:ext>
              </a:extLst>
            </p:cNvPr>
            <p:cNvSpPr/>
            <p:nvPr/>
          </p:nvSpPr>
          <p:spPr>
            <a:xfrm>
              <a:off x="28335" y="3594538"/>
              <a:ext cx="1064741" cy="231228"/>
            </a:xfrm>
            <a:prstGeom prst="rect">
              <a:avLst/>
            </a:prstGeom>
            <a:solidFill>
              <a:schemeClr val="bg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7" name="Rectangle 16">
            <a:extLst>
              <a:ext uri="{FF2B5EF4-FFF2-40B4-BE49-F238E27FC236}">
                <a16:creationId xmlns:a16="http://schemas.microsoft.com/office/drawing/2014/main" id="{44E21573-3CAC-928B-7E8A-F5BB8D8E28FB}"/>
              </a:ext>
            </a:extLst>
          </p:cNvPr>
          <p:cNvSpPr/>
          <p:nvPr/>
        </p:nvSpPr>
        <p:spPr>
          <a:xfrm>
            <a:off x="0" y="3132083"/>
            <a:ext cx="9144000" cy="2776480"/>
          </a:xfrm>
          <a:prstGeom prst="rect">
            <a:avLst/>
          </a:prstGeom>
          <a:solidFill>
            <a:srgbClr val="DDF2FF"/>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B425CDE2-2E37-A828-9917-B3C7AC57C106}"/>
              </a:ext>
            </a:extLst>
          </p:cNvPr>
          <p:cNvSpPr txBox="1"/>
          <p:nvPr/>
        </p:nvSpPr>
        <p:spPr>
          <a:xfrm>
            <a:off x="107950" y="3174124"/>
            <a:ext cx="9149300" cy="261610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In their high-performance cores, ARM increased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decode width </a:t>
            </a:r>
            <a:r>
              <a:rPr kumimoji="0" lang="en-US" sz="1600" b="0" i="0" u="none" strike="noStrike" kern="1200" cap="none" spc="0" normalizeH="0" baseline="0" noProof="0" dirty="0">
                <a:ln>
                  <a:noFill/>
                </a:ln>
                <a:solidFill>
                  <a:srgbClr val="1C1C1C"/>
                </a:solidFill>
                <a:effectLst/>
                <a:uLnTx/>
                <a:uFillTx/>
                <a:latin typeface="Verdana"/>
                <a:ea typeface="+mn-ea"/>
                <a:cs typeface="+mn-cs"/>
              </a:rPr>
              <a:t>first </a:t>
            </a:r>
            <a:r>
              <a:rPr kumimoji="0" lang="en-US" sz="1600" b="0" i="0" u="none" strike="noStrike" kern="1200" cap="none" spc="0" normalizeH="0" baseline="0" noProof="0" dirty="0">
                <a:ln>
                  <a:noFill/>
                </a:ln>
                <a:solidFill>
                  <a:srgbClr val="0070C0"/>
                </a:solidFill>
                <a:effectLst/>
                <a:uLnTx/>
                <a:uFillTx/>
                <a:latin typeface="Verdana"/>
                <a:ea typeface="+mn-ea"/>
                <a:cs typeface="+mn-cs"/>
              </a:rPr>
              <a:t>from 4 to 5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 the X1 core and then to 6 in the X3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Additionally, ARM introduced </a:t>
            </a:r>
            <a:r>
              <a:rPr kumimoji="0" lang="en-US" sz="1600" b="0" i="0" u="none" strike="noStrike" kern="1200" cap="none" spc="0" normalizeH="0" baseline="0" noProof="0" dirty="0">
                <a:ln>
                  <a:noFill/>
                </a:ln>
                <a:solidFill>
                  <a:srgbClr val="FF0000"/>
                </a:solidFill>
                <a:effectLst/>
                <a:uLnTx/>
                <a:uFillTx/>
                <a:latin typeface="Verdana"/>
                <a:ea typeface="+mn-ea"/>
                <a:cs typeface="+mn-cs"/>
              </a:rPr>
              <a:t>MOP caches </a:t>
            </a:r>
            <a:r>
              <a:rPr kumimoji="0" lang="en-US" sz="1600" b="0" i="0" u="none" strike="noStrike" kern="1200" cap="none" spc="0" normalizeH="0" baseline="0" noProof="0" dirty="0">
                <a:ln>
                  <a:noFill/>
                </a:ln>
                <a:solidFill>
                  <a:srgbClr val="1C1C1C"/>
                </a:solidFill>
                <a:effectLst/>
                <a:uLnTx/>
                <a:uFillTx/>
                <a:latin typeface="Verdana"/>
                <a:ea typeface="+mn-ea"/>
                <a:cs typeface="+mn-cs"/>
              </a:rPr>
              <a:t>in the A77 core to improve the efficiency</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of instruction decoding.</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Their initial access width was increased</a:t>
            </a:r>
            <a:r>
              <a:rPr kumimoji="0" lang="en-US" sz="1600" b="0" i="0" u="none" strike="noStrike" kern="1200" cap="none" spc="0" normalizeH="0" baseline="0" noProof="0" dirty="0">
                <a:ln>
                  <a:noFill/>
                </a:ln>
                <a:solidFill>
                  <a:srgbClr val="0070C0"/>
                </a:solidFill>
                <a:effectLst/>
                <a:uLnTx/>
                <a:uFillTx/>
                <a:latin typeface="Verdana"/>
                <a:ea typeface="+mn-ea"/>
                <a:cs typeface="+mn-cs"/>
              </a:rPr>
              <a:t> from 6 to 8</a:t>
            </a:r>
            <a:r>
              <a:rPr kumimoji="0" lang="en-US" sz="1600" b="0" i="0" u="none" strike="noStrike" kern="1200" cap="none" spc="0" normalizeH="0" baseline="0" noProof="0" dirty="0">
                <a:ln>
                  <a:noFill/>
                </a:ln>
                <a:solidFill>
                  <a:srgbClr val="1C1C1C"/>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As a result, ARM was able to increase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dispatch rate </a:t>
            </a:r>
            <a:r>
              <a:rPr kumimoji="0" lang="en-US" sz="1600" b="0" i="0" u="none" strike="noStrike" kern="1200" cap="none" spc="0" normalizeH="0" baseline="0" noProof="0" dirty="0">
                <a:ln>
                  <a:noFill/>
                </a:ln>
                <a:solidFill>
                  <a:srgbClr val="1C1C1C"/>
                </a:solidFill>
                <a:effectLst/>
                <a:uLnTx/>
                <a:uFillTx/>
                <a:latin typeface="Verdana"/>
                <a:ea typeface="+mn-ea"/>
                <a:cs typeface="+mn-cs"/>
              </a:rPr>
              <a:t>of their cores </a:t>
            </a:r>
            <a:r>
              <a:rPr kumimoji="0" lang="en-US" sz="1600" b="0" i="0" u="none" strike="noStrike" kern="1200" cap="none" spc="0" normalizeH="0" baseline="0" noProof="0" dirty="0">
                <a:ln>
                  <a:noFill/>
                </a:ln>
                <a:solidFill>
                  <a:srgbClr val="0070C0"/>
                </a:solidFill>
                <a:effectLst/>
                <a:uLnTx/>
                <a:uFillTx/>
                <a:latin typeface="Verdana"/>
                <a:ea typeface="+mn-ea"/>
                <a:cs typeface="+mn-cs"/>
              </a:rPr>
              <a:t>from 4 to 6</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and then from 6 to 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impact of ARM’s continuous development is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substantial leap in the 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performance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their processors.</a:t>
            </a:r>
          </a:p>
        </p:txBody>
      </p:sp>
    </p:spTree>
    <p:extLst>
      <p:ext uri="{BB962C8B-B14F-4D97-AF65-F5344CB8AC3E}">
        <p14:creationId xmlns:p14="http://schemas.microsoft.com/office/powerpoint/2010/main" val="78210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2" end="2"/>
                                            </p:txEl>
                                          </p:spTgt>
                                        </p:tgtEl>
                                        <p:attrNameLst>
                                          <p:attrName>style.visibility</p:attrName>
                                        </p:attrNameLst>
                                      </p:cBhvr>
                                      <p:to>
                                        <p:strVal val="visible"/>
                                      </p:to>
                                    </p:set>
                                    <p:anim calcmode="lin" valueType="num">
                                      <p:cBhvr additive="base">
                                        <p:cTn id="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xEl>
                                              <p:pRg st="3" end="3"/>
                                            </p:txEl>
                                          </p:spTgt>
                                        </p:tgtEl>
                                        <p:attrNameLst>
                                          <p:attrName>style.visibility</p:attrName>
                                        </p:attrNameLst>
                                      </p:cBhvr>
                                      <p:to>
                                        <p:strVal val="visible"/>
                                      </p:to>
                                    </p:set>
                                    <p:anim calcmode="lin" valueType="num">
                                      <p:cBhvr additive="base">
                                        <p:cTn id="11"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5">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
                                            <p:txEl>
                                              <p:pRg st="4" end="4"/>
                                            </p:txEl>
                                          </p:spTgt>
                                        </p:tgtEl>
                                        <p:attrNameLst>
                                          <p:attrName>style.visibility</p:attrName>
                                        </p:attrNameLst>
                                      </p:cBhvr>
                                      <p:to>
                                        <p:strVal val="visible"/>
                                      </p:to>
                                    </p:set>
                                    <p:anim calcmode="lin" valueType="num">
                                      <p:cBhvr additive="base">
                                        <p:cTn id="15"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
                                            <p:txEl>
                                              <p:pRg st="5" end="5"/>
                                            </p:txEl>
                                          </p:spTgt>
                                        </p:tgtEl>
                                        <p:attrNameLst>
                                          <p:attrName>style.visibility</p:attrName>
                                        </p:attrNameLst>
                                      </p:cBhvr>
                                      <p:to>
                                        <p:strVal val="visible"/>
                                      </p:to>
                                    </p:set>
                                    <p:anim calcmode="lin" valueType="num">
                                      <p:cBhvr additive="base">
                                        <p:cTn id="21"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
                                            <p:txEl>
                                              <p:pRg st="5" end="5"/>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5">
                                            <p:txEl>
                                              <p:pRg st="6" end="6"/>
                                            </p:txEl>
                                          </p:spTgt>
                                        </p:tgtEl>
                                        <p:attrNameLst>
                                          <p:attrName>style.visibility</p:attrName>
                                        </p:attrNameLst>
                                      </p:cBhvr>
                                      <p:to>
                                        <p:strVal val="visible"/>
                                      </p:to>
                                    </p:set>
                                    <p:anim calcmode="lin" valueType="num">
                                      <p:cBhvr additive="base">
                                        <p:cTn id="25"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5">
                                            <p:txEl>
                                              <p:pRg st="7" end="7"/>
                                            </p:txEl>
                                          </p:spTgt>
                                        </p:tgtEl>
                                        <p:attrNameLst>
                                          <p:attrName>style.visibility</p:attrName>
                                        </p:attrNameLst>
                                      </p:cBhvr>
                                      <p:to>
                                        <p:strVal val="visible"/>
                                      </p:to>
                                    </p:set>
                                    <p:anim calcmode="lin" valueType="num">
                                      <p:cBhvr additive="base">
                                        <p:cTn id="31"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5">
                                            <p:txEl>
                                              <p:pRg st="8" end="8"/>
                                            </p:txEl>
                                          </p:spTgt>
                                        </p:tgtEl>
                                        <p:attrNameLst>
                                          <p:attrName>style.visibility</p:attrName>
                                        </p:attrNameLst>
                                      </p:cBhvr>
                                      <p:to>
                                        <p:strVal val="visible"/>
                                      </p:to>
                                    </p:set>
                                    <p:anim calcmode="lin" valueType="num">
                                      <p:cBhvr additive="base">
                                        <p:cTn id="35"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ppt_x"/>
                                          </p:val>
                                        </p:tav>
                                        <p:tav tm="100000">
                                          <p:val>
                                            <p:strVal val="#ppt_x"/>
                                          </p:val>
                                        </p:tav>
                                      </p:tavLst>
                                    </p:anim>
                                    <p:anim calcmode="lin" valueType="num">
                                      <p:cBhvr additive="base">
                                        <p:cTn id="4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182D6-2E4E-3C60-43B9-95063150F8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09D768-F2BA-2243-FB64-31982B77443B}"/>
              </a:ext>
            </a:extLst>
          </p:cNvPr>
          <p:cNvSpPr>
            <a:spLocks noGrp="1"/>
          </p:cNvSpPr>
          <p:nvPr>
            <p:ph type="title"/>
          </p:nvPr>
        </p:nvSpPr>
        <p:spPr/>
        <p:txBody>
          <a:bodyPr/>
          <a:lstStyle/>
          <a:p>
            <a:r>
              <a:rPr lang="en-US" sz="1700" dirty="0"/>
              <a:t>3.7 Case example: The core complex of the TCS22 platform (6)</a:t>
            </a:r>
          </a:p>
        </p:txBody>
      </p:sp>
      <p:pic>
        <p:nvPicPr>
          <p:cNvPr id="3" name="Picture 2">
            <a:extLst>
              <a:ext uri="{FF2B5EF4-FFF2-40B4-BE49-F238E27FC236}">
                <a16:creationId xmlns:a16="http://schemas.microsoft.com/office/drawing/2014/main" id="{D4AEEC2D-BA46-A703-C2ED-82A67A68D9A1}"/>
              </a:ext>
            </a:extLst>
          </p:cNvPr>
          <p:cNvPicPr>
            <a:picLocks noChangeAspect="1"/>
          </p:cNvPicPr>
          <p:nvPr/>
        </p:nvPicPr>
        <p:blipFill rotWithShape="1">
          <a:blip r:embed="rId2"/>
          <a:srcRect l="18027" t="33274" r="50526" b="20582"/>
          <a:stretch/>
        </p:blipFill>
        <p:spPr>
          <a:xfrm>
            <a:off x="846519" y="674234"/>
            <a:ext cx="7339932" cy="6058114"/>
          </a:xfrm>
          <a:prstGeom prst="rect">
            <a:avLst/>
          </a:prstGeom>
        </p:spPr>
      </p:pic>
      <p:sp>
        <p:nvSpPr>
          <p:cNvPr id="4" name="TextBox 3">
            <a:extLst>
              <a:ext uri="{FF2B5EF4-FFF2-40B4-BE49-F238E27FC236}">
                <a16:creationId xmlns:a16="http://schemas.microsoft.com/office/drawing/2014/main" id="{80C4464A-F12E-A298-3542-497D4ACB1CB7}"/>
              </a:ext>
            </a:extLst>
          </p:cNvPr>
          <p:cNvSpPr txBox="1"/>
          <p:nvPr/>
        </p:nvSpPr>
        <p:spPr>
          <a:xfrm>
            <a:off x="71438" y="451947"/>
            <a:ext cx="53524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Microarchitecture of the Cortex-X3 core [</a:t>
            </a:r>
            <a:r>
              <a:rPr kumimoji="0" lang="hu-HU" sz="1800" b="0" i="0" u="none" strike="noStrike" kern="1200" cap="none" spc="0" normalizeH="0" baseline="0" noProof="0" dirty="0">
                <a:ln>
                  <a:noFill/>
                </a:ln>
                <a:solidFill>
                  <a:srgbClr val="2D2D8A"/>
                </a:solidFill>
                <a:effectLst/>
                <a:uLnTx/>
                <a:uFillTx/>
                <a:latin typeface="Verdana"/>
                <a:ea typeface="+mn-ea"/>
                <a:cs typeface="+mn-cs"/>
              </a:rPr>
              <a:t>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Tree>
    <p:extLst>
      <p:ext uri="{BB962C8B-B14F-4D97-AF65-F5344CB8AC3E}">
        <p14:creationId xmlns:p14="http://schemas.microsoft.com/office/powerpoint/2010/main" val="111076158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0E4C6E-A062-FD8B-5A6A-CECD7CBF60D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86C7735-F123-1C5B-7E83-7FC1CB8F67EB}"/>
              </a:ext>
            </a:extLst>
          </p:cNvPr>
          <p:cNvSpPr>
            <a:spLocks noGrp="1"/>
          </p:cNvSpPr>
          <p:nvPr>
            <p:ph type="title"/>
          </p:nvPr>
        </p:nvSpPr>
        <p:spPr/>
        <p:txBody>
          <a:bodyPr/>
          <a:lstStyle/>
          <a:p>
            <a:r>
              <a:rPr lang="en-US" sz="1700" dirty="0"/>
              <a:t>3.7 Case example: The core complex of the TCS22 platform (7)</a:t>
            </a:r>
          </a:p>
        </p:txBody>
      </p:sp>
      <p:pic>
        <p:nvPicPr>
          <p:cNvPr id="3" name="Picture 2">
            <a:extLst>
              <a:ext uri="{FF2B5EF4-FFF2-40B4-BE49-F238E27FC236}">
                <a16:creationId xmlns:a16="http://schemas.microsoft.com/office/drawing/2014/main" id="{46359AF7-6E0C-D3D4-9FCC-D5F7EB1ECE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07300"/>
            <a:ext cx="9144000" cy="4170138"/>
          </a:xfrm>
          <a:prstGeom prst="rect">
            <a:avLst/>
          </a:prstGeom>
        </p:spPr>
      </p:pic>
      <p:sp>
        <p:nvSpPr>
          <p:cNvPr id="4" name="TextBox 3">
            <a:extLst>
              <a:ext uri="{FF2B5EF4-FFF2-40B4-BE49-F238E27FC236}">
                <a16:creationId xmlns:a16="http://schemas.microsoft.com/office/drawing/2014/main" id="{7B8A1395-9F29-86C4-26E3-AB48BA2ED5E8}"/>
              </a:ext>
            </a:extLst>
          </p:cNvPr>
          <p:cNvSpPr txBox="1"/>
          <p:nvPr/>
        </p:nvSpPr>
        <p:spPr>
          <a:xfrm>
            <a:off x="71438" y="451946"/>
            <a:ext cx="90888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IPC uplift of Cortex-X3 cores compared to the previous Cortex-X2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58</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5" name="TextBox 4">
            <a:extLst>
              <a:ext uri="{FF2B5EF4-FFF2-40B4-BE49-F238E27FC236}">
                <a16:creationId xmlns:a16="http://schemas.microsoft.com/office/drawing/2014/main" id="{54061E64-759B-EA71-2EDC-22CD9E32CAA0}"/>
              </a:ext>
            </a:extLst>
          </p:cNvPr>
          <p:cNvSpPr txBox="1"/>
          <p:nvPr/>
        </p:nvSpPr>
        <p:spPr>
          <a:xfrm>
            <a:off x="71438" y="5633546"/>
            <a:ext cx="8992783"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in the Figure above, ARM achieved </a:t>
            </a:r>
            <a:r>
              <a:rPr kumimoji="0" lang="en-US" sz="1600" b="0" i="0" u="none" strike="noStrike" kern="1200" cap="none" spc="0" normalizeH="0" baseline="0" noProof="0" dirty="0">
                <a:ln>
                  <a:noFill/>
                </a:ln>
                <a:solidFill>
                  <a:srgbClr val="0070C0"/>
                </a:solidFill>
                <a:effectLst/>
                <a:uLnTx/>
                <a:uFillTx/>
                <a:latin typeface="Verdana"/>
                <a:ea typeface="+mn-ea"/>
                <a:cs typeface="+mn-cs"/>
              </a:rPr>
              <a:t>approximately a 10 % performance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boost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 SPECint_base2006 benchmark scores (measured on a set of real-world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applications, while calculating the geometric mean of the results).</a:t>
            </a:r>
          </a:p>
        </p:txBody>
      </p:sp>
    </p:spTree>
    <p:extLst>
      <p:ext uri="{BB962C8B-B14F-4D97-AF65-F5344CB8AC3E}">
        <p14:creationId xmlns:p14="http://schemas.microsoft.com/office/powerpoint/2010/main" val="86092412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C32932-B466-AB92-7B61-237ADF70297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FA414667-162F-DD85-EFB9-2F44C27CBBEB}"/>
              </a:ext>
            </a:extLst>
          </p:cNvPr>
          <p:cNvSpPr>
            <a:spLocks noGrp="1"/>
          </p:cNvSpPr>
          <p:nvPr>
            <p:ph type="title"/>
          </p:nvPr>
        </p:nvSpPr>
        <p:spPr/>
        <p:txBody>
          <a:bodyPr/>
          <a:lstStyle/>
          <a:p>
            <a:pPr lvl="0" eaLnBrk="1" hangingPunct="1">
              <a:defRPr/>
            </a:pPr>
            <a:r>
              <a:rPr lang="en-US" sz="1700" dirty="0"/>
              <a:t>3.7 Case example: The core complex of the TCS22 platform (8)</a:t>
            </a:r>
            <a:endParaRPr lang="en-US" altLang="en-US" sz="1700" kern="1200" dirty="0">
              <a:solidFill>
                <a:srgbClr val="FFFFFF"/>
              </a:solidFill>
              <a:cs typeface="Times New Roman" pitchFamily="18" charset="0"/>
            </a:endParaRPr>
          </a:p>
        </p:txBody>
      </p:sp>
      <p:sp>
        <p:nvSpPr>
          <p:cNvPr id="3" name="Szövegdoboz 2">
            <a:extLst>
              <a:ext uri="{FF2B5EF4-FFF2-40B4-BE49-F238E27FC236}">
                <a16:creationId xmlns:a16="http://schemas.microsoft.com/office/drawing/2014/main" id="{5AF93337-E752-8F23-1CBB-9DC6573B21CA}"/>
              </a:ext>
            </a:extLst>
          </p:cNvPr>
          <p:cNvSpPr txBox="1"/>
          <p:nvPr/>
        </p:nvSpPr>
        <p:spPr>
          <a:xfrm>
            <a:off x="71718" y="449362"/>
            <a:ext cx="88207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The balanced efficiency and performance Cortex-A715 big core </a:t>
            </a:r>
          </a:p>
        </p:txBody>
      </p:sp>
      <p:sp>
        <p:nvSpPr>
          <p:cNvPr id="5" name="TextBox 3">
            <a:extLst>
              <a:ext uri="{FF2B5EF4-FFF2-40B4-BE49-F238E27FC236}">
                <a16:creationId xmlns:a16="http://schemas.microsoft.com/office/drawing/2014/main" id="{6CAA2EA3-9F6F-A4AF-0E17-15C22415859D}"/>
              </a:ext>
            </a:extLst>
          </p:cNvPr>
          <p:cNvSpPr txBox="1"/>
          <p:nvPr/>
        </p:nvSpPr>
        <p:spPr>
          <a:xfrm>
            <a:off x="404608" y="826068"/>
            <a:ext cx="892432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Cortex-715</a:t>
            </a:r>
            <a:r>
              <a:rPr kumimoji="0" lang="en-US" sz="1600" b="0" i="0" u="none" strike="noStrike" kern="1200" cap="none" spc="-30" normalizeH="0" baseline="0" noProof="0" dirty="0">
                <a:ln>
                  <a:noFill/>
                </a:ln>
                <a:solidFill>
                  <a:srgbClr val="000000"/>
                </a:solidFill>
                <a:effectLst/>
                <a:uLnTx/>
                <a:uFillTx/>
                <a:latin typeface="Verdana"/>
                <a:ea typeface="+mn-ea"/>
                <a:cs typeface="+mn-cs"/>
              </a:rPr>
              <a:t> is 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successor to the Cortex-A710, </a:t>
            </a:r>
            <a:r>
              <a:rPr kumimoji="0" lang="en-US" sz="1600" b="0" i="0" u="none" strike="noStrike" kern="1200" cap="none" spc="-30" normalizeH="0" baseline="0" noProof="0" dirty="0">
                <a:ln>
                  <a:noFill/>
                </a:ln>
                <a:solidFill>
                  <a:srgbClr val="000000"/>
                </a:solidFill>
                <a:effectLst/>
                <a:uLnTx/>
                <a:uFillTx/>
                <a:latin typeface="Verdana"/>
                <a:ea typeface="+mn-ea"/>
                <a:cs typeface="+mn-cs"/>
              </a:rPr>
              <a:t>as indicated in the Figure below.</a:t>
            </a:r>
          </a:p>
        </p:txBody>
      </p:sp>
      <p:pic>
        <p:nvPicPr>
          <p:cNvPr id="10" name="Picture 9">
            <a:extLst>
              <a:ext uri="{FF2B5EF4-FFF2-40B4-BE49-F238E27FC236}">
                <a16:creationId xmlns:a16="http://schemas.microsoft.com/office/drawing/2014/main" id="{48ABF622-64E1-BF9A-4AFC-F848F4DDF818}"/>
              </a:ext>
            </a:extLst>
          </p:cNvPr>
          <p:cNvPicPr>
            <a:picLocks noChangeAspect="1"/>
          </p:cNvPicPr>
          <p:nvPr/>
        </p:nvPicPr>
        <p:blipFill rotWithShape="1">
          <a:blip r:embed="rId2">
            <a:extLst>
              <a:ext uri="{28A0092B-C50C-407E-A947-70E740481C1C}">
                <a14:useLocalDpi xmlns:a14="http://schemas.microsoft.com/office/drawing/2010/main" val="0"/>
              </a:ext>
            </a:extLst>
          </a:blip>
          <a:srcRect t="23409" b="7417"/>
          <a:stretch/>
        </p:blipFill>
        <p:spPr>
          <a:xfrm>
            <a:off x="0" y="1237420"/>
            <a:ext cx="9144000" cy="2795753"/>
          </a:xfrm>
          <a:prstGeom prst="rect">
            <a:avLst/>
          </a:prstGeom>
        </p:spPr>
      </p:pic>
      <p:sp>
        <p:nvSpPr>
          <p:cNvPr id="11" name="TextBox 10">
            <a:extLst>
              <a:ext uri="{FF2B5EF4-FFF2-40B4-BE49-F238E27FC236}">
                <a16:creationId xmlns:a16="http://schemas.microsoft.com/office/drawing/2014/main" id="{EDE30EF5-6963-C77F-4F31-64D77189DBF2}"/>
              </a:ext>
            </a:extLst>
          </p:cNvPr>
          <p:cNvSpPr txBox="1"/>
          <p:nvPr/>
        </p:nvSpPr>
        <p:spPr>
          <a:xfrm>
            <a:off x="1616735" y="4159301"/>
            <a:ext cx="64867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sequence of ARM’s big and little cores [</a:t>
            </a:r>
            <a:r>
              <a:rPr kumimoji="0" lang="hu-HU" sz="1600" b="0" i="0" u="none" strike="noStrike" kern="1200" cap="none" spc="0" normalizeH="0" baseline="0" noProof="0" dirty="0">
                <a:ln>
                  <a:noFill/>
                </a:ln>
                <a:solidFill>
                  <a:srgbClr val="000000"/>
                </a:solidFill>
                <a:effectLst/>
                <a:uLnTx/>
                <a:uFillTx/>
                <a:latin typeface="Verdana"/>
                <a:ea typeface="+mn-ea"/>
                <a:cs typeface="+mn-cs"/>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8]</a:t>
            </a:r>
          </a:p>
        </p:txBody>
      </p:sp>
      <p:sp>
        <p:nvSpPr>
          <p:cNvPr id="12" name="Rounded Rectangle 11">
            <a:extLst>
              <a:ext uri="{FF2B5EF4-FFF2-40B4-BE49-F238E27FC236}">
                <a16:creationId xmlns:a16="http://schemas.microsoft.com/office/drawing/2014/main" id="{8F54FA4E-8635-ED3A-7ACD-6B066BE7D9E7}"/>
              </a:ext>
            </a:extLst>
          </p:cNvPr>
          <p:cNvSpPr/>
          <p:nvPr/>
        </p:nvSpPr>
        <p:spPr>
          <a:xfrm>
            <a:off x="6716110" y="1804976"/>
            <a:ext cx="578069" cy="588579"/>
          </a:xfrm>
          <a:prstGeom prst="roundRect">
            <a:avLst/>
          </a:prstGeom>
          <a:ln w="19050">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0A465435-EB33-E7A2-9AB3-C1FB4F68A676}"/>
              </a:ext>
            </a:extLst>
          </p:cNvPr>
          <p:cNvSpPr txBox="1"/>
          <p:nvPr/>
        </p:nvSpPr>
        <p:spPr>
          <a:xfrm>
            <a:off x="4047066" y="1632902"/>
            <a:ext cx="64312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Verdana"/>
                <a:ea typeface="+mn-ea"/>
                <a:cs typeface="+mn-cs"/>
              </a:rPr>
              <a:t>ARMv8.2</a:t>
            </a:r>
            <a:endParaRPr kumimoji="0" lang="hu-HU" sz="800" b="0" i="0" u="none" strike="noStrike" kern="1200" cap="none" spc="0" normalizeH="0" baseline="0" noProof="0" dirty="0" err="1">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29405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FD93B-C9FD-873F-6806-C27551899DEB}"/>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152AA294-135F-158B-9069-8D24BBD98705}"/>
              </a:ext>
            </a:extLst>
          </p:cNvPr>
          <p:cNvSpPr>
            <a:spLocks noGrp="1"/>
          </p:cNvSpPr>
          <p:nvPr>
            <p:ph type="title"/>
          </p:nvPr>
        </p:nvSpPr>
        <p:spPr/>
        <p:txBody>
          <a:bodyPr/>
          <a:lstStyle/>
          <a:p>
            <a:r>
              <a:rPr lang="en-US" sz="1700" dirty="0"/>
              <a:t>3.7 Case example: The core complex of the TCS22 platform (9)</a:t>
            </a:r>
          </a:p>
        </p:txBody>
      </p:sp>
      <p:sp>
        <p:nvSpPr>
          <p:cNvPr id="4" name="Szövegdoboz 3">
            <a:extLst>
              <a:ext uri="{FF2B5EF4-FFF2-40B4-BE49-F238E27FC236}">
                <a16:creationId xmlns:a16="http://schemas.microsoft.com/office/drawing/2014/main" id="{2ABCD994-363D-3A5E-7B1A-FEA89B9273D2}"/>
              </a:ext>
            </a:extLst>
          </p:cNvPr>
          <p:cNvSpPr txBox="1"/>
          <p:nvPr/>
        </p:nvSpPr>
        <p:spPr>
          <a:xfrm>
            <a:off x="264249" y="828949"/>
            <a:ext cx="9312168" cy="204671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Cortex-715</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does not support the 32-bit AArch32</a:t>
            </a:r>
            <a:r>
              <a:rPr kumimoji="0" lang="en-US" sz="1600" b="0" i="0" u="none" strike="noStrike" kern="1200" cap="none" spc="0" normalizeH="0" baseline="0" noProof="0" dirty="0">
                <a:ln>
                  <a:noFill/>
                </a:ln>
                <a:solidFill>
                  <a:srgbClr val="0070C0"/>
                </a:solidFill>
                <a:effectLst/>
                <a:uLnTx/>
                <a:uFillTx/>
                <a:latin typeface="Verdana"/>
                <a:ea typeface="+mn-ea"/>
                <a:cs typeface="+mn-cs"/>
              </a:rPr>
              <a:t> execution mode, u</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nlike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Cortex-710</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Consequently, all circuitry needed for the 32-bit mode could be </a:t>
            </a:r>
            <a:r>
              <a:rPr kumimoji="0" lang="en-US" sz="1600" b="0" i="0" u="none" strike="noStrike" kern="1200" cap="none" spc="0" normalizeH="0" baseline="0" noProof="0" dirty="0">
                <a:ln>
                  <a:noFill/>
                </a:ln>
                <a:solidFill>
                  <a:srgbClr val="0070C0"/>
                </a:solidFill>
                <a:effectLst/>
                <a:uLnTx/>
                <a:uFillTx/>
                <a:latin typeface="Verdana"/>
                <a:ea typeface="+mn-ea"/>
                <a:cs typeface="+mn-cs"/>
              </a:rPr>
              <a:t>removed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simplifying the decoder design dramatically.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Cortex-715 has a </a:t>
            </a:r>
            <a:r>
              <a:rPr kumimoji="0" lang="en-US" sz="1600" b="0" i="0" u="none" strike="noStrike" kern="1200" cap="none" spc="-40" normalizeH="0" baseline="0" noProof="0" dirty="0">
                <a:ln>
                  <a:noFill/>
                </a:ln>
                <a:solidFill>
                  <a:srgbClr val="FF0000"/>
                </a:solidFill>
                <a:effectLst/>
                <a:uLnTx/>
                <a:uFillTx/>
                <a:latin typeface="Verdana"/>
                <a:ea typeface="+mn-ea"/>
                <a:cs typeface="+mn-cs"/>
              </a:rPr>
              <a:t>5-wide decoder</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70C0"/>
                </a:solidFill>
                <a:effectLst/>
                <a:uLnTx/>
                <a:uFillTx/>
                <a:latin typeface="Verdana"/>
                <a:ea typeface="+mn-ea"/>
                <a:cs typeface="+mn-cs"/>
              </a:rPr>
              <a:t>an improvement over the previous 4-wide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decoder</a:t>
            </a:r>
            <a:r>
              <a:rPr kumimoji="0" lang="en-US" sz="1600" b="0" i="0" u="none" strike="noStrike" kern="1200" cap="none" spc="-40" normalizeH="0" baseline="0" noProof="0" dirty="0">
                <a:ln>
                  <a:noFill/>
                </a:ln>
                <a:solidFill>
                  <a:srgbClr val="000000"/>
                </a:solidFill>
                <a:effectLst/>
                <a:uLnTx/>
                <a:uFillTx/>
                <a:latin typeface="Verdana"/>
                <a:ea typeface="+mn-ea"/>
                <a:cs typeface="+mn-cs"/>
              </a:rPr>
              <a:t> of the Cortex-A710, enabling a wider front end.</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Additionally, </a:t>
            </a:r>
            <a:r>
              <a:rPr kumimoji="0" lang="en-US" sz="1600" b="0" i="0" u="none" strike="noStrike" kern="1200" cap="none" spc="0" normalizeH="0" baseline="0" noProof="0" dirty="0">
                <a:ln>
                  <a:noFill/>
                </a:ln>
                <a:solidFill>
                  <a:srgbClr val="FF0000"/>
                </a:solidFill>
                <a:effectLst/>
                <a:uLnTx/>
                <a:uFillTx/>
                <a:latin typeface="Verdana"/>
                <a:ea typeface="+mn-ea"/>
                <a:cs typeface="+mn-cs"/>
              </a:rPr>
              <a:t>it lacks an MOP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 in the following Figure.</a:t>
            </a:r>
          </a:p>
        </p:txBody>
      </p:sp>
      <p:sp>
        <p:nvSpPr>
          <p:cNvPr id="5" name="TextBox 3">
            <a:extLst>
              <a:ext uri="{FF2B5EF4-FFF2-40B4-BE49-F238E27FC236}">
                <a16:creationId xmlns:a16="http://schemas.microsoft.com/office/drawing/2014/main" id="{B02B7540-F684-832E-B3D7-27A1B3522792}"/>
              </a:ext>
            </a:extLst>
          </p:cNvPr>
          <p:cNvSpPr txBox="1"/>
          <p:nvPr/>
        </p:nvSpPr>
        <p:spPr>
          <a:xfrm>
            <a:off x="78091" y="447737"/>
            <a:ext cx="89243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Key differences between ARM’s Cortex-A715 and Cortex-A710 cores</a:t>
            </a:r>
          </a:p>
        </p:txBody>
      </p:sp>
    </p:spTree>
    <p:extLst>
      <p:ext uri="{BB962C8B-B14F-4D97-AF65-F5344CB8AC3E}">
        <p14:creationId xmlns:p14="http://schemas.microsoft.com/office/powerpoint/2010/main" val="217995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9EBE05-DAA2-1278-643C-8DE3A970789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9F5A50-AA3F-C9E1-D2C5-88148DBAE202}"/>
              </a:ext>
            </a:extLst>
          </p:cNvPr>
          <p:cNvSpPr>
            <a:spLocks noGrp="1"/>
          </p:cNvSpPr>
          <p:nvPr>
            <p:ph type="title"/>
          </p:nvPr>
        </p:nvSpPr>
        <p:spPr/>
        <p:txBody>
          <a:bodyPr/>
          <a:lstStyle/>
          <a:p>
            <a:r>
              <a:rPr lang="en-US" sz="1700" dirty="0"/>
              <a:t>3.7 Case example: The core complex of the TCS22 platform (10)</a:t>
            </a:r>
          </a:p>
        </p:txBody>
      </p:sp>
      <p:pic>
        <p:nvPicPr>
          <p:cNvPr id="3" name="Picture 2">
            <a:extLst>
              <a:ext uri="{FF2B5EF4-FFF2-40B4-BE49-F238E27FC236}">
                <a16:creationId xmlns:a16="http://schemas.microsoft.com/office/drawing/2014/main" id="{CAF820F4-F04E-F902-CB74-C99283AB0C94}"/>
              </a:ext>
            </a:extLst>
          </p:cNvPr>
          <p:cNvPicPr>
            <a:picLocks noChangeAspect="1"/>
          </p:cNvPicPr>
          <p:nvPr/>
        </p:nvPicPr>
        <p:blipFill rotWithShape="1">
          <a:blip r:embed="rId2">
            <a:extLst>
              <a:ext uri="{28A0092B-C50C-407E-A947-70E740481C1C}">
                <a14:useLocalDpi xmlns:a14="http://schemas.microsoft.com/office/drawing/2010/main" val="0"/>
              </a:ext>
            </a:extLst>
          </a:blip>
          <a:srcRect t="14432"/>
          <a:stretch/>
        </p:blipFill>
        <p:spPr>
          <a:xfrm>
            <a:off x="737652" y="1040527"/>
            <a:ext cx="7668695" cy="4279537"/>
          </a:xfrm>
          <a:prstGeom prst="rect">
            <a:avLst/>
          </a:prstGeom>
        </p:spPr>
      </p:pic>
      <p:sp>
        <p:nvSpPr>
          <p:cNvPr id="5" name="TextBox 4">
            <a:extLst>
              <a:ext uri="{FF2B5EF4-FFF2-40B4-BE49-F238E27FC236}">
                <a16:creationId xmlns:a16="http://schemas.microsoft.com/office/drawing/2014/main" id="{C1127304-F150-4FA2-E169-527CA066DF39}"/>
              </a:ext>
            </a:extLst>
          </p:cNvPr>
          <p:cNvSpPr txBox="1"/>
          <p:nvPr/>
        </p:nvSpPr>
        <p:spPr>
          <a:xfrm>
            <a:off x="71438" y="451946"/>
            <a:ext cx="904734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30" normalizeH="0" baseline="0" noProof="0" dirty="0">
                <a:ln>
                  <a:noFill/>
                </a:ln>
                <a:solidFill>
                  <a:srgbClr val="2D2D8A"/>
                </a:solidFill>
                <a:effectLst/>
                <a:uLnTx/>
                <a:uFillTx/>
                <a:latin typeface="Verdana"/>
                <a:ea typeface="+mn-ea"/>
                <a:cs typeface="+mn-cs"/>
              </a:rPr>
              <a:t>Contrasting </a:t>
            </a:r>
            <a:r>
              <a:rPr kumimoji="0" lang="en-US" sz="1800" b="0" i="0" u="none" strike="noStrike" kern="1200" cap="none" spc="-30" normalizeH="0" baseline="0" noProof="0" dirty="0">
                <a:ln>
                  <a:noFill/>
                </a:ln>
                <a:solidFill>
                  <a:srgbClr val="000000"/>
                </a:solidFill>
                <a:effectLst/>
                <a:uLnTx/>
                <a:uFillTx/>
                <a:latin typeface="Verdana"/>
                <a:ea typeface="+mn-ea"/>
                <a:cs typeface="+mn-cs"/>
              </a:rPr>
              <a:t>the </a:t>
            </a:r>
            <a:r>
              <a:rPr kumimoji="0" lang="en-US" sz="2000" b="0" i="0" u="none" strike="noStrike" kern="1200" cap="none" spc="-30" normalizeH="0" baseline="0" noProof="0" dirty="0">
                <a:ln>
                  <a:noFill/>
                </a:ln>
                <a:solidFill>
                  <a:srgbClr val="2D2D8A"/>
                </a:solidFill>
                <a:effectLst/>
                <a:uLnTx/>
                <a:uFillTx/>
                <a:latin typeface="Verdana"/>
                <a:ea typeface="+mn-ea"/>
                <a:cs typeface="+mn-cs"/>
              </a:rPr>
              <a:t>front-ends</a:t>
            </a:r>
            <a:r>
              <a:rPr kumimoji="0" lang="en-US" sz="1800" b="0" i="0" u="none" strike="noStrike" kern="1200" cap="none" spc="-30" normalizeH="0" baseline="0" noProof="0" dirty="0">
                <a:ln>
                  <a:noFill/>
                </a:ln>
                <a:solidFill>
                  <a:srgbClr val="000000"/>
                </a:solidFill>
                <a:effectLst/>
                <a:uLnTx/>
                <a:uFillTx/>
                <a:latin typeface="Verdana"/>
                <a:ea typeface="+mn-ea"/>
                <a:cs typeface="+mn-cs"/>
              </a:rPr>
              <a:t> of the Cortex-A715 and Cortex-A710 cores [</a:t>
            </a:r>
            <a:r>
              <a:rPr kumimoji="0" lang="hu-HU" sz="1800" b="0" i="0" u="none" strike="noStrike" kern="1200" cap="none" spc="-30" normalizeH="0" baseline="0" noProof="0" dirty="0">
                <a:ln>
                  <a:noFill/>
                </a:ln>
                <a:solidFill>
                  <a:srgbClr val="000000"/>
                </a:solidFill>
                <a:effectLst/>
                <a:uLnTx/>
                <a:uFillTx/>
                <a:latin typeface="Verdana"/>
                <a:ea typeface="+mn-ea"/>
                <a:cs typeface="+mn-cs"/>
              </a:rPr>
              <a:t>7</a:t>
            </a:r>
            <a:r>
              <a:rPr kumimoji="0" lang="en-US" sz="1800" b="0" i="0" u="none" strike="noStrike" kern="1200" cap="none" spc="-30" normalizeH="0" baseline="0" noProof="0" dirty="0">
                <a:ln>
                  <a:noFill/>
                </a:ln>
                <a:solidFill>
                  <a:srgbClr val="000000"/>
                </a:solidFill>
                <a:effectLst/>
                <a:uLnTx/>
                <a:uFillTx/>
                <a:latin typeface="Verdana"/>
                <a:ea typeface="+mn-ea"/>
                <a:cs typeface="+mn-cs"/>
              </a:rPr>
              <a:t>8]</a:t>
            </a:r>
          </a:p>
        </p:txBody>
      </p:sp>
    </p:spTree>
    <p:extLst>
      <p:ext uri="{BB962C8B-B14F-4D97-AF65-F5344CB8AC3E}">
        <p14:creationId xmlns:p14="http://schemas.microsoft.com/office/powerpoint/2010/main" val="214311032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BCECA-A3EE-F417-4783-14A191CB50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5FE917-4672-5726-CDD5-DEBF3E8087E1}"/>
              </a:ext>
            </a:extLst>
          </p:cNvPr>
          <p:cNvSpPr>
            <a:spLocks noGrp="1"/>
          </p:cNvSpPr>
          <p:nvPr>
            <p:ph type="title"/>
          </p:nvPr>
        </p:nvSpPr>
        <p:spPr/>
        <p:txBody>
          <a:bodyPr/>
          <a:lstStyle/>
          <a:p>
            <a:r>
              <a:rPr lang="en-US" sz="1700" dirty="0"/>
              <a:t>3.7 Case example: The core complex of the TCS22 platform (11)</a:t>
            </a:r>
          </a:p>
        </p:txBody>
      </p:sp>
      <p:pic>
        <p:nvPicPr>
          <p:cNvPr id="3074" name="Picture 2" descr="Cortex-A715 microarchitecture">
            <a:extLst>
              <a:ext uri="{FF2B5EF4-FFF2-40B4-BE49-F238E27FC236}">
                <a16:creationId xmlns:a16="http://schemas.microsoft.com/office/drawing/2014/main" id="{AD0D109C-1392-8860-16E2-43A0424AC7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810" t="10543" r="21227" b="20469"/>
          <a:stretch/>
        </p:blipFill>
        <p:spPr bwMode="auto">
          <a:xfrm>
            <a:off x="1361526" y="1093065"/>
            <a:ext cx="6910114" cy="540914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C7C5FAF2-193E-074F-9DE0-285C3B26D3A1}"/>
              </a:ext>
            </a:extLst>
          </p:cNvPr>
          <p:cNvSpPr txBox="1"/>
          <p:nvPr/>
        </p:nvSpPr>
        <p:spPr>
          <a:xfrm>
            <a:off x="71438" y="446048"/>
            <a:ext cx="5072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Microarchitecture of the Cortex-A715 [</a:t>
            </a:r>
            <a:r>
              <a:rPr kumimoji="0" lang="hu-HU" sz="1800" b="0" i="0" u="none" strike="noStrike" kern="1200" cap="none" spc="0" normalizeH="0" baseline="0" noProof="0" dirty="0">
                <a:ln>
                  <a:noFill/>
                </a:ln>
                <a:solidFill>
                  <a:srgbClr val="2D2D8A"/>
                </a:solidFill>
                <a:effectLst/>
                <a:uLnTx/>
                <a:uFillTx/>
                <a:latin typeface="Verdana"/>
                <a:ea typeface="+mn-ea"/>
                <a:cs typeface="+mn-cs"/>
              </a:rPr>
              <a:t>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Tree>
    <p:extLst>
      <p:ext uri="{BB962C8B-B14F-4D97-AF65-F5344CB8AC3E}">
        <p14:creationId xmlns:p14="http://schemas.microsoft.com/office/powerpoint/2010/main" val="28340761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59394" name="Rectangle 2"/>
          <p:cNvSpPr>
            <a:spLocks noChangeArrowheads="1"/>
          </p:cNvSpPr>
          <p:nvPr/>
        </p:nvSpPr>
        <p:spPr bwMode="auto">
          <a:xfrm>
            <a:off x="-684584" y="21526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22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771" name="AutoShape 3"/>
          <p:cNvSpPr>
            <a:spLocks noChangeArrowheads="1"/>
          </p:cNvSpPr>
          <p:nvPr/>
        </p:nvSpPr>
        <p:spPr bwMode="auto">
          <a:xfrm>
            <a:off x="263507" y="1396009"/>
            <a:ext cx="8596005"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 How has </a:t>
            </a:r>
            <a:r>
              <a:rPr kumimoji="0" lang="hu-HU" sz="1900" b="0" i="0" u="none" strike="noStrike" kern="1200" cap="none" spc="0" normalizeH="0" baseline="0" noProof="0" dirty="0" err="1">
                <a:ln>
                  <a:noFill/>
                </a:ln>
                <a:solidFill>
                  <a:srgbClr val="FFFFFF"/>
                </a:solidFill>
                <a:effectLst/>
                <a:uLnTx/>
                <a:uFillTx/>
                <a:latin typeface="Verdana"/>
                <a:ea typeface="+mn-ea"/>
                <a:cs typeface="+mn-cs"/>
              </a:rPr>
              <a:t>the</a:t>
            </a:r>
            <a:r>
              <a:rPr kumimoji="0" lang="hu-HU" sz="1900" b="0" i="0" u="none" strike="noStrike" kern="1200" cap="none" spc="0" normalizeH="0" baseline="0" noProof="0" dirty="0">
                <a:ln>
                  <a:noFill/>
                </a:ln>
                <a:solidFill>
                  <a:srgbClr val="FFFFFF"/>
                </a:solidFill>
                <a:effectLst/>
                <a:uLnTx/>
                <a:uFillTx/>
                <a:latin typeface="Verdana"/>
                <a:ea typeface="+mn-ea"/>
                <a:cs typeface="+mn-cs"/>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Arm ISA evolved? </a:t>
            </a:r>
          </a:p>
        </p:txBody>
      </p:sp>
      <p:sp>
        <p:nvSpPr>
          <p:cNvPr id="4" name="Rectangle 2"/>
          <p:cNvSpPr>
            <a:spLocks noChangeArrowheads="1"/>
          </p:cNvSpPr>
          <p:nvPr/>
        </p:nvSpPr>
        <p:spPr bwMode="auto">
          <a:xfrm>
            <a:off x="-684584" y="2125390"/>
            <a:ext cx="92398"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txBody>
          <a:bodyPr wrap="none" lIns="45720" rIns="45720"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altLang="en-US" sz="1900" b="0" i="0" u="none" strike="noStrike" kern="1200" cap="none" spc="0" normalizeH="0" baseline="0" noProof="0">
              <a:ln>
                <a:noFill/>
              </a:ln>
              <a:solidFill>
                <a:srgbClr val="3333CC"/>
              </a:solidFill>
              <a:effectLst/>
              <a:uLnTx/>
              <a:uFillTx/>
              <a:latin typeface="Verdana" pitchFamily="34" charset="0"/>
              <a:ea typeface="+mn-ea"/>
              <a:cs typeface="Times New Roman" pitchFamily="18" charset="0"/>
            </a:endParaRPr>
          </a:p>
        </p:txBody>
      </p:sp>
      <p:grpSp>
        <p:nvGrpSpPr>
          <p:cNvPr id="5" name="Group 4"/>
          <p:cNvGrpSpPr>
            <a:grpSpLocks/>
          </p:cNvGrpSpPr>
          <p:nvPr/>
        </p:nvGrpSpPr>
        <p:grpSpPr bwMode="auto">
          <a:xfrm>
            <a:off x="239974" y="2382222"/>
            <a:ext cx="8596004" cy="432182"/>
            <a:chOff x="699" y="1638"/>
            <a:chExt cx="4448" cy="309"/>
          </a:xfrm>
        </p:grpSpPr>
        <p:sp>
          <p:nvSpPr>
            <p:cNvPr id="6" name="AutoShape 5"/>
            <p:cNvSpPr>
              <a:spLocks noChangeArrowheads="1"/>
            </p:cNvSpPr>
            <p:nvPr/>
          </p:nvSpPr>
          <p:spPr bwMode="auto">
            <a:xfrm>
              <a:off x="951"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2.1 </a:t>
              </a:r>
              <a:r>
                <a:rPr kumimoji="0" lang="hu-HU" altLang="en-US" sz="1900" b="0" i="0" u="none" strike="noStrike" kern="1200" cap="none" spc="0" normalizeH="0" baseline="0" noProof="0" dirty="0" err="1">
                  <a:ln>
                    <a:noFill/>
                  </a:ln>
                  <a:solidFill>
                    <a:srgbClr val="FFFFFF"/>
                  </a:solidFill>
                  <a:effectLst/>
                  <a:uLnTx/>
                  <a:uFillTx/>
                  <a:latin typeface="Verdana" pitchFamily="34" charset="0"/>
                  <a:ea typeface="+mn-ea"/>
                  <a:cs typeface="Times New Roman" pitchFamily="18" charset="0"/>
                </a:rPr>
                <a:t>Overview</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of the evolution of the Arm ISA</a:t>
              </a:r>
            </a:p>
          </p:txBody>
        </p:sp>
        <p:sp>
          <p:nvSpPr>
            <p:cNvPr id="7" name="Text Box 6"/>
            <p:cNvSpPr txBox="1">
              <a:spLocks noChangeArrowheads="1"/>
            </p:cNvSpPr>
            <p:nvPr/>
          </p:nvSpPr>
          <p:spPr bwMode="auto">
            <a:xfrm>
              <a:off x="699" y="1654"/>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8" name="Group 7"/>
          <p:cNvGrpSpPr>
            <a:grpSpLocks/>
          </p:cNvGrpSpPr>
          <p:nvPr/>
        </p:nvGrpSpPr>
        <p:grpSpPr bwMode="auto">
          <a:xfrm>
            <a:off x="263508" y="2872221"/>
            <a:ext cx="8596004" cy="432000"/>
            <a:chOff x="714" y="1638"/>
            <a:chExt cx="4721" cy="408"/>
          </a:xfrm>
        </p:grpSpPr>
        <p:sp>
          <p:nvSpPr>
            <p:cNvPr id="9" name="AutoShape 8"/>
            <p:cNvSpPr>
              <a:spLocks noChangeArrowheads="1"/>
            </p:cNvSpPr>
            <p:nvPr/>
          </p:nvSpPr>
          <p:spPr bwMode="auto">
            <a:xfrm>
              <a:off x="951" y="1638"/>
              <a:ext cx="4484"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 name="Text Box 9"/>
            <p:cNvSpPr txBox="1">
              <a:spLocks noChangeArrowheads="1"/>
            </p:cNvSpPr>
            <p:nvPr/>
          </p:nvSpPr>
          <p:spPr bwMode="auto">
            <a:xfrm>
              <a:off x="714" y="164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12" name="Group 11"/>
          <p:cNvGrpSpPr>
            <a:grpSpLocks/>
          </p:cNvGrpSpPr>
          <p:nvPr/>
        </p:nvGrpSpPr>
        <p:grpSpPr bwMode="auto">
          <a:xfrm>
            <a:off x="258254" y="3360953"/>
            <a:ext cx="8577724" cy="432000"/>
            <a:chOff x="714" y="1638"/>
            <a:chExt cx="4721" cy="408"/>
          </a:xfrm>
        </p:grpSpPr>
        <p:sp>
          <p:nvSpPr>
            <p:cNvPr id="13" name="AutoShape 8"/>
            <p:cNvSpPr>
              <a:spLocks noChangeArrowheads="1"/>
            </p:cNvSpPr>
            <p:nvPr/>
          </p:nvSpPr>
          <p:spPr bwMode="auto">
            <a:xfrm>
              <a:off x="951" y="1638"/>
              <a:ext cx="4484"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sz="2000" b="0" i="0" u="none" strike="noStrike" kern="1200" cap="none" spc="-60" normalizeH="0" noProof="0" dirty="0">
                  <a:ln>
                    <a:noFill/>
                  </a:ln>
                  <a:solidFill>
                    <a:srgbClr val="FFFFFF"/>
                  </a:solidFill>
                  <a:effectLst/>
                  <a:uLnTx/>
                  <a:uFillTx/>
                  <a:latin typeface="Verdana"/>
                  <a:ea typeface="+mn-ea"/>
                  <a:cs typeface="+mn-cs"/>
                </a:rPr>
                <a:t>2.3 Remarks on the evolution of Intel’s x86 ISA SIMD extension</a:t>
              </a:r>
              <a:endParaRPr kumimoji="0" lang="en-US" sz="20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14" name="Text Box 9"/>
            <p:cNvSpPr txBox="1">
              <a:spLocks noChangeArrowheads="1"/>
            </p:cNvSpPr>
            <p:nvPr/>
          </p:nvSpPr>
          <p:spPr bwMode="auto">
            <a:xfrm>
              <a:off x="714" y="164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sp>
        <p:nvSpPr>
          <p:cNvPr id="2" name="TextBox 1">
            <a:extLst>
              <a:ext uri="{FF2B5EF4-FFF2-40B4-BE49-F238E27FC236}">
                <a16:creationId xmlns:a16="http://schemas.microsoft.com/office/drawing/2014/main" id="{97026D32-8DCB-81AE-03AD-F420935A7C90}"/>
              </a:ext>
            </a:extLst>
          </p:cNvPr>
          <p:cNvSpPr txBox="1"/>
          <p:nvPr/>
        </p:nvSpPr>
        <p:spPr>
          <a:xfrm>
            <a:off x="-61312" y="4184105"/>
            <a:ext cx="9267281" cy="646331"/>
          </a:xfrm>
          <a:prstGeom prst="rect">
            <a:avLst/>
          </a:prstGeom>
          <a:noFill/>
        </p:spPr>
        <p:txBody>
          <a:bodyPr wrap="none" rtlCol="0">
            <a:spAutoFit/>
          </a:bodyPr>
          <a:lstStyle/>
          <a:p>
            <a:pPr algn="ctr"/>
            <a:r>
              <a:rPr lang="en-US" dirty="0">
                <a:solidFill>
                  <a:schemeClr val="bg1"/>
                </a:solidFill>
              </a:rPr>
              <a:t>(Sections 2.2 and 2.3 are optional readings and are not part of the Lecture.)</a:t>
            </a:r>
          </a:p>
          <a:p>
            <a:pPr algn="ctr"/>
            <a:r>
              <a:rPr lang="en-US" dirty="0">
                <a:solidFill>
                  <a:schemeClr val="bg1"/>
                </a:solidFill>
              </a:rPr>
              <a:t>(Section  2.2 is included in the Annex.)</a:t>
            </a:r>
            <a:endParaRPr lang="hu-HU" dirty="0">
              <a:solidFill>
                <a:schemeClr val="bg1"/>
              </a:solidFill>
            </a:endParaRPr>
          </a:p>
        </p:txBody>
      </p:sp>
    </p:spTree>
    <p:extLst>
      <p:ext uri="{BB962C8B-B14F-4D97-AF65-F5344CB8AC3E}">
        <p14:creationId xmlns:p14="http://schemas.microsoft.com/office/powerpoint/2010/main" val="162103090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C32EC0-6380-703C-9028-3BC16482D6C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898A995-42F3-604D-3D79-938C55B2BEBD}"/>
              </a:ext>
            </a:extLst>
          </p:cNvPr>
          <p:cNvSpPr>
            <a:spLocks noGrp="1"/>
          </p:cNvSpPr>
          <p:nvPr>
            <p:ph type="title"/>
          </p:nvPr>
        </p:nvSpPr>
        <p:spPr/>
        <p:txBody>
          <a:bodyPr/>
          <a:lstStyle/>
          <a:p>
            <a:r>
              <a:rPr lang="en-US" sz="1700" dirty="0"/>
              <a:t>3.7 Case example: The core complex of the TCS22 platform (12)</a:t>
            </a:r>
          </a:p>
        </p:txBody>
      </p:sp>
      <p:pic>
        <p:nvPicPr>
          <p:cNvPr id="3" name="Picture 2">
            <a:extLst>
              <a:ext uri="{FF2B5EF4-FFF2-40B4-BE49-F238E27FC236}">
                <a16:creationId xmlns:a16="http://schemas.microsoft.com/office/drawing/2014/main" id="{22753A37-0DDB-2F59-4ECE-1FCA615F7481}"/>
              </a:ext>
            </a:extLst>
          </p:cNvPr>
          <p:cNvPicPr>
            <a:picLocks noChangeAspect="1"/>
          </p:cNvPicPr>
          <p:nvPr/>
        </p:nvPicPr>
        <p:blipFill rotWithShape="1">
          <a:blip r:embed="rId2">
            <a:extLst>
              <a:ext uri="{28A0092B-C50C-407E-A947-70E740481C1C}">
                <a14:useLocalDpi xmlns:a14="http://schemas.microsoft.com/office/drawing/2010/main" val="0"/>
              </a:ext>
            </a:extLst>
          </a:blip>
          <a:srcRect l="33908" t="27892" r="9884" b="7975"/>
          <a:stretch/>
        </p:blipFill>
        <p:spPr>
          <a:xfrm>
            <a:off x="518128" y="1229708"/>
            <a:ext cx="8110865" cy="4246179"/>
          </a:xfrm>
          <a:prstGeom prst="rect">
            <a:avLst/>
          </a:prstGeom>
        </p:spPr>
      </p:pic>
      <p:sp>
        <p:nvSpPr>
          <p:cNvPr id="4" name="TextBox 3">
            <a:extLst>
              <a:ext uri="{FF2B5EF4-FFF2-40B4-BE49-F238E27FC236}">
                <a16:creationId xmlns:a16="http://schemas.microsoft.com/office/drawing/2014/main" id="{0D1EF94F-32E4-E6E2-05BC-5844E338C3E5}"/>
              </a:ext>
            </a:extLst>
          </p:cNvPr>
          <p:cNvSpPr txBox="1"/>
          <p:nvPr/>
        </p:nvSpPr>
        <p:spPr>
          <a:xfrm>
            <a:off x="71438" y="451946"/>
            <a:ext cx="82073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Power-performance curves of the Cortex-A715 and A710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7</a:t>
            </a:r>
            <a:r>
              <a:rPr kumimoji="0" lang="en-US" sz="1800" b="0" i="0" u="none" strike="noStrike" kern="1200" cap="none" spc="0" normalizeH="0" baseline="0" noProof="0" dirty="0">
                <a:ln>
                  <a:noFill/>
                </a:ln>
                <a:solidFill>
                  <a:srgbClr val="2D2D8A"/>
                </a:solidFill>
                <a:effectLst/>
                <a:uLnTx/>
                <a:uFillTx/>
                <a:latin typeface="Verdana"/>
                <a:ea typeface="+mn-ea"/>
                <a:cs typeface="+mn-cs"/>
              </a:rPr>
              <a:t>8]</a:t>
            </a:r>
          </a:p>
        </p:txBody>
      </p:sp>
      <p:sp>
        <p:nvSpPr>
          <p:cNvPr id="5" name="TextBox 4">
            <a:extLst>
              <a:ext uri="{FF2B5EF4-FFF2-40B4-BE49-F238E27FC236}">
                <a16:creationId xmlns:a16="http://schemas.microsoft.com/office/drawing/2014/main" id="{70EC3307-2E86-ED35-A925-0FDF85CCCE18}"/>
              </a:ext>
            </a:extLst>
          </p:cNvPr>
          <p:cNvSpPr txBox="1"/>
          <p:nvPr/>
        </p:nvSpPr>
        <p:spPr>
          <a:xfrm>
            <a:off x="79268" y="5854262"/>
            <a:ext cx="870635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Obviously, the new design allows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higher performance at the same power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consumption </a:t>
            </a:r>
            <a:r>
              <a:rPr kumimoji="0" lang="en-US" sz="1600" b="0" i="0" u="none" strike="noStrike" kern="1200" cap="none" spc="0" normalizeH="0" baseline="0" noProof="0" dirty="0">
                <a:ln>
                  <a:noFill/>
                </a:ln>
                <a:solidFill>
                  <a:srgbClr val="000000"/>
                </a:solidFill>
                <a:effectLst/>
                <a:uLnTx/>
                <a:uFillTx/>
                <a:latin typeface="Verdana"/>
                <a:ea typeface="+mn-ea"/>
                <a:cs typeface="+mn-cs"/>
              </a:rPr>
              <a:t>or provides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same performance at a lower power consumption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38810877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5F991-CE80-179A-FE76-2BECEEB1C0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D3648E1-2DE1-6D19-BA85-3FE8816D96BF}"/>
              </a:ext>
            </a:extLst>
          </p:cNvPr>
          <p:cNvSpPr>
            <a:spLocks noGrp="1"/>
          </p:cNvSpPr>
          <p:nvPr>
            <p:ph type="title"/>
          </p:nvPr>
        </p:nvSpPr>
        <p:spPr/>
        <p:txBody>
          <a:bodyPr/>
          <a:lstStyle/>
          <a:p>
            <a:r>
              <a:rPr lang="en-US" sz="1700" dirty="0"/>
              <a:t>3.7 Case example: The core complex of the TCS22 platform (13)</a:t>
            </a:r>
          </a:p>
        </p:txBody>
      </p:sp>
      <p:pic>
        <p:nvPicPr>
          <p:cNvPr id="3" name="Picture 2">
            <a:extLst>
              <a:ext uri="{FF2B5EF4-FFF2-40B4-BE49-F238E27FC236}">
                <a16:creationId xmlns:a16="http://schemas.microsoft.com/office/drawing/2014/main" id="{DFE8A850-A3E3-28D4-23D3-D4A18F4A3DA5}"/>
              </a:ext>
            </a:extLst>
          </p:cNvPr>
          <p:cNvPicPr>
            <a:picLocks noChangeAspect="1"/>
          </p:cNvPicPr>
          <p:nvPr/>
        </p:nvPicPr>
        <p:blipFill rotWithShape="1">
          <a:blip r:embed="rId2">
            <a:extLst>
              <a:ext uri="{28A0092B-C50C-407E-A947-70E740481C1C}">
                <a14:useLocalDpi xmlns:a14="http://schemas.microsoft.com/office/drawing/2010/main" val="0"/>
              </a:ext>
            </a:extLst>
          </a:blip>
          <a:srcRect r="44713"/>
          <a:stretch/>
        </p:blipFill>
        <p:spPr>
          <a:xfrm>
            <a:off x="2060022" y="1468602"/>
            <a:ext cx="5055476" cy="4341209"/>
          </a:xfrm>
          <a:prstGeom prst="rect">
            <a:avLst/>
          </a:prstGeom>
        </p:spPr>
      </p:pic>
      <p:sp>
        <p:nvSpPr>
          <p:cNvPr id="4" name="TextBox 3">
            <a:extLst>
              <a:ext uri="{FF2B5EF4-FFF2-40B4-BE49-F238E27FC236}">
                <a16:creationId xmlns:a16="http://schemas.microsoft.com/office/drawing/2014/main" id="{100E1449-B0BD-B737-3602-9FC9240417A8}"/>
              </a:ext>
            </a:extLst>
          </p:cNvPr>
          <p:cNvSpPr txBox="1"/>
          <p:nvPr/>
        </p:nvSpPr>
        <p:spPr>
          <a:xfrm>
            <a:off x="71438" y="462456"/>
            <a:ext cx="892430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power/performance statements relating to their Cortex-A715 vs.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Cortex-A710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7</a:t>
            </a:r>
            <a:r>
              <a:rPr kumimoji="0" lang="en-US" sz="1800" b="0" i="0" u="none" strike="noStrike" kern="1200" cap="none" spc="0" normalizeH="0" baseline="0" noProof="0" dirty="0">
                <a:ln>
                  <a:noFill/>
                </a:ln>
                <a:solidFill>
                  <a:srgbClr val="2D2D8A"/>
                </a:solidFill>
                <a:effectLst/>
                <a:uLnTx/>
                <a:uFillTx/>
                <a:latin typeface="Verdana"/>
                <a:ea typeface="+mn-ea"/>
                <a:cs typeface="+mn-cs"/>
              </a:rPr>
              <a:t>8] </a:t>
            </a:r>
          </a:p>
        </p:txBody>
      </p:sp>
    </p:spTree>
    <p:extLst>
      <p:ext uri="{BB962C8B-B14F-4D97-AF65-F5344CB8AC3E}">
        <p14:creationId xmlns:p14="http://schemas.microsoft.com/office/powerpoint/2010/main" val="13643980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42AE85-B1CC-84EB-6545-B1ECDA5D86B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C0AACF07-FE4F-5DB7-8198-C19C9768606C}"/>
              </a:ext>
            </a:extLst>
          </p:cNvPr>
          <p:cNvSpPr>
            <a:spLocks noGrp="1"/>
          </p:cNvSpPr>
          <p:nvPr>
            <p:ph type="title"/>
          </p:nvPr>
        </p:nvSpPr>
        <p:spPr/>
        <p:txBody>
          <a:bodyPr/>
          <a:lstStyle/>
          <a:p>
            <a:pPr lvl="0" eaLnBrk="1" hangingPunct="1">
              <a:defRPr/>
            </a:pPr>
            <a:r>
              <a:rPr lang="en-US" sz="1700" dirty="0"/>
              <a:t>3.7 Case example: The core complex of the TCS22 platform (14)</a:t>
            </a:r>
            <a:endParaRPr lang="en-US" altLang="en-US" sz="1700" kern="1200" dirty="0">
              <a:solidFill>
                <a:srgbClr val="FFFFFF"/>
              </a:solidFill>
              <a:cs typeface="Times New Roman" pitchFamily="18" charset="0"/>
            </a:endParaRPr>
          </a:p>
        </p:txBody>
      </p:sp>
      <p:sp>
        <p:nvSpPr>
          <p:cNvPr id="3" name="Szövegdoboz 2">
            <a:extLst>
              <a:ext uri="{FF2B5EF4-FFF2-40B4-BE49-F238E27FC236}">
                <a16:creationId xmlns:a16="http://schemas.microsoft.com/office/drawing/2014/main" id="{B1C24B8D-E26C-CF5C-BC87-8669283B0A64}"/>
              </a:ext>
            </a:extLst>
          </p:cNvPr>
          <p:cNvSpPr txBox="1"/>
          <p:nvPr/>
        </p:nvSpPr>
        <p:spPr>
          <a:xfrm>
            <a:off x="71438" y="440668"/>
            <a:ext cx="78759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The high efficiency updated Cortex-A510 little core module</a:t>
            </a:r>
          </a:p>
        </p:txBody>
      </p:sp>
      <p:sp>
        <p:nvSpPr>
          <p:cNvPr id="4" name="Szövegdoboz 3">
            <a:extLst>
              <a:ext uri="{FF2B5EF4-FFF2-40B4-BE49-F238E27FC236}">
                <a16:creationId xmlns:a16="http://schemas.microsoft.com/office/drawing/2014/main" id="{DF71BDC0-2823-E3CB-86C7-4769246ABE48}"/>
              </a:ext>
            </a:extLst>
          </p:cNvPr>
          <p:cNvSpPr txBox="1"/>
          <p:nvPr/>
        </p:nvSpPr>
        <p:spPr>
          <a:xfrm>
            <a:off x="250825" y="1133745"/>
            <a:ext cx="8777288" cy="11251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5" name="TextBox 3">
            <a:extLst>
              <a:ext uri="{FF2B5EF4-FFF2-40B4-BE49-F238E27FC236}">
                <a16:creationId xmlns:a16="http://schemas.microsoft.com/office/drawing/2014/main" id="{4147A9F4-9F0D-39BF-B252-91CC6282CAC9}"/>
              </a:ext>
            </a:extLst>
          </p:cNvPr>
          <p:cNvSpPr txBox="1"/>
          <p:nvPr/>
        </p:nvSpPr>
        <p:spPr>
          <a:xfrm>
            <a:off x="513962" y="773705"/>
            <a:ext cx="9103001" cy="123110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an updated version of the Armv9.0-A based Cortex-A510.</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mobile designs, it is expected to be used </a:t>
            </a:r>
            <a:r>
              <a:rPr kumimoji="0" lang="en-US" sz="1600" b="0" i="0" u="none" strike="noStrike" kern="1200" cap="none" spc="0" normalizeH="0" baseline="0" noProof="0" dirty="0">
                <a:ln>
                  <a:noFill/>
                </a:ln>
                <a:solidFill>
                  <a:srgbClr val="0070C0"/>
                </a:solidFill>
                <a:effectLst/>
                <a:uLnTx/>
                <a:uFillTx/>
                <a:latin typeface="Verdana"/>
                <a:ea typeface="+mn-ea"/>
                <a:cs typeface="+mn-cs"/>
              </a:rPr>
              <a:t>as the little CPU.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contrast to the 1. gen. Cortex-A510,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updated version optionally supports</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the AArch32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allow its use in legacy mobile or IoT designs. </a:t>
            </a:r>
          </a:p>
        </p:txBody>
      </p:sp>
      <p:sp>
        <p:nvSpPr>
          <p:cNvPr id="9" name="Rounded Rectangle 8">
            <a:extLst>
              <a:ext uri="{FF2B5EF4-FFF2-40B4-BE49-F238E27FC236}">
                <a16:creationId xmlns:a16="http://schemas.microsoft.com/office/drawing/2014/main" id="{E7378CD3-96D9-6A8E-9C68-8D4F99C3403B}"/>
              </a:ext>
            </a:extLst>
          </p:cNvPr>
          <p:cNvSpPr/>
          <p:nvPr/>
        </p:nvSpPr>
        <p:spPr>
          <a:xfrm>
            <a:off x="31533" y="2069684"/>
            <a:ext cx="9144000" cy="620964"/>
          </a:xfrm>
          <a:prstGeom prst="roundRect">
            <a:avLst/>
          </a:prstGeom>
          <a:solidFill>
            <a:srgbClr val="DDF2FF"/>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A0859342-9B62-96E1-0C71-0524F87C1D55}"/>
              </a:ext>
            </a:extLst>
          </p:cNvPr>
          <p:cNvSpPr txBox="1"/>
          <p:nvPr/>
        </p:nvSpPr>
        <p:spPr>
          <a:xfrm>
            <a:off x="251520" y="2052792"/>
            <a:ext cx="903670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Unlike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Cortex-X2/X3 and Cortex-A710/715 CPUs</a:t>
            </a:r>
            <a:r>
              <a:rPr kumimoji="0" lang="en-GB" sz="1600" b="0" i="0" u="none" strike="noStrike" kern="1200" cap="none" spc="0" normalizeH="0" baseline="0" noProof="0" dirty="0">
                <a:ln>
                  <a:noFill/>
                </a:ln>
                <a:solidFill>
                  <a:srgbClr val="000000"/>
                </a:solidFill>
                <a:effectLst/>
                <a:uLnTx/>
                <a:uFillTx/>
                <a:latin typeface="Verdana"/>
                <a:ea typeface="+mn-ea"/>
                <a:cs typeface="+mn-cs"/>
              </a:rPr>
              <a:t>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Cortex-A510/updated A510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is a </a:t>
            </a:r>
            <a:r>
              <a:rPr kumimoji="0" lang="en-GB" sz="1600" b="0" i="0" u="none" strike="noStrike" kern="1200" cap="none" spc="0" normalizeH="0" baseline="0" noProof="0" dirty="0">
                <a:ln>
                  <a:noFill/>
                </a:ln>
                <a:solidFill>
                  <a:srgbClr val="FF0000"/>
                </a:solidFill>
                <a:effectLst/>
                <a:uLnTx/>
                <a:uFillTx/>
                <a:latin typeface="Verdana"/>
                <a:ea typeface="+mn-ea"/>
                <a:cs typeface="+mn-cs"/>
              </a:rPr>
              <a:t>dual core module</a:t>
            </a:r>
            <a:r>
              <a:rPr kumimoji="0" lang="en-GB" sz="1600" b="0" i="0" u="none" strike="noStrike" kern="1200" cap="none" spc="0" normalizeH="0" baseline="0" noProof="0" dirty="0">
                <a:ln>
                  <a:noFill/>
                </a:ln>
                <a:solidFill>
                  <a:srgbClr val="000000"/>
                </a:solidFill>
                <a:effectLst/>
                <a:uLnTx/>
                <a:uFillTx/>
                <a:latin typeface="Verdana"/>
                <a:ea typeface="+mn-ea"/>
                <a:cs typeface="+mn-cs"/>
              </a:rPr>
              <a:t>, as mentioned and indicated in the next Figure.</a:t>
            </a:r>
          </a:p>
        </p:txBody>
      </p:sp>
    </p:spTree>
    <p:extLst>
      <p:ext uri="{BB962C8B-B14F-4D97-AF65-F5344CB8AC3E}">
        <p14:creationId xmlns:p14="http://schemas.microsoft.com/office/powerpoint/2010/main" val="135151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additive="base">
                                        <p:cTn id="2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additive="base">
                                        <p:cTn id="29"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xEl>
                                              <p:pRg st="1" end="1"/>
                                            </p:txEl>
                                          </p:spTgt>
                                        </p:tgtEl>
                                        <p:attrNameLst>
                                          <p:attrName>style.visibility</p:attrName>
                                        </p:attrNameLst>
                                      </p:cBhvr>
                                      <p:to>
                                        <p:strVal val="visible"/>
                                      </p:to>
                                    </p:set>
                                    <p:anim calcmode="lin" valueType="num">
                                      <p:cBhvr additive="base">
                                        <p:cTn id="3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E849C-628F-A70A-0A76-81EE1AAB7BA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5A8C056B-A1A3-AEDB-AC43-2A163149174F}"/>
              </a:ext>
            </a:extLst>
          </p:cNvPr>
          <p:cNvSpPr>
            <a:spLocks noGrp="1"/>
          </p:cNvSpPr>
          <p:nvPr>
            <p:ph type="title"/>
          </p:nvPr>
        </p:nvSpPr>
        <p:spPr/>
        <p:txBody>
          <a:bodyPr/>
          <a:lstStyle/>
          <a:p>
            <a:r>
              <a:rPr lang="en-US" sz="1700" dirty="0"/>
              <a:t>3.7 Case example: The core complex of the TCS22 platform (15)</a:t>
            </a:r>
          </a:p>
        </p:txBody>
      </p:sp>
      <p:pic>
        <p:nvPicPr>
          <p:cNvPr id="3" name="Kép 2">
            <a:extLst>
              <a:ext uri="{FF2B5EF4-FFF2-40B4-BE49-F238E27FC236}">
                <a16:creationId xmlns:a16="http://schemas.microsoft.com/office/drawing/2014/main" id="{9504F96B-0449-3E2D-FC9B-045C93F62687}"/>
              </a:ext>
            </a:extLst>
          </p:cNvPr>
          <p:cNvPicPr>
            <a:picLocks noChangeAspect="1"/>
          </p:cNvPicPr>
          <p:nvPr/>
        </p:nvPicPr>
        <p:blipFill rotWithShape="1">
          <a:blip r:embed="rId2">
            <a:extLst>
              <a:ext uri="{28A0092B-C50C-407E-A947-70E740481C1C}">
                <a14:useLocalDpi xmlns:a14="http://schemas.microsoft.com/office/drawing/2010/main" val="0"/>
              </a:ext>
            </a:extLst>
          </a:blip>
          <a:srcRect l="3052" t="12037" r="3925" b="6588"/>
          <a:stretch/>
        </p:blipFill>
        <p:spPr>
          <a:xfrm>
            <a:off x="188043" y="1540933"/>
            <a:ext cx="8775975" cy="4318337"/>
          </a:xfrm>
          <a:prstGeom prst="rect">
            <a:avLst/>
          </a:prstGeom>
        </p:spPr>
      </p:pic>
      <p:sp>
        <p:nvSpPr>
          <p:cNvPr id="4" name="Szövegdoboz 3">
            <a:extLst>
              <a:ext uri="{FF2B5EF4-FFF2-40B4-BE49-F238E27FC236}">
                <a16:creationId xmlns:a16="http://schemas.microsoft.com/office/drawing/2014/main" id="{7CCC62B1-B9EC-4448-E1B2-FEC882F964C8}"/>
              </a:ext>
            </a:extLst>
          </p:cNvPr>
          <p:cNvSpPr txBox="1"/>
          <p:nvPr/>
        </p:nvSpPr>
        <p:spPr>
          <a:xfrm>
            <a:off x="71438" y="453442"/>
            <a:ext cx="914507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for substituting four “ordinary” little cores in an Armv8.2-A based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CPU by dual Armv9-A based A510 core modules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27193952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66DE6-691C-7CC1-4A78-70F3DBB7D62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6D4AF6-6247-C45F-95A6-D94979153758}"/>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3.7 Case example: The core complex of the TCS22 platform (16)</a:t>
            </a:r>
            <a:endParaRPr lang="en-GB" sz="1700" kern="1200" dirty="0">
              <a:solidFill>
                <a:srgbClr val="FFFFFF"/>
              </a:solidFill>
            </a:endParaRPr>
          </a:p>
        </p:txBody>
      </p:sp>
      <p:pic>
        <p:nvPicPr>
          <p:cNvPr id="4" name="Kép 2">
            <a:extLst>
              <a:ext uri="{FF2B5EF4-FFF2-40B4-BE49-F238E27FC236}">
                <a16:creationId xmlns:a16="http://schemas.microsoft.com/office/drawing/2014/main" id="{1B8441E6-34DB-C5DA-F807-CC828833BE2F}"/>
              </a:ext>
            </a:extLst>
          </p:cNvPr>
          <p:cNvPicPr>
            <a:picLocks noChangeAspect="1"/>
          </p:cNvPicPr>
          <p:nvPr/>
        </p:nvPicPr>
        <p:blipFill rotWithShape="1">
          <a:blip r:embed="rId2">
            <a:extLst>
              <a:ext uri="{28A0092B-C50C-407E-A947-70E740481C1C}">
                <a14:useLocalDpi xmlns:a14="http://schemas.microsoft.com/office/drawing/2010/main" val="0"/>
              </a:ext>
            </a:extLst>
          </a:blip>
          <a:srcRect l="55414" t="27251" r="7673" b="19376"/>
          <a:stretch/>
        </p:blipFill>
        <p:spPr>
          <a:xfrm>
            <a:off x="2411760" y="1304764"/>
            <a:ext cx="4320480" cy="3690410"/>
          </a:xfrm>
          <a:prstGeom prst="rect">
            <a:avLst/>
          </a:prstGeom>
        </p:spPr>
      </p:pic>
      <p:sp>
        <p:nvSpPr>
          <p:cNvPr id="5" name="TextBox 4">
            <a:extLst>
              <a:ext uri="{FF2B5EF4-FFF2-40B4-BE49-F238E27FC236}">
                <a16:creationId xmlns:a16="http://schemas.microsoft.com/office/drawing/2014/main" id="{C91BFAF6-474F-883D-3F41-74227FD6A5D9}"/>
              </a:ext>
            </a:extLst>
          </p:cNvPr>
          <p:cNvSpPr txBox="1"/>
          <p:nvPr/>
        </p:nvSpPr>
        <p:spPr>
          <a:xfrm>
            <a:off x="1524143" y="1558040"/>
            <a:ext cx="2340260"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9" name="TextBox 8">
            <a:extLst>
              <a:ext uri="{FF2B5EF4-FFF2-40B4-BE49-F238E27FC236}">
                <a16:creationId xmlns:a16="http://schemas.microsoft.com/office/drawing/2014/main" id="{1FB35D22-9963-B258-0555-398E335B9BF6}"/>
              </a:ext>
            </a:extLst>
          </p:cNvPr>
          <p:cNvSpPr txBox="1"/>
          <p:nvPr/>
        </p:nvSpPr>
        <p:spPr>
          <a:xfrm>
            <a:off x="71438" y="440668"/>
            <a:ext cx="90725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Architecture of the Cortex-A510/and updated A510 core modules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83</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3" name="Rounded Rectangle 2">
            <a:extLst>
              <a:ext uri="{FF2B5EF4-FFF2-40B4-BE49-F238E27FC236}">
                <a16:creationId xmlns:a16="http://schemas.microsoft.com/office/drawing/2014/main" id="{BA1088A4-BD63-75E3-5F35-6BC08A741DFF}"/>
              </a:ext>
            </a:extLst>
          </p:cNvPr>
          <p:cNvSpPr/>
          <p:nvPr/>
        </p:nvSpPr>
        <p:spPr>
          <a:xfrm>
            <a:off x="-10511" y="5229200"/>
            <a:ext cx="9144000" cy="115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6313031F-26EE-0B28-E131-E7AA2B23A82C}"/>
              </a:ext>
            </a:extLst>
          </p:cNvPr>
          <p:cNvSpPr txBox="1"/>
          <p:nvPr/>
        </p:nvSpPr>
        <p:spPr>
          <a:xfrm>
            <a:off x="197928" y="5218690"/>
            <a:ext cx="9234612"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40" normalizeH="0" baseline="0" noProof="0" dirty="0">
                <a:ln>
                  <a:noFill/>
                </a:ln>
                <a:solidFill>
                  <a:srgbClr val="000000"/>
                </a:solidFill>
                <a:effectLst/>
                <a:uLnTx/>
                <a:uFillTx/>
                <a:latin typeface="Verdana"/>
                <a:ea typeface="+mn-ea"/>
                <a:cs typeface="+mn-cs"/>
              </a:rPr>
              <a:t>ARM’s </a:t>
            </a:r>
            <a:r>
              <a:rPr kumimoji="0" lang="en-GB" sz="1600" b="0" i="0" u="none" strike="noStrike" kern="1200" cap="none" spc="-40" normalizeH="0" baseline="0" noProof="0" dirty="0">
                <a:ln>
                  <a:noFill/>
                </a:ln>
                <a:solidFill>
                  <a:srgbClr val="FF0000"/>
                </a:solidFill>
                <a:effectLst/>
                <a:uLnTx/>
                <a:uFillTx/>
                <a:latin typeface="Verdana"/>
                <a:ea typeface="+mn-ea"/>
                <a:cs typeface="+mn-cs"/>
              </a:rPr>
              <a:t>Cortex-A510/updated 510 core complexes </a:t>
            </a:r>
            <a:r>
              <a:rPr kumimoji="0" lang="en-GB" sz="1600" b="0" i="0" u="none" strike="noStrike" kern="1200" cap="none" spc="-40" normalizeH="0" baseline="0" noProof="0" dirty="0">
                <a:ln>
                  <a:noFill/>
                </a:ln>
                <a:solidFill>
                  <a:srgbClr val="000000"/>
                </a:solidFill>
                <a:effectLst/>
                <a:uLnTx/>
                <a:uFillTx/>
                <a:latin typeface="Verdana"/>
                <a:ea typeface="+mn-ea"/>
                <a:cs typeface="+mn-cs"/>
              </a:rPr>
              <a:t>consist of </a:t>
            </a:r>
            <a:r>
              <a:rPr kumimoji="0" lang="en-GB" sz="1600" b="0" i="0" u="none" strike="noStrike" kern="1200" cap="none" spc="-40" normalizeH="0" baseline="0" noProof="0" dirty="0">
                <a:ln>
                  <a:noFill/>
                </a:ln>
                <a:solidFill>
                  <a:srgbClr val="0070C0"/>
                </a:solidFill>
                <a:effectLst/>
                <a:uLnTx/>
                <a:uFillTx/>
                <a:latin typeface="Verdana"/>
                <a:ea typeface="+mn-ea"/>
                <a:cs typeface="+mn-cs"/>
              </a:rPr>
              <a:t>two Cortex-510 FX cores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40" normalizeH="0" baseline="0" noProof="0" dirty="0">
                <a:ln>
                  <a:noFill/>
                </a:ln>
                <a:solidFill>
                  <a:srgbClr val="0070C0"/>
                </a:solidFill>
                <a:effectLst/>
                <a:uLnTx/>
                <a:uFillTx/>
                <a:latin typeface="Verdana"/>
                <a:ea typeface="+mn-ea"/>
                <a:cs typeface="+mn-cs"/>
              </a:rPr>
              <a:t>      </a:t>
            </a:r>
            <a:r>
              <a:rPr kumimoji="0" lang="en-GB" sz="1600" b="0" i="0" u="none" strike="noStrike" kern="1200" cap="none" spc="-40" normalizeH="0" baseline="0" noProof="0" dirty="0">
                <a:ln>
                  <a:noFill/>
                </a:ln>
                <a:solidFill>
                  <a:srgbClr val="000000"/>
                </a:solidFill>
                <a:effectLst/>
                <a:uLnTx/>
                <a:uFillTx/>
                <a:latin typeface="Verdana"/>
                <a:ea typeface="+mn-ea"/>
                <a:cs typeface="+mn-cs"/>
              </a:rPr>
              <a:t>with separate </a:t>
            </a:r>
            <a:r>
              <a:rPr kumimoji="0" lang="en-GB" sz="1600" b="0" i="0" u="none" strike="noStrike" kern="1200" cap="none" spc="0" normalizeH="0" baseline="0" noProof="0" dirty="0">
                <a:ln>
                  <a:noFill/>
                </a:ln>
                <a:solidFill>
                  <a:srgbClr val="000000"/>
                </a:solidFill>
                <a:effectLst/>
                <a:uLnTx/>
                <a:uFillTx/>
                <a:latin typeface="Verdana"/>
                <a:ea typeface="+mn-ea"/>
                <a:cs typeface="+mn-cs"/>
              </a:rPr>
              <a:t>front-ends and scalar execution units.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B</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oth</a:t>
            </a:r>
            <a:r>
              <a:rPr kumimoji="0" lang="en-GB" sz="1600" b="0" i="0" u="none" strike="noStrike" kern="1200" cap="none" spc="0" normalizeH="0" baseline="0" noProof="0" dirty="0">
                <a:ln>
                  <a:noFill/>
                </a:ln>
                <a:solidFill>
                  <a:srgbClr val="0070C0"/>
                </a:solidFill>
                <a:effectLst/>
                <a:uLnTx/>
                <a:uFillTx/>
                <a:latin typeface="Verdana"/>
                <a:ea typeface="+mn-ea"/>
                <a:cs typeface="+mn-cs"/>
              </a:rPr>
              <a:t> cores share  dual 64- or 128-bit wide NEON and SVE2 execution units and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L2 cache</a:t>
            </a:r>
            <a:r>
              <a:rPr kumimoji="0" lang="en-GB" sz="1600" b="0" i="0" u="none" strike="noStrike" kern="1200" cap="none" spc="0" normalizeH="0" baseline="0" noProof="0" dirty="0">
                <a:ln>
                  <a:noFill/>
                </a:ln>
                <a:solidFill>
                  <a:srgbClr val="000000"/>
                </a:solidFill>
                <a:effectLst/>
                <a:uLnTx/>
                <a:uFillTx/>
                <a:latin typeface="Verdana"/>
                <a:ea typeface="+mn-ea"/>
                <a:cs typeface="+mn-cs"/>
              </a:rPr>
              <a:t>, as indicated above.</a:t>
            </a:r>
          </a:p>
        </p:txBody>
      </p:sp>
    </p:spTree>
    <p:extLst>
      <p:ext uri="{BB962C8B-B14F-4D97-AF65-F5344CB8AC3E}">
        <p14:creationId xmlns:p14="http://schemas.microsoft.com/office/powerpoint/2010/main" val="2324791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961B5-1CD3-621D-4422-856795F0085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C67E50-4493-8015-D25E-BBCCC32E55E2}"/>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3.7 Case example: The core complex of the TCS22 platform (17)</a:t>
            </a:r>
            <a:endParaRPr lang="en-GB" sz="1700" kern="1200" dirty="0">
              <a:solidFill>
                <a:srgbClr val="FFFFFF"/>
              </a:solidFill>
            </a:endParaRPr>
          </a:p>
        </p:txBody>
      </p:sp>
      <p:sp>
        <p:nvSpPr>
          <p:cNvPr id="9" name="TextBox 8">
            <a:extLst>
              <a:ext uri="{FF2B5EF4-FFF2-40B4-BE49-F238E27FC236}">
                <a16:creationId xmlns:a16="http://schemas.microsoft.com/office/drawing/2014/main" id="{E28A137D-3706-FCF3-BFB6-FB2F58A66FB2}"/>
              </a:ext>
            </a:extLst>
          </p:cNvPr>
          <p:cNvSpPr txBox="1"/>
          <p:nvPr/>
        </p:nvSpPr>
        <p:spPr>
          <a:xfrm>
            <a:off x="71438" y="440668"/>
            <a:ext cx="873728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The fetch/decode/issue stages of the Cortex-A510/updated A510 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  modules -2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84</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 name="Szövegdoboz 3">
            <a:extLst>
              <a:ext uri="{FF2B5EF4-FFF2-40B4-BE49-F238E27FC236}">
                <a16:creationId xmlns:a16="http://schemas.microsoft.com/office/drawing/2014/main" id="{6F2A50FF-0FA7-4A5D-D14B-AC78BB643A16}"/>
              </a:ext>
            </a:extLst>
          </p:cNvPr>
          <p:cNvSpPr txBox="1"/>
          <p:nvPr/>
        </p:nvSpPr>
        <p:spPr>
          <a:xfrm>
            <a:off x="70141" y="3782594"/>
            <a:ext cx="64204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Both CPUs have a </a:t>
            </a:r>
            <a:r>
              <a:rPr kumimoji="0" lang="en-US" sz="1600" b="0" i="0" u="none" strike="noStrike" kern="1200" cap="none" spc="0" normalizeH="0" baseline="0" noProof="0" dirty="0">
                <a:ln>
                  <a:noFill/>
                </a:ln>
                <a:solidFill>
                  <a:srgbClr val="0070C0"/>
                </a:solidFill>
                <a:effectLst/>
                <a:uLnTx/>
                <a:uFillTx/>
                <a:latin typeface="Verdana"/>
                <a:ea typeface="+mn-ea"/>
                <a:cs typeface="+mn-cs"/>
              </a:rPr>
              <a:t>3-wide in-order front-end,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seen above.</a:t>
            </a:r>
          </a:p>
        </p:txBody>
      </p:sp>
      <p:pic>
        <p:nvPicPr>
          <p:cNvPr id="10" name="Picture 9">
            <a:extLst>
              <a:ext uri="{FF2B5EF4-FFF2-40B4-BE49-F238E27FC236}">
                <a16:creationId xmlns:a16="http://schemas.microsoft.com/office/drawing/2014/main" id="{7B987504-E78B-6512-64C6-F1B10EE7BE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19396" y="1266706"/>
            <a:ext cx="2805154" cy="2236742"/>
          </a:xfrm>
          <a:prstGeom prst="rect">
            <a:avLst/>
          </a:prstGeom>
        </p:spPr>
      </p:pic>
    </p:spTree>
    <p:extLst>
      <p:ext uri="{BB962C8B-B14F-4D97-AF65-F5344CB8AC3E}">
        <p14:creationId xmlns:p14="http://schemas.microsoft.com/office/powerpoint/2010/main" val="164997751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F4BD5C-CF77-D35A-A62F-ED060EDF15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BD14B3-9841-079A-67FF-423293F42D39}"/>
              </a:ext>
            </a:extLst>
          </p:cNvPr>
          <p:cNvSpPr>
            <a:spLocks noGrp="1"/>
          </p:cNvSpPr>
          <p:nvPr>
            <p:ph type="title"/>
          </p:nvPr>
        </p:nvSpPr>
        <p:spPr/>
        <p:txBody>
          <a:bodyPr/>
          <a:lstStyle/>
          <a:p>
            <a:r>
              <a:rPr lang="en-US" sz="1700" dirty="0"/>
              <a:t>3.7 Case example: The core complex of the TCS22 platform (18)</a:t>
            </a:r>
          </a:p>
        </p:txBody>
      </p:sp>
      <p:pic>
        <p:nvPicPr>
          <p:cNvPr id="3" name="Picture 2">
            <a:extLst>
              <a:ext uri="{FF2B5EF4-FFF2-40B4-BE49-F238E27FC236}">
                <a16:creationId xmlns:a16="http://schemas.microsoft.com/office/drawing/2014/main" id="{82E17289-FA28-FB02-5387-BC3F757F7FA4}"/>
              </a:ext>
            </a:extLst>
          </p:cNvPr>
          <p:cNvPicPr>
            <a:picLocks noChangeAspect="1"/>
          </p:cNvPicPr>
          <p:nvPr/>
        </p:nvPicPr>
        <p:blipFill rotWithShape="1">
          <a:blip r:embed="rId2"/>
          <a:srcRect l="12562" t="15502" r="34818" b="9061"/>
          <a:stretch/>
        </p:blipFill>
        <p:spPr>
          <a:xfrm>
            <a:off x="1051036" y="956440"/>
            <a:ext cx="7199587" cy="5806003"/>
          </a:xfrm>
          <a:prstGeom prst="rect">
            <a:avLst/>
          </a:prstGeom>
        </p:spPr>
      </p:pic>
      <p:sp>
        <p:nvSpPr>
          <p:cNvPr id="4" name="TextBox 3">
            <a:extLst>
              <a:ext uri="{FF2B5EF4-FFF2-40B4-BE49-F238E27FC236}">
                <a16:creationId xmlns:a16="http://schemas.microsoft.com/office/drawing/2014/main" id="{50CAFED4-BAC9-290D-81DC-746E3504AC2F}"/>
              </a:ext>
            </a:extLst>
          </p:cNvPr>
          <p:cNvSpPr txBox="1"/>
          <p:nvPr/>
        </p:nvSpPr>
        <p:spPr>
          <a:xfrm>
            <a:off x="71438" y="451947"/>
            <a:ext cx="78966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Assumed microarchitecture of the Cortex-A510 core module [</a:t>
            </a:r>
            <a:r>
              <a:rPr kumimoji="0" lang="hu-HU" sz="1800" b="0" i="0" u="none" strike="noStrike" kern="1200" cap="none" spc="0" normalizeH="0" baseline="0" noProof="0" dirty="0">
                <a:ln>
                  <a:noFill/>
                </a:ln>
                <a:solidFill>
                  <a:srgbClr val="2D2D8A"/>
                </a:solidFill>
                <a:effectLst/>
                <a:uLnTx/>
                <a:uFillTx/>
                <a:latin typeface="Verdana"/>
                <a:ea typeface="+mn-ea"/>
                <a:cs typeface="+mn-cs"/>
              </a:rPr>
              <a:t>8</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spTree>
    <p:extLst>
      <p:ext uri="{BB962C8B-B14F-4D97-AF65-F5344CB8AC3E}">
        <p14:creationId xmlns:p14="http://schemas.microsoft.com/office/powerpoint/2010/main" val="282722068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DDEBFB-F65C-B065-2264-4A3E3083A9C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4D1C60-626F-6494-666B-733648752528}"/>
              </a:ext>
            </a:extLst>
          </p:cNvPr>
          <p:cNvSpPr>
            <a:spLocks noGrp="1"/>
          </p:cNvSpPr>
          <p:nvPr>
            <p:ph type="title"/>
          </p:nvPr>
        </p:nvSpPr>
        <p:spPr>
          <a:xfrm>
            <a:off x="-6350" y="0"/>
            <a:ext cx="9144000" cy="393700"/>
          </a:xfrm>
        </p:spPr>
        <p:txBody>
          <a:bodyPr/>
          <a:lstStyle/>
          <a:p>
            <a:r>
              <a:rPr lang="en-US" sz="1700" dirty="0"/>
              <a:t>3.7 Case example: The core complex of the TCS22 platform (19)</a:t>
            </a:r>
            <a:endParaRPr lang="hu-HU" sz="1700" dirty="0"/>
          </a:p>
        </p:txBody>
      </p:sp>
      <p:pic>
        <p:nvPicPr>
          <p:cNvPr id="4" name="Picture 3">
            <a:extLst>
              <a:ext uri="{FF2B5EF4-FFF2-40B4-BE49-F238E27FC236}">
                <a16:creationId xmlns:a16="http://schemas.microsoft.com/office/drawing/2014/main" id="{C9BF7F6E-83DC-72EF-20AE-61F3747E4AF0}"/>
              </a:ext>
            </a:extLst>
          </p:cNvPr>
          <p:cNvPicPr>
            <a:picLocks noChangeAspect="1"/>
          </p:cNvPicPr>
          <p:nvPr/>
        </p:nvPicPr>
        <p:blipFill rotWithShape="1">
          <a:blip r:embed="rId2"/>
          <a:srcRect l="22666" t="43697" r="41778" b="7035"/>
          <a:stretch/>
        </p:blipFill>
        <p:spPr>
          <a:xfrm>
            <a:off x="1310640" y="1007387"/>
            <a:ext cx="6126480" cy="4500880"/>
          </a:xfrm>
          <a:prstGeom prst="rect">
            <a:avLst/>
          </a:prstGeom>
        </p:spPr>
      </p:pic>
      <p:sp>
        <p:nvSpPr>
          <p:cNvPr id="6" name="TextBox 5">
            <a:extLst>
              <a:ext uri="{FF2B5EF4-FFF2-40B4-BE49-F238E27FC236}">
                <a16:creationId xmlns:a16="http://schemas.microsoft.com/office/drawing/2014/main" id="{3C0B6D4D-944D-E200-1A6B-F3A43370B42D}"/>
              </a:ext>
            </a:extLst>
          </p:cNvPr>
          <p:cNvSpPr txBox="1"/>
          <p:nvPr/>
        </p:nvSpPr>
        <p:spPr>
          <a:xfrm>
            <a:off x="74070" y="446290"/>
            <a:ext cx="84908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updated DSU-110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Shared Unit [</a:t>
            </a:r>
            <a:r>
              <a:rPr kumimoji="0" lang="hu-HU" sz="1800" b="0" i="0" u="none" strike="noStrike" kern="1200" cap="none" spc="0" normalizeH="0" baseline="0" noProof="0" dirty="0">
                <a:ln>
                  <a:noFill/>
                </a:ln>
                <a:solidFill>
                  <a:srgbClr val="2D2D8A"/>
                </a:solidFill>
                <a:effectLst/>
                <a:uLnTx/>
                <a:uFillTx/>
                <a:latin typeface="Verdana"/>
                <a:ea typeface="+mn-ea"/>
                <a:cs typeface="+mn-cs"/>
              </a:rPr>
              <a:t>85</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21D3703C-AB0B-BEE9-26DA-39B8A4E0CDEC}"/>
              </a:ext>
            </a:extLst>
          </p:cNvPr>
          <p:cNvSpPr txBox="1"/>
          <p:nvPr/>
        </p:nvSpPr>
        <p:spPr>
          <a:xfrm>
            <a:off x="162560" y="5569227"/>
            <a:ext cx="8900160" cy="117981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above,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DSU</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includes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Armv9.0-based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L3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further units, not discussed here.</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max core count is 12.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L3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is up to 16 MB sized.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66637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additive="base">
                                        <p:cTn id="17"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additive="base">
                                        <p:cTn id="2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 calcmode="lin" valueType="num">
                                      <p:cBhvr additive="base">
                                        <p:cTn id="2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841375" y="1895624"/>
            <a:ext cx="735965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Annex 1: Cache-coherent interconnects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333415010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CCBAC9-E858-6930-D97E-2F762AC9DD7F}"/>
              </a:ext>
            </a:extLst>
          </p:cNvPr>
          <p:cNvSpPr>
            <a:spLocks noGrp="1"/>
          </p:cNvSpPr>
          <p:nvPr>
            <p:ph type="title"/>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(1)</a:t>
            </a:r>
            <a:endParaRPr kumimoji="0" lang="hu-HU" sz="17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Rectangle: Rounded Corners 6">
            <a:extLst>
              <a:ext uri="{FF2B5EF4-FFF2-40B4-BE49-F238E27FC236}">
                <a16:creationId xmlns:a16="http://schemas.microsoft.com/office/drawing/2014/main" id="{4EE56C4D-FF26-ACAA-5CC5-1763AF71CF63}"/>
              </a:ext>
            </a:extLst>
          </p:cNvPr>
          <p:cNvSpPr/>
          <p:nvPr/>
        </p:nvSpPr>
        <p:spPr bwMode="auto">
          <a:xfrm>
            <a:off x="8477" y="1177160"/>
            <a:ext cx="9144000" cy="3405473"/>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 name="TextBox 5">
            <a:extLst>
              <a:ext uri="{FF2B5EF4-FFF2-40B4-BE49-F238E27FC236}">
                <a16:creationId xmlns:a16="http://schemas.microsoft.com/office/drawing/2014/main" id="{4AD36EB4-1C38-B9FF-864E-657C8025C96E}"/>
              </a:ext>
            </a:extLst>
          </p:cNvPr>
          <p:cNvSpPr txBox="1"/>
          <p:nvPr/>
        </p:nvSpPr>
        <p:spPr>
          <a:xfrm>
            <a:off x="219295" y="1177160"/>
            <a:ext cx="8955721" cy="367793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FF0000"/>
                </a:solidFill>
                <a:effectLst/>
                <a:uLnTx/>
                <a:uFillTx/>
                <a:latin typeface="Verdana"/>
                <a:ea typeface="+mn-ea"/>
                <a:cs typeface="+mn-cs"/>
              </a:rPr>
              <a:t>Caches </a:t>
            </a:r>
            <a:r>
              <a:rPr kumimoji="0" lang="en-US" sz="1600" b="0" i="0" u="none" strike="noStrike" kern="1200" cap="none" spc="-40" normalizeH="0" baseline="0" noProof="0" dirty="0">
                <a:ln>
                  <a:noFill/>
                </a:ln>
                <a:solidFill>
                  <a:srgbClr val="000000"/>
                </a:solidFill>
                <a:effectLst/>
                <a:uLnTx/>
                <a:uFillTx/>
                <a:latin typeface="Verdana"/>
                <a:ea typeface="+mn-ea"/>
                <a:cs typeface="+mn-cs"/>
              </a:rPr>
              <a:t>are typically operated as </a:t>
            </a:r>
            <a:r>
              <a:rPr kumimoji="0" lang="en-US" sz="1600" b="0" i="0" u="none" strike="noStrike" kern="1200" cap="none" spc="-40" normalizeH="0" baseline="0" noProof="0" dirty="0">
                <a:ln>
                  <a:noFill/>
                </a:ln>
                <a:solidFill>
                  <a:srgbClr val="0070C0"/>
                </a:solidFill>
                <a:effectLst/>
                <a:uLnTx/>
                <a:uFillTx/>
                <a:latin typeface="Verdana"/>
                <a:ea typeface="+mn-ea"/>
                <a:cs typeface="+mn-cs"/>
              </a:rPr>
              <a:t>write-back caches</a:t>
            </a:r>
            <a:r>
              <a:rPr kumimoji="0" lang="en-US" sz="1600" b="0" i="0" u="none" strike="noStrike" kern="1200" cap="none" spc="-40" normalizeH="0" baseline="0" noProof="0" dirty="0">
                <a:ln>
                  <a:noFill/>
                </a:ln>
                <a:solidFill>
                  <a:srgbClr val="000000"/>
                </a:solidFill>
                <a:effectLst/>
                <a:uLnTx/>
                <a:uFillTx/>
                <a:latin typeface="Verdana"/>
                <a:ea typeface="+mn-ea"/>
                <a:cs typeface="+mn-cs"/>
              </a:rPr>
              <a:t>, meaning that data that has been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modified in the cache will not be immediately updated in the memory, instead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updating is deferred until the cache line needs to be evoked from the cache.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method aims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reduce the memory traffic </a:t>
            </a:r>
            <a:r>
              <a:rPr kumimoji="0" lang="en-US" sz="1600" b="0" i="0" u="none" strike="noStrike" kern="1200" cap="none" spc="0" normalizeH="0" baseline="0" noProof="0" dirty="0">
                <a:ln>
                  <a:noFill/>
                </a:ln>
                <a:solidFill>
                  <a:srgbClr val="000000"/>
                </a:solidFill>
                <a:effectLst/>
                <a:uLnTx/>
                <a:uFillTx/>
                <a:latin typeface="Verdana"/>
                <a:ea typeface="+mn-ea"/>
                <a:cs typeface="+mn-cs"/>
              </a:rPr>
              <a:t>required for updating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in a multicore processor, when </a:t>
            </a:r>
            <a:r>
              <a:rPr kumimoji="0" lang="en-US" sz="1600" b="0" i="0" u="none" strike="noStrike" kern="1200" cap="none" spc="0" normalizeH="0" baseline="0" noProof="0" dirty="0">
                <a:ln>
                  <a:noFill/>
                </a:ln>
                <a:solidFill>
                  <a:srgbClr val="FF0000"/>
                </a:solidFill>
                <a:effectLst/>
                <a:uLnTx/>
                <a:uFillTx/>
                <a:latin typeface="Verdana"/>
                <a:ea typeface="+mn-ea"/>
                <a:cs typeface="+mn-cs"/>
              </a:rPr>
              <a:t>all cores share the same address space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cores include caches, </a:t>
            </a:r>
            <a:r>
              <a:rPr kumimoji="0" lang="en-US" sz="1600" b="0" i="0" u="none" strike="noStrike" kern="1200" cap="none" spc="0" normalizeH="0" baseline="0" noProof="0" dirty="0">
                <a:ln>
                  <a:noFill/>
                </a:ln>
                <a:solidFill>
                  <a:srgbClr val="0070C0"/>
                </a:solidFill>
                <a:effectLst/>
                <a:uLnTx/>
                <a:uFillTx/>
                <a:latin typeface="Verdana"/>
                <a:ea typeface="+mn-ea"/>
                <a:cs typeface="+mn-cs"/>
              </a:rPr>
              <a:t>read operations should always fetch the most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recent copy of the addressed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requirement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coherency.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Cache coherency is governed by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coherency protocol </a:t>
            </a:r>
            <a:r>
              <a:rPr kumimoji="0" lang="en-US" sz="1600" b="0" i="0" u="none" strike="noStrike" kern="1200" cap="none" spc="0" normalizeH="0" baseline="0" noProof="0" dirty="0">
                <a:ln>
                  <a:noFill/>
                </a:ln>
                <a:solidFill>
                  <a:srgbClr val="000000"/>
                </a:solidFill>
                <a:effectLst/>
                <a:uLnTx/>
                <a:uFillTx/>
                <a:latin typeface="Verdana"/>
                <a:ea typeface="+mn-ea"/>
                <a:cs typeface="+mn-cs"/>
              </a:rPr>
              <a:t>that is followed while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reading or writing memory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On-die cache-coherent interconnects </a:t>
            </a:r>
            <a:r>
              <a:rPr kumimoji="0" lang="en-US" sz="1600" b="0" i="0" u="none" strike="noStrike" kern="1200" cap="none" spc="0" normalizeH="0" baseline="0" noProof="0" dirty="0">
                <a:ln>
                  <a:noFill/>
                </a:ln>
                <a:solidFill>
                  <a:srgbClr val="000000"/>
                </a:solidFill>
                <a:effectLst/>
                <a:uLnTx/>
                <a:uFillTx/>
                <a:latin typeface="Verdana"/>
                <a:ea typeface="+mn-ea"/>
                <a:cs typeface="+mn-cs"/>
              </a:rPr>
              <a:t>ensure cache coherency </a:t>
            </a:r>
            <a:r>
              <a:rPr kumimoji="0" lang="en-US" sz="1600" b="0" i="0" u="none" strike="noStrike" kern="1200" cap="none" spc="0" normalizeH="0" baseline="0" noProof="0" dirty="0">
                <a:ln>
                  <a:noFill/>
                </a:ln>
                <a:solidFill>
                  <a:srgbClr val="0070C0"/>
                </a:solidFill>
                <a:effectLst/>
                <a:uLnTx/>
                <a:uFillTx/>
                <a:latin typeface="Verdana"/>
                <a:ea typeface="+mn-ea"/>
                <a:cs typeface="+mn-cs"/>
              </a:rPr>
              <a:t>in recent shared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systems</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 in processors or multiprocessors.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6C148AEB-4BBF-C196-F69D-9E4A3217846C}"/>
              </a:ext>
            </a:extLst>
          </p:cNvPr>
          <p:cNvSpPr txBox="1"/>
          <p:nvPr/>
        </p:nvSpPr>
        <p:spPr>
          <a:xfrm>
            <a:off x="61643" y="451949"/>
            <a:ext cx="48910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Annex 1: Cache-coherent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5BA02B7D-6962-6DF1-EECD-8CC1F0AAEC1A}"/>
              </a:ext>
            </a:extLst>
          </p:cNvPr>
          <p:cNvSpPr txBox="1"/>
          <p:nvPr/>
        </p:nvSpPr>
        <p:spPr>
          <a:xfrm>
            <a:off x="388881" y="819812"/>
            <a:ext cx="588744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First, let’s start by explaining what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cache-coherency</a:t>
            </a:r>
            <a:r>
              <a:rPr kumimoji="0" lang="en-US" sz="1600" b="0" i="0" u="none" strike="noStrike" kern="1200" cap="none" spc="0" normalizeH="0" baseline="0" noProof="0" dirty="0">
                <a:ln>
                  <a:noFill/>
                </a:ln>
                <a:solidFill>
                  <a:srgbClr val="000000"/>
                </a:solidFill>
                <a:effectLst/>
                <a:uLnTx/>
                <a:uFillTx/>
                <a:latin typeface="Verdana"/>
                <a:ea typeface="+mn-ea"/>
                <a:cs typeface="+mn-cs"/>
              </a:rPr>
              <a:t> is.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ectangle: Rounded Corners 7">
            <a:extLst>
              <a:ext uri="{FF2B5EF4-FFF2-40B4-BE49-F238E27FC236}">
                <a16:creationId xmlns:a16="http://schemas.microsoft.com/office/drawing/2014/main" id="{C5E9E61F-332C-70CE-F41B-A149B80F3418}"/>
              </a:ext>
            </a:extLst>
          </p:cNvPr>
          <p:cNvSpPr/>
          <p:nvPr/>
        </p:nvSpPr>
        <p:spPr bwMode="auto">
          <a:xfrm>
            <a:off x="0" y="6053960"/>
            <a:ext cx="9050827" cy="584775"/>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a:extLst>
              <a:ext uri="{FF2B5EF4-FFF2-40B4-BE49-F238E27FC236}">
                <a16:creationId xmlns:a16="http://schemas.microsoft.com/office/drawing/2014/main" id="{6B246316-C65A-BADF-1040-DF3D2A90D4AF}"/>
              </a:ext>
            </a:extLst>
          </p:cNvPr>
          <p:cNvSpPr txBox="1"/>
          <p:nvPr/>
        </p:nvSpPr>
        <p:spPr>
          <a:xfrm>
            <a:off x="93173" y="6053960"/>
            <a:ext cx="87156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Write-through caches</a:t>
            </a:r>
            <a:r>
              <a:rPr kumimoji="0" lang="en-US" sz="1600" b="0" i="0" u="none" strike="noStrike" kern="1200" cap="none" spc="0" normalizeH="0" baseline="0" noProof="0" dirty="0">
                <a:ln>
                  <a:noFill/>
                </a:ln>
                <a:solidFill>
                  <a:srgbClr val="000000"/>
                </a:solidFill>
                <a:effectLst/>
                <a:uLnTx/>
                <a:uFillTx/>
                <a:latin typeface="Verdana"/>
                <a:ea typeface="+mn-ea"/>
                <a:cs typeface="+mn-cs"/>
              </a:rPr>
              <a:t>, unlike write-back caches, write data </a:t>
            </a:r>
            <a:r>
              <a:rPr kumimoji="0" lang="en-US" sz="1600" b="0" i="0" u="none" strike="noStrike" kern="1200" cap="none" spc="0" normalizeH="0" baseline="0" noProof="0" dirty="0">
                <a:ln>
                  <a:noFill/>
                </a:ln>
                <a:solidFill>
                  <a:srgbClr val="0070C0"/>
                </a:solidFill>
                <a:effectLst/>
                <a:uLnTx/>
                <a:uFillTx/>
                <a:latin typeface="Verdana"/>
                <a:ea typeface="+mn-ea"/>
                <a:cs typeface="+mn-cs"/>
              </a:rPr>
              <a:t>into both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cache and the memory simultaneously.</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3397898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additive="base">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 calcmode="lin" valueType="num">
                                      <p:cBhvr additive="base">
                                        <p:cTn id="17"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additive="base">
                                        <p:cTn id="21"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xEl>
                                              <p:pRg st="4" end="4"/>
                                            </p:txEl>
                                          </p:spTgt>
                                        </p:tgtEl>
                                        <p:attrNameLst>
                                          <p:attrName>style.visibility</p:attrName>
                                        </p:attrNameLst>
                                      </p:cBhvr>
                                      <p:to>
                                        <p:strVal val="visible"/>
                                      </p:to>
                                    </p:set>
                                    <p:anim calcmode="lin" valueType="num">
                                      <p:cBhvr additive="base">
                                        <p:cTn id="3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5" end="5"/>
                                            </p:txEl>
                                          </p:spTgt>
                                        </p:tgtEl>
                                        <p:attrNameLst>
                                          <p:attrName>style.visibility</p:attrName>
                                        </p:attrNameLst>
                                      </p:cBhvr>
                                      <p:to>
                                        <p:strVal val="visible"/>
                                      </p:to>
                                    </p:set>
                                    <p:anim calcmode="lin" valueType="num">
                                      <p:cBhvr additive="base">
                                        <p:cTn id="4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5" end="5"/>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xEl>
                                              <p:pRg st="6" end="6"/>
                                            </p:txEl>
                                          </p:spTgt>
                                        </p:tgtEl>
                                        <p:attrNameLst>
                                          <p:attrName>style.visibility</p:attrName>
                                        </p:attrNameLst>
                                      </p:cBhvr>
                                      <p:to>
                                        <p:strVal val="visible"/>
                                      </p:to>
                                    </p:set>
                                    <p:anim calcmode="lin" valueType="num">
                                      <p:cBhvr additive="base">
                                        <p:cTn id="4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
                                            <p:txEl>
                                              <p:pRg st="7" end="7"/>
                                            </p:txEl>
                                          </p:spTgt>
                                        </p:tgtEl>
                                        <p:attrNameLst>
                                          <p:attrName>style.visibility</p:attrName>
                                        </p:attrNameLst>
                                      </p:cBhvr>
                                      <p:to>
                                        <p:strVal val="visible"/>
                                      </p:to>
                                    </p:set>
                                    <p:anim calcmode="lin" valueType="num">
                                      <p:cBhvr additive="base">
                                        <p:cTn id="49"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
                                            <p:txEl>
                                              <p:pRg st="8" end="8"/>
                                            </p:txEl>
                                          </p:spTgt>
                                        </p:tgtEl>
                                        <p:attrNameLst>
                                          <p:attrName>style.visibility</p:attrName>
                                        </p:attrNameLst>
                                      </p:cBhvr>
                                      <p:to>
                                        <p:strVal val="visible"/>
                                      </p:to>
                                    </p:set>
                                    <p:anim calcmode="lin" valueType="num">
                                      <p:cBhvr additive="base">
                                        <p:cTn id="55"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8" end="8"/>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6">
                                            <p:txEl>
                                              <p:pRg st="9" end="9"/>
                                            </p:txEl>
                                          </p:spTgt>
                                        </p:tgtEl>
                                        <p:attrNameLst>
                                          <p:attrName>style.visibility</p:attrName>
                                        </p:attrNameLst>
                                      </p:cBhvr>
                                      <p:to>
                                        <p:strVal val="visible"/>
                                      </p:to>
                                    </p:set>
                                    <p:anim calcmode="lin" valueType="num">
                                      <p:cBhvr additive="base">
                                        <p:cTn id="59" dur="500" fill="hold"/>
                                        <p:tgtEl>
                                          <p:spTgt spid="6">
                                            <p:txEl>
                                              <p:pRg st="9" end="9"/>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6">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6">
                                            <p:txEl>
                                              <p:pRg st="10" end="10"/>
                                            </p:txEl>
                                          </p:spTgt>
                                        </p:tgtEl>
                                        <p:attrNameLst>
                                          <p:attrName>style.visibility</p:attrName>
                                        </p:attrNameLst>
                                      </p:cBhvr>
                                      <p:to>
                                        <p:strVal val="visible"/>
                                      </p:to>
                                    </p:set>
                                    <p:anim calcmode="lin" valueType="num">
                                      <p:cBhvr additive="base">
                                        <p:cTn id="65" dur="500" fill="hold"/>
                                        <p:tgtEl>
                                          <p:spTgt spid="6">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6">
                                            <p:txEl>
                                              <p:pRg st="10" end="10"/>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6">
                                            <p:txEl>
                                              <p:pRg st="11" end="11"/>
                                            </p:txEl>
                                          </p:spTgt>
                                        </p:tgtEl>
                                        <p:attrNameLst>
                                          <p:attrName>style.visibility</p:attrName>
                                        </p:attrNameLst>
                                      </p:cBhvr>
                                      <p:to>
                                        <p:strVal val="visible"/>
                                      </p:to>
                                    </p:set>
                                    <p:anim calcmode="lin" valueType="num">
                                      <p:cBhvr additive="base">
                                        <p:cTn id="69" dur="500" fill="hold"/>
                                        <p:tgtEl>
                                          <p:spTgt spid="6">
                                            <p:txEl>
                                              <p:pRg st="11" end="1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6">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ppt_x"/>
                                          </p:val>
                                        </p:tav>
                                        <p:tav tm="100000">
                                          <p:val>
                                            <p:strVal val="#ppt_x"/>
                                          </p:val>
                                        </p:tav>
                                      </p:tavLst>
                                    </p:anim>
                                    <p:anim calcmode="lin" valueType="num">
                                      <p:cBhvr additive="base">
                                        <p:cTn id="76" dur="500" fill="hold"/>
                                        <p:tgtEl>
                                          <p:spTgt spid="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additive="base">
                                        <p:cTn id="79" dur="500" fill="hold"/>
                                        <p:tgtEl>
                                          <p:spTgt spid="8"/>
                                        </p:tgtEl>
                                        <p:attrNameLst>
                                          <p:attrName>ppt_x</p:attrName>
                                        </p:attrNameLst>
                                      </p:cBhvr>
                                      <p:tavLst>
                                        <p:tav tm="0">
                                          <p:val>
                                            <p:strVal val="#ppt_x"/>
                                          </p:val>
                                        </p:tav>
                                        <p:tav tm="100000">
                                          <p:val>
                                            <p:strVal val="#ppt_x"/>
                                          </p:val>
                                        </p:tav>
                                      </p:tavLst>
                                    </p:anim>
                                    <p:anim calcmode="lin" valueType="num">
                                      <p:cBhvr additive="base">
                                        <p:cTn id="8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1855"/>
          <a:stretch/>
        </p:blipFill>
        <p:spPr bwMode="auto">
          <a:xfrm>
            <a:off x="1700343" y="1091471"/>
            <a:ext cx="6435715" cy="34036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6552220" y="1199483"/>
            <a:ext cx="169790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GIC: General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Interrupt Controller</a:t>
            </a:r>
          </a:p>
        </p:txBody>
      </p:sp>
      <p:sp>
        <p:nvSpPr>
          <p:cNvPr id="7" name="TextBox 6"/>
          <p:cNvSpPr txBox="1"/>
          <p:nvPr/>
        </p:nvSpPr>
        <p:spPr>
          <a:xfrm>
            <a:off x="71500" y="453368"/>
            <a:ext cx="4394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Illustration of the terminology used</a:t>
            </a:r>
          </a:p>
        </p:txBody>
      </p:sp>
      <p:sp>
        <p:nvSpPr>
          <p:cNvPr id="9" name="TextBox 8"/>
          <p:cNvSpPr txBox="1"/>
          <p:nvPr/>
        </p:nvSpPr>
        <p:spPr>
          <a:xfrm>
            <a:off x="2324086" y="4527873"/>
            <a:ext cx="481837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An example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GB" sz="1700" err="1">
                <a:solidFill>
                  <a:schemeClr val="bg1"/>
                </a:solidFill>
              </a:rPr>
              <a:t>Forword</a:t>
            </a:r>
            <a:r>
              <a:rPr lang="en-GB" sz="1700">
                <a:solidFill>
                  <a:schemeClr val="bg1"/>
                </a:solidFill>
              </a:rPr>
              <a:t> (2)</a:t>
            </a:r>
            <a:endParaRPr lang="en-US" sz="1700" kern="1200">
              <a:solidFill>
                <a:srgbClr val="FFFFFF"/>
              </a:solidFill>
            </a:endParaRPr>
          </a:p>
        </p:txBody>
      </p:sp>
      <p:sp>
        <p:nvSpPr>
          <p:cNvPr id="2" name="Rounded Rectangle 1"/>
          <p:cNvSpPr/>
          <p:nvPr/>
        </p:nvSpPr>
        <p:spPr bwMode="auto">
          <a:xfrm>
            <a:off x="1547664" y="1091471"/>
            <a:ext cx="6876764" cy="2952328"/>
          </a:xfrm>
          <a:prstGeom prst="roundRect">
            <a:avLst/>
          </a:prstGeom>
          <a:noFill/>
          <a:ln w="28575" cap="flat" cmpd="sng" algn="ctr">
            <a:solidFill>
              <a:srgbClr val="FF000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4" name="TextBox 3"/>
          <p:cNvSpPr txBox="1"/>
          <p:nvPr/>
        </p:nvSpPr>
        <p:spPr>
          <a:xfrm>
            <a:off x="287524" y="1271491"/>
            <a:ext cx="10518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FF0000"/>
                </a:solidFill>
                <a:effectLst/>
                <a:uLnTx/>
                <a:uFillTx/>
                <a:latin typeface="Verdana"/>
                <a:ea typeface="+mn-ea"/>
                <a:cs typeface="+mn-cs"/>
              </a:rPr>
              <a:t>Processor</a:t>
            </a:r>
          </a:p>
        </p:txBody>
      </p:sp>
      <p:sp>
        <p:nvSpPr>
          <p:cNvPr id="5" name="Rounded Rectangle 4"/>
          <p:cNvSpPr/>
          <p:nvPr/>
        </p:nvSpPr>
        <p:spPr bwMode="auto">
          <a:xfrm>
            <a:off x="1673250" y="1839262"/>
            <a:ext cx="5040000" cy="1429203"/>
          </a:xfrm>
          <a:prstGeom prst="roundRect">
            <a:avLst/>
          </a:prstGeom>
          <a:noFill/>
          <a:ln w="28575" cap="flat" cmpd="sng" algn="ctr">
            <a:solidFill>
              <a:srgbClr val="7030A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6" name="TextBox 5"/>
          <p:cNvSpPr txBox="1"/>
          <p:nvPr/>
        </p:nvSpPr>
        <p:spPr>
          <a:xfrm>
            <a:off x="637473" y="1719798"/>
            <a:ext cx="5501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7030A0"/>
                </a:solidFill>
                <a:effectLst/>
                <a:uLnTx/>
                <a:uFillTx/>
                <a:latin typeface="Verdana"/>
                <a:ea typeface="+mn-ea"/>
                <a:cs typeface="+mn-cs"/>
              </a:rPr>
              <a:t>CPU</a:t>
            </a:r>
          </a:p>
        </p:txBody>
      </p:sp>
      <p:sp>
        <p:nvSpPr>
          <p:cNvPr id="11" name="Rounded Rectangle 10"/>
          <p:cNvSpPr/>
          <p:nvPr/>
        </p:nvSpPr>
        <p:spPr bwMode="auto">
          <a:xfrm>
            <a:off x="1727435" y="1991571"/>
            <a:ext cx="1188000" cy="720080"/>
          </a:xfrm>
          <a:prstGeom prst="roundRect">
            <a:avLst/>
          </a:prstGeom>
          <a:noFill/>
          <a:ln w="28575" cap="flat" cmpd="sng" algn="ctr">
            <a:solidFill>
              <a:srgbClr val="00B05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13" name="TextBox 12"/>
          <p:cNvSpPr txBox="1"/>
          <p:nvPr/>
        </p:nvSpPr>
        <p:spPr>
          <a:xfrm>
            <a:off x="324204" y="2135587"/>
            <a:ext cx="10794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B050"/>
                </a:solidFill>
                <a:effectLst/>
                <a:uLnTx/>
                <a:uFillTx/>
                <a:latin typeface="Verdana"/>
                <a:ea typeface="+mn-ea"/>
                <a:cs typeface="+mn-cs"/>
              </a:rPr>
              <a:t>CPU core</a:t>
            </a:r>
          </a:p>
        </p:txBody>
      </p:sp>
      <p:sp>
        <p:nvSpPr>
          <p:cNvPr id="15" name="Rounded Rectangle 14"/>
          <p:cNvSpPr/>
          <p:nvPr/>
        </p:nvSpPr>
        <p:spPr bwMode="auto">
          <a:xfrm>
            <a:off x="4322111" y="1839262"/>
            <a:ext cx="2304000" cy="1340441"/>
          </a:xfrm>
          <a:prstGeom prst="roundRect">
            <a:avLst/>
          </a:prstGeom>
          <a:noFill/>
          <a:ln w="28575" cap="flat" cmpd="sng" algn="ctr">
            <a:solidFill>
              <a:srgbClr val="00B0F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8" name="Rectangle: Rounded Corners 7">
            <a:extLst>
              <a:ext uri="{FF2B5EF4-FFF2-40B4-BE49-F238E27FC236}">
                <a16:creationId xmlns:a16="http://schemas.microsoft.com/office/drawing/2014/main" id="{F9482217-3F72-EAFC-09ED-CC0AE05112FC}"/>
              </a:ext>
            </a:extLst>
          </p:cNvPr>
          <p:cNvSpPr/>
          <p:nvPr/>
        </p:nvSpPr>
        <p:spPr bwMode="auto">
          <a:xfrm>
            <a:off x="0" y="5076495"/>
            <a:ext cx="9144000" cy="1570542"/>
          </a:xfrm>
          <a:prstGeom prst="roundRect">
            <a:avLst/>
          </a:prstGeom>
          <a:solidFill>
            <a:srgbClr val="DDF2FF"/>
          </a:solidFill>
          <a:ln w="1905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16" name="TextBox 15"/>
          <p:cNvSpPr txBox="1"/>
          <p:nvPr/>
        </p:nvSpPr>
        <p:spPr>
          <a:xfrm>
            <a:off x="6794489" y="1839262"/>
            <a:ext cx="12698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A47D00"/>
                </a:solidFill>
                <a:effectLst/>
                <a:uLnTx/>
                <a:uFillTx/>
                <a:latin typeface="Verdana"/>
                <a:ea typeface="+mn-ea"/>
                <a:cs typeface="+mn-cs"/>
              </a:rPr>
              <a:t>Core cluster</a:t>
            </a:r>
          </a:p>
        </p:txBody>
      </p:sp>
      <p:sp>
        <p:nvSpPr>
          <p:cNvPr id="17" name="TextBox 16"/>
          <p:cNvSpPr txBox="1"/>
          <p:nvPr/>
        </p:nvSpPr>
        <p:spPr>
          <a:xfrm>
            <a:off x="179512" y="5114899"/>
            <a:ext cx="9143424"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1" u="none" strike="noStrike" kern="1200" cap="none" spc="0" normalizeH="0" baseline="0" noProof="0" dirty="0">
                <a:ln>
                  <a:noFill/>
                </a:ln>
                <a:solidFill>
                  <a:srgbClr val="00B050"/>
                </a:solidFill>
                <a:effectLst/>
                <a:uLnTx/>
                <a:uFillTx/>
                <a:latin typeface="Verdana"/>
                <a:ea typeface="+mn-ea"/>
                <a:cs typeface="+mn-cs"/>
              </a:rPr>
              <a:t>CPU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are 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basic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components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of processors</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en-US" sz="1600" b="0" i="0" u="none" strike="noStrike" kern="1200" cap="none" spc="0" normalizeH="0" baseline="0" noProof="0" dirty="0">
                <a:ln>
                  <a:noFill/>
                </a:ln>
                <a:solidFill>
                  <a:srgbClr val="000000"/>
                </a:solidFill>
                <a:effectLst/>
                <a:uLnTx/>
                <a:uFillTx/>
                <a:latin typeface="Verdana"/>
                <a:ea typeface="+mn-ea"/>
                <a:cs typeface="+mn-cs"/>
              </a:rPr>
              <a:t> ARM’s Cortex-A cores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M</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ultiple</a:t>
            </a:r>
            <a:r>
              <a:rPr kumimoji="0" lang="en-US" sz="1600" b="0" i="0" u="none" strike="noStrike" kern="1200" cap="none" spc="0" normalizeH="0" baseline="0" noProof="0" dirty="0">
                <a:ln>
                  <a:noFill/>
                </a:ln>
                <a:solidFill>
                  <a:srgbClr val="0070C0"/>
                </a:solidFill>
                <a:effectLst/>
                <a:uLnTx/>
                <a:uFillTx/>
                <a:latin typeface="Verdana"/>
                <a:ea typeface="+mn-ea"/>
                <a:cs typeface="+mn-cs"/>
              </a:rPr>
              <a:t> CPU 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along </a:t>
            </a:r>
            <a:r>
              <a:rPr kumimoji="0" lang="en-US" sz="1600" b="0" i="0" u="none" strike="noStrike" kern="1200" cap="none" spc="0" normalizeH="0" baseline="0" noProof="0" dirty="0">
                <a:ln>
                  <a:noFill/>
                </a:ln>
                <a:solidFill>
                  <a:srgbClr val="0070C0"/>
                </a:solidFill>
                <a:effectLst/>
                <a:uLnTx/>
                <a:uFillTx/>
                <a:latin typeface="Verdana"/>
                <a:ea typeface="+mn-ea"/>
                <a:cs typeface="+mn-cs"/>
              </a:rPr>
              <a:t>with a shared cache</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can</a:t>
            </a:r>
            <a:r>
              <a:rPr kumimoji="0" lang="hu-HU" sz="1600" b="0" i="0" u="none" strike="noStrike" kern="1200" cap="none" spc="0" normalizeH="0" baseline="0" noProof="0" dirty="0">
                <a:ln>
                  <a:noFill/>
                </a:ln>
                <a:effectLst/>
                <a:uLnTx/>
                <a:uFillTx/>
                <a:latin typeface="Verdana"/>
                <a:ea typeface="+mn-ea"/>
                <a:cs typeface="+mn-cs"/>
              </a:rPr>
              <a:t> be </a:t>
            </a:r>
            <a:r>
              <a:rPr kumimoji="0" lang="hu-HU" sz="1600" b="0" i="0" u="none" strike="noStrike" kern="1200" cap="none" spc="0" normalizeH="0" baseline="0" noProof="0" dirty="0" err="1">
                <a:ln>
                  <a:noFill/>
                </a:ln>
                <a:effectLst/>
                <a:uLnTx/>
                <a:uFillTx/>
                <a:latin typeface="Verdana"/>
                <a:ea typeface="+mn-ea"/>
                <a:cs typeface="+mn-cs"/>
              </a:rPr>
              <a:t>organized</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into</a:t>
            </a:r>
            <a:r>
              <a:rPr kumimoji="0" lang="en-US" sz="1600" b="0" i="0" u="none" strike="noStrike" kern="1200" cap="none" spc="0" normalizeH="0" baseline="0" noProof="0" dirty="0">
                <a:ln>
                  <a:noFill/>
                </a:ln>
                <a:effectLst/>
                <a:uLnTx/>
                <a:uFillTx/>
                <a:latin typeface="Verdana"/>
                <a:ea typeface="+mn-ea"/>
                <a:cs typeface="+mn-cs"/>
              </a:rPr>
              <a:t> </a:t>
            </a:r>
            <a:r>
              <a:rPr kumimoji="0" lang="en-US" sz="1600" b="0" i="1" u="none" strike="noStrike" kern="1200" cap="none" spc="0" normalizeH="0" baseline="0" noProof="0" dirty="0">
                <a:ln>
                  <a:noFill/>
                </a:ln>
                <a:solidFill>
                  <a:srgbClr val="A47D00"/>
                </a:solidFill>
                <a:effectLst/>
                <a:uLnTx/>
                <a:uFillTx/>
                <a:latin typeface="Verdana"/>
                <a:ea typeface="+mn-ea"/>
                <a:cs typeface="+mn-cs"/>
              </a:rPr>
              <a:t>core clusters</a:t>
            </a:r>
            <a:r>
              <a:rPr kumimoji="0" lang="hu-HU" sz="1600" b="0" i="1" u="none" strike="noStrike" kern="1200" cap="none" spc="0" normalizeH="0" baseline="0" noProof="0" dirty="0">
                <a:ln>
                  <a:noFill/>
                </a:ln>
                <a:solidFill>
                  <a:srgbClr val="A47D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O</a:t>
            </a:r>
            <a:r>
              <a:rPr kumimoji="0" lang="en-US" sz="1600" b="0" i="0" u="none" strike="noStrike" kern="1200" cap="none" spc="0" normalizeH="0" baseline="0" noProof="0" dirty="0">
                <a:ln>
                  <a:noFill/>
                </a:ln>
                <a:solidFill>
                  <a:srgbClr val="0070C0"/>
                </a:solidFill>
                <a:effectLst/>
                <a:uLnTx/>
                <a:uFillTx/>
                <a:latin typeface="Verdana"/>
                <a:ea typeface="+mn-ea"/>
                <a:cs typeface="+mn-cs"/>
              </a:rPr>
              <a:t>ne or multiple core clusters </a:t>
            </a:r>
            <a:r>
              <a:rPr kumimoji="0" lang="hu-HU" sz="1600" b="0" i="0" u="none" strike="noStrike" kern="1200" cap="none" spc="0" normalizeH="0" baseline="0" noProof="0" dirty="0" err="1">
                <a:ln>
                  <a:noFill/>
                </a:ln>
                <a:effectLst/>
                <a:uLnTx/>
                <a:uFillTx/>
                <a:latin typeface="Verdana"/>
                <a:ea typeface="+mn-ea"/>
                <a:cs typeface="+mn-cs"/>
              </a:rPr>
              <a:t>make</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up</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1" u="none" strike="noStrike" kern="1200" cap="none" spc="0" normalizeH="0" baseline="0" noProof="0" dirty="0">
                <a:ln>
                  <a:noFill/>
                </a:ln>
                <a:solidFill>
                  <a:srgbClr val="7030A0"/>
                </a:solidFill>
                <a:effectLst/>
                <a:uLnTx/>
                <a:uFillTx/>
                <a:latin typeface="Verdana"/>
                <a:ea typeface="+mn-ea"/>
                <a:cs typeface="+mn-cs"/>
              </a:rPr>
              <a:t>CPU</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a </a:t>
            </a:r>
            <a:r>
              <a:rPr kumimoji="0" lang="en-US" sz="1600" b="0" i="0" u="none" strike="noStrike" kern="1200" cap="none" spc="-30" normalizeH="0" baseline="0" noProof="0" dirty="0">
                <a:ln>
                  <a:noFill/>
                </a:ln>
                <a:solidFill>
                  <a:srgbClr val="0070C0"/>
                </a:solidFill>
                <a:effectLst/>
                <a:uLnTx/>
                <a:uFillTx/>
                <a:latin typeface="Verdana"/>
                <a:ea typeface="+mn-ea"/>
                <a:cs typeface="+mn-cs"/>
              </a:rPr>
              <a:t>CPU</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augmented</a:t>
            </a:r>
            <a:r>
              <a:rPr kumimoji="0" lang="hu-HU" sz="1600" b="0" i="0" u="none" strike="noStrike" kern="1200" cap="none" spc="-30" normalizeH="0" noProof="0" dirty="0">
                <a:ln>
                  <a:noFill/>
                </a:ln>
                <a:solidFill>
                  <a:srgbClr val="0070C0"/>
                </a:solidFill>
                <a:effectLst/>
                <a:uLnTx/>
                <a:uFillTx/>
                <a:latin typeface="Verdana"/>
                <a:ea typeface="+mn-ea"/>
                <a:cs typeface="+mn-cs"/>
              </a:rPr>
              <a:t> </a:t>
            </a:r>
            <a:r>
              <a:rPr kumimoji="0" lang="hu-HU" sz="1600" b="0" i="0" u="none" strike="noStrike" kern="1200" cap="none" spc="-30" normalizeH="0" noProof="0" dirty="0" err="1">
                <a:ln>
                  <a:noFill/>
                </a:ln>
                <a:solidFill>
                  <a:srgbClr val="0070C0"/>
                </a:solidFill>
                <a:effectLst/>
                <a:uLnTx/>
                <a:uFillTx/>
                <a:latin typeface="Verdana"/>
                <a:ea typeface="+mn-ea"/>
                <a:cs typeface="+mn-cs"/>
              </a:rPr>
              <a:t>by</a:t>
            </a:r>
            <a:r>
              <a:rPr kumimoji="0" lang="hu-HU" sz="1600" b="0" i="0" u="none" strike="noStrike" kern="1200" cap="none" spc="-30" normalizeH="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additional</a:t>
            </a:r>
            <a:r>
              <a:rPr kumimoji="0" lang="en-US" sz="1600" b="0" i="0" u="none" strike="noStrike" kern="1200" cap="none" spc="-30" normalizeH="0" baseline="0" noProof="0" dirty="0">
                <a:ln>
                  <a:noFill/>
                </a:ln>
                <a:solidFill>
                  <a:srgbClr val="0070C0"/>
                </a:solidFill>
                <a:effectLst/>
                <a:uLnTx/>
                <a:uFillTx/>
                <a:latin typeface="Verdana"/>
                <a:ea typeface="+mn-ea"/>
                <a:cs typeface="+mn-cs"/>
              </a:rPr>
              <a:t> functional units</a:t>
            </a:r>
            <a:r>
              <a:rPr kumimoji="0" lang="en-US" sz="1600" b="0" i="0" u="none" strike="noStrike" kern="1200" cap="none" spc="-30" normalizeH="0" baseline="0" noProof="0" dirty="0">
                <a:ln>
                  <a:noFill/>
                </a:ln>
                <a:solidFill>
                  <a:srgbClr val="000000"/>
                </a:solidFill>
                <a:effectLst/>
                <a:uLnTx/>
                <a:uFillTx/>
                <a:latin typeface="Verdana"/>
                <a:ea typeface="+mn-ea"/>
                <a:cs typeface="+mn-cs"/>
              </a:rPr>
              <a:t>, like GPUs, NPUs, a Cache Coherent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Interconnect </a:t>
            </a:r>
            <a:r>
              <a:rPr kumimoji="0" lang="hu-HU" sz="1600" b="0" i="0" u="none" strike="noStrike" kern="1200" cap="none" spc="0" normalizeH="0" baseline="0" noProof="0" dirty="0" err="1">
                <a:ln>
                  <a:noFill/>
                </a:ln>
                <a:effectLst/>
                <a:uLnTx/>
                <a:uFillTx/>
                <a:latin typeface="Verdana"/>
                <a:ea typeface="+mn-ea"/>
                <a:cs typeface="+mn-cs"/>
              </a:rPr>
              <a:t>form</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1" u="none" strike="noStrike" kern="1200" cap="none" spc="0" normalizeH="0" baseline="0" noProof="0" dirty="0">
                <a:ln>
                  <a:noFill/>
                </a:ln>
                <a:solidFill>
                  <a:srgbClr val="FF0000"/>
                </a:solidFill>
                <a:effectLst/>
                <a:uLnTx/>
                <a:uFillTx/>
                <a:latin typeface="Verdana"/>
                <a:ea typeface="+mn-ea"/>
                <a:cs typeface="+mn-cs"/>
              </a:rPr>
              <a:t>processor</a:t>
            </a:r>
            <a:r>
              <a:rPr kumimoji="0" lang="en-US" sz="1600" b="0" i="0" u="none" strike="noStrike" kern="1200" cap="none" spc="0" normalizeH="0" baseline="0" noProof="0" dirty="0">
                <a:ln>
                  <a:noFill/>
                </a:ln>
                <a:solidFill>
                  <a:srgbClr val="000000"/>
                </a:solidFill>
                <a:effectLst/>
                <a:uLnTx/>
                <a:uFillTx/>
                <a:latin typeface="Verdana"/>
                <a:ea typeface="+mn-ea"/>
                <a:cs typeface="+mn-cs"/>
              </a:rPr>
              <a:t>, as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shown</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Figure above. </a:t>
            </a:r>
          </a:p>
        </p:txBody>
      </p:sp>
      <p:cxnSp>
        <p:nvCxnSpPr>
          <p:cNvPr id="10" name="Straight Connector 9"/>
          <p:cNvCxnSpPr/>
          <p:nvPr/>
        </p:nvCxnSpPr>
        <p:spPr bwMode="auto">
          <a:xfrm>
            <a:off x="1272286" y="1447483"/>
            <a:ext cx="252000" cy="0"/>
          </a:xfrm>
          <a:prstGeom prst="line">
            <a:avLst/>
          </a:prstGeom>
          <a:noFill/>
          <a:ln w="19050" cap="flat" cmpd="sng" algn="ctr">
            <a:solidFill>
              <a:srgbClr val="FF0000"/>
            </a:solidFill>
            <a:prstDash val="solid"/>
            <a:round/>
            <a:headEnd type="none" w="med" len="med"/>
            <a:tailEnd type="triangle" w="med" len="med"/>
          </a:ln>
          <a:effectLst/>
        </p:spPr>
      </p:cxnSp>
      <p:cxnSp>
        <p:nvCxnSpPr>
          <p:cNvPr id="18" name="Straight Arrow Connector 17"/>
          <p:cNvCxnSpPr/>
          <p:nvPr/>
        </p:nvCxnSpPr>
        <p:spPr bwMode="auto">
          <a:xfrm>
            <a:off x="1166750" y="1884839"/>
            <a:ext cx="574636" cy="0"/>
          </a:xfrm>
          <a:prstGeom prst="straightConnector1">
            <a:avLst/>
          </a:prstGeom>
          <a:noFill/>
          <a:ln w="19050" cap="flat" cmpd="sng" algn="ctr">
            <a:solidFill>
              <a:srgbClr val="7030A0"/>
            </a:solidFill>
            <a:prstDash val="solid"/>
            <a:round/>
            <a:headEnd type="none" w="med" len="med"/>
            <a:tailEnd type="triangle"/>
          </a:ln>
          <a:effectLst/>
        </p:spPr>
      </p:cxnSp>
      <p:cxnSp>
        <p:nvCxnSpPr>
          <p:cNvPr id="20" name="Straight Arrow Connector 19"/>
          <p:cNvCxnSpPr/>
          <p:nvPr/>
        </p:nvCxnSpPr>
        <p:spPr bwMode="auto">
          <a:xfrm flipV="1">
            <a:off x="1295684" y="2315086"/>
            <a:ext cx="432000" cy="521"/>
          </a:xfrm>
          <a:prstGeom prst="straightConnector1">
            <a:avLst/>
          </a:prstGeom>
          <a:noFill/>
          <a:ln w="19050" cap="flat" cmpd="sng" algn="ctr">
            <a:solidFill>
              <a:srgbClr val="00B050"/>
            </a:solidFill>
            <a:prstDash val="solid"/>
            <a:round/>
            <a:headEnd type="none" w="med" len="med"/>
            <a:tailEnd type="triangle"/>
          </a:ln>
          <a:effectLst/>
        </p:spPr>
      </p:cxnSp>
      <p:cxnSp>
        <p:nvCxnSpPr>
          <p:cNvPr id="30" name="Straight Arrow Connector 29"/>
          <p:cNvCxnSpPr/>
          <p:nvPr/>
        </p:nvCxnSpPr>
        <p:spPr bwMode="auto">
          <a:xfrm flipH="1" flipV="1">
            <a:off x="6624228" y="2014613"/>
            <a:ext cx="216000" cy="1580"/>
          </a:xfrm>
          <a:prstGeom prst="straightConnector1">
            <a:avLst/>
          </a:prstGeom>
          <a:noFill/>
          <a:ln w="19050" cap="flat" cmpd="sng" algn="ctr">
            <a:solidFill>
              <a:srgbClr val="0070C0"/>
            </a:solidFill>
            <a:prstDash val="solid"/>
            <a:round/>
            <a:headEnd type="none" w="med" len="med"/>
            <a:tailEnd type="triangle"/>
          </a:ln>
          <a:effectLst/>
        </p:spPr>
      </p:cxnSp>
    </p:spTree>
    <p:extLst>
      <p:ext uri="{BB962C8B-B14F-4D97-AF65-F5344CB8AC3E}">
        <p14:creationId xmlns:p14="http://schemas.microsoft.com/office/powerpoint/2010/main" val="2619633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 calcmode="lin" valueType="num">
                                      <p:cBhvr additive="base">
                                        <p:cTn id="1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ppt_x"/>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7">
                                            <p:txEl>
                                              <p:pRg st="1" end="1"/>
                                            </p:txEl>
                                          </p:spTgt>
                                        </p:tgtEl>
                                        <p:attrNameLst>
                                          <p:attrName>style.visibility</p:attrName>
                                        </p:attrNameLst>
                                      </p:cBhvr>
                                      <p:to>
                                        <p:strVal val="visible"/>
                                      </p:to>
                                    </p:set>
                                    <p:anim calcmode="lin" valueType="num">
                                      <p:cBhvr additive="base">
                                        <p:cTn id="3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7">
                                            <p:txEl>
                                              <p:pRg st="2" end="2"/>
                                            </p:txEl>
                                          </p:spTgt>
                                        </p:tgtEl>
                                        <p:attrNameLst>
                                          <p:attrName>style.visibility</p:attrName>
                                        </p:attrNameLst>
                                      </p:cBhvr>
                                      <p:to>
                                        <p:strVal val="visible"/>
                                      </p:to>
                                    </p:set>
                                    <p:anim calcmode="lin" valueType="num">
                                      <p:cBhvr additive="base">
                                        <p:cTn id="55"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ppt_x"/>
                                          </p:val>
                                        </p:tav>
                                        <p:tav tm="100000">
                                          <p:val>
                                            <p:strVal val="#ppt_x"/>
                                          </p:val>
                                        </p:tav>
                                      </p:tavLst>
                                    </p:anim>
                                    <p:anim calcmode="lin" valueType="num">
                                      <p:cBhvr additive="base">
                                        <p:cTn id="62" dur="500" fill="hold"/>
                                        <p:tgtEl>
                                          <p:spTgt spid="4"/>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additive="base">
                                        <p:cTn id="65" dur="500" fill="hold"/>
                                        <p:tgtEl>
                                          <p:spTgt spid="10"/>
                                        </p:tgtEl>
                                        <p:attrNameLst>
                                          <p:attrName>ppt_x</p:attrName>
                                        </p:attrNameLst>
                                      </p:cBhvr>
                                      <p:tavLst>
                                        <p:tav tm="0">
                                          <p:val>
                                            <p:strVal val="#ppt_x"/>
                                          </p:val>
                                        </p:tav>
                                        <p:tav tm="100000">
                                          <p:val>
                                            <p:strVal val="#ppt_x"/>
                                          </p:val>
                                        </p:tav>
                                      </p:tavLst>
                                    </p:anim>
                                    <p:anim calcmode="lin" valueType="num">
                                      <p:cBhvr additive="base">
                                        <p:cTn id="66" dur="500" fill="hold"/>
                                        <p:tgtEl>
                                          <p:spTgt spid="10"/>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7">
                                            <p:txEl>
                                              <p:pRg st="3" end="3"/>
                                            </p:txEl>
                                          </p:spTgt>
                                        </p:tgtEl>
                                        <p:attrNameLst>
                                          <p:attrName>style.visibility</p:attrName>
                                        </p:attrNameLst>
                                      </p:cBhvr>
                                      <p:to>
                                        <p:strVal val="visible"/>
                                      </p:to>
                                    </p:set>
                                    <p:anim calcmode="lin" valueType="num">
                                      <p:cBhvr additive="base">
                                        <p:cTn id="73"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7">
                                            <p:txEl>
                                              <p:pRg st="3" end="3"/>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7">
                                            <p:txEl>
                                              <p:pRg st="4" end="4"/>
                                            </p:txEl>
                                          </p:spTgt>
                                        </p:tgtEl>
                                        <p:attrNameLst>
                                          <p:attrName>style.visibility</p:attrName>
                                        </p:attrNameLst>
                                      </p:cBhvr>
                                      <p:to>
                                        <p:strVal val="visible"/>
                                      </p:to>
                                    </p:set>
                                    <p:anim calcmode="lin" valueType="num">
                                      <p:cBhvr additive="base">
                                        <p:cTn id="77"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8"/>
                                        </p:tgtEl>
                                        <p:attrNameLst>
                                          <p:attrName>style.visibility</p:attrName>
                                        </p:attrNameLst>
                                      </p:cBhvr>
                                      <p:to>
                                        <p:strVal val="visible"/>
                                      </p:to>
                                    </p:set>
                                    <p:anim calcmode="lin" valueType="num">
                                      <p:cBhvr additive="base">
                                        <p:cTn id="83" dur="500" fill="hold"/>
                                        <p:tgtEl>
                                          <p:spTgt spid="8"/>
                                        </p:tgtEl>
                                        <p:attrNameLst>
                                          <p:attrName>ppt_x</p:attrName>
                                        </p:attrNameLst>
                                      </p:cBhvr>
                                      <p:tavLst>
                                        <p:tav tm="0">
                                          <p:val>
                                            <p:strVal val="#ppt_x"/>
                                          </p:val>
                                        </p:tav>
                                        <p:tav tm="100000">
                                          <p:val>
                                            <p:strVal val="#ppt_x"/>
                                          </p:val>
                                        </p:tav>
                                      </p:tavLst>
                                    </p:anim>
                                    <p:anim calcmode="lin" valueType="num">
                                      <p:cBhvr additive="base">
                                        <p:cTn id="8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animBg="1"/>
      <p:bldP spid="6" grpId="0"/>
      <p:bldP spid="11" grpId="0" animBg="1"/>
      <p:bldP spid="13" grpId="0"/>
      <p:bldP spid="15" grpId="0" animBg="1"/>
      <p:bldP spid="8"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401412" y="1898938"/>
            <a:ext cx="8300536"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a:t>
            </a:r>
            <a:r>
              <a:rPr kumimoji="0" lang="hu-HU" sz="1900" b="0" i="0" u="none" strike="noStrike" kern="1200" cap="none" spc="0" normalizeH="0" baseline="0" noProof="0" dirty="0">
                <a:ln>
                  <a:noFill/>
                </a:ln>
                <a:solidFill>
                  <a:srgbClr val="FFFFFF"/>
                </a:solidFill>
                <a:effectLst/>
                <a:uLnTx/>
                <a:uFillTx/>
                <a:latin typeface="Verdana"/>
                <a:ea typeface="+mn-ea"/>
                <a:cs typeface="+mn-cs"/>
              </a:rPr>
              <a:t>1</a:t>
            </a:r>
            <a:r>
              <a:rPr kumimoji="0" lang="en-US" sz="1900" b="0" i="0" u="none" strike="noStrike" kern="1200" cap="none" spc="0" normalizeH="0" baseline="0" noProof="0" dirty="0">
                <a:ln>
                  <a:noFill/>
                </a:ln>
                <a:solidFill>
                  <a:srgbClr val="FFFFFF"/>
                </a:solidFill>
                <a:effectLst/>
                <a:uLnTx/>
                <a:uFillTx/>
                <a:latin typeface="Verdana"/>
                <a:ea typeface="+mn-ea"/>
                <a:cs typeface="+mn-cs"/>
              </a:rPr>
              <a:t> </a:t>
            </a:r>
            <a:r>
              <a:rPr kumimoji="0" lang="hu-HU" sz="1900" b="0" i="0" u="none" strike="noStrike" kern="1200" cap="none" spc="0" normalizeH="0" baseline="0" noProof="0" dirty="0" err="1">
                <a:ln>
                  <a:noFill/>
                </a:ln>
                <a:solidFill>
                  <a:srgbClr val="FFFFFF"/>
                </a:solidFill>
                <a:effectLst/>
                <a:uLnTx/>
                <a:uFillTx/>
                <a:latin typeface="Verdana"/>
                <a:ea typeface="+mn-ea"/>
                <a:cs typeface="+mn-cs"/>
              </a:rPr>
              <a:t>Overview</a:t>
            </a:r>
            <a:r>
              <a:rPr kumimoji="0" lang="en-US" sz="1900" b="0" i="0" u="none" strike="noStrike" kern="1200" cap="none" spc="0" normalizeH="0" baseline="0" noProof="0" dirty="0">
                <a:ln>
                  <a:noFill/>
                </a:ln>
                <a:solidFill>
                  <a:srgbClr val="FFFFFF"/>
                </a:solidFill>
                <a:effectLst/>
                <a:uLnTx/>
                <a:uFillTx/>
                <a:latin typeface="Verdana"/>
                <a:ea typeface="+mn-ea"/>
                <a:cs typeface="+mn-cs"/>
              </a:rPr>
              <a:t> of the evolution of the Arm ISA</a:t>
            </a:r>
          </a:p>
        </p:txBody>
      </p:sp>
      <p:sp>
        <p:nvSpPr>
          <p:cNvPr id="2" name="TextBox 1">
            <a:extLst>
              <a:ext uri="{FF2B5EF4-FFF2-40B4-BE49-F238E27FC236}">
                <a16:creationId xmlns:a16="http://schemas.microsoft.com/office/drawing/2014/main" id="{06196746-6A29-075D-E2B3-1F4065C4EF6F}"/>
              </a:ext>
            </a:extLst>
          </p:cNvPr>
          <p:cNvSpPr txBox="1"/>
          <p:nvPr/>
        </p:nvSpPr>
        <p:spPr>
          <a:xfrm>
            <a:off x="6" y="2848303"/>
            <a:ext cx="9070112" cy="369332"/>
          </a:xfrm>
          <a:prstGeom prst="rect">
            <a:avLst/>
          </a:prstGeom>
          <a:noFill/>
        </p:spPr>
        <p:txBody>
          <a:bodyPr wrap="none" rtlCol="0">
            <a:spAutoFit/>
          </a:bodyPr>
          <a:lstStyle/>
          <a:p>
            <a:r>
              <a:rPr lang="en-US" dirty="0">
                <a:solidFill>
                  <a:schemeClr val="bg1"/>
                </a:solidFill>
              </a:rPr>
              <a:t>(Only slides 31-48 are discussed and are part of the Lecture and the exam.)</a:t>
            </a:r>
            <a:endParaRPr lang="hu-HU" dirty="0">
              <a:solidFill>
                <a:schemeClr val="bg1"/>
              </a:solidFill>
            </a:endParaRPr>
          </a:p>
        </p:txBody>
      </p:sp>
    </p:spTree>
    <p:extLst>
      <p:ext uri="{BB962C8B-B14F-4D97-AF65-F5344CB8AC3E}">
        <p14:creationId xmlns:p14="http://schemas.microsoft.com/office/powerpoint/2010/main" val="171289015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4EAF0A-F985-3A1A-8E92-D6B1858C3962}"/>
              </a:ext>
            </a:extLst>
          </p:cNvPr>
          <p:cNvSpPr>
            <a:spLocks noGrp="1"/>
          </p:cNvSpPr>
          <p:nvPr>
            <p:ph type="title"/>
          </p:nvPr>
        </p:nvSpPr>
        <p:spPr/>
        <p:txBody>
          <a:bodyPr/>
          <a:lstStyle/>
          <a:p>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(2)</a:t>
            </a:r>
            <a:endParaRPr lang="hu-HU" sz="1700" dirty="0"/>
          </a:p>
        </p:txBody>
      </p:sp>
      <p:sp>
        <p:nvSpPr>
          <p:cNvPr id="4" name="Rectangle: Rounded Corners 3">
            <a:extLst>
              <a:ext uri="{FF2B5EF4-FFF2-40B4-BE49-F238E27FC236}">
                <a16:creationId xmlns:a16="http://schemas.microsoft.com/office/drawing/2014/main" id="{BEFD3916-0CD0-C065-DF5C-41CF1C08D554}"/>
              </a:ext>
            </a:extLst>
          </p:cNvPr>
          <p:cNvSpPr/>
          <p:nvPr/>
        </p:nvSpPr>
        <p:spPr bwMode="auto">
          <a:xfrm>
            <a:off x="0" y="840828"/>
            <a:ext cx="9144000" cy="1260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17DB29B0-9958-16A7-3C3A-F8795E66DBFC}"/>
              </a:ext>
            </a:extLst>
          </p:cNvPr>
          <p:cNvSpPr txBox="1"/>
          <p:nvPr/>
        </p:nvSpPr>
        <p:spPr>
          <a:xfrm>
            <a:off x="65910" y="472968"/>
            <a:ext cx="897630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 of on-die cache coherent interconnects (simplified)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34047BEC-9BA9-EAAA-7874-9B5858E9F541}"/>
              </a:ext>
            </a:extLst>
          </p:cNvPr>
          <p:cNvSpPr txBox="1"/>
          <p:nvPr/>
        </p:nvSpPr>
        <p:spPr>
          <a:xfrm>
            <a:off x="156235" y="840829"/>
            <a:ext cx="8531503" cy="123110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kernel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cache-coherent interconnection fabric</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It provides the </a:t>
            </a:r>
            <a:r>
              <a:rPr lang="en-US" sz="1600" dirty="0">
                <a:solidFill>
                  <a:srgbClr val="FF0000"/>
                </a:solidFill>
                <a:latin typeface="Verdana"/>
              </a:rPr>
              <a:t>interconnection</a:t>
            </a:r>
            <a:r>
              <a:rPr lang="en-US" sz="1600" dirty="0">
                <a:solidFill>
                  <a:srgbClr val="000000"/>
                </a:solidFill>
                <a:latin typeface="Verdana"/>
              </a:rPr>
              <a:t> between the linked components.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All the related </a:t>
            </a:r>
            <a:r>
              <a:rPr kumimoji="0" lang="en-US" sz="1600" b="0" i="0" u="none" strike="noStrike" kern="1200" cap="none" spc="0" normalizeH="0" baseline="0" noProof="0" dirty="0">
                <a:ln>
                  <a:noFill/>
                </a:ln>
                <a:solidFill>
                  <a:srgbClr val="0070C0"/>
                </a:solidFill>
                <a:effectLst/>
                <a:uLnTx/>
                <a:uFillTx/>
                <a:latin typeface="Verdana"/>
                <a:ea typeface="+mn-ea"/>
                <a:cs typeface="+mn-cs"/>
              </a:rPr>
              <a:t>processor components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(or system components)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connected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to it </a:t>
            </a:r>
            <a:r>
              <a:rPr kumimoji="0" lang="en-US" sz="1600" b="0" i="0" u="none" strike="noStrike" kern="1200" cap="none" spc="0" normalizeH="0" baseline="0" noProof="0" dirty="0">
                <a:ln>
                  <a:noFill/>
                </a:ln>
                <a:solidFill>
                  <a:srgbClr val="000000"/>
                </a:solidFill>
                <a:effectLst/>
                <a:uLnTx/>
                <a:uFillTx/>
                <a:latin typeface="Verdana"/>
                <a:ea typeface="+mn-ea"/>
                <a:cs typeface="+mn-cs"/>
              </a:rPr>
              <a:t>through </a:t>
            </a:r>
            <a:r>
              <a:rPr kumimoji="0" lang="en-US" sz="1600" b="0" i="0" u="none" strike="noStrike" kern="1200" cap="none" spc="0" normalizeH="0" baseline="0" noProof="0" dirty="0">
                <a:ln>
                  <a:noFill/>
                </a:ln>
                <a:solidFill>
                  <a:srgbClr val="FF0000"/>
                </a:solidFill>
                <a:effectLst/>
                <a:uLnTx/>
                <a:uFillTx/>
                <a:latin typeface="Verdana"/>
                <a:ea typeface="+mn-ea"/>
                <a:cs typeface="+mn-cs"/>
              </a:rPr>
              <a:t>point-to-point links, </a:t>
            </a:r>
            <a:r>
              <a:rPr kumimoji="0" lang="en-US" sz="1600" b="0" i="0" u="none" strike="noStrike" kern="1200" cap="none" spc="0" normalizeH="0" baseline="0" noProof="0" dirty="0">
                <a:ln>
                  <a:noFill/>
                </a:ln>
                <a:solidFill>
                  <a:srgbClr val="000000"/>
                </a:solidFill>
                <a:effectLst/>
                <a:uLnTx/>
                <a:uFillTx/>
                <a:latin typeface="Verdana"/>
                <a:ea typeface="+mn-ea"/>
                <a:cs typeface="+mn-cs"/>
              </a:rPr>
              <a:t>as illustrated in the following Figure.</a:t>
            </a:r>
          </a:p>
        </p:txBody>
      </p:sp>
      <p:grpSp>
        <p:nvGrpSpPr>
          <p:cNvPr id="6" name="Group 5">
            <a:extLst>
              <a:ext uri="{FF2B5EF4-FFF2-40B4-BE49-F238E27FC236}">
                <a16:creationId xmlns:a16="http://schemas.microsoft.com/office/drawing/2014/main" id="{F1EFF179-61ED-D786-B1D6-B3B5C81570BD}"/>
              </a:ext>
            </a:extLst>
          </p:cNvPr>
          <p:cNvGrpSpPr/>
          <p:nvPr/>
        </p:nvGrpSpPr>
        <p:grpSpPr>
          <a:xfrm>
            <a:off x="1478520" y="2123949"/>
            <a:ext cx="7287005" cy="4644001"/>
            <a:chOff x="2417381" y="1293844"/>
            <a:chExt cx="7918796" cy="5490627"/>
          </a:xfrm>
        </p:grpSpPr>
        <p:grpSp>
          <p:nvGrpSpPr>
            <p:cNvPr id="9" name="Group 8">
              <a:extLst>
                <a:ext uri="{FF2B5EF4-FFF2-40B4-BE49-F238E27FC236}">
                  <a16:creationId xmlns:a16="http://schemas.microsoft.com/office/drawing/2014/main" id="{C38E026E-DC59-08B1-69ED-9C23E552687A}"/>
                </a:ext>
              </a:extLst>
            </p:cNvPr>
            <p:cNvGrpSpPr/>
            <p:nvPr/>
          </p:nvGrpSpPr>
          <p:grpSpPr>
            <a:xfrm>
              <a:off x="3354093" y="1293844"/>
              <a:ext cx="6982084" cy="5490627"/>
              <a:chOff x="4475960" y="1007747"/>
              <a:chExt cx="6335711" cy="4927869"/>
            </a:xfrm>
          </p:grpSpPr>
          <p:pic>
            <p:nvPicPr>
              <p:cNvPr id="11" name="Picture 10">
                <a:extLst>
                  <a:ext uri="{FF2B5EF4-FFF2-40B4-BE49-F238E27FC236}">
                    <a16:creationId xmlns:a16="http://schemas.microsoft.com/office/drawing/2014/main" id="{7623D956-E897-B7DC-D11F-43FB48262C8C}"/>
                  </a:ext>
                </a:extLst>
              </p:cNvPr>
              <p:cNvPicPr>
                <a:picLocks noChangeAspect="1"/>
              </p:cNvPicPr>
              <p:nvPr/>
            </p:nvPicPr>
            <p:blipFill rotWithShape="1">
              <a:blip r:embed="rId2"/>
              <a:srcRect l="60456" t="33827" r="9909" b="25193"/>
              <a:stretch/>
            </p:blipFill>
            <p:spPr>
              <a:xfrm>
                <a:off x="4475960" y="1007747"/>
                <a:ext cx="6335711" cy="4927869"/>
              </a:xfrm>
              <a:prstGeom prst="rect">
                <a:avLst/>
              </a:prstGeom>
            </p:spPr>
          </p:pic>
          <p:pic>
            <p:nvPicPr>
              <p:cNvPr id="12" name="Picture 11">
                <a:extLst>
                  <a:ext uri="{FF2B5EF4-FFF2-40B4-BE49-F238E27FC236}">
                    <a16:creationId xmlns:a16="http://schemas.microsoft.com/office/drawing/2014/main" id="{12EF78AB-05B9-684E-60D3-3F1874E659E5}"/>
                  </a:ext>
                </a:extLst>
              </p:cNvPr>
              <p:cNvPicPr>
                <a:picLocks noChangeAspect="1"/>
              </p:cNvPicPr>
              <p:nvPr/>
            </p:nvPicPr>
            <p:blipFill rotWithShape="1">
              <a:blip r:embed="rId2"/>
              <a:srcRect l="76315" t="52389" r="15809" b="44403"/>
              <a:stretch/>
            </p:blipFill>
            <p:spPr>
              <a:xfrm>
                <a:off x="7891706" y="3254769"/>
                <a:ext cx="1836000" cy="1070347"/>
              </a:xfrm>
              <a:prstGeom prst="rect">
                <a:avLst/>
              </a:prstGeom>
            </p:spPr>
          </p:pic>
          <p:sp>
            <p:nvSpPr>
              <p:cNvPr id="13" name="TextBox 12">
                <a:extLst>
                  <a:ext uri="{FF2B5EF4-FFF2-40B4-BE49-F238E27FC236}">
                    <a16:creationId xmlns:a16="http://schemas.microsoft.com/office/drawing/2014/main" id="{E583BFF2-5CDD-E9E1-BA8A-AB6FA03D1B7C}"/>
                  </a:ext>
                </a:extLst>
              </p:cNvPr>
              <p:cNvSpPr txBox="1"/>
              <p:nvPr/>
            </p:nvSpPr>
            <p:spPr>
              <a:xfrm>
                <a:off x="7861532" y="3570078"/>
                <a:ext cx="1838911" cy="64453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Interconnection fabric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a crossbar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a ring bus)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Oval 13">
                <a:extLst>
                  <a:ext uri="{FF2B5EF4-FFF2-40B4-BE49-F238E27FC236}">
                    <a16:creationId xmlns:a16="http://schemas.microsoft.com/office/drawing/2014/main" id="{C3586A37-9E61-7CDC-D0D4-2831455D32FE}"/>
                  </a:ext>
                </a:extLst>
              </p:cNvPr>
              <p:cNvSpPr/>
              <p:nvPr/>
            </p:nvSpPr>
            <p:spPr bwMode="auto">
              <a:xfrm>
                <a:off x="7201887" y="2711670"/>
                <a:ext cx="3037490" cy="2532992"/>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5" name="TextBox 14">
                <a:extLst>
                  <a:ext uri="{FF2B5EF4-FFF2-40B4-BE49-F238E27FC236}">
                    <a16:creationId xmlns:a16="http://schemas.microsoft.com/office/drawing/2014/main" id="{BAB6E66C-C342-D1CF-B45C-6A6F9F35B2AD}"/>
                  </a:ext>
                </a:extLst>
              </p:cNvPr>
              <p:cNvSpPr txBox="1"/>
              <p:nvPr/>
            </p:nvSpPr>
            <p:spPr>
              <a:xfrm>
                <a:off x="5695245" y="5361558"/>
                <a:ext cx="1236704" cy="44196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Point-to-point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links</a:t>
                </a:r>
                <a:endParaRPr kumimoji="0" lang="hu-HU" sz="13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6" name="Straight Arrow Connector 15">
                <a:extLst>
                  <a:ext uri="{FF2B5EF4-FFF2-40B4-BE49-F238E27FC236}">
                    <a16:creationId xmlns:a16="http://schemas.microsoft.com/office/drawing/2014/main" id="{EF831E8A-A8F8-25BA-20DB-5FE2B43E3EC1}"/>
                  </a:ext>
                </a:extLst>
              </p:cNvPr>
              <p:cNvCxnSpPr/>
              <p:nvPr/>
            </p:nvCxnSpPr>
            <p:spPr bwMode="auto">
              <a:xfrm flipV="1">
                <a:off x="7103552" y="5374705"/>
                <a:ext cx="757518" cy="154587"/>
              </a:xfrm>
              <a:prstGeom prst="straightConnector1">
                <a:avLst/>
              </a:prstGeom>
              <a:noFill/>
              <a:ln w="2857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0" name="TextBox 9">
              <a:extLst>
                <a:ext uri="{FF2B5EF4-FFF2-40B4-BE49-F238E27FC236}">
                  <a16:creationId xmlns:a16="http://schemas.microsoft.com/office/drawing/2014/main" id="{8F2BFA06-536F-76A9-36D9-67CA2B3BA4CE}"/>
                </a:ext>
              </a:extLst>
            </p:cNvPr>
            <p:cNvSpPr txBox="1"/>
            <p:nvPr/>
          </p:nvSpPr>
          <p:spPr>
            <a:xfrm>
              <a:off x="2417381" y="1355836"/>
              <a:ext cx="184698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Shared memory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7" name="TextBox 16">
            <a:extLst>
              <a:ext uri="{FF2B5EF4-FFF2-40B4-BE49-F238E27FC236}">
                <a16:creationId xmlns:a16="http://schemas.microsoft.com/office/drawing/2014/main" id="{5EDFF111-4DD3-5265-349E-FA6C0D5F325B}"/>
              </a:ext>
            </a:extLst>
          </p:cNvPr>
          <p:cNvSpPr txBox="1"/>
          <p:nvPr/>
        </p:nvSpPr>
        <p:spPr>
          <a:xfrm>
            <a:off x="156235" y="5146311"/>
            <a:ext cx="2067588"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Simplified schematics of a processor with an on-die cache coherent interconnect [63]</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545899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7">
                                            <p:txEl>
                                              <p:pRg st="3" end="3"/>
                                            </p:txEl>
                                          </p:spTgt>
                                        </p:tgtEl>
                                        <p:attrNameLst>
                                          <p:attrName>style.visibility</p:attrName>
                                        </p:attrNameLst>
                                      </p:cBhvr>
                                      <p:to>
                                        <p:strVal val="visible"/>
                                      </p:to>
                                    </p:set>
                                    <p:anim calcmode="lin" valueType="num">
                                      <p:cBhvr additive="base">
                                        <p:cTn id="29"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7"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4EAF0A-F985-3A1A-8E92-D6B1858C3962}"/>
              </a:ext>
            </a:extLst>
          </p:cNvPr>
          <p:cNvSpPr>
            <a:spLocks noGrp="1"/>
          </p:cNvSpPr>
          <p:nvPr>
            <p:ph type="title"/>
          </p:nvPr>
        </p:nvSpPr>
        <p:spPr/>
        <p:txBody>
          <a:bodyPr/>
          <a:lstStyle/>
          <a:p>
            <a:r>
              <a:rPr lang="en-US" sz="1700" kern="1200" dirty="0">
                <a:solidFill>
                  <a:srgbClr val="FFFFFF"/>
                </a:solidFill>
              </a:rPr>
              <a:t>Annex 1: Cache-coherent interconnects (3)</a:t>
            </a:r>
            <a:endParaRPr lang="hu-HU" sz="1700" dirty="0"/>
          </a:p>
        </p:txBody>
      </p:sp>
      <p:sp>
        <p:nvSpPr>
          <p:cNvPr id="3" name="TextBox 2">
            <a:extLst>
              <a:ext uri="{FF2B5EF4-FFF2-40B4-BE49-F238E27FC236}">
                <a16:creationId xmlns:a16="http://schemas.microsoft.com/office/drawing/2014/main" id="{17DB29B0-9958-16A7-3C3A-F8795E66DBFC}"/>
              </a:ext>
            </a:extLst>
          </p:cNvPr>
          <p:cNvSpPr txBox="1"/>
          <p:nvPr/>
        </p:nvSpPr>
        <p:spPr>
          <a:xfrm>
            <a:off x="65910" y="472968"/>
            <a:ext cx="90580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 of on-die cache coherent interconnects (simplified) -2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430A45D6-0A6F-7F8D-4306-38FD67E8201C}"/>
              </a:ext>
            </a:extLst>
          </p:cNvPr>
          <p:cNvSpPr/>
          <p:nvPr/>
        </p:nvSpPr>
        <p:spPr bwMode="auto">
          <a:xfrm>
            <a:off x="0" y="842300"/>
            <a:ext cx="9144000" cy="1698881"/>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7" name="TextBox 6">
            <a:extLst>
              <a:ext uri="{FF2B5EF4-FFF2-40B4-BE49-F238E27FC236}">
                <a16:creationId xmlns:a16="http://schemas.microsoft.com/office/drawing/2014/main" id="{34047BEC-9BA9-EAAA-7874-9B5858E9F541}"/>
              </a:ext>
            </a:extLst>
          </p:cNvPr>
          <p:cNvSpPr txBox="1"/>
          <p:nvPr/>
        </p:nvSpPr>
        <p:spPr>
          <a:xfrm>
            <a:off x="241001" y="847998"/>
            <a:ext cx="8832867" cy="226728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Data is typically </a:t>
            </a:r>
            <a:r>
              <a:rPr kumimoji="0" lang="en-US" sz="1600" b="0" i="0" u="none" strike="noStrike" kern="1200" cap="none" spc="0" normalizeH="0" baseline="0" noProof="0" dirty="0">
                <a:ln>
                  <a:noFill/>
                </a:ln>
                <a:solidFill>
                  <a:srgbClr val="FF0000"/>
                </a:solidFill>
                <a:effectLst/>
                <a:uLnTx/>
                <a:uFillTx/>
                <a:latin typeface="Verdana"/>
                <a:ea typeface="+mn-ea"/>
                <a:cs typeface="+mn-cs"/>
              </a:rPr>
              <a:t>packetized,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packets </a:t>
            </a:r>
            <a:r>
              <a:rPr kumimoji="0" lang="en-US" sz="1600" b="0" i="0" u="none" strike="noStrike" kern="1200" cap="none" spc="0" normalizeH="0" baseline="0" noProof="0" dirty="0">
                <a:ln>
                  <a:noFill/>
                </a:ln>
                <a:solidFill>
                  <a:srgbClr val="000000"/>
                </a:solidFill>
                <a:effectLst/>
                <a:uLnTx/>
                <a:uFillTx/>
                <a:latin typeface="Verdana"/>
                <a:ea typeface="+mn-ea"/>
                <a:cs typeface="+mn-cs"/>
              </a:rPr>
              <a:t>are sent from senders to receivers</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through the interconnecting fabric.</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Data transfers </a:t>
            </a:r>
            <a:r>
              <a:rPr kumimoji="0" lang="en-US" sz="1600" b="0" i="0" u="none" strike="noStrike" kern="1200" cap="none" spc="0" normalizeH="0" baseline="0" noProof="0" dirty="0">
                <a:ln>
                  <a:noFill/>
                </a:ln>
                <a:solidFill>
                  <a:srgbClr val="000000"/>
                </a:solidFill>
                <a:effectLst/>
                <a:uLnTx/>
                <a:uFillTx/>
                <a:latin typeface="Verdana"/>
                <a:ea typeface="+mn-ea"/>
                <a:cs typeface="+mn-cs"/>
              </a:rPr>
              <a:t>(reads and writes) are governed by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coherency protocol</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Typically, the cache-coherent interconnect includes a </a:t>
            </a:r>
            <a:r>
              <a:rPr kumimoji="0" lang="en-US" sz="1600" b="0" i="0" u="none" strike="noStrike" kern="1200" cap="none" spc="0" normalizeH="0" baseline="0" noProof="0" dirty="0">
                <a:ln>
                  <a:noFill/>
                </a:ln>
                <a:solidFill>
                  <a:srgbClr val="FF0000"/>
                </a:solidFill>
                <a:effectLst/>
                <a:uLnTx/>
                <a:uFillTx/>
                <a:latin typeface="Verdana"/>
                <a:ea typeface="+mn-ea"/>
                <a:cs typeface="+mn-cs"/>
              </a:rPr>
              <a:t>snoop filter </a:t>
            </a:r>
            <a:r>
              <a:rPr kumimoji="0" lang="en-US" sz="1600" b="0" i="0" u="none" strike="noStrike" kern="1200" cap="none" spc="0" normalizeH="0" baseline="0" noProof="0" dirty="0">
                <a:ln>
                  <a:noFill/>
                </a:ln>
                <a:solidFill>
                  <a:srgbClr val="000000"/>
                </a:solidFill>
                <a:effectLst/>
                <a:uLnTx/>
                <a:uFillTx/>
                <a:latin typeface="Verdana"/>
                <a:ea typeface="+mn-ea"/>
                <a:cs typeface="+mn-cs"/>
              </a:rPr>
              <a:t>to track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locations of the most recent copies of memory data, reducing coherency traffic</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speeding up data fetches.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Cache-coherent interconnects have </a:t>
            </a:r>
            <a:r>
              <a:rPr kumimoji="0" lang="en-US" sz="1600" b="0" i="0" u="none" strike="noStrike" kern="1200" cap="none" spc="0" normalizeH="0" baseline="0" noProof="0" dirty="0">
                <a:ln>
                  <a:noFill/>
                </a:ln>
                <a:solidFill>
                  <a:srgbClr val="FF0000"/>
                </a:solidFill>
                <a:effectLst/>
                <a:uLnTx/>
                <a:uFillTx/>
                <a:latin typeface="Verdana"/>
                <a:ea typeface="+mn-ea"/>
                <a:cs typeface="+mn-cs"/>
              </a:rPr>
              <a:t>layered protocols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will be shown later</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but will not be further discussed).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92837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additive="base">
                                        <p:cTn id="23"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additive="base">
                                        <p:cTn id="27"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additive="base">
                                        <p:cTn id="3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 calcmode="lin" valueType="num">
                                      <p:cBhvr additive="base">
                                        <p:cTn id="37"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xEl>
                                              <p:pRg st="7" end="7"/>
                                            </p:txEl>
                                          </p:spTgt>
                                        </p:tgtEl>
                                        <p:attrNameLst>
                                          <p:attrName>style.visibility</p:attrName>
                                        </p:attrNameLst>
                                      </p:cBhvr>
                                      <p:to>
                                        <p:strVal val="visible"/>
                                      </p:to>
                                    </p:set>
                                    <p:anim calcmode="lin" valueType="num">
                                      <p:cBhvr additive="base">
                                        <p:cTn id="4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7A08C-7331-8717-7A4B-1DD959BBB731}"/>
              </a:ext>
            </a:extLst>
          </p:cNvPr>
          <p:cNvSpPr>
            <a:spLocks noGrp="1"/>
          </p:cNvSpPr>
          <p:nvPr>
            <p:ph type="title"/>
          </p:nvPr>
        </p:nvSpPr>
        <p:spPr/>
        <p:txBody>
          <a:bodyPr/>
          <a:lstStyle/>
          <a:p>
            <a:r>
              <a:rPr lang="en-US" sz="1700" kern="1200" dirty="0">
                <a:solidFill>
                  <a:srgbClr val="FFFFFF"/>
                </a:solidFill>
              </a:rPr>
              <a:t>Annex 1: Cache-coherent interconnects (4)</a:t>
            </a:r>
            <a:endParaRPr lang="hu-HU" sz="1700" dirty="0"/>
          </a:p>
        </p:txBody>
      </p:sp>
      <p:graphicFrame>
        <p:nvGraphicFramePr>
          <p:cNvPr id="3" name="Table 2">
            <a:extLst>
              <a:ext uri="{FF2B5EF4-FFF2-40B4-BE49-F238E27FC236}">
                <a16:creationId xmlns:a16="http://schemas.microsoft.com/office/drawing/2014/main" id="{6B4E1975-3CB2-80CA-F972-7944D0275D24}"/>
              </a:ext>
            </a:extLst>
          </p:cNvPr>
          <p:cNvGraphicFramePr>
            <a:graphicFrameLocks noGrp="1"/>
          </p:cNvGraphicFramePr>
          <p:nvPr/>
        </p:nvGraphicFramePr>
        <p:xfrm>
          <a:off x="97439" y="997608"/>
          <a:ext cx="9004521" cy="5181600"/>
        </p:xfrm>
        <a:graphic>
          <a:graphicData uri="http://schemas.openxmlformats.org/drawingml/2006/table">
            <a:tbl>
              <a:tblPr firstRow="1" bandRow="1">
                <a:tableStyleId>{5C22544A-7EE6-4342-B048-85BDC9FD1C3A}</a:tableStyleId>
              </a:tblPr>
              <a:tblGrid>
                <a:gridCol w="1804933">
                  <a:extLst>
                    <a:ext uri="{9D8B030D-6E8A-4147-A177-3AD203B41FA5}">
                      <a16:colId xmlns:a16="http://schemas.microsoft.com/office/drawing/2014/main" val="896526162"/>
                    </a:ext>
                  </a:extLst>
                </a:gridCol>
                <a:gridCol w="997229">
                  <a:extLst>
                    <a:ext uri="{9D8B030D-6E8A-4147-A177-3AD203B41FA5}">
                      <a16:colId xmlns:a16="http://schemas.microsoft.com/office/drawing/2014/main" val="3422845767"/>
                    </a:ext>
                  </a:extLst>
                </a:gridCol>
                <a:gridCol w="1136371">
                  <a:extLst>
                    <a:ext uri="{9D8B030D-6E8A-4147-A177-3AD203B41FA5}">
                      <a16:colId xmlns:a16="http://schemas.microsoft.com/office/drawing/2014/main" val="1416313774"/>
                    </a:ext>
                  </a:extLst>
                </a:gridCol>
                <a:gridCol w="1082566">
                  <a:extLst>
                    <a:ext uri="{9D8B030D-6E8A-4147-A177-3AD203B41FA5}">
                      <a16:colId xmlns:a16="http://schemas.microsoft.com/office/drawing/2014/main" val="1568140938"/>
                    </a:ext>
                  </a:extLst>
                </a:gridCol>
                <a:gridCol w="998483">
                  <a:extLst>
                    <a:ext uri="{9D8B030D-6E8A-4147-A177-3AD203B41FA5}">
                      <a16:colId xmlns:a16="http://schemas.microsoft.com/office/drawing/2014/main" val="4223670715"/>
                    </a:ext>
                  </a:extLst>
                </a:gridCol>
                <a:gridCol w="2984939">
                  <a:extLst>
                    <a:ext uri="{9D8B030D-6E8A-4147-A177-3AD203B41FA5}">
                      <a16:colId xmlns:a16="http://schemas.microsoft.com/office/drawing/2014/main" val="2091491595"/>
                    </a:ext>
                  </a:extLst>
                </a:gridCol>
              </a:tblGrid>
              <a:tr h="370840">
                <a:tc>
                  <a:txBody>
                    <a:bodyPr/>
                    <a:lstStyle/>
                    <a:p>
                      <a:pPr algn="ctr"/>
                      <a:r>
                        <a:rPr lang="en-US" sz="1400" dirty="0"/>
                        <a:t>Designation</a:t>
                      </a:r>
                      <a:endParaRPr lang="hu-HU" sz="1400" dirty="0"/>
                    </a:p>
                  </a:txBody>
                  <a:tcPr anchor="ctr">
                    <a:solidFill>
                      <a:srgbClr val="0066FF"/>
                    </a:solidFill>
                  </a:tcPr>
                </a:tc>
                <a:tc>
                  <a:txBody>
                    <a:bodyPr/>
                    <a:lstStyle/>
                    <a:p>
                      <a:pPr algn="ctr"/>
                      <a:r>
                        <a:rPr lang="en-US" sz="1400" dirty="0"/>
                        <a:t>Name</a:t>
                      </a:r>
                      <a:endParaRPr lang="hu-HU" sz="1400" dirty="0"/>
                    </a:p>
                  </a:txBody>
                  <a:tcPr anchor="ctr">
                    <a:solidFill>
                      <a:srgbClr val="0066FF"/>
                    </a:solidFill>
                  </a:tcPr>
                </a:tc>
                <a:tc>
                  <a:txBody>
                    <a:bodyPr/>
                    <a:lstStyle/>
                    <a:p>
                      <a:pPr algn="ctr"/>
                      <a:r>
                        <a:rPr lang="en-US" sz="1400" dirty="0"/>
                        <a:t>Vendor</a:t>
                      </a:r>
                      <a:endParaRPr lang="hu-HU" sz="1400" dirty="0"/>
                    </a:p>
                  </a:txBody>
                  <a:tcPr anchor="ctr">
                    <a:solidFill>
                      <a:srgbClr val="0066FF"/>
                    </a:solidFill>
                  </a:tcPr>
                </a:tc>
                <a:tc>
                  <a:txBody>
                    <a:bodyPr/>
                    <a:lstStyle/>
                    <a:p>
                      <a:pPr algn="ctr"/>
                      <a:r>
                        <a:rPr lang="en-US" sz="1400" dirty="0"/>
                        <a:t>Fabric</a:t>
                      </a:r>
                      <a:endParaRPr lang="hu-HU" sz="1400" dirty="0"/>
                    </a:p>
                  </a:txBody>
                  <a:tcPr anchor="ctr">
                    <a:solidFill>
                      <a:srgbClr val="0066FF"/>
                    </a:solidFill>
                  </a:tcPr>
                </a:tc>
                <a:tc>
                  <a:txBody>
                    <a:bodyPr/>
                    <a:lstStyle/>
                    <a:p>
                      <a:pPr algn="ctr"/>
                      <a:r>
                        <a:rPr lang="en-US" sz="1400" dirty="0"/>
                        <a:t>Year of intro.</a:t>
                      </a:r>
                      <a:endParaRPr lang="hu-HU" sz="1400" dirty="0"/>
                    </a:p>
                  </a:txBody>
                  <a:tcPr anchor="ctr">
                    <a:solidFill>
                      <a:srgbClr val="0066FF"/>
                    </a:solidFill>
                  </a:tcPr>
                </a:tc>
                <a:tc>
                  <a:txBody>
                    <a:bodyPr/>
                    <a:lstStyle/>
                    <a:p>
                      <a:pPr algn="ctr"/>
                      <a:r>
                        <a:rPr lang="en-US" sz="1400" dirty="0"/>
                        <a:t>First implemented in</a:t>
                      </a:r>
                      <a:endParaRPr lang="hu-HU" sz="1400" dirty="0"/>
                    </a:p>
                  </a:txBody>
                  <a:tcPr anchor="ctr">
                    <a:solidFill>
                      <a:srgbClr val="0066FF"/>
                    </a:solidFill>
                  </a:tcPr>
                </a:tc>
                <a:extLst>
                  <a:ext uri="{0D108BD9-81ED-4DB2-BD59-A6C34878D82A}">
                    <a16:rowId xmlns:a16="http://schemas.microsoft.com/office/drawing/2014/main" val="113625884"/>
                  </a:ext>
                </a:extLst>
              </a:tr>
              <a:tr h="370840">
                <a:tc>
                  <a:txBody>
                    <a:bodyPr/>
                    <a:lstStyle/>
                    <a:p>
                      <a:pPr algn="ctr"/>
                      <a:r>
                        <a:rPr lang="en-US" sz="1400" dirty="0" err="1"/>
                        <a:t>HyperTransport</a:t>
                      </a:r>
                      <a:endParaRPr lang="hu-HU" sz="1400" dirty="0"/>
                    </a:p>
                  </a:txBody>
                  <a:tcPr anchor="ctr"/>
                </a:tc>
                <a:tc>
                  <a:txBody>
                    <a:bodyPr/>
                    <a:lstStyle/>
                    <a:p>
                      <a:pPr algn="ctr"/>
                      <a:r>
                        <a:rPr lang="en-US" sz="1400" dirty="0"/>
                        <a:t>HT</a:t>
                      </a:r>
                      <a:endParaRPr lang="hu-HU" sz="1400" dirty="0"/>
                    </a:p>
                  </a:txBody>
                  <a:tcPr anchor="ctr"/>
                </a:tc>
                <a:tc>
                  <a:txBody>
                    <a:bodyPr/>
                    <a:lstStyle/>
                    <a:p>
                      <a:pPr algn="ctr"/>
                      <a:r>
                        <a:rPr lang="en-US" sz="1400" dirty="0"/>
                        <a:t>AMD</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2003</a:t>
                      </a:r>
                      <a:endParaRPr lang="hu-HU" sz="1400" dirty="0"/>
                    </a:p>
                  </a:txBody>
                  <a:tcPr anchor="ctr"/>
                </a:tc>
                <a:tc>
                  <a:txBody>
                    <a:bodyPr/>
                    <a:lstStyle/>
                    <a:p>
                      <a:pPr algn="ctr"/>
                      <a:r>
                        <a:rPr lang="en-US" sz="1400" dirty="0"/>
                        <a:t>K8-based Athlon64 (mobile)</a:t>
                      </a:r>
                    </a:p>
                    <a:p>
                      <a:pPr algn="ctr"/>
                      <a:r>
                        <a:rPr lang="en-US" sz="1400" dirty="0"/>
                        <a:t>Opteron (servers)</a:t>
                      </a:r>
                      <a:endParaRPr lang="hu-HU" sz="1400" dirty="0"/>
                    </a:p>
                  </a:txBody>
                  <a:tcPr anchor="ctr"/>
                </a:tc>
                <a:extLst>
                  <a:ext uri="{0D108BD9-81ED-4DB2-BD59-A6C34878D82A}">
                    <a16:rowId xmlns:a16="http://schemas.microsoft.com/office/drawing/2014/main" val="1272122257"/>
                  </a:ext>
                </a:extLst>
              </a:tr>
              <a:tr h="370840">
                <a:tc>
                  <a:txBody>
                    <a:bodyPr/>
                    <a:lstStyle/>
                    <a:p>
                      <a:pPr algn="ctr"/>
                      <a:r>
                        <a:rPr lang="en-US" sz="1400" dirty="0"/>
                        <a:t>Quick Path Interconnect</a:t>
                      </a:r>
                      <a:endParaRPr lang="hu-HU" sz="1400" dirty="0"/>
                    </a:p>
                  </a:txBody>
                  <a:tcPr anchor="ctr"/>
                </a:tc>
                <a:tc>
                  <a:txBody>
                    <a:bodyPr/>
                    <a:lstStyle/>
                    <a:p>
                      <a:pPr algn="ctr"/>
                      <a:r>
                        <a:rPr lang="en-US" sz="1400" dirty="0"/>
                        <a:t>QPI</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2008</a:t>
                      </a:r>
                      <a:endParaRPr lang="hu-HU" sz="1400" dirty="0"/>
                    </a:p>
                  </a:txBody>
                  <a:tcPr anchor="ctr"/>
                </a:tc>
                <a:tc>
                  <a:txBody>
                    <a:bodyPr/>
                    <a:lstStyle/>
                    <a:p>
                      <a:pPr algn="ctr"/>
                      <a:r>
                        <a:rPr lang="en-US" sz="1400" dirty="0"/>
                        <a:t>Core Nehalem </a:t>
                      </a:r>
                    </a:p>
                    <a:p>
                      <a:pPr algn="ctr"/>
                      <a:r>
                        <a:rPr lang="en-US" sz="1400" dirty="0"/>
                        <a:t>(desktops/servers)</a:t>
                      </a:r>
                      <a:endParaRPr lang="hu-HU" sz="1400" dirty="0"/>
                    </a:p>
                  </a:txBody>
                  <a:tcPr anchor="ctr"/>
                </a:tc>
                <a:extLst>
                  <a:ext uri="{0D108BD9-81ED-4DB2-BD59-A6C34878D82A}">
                    <a16:rowId xmlns:a16="http://schemas.microsoft.com/office/drawing/2014/main" val="21832662"/>
                  </a:ext>
                </a:extLst>
              </a:tr>
              <a:tr h="370840">
                <a:tc>
                  <a:txBody>
                    <a:bodyPr/>
                    <a:lstStyle/>
                    <a:p>
                      <a:pPr algn="ctr"/>
                      <a:r>
                        <a:rPr lang="en-US" sz="1400" dirty="0"/>
                        <a:t>Quick Path Interconnect</a:t>
                      </a:r>
                      <a:endParaRPr lang="hu-HU" sz="1400" dirty="0"/>
                    </a:p>
                  </a:txBody>
                  <a:tcPr anchor="ctr"/>
                </a:tc>
                <a:tc>
                  <a:txBody>
                    <a:bodyPr/>
                    <a:lstStyle/>
                    <a:p>
                      <a:pPr algn="ctr"/>
                      <a:r>
                        <a:rPr lang="en-US" sz="1400" dirty="0"/>
                        <a:t>QPI 1.1</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ring bus</a:t>
                      </a:r>
                      <a:endParaRPr lang="hu-HU" sz="1400" dirty="0"/>
                    </a:p>
                  </a:txBody>
                  <a:tcPr anchor="ctr"/>
                </a:tc>
                <a:tc>
                  <a:txBody>
                    <a:bodyPr/>
                    <a:lstStyle/>
                    <a:p>
                      <a:pPr algn="ctr"/>
                      <a:r>
                        <a:rPr lang="en-US" sz="1400" dirty="0"/>
                        <a:t>2010</a:t>
                      </a:r>
                      <a:endParaRPr lang="hu-HU" sz="1400" dirty="0"/>
                    </a:p>
                  </a:txBody>
                  <a:tcPr anchor="ctr"/>
                </a:tc>
                <a:tc>
                  <a:txBody>
                    <a:bodyPr/>
                    <a:lstStyle/>
                    <a:p>
                      <a:pPr algn="ctr"/>
                      <a:r>
                        <a:rPr lang="en-US" sz="1400" dirty="0"/>
                        <a:t>Core Sandy Bridge </a:t>
                      </a:r>
                    </a:p>
                    <a:p>
                      <a:pPr algn="ctr"/>
                      <a:r>
                        <a:rPr lang="en-US" sz="1400" dirty="0"/>
                        <a:t>(desktops/servers)</a:t>
                      </a:r>
                      <a:endParaRPr lang="hu-HU" sz="1400" dirty="0"/>
                    </a:p>
                  </a:txBody>
                  <a:tcPr anchor="ctr"/>
                </a:tc>
                <a:extLst>
                  <a:ext uri="{0D108BD9-81ED-4DB2-BD59-A6C34878D82A}">
                    <a16:rowId xmlns:a16="http://schemas.microsoft.com/office/drawing/2014/main" val="3663819975"/>
                  </a:ext>
                </a:extLst>
              </a:tr>
              <a:tr h="370840">
                <a:tc>
                  <a:txBody>
                    <a:bodyPr/>
                    <a:lstStyle/>
                    <a:p>
                      <a:pPr algn="ctr"/>
                      <a:r>
                        <a:rPr lang="en-US" sz="1400" dirty="0"/>
                        <a:t>AMBA Coherency Extension</a:t>
                      </a:r>
                      <a:endParaRPr lang="hu-HU" sz="1400" dirty="0"/>
                    </a:p>
                  </a:txBody>
                  <a:tcPr anchor="ctr"/>
                </a:tc>
                <a:tc>
                  <a:txBody>
                    <a:bodyPr/>
                    <a:lstStyle/>
                    <a:p>
                      <a:pPr algn="ctr"/>
                      <a:r>
                        <a:rPr lang="en-US" sz="1400" dirty="0"/>
                        <a:t>ACE</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2011</a:t>
                      </a:r>
                      <a:endParaRPr lang="hu-HU" sz="1400" dirty="0"/>
                    </a:p>
                  </a:txBody>
                  <a:tcPr anchor="ctr"/>
                </a:tc>
                <a:tc>
                  <a:txBody>
                    <a:bodyPr/>
                    <a:lstStyle/>
                    <a:p>
                      <a:pPr algn="ctr"/>
                      <a:r>
                        <a:rPr lang="en-US" sz="1400" dirty="0"/>
                        <a:t>Armv7 CPUs (mobiles),</a:t>
                      </a:r>
                    </a:p>
                    <a:p>
                      <a:pPr algn="ctr"/>
                      <a:r>
                        <a:rPr lang="en-US" sz="1400" dirty="0"/>
                        <a:t>CCI-400?</a:t>
                      </a:r>
                      <a:endParaRPr lang="hu-HU" sz="1400" dirty="0"/>
                    </a:p>
                  </a:txBody>
                  <a:tcPr anchor="ctr"/>
                </a:tc>
                <a:extLst>
                  <a:ext uri="{0D108BD9-81ED-4DB2-BD59-A6C34878D82A}">
                    <a16:rowId xmlns:a16="http://schemas.microsoft.com/office/drawing/2014/main" val="3302670190"/>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ring bus</a:t>
                      </a:r>
                      <a:endParaRPr lang="hu-HU" sz="1400" dirty="0"/>
                    </a:p>
                  </a:txBody>
                  <a:tcPr anchor="ctr"/>
                </a:tc>
                <a:tc>
                  <a:txBody>
                    <a:bodyPr/>
                    <a:lstStyle/>
                    <a:p>
                      <a:pPr algn="ctr"/>
                      <a:r>
                        <a:rPr lang="en-US" sz="1400" dirty="0"/>
                        <a:t>2014</a:t>
                      </a:r>
                      <a:endParaRPr lang="hu-HU" sz="1400" dirty="0"/>
                    </a:p>
                  </a:txBody>
                  <a:tcPr anchor="ctr"/>
                </a:tc>
                <a:tc>
                  <a:txBody>
                    <a:bodyPr/>
                    <a:lstStyle/>
                    <a:p>
                      <a:pPr algn="ctr"/>
                      <a:r>
                        <a:rPr lang="en-US" sz="1400" dirty="0"/>
                        <a:t>Arm8.0 CPUs (mobiles),</a:t>
                      </a:r>
                    </a:p>
                    <a:p>
                      <a:pPr algn="ctr"/>
                      <a:r>
                        <a:rPr lang="en-US" sz="1400" dirty="0"/>
                        <a:t>CCI-500</a:t>
                      </a:r>
                      <a:endParaRPr lang="hu-HU" sz="1400" dirty="0"/>
                    </a:p>
                  </a:txBody>
                  <a:tcPr anchor="ctr"/>
                </a:tc>
                <a:extLst>
                  <a:ext uri="{0D108BD9-81ED-4DB2-BD59-A6C34878D82A}">
                    <a16:rowId xmlns:a16="http://schemas.microsoft.com/office/drawing/2014/main" val="1162484170"/>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p>
                    <a:p>
                      <a:pPr algn="ctr"/>
                      <a:r>
                        <a:rPr lang="en-US" sz="1400" dirty="0"/>
                        <a:t>Issue B</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Armv8.2 CPUs, CMN-600</a:t>
                      </a:r>
                      <a:endParaRPr lang="hu-HU" sz="1400" dirty="0"/>
                    </a:p>
                  </a:txBody>
                  <a:tcPr anchor="ctr"/>
                </a:tc>
                <a:extLst>
                  <a:ext uri="{0D108BD9-81ED-4DB2-BD59-A6C34878D82A}">
                    <a16:rowId xmlns:a16="http://schemas.microsoft.com/office/drawing/2014/main" val="2679113609"/>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p>
                    <a:p>
                      <a:pPr algn="ctr"/>
                      <a:r>
                        <a:rPr lang="en-US" sz="1400" dirty="0"/>
                        <a:t>Issue E</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2021</a:t>
                      </a:r>
                      <a:endParaRPr lang="hu-HU" sz="1400" dirty="0"/>
                    </a:p>
                  </a:txBody>
                  <a:tcPr anchor="ctr"/>
                </a:tc>
                <a:tc>
                  <a:txBody>
                    <a:bodyPr/>
                    <a:lstStyle/>
                    <a:p>
                      <a:pPr algn="ctr"/>
                      <a:r>
                        <a:rPr lang="en-US" sz="1400" dirty="0"/>
                        <a:t>Armv9 CPUs, NI-700</a:t>
                      </a:r>
                      <a:endParaRPr lang="hu-HU" sz="1400" dirty="0"/>
                    </a:p>
                  </a:txBody>
                  <a:tcPr anchor="ctr"/>
                </a:tc>
                <a:extLst>
                  <a:ext uri="{0D108BD9-81ED-4DB2-BD59-A6C34878D82A}">
                    <a16:rowId xmlns:a16="http://schemas.microsoft.com/office/drawing/2014/main" val="3104100036"/>
                  </a:ext>
                </a:extLst>
              </a:tr>
              <a:tr h="370840">
                <a:tc>
                  <a:txBody>
                    <a:bodyPr/>
                    <a:lstStyle/>
                    <a:p>
                      <a:pPr algn="ctr"/>
                      <a:r>
                        <a:rPr lang="en-US" sz="1400" dirty="0"/>
                        <a:t>Ultra Path Interconnect</a:t>
                      </a:r>
                      <a:endParaRPr lang="hu-HU" sz="1400" dirty="0"/>
                    </a:p>
                  </a:txBody>
                  <a:tcPr anchor="ctr"/>
                </a:tc>
                <a:tc>
                  <a:txBody>
                    <a:bodyPr/>
                    <a:lstStyle/>
                    <a:p>
                      <a:pPr algn="ctr"/>
                      <a:r>
                        <a:rPr lang="en-US" sz="1400" dirty="0"/>
                        <a:t>UPI</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Skylake-SP (servers)</a:t>
                      </a:r>
                      <a:endParaRPr lang="hu-HU" sz="1400" dirty="0"/>
                    </a:p>
                  </a:txBody>
                  <a:tcPr anchor="ctr"/>
                </a:tc>
                <a:extLst>
                  <a:ext uri="{0D108BD9-81ED-4DB2-BD59-A6C34878D82A}">
                    <a16:rowId xmlns:a16="http://schemas.microsoft.com/office/drawing/2014/main" val="3880350818"/>
                  </a:ext>
                </a:extLst>
              </a:tr>
              <a:tr h="370840">
                <a:tc>
                  <a:txBody>
                    <a:bodyPr/>
                    <a:lstStyle/>
                    <a:p>
                      <a:pPr algn="ctr"/>
                      <a:r>
                        <a:rPr lang="en-US" sz="1400" dirty="0"/>
                        <a:t>Infinity</a:t>
                      </a:r>
                      <a:endParaRPr lang="hu-HU" sz="1400" dirty="0"/>
                    </a:p>
                  </a:txBody>
                  <a:tcPr anchor="ctr"/>
                </a:tc>
                <a:tc>
                  <a:txBody>
                    <a:bodyPr/>
                    <a:lstStyle/>
                    <a:p>
                      <a:pPr algn="ctr"/>
                      <a:r>
                        <a:rPr lang="en-US" sz="1400" dirty="0"/>
                        <a:t>IF</a:t>
                      </a:r>
                      <a:endParaRPr lang="hu-HU" sz="1400" dirty="0"/>
                    </a:p>
                  </a:txBody>
                  <a:tcPr anchor="ctr"/>
                </a:tc>
                <a:tc>
                  <a:txBody>
                    <a:bodyPr/>
                    <a:lstStyle/>
                    <a:p>
                      <a:pPr algn="ctr"/>
                      <a:r>
                        <a:rPr lang="en-US" sz="1400" dirty="0"/>
                        <a:t>AMD</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Zen family 1. gen.</a:t>
                      </a:r>
                    </a:p>
                    <a:p>
                      <a:pPr algn="ctr"/>
                      <a:r>
                        <a:rPr lang="en-US" sz="1400" dirty="0"/>
                        <a:t>(mobiles to servers)</a:t>
                      </a:r>
                      <a:endParaRPr lang="hu-HU" sz="1400" dirty="0"/>
                    </a:p>
                  </a:txBody>
                  <a:tcPr anchor="ctr"/>
                </a:tc>
                <a:extLst>
                  <a:ext uri="{0D108BD9-81ED-4DB2-BD59-A6C34878D82A}">
                    <a16:rowId xmlns:a16="http://schemas.microsoft.com/office/drawing/2014/main" val="3857347582"/>
                  </a:ext>
                </a:extLst>
              </a:tr>
            </a:tbl>
          </a:graphicData>
        </a:graphic>
      </p:graphicFrame>
      <p:sp>
        <p:nvSpPr>
          <p:cNvPr id="5" name="TextBox 4">
            <a:extLst>
              <a:ext uri="{FF2B5EF4-FFF2-40B4-BE49-F238E27FC236}">
                <a16:creationId xmlns:a16="http://schemas.microsoft.com/office/drawing/2014/main" id="{8CF92C7B-1CF8-1653-D2DC-746043D2CAD9}"/>
              </a:ext>
            </a:extLst>
          </p:cNvPr>
          <p:cNvSpPr txBox="1"/>
          <p:nvPr/>
        </p:nvSpPr>
        <p:spPr>
          <a:xfrm>
            <a:off x="76419" y="472966"/>
            <a:ext cx="54035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cache-coherent interconnects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03099155-D13C-7DD7-05A3-FA231AB3B288}"/>
              </a:ext>
            </a:extLst>
          </p:cNvPr>
          <p:cNvSpPr/>
          <p:nvPr/>
        </p:nvSpPr>
        <p:spPr bwMode="auto">
          <a:xfrm>
            <a:off x="13359" y="4645573"/>
            <a:ext cx="9144000" cy="504497"/>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617365500"/>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C81A7A-67E3-41A4-7969-5E4BAAA7C0FD}"/>
              </a:ext>
            </a:extLst>
          </p:cNvPr>
          <p:cNvSpPr>
            <a:spLocks noGrp="1"/>
          </p:cNvSpPr>
          <p:nvPr>
            <p:ph type="title"/>
          </p:nvPr>
        </p:nvSpPr>
        <p:spPr/>
        <p:txBody>
          <a:bodyPr/>
          <a:lstStyle/>
          <a:p>
            <a:r>
              <a:rPr lang="en-US" sz="1700" kern="1200" dirty="0">
                <a:solidFill>
                  <a:srgbClr val="FFFFFF"/>
                </a:solidFill>
              </a:rPr>
              <a:t>Annex 1: Cache-coherent interconnects (5)</a:t>
            </a:r>
            <a:endParaRPr lang="hu-HU" sz="1700" dirty="0"/>
          </a:p>
        </p:txBody>
      </p:sp>
      <p:sp>
        <p:nvSpPr>
          <p:cNvPr id="3" name="TextBox 2">
            <a:extLst>
              <a:ext uri="{FF2B5EF4-FFF2-40B4-BE49-F238E27FC236}">
                <a16:creationId xmlns:a16="http://schemas.microsoft.com/office/drawing/2014/main" id="{343AB116-1F58-70D4-86C0-1E0D4805FED0}"/>
              </a:ext>
            </a:extLst>
          </p:cNvPr>
          <p:cNvSpPr txBox="1"/>
          <p:nvPr/>
        </p:nvSpPr>
        <p:spPr>
          <a:xfrm>
            <a:off x="107950" y="851340"/>
            <a:ext cx="863903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order to provide insight into cache-coherent interconnects, we will now discuss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few details of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Intel’s</a:t>
            </a:r>
            <a:r>
              <a:rPr kumimoji="0" lang="en-US" sz="1600" b="0" i="0" u="none" strike="noStrike" kern="1200" cap="none" spc="0" normalizeH="0" baseline="0" noProof="0" dirty="0">
                <a:ln>
                  <a:noFill/>
                </a:ln>
                <a:solidFill>
                  <a:srgbClr val="000000"/>
                </a:solidFill>
                <a:effectLst/>
                <a:uLnTx/>
                <a:uFillTx/>
                <a:latin typeface="Verdana"/>
                <a:ea typeface="+mn-ea"/>
                <a:cs typeface="+mn-cs"/>
              </a:rPr>
              <a:t> widely used </a:t>
            </a:r>
            <a:r>
              <a:rPr kumimoji="0" lang="en-US" sz="1600" b="0" i="0" u="none" strike="noStrike" kern="1200" cap="none" spc="0" normalizeH="0" baseline="0" noProof="0" dirty="0">
                <a:ln>
                  <a:noFill/>
                </a:ln>
                <a:solidFill>
                  <a:srgbClr val="FF0000"/>
                </a:solidFill>
                <a:effectLst/>
                <a:uLnTx/>
                <a:uFillTx/>
                <a:latin typeface="Verdana"/>
                <a:ea typeface="+mn-ea"/>
                <a:cs typeface="+mn-cs"/>
              </a:rPr>
              <a:t>QPI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ABCCF463-9CFB-0DA1-5BCE-9F020106AB0F}"/>
              </a:ext>
            </a:extLst>
          </p:cNvPr>
          <p:cNvSpPr txBox="1"/>
          <p:nvPr/>
        </p:nvSpPr>
        <p:spPr>
          <a:xfrm>
            <a:off x="76419" y="472966"/>
            <a:ext cx="5551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cache-coherent interconnects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171445975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9F554A-9C57-D0D0-E4E2-63105C278F6E}"/>
              </a:ext>
            </a:extLst>
          </p:cNvPr>
          <p:cNvSpPr>
            <a:spLocks noGrp="1"/>
          </p:cNvSpPr>
          <p:nvPr>
            <p:ph type="title"/>
          </p:nvPr>
        </p:nvSpPr>
        <p:spPr/>
        <p:txBody>
          <a:bodyPr/>
          <a:lstStyle/>
          <a:p>
            <a:r>
              <a:rPr lang="en-US" sz="1700" kern="1200" dirty="0">
                <a:solidFill>
                  <a:srgbClr val="FFFFFF"/>
                </a:solidFill>
              </a:rPr>
              <a:t>Annex 1: Cache-coherent interconnects (6)</a:t>
            </a:r>
            <a:endParaRPr lang="hu-HU" sz="1700" dirty="0"/>
          </a:p>
        </p:txBody>
      </p:sp>
      <p:grpSp>
        <p:nvGrpSpPr>
          <p:cNvPr id="15" name="Group 14">
            <a:extLst>
              <a:ext uri="{FF2B5EF4-FFF2-40B4-BE49-F238E27FC236}">
                <a16:creationId xmlns:a16="http://schemas.microsoft.com/office/drawing/2014/main" id="{E6931686-0E5C-6881-68AA-23347FBB7BE8}"/>
              </a:ext>
            </a:extLst>
          </p:cNvPr>
          <p:cNvGrpSpPr/>
          <p:nvPr/>
        </p:nvGrpSpPr>
        <p:grpSpPr>
          <a:xfrm>
            <a:off x="966310" y="1156136"/>
            <a:ext cx="7126654" cy="5604319"/>
            <a:chOff x="2309237" y="884158"/>
            <a:chExt cx="6466901" cy="5029908"/>
          </a:xfrm>
        </p:grpSpPr>
        <p:pic>
          <p:nvPicPr>
            <p:cNvPr id="4" name="Picture 3">
              <a:extLst>
                <a:ext uri="{FF2B5EF4-FFF2-40B4-BE49-F238E27FC236}">
                  <a16:creationId xmlns:a16="http://schemas.microsoft.com/office/drawing/2014/main" id="{BB40DAE8-3289-43CA-244B-515072C55009}"/>
                </a:ext>
              </a:extLst>
            </p:cNvPr>
            <p:cNvPicPr>
              <a:picLocks noChangeAspect="1"/>
            </p:cNvPicPr>
            <p:nvPr/>
          </p:nvPicPr>
          <p:blipFill rotWithShape="1">
            <a:blip r:embed="rId2"/>
            <a:srcRect l="60456" t="33827" r="9909" b="25193"/>
            <a:stretch/>
          </p:blipFill>
          <p:spPr>
            <a:xfrm>
              <a:off x="2309237" y="884158"/>
              <a:ext cx="6466901" cy="5029908"/>
            </a:xfrm>
            <a:prstGeom prst="rect">
              <a:avLst/>
            </a:prstGeom>
          </p:spPr>
        </p:pic>
        <p:pic>
          <p:nvPicPr>
            <p:cNvPr id="9" name="Picture 8">
              <a:extLst>
                <a:ext uri="{FF2B5EF4-FFF2-40B4-BE49-F238E27FC236}">
                  <a16:creationId xmlns:a16="http://schemas.microsoft.com/office/drawing/2014/main" id="{6CEB003D-548C-CB9F-8E1D-80ACDF828845}"/>
                </a:ext>
              </a:extLst>
            </p:cNvPr>
            <p:cNvPicPr>
              <a:picLocks noChangeAspect="1"/>
            </p:cNvPicPr>
            <p:nvPr/>
          </p:nvPicPr>
          <p:blipFill rotWithShape="1">
            <a:blip r:embed="rId2"/>
            <a:srcRect l="76315" t="52389" r="15809" b="44403"/>
            <a:stretch/>
          </p:blipFill>
          <p:spPr>
            <a:xfrm>
              <a:off x="5849956" y="3254768"/>
              <a:ext cx="1836000" cy="1070347"/>
            </a:xfrm>
            <a:prstGeom prst="rect">
              <a:avLst/>
            </a:prstGeom>
          </p:spPr>
        </p:pic>
        <p:sp>
          <p:nvSpPr>
            <p:cNvPr id="10" name="TextBox 9">
              <a:extLst>
                <a:ext uri="{FF2B5EF4-FFF2-40B4-BE49-F238E27FC236}">
                  <a16:creationId xmlns:a16="http://schemas.microsoft.com/office/drawing/2014/main" id="{C07CCBFC-4F5E-E7B8-BA8C-5FD6EC743F5C}"/>
                </a:ext>
              </a:extLst>
            </p:cNvPr>
            <p:cNvSpPr txBox="1"/>
            <p:nvPr/>
          </p:nvSpPr>
          <p:spPr>
            <a:xfrm>
              <a:off x="5757597" y="3447398"/>
              <a:ext cx="1838911" cy="64453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Interconnection fabric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a crossbar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a ring bus)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Oval 10">
              <a:extLst>
                <a:ext uri="{FF2B5EF4-FFF2-40B4-BE49-F238E27FC236}">
                  <a16:creationId xmlns:a16="http://schemas.microsoft.com/office/drawing/2014/main" id="{1A7E6CE5-5B9B-FDB2-0606-3FCBA48A4299}"/>
                </a:ext>
              </a:extLst>
            </p:cNvPr>
            <p:cNvSpPr/>
            <p:nvPr/>
          </p:nvSpPr>
          <p:spPr bwMode="auto">
            <a:xfrm>
              <a:off x="5129047" y="2711669"/>
              <a:ext cx="3037490" cy="2532992"/>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TextBox 11">
              <a:extLst>
                <a:ext uri="{FF2B5EF4-FFF2-40B4-BE49-F238E27FC236}">
                  <a16:creationId xmlns:a16="http://schemas.microsoft.com/office/drawing/2014/main" id="{7FEE45D8-6ABA-1E52-09F5-140308F1089D}"/>
                </a:ext>
              </a:extLst>
            </p:cNvPr>
            <p:cNvSpPr txBox="1"/>
            <p:nvPr/>
          </p:nvSpPr>
          <p:spPr>
            <a:xfrm>
              <a:off x="3180940" y="5339257"/>
              <a:ext cx="2078165" cy="2624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Quick Path Interconnects</a:t>
              </a:r>
              <a:endParaRPr kumimoji="0" lang="hu-HU" sz="13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4" name="Straight Arrow Connector 13">
              <a:extLst>
                <a:ext uri="{FF2B5EF4-FFF2-40B4-BE49-F238E27FC236}">
                  <a16:creationId xmlns:a16="http://schemas.microsoft.com/office/drawing/2014/main" id="{08907DC7-5BD8-3FF4-FD14-99789D923DB6}"/>
                </a:ext>
              </a:extLst>
            </p:cNvPr>
            <p:cNvCxnSpPr/>
            <p:nvPr/>
          </p:nvCxnSpPr>
          <p:spPr bwMode="auto">
            <a:xfrm flipV="1">
              <a:off x="4298732" y="4750674"/>
              <a:ext cx="1057768" cy="515007"/>
            </a:xfrm>
            <a:prstGeom prst="straightConnector1">
              <a:avLst/>
            </a:prstGeom>
            <a:noFill/>
            <a:ln w="2857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5">
            <a:extLst>
              <a:ext uri="{FF2B5EF4-FFF2-40B4-BE49-F238E27FC236}">
                <a16:creationId xmlns:a16="http://schemas.microsoft.com/office/drawing/2014/main" id="{F6CDBA97-B0BD-B23C-E066-21D39B19CFFA}"/>
              </a:ext>
            </a:extLst>
          </p:cNvPr>
          <p:cNvSpPr txBox="1"/>
          <p:nvPr/>
        </p:nvSpPr>
        <p:spPr>
          <a:xfrm>
            <a:off x="84084" y="483477"/>
            <a:ext cx="95539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baseline="0" noProof="0" dirty="0">
                <a:ln>
                  <a:noFill/>
                </a:ln>
                <a:solidFill>
                  <a:srgbClr val="2D2D8A"/>
                </a:solidFill>
                <a:effectLst/>
                <a:uLnTx/>
                <a:uFillTx/>
                <a:latin typeface="Verdana"/>
                <a:ea typeface="+mn-ea"/>
                <a:cs typeface="+mn-cs"/>
              </a:rPr>
              <a:t>Example: Simplified schematics of Intel’s cache coherent QPI interconnect [</a:t>
            </a:r>
            <a:r>
              <a:rPr kumimoji="0" lang="hu-HU" sz="1800" b="0" i="0" u="none" strike="noStrike" kern="1200" cap="none" spc="-30" normalizeH="0" baseline="0" noProof="0" dirty="0">
                <a:ln>
                  <a:noFill/>
                </a:ln>
                <a:solidFill>
                  <a:srgbClr val="2D2D8A"/>
                </a:solidFill>
                <a:effectLst/>
                <a:uLnTx/>
                <a:uFillTx/>
                <a:latin typeface="Verdana"/>
                <a:ea typeface="+mn-ea"/>
                <a:cs typeface="+mn-cs"/>
              </a:rPr>
              <a:t>63</a:t>
            </a:r>
            <a:r>
              <a:rPr kumimoji="0" lang="en-US" sz="1800" b="0" i="0" u="none" strike="noStrike" kern="1200" cap="none" spc="-30" normalizeH="0" baseline="0" noProof="0" dirty="0">
                <a:ln>
                  <a:noFill/>
                </a:ln>
                <a:solidFill>
                  <a:srgbClr val="2D2D8A"/>
                </a:solidFill>
                <a:effectLst/>
                <a:uLnTx/>
                <a:uFillTx/>
                <a:latin typeface="Verdana"/>
                <a:ea typeface="+mn-ea"/>
                <a:cs typeface="+mn-cs"/>
              </a:rPr>
              <a:t>]</a:t>
            </a:r>
            <a:endParaRPr kumimoji="0" lang="hu-HU" sz="1800" b="0" i="0" u="none" strike="noStrike" kern="1200" cap="none" spc="-3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0A72B350-C945-D380-62AE-4A98E11AED20}"/>
              </a:ext>
            </a:extLst>
          </p:cNvPr>
          <p:cNvSpPr txBox="1"/>
          <p:nvPr/>
        </p:nvSpPr>
        <p:spPr>
          <a:xfrm>
            <a:off x="2417381" y="1355836"/>
            <a:ext cx="184698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Shared memory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5671167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0350CB-78ED-6642-D3A7-B27B8285409A}"/>
              </a:ext>
            </a:extLst>
          </p:cNvPr>
          <p:cNvSpPr>
            <a:spLocks noGrp="1"/>
          </p:cNvSpPr>
          <p:nvPr>
            <p:ph type="title"/>
          </p:nvPr>
        </p:nvSpPr>
        <p:spPr/>
        <p:txBody>
          <a:bodyPr/>
          <a:lstStyle/>
          <a:p>
            <a:r>
              <a:rPr lang="en-US" sz="1700" kern="1200" dirty="0">
                <a:solidFill>
                  <a:srgbClr val="FFFFFF"/>
                </a:solidFill>
              </a:rPr>
              <a:t>Annex 1: Cache-coherent interconnects (7)</a:t>
            </a:r>
            <a:endParaRPr lang="hu-HU" sz="1700" dirty="0"/>
          </a:p>
        </p:txBody>
      </p:sp>
      <p:pic>
        <p:nvPicPr>
          <p:cNvPr id="8" name="Picture 7">
            <a:extLst>
              <a:ext uri="{FF2B5EF4-FFF2-40B4-BE49-F238E27FC236}">
                <a16:creationId xmlns:a16="http://schemas.microsoft.com/office/drawing/2014/main" id="{1CB3973B-CC58-8E38-D880-053BEC3DB168}"/>
              </a:ext>
            </a:extLst>
          </p:cNvPr>
          <p:cNvPicPr>
            <a:picLocks noChangeAspect="1"/>
          </p:cNvPicPr>
          <p:nvPr/>
        </p:nvPicPr>
        <p:blipFill rotWithShape="1">
          <a:blip r:embed="rId2"/>
          <a:srcRect l="53882" t="22158" r="12274" b="6934"/>
          <a:stretch/>
        </p:blipFill>
        <p:spPr>
          <a:xfrm>
            <a:off x="4122531" y="1059154"/>
            <a:ext cx="4907276" cy="5783078"/>
          </a:xfrm>
          <a:prstGeom prst="rect">
            <a:avLst/>
          </a:prstGeom>
        </p:spPr>
      </p:pic>
      <p:sp>
        <p:nvSpPr>
          <p:cNvPr id="9" name="TextBox 8">
            <a:extLst>
              <a:ext uri="{FF2B5EF4-FFF2-40B4-BE49-F238E27FC236}">
                <a16:creationId xmlns:a16="http://schemas.microsoft.com/office/drawing/2014/main" id="{B6BE2BEA-C301-5ECB-9C97-817FE38DA426}"/>
              </a:ext>
            </a:extLst>
          </p:cNvPr>
          <p:cNvSpPr txBox="1"/>
          <p:nvPr/>
        </p:nvSpPr>
        <p:spPr>
          <a:xfrm>
            <a:off x="76419" y="451947"/>
            <a:ext cx="71546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Architectural layers of Intel’s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QuickPath</a:t>
            </a:r>
            <a:r>
              <a:rPr kumimoji="0" lang="en-US" sz="1800" b="0" i="0" u="none" strike="noStrike" kern="1200" cap="none" spc="0" normalizeH="0" baseline="0" noProof="0" dirty="0">
                <a:ln>
                  <a:noFill/>
                </a:ln>
                <a:solidFill>
                  <a:srgbClr val="2D2D8A"/>
                </a:solidFill>
                <a:effectLst/>
                <a:uLnTx/>
                <a:uFillTx/>
                <a:latin typeface="Verdana"/>
                <a:ea typeface="+mn-ea"/>
                <a:cs typeface="+mn-cs"/>
              </a:rPr>
              <a:t> interconnect [</a:t>
            </a:r>
            <a:r>
              <a:rPr kumimoji="0" lang="hu-HU" sz="1800" b="0" i="0" u="none" strike="noStrike" kern="1200" cap="none" spc="0" normalizeH="0" baseline="0" noProof="0" dirty="0">
                <a:ln>
                  <a:noFill/>
                </a:ln>
                <a:solidFill>
                  <a:srgbClr val="2D2D8A"/>
                </a:solidFill>
                <a:effectLst/>
                <a:uLnTx/>
                <a:uFillTx/>
                <a:latin typeface="Verdana"/>
                <a:ea typeface="+mn-ea"/>
                <a:cs typeface="+mn-cs"/>
              </a:rPr>
              <a:t>63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2F168BC5-4347-8F5E-3AAB-C22A558C1E4F}"/>
              </a:ext>
            </a:extLst>
          </p:cNvPr>
          <p:cNvSpPr txBox="1"/>
          <p:nvPr/>
        </p:nvSpPr>
        <p:spPr>
          <a:xfrm>
            <a:off x="103682" y="861850"/>
            <a:ext cx="3882217" cy="1077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depicted on the right,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QPI has a layered architecture,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comprising of </a:t>
            </a:r>
            <a:r>
              <a:rPr kumimoji="0" lang="en-US" sz="1600" b="0" i="0" u="none" strike="noStrike" kern="1200" cap="none" spc="0" normalizeH="0" baseline="0" noProof="0" dirty="0">
                <a:ln>
                  <a:noFill/>
                </a:ln>
                <a:solidFill>
                  <a:srgbClr val="0070C0"/>
                </a:solidFill>
                <a:effectLst/>
                <a:uLnTx/>
                <a:uFillTx/>
                <a:latin typeface="Verdana"/>
                <a:ea typeface="+mn-ea"/>
                <a:cs typeface="+mn-cs"/>
              </a:rPr>
              <a:t>five layers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(only the Physical layer is detailed).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804550072"/>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2" name="Text Box 9"/>
          <p:cNvSpPr txBox="1">
            <a:spLocks noChangeArrowheads="1"/>
          </p:cNvSpPr>
          <p:nvPr/>
        </p:nvSpPr>
        <p:spPr bwMode="auto">
          <a:xfrm>
            <a:off x="75804" y="501055"/>
            <a:ext cx="56400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333399"/>
                </a:solidFill>
                <a:effectLst/>
                <a:uLnTx/>
                <a:uFillTx/>
                <a:latin typeface="Verdana" pitchFamily="34" charset="0"/>
                <a:ea typeface="+mn-ea"/>
                <a:cs typeface="Arial" charset="0"/>
              </a:rPr>
              <a:t>The physical layer of the QPI interconnect </a:t>
            </a:r>
            <a:r>
              <a:rPr kumimoji="0" lang="en-US"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a:t>
            </a:r>
            <a:r>
              <a:rPr kumimoji="0" lang="hu-HU"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64</a:t>
            </a:r>
            <a:r>
              <a:rPr kumimoji="0" lang="en-US"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a:t>
            </a:r>
          </a:p>
        </p:txBody>
      </p:sp>
      <p:sp>
        <p:nvSpPr>
          <p:cNvPr id="145414"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(8)</a:t>
            </a:r>
            <a:endParaRPr kumimoji="0" lang="en-US" altLang="en-US" sz="1700" b="0" i="0" u="none" strike="noStrike" kern="1200" cap="none" spc="0" normalizeH="0" baseline="0" noProof="0" dirty="0">
              <a:ln>
                <a:noFill/>
              </a:ln>
              <a:solidFill>
                <a:srgbClr val="FFFFFF"/>
              </a:solidFill>
              <a:effectLst/>
              <a:uLnTx/>
              <a:uFillTx/>
              <a:latin typeface="Verdana"/>
              <a:ea typeface="+mn-ea"/>
              <a:cs typeface="Arial" charset="0"/>
            </a:endParaRPr>
          </a:p>
        </p:txBody>
      </p:sp>
      <p:grpSp>
        <p:nvGrpSpPr>
          <p:cNvPr id="3" name="Group 2"/>
          <p:cNvGrpSpPr/>
          <p:nvPr/>
        </p:nvGrpSpPr>
        <p:grpSpPr>
          <a:xfrm>
            <a:off x="534988" y="969209"/>
            <a:ext cx="7954962" cy="4897438"/>
            <a:chOff x="534988" y="1636907"/>
            <a:chExt cx="7954962" cy="4897438"/>
          </a:xfrm>
        </p:grpSpPr>
        <p:grpSp>
          <p:nvGrpSpPr>
            <p:cNvPr id="145410" name="Group 10"/>
            <p:cNvGrpSpPr>
              <a:grpSpLocks/>
            </p:cNvGrpSpPr>
            <p:nvPr/>
          </p:nvGrpSpPr>
          <p:grpSpPr bwMode="auto">
            <a:xfrm>
              <a:off x="534988" y="1636907"/>
              <a:ext cx="7954962" cy="4897438"/>
              <a:chOff x="273" y="646"/>
              <a:chExt cx="5126" cy="3374"/>
            </a:xfrm>
          </p:grpSpPr>
          <p:pic>
            <p:nvPicPr>
              <p:cNvPr id="145415" name="Picture 3"/>
              <p:cNvPicPr>
                <a:picLocks noChangeAspect="1" noChangeArrowheads="1"/>
              </p:cNvPicPr>
              <p:nvPr/>
            </p:nvPicPr>
            <p:blipFill>
              <a:blip r:embed="rId2">
                <a:extLst>
                  <a:ext uri="{28A0092B-C50C-407E-A947-70E740481C1C}">
                    <a14:useLocalDpi xmlns:a14="http://schemas.microsoft.com/office/drawing/2010/main" val="0"/>
                  </a:ext>
                </a:extLst>
              </a:blip>
              <a:srcRect l="5206" t="10355" r="3860"/>
              <a:stretch>
                <a:fillRect/>
              </a:stretch>
            </p:blipFill>
            <p:spPr bwMode="auto">
              <a:xfrm>
                <a:off x="273" y="646"/>
                <a:ext cx="5126" cy="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7" name="Text Box 6"/>
              <p:cNvSpPr txBox="1">
                <a:spLocks noChangeArrowheads="1"/>
              </p:cNvSpPr>
              <p:nvPr/>
            </p:nvSpPr>
            <p:spPr bwMode="auto">
              <a:xfrm>
                <a:off x="2109" y="1790"/>
                <a:ext cx="1336"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Arial" charset="0"/>
                  </a:rPr>
                  <a:t> TX Unidirectional link</a:t>
                </a:r>
              </a:p>
            </p:txBody>
          </p:sp>
          <p:sp>
            <p:nvSpPr>
              <p:cNvPr id="145418" name="Text Box 7"/>
              <p:cNvSpPr txBox="1">
                <a:spLocks noChangeArrowheads="1"/>
              </p:cNvSpPr>
              <p:nvPr/>
            </p:nvSpPr>
            <p:spPr bwMode="auto">
              <a:xfrm>
                <a:off x="2141" y="2734"/>
                <a:ext cx="1312"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Arial" charset="0"/>
                  </a:rPr>
                  <a:t>RX Unidirectional link</a:t>
                </a:r>
              </a:p>
            </p:txBody>
          </p:sp>
        </p:grpSp>
        <p:sp>
          <p:nvSpPr>
            <p:cNvPr id="2" name="Rectangle 1"/>
            <p:cNvSpPr/>
            <p:nvPr/>
          </p:nvSpPr>
          <p:spPr bwMode="auto">
            <a:xfrm>
              <a:off x="2546775" y="1636907"/>
              <a:ext cx="3960440" cy="32704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grpSp>
      <p:sp>
        <p:nvSpPr>
          <p:cNvPr id="5" name="TextBox 4"/>
          <p:cNvSpPr txBox="1"/>
          <p:nvPr/>
        </p:nvSpPr>
        <p:spPr>
          <a:xfrm>
            <a:off x="6636274" y="4446760"/>
            <a:ext cx="3712106"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Arial" charset="0"/>
              </a:rPr>
              <a:t>(Lane: </a:t>
            </a:r>
            <a:r>
              <a:rPr kumimoji="0" lang="en-US" sz="1400" b="0" i="0" u="none" strike="noStrike" kern="1200" cap="none" spc="0" normalizeH="0" baseline="0" noProof="0" dirty="0" err="1">
                <a:ln>
                  <a:noFill/>
                </a:ln>
                <a:solidFill>
                  <a:srgbClr val="000000"/>
                </a:solidFill>
                <a:effectLst/>
                <a:uLnTx/>
                <a:uFillTx/>
                <a:latin typeface="Verdana"/>
                <a:ea typeface="+mn-ea"/>
                <a:cs typeface="Arial" charset="0"/>
              </a:rPr>
              <a:t>Vonalpár</a:t>
            </a:r>
            <a:r>
              <a:rPr kumimoji="0" lang="en-US" sz="1400" b="0" i="0" u="none" strike="noStrike" kern="1200" cap="none" spc="0" normalizeH="0" baseline="0" noProof="0" dirty="0">
                <a:ln>
                  <a:noFill/>
                </a:ln>
                <a:solidFill>
                  <a:srgbClr val="000000"/>
                </a:solidFill>
                <a:effectLst/>
                <a:uLnTx/>
                <a:uFillTx/>
                <a:latin typeface="Verdana"/>
                <a:ea typeface="+mn-ea"/>
                <a:cs typeface="Arial" charset="0"/>
              </a:rPr>
              <a:t>)                                </a:t>
            </a:r>
          </a:p>
        </p:txBody>
      </p:sp>
      <p:sp>
        <p:nvSpPr>
          <p:cNvPr id="9" name="Text Box 10"/>
          <p:cNvSpPr txBox="1">
            <a:spLocks noChangeArrowheads="1"/>
          </p:cNvSpPr>
          <p:nvPr/>
        </p:nvSpPr>
        <p:spPr bwMode="auto">
          <a:xfrm>
            <a:off x="83092" y="5890353"/>
            <a:ext cx="9254457" cy="1374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285750" marR="0" lvl="0" indent="-285750" algn="l" defTabSz="914400" rtl="0" eaLnBrk="1" fontAlgn="base" latinLnBrk="0" hangingPunct="1">
              <a:lnSpc>
                <a:spcPct val="100000"/>
              </a:lnSpc>
              <a:spcBef>
                <a:spcPct val="0"/>
              </a:spcBef>
              <a:spcAft>
                <a:spcPts val="20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It defines </a:t>
            </a:r>
            <a:r>
              <a:rPr kumimoji="0" lang="en-US" altLang="en-US" sz="1600" b="0" i="0" u="none" strike="noStrike" kern="1200" cap="none" spc="0" normalizeH="0" baseline="0" noProof="0" dirty="0">
                <a:ln>
                  <a:noFill/>
                </a:ln>
                <a:solidFill>
                  <a:srgbClr val="0070C0"/>
                </a:solidFill>
                <a:effectLst/>
                <a:uLnTx/>
                <a:uFillTx/>
                <a:latin typeface="Verdana" pitchFamily="34" charset="0"/>
                <a:ea typeface="+mn-ea"/>
                <a:cs typeface="Arial" charset="0"/>
              </a:rPr>
              <a:t>two unidirectional links</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the TX Transmitter) and the Rx (Receiver) links.</a:t>
            </a:r>
          </a:p>
          <a:p>
            <a:pPr marL="285750" marR="0" lvl="0" indent="-285750" algn="l" defTabSz="914400" rtl="0" eaLnBrk="1" fontAlgn="base" latinLnBrk="0" hangingPunct="1">
              <a:lnSpc>
                <a:spcPct val="100000"/>
              </a:lnSpc>
              <a:spcBef>
                <a:spcPct val="0"/>
              </a:spcBef>
              <a:spcAft>
                <a:spcPts val="20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Each link has </a:t>
            </a:r>
            <a:r>
              <a:rPr kumimoji="0" lang="en-US" altLang="en-US" sz="1600" b="0" i="0" u="none" strike="noStrike" kern="1200" cap="none" spc="0" normalizeH="0" baseline="0" noProof="0" dirty="0">
                <a:ln>
                  <a:noFill/>
                </a:ln>
                <a:solidFill>
                  <a:srgbClr val="0070C0"/>
                </a:solidFill>
                <a:effectLst/>
                <a:uLnTx/>
                <a:uFillTx/>
                <a:latin typeface="Verdana" pitchFamily="34" charset="0"/>
                <a:ea typeface="+mn-ea"/>
                <a:cs typeface="Arial" charset="0"/>
              </a:rPr>
              <a:t>16 data lanes</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2 protocols, 2 CRC, and 2 clock lanes.</a:t>
            </a:r>
          </a:p>
          <a:p>
            <a:pPr marL="285750" marR="0" lvl="0"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The lanes carry</a:t>
            </a:r>
            <a:r>
              <a:rPr kumimoji="0" lang="en-US" altLang="en-US" sz="1600" b="0" i="0" u="none" strike="noStrike" kern="1200" cap="none" spc="0" normalizeH="0" baseline="0" noProof="0" dirty="0">
                <a:ln>
                  <a:noFill/>
                </a:ln>
                <a:solidFill>
                  <a:srgbClr val="0070C0"/>
                </a:solidFill>
                <a:effectLst/>
                <a:uLnTx/>
                <a:uFillTx/>
                <a:latin typeface="Verdana"/>
                <a:ea typeface="+mn-ea"/>
                <a:cs typeface="+mn-cs"/>
              </a:rPr>
              <a:t> differential signals, </a:t>
            </a:r>
            <a:r>
              <a:rPr kumimoji="0" lang="en-US" altLang="en-US" sz="1600" b="0" i="0" u="none" strike="noStrike" kern="1200" cap="none" spc="0" normalizeH="0" baseline="0" noProof="0" dirty="0">
                <a:ln>
                  <a:noFill/>
                </a:ln>
                <a:solidFill>
                  <a:srgbClr val="000000"/>
                </a:solidFill>
                <a:effectLst/>
                <a:uLnTx/>
                <a:uFillTx/>
                <a:latin typeface="Verdana"/>
                <a:ea typeface="+mn-ea"/>
                <a:cs typeface="+mn-cs"/>
              </a:rPr>
              <a:t>as shown in the following Figure.</a:t>
            </a:r>
          </a:p>
          <a:p>
            <a:pPr marL="285750" marR="0" lvl="0" indent="-285750" algn="l" defTabSz="914400" rtl="0" eaLnBrk="1" fontAlgn="base" latinLnBrk="0" hangingPunct="1">
              <a:lnSpc>
                <a:spcPct val="100000"/>
              </a:lnSpc>
              <a:spcBef>
                <a:spcPct val="0"/>
              </a:spcBef>
              <a:spcAft>
                <a:spcPct val="0"/>
              </a:spcAft>
              <a:buClrTx/>
              <a:buSzTx/>
              <a:buFontTx/>
              <a:buChar char="•"/>
              <a:tabLst/>
              <a:defRPr/>
            </a:pPr>
            <a:endPar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endParaRPr>
          </a:p>
          <a:p>
            <a:pPr marL="285750" marR="0" lvl="0"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(Cyclic </a:t>
            </a:r>
            <a:r>
              <a:rPr kumimoji="0" lang="en-US" altLang="en-US" sz="1600" b="0" i="0" u="none" strike="noStrike" kern="1200" cap="none" spc="0" normalizeH="0" baseline="0" noProof="0" dirty="0" err="1">
                <a:ln>
                  <a:noFill/>
                </a:ln>
                <a:solidFill>
                  <a:srgbClr val="000000"/>
                </a:solidFill>
                <a:effectLst/>
                <a:uLnTx/>
                <a:uFillTx/>
                <a:latin typeface="Verdana" pitchFamily="34" charset="0"/>
                <a:ea typeface="+mn-ea"/>
                <a:cs typeface="Arial" charset="0"/>
              </a:rPr>
              <a:t>Redunndancy</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Code lanes.</a:t>
            </a:r>
          </a:p>
        </p:txBody>
      </p:sp>
    </p:spTree>
    <p:extLst>
      <p:ext uri="{BB962C8B-B14F-4D97-AF65-F5344CB8AC3E}">
        <p14:creationId xmlns:p14="http://schemas.microsoft.com/office/powerpoint/2010/main" val="168769386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VDS Electrical Interfac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826" y="1076219"/>
            <a:ext cx="8919647" cy="223453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75827" y="501055"/>
            <a:ext cx="59298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differential signals [</a:t>
            </a:r>
            <a:r>
              <a:rPr kumimoji="0" lang="hu-HU" sz="1800" b="0" i="0" u="none" strike="noStrike" kern="1200" cap="none" spc="0" normalizeH="0" baseline="0" noProof="0" dirty="0">
                <a:ln>
                  <a:noFill/>
                </a:ln>
                <a:solidFill>
                  <a:srgbClr val="2D2D8A"/>
                </a:solidFill>
                <a:effectLst/>
                <a:uLnTx/>
                <a:uFillTx/>
                <a:latin typeface="Verdana"/>
                <a:ea typeface="+mn-ea"/>
                <a:cs typeface="+mn-cs"/>
              </a:rPr>
              <a:t>65</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6" name="Rectangle 5"/>
          <p:cNvSpPr/>
          <p:nvPr/>
        </p:nvSpPr>
        <p:spPr bwMode="auto">
          <a:xfrm>
            <a:off x="4391980" y="2509650"/>
            <a:ext cx="2025225" cy="18002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7"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700" b="0" i="0" u="none" strike="noStrike" kern="1200" cap="none" spc="0" normalizeH="0" baseline="0" noProof="0" dirty="0">
                <a:ln>
                  <a:noFill/>
                </a:ln>
                <a:solidFill>
                  <a:srgbClr val="FFFFFF"/>
                </a:solidFill>
                <a:effectLst/>
                <a:uLnTx/>
                <a:uFillTx/>
                <a:latin typeface="Verdana" pitchFamily="34" charset="0"/>
                <a:ea typeface="+mn-ea"/>
                <a:cs typeface="Arial" charset="0"/>
              </a:rPr>
              <a:t>Annex 1: Cache-coherent interconnects (9)</a:t>
            </a:r>
          </a:p>
        </p:txBody>
      </p:sp>
      <p:sp>
        <p:nvSpPr>
          <p:cNvPr id="8" name="TextBox 7"/>
          <p:cNvSpPr txBox="1"/>
          <p:nvPr/>
        </p:nvSpPr>
        <p:spPr>
          <a:xfrm>
            <a:off x="8814338" y="6534345"/>
            <a:ext cx="34817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Verdana"/>
                <a:ea typeface="+mn-ea"/>
                <a:cs typeface="+mn-cs"/>
              </a:rPr>
              <a:t>*</a:t>
            </a:r>
          </a:p>
        </p:txBody>
      </p:sp>
    </p:spTree>
    <p:extLst>
      <p:ext uri="{BB962C8B-B14F-4D97-AF65-F5344CB8AC3E}">
        <p14:creationId xmlns:p14="http://schemas.microsoft.com/office/powerpoint/2010/main" val="167156267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Rectangle 4"/>
          <p:cNvSpPr>
            <a:spLocks noChangeArrowheads="1"/>
          </p:cNvSpPr>
          <p:nvPr/>
        </p:nvSpPr>
        <p:spPr bwMode="auto">
          <a:xfrm>
            <a:off x="1201738" y="3666948"/>
            <a:ext cx="7826375" cy="2016000"/>
          </a:xfrm>
          <a:prstGeom prst="rect">
            <a:avLst/>
          </a:prstGeom>
          <a:solidFill>
            <a:srgbClr val="EAF5F6"/>
          </a:solidFill>
          <a:ln>
            <a:noFill/>
          </a:ln>
          <a:effectLst/>
          <a:extLst>
            <a:ext uri="{91240B29-F687-4F45-9708-019B960494DF}">
              <a14:hiddenLine xmlns:a14="http://schemas.microsoft.com/office/drawing/2010/main" w="9525"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594" name="Text Box 10"/>
          <p:cNvSpPr txBox="1">
            <a:spLocks noChangeArrowheads="1"/>
          </p:cNvSpPr>
          <p:nvPr/>
        </p:nvSpPr>
        <p:spPr bwMode="auto">
          <a:xfrm>
            <a:off x="576321" y="6018610"/>
            <a:ext cx="8388000"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LVDS: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Low</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Differential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Signaling</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LVTTL: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Low</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TTL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(D)RSL: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Differential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Rambus</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Signaling</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Level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Stub</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Series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Terminated</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Logic</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V</a:t>
            </a:r>
            <a:r>
              <a:rPr kumimoji="0" lang="hu-HU" altLang="en-US" sz="1300" b="0" i="0" u="none" strike="noStrike" kern="1200" cap="none" spc="0" normalizeH="0" baseline="-25000" noProof="0" dirty="0">
                <a:ln>
                  <a:noFill/>
                </a:ln>
                <a:solidFill>
                  <a:srgbClr val="000000"/>
                </a:solidFill>
                <a:effectLst/>
                <a:uLnTx/>
                <a:uFillTx/>
                <a:latin typeface="Verdana"/>
                <a:ea typeface="+mn-ea"/>
                <a:cs typeface="Arial" charset="0"/>
              </a:rPr>
              <a:t>CM</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Common</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Mode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V</a:t>
            </a:r>
            <a:r>
              <a:rPr kumimoji="0" lang="hu-HU" altLang="en-US" sz="1300" b="0" i="0" u="none" strike="noStrike" kern="1200" cap="none" spc="0" normalizeH="0" baseline="-25000" noProof="0" dirty="0">
                <a:ln>
                  <a:noFill/>
                </a:ln>
                <a:solidFill>
                  <a:srgbClr val="000000"/>
                </a:solidFill>
                <a:effectLst/>
                <a:uLnTx/>
                <a:uFillTx/>
                <a:latin typeface="Verdana"/>
                <a:ea typeface="+mn-ea"/>
                <a:cs typeface="Arial" charset="0"/>
              </a:rPr>
              <a:t>REF</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Reference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47618" name="Text Box 34"/>
          <p:cNvSpPr txBox="1">
            <a:spLocks noChangeArrowheads="1"/>
          </p:cNvSpPr>
          <p:nvPr/>
        </p:nvSpPr>
        <p:spPr bwMode="auto">
          <a:xfrm>
            <a:off x="1633538" y="4443130"/>
            <a:ext cx="1330557" cy="9896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LVTTL (3.3 V)</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FPM/EDO</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SDRAM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FF0000"/>
                </a:solidFill>
                <a:effectLst/>
                <a:uLnTx/>
                <a:uFillTx/>
                <a:latin typeface="Verdana"/>
                <a:ea typeface="+mn-ea"/>
                <a:cs typeface="Arial" charset="0"/>
              </a:rPr>
              <a:t>HI 1.5</a:t>
            </a: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19" name="Text Box 35"/>
          <p:cNvSpPr txBox="1">
            <a:spLocks noChangeArrowheads="1"/>
          </p:cNvSpPr>
          <p:nvPr/>
        </p:nvSpPr>
        <p:spPr bwMode="auto">
          <a:xfrm>
            <a:off x="1633538" y="3998630"/>
            <a:ext cx="1200970" cy="559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1500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TTL (5 V)</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FPM/EDO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20" name="Text Box 36"/>
          <p:cNvSpPr txBox="1">
            <a:spLocks noChangeArrowheads="1"/>
          </p:cNvSpPr>
          <p:nvPr/>
        </p:nvSpPr>
        <p:spPr bwMode="auto">
          <a:xfrm>
            <a:off x="4078288" y="4000217"/>
            <a:ext cx="1684885" cy="1449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SSTL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SSTL2 (DDR)</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SSTL1.8 (DDR2)</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SSTL1.5 (DDR3)</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RSL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(RDRAM)</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rPr>
              <a:t>FSB</a:t>
            </a:r>
          </a:p>
        </p:txBody>
      </p:sp>
      <p:sp>
        <p:nvSpPr>
          <p:cNvPr id="1347622" name="Text Box 38"/>
          <p:cNvSpPr txBox="1">
            <a:spLocks noChangeArrowheads="1"/>
          </p:cNvSpPr>
          <p:nvPr/>
        </p:nvSpPr>
        <p:spPr bwMode="auto">
          <a:xfrm>
            <a:off x="6951663" y="3998630"/>
            <a:ext cx="1624012" cy="9896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LVDS </a:t>
            </a:r>
            <a:endPar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PCIe</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QPI, DMI, ESI</a:t>
            </a:r>
            <a:endPar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FB-</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DIMMs</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47642" name="Text Box 58"/>
          <p:cNvSpPr txBox="1">
            <a:spLocks noChangeArrowheads="1"/>
          </p:cNvSpPr>
          <p:nvPr/>
        </p:nvSpPr>
        <p:spPr bwMode="auto">
          <a:xfrm>
            <a:off x="3652838" y="5322605"/>
            <a:ext cx="2160587"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Smaller</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swings</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grpSp>
        <p:nvGrpSpPr>
          <p:cNvPr id="1347650" name="Group 66"/>
          <p:cNvGrpSpPr>
            <a:grpSpLocks/>
          </p:cNvGrpSpPr>
          <p:nvPr/>
        </p:nvGrpSpPr>
        <p:grpSpPr bwMode="auto">
          <a:xfrm>
            <a:off x="1201738" y="5767182"/>
            <a:ext cx="7532687" cy="117475"/>
            <a:chOff x="718" y="3352"/>
            <a:chExt cx="4776" cy="92"/>
          </a:xfrm>
        </p:grpSpPr>
        <p:sp>
          <p:nvSpPr>
            <p:cNvPr id="147529" name="Freeform 67"/>
            <p:cNvSpPr>
              <a:spLocks/>
            </p:cNvSpPr>
            <p:nvPr/>
          </p:nvSpPr>
          <p:spPr bwMode="auto">
            <a:xfrm>
              <a:off x="718" y="3370"/>
              <a:ext cx="4776" cy="59"/>
            </a:xfrm>
            <a:custGeom>
              <a:avLst/>
              <a:gdLst>
                <a:gd name="T0" fmla="*/ 0 w 2994"/>
                <a:gd name="T1" fmla="*/ 2 h 90"/>
                <a:gd name="T2" fmla="*/ 114120 w 2994"/>
                <a:gd name="T3" fmla="*/ 3 h 90"/>
                <a:gd name="T4" fmla="*/ 125541 w 2994"/>
                <a:gd name="T5" fmla="*/ 2 h 90"/>
                <a:gd name="T6" fmla="*/ 114120 w 2994"/>
                <a:gd name="T7" fmla="*/ 0 h 90"/>
                <a:gd name="T8" fmla="*/ 0 w 2994"/>
                <a:gd name="T9" fmla="*/ 2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94" h="90">
                  <a:moveTo>
                    <a:pt x="0" y="45"/>
                  </a:moveTo>
                  <a:lnTo>
                    <a:pt x="2722" y="90"/>
                  </a:lnTo>
                  <a:lnTo>
                    <a:pt x="2994" y="45"/>
                  </a:lnTo>
                  <a:lnTo>
                    <a:pt x="2722" y="0"/>
                  </a:lnTo>
                  <a:lnTo>
                    <a:pt x="0" y="45"/>
                  </a:lnTo>
                  <a:close/>
                </a:path>
              </a:pathLst>
            </a:cu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30" name="Line 68"/>
            <p:cNvSpPr>
              <a:spLocks noChangeShapeType="1"/>
            </p:cNvSpPr>
            <p:nvPr/>
          </p:nvSpPr>
          <p:spPr bwMode="auto">
            <a:xfrm flipH="1">
              <a:off x="4920" y="3396"/>
              <a:ext cx="544" cy="4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31" name="Line 69"/>
            <p:cNvSpPr>
              <a:spLocks noChangeShapeType="1"/>
            </p:cNvSpPr>
            <p:nvPr/>
          </p:nvSpPr>
          <p:spPr bwMode="auto">
            <a:xfrm flipH="1" flipV="1">
              <a:off x="4911" y="3352"/>
              <a:ext cx="545" cy="4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grpSp>
      <p:sp>
        <p:nvSpPr>
          <p:cNvPr id="1347655" name="Text Box 71"/>
          <p:cNvSpPr txBox="1">
            <a:spLocks noChangeArrowheads="1"/>
          </p:cNvSpPr>
          <p:nvPr/>
        </p:nvSpPr>
        <p:spPr bwMode="auto">
          <a:xfrm>
            <a:off x="6959600" y="4843180"/>
            <a:ext cx="1239442" cy="529504"/>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DRSL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XDR (data)</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59" name="Text Box 75"/>
          <p:cNvSpPr txBox="1">
            <a:spLocks noChangeArrowheads="1"/>
          </p:cNvSpPr>
          <p:nvPr/>
        </p:nvSpPr>
        <p:spPr bwMode="auto">
          <a:xfrm>
            <a:off x="79268" y="500063"/>
            <a:ext cx="3956532" cy="369332"/>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2D2D8A"/>
                </a:solidFill>
                <a:effectLst/>
                <a:uLnTx/>
                <a:uFillTx/>
                <a:latin typeface="Verdana"/>
                <a:ea typeface="+mn-ea"/>
                <a:cs typeface="Arial" charset="0"/>
              </a:rPr>
              <a:t>Signaling systems used in buses</a:t>
            </a:r>
          </a:p>
        </p:txBody>
      </p:sp>
      <p:sp>
        <p:nvSpPr>
          <p:cNvPr id="147469"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(10)</a:t>
            </a:r>
            <a:endParaRPr kumimoji="0" lang="en-US" altLang="en-US" sz="1700" b="0" i="0" u="none" strike="noStrike" kern="1200" cap="none" spc="0" normalizeH="0" baseline="0" noProof="0" dirty="0">
              <a:ln>
                <a:noFill/>
              </a:ln>
              <a:solidFill>
                <a:srgbClr val="FFFFFF"/>
              </a:solidFill>
              <a:effectLst/>
              <a:uLnTx/>
              <a:uFillTx/>
              <a:latin typeface="Verdana"/>
              <a:ea typeface="+mn-ea"/>
              <a:cs typeface="Arial" charset="0"/>
            </a:endParaRPr>
          </a:p>
        </p:txBody>
      </p:sp>
      <p:sp>
        <p:nvSpPr>
          <p:cNvPr id="3" name="Rectangle 2"/>
          <p:cNvSpPr/>
          <p:nvPr/>
        </p:nvSpPr>
        <p:spPr bwMode="auto">
          <a:xfrm>
            <a:off x="1163638" y="1166530"/>
            <a:ext cx="7864475" cy="2478087"/>
          </a:xfrm>
          <a:prstGeom prst="rect">
            <a:avLst/>
          </a:prstGeom>
          <a:solidFill>
            <a:schemeClr val="bg1">
              <a:lumMod val="95000"/>
            </a:schemeClr>
          </a:solidFill>
          <a:ln w="19050"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3333CC"/>
              </a:solidFill>
              <a:effectLst/>
              <a:uLnTx/>
              <a:uFillTx/>
              <a:latin typeface="Verdana" pitchFamily="34" charset="0"/>
              <a:ea typeface="+mn-ea"/>
              <a:cs typeface="Arial" charset="0"/>
            </a:endParaRPr>
          </a:p>
        </p:txBody>
      </p:sp>
      <p:sp>
        <p:nvSpPr>
          <p:cNvPr id="132111" name="Text Box 6"/>
          <p:cNvSpPr txBox="1">
            <a:spLocks noChangeArrowheads="1"/>
          </p:cNvSpPr>
          <p:nvPr/>
        </p:nvSpPr>
        <p:spPr bwMode="auto">
          <a:xfrm>
            <a:off x="4332288" y="1171292"/>
            <a:ext cx="86433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a:ea typeface="+mn-ea"/>
                <a:cs typeface="Arial" charset="0"/>
              </a:rPr>
              <a:t>Signals</a:t>
            </a:r>
            <a:endParaRPr kumimoji="0" lang="en-US" altLang="en-US" sz="1300" b="1" i="0" u="none" strike="noStrike" kern="1200" cap="none" spc="0" normalizeH="0" baseline="0" noProof="0">
              <a:ln>
                <a:noFill/>
              </a:ln>
              <a:solidFill>
                <a:srgbClr val="000000"/>
              </a:solidFill>
              <a:effectLst/>
              <a:uLnTx/>
              <a:uFillTx/>
              <a:latin typeface="Verdana"/>
              <a:ea typeface="+mn-ea"/>
              <a:cs typeface="Arial" charset="0"/>
            </a:endParaRPr>
          </a:p>
        </p:txBody>
      </p:sp>
      <p:sp>
        <p:nvSpPr>
          <p:cNvPr id="82" name="Text Box 7"/>
          <p:cNvSpPr txBox="1">
            <a:spLocks noChangeArrowheads="1"/>
          </p:cNvSpPr>
          <p:nvPr/>
        </p:nvSpPr>
        <p:spPr bwMode="auto">
          <a:xfrm>
            <a:off x="3805238" y="1930117"/>
            <a:ext cx="196720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1"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referenced</a:t>
            </a:r>
            <a:endParaRPr kumimoji="0" lang="en-US" altLang="en-US" sz="1300" b="1"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83" name="Text Box 8"/>
          <p:cNvSpPr txBox="1">
            <a:spLocks noChangeArrowheads="1"/>
          </p:cNvSpPr>
          <p:nvPr/>
        </p:nvSpPr>
        <p:spPr bwMode="auto">
          <a:xfrm>
            <a:off x="1652588" y="1945992"/>
            <a:ext cx="1396536"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Single</a:t>
            </a:r>
            <a:r>
              <a:rPr kumimoji="0" lang="hu-HU" altLang="en-US" sz="1300" b="1" i="0" u="none" strike="noStrike" kern="1200" cap="none" spc="0" normalizeH="0" baseline="0" noProof="0" dirty="0">
                <a:ln>
                  <a:noFill/>
                </a:ln>
                <a:solidFill>
                  <a:srgbClr val="000000"/>
                </a:solidFill>
                <a:effectLst/>
                <a:uLnTx/>
                <a:uFillTx/>
                <a:latin typeface="Verdana"/>
                <a:ea typeface="+mn-ea"/>
                <a:cs typeface="Arial" charset="0"/>
              </a:rPr>
              <a:t> ended</a:t>
            </a:r>
            <a:endParaRPr kumimoji="0" lang="en-US" altLang="en-US" sz="1300" b="1"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84" name="Text Box 9"/>
          <p:cNvSpPr txBox="1">
            <a:spLocks noChangeArrowheads="1"/>
          </p:cNvSpPr>
          <p:nvPr/>
        </p:nvSpPr>
        <p:spPr bwMode="auto">
          <a:xfrm>
            <a:off x="6815138" y="1930117"/>
            <a:ext cx="124585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a:ea typeface="+mn-ea"/>
                <a:cs typeface="Arial" charset="0"/>
              </a:rPr>
              <a:t>Differential</a:t>
            </a:r>
            <a:endParaRPr kumimoji="0" lang="en-US" altLang="en-US" sz="1300" b="1" i="0" u="none" strike="noStrike" kern="1200" cap="none" spc="0" normalizeH="0" baseline="0" noProof="0">
              <a:ln>
                <a:noFill/>
              </a:ln>
              <a:solidFill>
                <a:srgbClr val="000000"/>
              </a:solidFill>
              <a:effectLst/>
              <a:uLnTx/>
              <a:uFillTx/>
              <a:latin typeface="Verdana"/>
              <a:ea typeface="+mn-ea"/>
              <a:cs typeface="Arial" charset="0"/>
            </a:endParaRPr>
          </a:p>
        </p:txBody>
      </p:sp>
      <p:grpSp>
        <p:nvGrpSpPr>
          <p:cNvPr id="85" name="Group 11"/>
          <p:cNvGrpSpPr>
            <a:grpSpLocks/>
          </p:cNvGrpSpPr>
          <p:nvPr/>
        </p:nvGrpSpPr>
        <p:grpSpPr bwMode="auto">
          <a:xfrm>
            <a:off x="1228725" y="2309530"/>
            <a:ext cx="2066925" cy="1068387"/>
            <a:chOff x="480" y="1277"/>
            <a:chExt cx="1296" cy="691"/>
          </a:xfrm>
        </p:grpSpPr>
        <p:sp>
          <p:nvSpPr>
            <p:cNvPr id="147520" name="AutoShape 12"/>
            <p:cNvSpPr>
              <a:spLocks noChangeAspect="1" noChangeArrowheads="1"/>
            </p:cNvSpPr>
            <p:nvPr/>
          </p:nvSpPr>
          <p:spPr bwMode="auto">
            <a:xfrm>
              <a:off x="480" y="1277"/>
              <a:ext cx="1296"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21" name="Line 13"/>
            <p:cNvSpPr>
              <a:spLocks noChangeShapeType="1"/>
            </p:cNvSpPr>
            <p:nvPr/>
          </p:nvSpPr>
          <p:spPr bwMode="auto">
            <a:xfrm>
              <a:off x="610" y="1277"/>
              <a:ext cx="0" cy="648"/>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2" name="Line 14"/>
            <p:cNvSpPr>
              <a:spLocks noChangeShapeType="1"/>
            </p:cNvSpPr>
            <p:nvPr/>
          </p:nvSpPr>
          <p:spPr bwMode="auto">
            <a:xfrm>
              <a:off x="566" y="1882"/>
              <a:ext cx="1080"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3" name="Line 15"/>
            <p:cNvSpPr>
              <a:spLocks noChangeShapeType="1"/>
            </p:cNvSpPr>
            <p:nvPr/>
          </p:nvSpPr>
          <p:spPr bwMode="auto">
            <a:xfrm>
              <a:off x="610" y="1882"/>
              <a:ext cx="17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4" name="Line 16"/>
            <p:cNvSpPr>
              <a:spLocks noChangeShapeType="1"/>
            </p:cNvSpPr>
            <p:nvPr/>
          </p:nvSpPr>
          <p:spPr bwMode="auto">
            <a:xfrm>
              <a:off x="955" y="1407"/>
              <a:ext cx="30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5" name="Line 17"/>
            <p:cNvSpPr>
              <a:spLocks noChangeShapeType="1"/>
            </p:cNvSpPr>
            <p:nvPr/>
          </p:nvSpPr>
          <p:spPr bwMode="auto">
            <a:xfrm>
              <a:off x="1430" y="1882"/>
              <a:ext cx="17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6" name="Line 18"/>
            <p:cNvSpPr>
              <a:spLocks noChangeShapeType="1"/>
            </p:cNvSpPr>
            <p:nvPr/>
          </p:nvSpPr>
          <p:spPr bwMode="auto">
            <a:xfrm flipV="1">
              <a:off x="782" y="1407"/>
              <a:ext cx="173" cy="4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7" name="Line 19"/>
            <p:cNvSpPr>
              <a:spLocks noChangeShapeType="1"/>
            </p:cNvSpPr>
            <p:nvPr/>
          </p:nvSpPr>
          <p:spPr bwMode="auto">
            <a:xfrm>
              <a:off x="1258" y="1407"/>
              <a:ext cx="172" cy="4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8" name="Text Box 20"/>
            <p:cNvSpPr txBox="1">
              <a:spLocks noChangeArrowheads="1"/>
            </p:cNvSpPr>
            <p:nvPr/>
          </p:nvSpPr>
          <p:spPr bwMode="auto">
            <a:xfrm>
              <a:off x="1646" y="1838"/>
              <a:ext cx="130"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sp>
        <p:nvSpPr>
          <p:cNvPr id="95" name="AutoShape 21"/>
          <p:cNvSpPr>
            <a:spLocks noChangeAspect="1" noChangeArrowheads="1"/>
          </p:cNvSpPr>
          <p:nvPr/>
        </p:nvSpPr>
        <p:spPr bwMode="auto">
          <a:xfrm>
            <a:off x="3721100" y="2265080"/>
            <a:ext cx="2449513"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96" name="Group 22"/>
          <p:cNvGrpSpPr>
            <a:grpSpLocks/>
          </p:cNvGrpSpPr>
          <p:nvPr/>
        </p:nvGrpSpPr>
        <p:grpSpPr bwMode="auto">
          <a:xfrm>
            <a:off x="3873500" y="2265080"/>
            <a:ext cx="2144713" cy="1114425"/>
            <a:chOff x="2208" y="1248"/>
            <a:chExt cx="1344" cy="721"/>
          </a:xfrm>
        </p:grpSpPr>
        <p:sp>
          <p:nvSpPr>
            <p:cNvPr id="147510" name="Line 23"/>
            <p:cNvSpPr>
              <a:spLocks noChangeShapeType="1"/>
            </p:cNvSpPr>
            <p:nvPr/>
          </p:nvSpPr>
          <p:spPr bwMode="auto">
            <a:xfrm>
              <a:off x="2256" y="1248"/>
              <a:ext cx="1" cy="676"/>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1" name="Line 24"/>
            <p:cNvSpPr>
              <a:spLocks noChangeShapeType="1"/>
            </p:cNvSpPr>
            <p:nvPr/>
          </p:nvSpPr>
          <p:spPr bwMode="auto">
            <a:xfrm>
              <a:off x="2208" y="1879"/>
              <a:ext cx="1200"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2" name="Line 25"/>
            <p:cNvSpPr>
              <a:spLocks noChangeShapeType="1"/>
            </p:cNvSpPr>
            <p:nvPr/>
          </p:nvSpPr>
          <p:spPr bwMode="auto">
            <a:xfrm flipV="1">
              <a:off x="2256" y="1632"/>
              <a:ext cx="984" cy="0"/>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3" name="Line 26"/>
            <p:cNvSpPr>
              <a:spLocks noChangeShapeType="1"/>
            </p:cNvSpPr>
            <p:nvPr/>
          </p:nvSpPr>
          <p:spPr bwMode="auto">
            <a:xfrm>
              <a:off x="2256" y="1789"/>
              <a:ext cx="19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4" name="Line 27"/>
            <p:cNvSpPr>
              <a:spLocks noChangeShapeType="1"/>
            </p:cNvSpPr>
            <p:nvPr/>
          </p:nvSpPr>
          <p:spPr bwMode="auto">
            <a:xfrm>
              <a:off x="2640" y="1473"/>
              <a:ext cx="336"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5" name="Line 28"/>
            <p:cNvSpPr>
              <a:spLocks noChangeShapeType="1"/>
            </p:cNvSpPr>
            <p:nvPr/>
          </p:nvSpPr>
          <p:spPr bwMode="auto">
            <a:xfrm>
              <a:off x="3168" y="1789"/>
              <a:ext cx="19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6" name="Line 29"/>
            <p:cNvSpPr>
              <a:spLocks noChangeShapeType="1"/>
            </p:cNvSpPr>
            <p:nvPr/>
          </p:nvSpPr>
          <p:spPr bwMode="auto">
            <a:xfrm flipV="1">
              <a:off x="2448" y="1473"/>
              <a:ext cx="192" cy="3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7" name="Line 30"/>
            <p:cNvSpPr>
              <a:spLocks noChangeShapeType="1"/>
            </p:cNvSpPr>
            <p:nvPr/>
          </p:nvSpPr>
          <p:spPr bwMode="auto">
            <a:xfrm>
              <a:off x="2976" y="1473"/>
              <a:ext cx="192" cy="3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8" name="Text Box 31"/>
            <p:cNvSpPr txBox="1">
              <a:spLocks noChangeArrowheads="1"/>
            </p:cNvSpPr>
            <p:nvPr/>
          </p:nvSpPr>
          <p:spPr bwMode="auto">
            <a:xfrm>
              <a:off x="3408" y="1834"/>
              <a:ext cx="14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19" name="Text Box 32"/>
            <p:cNvSpPr txBox="1">
              <a:spLocks noChangeArrowheads="1"/>
            </p:cNvSpPr>
            <p:nvPr/>
          </p:nvSpPr>
          <p:spPr bwMode="auto">
            <a:xfrm>
              <a:off x="3168" y="1563"/>
              <a:ext cx="30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V</a:t>
              </a:r>
              <a:r>
                <a:rPr kumimoji="0" lang="en-US"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RE</a:t>
              </a:r>
              <a:r>
                <a:rPr kumimoji="0" lang="hu-HU"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F</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sp>
        <p:nvSpPr>
          <p:cNvPr id="107" name="Text Box 33"/>
          <p:cNvSpPr txBox="1">
            <a:spLocks noChangeArrowheads="1"/>
          </p:cNvSpPr>
          <p:nvPr/>
        </p:nvSpPr>
        <p:spPr bwMode="auto">
          <a:xfrm>
            <a:off x="1617663" y="3963705"/>
            <a:ext cx="184731"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08" name="Text Box 37"/>
          <p:cNvSpPr txBox="1">
            <a:spLocks noChangeArrowheads="1"/>
          </p:cNvSpPr>
          <p:nvPr/>
        </p:nvSpPr>
        <p:spPr bwMode="auto">
          <a:xfrm>
            <a:off x="6494463" y="4038317"/>
            <a:ext cx="184731"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a:ea typeface="+mn-ea"/>
              <a:cs typeface="Arial" charset="0"/>
            </a:endParaRPr>
          </a:p>
        </p:txBody>
      </p:sp>
      <p:grpSp>
        <p:nvGrpSpPr>
          <p:cNvPr id="109" name="Group 39"/>
          <p:cNvGrpSpPr>
            <a:grpSpLocks/>
          </p:cNvGrpSpPr>
          <p:nvPr/>
        </p:nvGrpSpPr>
        <p:grpSpPr bwMode="auto">
          <a:xfrm>
            <a:off x="6294438" y="2190467"/>
            <a:ext cx="2733675" cy="1336675"/>
            <a:chOff x="3792" y="1200"/>
            <a:chExt cx="1714" cy="864"/>
          </a:xfrm>
        </p:grpSpPr>
        <p:sp>
          <p:nvSpPr>
            <p:cNvPr id="147492" name="AutoShape 40"/>
            <p:cNvSpPr>
              <a:spLocks noChangeAspect="1" noChangeArrowheads="1"/>
            </p:cNvSpPr>
            <p:nvPr/>
          </p:nvSpPr>
          <p:spPr bwMode="auto">
            <a:xfrm>
              <a:off x="3840" y="1200"/>
              <a:ext cx="1632"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493" name="Line 41"/>
            <p:cNvSpPr>
              <a:spLocks noChangeShapeType="1"/>
            </p:cNvSpPr>
            <p:nvPr/>
          </p:nvSpPr>
          <p:spPr bwMode="auto">
            <a:xfrm flipH="1">
              <a:off x="3984" y="1248"/>
              <a:ext cx="0" cy="672"/>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4" name="Line 42"/>
            <p:cNvSpPr>
              <a:spLocks noChangeShapeType="1"/>
            </p:cNvSpPr>
            <p:nvPr/>
          </p:nvSpPr>
          <p:spPr bwMode="auto">
            <a:xfrm>
              <a:off x="3942" y="1871"/>
              <a:ext cx="1275"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5" name="Line 43"/>
            <p:cNvSpPr>
              <a:spLocks noChangeShapeType="1"/>
            </p:cNvSpPr>
            <p:nvPr/>
          </p:nvSpPr>
          <p:spPr bwMode="auto">
            <a:xfrm flipV="1">
              <a:off x="3920" y="1621"/>
              <a:ext cx="1224" cy="0"/>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6" name="Line 44"/>
            <p:cNvSpPr>
              <a:spLocks noChangeShapeType="1"/>
            </p:cNvSpPr>
            <p:nvPr/>
          </p:nvSpPr>
          <p:spPr bwMode="auto">
            <a:xfrm>
              <a:off x="3993" y="1728"/>
              <a:ext cx="204"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7" name="Line 45"/>
            <p:cNvSpPr>
              <a:spLocks noChangeShapeType="1"/>
            </p:cNvSpPr>
            <p:nvPr/>
          </p:nvSpPr>
          <p:spPr bwMode="auto">
            <a:xfrm>
              <a:off x="4401" y="1487"/>
              <a:ext cx="35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8" name="Line 46"/>
            <p:cNvSpPr>
              <a:spLocks noChangeShapeType="1"/>
            </p:cNvSpPr>
            <p:nvPr/>
          </p:nvSpPr>
          <p:spPr bwMode="auto">
            <a:xfrm>
              <a:off x="4962" y="1728"/>
              <a:ext cx="204"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9" name="Line 47"/>
            <p:cNvSpPr>
              <a:spLocks noChangeShapeType="1"/>
            </p:cNvSpPr>
            <p:nvPr/>
          </p:nvSpPr>
          <p:spPr bwMode="auto">
            <a:xfrm flipV="1">
              <a:off x="4176"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0" name="Line 48"/>
            <p:cNvSpPr>
              <a:spLocks noChangeShapeType="1"/>
            </p:cNvSpPr>
            <p:nvPr/>
          </p:nvSpPr>
          <p:spPr bwMode="auto">
            <a:xfrm>
              <a:off x="4752" y="1488"/>
              <a:ext cx="192"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1" name="Text Box 49"/>
            <p:cNvSpPr txBox="1">
              <a:spLocks noChangeArrowheads="1"/>
            </p:cNvSpPr>
            <p:nvPr/>
          </p:nvSpPr>
          <p:spPr bwMode="auto">
            <a:xfrm>
              <a:off x="5217" y="1911"/>
              <a:ext cx="153"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2" name="Text Box 50"/>
            <p:cNvSpPr txBox="1">
              <a:spLocks noChangeArrowheads="1"/>
            </p:cNvSpPr>
            <p:nvPr/>
          </p:nvSpPr>
          <p:spPr bwMode="auto">
            <a:xfrm>
              <a:off x="3806" y="1355"/>
              <a:ext cx="32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S+</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3" name="Line 51"/>
            <p:cNvSpPr>
              <a:spLocks noChangeShapeType="1"/>
            </p:cNvSpPr>
            <p:nvPr/>
          </p:nvSpPr>
          <p:spPr bwMode="auto">
            <a:xfrm rot="10800000">
              <a:off x="3984" y="1487"/>
              <a:ext cx="20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4" name="Line 52"/>
            <p:cNvSpPr>
              <a:spLocks noChangeShapeType="1"/>
            </p:cNvSpPr>
            <p:nvPr/>
          </p:nvSpPr>
          <p:spPr bwMode="auto">
            <a:xfrm rot="10800000">
              <a:off x="4401" y="1728"/>
              <a:ext cx="357"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5" name="Line 53"/>
            <p:cNvSpPr>
              <a:spLocks noChangeShapeType="1"/>
            </p:cNvSpPr>
            <p:nvPr/>
          </p:nvSpPr>
          <p:spPr bwMode="auto">
            <a:xfrm rot="10800000">
              <a:off x="4962" y="1487"/>
              <a:ext cx="20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6" name="Line 54"/>
            <p:cNvSpPr>
              <a:spLocks noChangeShapeType="1"/>
            </p:cNvSpPr>
            <p:nvPr/>
          </p:nvSpPr>
          <p:spPr bwMode="auto">
            <a:xfrm rot="10800000" flipV="1">
              <a:off x="4752"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7" name="Line 55"/>
            <p:cNvSpPr>
              <a:spLocks noChangeShapeType="1"/>
            </p:cNvSpPr>
            <p:nvPr/>
          </p:nvSpPr>
          <p:spPr bwMode="auto">
            <a:xfrm rot="10800000">
              <a:off x="4176"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8" name="Text Box 56"/>
            <p:cNvSpPr txBox="1">
              <a:spLocks noChangeArrowheads="1"/>
            </p:cNvSpPr>
            <p:nvPr/>
          </p:nvSpPr>
          <p:spPr bwMode="auto">
            <a:xfrm>
              <a:off x="3792" y="1622"/>
              <a:ext cx="32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S-</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9" name="Text Box 57"/>
            <p:cNvSpPr txBox="1">
              <a:spLocks noChangeArrowheads="1"/>
            </p:cNvSpPr>
            <p:nvPr/>
          </p:nvSpPr>
          <p:spPr bwMode="auto">
            <a:xfrm>
              <a:off x="5222" y="1555"/>
              <a:ext cx="284"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V</a:t>
              </a:r>
              <a:r>
                <a:rPr kumimoji="0" lang="hu-HU"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CM</a:t>
              </a:r>
              <a:endParaRPr kumimoji="0" lang="en-US"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endParaRPr>
            </a:p>
          </p:txBody>
        </p:sp>
      </p:grpSp>
      <p:sp>
        <p:nvSpPr>
          <p:cNvPr id="132122" name="Line 60"/>
          <p:cNvSpPr>
            <a:spLocks noChangeShapeType="1"/>
          </p:cNvSpPr>
          <p:nvPr/>
        </p:nvSpPr>
        <p:spPr bwMode="auto">
          <a:xfrm flipH="1">
            <a:off x="2253589" y="1447517"/>
            <a:ext cx="2484000" cy="44132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1" name="Line 59"/>
          <p:cNvSpPr>
            <a:spLocks noChangeShapeType="1"/>
          </p:cNvSpPr>
          <p:nvPr/>
        </p:nvSpPr>
        <p:spPr bwMode="auto">
          <a:xfrm>
            <a:off x="4738688" y="1445930"/>
            <a:ext cx="0" cy="43815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3" name="Line 61"/>
          <p:cNvSpPr>
            <a:spLocks noChangeShapeType="1"/>
          </p:cNvSpPr>
          <p:nvPr/>
        </p:nvSpPr>
        <p:spPr bwMode="auto">
          <a:xfrm>
            <a:off x="4738688" y="1447517"/>
            <a:ext cx="2622550" cy="40640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5" name="Oval 63"/>
          <p:cNvSpPr>
            <a:spLocks noChangeArrowheads="1"/>
          </p:cNvSpPr>
          <p:nvPr/>
        </p:nvSpPr>
        <p:spPr bwMode="auto">
          <a:xfrm>
            <a:off x="4702321" y="1861959"/>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6" name="Oval 64"/>
          <p:cNvSpPr>
            <a:spLocks noChangeArrowheads="1"/>
          </p:cNvSpPr>
          <p:nvPr/>
        </p:nvSpPr>
        <p:spPr bwMode="auto">
          <a:xfrm>
            <a:off x="7346626" y="1823197"/>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 name="Text Box 65"/>
          <p:cNvSpPr txBox="1">
            <a:spLocks noChangeArrowheads="1"/>
          </p:cNvSpPr>
          <p:nvPr/>
        </p:nvSpPr>
        <p:spPr bwMode="auto">
          <a:xfrm>
            <a:off x="57150" y="2238092"/>
            <a:ext cx="1073150" cy="461963"/>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dirty="0" err="1">
                <a:ln>
                  <a:noFill/>
                </a:ln>
                <a:solidFill>
                  <a:srgbClr val="000000"/>
                </a:solidFill>
                <a:effectLst/>
                <a:uLnTx/>
                <a:uFillTx/>
                <a:latin typeface="Verdana"/>
                <a:ea typeface="+mn-ea"/>
                <a:cs typeface="Arial" charset="0"/>
              </a:rPr>
              <a:t>Typ.voltage</a:t>
            </a:r>
            <a:endParaRPr kumimoji="0" lang="hu-HU" altLang="en-US" sz="12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dirty="0" err="1">
                <a:ln>
                  <a:noFill/>
                </a:ln>
                <a:solidFill>
                  <a:srgbClr val="000000"/>
                </a:solidFill>
                <a:effectLst/>
                <a:uLnTx/>
                <a:uFillTx/>
                <a:latin typeface="Verdana"/>
                <a:ea typeface="+mn-ea"/>
                <a:cs typeface="Arial" charset="0"/>
              </a:rPr>
              <a:t>swings</a:t>
            </a:r>
            <a:endParaRPr kumimoji="0" lang="en-US" altLang="en-US" sz="12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5" name="Text Box 70"/>
          <p:cNvSpPr txBox="1">
            <a:spLocks noChangeArrowheads="1"/>
          </p:cNvSpPr>
          <p:nvPr/>
        </p:nvSpPr>
        <p:spPr bwMode="auto">
          <a:xfrm>
            <a:off x="4100513" y="3704942"/>
            <a:ext cx="1229824"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600-800 mV</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6" name="Text Box 72"/>
          <p:cNvSpPr txBox="1">
            <a:spLocks noChangeArrowheads="1"/>
          </p:cNvSpPr>
          <p:nvPr/>
        </p:nvSpPr>
        <p:spPr bwMode="auto">
          <a:xfrm>
            <a:off x="6792913" y="3701767"/>
            <a:ext cx="1509712"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200-300 mV</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7" name="Text Box 73"/>
          <p:cNvSpPr txBox="1">
            <a:spLocks noChangeArrowheads="1"/>
          </p:cNvSpPr>
          <p:nvPr/>
        </p:nvSpPr>
        <p:spPr bwMode="auto">
          <a:xfrm>
            <a:off x="1776413" y="3679542"/>
            <a:ext cx="989373"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3.3-5 V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8" name="Text Box 74"/>
          <p:cNvSpPr txBox="1">
            <a:spLocks noChangeArrowheads="1"/>
          </p:cNvSpPr>
          <p:nvPr/>
        </p:nvSpPr>
        <p:spPr bwMode="auto">
          <a:xfrm>
            <a:off x="81731" y="4004980"/>
            <a:ext cx="957314" cy="682495"/>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Signaling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system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used in</a:t>
            </a:r>
          </a:p>
        </p:txBody>
      </p:sp>
      <p:sp>
        <p:nvSpPr>
          <p:cNvPr id="2" name="Oval 1">
            <a:extLst>
              <a:ext uri="{FF2B5EF4-FFF2-40B4-BE49-F238E27FC236}">
                <a16:creationId xmlns:a16="http://schemas.microsoft.com/office/drawing/2014/main" id="{0F96F1F1-C91B-CBAE-CDA1-3E58CC87E7E9}"/>
              </a:ext>
            </a:extLst>
          </p:cNvPr>
          <p:cNvSpPr/>
          <p:nvPr/>
        </p:nvSpPr>
        <p:spPr bwMode="auto">
          <a:xfrm>
            <a:off x="7064703" y="4495680"/>
            <a:ext cx="550862" cy="225424"/>
          </a:xfrm>
          <a:prstGeom prst="ellipse">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3333CC"/>
              </a:solidFill>
              <a:effectLst/>
              <a:uLnTx/>
              <a:uFillTx/>
              <a:latin typeface="Verdana"/>
              <a:ea typeface="+mn-ea"/>
              <a:cs typeface="+mn-cs"/>
            </a:endParaRPr>
          </a:p>
        </p:txBody>
      </p:sp>
      <p:sp>
        <p:nvSpPr>
          <p:cNvPr id="4" name="Oval 62"/>
          <p:cNvSpPr>
            <a:spLocks noChangeArrowheads="1"/>
          </p:cNvSpPr>
          <p:nvPr/>
        </p:nvSpPr>
        <p:spPr bwMode="auto">
          <a:xfrm>
            <a:off x="2189163" y="1847958"/>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Tree>
    <p:extLst>
      <p:ext uri="{BB962C8B-B14F-4D97-AF65-F5344CB8AC3E}">
        <p14:creationId xmlns:p14="http://schemas.microsoft.com/office/powerpoint/2010/main" val="3301388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2111"/>
                                        </p:tgtEl>
                                        <p:attrNameLst>
                                          <p:attrName>style.visibility</p:attrName>
                                        </p:attrNameLst>
                                      </p:cBhvr>
                                      <p:to>
                                        <p:strVal val="visible"/>
                                      </p:to>
                                    </p:set>
                                    <p:anim calcmode="lin" valueType="num">
                                      <p:cBhvr additive="base">
                                        <p:cTn id="11" dur="500" fill="hold"/>
                                        <p:tgtEl>
                                          <p:spTgt spid="132111"/>
                                        </p:tgtEl>
                                        <p:attrNameLst>
                                          <p:attrName>ppt_x</p:attrName>
                                        </p:attrNameLst>
                                      </p:cBhvr>
                                      <p:tavLst>
                                        <p:tav tm="0">
                                          <p:val>
                                            <p:strVal val="#ppt_x"/>
                                          </p:val>
                                        </p:tav>
                                        <p:tav tm="100000">
                                          <p:val>
                                            <p:strVal val="#ppt_x"/>
                                          </p:val>
                                        </p:tav>
                                      </p:tavLst>
                                    </p:anim>
                                    <p:anim calcmode="lin" valueType="num">
                                      <p:cBhvr additive="base">
                                        <p:cTn id="12" dur="500" fill="hold"/>
                                        <p:tgtEl>
                                          <p:spTgt spid="1321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2"/>
                                        </p:tgtEl>
                                        <p:attrNameLst>
                                          <p:attrName>style.visibility</p:attrName>
                                        </p:attrNameLst>
                                      </p:cBhvr>
                                      <p:to>
                                        <p:strVal val="visible"/>
                                      </p:to>
                                    </p:set>
                                    <p:anim calcmode="lin" valueType="num">
                                      <p:cBhvr additive="base">
                                        <p:cTn id="15" dur="500" fill="hold"/>
                                        <p:tgtEl>
                                          <p:spTgt spid="82"/>
                                        </p:tgtEl>
                                        <p:attrNameLst>
                                          <p:attrName>ppt_x</p:attrName>
                                        </p:attrNameLst>
                                      </p:cBhvr>
                                      <p:tavLst>
                                        <p:tav tm="0">
                                          <p:val>
                                            <p:strVal val="#ppt_x"/>
                                          </p:val>
                                        </p:tav>
                                        <p:tav tm="100000">
                                          <p:val>
                                            <p:strVal val="#ppt_x"/>
                                          </p:val>
                                        </p:tav>
                                      </p:tavLst>
                                    </p:anim>
                                    <p:anim calcmode="lin" valueType="num">
                                      <p:cBhvr additive="base">
                                        <p:cTn id="16" dur="500" fill="hold"/>
                                        <p:tgtEl>
                                          <p:spTgt spid="8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3"/>
                                        </p:tgtEl>
                                        <p:attrNameLst>
                                          <p:attrName>style.visibility</p:attrName>
                                        </p:attrNameLst>
                                      </p:cBhvr>
                                      <p:to>
                                        <p:strVal val="visible"/>
                                      </p:to>
                                    </p:set>
                                    <p:anim calcmode="lin" valueType="num">
                                      <p:cBhvr additive="base">
                                        <p:cTn id="19" dur="500" fill="hold"/>
                                        <p:tgtEl>
                                          <p:spTgt spid="83"/>
                                        </p:tgtEl>
                                        <p:attrNameLst>
                                          <p:attrName>ppt_x</p:attrName>
                                        </p:attrNameLst>
                                      </p:cBhvr>
                                      <p:tavLst>
                                        <p:tav tm="0">
                                          <p:val>
                                            <p:strVal val="#ppt_x"/>
                                          </p:val>
                                        </p:tav>
                                        <p:tav tm="100000">
                                          <p:val>
                                            <p:strVal val="#ppt_x"/>
                                          </p:val>
                                        </p:tav>
                                      </p:tavLst>
                                    </p:anim>
                                    <p:anim calcmode="lin" valueType="num">
                                      <p:cBhvr additive="base">
                                        <p:cTn id="20" dur="500" fill="hold"/>
                                        <p:tgtEl>
                                          <p:spTgt spid="8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84"/>
                                        </p:tgtEl>
                                        <p:attrNameLst>
                                          <p:attrName>style.visibility</p:attrName>
                                        </p:attrNameLst>
                                      </p:cBhvr>
                                      <p:to>
                                        <p:strVal val="visible"/>
                                      </p:to>
                                    </p:set>
                                    <p:anim calcmode="lin" valueType="num">
                                      <p:cBhvr additive="base">
                                        <p:cTn id="23" dur="500" fill="hold"/>
                                        <p:tgtEl>
                                          <p:spTgt spid="84"/>
                                        </p:tgtEl>
                                        <p:attrNameLst>
                                          <p:attrName>ppt_x</p:attrName>
                                        </p:attrNameLst>
                                      </p:cBhvr>
                                      <p:tavLst>
                                        <p:tav tm="0">
                                          <p:val>
                                            <p:strVal val="#ppt_x"/>
                                          </p:val>
                                        </p:tav>
                                        <p:tav tm="100000">
                                          <p:val>
                                            <p:strVal val="#ppt_x"/>
                                          </p:val>
                                        </p:tav>
                                      </p:tavLst>
                                    </p:anim>
                                    <p:anim calcmode="lin" valueType="num">
                                      <p:cBhvr additive="base">
                                        <p:cTn id="24" dur="500" fill="hold"/>
                                        <p:tgtEl>
                                          <p:spTgt spid="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ppt_x"/>
                                          </p:val>
                                        </p:tav>
                                        <p:tav tm="100000">
                                          <p:val>
                                            <p:strVal val="#ppt_x"/>
                                          </p:val>
                                        </p:tav>
                                      </p:tavLst>
                                    </p:anim>
                                    <p:anim calcmode="lin" valueType="num">
                                      <p:cBhvr additive="base">
                                        <p:cTn id="28" dur="500" fill="hold"/>
                                        <p:tgtEl>
                                          <p:spTgt spid="8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95"/>
                                        </p:tgtEl>
                                        <p:attrNameLst>
                                          <p:attrName>style.visibility</p:attrName>
                                        </p:attrNameLst>
                                      </p:cBhvr>
                                      <p:to>
                                        <p:strVal val="visible"/>
                                      </p:to>
                                    </p:set>
                                    <p:anim calcmode="lin" valueType="num">
                                      <p:cBhvr additive="base">
                                        <p:cTn id="31" dur="500" fill="hold"/>
                                        <p:tgtEl>
                                          <p:spTgt spid="95"/>
                                        </p:tgtEl>
                                        <p:attrNameLst>
                                          <p:attrName>ppt_x</p:attrName>
                                        </p:attrNameLst>
                                      </p:cBhvr>
                                      <p:tavLst>
                                        <p:tav tm="0">
                                          <p:val>
                                            <p:strVal val="#ppt_x"/>
                                          </p:val>
                                        </p:tav>
                                        <p:tav tm="100000">
                                          <p:val>
                                            <p:strVal val="#ppt_x"/>
                                          </p:val>
                                        </p:tav>
                                      </p:tavLst>
                                    </p:anim>
                                    <p:anim calcmode="lin" valueType="num">
                                      <p:cBhvr additive="base">
                                        <p:cTn id="32" dur="500" fill="hold"/>
                                        <p:tgtEl>
                                          <p:spTgt spid="9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6"/>
                                        </p:tgtEl>
                                        <p:attrNameLst>
                                          <p:attrName>style.visibility</p:attrName>
                                        </p:attrNameLst>
                                      </p:cBhvr>
                                      <p:to>
                                        <p:strVal val="visible"/>
                                      </p:to>
                                    </p:set>
                                    <p:anim calcmode="lin" valueType="num">
                                      <p:cBhvr additive="base">
                                        <p:cTn id="35" dur="500" fill="hold"/>
                                        <p:tgtEl>
                                          <p:spTgt spid="96"/>
                                        </p:tgtEl>
                                        <p:attrNameLst>
                                          <p:attrName>ppt_x</p:attrName>
                                        </p:attrNameLst>
                                      </p:cBhvr>
                                      <p:tavLst>
                                        <p:tav tm="0">
                                          <p:val>
                                            <p:strVal val="#ppt_x"/>
                                          </p:val>
                                        </p:tav>
                                        <p:tav tm="100000">
                                          <p:val>
                                            <p:strVal val="#ppt_x"/>
                                          </p:val>
                                        </p:tav>
                                      </p:tavLst>
                                    </p:anim>
                                    <p:anim calcmode="lin" valueType="num">
                                      <p:cBhvr additive="base">
                                        <p:cTn id="36" dur="500" fill="hold"/>
                                        <p:tgtEl>
                                          <p:spTgt spid="9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9"/>
                                        </p:tgtEl>
                                        <p:attrNameLst>
                                          <p:attrName>style.visibility</p:attrName>
                                        </p:attrNameLst>
                                      </p:cBhvr>
                                      <p:to>
                                        <p:strVal val="visible"/>
                                      </p:to>
                                    </p:set>
                                    <p:anim calcmode="lin" valueType="num">
                                      <p:cBhvr additive="base">
                                        <p:cTn id="39" dur="500" fill="hold"/>
                                        <p:tgtEl>
                                          <p:spTgt spid="109"/>
                                        </p:tgtEl>
                                        <p:attrNameLst>
                                          <p:attrName>ppt_x</p:attrName>
                                        </p:attrNameLst>
                                      </p:cBhvr>
                                      <p:tavLst>
                                        <p:tav tm="0">
                                          <p:val>
                                            <p:strVal val="#ppt_x"/>
                                          </p:val>
                                        </p:tav>
                                        <p:tav tm="100000">
                                          <p:val>
                                            <p:strVal val="#ppt_x"/>
                                          </p:val>
                                        </p:tav>
                                      </p:tavLst>
                                    </p:anim>
                                    <p:anim calcmode="lin" valueType="num">
                                      <p:cBhvr additive="base">
                                        <p:cTn id="40" dur="500" fill="hold"/>
                                        <p:tgtEl>
                                          <p:spTgt spid="10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121"/>
                                        </p:tgtEl>
                                        <p:attrNameLst>
                                          <p:attrName>style.visibility</p:attrName>
                                        </p:attrNameLst>
                                      </p:cBhvr>
                                      <p:to>
                                        <p:strVal val="visible"/>
                                      </p:to>
                                    </p:set>
                                    <p:anim calcmode="lin" valueType="num">
                                      <p:cBhvr additive="base">
                                        <p:cTn id="43" dur="500" fill="hold"/>
                                        <p:tgtEl>
                                          <p:spTgt spid="132121"/>
                                        </p:tgtEl>
                                        <p:attrNameLst>
                                          <p:attrName>ppt_x</p:attrName>
                                        </p:attrNameLst>
                                      </p:cBhvr>
                                      <p:tavLst>
                                        <p:tav tm="0">
                                          <p:val>
                                            <p:strVal val="#ppt_x"/>
                                          </p:val>
                                        </p:tav>
                                        <p:tav tm="100000">
                                          <p:val>
                                            <p:strVal val="#ppt_x"/>
                                          </p:val>
                                        </p:tav>
                                      </p:tavLst>
                                    </p:anim>
                                    <p:anim calcmode="lin" valueType="num">
                                      <p:cBhvr additive="base">
                                        <p:cTn id="44" dur="500" fill="hold"/>
                                        <p:tgtEl>
                                          <p:spTgt spid="13212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2122"/>
                                        </p:tgtEl>
                                        <p:attrNameLst>
                                          <p:attrName>style.visibility</p:attrName>
                                        </p:attrNameLst>
                                      </p:cBhvr>
                                      <p:to>
                                        <p:strVal val="visible"/>
                                      </p:to>
                                    </p:set>
                                    <p:anim calcmode="lin" valueType="num">
                                      <p:cBhvr additive="base">
                                        <p:cTn id="47" dur="500" fill="hold"/>
                                        <p:tgtEl>
                                          <p:spTgt spid="132122"/>
                                        </p:tgtEl>
                                        <p:attrNameLst>
                                          <p:attrName>ppt_x</p:attrName>
                                        </p:attrNameLst>
                                      </p:cBhvr>
                                      <p:tavLst>
                                        <p:tav tm="0">
                                          <p:val>
                                            <p:strVal val="#ppt_x"/>
                                          </p:val>
                                        </p:tav>
                                        <p:tav tm="100000">
                                          <p:val>
                                            <p:strVal val="#ppt_x"/>
                                          </p:val>
                                        </p:tav>
                                      </p:tavLst>
                                    </p:anim>
                                    <p:anim calcmode="lin" valueType="num">
                                      <p:cBhvr additive="base">
                                        <p:cTn id="48" dur="500" fill="hold"/>
                                        <p:tgtEl>
                                          <p:spTgt spid="1321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2123"/>
                                        </p:tgtEl>
                                        <p:attrNameLst>
                                          <p:attrName>style.visibility</p:attrName>
                                        </p:attrNameLst>
                                      </p:cBhvr>
                                      <p:to>
                                        <p:strVal val="visible"/>
                                      </p:to>
                                    </p:set>
                                    <p:anim calcmode="lin" valueType="num">
                                      <p:cBhvr additive="base">
                                        <p:cTn id="51" dur="500" fill="hold"/>
                                        <p:tgtEl>
                                          <p:spTgt spid="132123"/>
                                        </p:tgtEl>
                                        <p:attrNameLst>
                                          <p:attrName>ppt_x</p:attrName>
                                        </p:attrNameLst>
                                      </p:cBhvr>
                                      <p:tavLst>
                                        <p:tav tm="0">
                                          <p:val>
                                            <p:strVal val="#ppt_x"/>
                                          </p:val>
                                        </p:tav>
                                        <p:tav tm="100000">
                                          <p:val>
                                            <p:strVal val="#ppt_x"/>
                                          </p:val>
                                        </p:tav>
                                      </p:tavLst>
                                    </p:anim>
                                    <p:anim calcmode="lin" valueType="num">
                                      <p:cBhvr additive="base">
                                        <p:cTn id="52" dur="500" fill="hold"/>
                                        <p:tgtEl>
                                          <p:spTgt spid="13212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2125"/>
                                        </p:tgtEl>
                                        <p:attrNameLst>
                                          <p:attrName>style.visibility</p:attrName>
                                        </p:attrNameLst>
                                      </p:cBhvr>
                                      <p:to>
                                        <p:strVal val="visible"/>
                                      </p:to>
                                    </p:set>
                                    <p:anim calcmode="lin" valueType="num">
                                      <p:cBhvr additive="base">
                                        <p:cTn id="55" dur="500" fill="hold"/>
                                        <p:tgtEl>
                                          <p:spTgt spid="132125"/>
                                        </p:tgtEl>
                                        <p:attrNameLst>
                                          <p:attrName>ppt_x</p:attrName>
                                        </p:attrNameLst>
                                      </p:cBhvr>
                                      <p:tavLst>
                                        <p:tav tm="0">
                                          <p:val>
                                            <p:strVal val="#ppt_x"/>
                                          </p:val>
                                        </p:tav>
                                        <p:tav tm="100000">
                                          <p:val>
                                            <p:strVal val="#ppt_x"/>
                                          </p:val>
                                        </p:tav>
                                      </p:tavLst>
                                    </p:anim>
                                    <p:anim calcmode="lin" valueType="num">
                                      <p:cBhvr additive="base">
                                        <p:cTn id="56" dur="500" fill="hold"/>
                                        <p:tgtEl>
                                          <p:spTgt spid="1321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2126"/>
                                        </p:tgtEl>
                                        <p:attrNameLst>
                                          <p:attrName>style.visibility</p:attrName>
                                        </p:attrNameLst>
                                      </p:cBhvr>
                                      <p:to>
                                        <p:strVal val="visible"/>
                                      </p:to>
                                    </p:set>
                                    <p:anim calcmode="lin" valueType="num">
                                      <p:cBhvr additive="base">
                                        <p:cTn id="59" dur="500" fill="hold"/>
                                        <p:tgtEl>
                                          <p:spTgt spid="132126"/>
                                        </p:tgtEl>
                                        <p:attrNameLst>
                                          <p:attrName>ppt_x</p:attrName>
                                        </p:attrNameLst>
                                      </p:cBhvr>
                                      <p:tavLst>
                                        <p:tav tm="0">
                                          <p:val>
                                            <p:strVal val="#ppt_x"/>
                                          </p:val>
                                        </p:tav>
                                        <p:tav tm="100000">
                                          <p:val>
                                            <p:strVal val="#ppt_x"/>
                                          </p:val>
                                        </p:tav>
                                      </p:tavLst>
                                    </p:anim>
                                    <p:anim calcmode="lin" valueType="num">
                                      <p:cBhvr additive="base">
                                        <p:cTn id="60" dur="500" fill="hold"/>
                                        <p:tgtEl>
                                          <p:spTgt spid="1321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4"/>
                                        </p:tgtEl>
                                        <p:attrNameLst>
                                          <p:attrName>style.visibility</p:attrName>
                                        </p:attrNameLst>
                                      </p:cBhvr>
                                      <p:to>
                                        <p:strVal val="visible"/>
                                      </p:to>
                                    </p:set>
                                    <p:anim calcmode="lin" valueType="num">
                                      <p:cBhvr additive="base">
                                        <p:cTn id="63" dur="500" fill="hold"/>
                                        <p:tgtEl>
                                          <p:spTgt spid="134"/>
                                        </p:tgtEl>
                                        <p:attrNameLst>
                                          <p:attrName>ppt_x</p:attrName>
                                        </p:attrNameLst>
                                      </p:cBhvr>
                                      <p:tavLst>
                                        <p:tav tm="0">
                                          <p:val>
                                            <p:strVal val="#ppt_x"/>
                                          </p:val>
                                        </p:tav>
                                        <p:tav tm="100000">
                                          <p:val>
                                            <p:strVal val="#ppt_x"/>
                                          </p:val>
                                        </p:tav>
                                      </p:tavLst>
                                    </p:anim>
                                    <p:anim calcmode="lin" valueType="num">
                                      <p:cBhvr additive="base">
                                        <p:cTn id="64"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347618"/>
                                        </p:tgtEl>
                                        <p:attrNameLst>
                                          <p:attrName>style.visibility</p:attrName>
                                        </p:attrNameLst>
                                      </p:cBhvr>
                                      <p:to>
                                        <p:strVal val="visible"/>
                                      </p:to>
                                    </p:set>
                                    <p:anim calcmode="lin" valueType="num">
                                      <p:cBhvr additive="base">
                                        <p:cTn id="69" dur="500" fill="hold"/>
                                        <p:tgtEl>
                                          <p:spTgt spid="1347618"/>
                                        </p:tgtEl>
                                        <p:attrNameLst>
                                          <p:attrName>ppt_x</p:attrName>
                                        </p:attrNameLst>
                                      </p:cBhvr>
                                      <p:tavLst>
                                        <p:tav tm="0">
                                          <p:val>
                                            <p:strVal val="#ppt_x"/>
                                          </p:val>
                                        </p:tav>
                                        <p:tav tm="100000">
                                          <p:val>
                                            <p:strVal val="#ppt_x"/>
                                          </p:val>
                                        </p:tav>
                                      </p:tavLst>
                                    </p:anim>
                                    <p:anim calcmode="lin" valueType="num">
                                      <p:cBhvr additive="base">
                                        <p:cTn id="70" dur="500" fill="hold"/>
                                        <p:tgtEl>
                                          <p:spTgt spid="1347618"/>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347619"/>
                                        </p:tgtEl>
                                        <p:attrNameLst>
                                          <p:attrName>style.visibility</p:attrName>
                                        </p:attrNameLst>
                                      </p:cBhvr>
                                      <p:to>
                                        <p:strVal val="visible"/>
                                      </p:to>
                                    </p:set>
                                    <p:anim calcmode="lin" valueType="num">
                                      <p:cBhvr additive="base">
                                        <p:cTn id="73" dur="500" fill="hold"/>
                                        <p:tgtEl>
                                          <p:spTgt spid="1347619"/>
                                        </p:tgtEl>
                                        <p:attrNameLst>
                                          <p:attrName>ppt_x</p:attrName>
                                        </p:attrNameLst>
                                      </p:cBhvr>
                                      <p:tavLst>
                                        <p:tav tm="0">
                                          <p:val>
                                            <p:strVal val="#ppt_x"/>
                                          </p:val>
                                        </p:tav>
                                        <p:tav tm="100000">
                                          <p:val>
                                            <p:strVal val="#ppt_x"/>
                                          </p:val>
                                        </p:tav>
                                      </p:tavLst>
                                    </p:anim>
                                    <p:anim calcmode="lin" valueType="num">
                                      <p:cBhvr additive="base">
                                        <p:cTn id="74" dur="500" fill="hold"/>
                                        <p:tgtEl>
                                          <p:spTgt spid="1347619"/>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nodePh="1">
                                  <p:stCondLst>
                                    <p:cond delay="0"/>
                                  </p:stCondLst>
                                  <p:endCondLst>
                                    <p:cond evt="begin" delay="0">
                                      <p:tn val="75"/>
                                    </p:cond>
                                  </p:endCondLst>
                                  <p:childTnLst>
                                    <p:set>
                                      <p:cBhvr>
                                        <p:cTn id="76" dur="1" fill="hold">
                                          <p:stCondLst>
                                            <p:cond delay="0"/>
                                          </p:stCondLst>
                                        </p:cTn>
                                        <p:tgtEl>
                                          <p:spTgt spid="107"/>
                                        </p:tgtEl>
                                        <p:attrNameLst>
                                          <p:attrName>style.visibility</p:attrName>
                                        </p:attrNameLst>
                                      </p:cBhvr>
                                      <p:to>
                                        <p:strVal val="visible"/>
                                      </p:to>
                                    </p:set>
                                    <p:anim calcmode="lin" valueType="num">
                                      <p:cBhvr additive="base">
                                        <p:cTn id="77" dur="500" fill="hold"/>
                                        <p:tgtEl>
                                          <p:spTgt spid="107"/>
                                        </p:tgtEl>
                                        <p:attrNameLst>
                                          <p:attrName>ppt_x</p:attrName>
                                        </p:attrNameLst>
                                      </p:cBhvr>
                                      <p:tavLst>
                                        <p:tav tm="0">
                                          <p:val>
                                            <p:strVal val="#ppt_x"/>
                                          </p:val>
                                        </p:tav>
                                        <p:tav tm="100000">
                                          <p:val>
                                            <p:strVal val="#ppt_x"/>
                                          </p:val>
                                        </p:tav>
                                      </p:tavLst>
                                    </p:anim>
                                    <p:anim calcmode="lin" valueType="num">
                                      <p:cBhvr additive="base">
                                        <p:cTn id="78" dur="500" fill="hold"/>
                                        <p:tgtEl>
                                          <p:spTgt spid="107"/>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 calcmode="lin" valueType="num">
                                      <p:cBhvr additive="base">
                                        <p:cTn id="81" dur="500" fill="hold"/>
                                        <p:tgtEl>
                                          <p:spTgt spid="137"/>
                                        </p:tgtEl>
                                        <p:attrNameLst>
                                          <p:attrName>ppt_x</p:attrName>
                                        </p:attrNameLst>
                                      </p:cBhvr>
                                      <p:tavLst>
                                        <p:tav tm="0">
                                          <p:val>
                                            <p:strVal val="#ppt_x"/>
                                          </p:val>
                                        </p:tav>
                                        <p:tav tm="100000">
                                          <p:val>
                                            <p:strVal val="#ppt_x"/>
                                          </p:val>
                                        </p:tav>
                                      </p:tavLst>
                                    </p:anim>
                                    <p:anim calcmode="lin" valueType="num">
                                      <p:cBhvr additive="base">
                                        <p:cTn id="82" dur="500" fill="hold"/>
                                        <p:tgtEl>
                                          <p:spTgt spid="137"/>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38"/>
                                        </p:tgtEl>
                                        <p:attrNameLst>
                                          <p:attrName>style.visibility</p:attrName>
                                        </p:attrNameLst>
                                      </p:cBhvr>
                                      <p:to>
                                        <p:strVal val="visible"/>
                                      </p:to>
                                    </p:set>
                                    <p:anim calcmode="lin" valueType="num">
                                      <p:cBhvr additive="base">
                                        <p:cTn id="85" dur="500" fill="hold"/>
                                        <p:tgtEl>
                                          <p:spTgt spid="138"/>
                                        </p:tgtEl>
                                        <p:attrNameLst>
                                          <p:attrName>ppt_x</p:attrName>
                                        </p:attrNameLst>
                                      </p:cBhvr>
                                      <p:tavLst>
                                        <p:tav tm="0">
                                          <p:val>
                                            <p:strVal val="#ppt_x"/>
                                          </p:val>
                                        </p:tav>
                                        <p:tav tm="100000">
                                          <p:val>
                                            <p:strVal val="#ppt_x"/>
                                          </p:val>
                                        </p:tav>
                                      </p:tavLst>
                                    </p:anim>
                                    <p:anim calcmode="lin" valueType="num">
                                      <p:cBhvr additive="base">
                                        <p:cTn id="86" dur="500" fill="hold"/>
                                        <p:tgtEl>
                                          <p:spTgt spid="138"/>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1347594"/>
                                        </p:tgtEl>
                                        <p:attrNameLst>
                                          <p:attrName>style.visibility</p:attrName>
                                        </p:attrNameLst>
                                      </p:cBhvr>
                                      <p:to>
                                        <p:strVal val="visible"/>
                                      </p:to>
                                    </p:set>
                                    <p:anim calcmode="lin" valueType="num">
                                      <p:cBhvr additive="base">
                                        <p:cTn id="89" dur="500" fill="hold"/>
                                        <p:tgtEl>
                                          <p:spTgt spid="1347594"/>
                                        </p:tgtEl>
                                        <p:attrNameLst>
                                          <p:attrName>ppt_x</p:attrName>
                                        </p:attrNameLst>
                                      </p:cBhvr>
                                      <p:tavLst>
                                        <p:tav tm="0">
                                          <p:val>
                                            <p:strVal val="#ppt_x"/>
                                          </p:val>
                                        </p:tav>
                                        <p:tav tm="100000">
                                          <p:val>
                                            <p:strVal val="#ppt_x"/>
                                          </p:val>
                                        </p:tav>
                                      </p:tavLst>
                                    </p:anim>
                                    <p:anim calcmode="lin" valueType="num">
                                      <p:cBhvr additive="base">
                                        <p:cTn id="90" dur="500" fill="hold"/>
                                        <p:tgtEl>
                                          <p:spTgt spid="1347594"/>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347620"/>
                                        </p:tgtEl>
                                        <p:attrNameLst>
                                          <p:attrName>style.visibility</p:attrName>
                                        </p:attrNameLst>
                                      </p:cBhvr>
                                      <p:to>
                                        <p:strVal val="visible"/>
                                      </p:to>
                                    </p:set>
                                    <p:anim calcmode="lin" valueType="num">
                                      <p:cBhvr additive="base">
                                        <p:cTn id="95" dur="500" fill="hold"/>
                                        <p:tgtEl>
                                          <p:spTgt spid="1347620"/>
                                        </p:tgtEl>
                                        <p:attrNameLst>
                                          <p:attrName>ppt_x</p:attrName>
                                        </p:attrNameLst>
                                      </p:cBhvr>
                                      <p:tavLst>
                                        <p:tav tm="0">
                                          <p:val>
                                            <p:strVal val="#ppt_x"/>
                                          </p:val>
                                        </p:tav>
                                        <p:tav tm="100000">
                                          <p:val>
                                            <p:strVal val="#ppt_x"/>
                                          </p:val>
                                        </p:tav>
                                      </p:tavLst>
                                    </p:anim>
                                    <p:anim calcmode="lin" valueType="num">
                                      <p:cBhvr additive="base">
                                        <p:cTn id="96" dur="500" fill="hold"/>
                                        <p:tgtEl>
                                          <p:spTgt spid="134762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5"/>
                                        </p:tgtEl>
                                        <p:attrNameLst>
                                          <p:attrName>style.visibility</p:attrName>
                                        </p:attrNameLst>
                                      </p:cBhvr>
                                      <p:to>
                                        <p:strVal val="visible"/>
                                      </p:to>
                                    </p:set>
                                    <p:anim calcmode="lin" valueType="num">
                                      <p:cBhvr additive="base">
                                        <p:cTn id="99" dur="500" fill="hold"/>
                                        <p:tgtEl>
                                          <p:spTgt spid="135"/>
                                        </p:tgtEl>
                                        <p:attrNameLst>
                                          <p:attrName>ppt_x</p:attrName>
                                        </p:attrNameLst>
                                      </p:cBhvr>
                                      <p:tavLst>
                                        <p:tav tm="0">
                                          <p:val>
                                            <p:strVal val="#ppt_x"/>
                                          </p:val>
                                        </p:tav>
                                        <p:tav tm="100000">
                                          <p:val>
                                            <p:strVal val="#ppt_x"/>
                                          </p:val>
                                        </p:tav>
                                      </p:tavLst>
                                    </p:anim>
                                    <p:anim calcmode="lin" valueType="num">
                                      <p:cBhvr additive="base">
                                        <p:cTn id="100"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347622"/>
                                        </p:tgtEl>
                                        <p:attrNameLst>
                                          <p:attrName>style.visibility</p:attrName>
                                        </p:attrNameLst>
                                      </p:cBhvr>
                                      <p:to>
                                        <p:strVal val="visible"/>
                                      </p:to>
                                    </p:set>
                                    <p:anim calcmode="lin" valueType="num">
                                      <p:cBhvr additive="base">
                                        <p:cTn id="105" dur="500" fill="hold"/>
                                        <p:tgtEl>
                                          <p:spTgt spid="1347622"/>
                                        </p:tgtEl>
                                        <p:attrNameLst>
                                          <p:attrName>ppt_x</p:attrName>
                                        </p:attrNameLst>
                                      </p:cBhvr>
                                      <p:tavLst>
                                        <p:tav tm="0">
                                          <p:val>
                                            <p:strVal val="#ppt_x"/>
                                          </p:val>
                                        </p:tav>
                                        <p:tav tm="100000">
                                          <p:val>
                                            <p:strVal val="#ppt_x"/>
                                          </p:val>
                                        </p:tav>
                                      </p:tavLst>
                                    </p:anim>
                                    <p:anim calcmode="lin" valueType="num">
                                      <p:cBhvr additive="base">
                                        <p:cTn id="106" dur="500" fill="hold"/>
                                        <p:tgtEl>
                                          <p:spTgt spid="134762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1347655"/>
                                        </p:tgtEl>
                                        <p:attrNameLst>
                                          <p:attrName>style.visibility</p:attrName>
                                        </p:attrNameLst>
                                      </p:cBhvr>
                                      <p:to>
                                        <p:strVal val="visible"/>
                                      </p:to>
                                    </p:set>
                                    <p:anim calcmode="lin" valueType="num">
                                      <p:cBhvr additive="base">
                                        <p:cTn id="109" dur="500" fill="hold"/>
                                        <p:tgtEl>
                                          <p:spTgt spid="1347655"/>
                                        </p:tgtEl>
                                        <p:attrNameLst>
                                          <p:attrName>ppt_x</p:attrName>
                                        </p:attrNameLst>
                                      </p:cBhvr>
                                      <p:tavLst>
                                        <p:tav tm="0">
                                          <p:val>
                                            <p:strVal val="#ppt_x"/>
                                          </p:val>
                                        </p:tav>
                                        <p:tav tm="100000">
                                          <p:val>
                                            <p:strVal val="#ppt_x"/>
                                          </p:val>
                                        </p:tav>
                                      </p:tavLst>
                                    </p:anim>
                                    <p:anim calcmode="lin" valueType="num">
                                      <p:cBhvr additive="base">
                                        <p:cTn id="110" dur="500" fill="hold"/>
                                        <p:tgtEl>
                                          <p:spTgt spid="1347655"/>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nodePh="1">
                                  <p:stCondLst>
                                    <p:cond delay="0"/>
                                  </p:stCondLst>
                                  <p:endCondLst>
                                    <p:cond evt="begin" delay="0">
                                      <p:tn val="111"/>
                                    </p:cond>
                                  </p:endCondLst>
                                  <p:childTnLst>
                                    <p:set>
                                      <p:cBhvr>
                                        <p:cTn id="112" dur="1" fill="hold">
                                          <p:stCondLst>
                                            <p:cond delay="0"/>
                                          </p:stCondLst>
                                        </p:cTn>
                                        <p:tgtEl>
                                          <p:spTgt spid="108"/>
                                        </p:tgtEl>
                                        <p:attrNameLst>
                                          <p:attrName>style.visibility</p:attrName>
                                        </p:attrNameLst>
                                      </p:cBhvr>
                                      <p:to>
                                        <p:strVal val="visible"/>
                                      </p:to>
                                    </p:set>
                                    <p:anim calcmode="lin" valueType="num">
                                      <p:cBhvr additive="base">
                                        <p:cTn id="113" dur="500" fill="hold"/>
                                        <p:tgtEl>
                                          <p:spTgt spid="108"/>
                                        </p:tgtEl>
                                        <p:attrNameLst>
                                          <p:attrName>ppt_x</p:attrName>
                                        </p:attrNameLst>
                                      </p:cBhvr>
                                      <p:tavLst>
                                        <p:tav tm="0">
                                          <p:val>
                                            <p:strVal val="#ppt_x"/>
                                          </p:val>
                                        </p:tav>
                                        <p:tav tm="100000">
                                          <p:val>
                                            <p:strVal val="#ppt_x"/>
                                          </p:val>
                                        </p:tav>
                                      </p:tavLst>
                                    </p:anim>
                                    <p:anim calcmode="lin" valueType="num">
                                      <p:cBhvr additive="base">
                                        <p:cTn id="114" dur="500" fill="hold"/>
                                        <p:tgtEl>
                                          <p:spTgt spid="108"/>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136"/>
                                        </p:tgtEl>
                                        <p:attrNameLst>
                                          <p:attrName>style.visibility</p:attrName>
                                        </p:attrNameLst>
                                      </p:cBhvr>
                                      <p:to>
                                        <p:strVal val="visible"/>
                                      </p:to>
                                    </p:set>
                                    <p:anim calcmode="lin" valueType="num">
                                      <p:cBhvr additive="base">
                                        <p:cTn id="117" dur="500" fill="hold"/>
                                        <p:tgtEl>
                                          <p:spTgt spid="136"/>
                                        </p:tgtEl>
                                        <p:attrNameLst>
                                          <p:attrName>ppt_x</p:attrName>
                                        </p:attrNameLst>
                                      </p:cBhvr>
                                      <p:tavLst>
                                        <p:tav tm="0">
                                          <p:val>
                                            <p:strVal val="#ppt_x"/>
                                          </p:val>
                                        </p:tav>
                                        <p:tav tm="100000">
                                          <p:val>
                                            <p:strVal val="#ppt_x"/>
                                          </p:val>
                                        </p:tav>
                                      </p:tavLst>
                                    </p:anim>
                                    <p:anim calcmode="lin" valueType="num">
                                      <p:cBhvr additive="base">
                                        <p:cTn id="118"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1347642"/>
                                        </p:tgtEl>
                                        <p:attrNameLst>
                                          <p:attrName>style.visibility</p:attrName>
                                        </p:attrNameLst>
                                      </p:cBhvr>
                                      <p:to>
                                        <p:strVal val="visible"/>
                                      </p:to>
                                    </p:set>
                                    <p:anim calcmode="lin" valueType="num">
                                      <p:cBhvr additive="base">
                                        <p:cTn id="123" dur="500" fill="hold"/>
                                        <p:tgtEl>
                                          <p:spTgt spid="1347642"/>
                                        </p:tgtEl>
                                        <p:attrNameLst>
                                          <p:attrName>ppt_x</p:attrName>
                                        </p:attrNameLst>
                                      </p:cBhvr>
                                      <p:tavLst>
                                        <p:tav tm="0">
                                          <p:val>
                                            <p:strVal val="#ppt_x"/>
                                          </p:val>
                                        </p:tav>
                                        <p:tav tm="100000">
                                          <p:val>
                                            <p:strVal val="#ppt_x"/>
                                          </p:val>
                                        </p:tav>
                                      </p:tavLst>
                                    </p:anim>
                                    <p:anim calcmode="lin" valueType="num">
                                      <p:cBhvr additive="base">
                                        <p:cTn id="124" dur="500" fill="hold"/>
                                        <p:tgtEl>
                                          <p:spTgt spid="1347642"/>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1347650"/>
                                        </p:tgtEl>
                                        <p:attrNameLst>
                                          <p:attrName>style.visibility</p:attrName>
                                        </p:attrNameLst>
                                      </p:cBhvr>
                                      <p:to>
                                        <p:strVal val="visible"/>
                                      </p:to>
                                    </p:set>
                                    <p:anim calcmode="lin" valueType="num">
                                      <p:cBhvr additive="base">
                                        <p:cTn id="127" dur="500" fill="hold"/>
                                        <p:tgtEl>
                                          <p:spTgt spid="1347650"/>
                                        </p:tgtEl>
                                        <p:attrNameLst>
                                          <p:attrName>ppt_x</p:attrName>
                                        </p:attrNameLst>
                                      </p:cBhvr>
                                      <p:tavLst>
                                        <p:tav tm="0">
                                          <p:val>
                                            <p:strVal val="#ppt_x"/>
                                          </p:val>
                                        </p:tav>
                                        <p:tav tm="100000">
                                          <p:val>
                                            <p:strVal val="#ppt_x"/>
                                          </p:val>
                                        </p:tav>
                                      </p:tavLst>
                                    </p:anim>
                                    <p:anim calcmode="lin" valueType="num">
                                      <p:cBhvr additive="base">
                                        <p:cTn id="128" dur="500" fill="hold"/>
                                        <p:tgtEl>
                                          <p:spTgt spid="13476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459"/>
                                        </p:tgtEl>
                                        <p:attrNameLst>
                                          <p:attrName>style.visibility</p:attrName>
                                        </p:attrNameLst>
                                      </p:cBhvr>
                                      <p:to>
                                        <p:strVal val="visible"/>
                                      </p:to>
                                    </p:set>
                                    <p:anim calcmode="lin" valueType="num">
                                      <p:cBhvr additive="base">
                                        <p:cTn id="131" dur="500" fill="hold"/>
                                        <p:tgtEl>
                                          <p:spTgt spid="147459"/>
                                        </p:tgtEl>
                                        <p:attrNameLst>
                                          <p:attrName>ppt_x</p:attrName>
                                        </p:attrNameLst>
                                      </p:cBhvr>
                                      <p:tavLst>
                                        <p:tav tm="0">
                                          <p:val>
                                            <p:strVal val="#ppt_x"/>
                                          </p:val>
                                        </p:tav>
                                        <p:tav tm="100000">
                                          <p:val>
                                            <p:strVal val="#ppt_x"/>
                                          </p:val>
                                        </p:tav>
                                      </p:tavLst>
                                    </p:anim>
                                    <p:anim calcmode="lin" valueType="num">
                                      <p:cBhvr additive="base">
                                        <p:cTn id="132" dur="500" fill="hold"/>
                                        <p:tgtEl>
                                          <p:spTgt spid="14745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
                                        </p:tgtEl>
                                        <p:attrNameLst>
                                          <p:attrName>style.visibility</p:attrName>
                                        </p:attrNameLst>
                                      </p:cBhvr>
                                      <p:to>
                                        <p:strVal val="visible"/>
                                      </p:to>
                                    </p:set>
                                    <p:anim calcmode="lin" valueType="num">
                                      <p:cBhvr additive="base">
                                        <p:cTn id="135" dur="500" fill="hold"/>
                                        <p:tgtEl>
                                          <p:spTgt spid="4"/>
                                        </p:tgtEl>
                                        <p:attrNameLst>
                                          <p:attrName>ppt_x</p:attrName>
                                        </p:attrNameLst>
                                      </p:cBhvr>
                                      <p:tavLst>
                                        <p:tav tm="0">
                                          <p:val>
                                            <p:strVal val="#ppt_x"/>
                                          </p:val>
                                        </p:tav>
                                        <p:tav tm="100000">
                                          <p:val>
                                            <p:strVal val="#ppt_x"/>
                                          </p:val>
                                        </p:tav>
                                      </p:tavLst>
                                    </p:anim>
                                    <p:anim calcmode="lin" valueType="num">
                                      <p:cBhvr additive="base">
                                        <p:cTn id="1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2"/>
                                        </p:tgtEl>
                                        <p:attrNameLst>
                                          <p:attrName>style.visibility</p:attrName>
                                        </p:attrNameLst>
                                      </p:cBhvr>
                                      <p:to>
                                        <p:strVal val="visible"/>
                                      </p:to>
                                    </p:set>
                                    <p:anim calcmode="lin" valueType="num">
                                      <p:cBhvr additive="base">
                                        <p:cTn id="141" dur="500" fill="hold"/>
                                        <p:tgtEl>
                                          <p:spTgt spid="2"/>
                                        </p:tgtEl>
                                        <p:attrNameLst>
                                          <p:attrName>ppt_x</p:attrName>
                                        </p:attrNameLst>
                                      </p:cBhvr>
                                      <p:tavLst>
                                        <p:tav tm="0">
                                          <p:val>
                                            <p:strVal val="#ppt_x"/>
                                          </p:val>
                                        </p:tav>
                                        <p:tav tm="100000">
                                          <p:val>
                                            <p:strVal val="#ppt_x"/>
                                          </p:val>
                                        </p:tav>
                                      </p:tavLst>
                                    </p:anim>
                                    <p:anim calcmode="lin" valueType="num">
                                      <p:cBhvr additive="base">
                                        <p:cTn id="1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animBg="1"/>
      <p:bldP spid="1347594" grpId="0"/>
      <p:bldP spid="1347618" grpId="0"/>
      <p:bldP spid="1347619" grpId="0"/>
      <p:bldP spid="1347620" grpId="0"/>
      <p:bldP spid="1347622" grpId="0"/>
      <p:bldP spid="1347642" grpId="0"/>
      <p:bldP spid="1347655" grpId="0"/>
      <p:bldP spid="3" grpId="0" animBg="1"/>
      <p:bldP spid="132111" grpId="0"/>
      <p:bldP spid="82" grpId="0"/>
      <p:bldP spid="83" grpId="0"/>
      <p:bldP spid="84" grpId="0"/>
      <p:bldP spid="95" grpId="0"/>
      <p:bldP spid="107" grpId="0"/>
      <p:bldP spid="108" grpId="0"/>
      <p:bldP spid="132122" grpId="0" animBg="1"/>
      <p:bldP spid="132121" grpId="0" animBg="1"/>
      <p:bldP spid="132123" grpId="0" animBg="1"/>
      <p:bldP spid="132125" grpId="0" animBg="1"/>
      <p:bldP spid="132126" grpId="0" animBg="1"/>
      <p:bldP spid="134" grpId="0"/>
      <p:bldP spid="135" grpId="0"/>
      <p:bldP spid="136" grpId="0"/>
      <p:bldP spid="137" grpId="0"/>
      <p:bldP spid="138" grpId="0"/>
      <p:bldP spid="2" grpId="0" animBg="1"/>
      <p:bldP spid="4"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90065"/>
            <a:ext cx="9144000" cy="4604069"/>
          </a:xfrm>
          <a:prstGeom prst="rect">
            <a:avLst/>
          </a:prstGeom>
        </p:spPr>
      </p:pic>
      <p:sp>
        <p:nvSpPr>
          <p:cNvPr id="7" name="TextBox 6"/>
          <p:cNvSpPr txBox="1"/>
          <p:nvPr/>
        </p:nvSpPr>
        <p:spPr>
          <a:xfrm>
            <a:off x="112340" y="466509"/>
            <a:ext cx="922084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crossbar-based</a:t>
            </a:r>
            <a:r>
              <a:rPr kumimoji="0" lang="en-US" sz="1800" b="0" i="0" u="none" strike="noStrike" kern="1200" cap="none" spc="0" normalizeH="0" baseline="30000" noProof="0" dirty="0">
                <a:ln>
                  <a:noFill/>
                </a:ln>
                <a:solidFill>
                  <a:srgbClr val="2D2D8A"/>
                </a:solidFill>
                <a:effectLst/>
                <a:uLnTx/>
                <a:uFillTx/>
                <a:latin typeface="Verdana"/>
                <a:ea typeface="+mn-ea"/>
                <a:cs typeface="+mn-cs"/>
              </a:rPr>
              <a:t>1</a:t>
            </a:r>
            <a:r>
              <a:rPr kumimoji="0" lang="en-US" sz="1800" b="0" i="0" u="none" strike="noStrike" kern="1200" cap="none" spc="0" normalizeH="0" baseline="0" noProof="0" dirty="0">
                <a:ln>
                  <a:noFill/>
                </a:ln>
                <a:solidFill>
                  <a:srgbClr val="2D2D8A"/>
                </a:solidFill>
                <a:effectLst/>
                <a:uLnTx/>
                <a:uFillTx/>
                <a:latin typeface="Verdana"/>
                <a:ea typeface="+mn-ea"/>
                <a:cs typeface="+mn-cs"/>
              </a:rPr>
              <a:t> cache coherent interconnect implemented </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 AMD’s Zen-based Ryzen APU lines (2017) [</a:t>
            </a:r>
            <a:r>
              <a:rPr kumimoji="0" lang="hu-HU" sz="1800" b="0" i="0" u="none" strike="noStrike" kern="1200" cap="none" spc="0" normalizeH="0" baseline="0" noProof="0" dirty="0">
                <a:ln>
                  <a:noFill/>
                </a:ln>
                <a:solidFill>
                  <a:srgbClr val="2D2D8A"/>
                </a:solidFill>
                <a:effectLst/>
                <a:uLnTx/>
                <a:uFillTx/>
                <a:latin typeface="Verdana"/>
                <a:ea typeface="+mn-ea"/>
                <a:cs typeface="+mn-cs"/>
              </a:rPr>
              <a:t>66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(11)</a:t>
            </a:r>
          </a:p>
        </p:txBody>
      </p:sp>
      <p:sp>
        <p:nvSpPr>
          <p:cNvPr id="2" name="TextBox 1">
            <a:extLst>
              <a:ext uri="{FF2B5EF4-FFF2-40B4-BE49-F238E27FC236}">
                <a16:creationId xmlns:a16="http://schemas.microsoft.com/office/drawing/2014/main" id="{5D9E1AA5-BD8A-F987-85F5-38EBCBC518EC}"/>
              </a:ext>
            </a:extLst>
          </p:cNvPr>
          <p:cNvSpPr txBox="1"/>
          <p:nvPr/>
        </p:nvSpPr>
        <p:spPr>
          <a:xfrm>
            <a:off x="107950" y="6253493"/>
            <a:ext cx="888871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We note that AMD’s crossbar is not a full crossbar but a </a:t>
            </a:r>
            <a:r>
              <a:rPr kumimoji="0" lang="en-US" sz="1400" b="0" i="0" u="none" strike="noStrike" kern="1200" cap="none" spc="0" normalizeH="0" baseline="0" noProof="0" dirty="0">
                <a:ln>
                  <a:noFill/>
                </a:ln>
                <a:solidFill>
                  <a:srgbClr val="0070C0"/>
                </a:solidFill>
                <a:effectLst/>
                <a:uLnTx/>
                <a:uFillTx/>
                <a:latin typeface="Verdana"/>
                <a:ea typeface="+mn-ea"/>
                <a:cs typeface="+mn-cs"/>
              </a:rPr>
              <a:t>sparsely connected crossbar</a:t>
            </a:r>
            <a:r>
              <a:rPr kumimoji="0" lang="en-US" sz="1400" b="0" i="0" u="none" strike="noStrike" kern="1200" cap="none" spc="0" normalizeH="0" baseline="0" noProof="0" dirty="0">
                <a:ln>
                  <a:noFill/>
                </a:ln>
                <a:solidFill>
                  <a:srgbClr val="000000"/>
                </a:solidFill>
                <a:effectLst/>
                <a:uLnTx/>
                <a:uFillTx/>
                <a:latin typeface="Verdana"/>
                <a:ea typeface="+mn-ea"/>
                <a:cs typeface="+mn-cs"/>
              </a:rPr>
              <a:t>, as will be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discussed later in this Section.</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70536295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hu-HU" sz="1700" dirty="0"/>
              <a:t>2.1 </a:t>
            </a:r>
            <a:r>
              <a:rPr lang="en-US" sz="1700" dirty="0"/>
              <a:t>Overview of the evolution of the Arm ISA </a:t>
            </a:r>
            <a:r>
              <a:rPr lang="hu-HU" sz="1700" dirty="0"/>
              <a:t>(</a:t>
            </a:r>
            <a:r>
              <a:rPr lang="en-US" sz="1700" dirty="0"/>
              <a:t>1</a:t>
            </a:r>
            <a:r>
              <a:rPr lang="hu-HU" sz="1700" dirty="0"/>
              <a:t>)</a:t>
            </a:r>
            <a:endParaRPr lang="en-US" sz="1700" dirty="0"/>
          </a:p>
        </p:txBody>
      </p:sp>
      <p:grpSp>
        <p:nvGrpSpPr>
          <p:cNvPr id="9" name="Group 8"/>
          <p:cNvGrpSpPr/>
          <p:nvPr/>
        </p:nvGrpSpPr>
        <p:grpSpPr>
          <a:xfrm>
            <a:off x="142874" y="1280487"/>
            <a:ext cx="8914499" cy="3887751"/>
            <a:chOff x="-88274" y="1645920"/>
            <a:chExt cx="9549908" cy="4099507"/>
          </a:xfrm>
        </p:grpSpPr>
        <p:pic>
          <p:nvPicPr>
            <p:cNvPr id="5" name="Picture 4"/>
            <p:cNvPicPr>
              <a:picLocks noChangeAspect="1"/>
            </p:cNvPicPr>
            <p:nvPr/>
          </p:nvPicPr>
          <p:blipFill rotWithShape="1">
            <a:blip r:embed="rId2"/>
            <a:srcRect l="5779" t="12479" r="2230" b="33309"/>
            <a:stretch/>
          </p:blipFill>
          <p:spPr>
            <a:xfrm>
              <a:off x="192505" y="1645920"/>
              <a:ext cx="9269129" cy="4099507"/>
            </a:xfrm>
            <a:prstGeom prst="rect">
              <a:avLst/>
            </a:prstGeom>
          </p:spPr>
        </p:pic>
        <p:pic>
          <p:nvPicPr>
            <p:cNvPr id="7" name="Picture 6"/>
            <p:cNvPicPr>
              <a:picLocks noChangeAspect="1"/>
            </p:cNvPicPr>
            <p:nvPr/>
          </p:nvPicPr>
          <p:blipFill rotWithShape="1">
            <a:blip r:embed="rId2"/>
            <a:srcRect l="430" t="16298" r="96321" b="46408"/>
            <a:stretch/>
          </p:blipFill>
          <p:spPr>
            <a:xfrm>
              <a:off x="-88274" y="2204187"/>
              <a:ext cx="290400" cy="2502568"/>
            </a:xfrm>
            <a:prstGeom prst="rect">
              <a:avLst/>
            </a:prstGeom>
          </p:spPr>
        </p:pic>
      </p:grpSp>
      <p:sp>
        <p:nvSpPr>
          <p:cNvPr id="8" name="TextBox 7"/>
          <p:cNvSpPr txBox="1"/>
          <p:nvPr/>
        </p:nvSpPr>
        <p:spPr>
          <a:xfrm>
            <a:off x="71501" y="439941"/>
            <a:ext cx="9308776" cy="684803"/>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2.1 Overview of the evolution of the Arm ISA</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Growth of instruction sets of processors over time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r>
              <a:rPr kumimoji="0" lang="hu-HU" sz="1800" b="0" i="0" u="none" strike="noStrike" kern="1200" cap="none" spc="0" normalizeH="0" baseline="0" noProof="0" dirty="0">
                <a:ln>
                  <a:noFill/>
                </a:ln>
                <a:solidFill>
                  <a:srgbClr val="000000"/>
                </a:solidFill>
                <a:effectLst/>
                <a:uLnTx/>
                <a:uFillTx/>
                <a:latin typeface="Verdana"/>
                <a:ea typeface="+mn-ea"/>
                <a:cs typeface="+mn-cs"/>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ounded Rectangle 3"/>
          <p:cNvSpPr/>
          <p:nvPr/>
        </p:nvSpPr>
        <p:spPr bwMode="auto">
          <a:xfrm>
            <a:off x="5475" y="5129089"/>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142875" y="5157964"/>
            <a:ext cx="9412833" cy="140038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noProof="0" dirty="0">
                <a:ln>
                  <a:noFill/>
                </a:ln>
                <a:solidFill>
                  <a:srgbClr val="FF0000"/>
                </a:solidFill>
                <a:effectLst/>
                <a:uLnTx/>
                <a:uFillTx/>
                <a:latin typeface="Verdana"/>
                <a:ea typeface="+mn-ea"/>
                <a:cs typeface="+mn-cs"/>
              </a:rPr>
              <a:t>Note</a:t>
            </a:r>
            <a:r>
              <a:rPr kumimoji="0" lang="en-US" sz="1600" b="0" i="0" u="none" strike="noStrike" kern="1200" cap="none" spc="-20" normalizeH="0" noProof="0" dirty="0">
                <a:ln>
                  <a:noFill/>
                </a:ln>
                <a:solidFill>
                  <a:srgbClr val="000000"/>
                </a:solidFill>
                <a:effectLst/>
                <a:uLnTx/>
                <a:uFillTx/>
                <a:latin typeface="Verdana"/>
                <a:ea typeface="+mn-ea"/>
                <a:cs typeface="+mn-cs"/>
              </a:rPr>
              <a:t> in the above Figure that </a:t>
            </a:r>
            <a:r>
              <a:rPr kumimoji="0" lang="en-US" sz="1600" b="0" i="0" u="none" strike="noStrike" kern="1200" cap="none" spc="-20" normalizeH="0" noProof="0" dirty="0">
                <a:ln>
                  <a:noFill/>
                </a:ln>
                <a:solidFill>
                  <a:srgbClr val="0070C0"/>
                </a:solidFill>
                <a:effectLst/>
                <a:uLnTx/>
                <a:uFillTx/>
                <a:latin typeface="Verdana"/>
                <a:ea typeface="+mn-ea"/>
                <a:cs typeface="+mn-cs"/>
              </a:rPr>
              <a:t>both </a:t>
            </a:r>
            <a:r>
              <a:rPr kumimoji="0" lang="en-US" sz="1600" b="0" i="0" u="none" strike="noStrike" kern="1200" cap="none" spc="-20" normalizeH="0" noProof="0" dirty="0">
                <a:ln>
                  <a:noFill/>
                </a:ln>
                <a:solidFill>
                  <a:srgbClr val="FF0000"/>
                </a:solidFill>
                <a:effectLst/>
                <a:uLnTx/>
                <a:uFillTx/>
                <a:latin typeface="Verdana"/>
                <a:ea typeface="+mn-ea"/>
                <a:cs typeface="+mn-cs"/>
              </a:rPr>
              <a:t>RISC ISAs </a:t>
            </a:r>
            <a:r>
              <a:rPr kumimoji="0" lang="en-US" sz="1600" b="0" i="0" u="none" strike="noStrike" kern="1200" cap="none" spc="-20" normalizeH="0" noProof="0" dirty="0">
                <a:ln>
                  <a:noFill/>
                </a:ln>
                <a:solidFill>
                  <a:srgbClr val="000000"/>
                </a:solidFill>
                <a:effectLst/>
                <a:uLnTx/>
                <a:uFillTx/>
                <a:latin typeface="Verdana"/>
                <a:ea typeface="+mn-ea"/>
                <a:cs typeface="+mn-cs"/>
              </a:rPr>
              <a:t>(Reduced Instruction Set Computer), such 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IBM’s PPC and the Arm ISA, as well as </a:t>
            </a:r>
            <a:r>
              <a:rPr kumimoji="0" lang="en-US" sz="1600" b="0" i="0" u="none" strike="noStrike" kern="1200" cap="none" spc="-90" normalizeH="0" baseline="0" noProof="0" dirty="0">
                <a:ln>
                  <a:noFill/>
                </a:ln>
                <a:solidFill>
                  <a:srgbClr val="000000"/>
                </a:solidFill>
                <a:effectLst/>
                <a:uLnTx/>
                <a:uFillTx/>
                <a:latin typeface="Verdana"/>
                <a:ea typeface="+mn-ea"/>
                <a:cs typeface="+mn-cs"/>
              </a:rPr>
              <a:t>the </a:t>
            </a:r>
            <a:r>
              <a:rPr kumimoji="0" lang="en-US" sz="1600" b="0" i="0" u="none" strike="noStrike" kern="1200" cap="none" spc="-90" normalizeH="0" baseline="0" noProof="0" dirty="0">
                <a:ln>
                  <a:noFill/>
                </a:ln>
                <a:solidFill>
                  <a:srgbClr val="FF0000"/>
                </a:solidFill>
                <a:effectLst/>
                <a:uLnTx/>
                <a:uFillTx/>
                <a:latin typeface="Verdana"/>
                <a:ea typeface="+mn-ea"/>
                <a:cs typeface="+mn-cs"/>
              </a:rPr>
              <a:t>x86 CISC </a:t>
            </a:r>
            <a:r>
              <a:rPr kumimoji="0" lang="en-US" sz="1600" b="0" i="0" u="none" strike="noStrike" kern="1200" cap="none" spc="-60" normalizeH="0" baseline="0" noProof="0" dirty="0">
                <a:ln>
                  <a:noFill/>
                </a:ln>
                <a:solidFill>
                  <a:srgbClr val="000000"/>
                </a:solidFill>
                <a:effectLst/>
                <a:uLnTx/>
                <a:uFillTx/>
                <a:latin typeface="Verdana"/>
                <a:ea typeface="+mn-ea"/>
                <a:cs typeface="+mn-cs"/>
              </a:rPr>
              <a:t>(Complex</a:t>
            </a:r>
            <a:r>
              <a:rPr kumimoji="0" lang="en-US" sz="1600" b="0" i="0" u="none" strike="noStrike" kern="1200" cap="none" spc="-50" normalizeH="0" baseline="0" noProof="0" dirty="0">
                <a:ln>
                  <a:noFill/>
                </a:ln>
                <a:solidFill>
                  <a:srgbClr val="000000"/>
                </a:solidFill>
                <a:effectLst/>
                <a:uLnTx/>
                <a:uFillTx/>
                <a:latin typeface="Verdana"/>
                <a:ea typeface="+mn-ea"/>
                <a:cs typeface="+mn-cs"/>
              </a:rPr>
              <a:t> Instruction Set Computer)</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50" normalizeH="0" baseline="0" noProof="0" dirty="0">
                <a:ln>
                  <a:noFill/>
                </a:ln>
                <a:solidFill>
                  <a:srgbClr val="FF0000"/>
                </a:solidFill>
                <a:effectLst/>
                <a:uLnTx/>
                <a:uFillTx/>
                <a:latin typeface="Verdana"/>
                <a:ea typeface="+mn-ea"/>
                <a:cs typeface="+mn-cs"/>
              </a:rPr>
              <a:t> </a:t>
            </a:r>
            <a:r>
              <a:rPr kumimoji="0" lang="en-US" sz="1600" b="0" i="0" u="none" strike="noStrike" kern="1200" cap="none" spc="-90" normalizeH="0" baseline="0" noProof="0" dirty="0">
                <a:ln>
                  <a:noFill/>
                </a:ln>
                <a:solidFill>
                  <a:srgbClr val="FF0000"/>
                </a:solidFill>
                <a:effectLst/>
                <a:uLnTx/>
                <a:uFillTx/>
                <a:latin typeface="Verdana"/>
                <a:ea typeface="+mn-ea"/>
                <a:cs typeface="+mn-cs"/>
              </a:rPr>
              <a:t> ISA </a:t>
            </a:r>
            <a:r>
              <a:rPr kumimoji="0" lang="en-US" sz="1600" b="0" i="0" u="none" strike="noStrike" kern="1200" cap="none" spc="-90" normalizeH="0" baseline="0" noProof="0" dirty="0">
                <a:ln>
                  <a:noFill/>
                </a:ln>
                <a:solidFill>
                  <a:srgbClr val="0070C0"/>
                </a:solidFill>
                <a:effectLst/>
                <a:uLnTx/>
                <a:uFillTx/>
                <a:latin typeface="Verdana"/>
                <a:ea typeface="+mn-ea"/>
                <a:cs typeface="+mn-cs"/>
              </a:rPr>
              <a:t>evolve continuously.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number of available instructions in both RISC and CISC ISAs </a:t>
            </a:r>
            <a:r>
              <a:rPr kumimoji="0" lang="en-US" sz="1600" b="0" i="0" u="none" strike="noStrike" kern="1200" cap="none" spc="0" normalizeH="0" baseline="0" noProof="0" dirty="0">
                <a:ln>
                  <a:noFill/>
                </a:ln>
                <a:solidFill>
                  <a:srgbClr val="000000"/>
                </a:solidFill>
                <a:effectLst/>
                <a:uLnTx/>
                <a:uFillTx/>
                <a:latin typeface="Verdana"/>
                <a:ea typeface="+mn-ea"/>
                <a:cs typeface="+mn-cs"/>
              </a:rPr>
              <a:t>has increased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to over 1000</a:t>
            </a:r>
            <a:r>
              <a:rPr kumimoji="0" lang="en-US" sz="1600" b="0" i="0" u="none" strike="noStrike" kern="1200" cap="none" spc="0" normalizeH="0" baseline="0" noProof="0" dirty="0">
                <a:ln>
                  <a:noFill/>
                </a:ln>
                <a:solidFill>
                  <a:srgbClr val="000000"/>
                </a:solidFill>
                <a:effectLst/>
                <a:uLnTx/>
                <a:uFillTx/>
                <a:latin typeface="Verdana"/>
                <a:ea typeface="+mn-ea"/>
                <a:cs typeface="+mn-cs"/>
              </a:rPr>
              <a:t>, resulting in a </a:t>
            </a:r>
            <a:r>
              <a:rPr kumimoji="0" lang="en-US" sz="1600" b="0" i="0" u="none" strike="noStrike" kern="1200" cap="none" spc="0" normalizeH="0" baseline="0" noProof="0" dirty="0">
                <a:ln>
                  <a:noFill/>
                </a:ln>
                <a:solidFill>
                  <a:srgbClr val="0070C0"/>
                </a:solidFill>
                <a:effectLst/>
                <a:uLnTx/>
                <a:uFillTx/>
                <a:latin typeface="Verdana"/>
                <a:ea typeface="+mn-ea"/>
                <a:cs typeface="+mn-cs"/>
              </a:rPr>
              <a:t>similar number </a:t>
            </a:r>
            <a:r>
              <a:rPr kumimoji="0" lang="en-US" sz="1600" b="0" i="0" u="none" strike="noStrike" kern="1200" cap="none" spc="0" normalizeH="0" baseline="0" noProof="0" dirty="0">
                <a:ln>
                  <a:noFill/>
                </a:ln>
                <a:effectLst/>
                <a:uLnTx/>
                <a:uFillTx/>
                <a:latin typeface="Verdana"/>
                <a:ea typeface="+mn-ea"/>
                <a:cs typeface="+mn-cs"/>
              </a:rPr>
              <a:t>of instructions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both</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4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4238086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anim calcmode="lin" valueType="num">
                                      <p:cBhvr additive="base">
                                        <p:cTn id="15"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0">
                                            <p:txEl>
                                              <p:pRg st="3" end="3"/>
                                            </p:txEl>
                                          </p:spTgt>
                                        </p:tgtEl>
                                        <p:attrNameLst>
                                          <p:attrName>style.visibility</p:attrName>
                                        </p:attrNameLst>
                                      </p:cBhvr>
                                      <p:to>
                                        <p:strVal val="visible"/>
                                      </p:to>
                                    </p:set>
                                    <p:anim calcmode="lin" valueType="num">
                                      <p:cBhvr additive="base">
                                        <p:cTn id="2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
                                            <p:txEl>
                                              <p:pRg st="4" end="4"/>
                                            </p:txEl>
                                          </p:spTgt>
                                        </p:tgtEl>
                                        <p:attrNameLst>
                                          <p:attrName>style.visibility</p:attrName>
                                        </p:attrNameLst>
                                      </p:cBhvr>
                                      <p:to>
                                        <p:strVal val="visible"/>
                                      </p:to>
                                    </p:set>
                                    <p:anim calcmode="lin" valueType="num">
                                      <p:cBhvr additive="base">
                                        <p:cTn id="25"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0C25B-50D6-9190-CF2D-57C41E90F8F4}"/>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(12)</a:t>
            </a:r>
            <a:endParaRPr lang="hu-HU" sz="1700" dirty="0"/>
          </a:p>
        </p:txBody>
      </p:sp>
      <p:pic>
        <p:nvPicPr>
          <p:cNvPr id="5" name="Picture 4">
            <a:extLst>
              <a:ext uri="{FF2B5EF4-FFF2-40B4-BE49-F238E27FC236}">
                <a16:creationId xmlns:a16="http://schemas.microsoft.com/office/drawing/2014/main" id="{EB940134-8273-BF91-F892-922974D6CAB8}"/>
              </a:ext>
            </a:extLst>
          </p:cNvPr>
          <p:cNvPicPr>
            <a:picLocks noChangeAspect="1"/>
          </p:cNvPicPr>
          <p:nvPr/>
        </p:nvPicPr>
        <p:blipFill rotWithShape="1">
          <a:blip r:embed="rId2"/>
          <a:srcRect l="12130" t="33061" r="14703" b="15629"/>
          <a:stretch/>
        </p:blipFill>
        <p:spPr>
          <a:xfrm>
            <a:off x="54420" y="1706078"/>
            <a:ext cx="9035159" cy="3564090"/>
          </a:xfrm>
          <a:prstGeom prst="rect">
            <a:avLst/>
          </a:prstGeom>
        </p:spPr>
      </p:pic>
      <p:sp>
        <p:nvSpPr>
          <p:cNvPr id="7" name="TextBox 6">
            <a:extLst>
              <a:ext uri="{FF2B5EF4-FFF2-40B4-BE49-F238E27FC236}">
                <a16:creationId xmlns:a16="http://schemas.microsoft.com/office/drawing/2014/main" id="{0FD78FE5-7084-9B93-27F4-6FD200EA864A}"/>
              </a:ext>
            </a:extLst>
          </p:cNvPr>
          <p:cNvSpPr txBox="1"/>
          <p:nvPr/>
        </p:nvSpPr>
        <p:spPr>
          <a:xfrm>
            <a:off x="-1974" y="466545"/>
            <a:ext cx="10228540"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Example of a ring bus-based cache-coherent interconnect of Intel’s 13</a:t>
            </a:r>
            <a:r>
              <a:rPr kumimoji="0" lang="en-US" sz="1800" b="0" i="0" u="none" strike="noStrike" kern="1200" cap="none" spc="-8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80" normalizeH="0" baseline="0" noProof="0" dirty="0">
                <a:ln>
                  <a:noFill/>
                </a:ln>
                <a:solidFill>
                  <a:srgbClr val="2D2D8A"/>
                </a:solidFill>
                <a:effectLst/>
                <a:uLnTx/>
                <a:uFillTx/>
                <a:latin typeface="Verdana"/>
                <a:ea typeface="+mn-ea"/>
                <a:cs typeface="+mn-cs"/>
              </a:rPr>
              <a:t> gen.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  Raptor Lake </a:t>
            </a:r>
            <a:r>
              <a:rPr kumimoji="0" lang="en-US" sz="1800" b="0" i="0" u="none" strike="noStrike" kern="1200" cap="none" spc="-40" normalizeH="0" baseline="0" noProof="0" dirty="0">
                <a:ln>
                  <a:noFill/>
                </a:ln>
                <a:solidFill>
                  <a:srgbClr val="2D2D8A"/>
                </a:solidFill>
                <a:effectLst/>
                <a:uLnTx/>
                <a:uFillTx/>
                <a:latin typeface="Verdana"/>
                <a:ea typeface="+mn-ea"/>
                <a:cs typeface="+mn-cs"/>
              </a:rPr>
              <a:t>processors featuring a </a:t>
            </a:r>
            <a:r>
              <a:rPr kumimoji="0" lang="en-US" sz="1800" b="0" i="0" u="none" strike="noStrike" kern="1200" cap="none" spc="-4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40" normalizeH="0" baseline="0" noProof="0" dirty="0">
                <a:ln>
                  <a:noFill/>
                </a:ln>
                <a:solidFill>
                  <a:srgbClr val="2D2D8A"/>
                </a:solidFill>
                <a:effectLst/>
                <a:uLnTx/>
                <a:uFillTx/>
                <a:latin typeface="Verdana"/>
                <a:ea typeface="+mn-ea"/>
                <a:cs typeface="+mn-cs"/>
              </a:rPr>
              <a:t> architecture with 8 big and 16 little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40" normalizeH="0" baseline="0" noProof="0" dirty="0">
                <a:ln>
                  <a:noFill/>
                </a:ln>
                <a:solidFill>
                  <a:srgbClr val="2D2D8A"/>
                </a:solidFill>
                <a:effectLst/>
                <a:uLnTx/>
                <a:uFillTx/>
                <a:latin typeface="Verdana"/>
                <a:ea typeface="+mn-ea"/>
                <a:cs typeface="+mn-cs"/>
              </a:rPr>
              <a:t>  cores (2022) [</a:t>
            </a:r>
            <a:r>
              <a:rPr kumimoji="0" lang="hu-HU" sz="1800" b="0" i="0" u="none" strike="noStrike" kern="1200" cap="none" spc="-40" normalizeH="0" baseline="0" noProof="0" dirty="0">
                <a:ln>
                  <a:noFill/>
                </a:ln>
                <a:solidFill>
                  <a:srgbClr val="2D2D8A"/>
                </a:solidFill>
                <a:effectLst/>
                <a:uLnTx/>
                <a:uFillTx/>
                <a:latin typeface="Verdana"/>
                <a:ea typeface="+mn-ea"/>
                <a:cs typeface="+mn-cs"/>
              </a:rPr>
              <a:t>67</a:t>
            </a:r>
            <a:r>
              <a:rPr kumimoji="0" lang="en-US" sz="1800" b="0" i="0" u="none" strike="noStrike" kern="1200" cap="none" spc="-40" normalizeH="0" baseline="0" noProof="0" dirty="0">
                <a:ln>
                  <a:noFill/>
                </a:ln>
                <a:solidFill>
                  <a:srgbClr val="2D2D8A"/>
                </a:solidFill>
                <a:effectLst/>
                <a:uLnTx/>
                <a:uFillTx/>
                <a:latin typeface="Verdana"/>
                <a:ea typeface="+mn-ea"/>
                <a:cs typeface="+mn-cs"/>
              </a:rPr>
              <a:t>]</a:t>
            </a:r>
            <a:endParaRPr kumimoji="0" lang="hu-HU" sz="1800" b="0" i="0" u="none" strike="noStrike" kern="1200" cap="none" spc="-4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703796854"/>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18CAC0-1CDA-78A3-F35D-83128DD584A4}"/>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(13)</a:t>
            </a:r>
            <a:endParaRPr lang="hu-HU" sz="1700" dirty="0"/>
          </a:p>
        </p:txBody>
      </p:sp>
      <p:pic>
        <p:nvPicPr>
          <p:cNvPr id="5" name="Picture 4" descr="A computer screen shot of a computer&#10;&#10;Description automatically generated">
            <a:extLst>
              <a:ext uri="{FF2B5EF4-FFF2-40B4-BE49-F238E27FC236}">
                <a16:creationId xmlns:a16="http://schemas.microsoft.com/office/drawing/2014/main" id="{55185891-2CA6-9D7F-1710-4FFAA66504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96293" y="1580208"/>
            <a:ext cx="5618727" cy="4642396"/>
          </a:xfrm>
          <a:prstGeom prst="rect">
            <a:avLst/>
          </a:prstGeom>
        </p:spPr>
      </p:pic>
      <p:sp>
        <p:nvSpPr>
          <p:cNvPr id="7" name="TextBox 6">
            <a:extLst>
              <a:ext uri="{FF2B5EF4-FFF2-40B4-BE49-F238E27FC236}">
                <a16:creationId xmlns:a16="http://schemas.microsoft.com/office/drawing/2014/main" id="{F56C4A1E-62EE-D4A9-093D-98A88532CE2C}"/>
              </a:ext>
            </a:extLst>
          </p:cNvPr>
          <p:cNvSpPr txBox="1"/>
          <p:nvPr/>
        </p:nvSpPr>
        <p:spPr>
          <a:xfrm>
            <a:off x="-1974" y="477055"/>
            <a:ext cx="10228540"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Example of a mesh-based cache-coherent interconnect implemented in Intel’s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  32-core Skylake server processor </a:t>
            </a:r>
            <a:r>
              <a:rPr kumimoji="0" lang="en-US" sz="1800" b="0" i="0" u="none" strike="noStrike" kern="1200" cap="none" spc="-40" normalizeH="0" baseline="0" noProof="0" dirty="0">
                <a:ln>
                  <a:noFill/>
                </a:ln>
                <a:solidFill>
                  <a:srgbClr val="2D2D8A"/>
                </a:solidFill>
                <a:effectLst/>
                <a:uLnTx/>
                <a:uFillTx/>
                <a:latin typeface="Verdana"/>
                <a:ea typeface="+mn-ea"/>
                <a:cs typeface="+mn-cs"/>
              </a:rPr>
              <a:t>(2017) [</a:t>
            </a:r>
            <a:r>
              <a:rPr kumimoji="0" lang="hu-HU" sz="1800" b="0" i="0" u="none" strike="noStrike" kern="1200" cap="none" spc="-40" normalizeH="0" baseline="0" noProof="0" dirty="0">
                <a:ln>
                  <a:noFill/>
                </a:ln>
                <a:solidFill>
                  <a:srgbClr val="2D2D8A"/>
                </a:solidFill>
                <a:effectLst/>
                <a:uLnTx/>
                <a:uFillTx/>
                <a:latin typeface="Verdana"/>
                <a:ea typeface="+mn-ea"/>
                <a:cs typeface="+mn-cs"/>
              </a:rPr>
              <a:t>68</a:t>
            </a:r>
            <a:r>
              <a:rPr kumimoji="0" lang="en-US" sz="1800" b="0" i="0" u="none" strike="noStrike" kern="1200" cap="none" spc="-40" normalizeH="0" baseline="0" noProof="0" dirty="0">
                <a:ln>
                  <a:noFill/>
                </a:ln>
                <a:solidFill>
                  <a:srgbClr val="2D2D8A"/>
                </a:solidFill>
                <a:effectLst/>
                <a:uLnTx/>
                <a:uFillTx/>
                <a:latin typeface="Verdana"/>
                <a:ea typeface="+mn-ea"/>
                <a:cs typeface="+mn-cs"/>
              </a:rPr>
              <a:t>]</a:t>
            </a:r>
            <a:endParaRPr kumimoji="0" lang="hu-HU" sz="1800" b="0" i="0" u="none" strike="noStrike" kern="1200" cap="none" spc="-4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39233072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CFE3A-E2CE-8737-6790-AB0995A077A4}"/>
              </a:ext>
            </a:extLst>
          </p:cNvPr>
          <p:cNvSpPr>
            <a:spLocks noGrp="1"/>
          </p:cNvSpPr>
          <p:nvPr>
            <p:ph type="title"/>
          </p:nvPr>
        </p:nvSpPr>
        <p:spPr/>
        <p:txBody>
          <a:bodyPr/>
          <a:lstStyle/>
          <a:p>
            <a:r>
              <a:rPr lang="en-US" sz="1700" kern="1200" dirty="0">
                <a:solidFill>
                  <a:srgbClr val="FFFFFF"/>
                </a:solidFill>
              </a:rPr>
              <a:t>Annex 1: Cache-coherent interconnects (14)</a:t>
            </a:r>
            <a:endParaRPr lang="hu-HU" sz="1700" dirty="0"/>
          </a:p>
        </p:txBody>
      </p:sp>
      <p:sp>
        <p:nvSpPr>
          <p:cNvPr id="5" name="TextBox 4">
            <a:extLst>
              <a:ext uri="{FF2B5EF4-FFF2-40B4-BE49-F238E27FC236}">
                <a16:creationId xmlns:a16="http://schemas.microsoft.com/office/drawing/2014/main" id="{B4A1AB38-C239-56DB-5086-C2F438603459}"/>
              </a:ext>
            </a:extLst>
          </p:cNvPr>
          <p:cNvSpPr txBox="1"/>
          <p:nvPr/>
        </p:nvSpPr>
        <p:spPr>
          <a:xfrm>
            <a:off x="86930" y="462457"/>
            <a:ext cx="47591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 The evolution of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8" name="TextBox 7">
            <a:extLst>
              <a:ext uri="{FF2B5EF4-FFF2-40B4-BE49-F238E27FC236}">
                <a16:creationId xmlns:a16="http://schemas.microsoft.com/office/drawing/2014/main" id="{35709DF7-01A8-5F69-836A-F388C8983AF0}"/>
              </a:ext>
            </a:extLst>
          </p:cNvPr>
          <p:cNvSpPr txBox="1"/>
          <p:nvPr/>
        </p:nvSpPr>
        <p:spPr>
          <a:xfrm>
            <a:off x="107950" y="809297"/>
            <a:ext cx="9277788"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Subsection focuses on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kernel part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on-die interconnects, which is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interconnect fabrics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before discussing ARM’s latest cache coherent interconnect fabrics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CoreLink</a:t>
            </a:r>
            <a:r>
              <a:rPr kumimoji="0" lang="en-US" sz="1600" b="0" i="0" u="none" strike="noStrike" kern="1200" cap="none" spc="0" normalizeH="0" baseline="0" noProof="0" dirty="0">
                <a:ln>
                  <a:noFill/>
                </a:ln>
                <a:solidFill>
                  <a:srgbClr val="000000"/>
                </a:solidFill>
                <a:effectLst/>
                <a:uLnTx/>
                <a:uFillTx/>
                <a:latin typeface="Verdana"/>
                <a:ea typeface="+mn-ea"/>
                <a:cs typeface="+mn-cs"/>
              </a:rPr>
              <a:t> CI-700, it is compelling to trace 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fascinating evolution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88924817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D21986-A046-1A03-C215-B3EC54B0D602}"/>
              </a:ext>
            </a:extLst>
          </p:cNvPr>
          <p:cNvSpPr>
            <a:spLocks noGrp="1"/>
          </p:cNvSpPr>
          <p:nvPr>
            <p:ph type="title"/>
          </p:nvPr>
        </p:nvSpPr>
        <p:spPr/>
        <p:txBody>
          <a:bodyPr/>
          <a:lstStyle/>
          <a:p>
            <a:r>
              <a:rPr lang="en-US" sz="1700" kern="1200" dirty="0">
                <a:solidFill>
                  <a:srgbClr val="FFFFFF"/>
                </a:solidFill>
              </a:rPr>
              <a:t>Annex 1: Cache-coherent interconnects (15)</a:t>
            </a:r>
            <a:endParaRPr lang="hu-HU" sz="1700" dirty="0"/>
          </a:p>
        </p:txBody>
      </p:sp>
      <p:sp>
        <p:nvSpPr>
          <p:cNvPr id="3" name="TextBox 2">
            <a:extLst>
              <a:ext uri="{FF2B5EF4-FFF2-40B4-BE49-F238E27FC236}">
                <a16:creationId xmlns:a16="http://schemas.microsoft.com/office/drawing/2014/main" id="{E35E4B51-F924-A4BD-2575-4D6C70F9F44C}"/>
              </a:ext>
            </a:extLst>
          </p:cNvPr>
          <p:cNvSpPr txBox="1"/>
          <p:nvPr/>
        </p:nvSpPr>
        <p:spPr>
          <a:xfrm>
            <a:off x="107950" y="472969"/>
            <a:ext cx="32359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Early off-die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20557205-3BED-3647-17D8-8D1D9118B78D}"/>
              </a:ext>
            </a:extLst>
          </p:cNvPr>
          <p:cNvSpPr txBox="1"/>
          <p:nvPr/>
        </p:nvSpPr>
        <p:spPr>
          <a:xfrm>
            <a:off x="149989" y="809302"/>
            <a:ext cx="8856663" cy="83099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Early client computers (desktops and laptops) were built on mainboards, with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system components interconnected through the chipset</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including the north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south bridges.</a:t>
            </a:r>
          </a:p>
        </p:txBody>
      </p:sp>
      <p:grpSp>
        <p:nvGrpSpPr>
          <p:cNvPr id="5" name="Group 4">
            <a:extLst>
              <a:ext uri="{FF2B5EF4-FFF2-40B4-BE49-F238E27FC236}">
                <a16:creationId xmlns:a16="http://schemas.microsoft.com/office/drawing/2014/main" id="{7BA79E0B-A94B-FE10-8B4E-6BC300C69E2C}"/>
              </a:ext>
            </a:extLst>
          </p:cNvPr>
          <p:cNvGrpSpPr/>
          <p:nvPr/>
        </p:nvGrpSpPr>
        <p:grpSpPr>
          <a:xfrm>
            <a:off x="4856354" y="1690289"/>
            <a:ext cx="3096344" cy="3014888"/>
            <a:chOff x="3143001" y="3211781"/>
            <a:chExt cx="3096344" cy="3014888"/>
          </a:xfrm>
        </p:grpSpPr>
        <p:sp>
          <p:nvSpPr>
            <p:cNvPr id="6" name="Ellipszis 3">
              <a:extLst>
                <a:ext uri="{FF2B5EF4-FFF2-40B4-BE49-F238E27FC236}">
                  <a16:creationId xmlns:a16="http://schemas.microsoft.com/office/drawing/2014/main" id="{4C1BB000-A7FC-FEAB-40B4-944B98476CA0}"/>
                </a:ext>
              </a:extLst>
            </p:cNvPr>
            <p:cNvSpPr/>
            <p:nvPr/>
          </p:nvSpPr>
          <p:spPr>
            <a:xfrm>
              <a:off x="4329743" y="3211781"/>
              <a:ext cx="720000" cy="648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U</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7" name="Téglalap 4">
              <a:extLst>
                <a:ext uri="{FF2B5EF4-FFF2-40B4-BE49-F238E27FC236}">
                  <a16:creationId xmlns:a16="http://schemas.microsoft.com/office/drawing/2014/main" id="{ACBE9C9E-30BC-66D5-1CD7-E30D1CC66427}"/>
                </a:ext>
              </a:extLst>
            </p:cNvPr>
            <p:cNvSpPr/>
            <p:nvPr/>
          </p:nvSpPr>
          <p:spPr>
            <a:xfrm>
              <a:off x="4319836" y="4220429"/>
              <a:ext cx="720080" cy="432048"/>
            </a:xfrm>
            <a:prstGeom prst="rect">
              <a:avLst/>
            </a:prstGeom>
            <a:solidFill>
              <a:srgbClr val="FF2DB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NB</a:t>
              </a:r>
            </a:p>
          </p:txBody>
        </p:sp>
        <p:sp>
          <p:nvSpPr>
            <p:cNvPr id="8" name="Téglalap 5">
              <a:extLst>
                <a:ext uri="{FF2B5EF4-FFF2-40B4-BE49-F238E27FC236}">
                  <a16:creationId xmlns:a16="http://schemas.microsoft.com/office/drawing/2014/main" id="{340CE5EF-3716-6502-CC58-B489F9AC44DA}"/>
                </a:ext>
              </a:extLst>
            </p:cNvPr>
            <p:cNvSpPr/>
            <p:nvPr/>
          </p:nvSpPr>
          <p:spPr>
            <a:xfrm>
              <a:off x="4319836" y="5007525"/>
              <a:ext cx="720080" cy="432048"/>
            </a:xfrm>
            <a:prstGeom prst="rect">
              <a:avLst/>
            </a:prstGeom>
            <a:solidFill>
              <a:srgbClr val="B79A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SB</a:t>
              </a:r>
            </a:p>
          </p:txBody>
        </p:sp>
        <p:sp>
          <p:nvSpPr>
            <p:cNvPr id="9" name="Téglalap 6">
              <a:extLst>
                <a:ext uri="{FF2B5EF4-FFF2-40B4-BE49-F238E27FC236}">
                  <a16:creationId xmlns:a16="http://schemas.microsoft.com/office/drawing/2014/main" id="{8C006CFF-FF11-7258-3B09-C45D3A3CC013}"/>
                </a:ext>
              </a:extLst>
            </p:cNvPr>
            <p:cNvSpPr/>
            <p:nvPr/>
          </p:nvSpPr>
          <p:spPr>
            <a:xfrm>
              <a:off x="4319836" y="5794621"/>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 name="Téglalap 7">
              <a:extLst>
                <a:ext uri="{FF2B5EF4-FFF2-40B4-BE49-F238E27FC236}">
                  <a16:creationId xmlns:a16="http://schemas.microsoft.com/office/drawing/2014/main" id="{E6C4EE2A-42EF-8FAB-2524-EE831905DFA3}"/>
                </a:ext>
              </a:extLst>
            </p:cNvPr>
            <p:cNvSpPr/>
            <p:nvPr/>
          </p:nvSpPr>
          <p:spPr>
            <a:xfrm>
              <a:off x="3143001" y="4217477"/>
              <a:ext cx="720080" cy="432048"/>
            </a:xfrm>
            <a:prstGeom prst="rect">
              <a:avLst/>
            </a:prstGeom>
            <a:solidFill>
              <a:schemeClr val="accent5">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GPU</a:t>
              </a:r>
            </a:p>
          </p:txBody>
        </p:sp>
        <p:sp>
          <p:nvSpPr>
            <p:cNvPr id="11" name="Téglalap 8">
              <a:extLst>
                <a:ext uri="{FF2B5EF4-FFF2-40B4-BE49-F238E27FC236}">
                  <a16:creationId xmlns:a16="http://schemas.microsoft.com/office/drawing/2014/main" id="{FE011F79-AEA3-2033-3E17-7BB0AE1650E3}"/>
                </a:ext>
              </a:extLst>
            </p:cNvPr>
            <p:cNvSpPr/>
            <p:nvPr/>
          </p:nvSpPr>
          <p:spPr>
            <a:xfrm>
              <a:off x="3143001" y="5013390"/>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 name="Téglalap 9">
              <a:extLst>
                <a:ext uri="{FF2B5EF4-FFF2-40B4-BE49-F238E27FC236}">
                  <a16:creationId xmlns:a16="http://schemas.microsoft.com/office/drawing/2014/main" id="{3431D7B6-37A2-2FD3-23AA-FB9483CD29F7}"/>
                </a:ext>
              </a:extLst>
            </p:cNvPr>
            <p:cNvSpPr/>
            <p:nvPr/>
          </p:nvSpPr>
          <p:spPr>
            <a:xfrm>
              <a:off x="5519265" y="4220429"/>
              <a:ext cx="720080" cy="432048"/>
            </a:xfrm>
            <a:prstGeom prst="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p>
          </p:txBody>
        </p:sp>
        <p:sp>
          <p:nvSpPr>
            <p:cNvPr id="13" name="Téglalap 10">
              <a:extLst>
                <a:ext uri="{FF2B5EF4-FFF2-40B4-BE49-F238E27FC236}">
                  <a16:creationId xmlns:a16="http://schemas.microsoft.com/office/drawing/2014/main" id="{C9D83600-7F6F-D4E4-17A7-293DF0296E20}"/>
                </a:ext>
              </a:extLst>
            </p:cNvPr>
            <p:cNvSpPr/>
            <p:nvPr/>
          </p:nvSpPr>
          <p:spPr>
            <a:xfrm>
              <a:off x="5519265" y="5007525"/>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14" name="Egyenes összekötő nyíllal 12">
              <a:extLst>
                <a:ext uri="{FF2B5EF4-FFF2-40B4-BE49-F238E27FC236}">
                  <a16:creationId xmlns:a16="http://schemas.microsoft.com/office/drawing/2014/main" id="{9A018B42-66E0-D304-B886-B7970EBA558E}"/>
                </a:ext>
              </a:extLst>
            </p:cNvPr>
            <p:cNvCxnSpPr>
              <a:stCxn id="6" idx="4"/>
              <a:endCxn id="7" idx="0"/>
            </p:cNvCxnSpPr>
            <p:nvPr/>
          </p:nvCxnSpPr>
          <p:spPr>
            <a:xfrm>
              <a:off x="4674245" y="3855756"/>
              <a:ext cx="5631" cy="36467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 name="Egyenes összekötő nyíllal 13">
              <a:extLst>
                <a:ext uri="{FF2B5EF4-FFF2-40B4-BE49-F238E27FC236}">
                  <a16:creationId xmlns:a16="http://schemas.microsoft.com/office/drawing/2014/main" id="{BE395D19-F296-75B6-1865-5773B7445533}"/>
                </a:ext>
              </a:extLst>
            </p:cNvPr>
            <p:cNvCxnSpPr/>
            <p:nvPr/>
          </p:nvCxnSpPr>
          <p:spPr>
            <a:xfrm flipH="1">
              <a:off x="4681835" y="4652477"/>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 name="Egyenes összekötő nyíllal 14">
              <a:extLst>
                <a:ext uri="{FF2B5EF4-FFF2-40B4-BE49-F238E27FC236}">
                  <a16:creationId xmlns:a16="http://schemas.microsoft.com/office/drawing/2014/main" id="{2D4D1926-E78D-EFF1-2C07-206DA8B02750}"/>
                </a:ext>
              </a:extLst>
            </p:cNvPr>
            <p:cNvCxnSpPr/>
            <p:nvPr/>
          </p:nvCxnSpPr>
          <p:spPr>
            <a:xfrm flipH="1">
              <a:off x="4677917" y="5429948"/>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7" name="Egyenes összekötő nyíllal 15">
              <a:extLst>
                <a:ext uri="{FF2B5EF4-FFF2-40B4-BE49-F238E27FC236}">
                  <a16:creationId xmlns:a16="http://schemas.microsoft.com/office/drawing/2014/main" id="{87605FC8-719A-F604-9FD3-3ED052D35CE4}"/>
                </a:ext>
              </a:extLst>
            </p:cNvPr>
            <p:cNvCxnSpPr>
              <a:stCxn id="10" idx="3"/>
            </p:cNvCxnSpPr>
            <p:nvPr/>
          </p:nvCxnSpPr>
          <p:spPr>
            <a:xfrm>
              <a:off x="3863081" y="4433501"/>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 name="Egyenes összekötő nyíllal 17">
              <a:extLst>
                <a:ext uri="{FF2B5EF4-FFF2-40B4-BE49-F238E27FC236}">
                  <a16:creationId xmlns:a16="http://schemas.microsoft.com/office/drawing/2014/main" id="{785CCC2C-74F4-EAD8-D752-F5D1B8B0485A}"/>
                </a:ext>
              </a:extLst>
            </p:cNvPr>
            <p:cNvCxnSpPr/>
            <p:nvPr/>
          </p:nvCxnSpPr>
          <p:spPr>
            <a:xfrm>
              <a:off x="3863081" y="5241538"/>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 name="Egyenes összekötő nyíllal 18">
              <a:extLst>
                <a:ext uri="{FF2B5EF4-FFF2-40B4-BE49-F238E27FC236}">
                  <a16:creationId xmlns:a16="http://schemas.microsoft.com/office/drawing/2014/main" id="{3E307152-E929-83AC-4998-F7982C820F5A}"/>
                </a:ext>
              </a:extLst>
            </p:cNvPr>
            <p:cNvCxnSpPr/>
            <p:nvPr/>
          </p:nvCxnSpPr>
          <p:spPr>
            <a:xfrm>
              <a:off x="5041875" y="4430886"/>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 name="Egyenes összekötő nyíllal 19">
              <a:extLst>
                <a:ext uri="{FF2B5EF4-FFF2-40B4-BE49-F238E27FC236}">
                  <a16:creationId xmlns:a16="http://schemas.microsoft.com/office/drawing/2014/main" id="{C0888545-9F44-11F4-DE60-9B658C451778}"/>
                </a:ext>
              </a:extLst>
            </p:cNvPr>
            <p:cNvCxnSpPr/>
            <p:nvPr/>
          </p:nvCxnSpPr>
          <p:spPr>
            <a:xfrm>
              <a:off x="5041875" y="5238923"/>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7144BC27-DF9B-C492-4489-3C2347945566}"/>
              </a:ext>
            </a:extLst>
          </p:cNvPr>
          <p:cNvSpPr txBox="1"/>
          <p:nvPr/>
        </p:nvSpPr>
        <p:spPr>
          <a:xfrm>
            <a:off x="336331" y="2438401"/>
            <a:ext cx="3705187" cy="206210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implementations are designated as </a:t>
            </a:r>
            <a:r>
              <a:rPr kumimoji="0" lang="en-US" sz="1600" b="0" i="0" u="none" strike="noStrike" kern="1200" cap="none" spc="0" normalizeH="0" baseline="0" noProof="0" dirty="0">
                <a:ln>
                  <a:noFill/>
                </a:ln>
                <a:solidFill>
                  <a:srgbClr val="FF0000"/>
                </a:solidFill>
                <a:effectLst/>
                <a:uLnTx/>
                <a:uFillTx/>
                <a:latin typeface="Verdana"/>
                <a:ea typeface="+mn-ea"/>
                <a:cs typeface="+mn-cs"/>
              </a:rPr>
              <a:t>off-die processor interconnects.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next two Figures illustrate the block diagram and an example layout of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off-die processor interconnect.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53B542E7-52E5-A125-F5AC-EE39336A9342}"/>
              </a:ext>
            </a:extLst>
          </p:cNvPr>
          <p:cNvSpPr txBox="1"/>
          <p:nvPr/>
        </p:nvSpPr>
        <p:spPr>
          <a:xfrm>
            <a:off x="4561491" y="4992416"/>
            <a:ext cx="376096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Schematic view of an early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off-die processor interconnect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40179947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F12CC0-7AE7-A6A4-AA9A-70B7E5EA6029}"/>
              </a:ext>
            </a:extLst>
          </p:cNvPr>
          <p:cNvSpPr>
            <a:spLocks noGrp="1"/>
          </p:cNvSpPr>
          <p:nvPr>
            <p:ph type="title"/>
          </p:nvPr>
        </p:nvSpPr>
        <p:spPr/>
        <p:txBody>
          <a:bodyPr/>
          <a:lstStyle/>
          <a:p>
            <a:r>
              <a:rPr lang="en-US" sz="1700" kern="1200" dirty="0">
                <a:solidFill>
                  <a:srgbClr val="FFFFFF"/>
                </a:solidFill>
              </a:rPr>
              <a:t>Annex 1: Cache-coherent interconnects (16)</a:t>
            </a:r>
            <a:endParaRPr lang="hu-HU" sz="1700" dirty="0"/>
          </a:p>
        </p:txBody>
      </p:sp>
      <p:pic>
        <p:nvPicPr>
          <p:cNvPr id="3" name="Picture 2">
            <a:extLst>
              <a:ext uri="{FF2B5EF4-FFF2-40B4-BE49-F238E27FC236}">
                <a16:creationId xmlns:a16="http://schemas.microsoft.com/office/drawing/2014/main" id="{28EA1A19-1375-A629-D654-E3AE66EDDB98}"/>
              </a:ext>
            </a:extLst>
          </p:cNvPr>
          <p:cNvPicPr>
            <a:picLocks noChangeAspect="1"/>
          </p:cNvPicPr>
          <p:nvPr/>
        </p:nvPicPr>
        <p:blipFill rotWithShape="1">
          <a:blip r:embed="rId2"/>
          <a:srcRect l="3532" t="2927" r="1958" b="14809"/>
          <a:stretch/>
        </p:blipFill>
        <p:spPr>
          <a:xfrm>
            <a:off x="619309" y="1036345"/>
            <a:ext cx="8065133" cy="5690276"/>
          </a:xfrm>
          <a:prstGeom prst="rect">
            <a:avLst/>
          </a:prstGeom>
        </p:spPr>
      </p:pic>
      <p:sp>
        <p:nvSpPr>
          <p:cNvPr id="4" name="TextBox 3">
            <a:extLst>
              <a:ext uri="{FF2B5EF4-FFF2-40B4-BE49-F238E27FC236}">
                <a16:creationId xmlns:a16="http://schemas.microsoft.com/office/drawing/2014/main" id="{FF283ED3-F52C-F638-CC73-7964FBB7ADEA}"/>
              </a:ext>
            </a:extLst>
          </p:cNvPr>
          <p:cNvSpPr txBox="1"/>
          <p:nvPr/>
        </p:nvSpPr>
        <p:spPr>
          <a:xfrm>
            <a:off x="70365" y="494150"/>
            <a:ext cx="98852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off-die processor interconnect: The Core 2 system architecture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69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79012612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9482B2-94EA-9BC1-FACF-C2372A13FC8E}"/>
              </a:ext>
            </a:extLst>
          </p:cNvPr>
          <p:cNvSpPr>
            <a:spLocks noGrp="1"/>
          </p:cNvSpPr>
          <p:nvPr>
            <p:ph type="title"/>
          </p:nvPr>
        </p:nvSpPr>
        <p:spPr/>
        <p:txBody>
          <a:bodyPr/>
          <a:lstStyle/>
          <a:p>
            <a:r>
              <a:rPr lang="en-US" sz="1700" kern="1200" dirty="0">
                <a:solidFill>
                  <a:srgbClr val="FFFFFF"/>
                </a:solidFill>
              </a:rPr>
              <a:t>Annex 1: Cache-coherent interconnects (17)</a:t>
            </a:r>
            <a:endParaRPr lang="hu-HU" sz="1700" dirty="0"/>
          </a:p>
        </p:txBody>
      </p:sp>
      <p:sp>
        <p:nvSpPr>
          <p:cNvPr id="5" name="Rectangle: Rounded Corners 4">
            <a:extLst>
              <a:ext uri="{FF2B5EF4-FFF2-40B4-BE49-F238E27FC236}">
                <a16:creationId xmlns:a16="http://schemas.microsoft.com/office/drawing/2014/main" id="{3B41DF2E-DB07-1F78-EB8C-07FDDEE36CB1}"/>
              </a:ext>
            </a:extLst>
          </p:cNvPr>
          <p:cNvSpPr/>
          <p:nvPr/>
        </p:nvSpPr>
        <p:spPr bwMode="auto">
          <a:xfrm>
            <a:off x="0" y="861848"/>
            <a:ext cx="9144000" cy="2556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BED85BF6-350D-22EE-A68E-90DBE0602004}"/>
              </a:ext>
            </a:extLst>
          </p:cNvPr>
          <p:cNvSpPr txBox="1"/>
          <p:nvPr/>
        </p:nvSpPr>
        <p:spPr>
          <a:xfrm>
            <a:off x="86930" y="483477"/>
            <a:ext cx="8980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to SoCs (System on Chip) by implementing on-die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76CEB2C0-7FA1-93E6-13FC-7B69B31F6057}"/>
              </a:ext>
            </a:extLst>
          </p:cNvPr>
          <p:cNvSpPr txBox="1"/>
          <p:nvPr/>
        </p:nvSpPr>
        <p:spPr>
          <a:xfrm>
            <a:off x="107950" y="861849"/>
            <a:ext cx="9144001" cy="286232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Over time, there has been an </a:t>
            </a:r>
            <a:r>
              <a:rPr kumimoji="0" lang="en-US" sz="1600" b="0" i="0" u="none" strike="noStrike" kern="1200" cap="none" spc="0" normalizeH="0" baseline="0" noProof="0" dirty="0">
                <a:ln>
                  <a:noFill/>
                </a:ln>
                <a:solidFill>
                  <a:srgbClr val="0070C0"/>
                </a:solidFill>
                <a:effectLst/>
                <a:uLnTx/>
                <a:uFillTx/>
                <a:latin typeface="Verdana"/>
                <a:ea typeface="+mn-ea"/>
                <a:cs typeface="+mn-cs"/>
              </a:rPr>
              <a:t>incredible evolution in system design</a:t>
            </a:r>
            <a:r>
              <a:rPr kumimoji="0" lang="en-US" sz="1600" b="0" i="0" u="none" strike="noStrike" kern="1200" cap="none" spc="0" normalizeH="0" baseline="0" noProof="0" dirty="0">
                <a:ln>
                  <a:noFill/>
                </a:ln>
                <a:solidFill>
                  <a:srgbClr val="000000"/>
                </a:solidFill>
                <a:effectLst/>
                <a:uLnTx/>
                <a:uFillTx/>
                <a:latin typeface="Verdana"/>
                <a:ea typeface="+mn-ea"/>
                <a:cs typeface="+mn-cs"/>
              </a:rPr>
              <a:t>, with more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more processor components being integrated into the processor die.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These components include, for instance, the memory controller, the GPU, and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IO (PCIe) control.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culmination of this evolution was when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entire system became integrated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into the processor die</a:t>
            </a:r>
            <a:r>
              <a:rPr kumimoji="0" lang="en-US" sz="1600" b="0" i="0" u="none" strike="noStrike" kern="1200" cap="none" spc="0" normalizeH="0" baseline="0" noProof="0" dirty="0">
                <a:ln>
                  <a:noFill/>
                </a:ln>
                <a:solidFill>
                  <a:srgbClr val="000000"/>
                </a:solidFill>
                <a:effectLst/>
                <a:uLnTx/>
                <a:uFillTx/>
                <a:latin typeface="Verdana"/>
                <a:ea typeface="+mn-ea"/>
                <a:cs typeface="+mn-cs"/>
              </a:rPr>
              <a:t>, with an </a:t>
            </a:r>
            <a:r>
              <a:rPr kumimoji="0" lang="en-US" sz="1600" b="0" i="0" u="none" strike="noStrike" kern="1200" cap="none" spc="0" normalizeH="0" baseline="0" noProof="0" dirty="0">
                <a:ln>
                  <a:noFill/>
                </a:ln>
                <a:solidFill>
                  <a:srgbClr val="FF0000"/>
                </a:solidFill>
                <a:effectLst/>
                <a:uLnTx/>
                <a:uFillTx/>
                <a:latin typeface="Verdana"/>
                <a:ea typeface="+mn-ea"/>
                <a:cs typeface="+mn-cs"/>
              </a:rPr>
              <a:t>on-die processor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linking all system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components together, like AMD’s Infinity Fabric (IF) or Intel’s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type of system implementation, where all processor components are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integrated into the die,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System on Chip (SoC).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An example is depicted in the following diagram.</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27952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CC5ED0-E06E-69CC-63C5-7C59578E0BF8}"/>
              </a:ext>
            </a:extLst>
          </p:cNvPr>
          <p:cNvSpPr>
            <a:spLocks noGrp="1"/>
          </p:cNvSpPr>
          <p:nvPr>
            <p:ph type="title"/>
          </p:nvPr>
        </p:nvSpPr>
        <p:spPr/>
        <p:txBody>
          <a:bodyPr/>
          <a:lstStyle/>
          <a:p>
            <a:r>
              <a:rPr lang="en-US" sz="1700" kern="1200" dirty="0">
                <a:solidFill>
                  <a:srgbClr val="FFFFFF"/>
                </a:solidFill>
              </a:rPr>
              <a:t>Annex 1: Cache-coherent interconnects (18)</a:t>
            </a:r>
            <a:endParaRPr lang="hu-HU" sz="1700" dirty="0"/>
          </a:p>
        </p:txBody>
      </p:sp>
      <p:sp>
        <p:nvSpPr>
          <p:cNvPr id="3" name="Text Box 5">
            <a:extLst>
              <a:ext uri="{FF2B5EF4-FFF2-40B4-BE49-F238E27FC236}">
                <a16:creationId xmlns:a16="http://schemas.microsoft.com/office/drawing/2014/main" id="{7E40A2CF-B6BE-5578-20F2-E58FBDBE1C7B}"/>
              </a:ext>
            </a:extLst>
          </p:cNvPr>
          <p:cNvSpPr txBox="1">
            <a:spLocks noChangeArrowheads="1"/>
          </p:cNvSpPr>
          <p:nvPr/>
        </p:nvSpPr>
        <p:spPr bwMode="auto">
          <a:xfrm>
            <a:off x="3439423"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Ring bus-based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4" name="Text Box 6">
            <a:extLst>
              <a:ext uri="{FF2B5EF4-FFF2-40B4-BE49-F238E27FC236}">
                <a16:creationId xmlns:a16="http://schemas.microsoft.com/office/drawing/2014/main" id="{A6090484-6302-77D5-29FD-B10ECF3B119C}"/>
              </a:ext>
            </a:extLst>
          </p:cNvPr>
          <p:cNvSpPr txBox="1">
            <a:spLocks noChangeArrowheads="1"/>
          </p:cNvSpPr>
          <p:nvPr/>
        </p:nvSpPr>
        <p:spPr bwMode="auto">
          <a:xfrm>
            <a:off x="6609334"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Mesh-based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5" name="Text Box 5">
            <a:extLst>
              <a:ext uri="{FF2B5EF4-FFF2-40B4-BE49-F238E27FC236}">
                <a16:creationId xmlns:a16="http://schemas.microsoft.com/office/drawing/2014/main" id="{5D45249F-3379-5B21-2928-698C71DDBD27}"/>
              </a:ext>
            </a:extLst>
          </p:cNvPr>
          <p:cNvSpPr txBox="1">
            <a:spLocks noChangeArrowheads="1"/>
          </p:cNvSpPr>
          <p:nvPr/>
        </p:nvSpPr>
        <p:spPr bwMode="auto">
          <a:xfrm>
            <a:off x="267556"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Crossbar-based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6" name="Text Box 13">
            <a:extLst>
              <a:ext uri="{FF2B5EF4-FFF2-40B4-BE49-F238E27FC236}">
                <a16:creationId xmlns:a16="http://schemas.microsoft.com/office/drawing/2014/main" id="{8BF9BB42-93F7-5AC4-F842-1DD79E6D5390}"/>
              </a:ext>
            </a:extLst>
          </p:cNvPr>
          <p:cNvSpPr txBox="1">
            <a:spLocks noChangeArrowheads="1"/>
          </p:cNvSpPr>
          <p:nvPr/>
        </p:nvSpPr>
        <p:spPr bwMode="auto">
          <a:xfrm>
            <a:off x="1500491" y="988989"/>
            <a:ext cx="5840060"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Main types of on-die interconnect fabrics used in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7" name="Straight Connector 6">
            <a:extLst>
              <a:ext uri="{FF2B5EF4-FFF2-40B4-BE49-F238E27FC236}">
                <a16:creationId xmlns:a16="http://schemas.microsoft.com/office/drawing/2014/main" id="{17E2B514-9080-CF82-8064-56570074FE61}"/>
              </a:ext>
            </a:extLst>
          </p:cNvPr>
          <p:cNvCxnSpPr>
            <a:endCxn id="10" idx="7"/>
          </p:cNvCxnSpPr>
          <p:nvPr/>
        </p:nvCxnSpPr>
        <p:spPr>
          <a:xfrm flipH="1">
            <a:off x="1319384" y="1492415"/>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C77DC81-807F-6A16-A1BB-372769824A2B}"/>
              </a:ext>
            </a:extLst>
          </p:cNvPr>
          <p:cNvCxnSpPr>
            <a:endCxn id="11" idx="7"/>
          </p:cNvCxnSpPr>
          <p:nvPr/>
        </p:nvCxnSpPr>
        <p:spPr>
          <a:xfrm>
            <a:off x="4435825" y="1492415"/>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FF0686A-D4C6-4638-B7BC-5BB24A7F118B}"/>
              </a:ext>
            </a:extLst>
          </p:cNvPr>
          <p:cNvSpPr>
            <a:spLocks noChangeArrowheads="1"/>
          </p:cNvSpPr>
          <p:nvPr/>
        </p:nvSpPr>
        <p:spPr bwMode="auto">
          <a:xfrm>
            <a:off x="4401279" y="176229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Oval 13">
            <a:extLst>
              <a:ext uri="{FF2B5EF4-FFF2-40B4-BE49-F238E27FC236}">
                <a16:creationId xmlns:a16="http://schemas.microsoft.com/office/drawing/2014/main" id="{EA7F1E27-517B-265B-C44C-6BF40FD6392B}"/>
              </a:ext>
            </a:extLst>
          </p:cNvPr>
          <p:cNvSpPr>
            <a:spLocks noChangeArrowheads="1"/>
          </p:cNvSpPr>
          <p:nvPr/>
        </p:nvSpPr>
        <p:spPr bwMode="auto">
          <a:xfrm>
            <a:off x="1263828" y="176688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Oval 10">
            <a:extLst>
              <a:ext uri="{FF2B5EF4-FFF2-40B4-BE49-F238E27FC236}">
                <a16:creationId xmlns:a16="http://schemas.microsoft.com/office/drawing/2014/main" id="{BDE9EE94-6953-CBA8-E41B-D543EF1ABA44}"/>
              </a:ext>
            </a:extLst>
          </p:cNvPr>
          <p:cNvSpPr>
            <a:spLocks noChangeArrowheads="1"/>
          </p:cNvSpPr>
          <p:nvPr/>
        </p:nvSpPr>
        <p:spPr bwMode="auto">
          <a:xfrm>
            <a:off x="7691606" y="1776577"/>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12" name="Straight Connector 11">
            <a:extLst>
              <a:ext uri="{FF2B5EF4-FFF2-40B4-BE49-F238E27FC236}">
                <a16:creationId xmlns:a16="http://schemas.microsoft.com/office/drawing/2014/main" id="{FD0FE5CF-D18A-012E-5F72-9B1F6A96F065}"/>
              </a:ext>
            </a:extLst>
          </p:cNvPr>
          <p:cNvCxnSpPr/>
          <p:nvPr/>
        </p:nvCxnSpPr>
        <p:spPr bwMode="auto">
          <a:xfrm flipH="1">
            <a:off x="4429622" y="1281377"/>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50E32CE3-CF0F-D09E-2A41-5E0FDEC716D0}"/>
              </a:ext>
            </a:extLst>
          </p:cNvPr>
          <p:cNvSpPr txBox="1"/>
          <p:nvPr/>
        </p:nvSpPr>
        <p:spPr>
          <a:xfrm>
            <a:off x="107950" y="493988"/>
            <a:ext cx="83427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types of on-die processor interconnects used in client processors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8DF6CF74-1A55-B1F1-2BF7-D808D9876AEF}"/>
              </a:ext>
            </a:extLst>
          </p:cNvPr>
          <p:cNvSpPr txBox="1"/>
          <p:nvPr/>
        </p:nvSpPr>
        <p:spPr>
          <a:xfrm>
            <a:off x="51129" y="2522483"/>
            <a:ext cx="790152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Now, let's become acquainted 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basics of these interconnect fabrics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12325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ppt_x"/>
                                          </p:val>
                                        </p:tav>
                                        <p:tav tm="100000">
                                          <p:val>
                                            <p:strVal val="#ppt_x"/>
                                          </p:val>
                                        </p:tav>
                                      </p:tavLst>
                                    </p:anim>
                                    <p:anim calcmode="lin" valueType="num">
                                      <p:cBhvr additive="base">
                                        <p:cTn id="40" dur="500" fill="hold"/>
                                        <p:tgtEl>
                                          <p:spTgt spid="1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9" grpId="0" animBg="1"/>
      <p:bldP spid="10" grpId="0" animBg="1"/>
      <p:bldP spid="11" grpId="0" animBg="1"/>
      <p:bldP spid="14"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33975" y="2304380"/>
            <a:ext cx="3143810"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Off-die</a:t>
            </a:r>
            <a:r>
              <a:rPr kumimoji="0" lang="hu-HU" sz="1300" b="1" i="0" u="none" strike="noStrike" kern="1200" cap="none" spc="0" normalizeH="0" baseline="0" noProof="0" dirty="0">
                <a:ln>
                  <a:noFill/>
                </a:ln>
                <a:solidFill>
                  <a:srgbClr val="000000"/>
                </a:solidFill>
                <a:effectLst/>
                <a:uLnTx/>
                <a:uFillTx/>
                <a:latin typeface="Verdana"/>
                <a:ea typeface="+mn-ea"/>
                <a:cs typeface="+mn-cs"/>
              </a:rPr>
              <a:t> </a:t>
            </a:r>
            <a:r>
              <a:rPr kumimoji="0" lang="en-US" sz="1300" b="1" i="0" u="none" strike="noStrike" kern="1200" cap="none" spc="0" normalizeH="0" baseline="0" noProof="0" dirty="0">
                <a:ln>
                  <a:noFill/>
                </a:ln>
                <a:solidFill>
                  <a:srgbClr val="000000"/>
                </a:solidFill>
                <a:effectLst/>
                <a:uLnTx/>
                <a:uFillTx/>
                <a:latin typeface="Verdana"/>
                <a:ea typeface="+mn-ea"/>
                <a:cs typeface="+mn-cs"/>
              </a:rPr>
              <a:t>processor </a:t>
            </a:r>
            <a:r>
              <a:rPr kumimoji="0" lang="hu-HU" sz="1300" b="1" i="0" u="none" strike="noStrike" kern="1200" cap="none" spc="0" normalizeH="0" baseline="0" noProof="0" dirty="0">
                <a:ln>
                  <a:noFill/>
                </a:ln>
                <a:solidFill>
                  <a:srgbClr val="000000"/>
                </a:solidFill>
                <a:effectLst/>
                <a:uLnTx/>
                <a:uFillTx/>
                <a:latin typeface="Verdana"/>
                <a:ea typeface="+mn-ea"/>
                <a:cs typeface="+mn-cs"/>
              </a:rPr>
              <a:t>interconnects</a:t>
            </a:r>
          </a:p>
        </p:txBody>
      </p:sp>
      <p:cxnSp>
        <p:nvCxnSpPr>
          <p:cNvPr id="3" name="Straight Connector 2"/>
          <p:cNvCxnSpPr/>
          <p:nvPr/>
        </p:nvCxnSpPr>
        <p:spPr bwMode="auto">
          <a:xfrm flipH="1">
            <a:off x="2419722" y="1943732"/>
            <a:ext cx="2476128" cy="25711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 name="Straight Connector 3"/>
          <p:cNvCxnSpPr/>
          <p:nvPr/>
        </p:nvCxnSpPr>
        <p:spPr bwMode="auto">
          <a:xfrm>
            <a:off x="4895850" y="1943515"/>
            <a:ext cx="2098753" cy="25711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 name="Text Box 9"/>
          <p:cNvSpPr txBox="1">
            <a:spLocks noChangeArrowheads="1"/>
          </p:cNvSpPr>
          <p:nvPr/>
        </p:nvSpPr>
        <p:spPr bwMode="auto">
          <a:xfrm>
            <a:off x="3667958" y="1585378"/>
            <a:ext cx="2443298"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Processor </a:t>
            </a:r>
            <a:r>
              <a:rPr kumimoji="0" lang="en-US" altLang="en-US" sz="1300" b="1" i="0" u="none" strike="noStrike" kern="1200" cap="none" spc="0" normalizeH="0" baseline="0" noProof="0" dirty="0" err="1">
                <a:ln>
                  <a:noFill/>
                </a:ln>
                <a:solidFill>
                  <a:srgbClr val="000000"/>
                </a:solidFill>
                <a:effectLst/>
                <a:uLnTx/>
                <a:uFillTx/>
                <a:latin typeface="Verdana"/>
                <a:ea typeface="+mn-ea"/>
                <a:cs typeface="+mn-cs"/>
              </a:rPr>
              <a:t>int</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erconnects</a:t>
            </a:r>
            <a:endParaRPr kumimoji="0" lang="en-US"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Oval 13"/>
          <p:cNvSpPr>
            <a:spLocks noChangeArrowheads="1"/>
          </p:cNvSpPr>
          <p:nvPr/>
        </p:nvSpPr>
        <p:spPr bwMode="auto">
          <a:xfrm>
            <a:off x="6930188" y="217640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Oval 13"/>
          <p:cNvSpPr>
            <a:spLocks noChangeArrowheads="1"/>
          </p:cNvSpPr>
          <p:nvPr/>
        </p:nvSpPr>
        <p:spPr bwMode="auto">
          <a:xfrm>
            <a:off x="2372639" y="217956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689383" y="2759702"/>
            <a:ext cx="344113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Used </a:t>
            </a:r>
            <a:r>
              <a:rPr kumimoji="0" lang="en-US" sz="1300" b="0" i="0" u="none" strike="noStrike" kern="1200" cap="none" spc="0" normalizeH="0" baseline="0" noProof="0" dirty="0">
                <a:ln>
                  <a:noFill/>
                </a:ln>
                <a:solidFill>
                  <a:srgbClr val="000000"/>
                </a:solidFill>
                <a:effectLst/>
                <a:uLnTx/>
                <a:uFillTx/>
                <a:latin typeface="Verdana"/>
                <a:ea typeface="+mn-ea"/>
                <a:cs typeface="+mn-cs"/>
              </a:rPr>
              <a:t>to interconnect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functional units of a processor off-die. </a:t>
            </a:r>
          </a:p>
        </p:txBody>
      </p:sp>
      <p:sp>
        <p:nvSpPr>
          <p:cNvPr id="11" name="TextBox 10"/>
          <p:cNvSpPr txBox="1"/>
          <p:nvPr/>
        </p:nvSpPr>
        <p:spPr>
          <a:xfrm>
            <a:off x="5270089" y="2749192"/>
            <a:ext cx="361919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Used </a:t>
            </a:r>
            <a:r>
              <a:rPr kumimoji="0" lang="en-US" sz="1300" b="0" i="0" u="none" strike="noStrike" kern="1200" cap="none" spc="0" normalizeH="0" baseline="0" noProof="0" dirty="0">
                <a:ln>
                  <a:noFill/>
                </a:ln>
                <a:solidFill>
                  <a:srgbClr val="000000"/>
                </a:solidFill>
                <a:effectLst/>
                <a:uLnTx/>
                <a:uFillTx/>
                <a:latin typeface="Verdana"/>
                <a:ea typeface="+mn-ea"/>
                <a:cs typeface="+mn-cs"/>
              </a:rPr>
              <a:t>to interconnect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functional units of a processor on-die.</a:t>
            </a:r>
          </a:p>
        </p:txBody>
      </p:sp>
      <p:grpSp>
        <p:nvGrpSpPr>
          <p:cNvPr id="12" name="Group 11"/>
          <p:cNvGrpSpPr/>
          <p:nvPr/>
        </p:nvGrpSpPr>
        <p:grpSpPr>
          <a:xfrm>
            <a:off x="799371" y="3350912"/>
            <a:ext cx="3096344" cy="3014888"/>
            <a:chOff x="3143001" y="3211781"/>
            <a:chExt cx="3096344" cy="3014888"/>
          </a:xfrm>
        </p:grpSpPr>
        <p:sp>
          <p:nvSpPr>
            <p:cNvPr id="13" name="Ellipszis 3"/>
            <p:cNvSpPr/>
            <p:nvPr/>
          </p:nvSpPr>
          <p:spPr>
            <a:xfrm>
              <a:off x="4329743" y="3211781"/>
              <a:ext cx="720000" cy="648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U</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 name="Téglalap 4"/>
            <p:cNvSpPr/>
            <p:nvPr/>
          </p:nvSpPr>
          <p:spPr>
            <a:xfrm>
              <a:off x="4319836" y="4220429"/>
              <a:ext cx="720080" cy="432048"/>
            </a:xfrm>
            <a:prstGeom prst="rect">
              <a:avLst/>
            </a:prstGeom>
            <a:solidFill>
              <a:srgbClr val="FF2DB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NB</a:t>
              </a:r>
            </a:p>
          </p:txBody>
        </p:sp>
        <p:sp>
          <p:nvSpPr>
            <p:cNvPr id="15" name="Téglalap 5"/>
            <p:cNvSpPr/>
            <p:nvPr/>
          </p:nvSpPr>
          <p:spPr>
            <a:xfrm>
              <a:off x="4319836" y="5007525"/>
              <a:ext cx="720080" cy="432048"/>
            </a:xfrm>
            <a:prstGeom prst="rect">
              <a:avLst/>
            </a:prstGeom>
            <a:solidFill>
              <a:srgbClr val="B79A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SB</a:t>
              </a:r>
            </a:p>
          </p:txBody>
        </p:sp>
        <p:sp>
          <p:nvSpPr>
            <p:cNvPr id="16" name="Téglalap 6"/>
            <p:cNvSpPr/>
            <p:nvPr/>
          </p:nvSpPr>
          <p:spPr>
            <a:xfrm>
              <a:off x="4319836" y="5794621"/>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7" name="Téglalap 7"/>
            <p:cNvSpPr/>
            <p:nvPr/>
          </p:nvSpPr>
          <p:spPr>
            <a:xfrm>
              <a:off x="3143001" y="4217477"/>
              <a:ext cx="720080" cy="432048"/>
            </a:xfrm>
            <a:prstGeom prst="rect">
              <a:avLst/>
            </a:prstGeom>
            <a:solidFill>
              <a:schemeClr val="accent5">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GPU</a:t>
              </a:r>
            </a:p>
          </p:txBody>
        </p:sp>
        <p:sp>
          <p:nvSpPr>
            <p:cNvPr id="18" name="Téglalap 8"/>
            <p:cNvSpPr/>
            <p:nvPr/>
          </p:nvSpPr>
          <p:spPr>
            <a:xfrm>
              <a:off x="3143001" y="5013390"/>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9" name="Téglalap 9"/>
            <p:cNvSpPr/>
            <p:nvPr/>
          </p:nvSpPr>
          <p:spPr>
            <a:xfrm>
              <a:off x="5519265" y="4220429"/>
              <a:ext cx="720080" cy="432048"/>
            </a:xfrm>
            <a:prstGeom prst="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p>
          </p:txBody>
        </p:sp>
        <p:sp>
          <p:nvSpPr>
            <p:cNvPr id="20" name="Téglalap 10"/>
            <p:cNvSpPr/>
            <p:nvPr/>
          </p:nvSpPr>
          <p:spPr>
            <a:xfrm>
              <a:off x="5519265" y="5007525"/>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1" name="Egyenes összekötő nyíllal 12"/>
            <p:cNvCxnSpPr>
              <a:stCxn id="13" idx="4"/>
              <a:endCxn id="14" idx="0"/>
            </p:cNvCxnSpPr>
            <p:nvPr/>
          </p:nvCxnSpPr>
          <p:spPr>
            <a:xfrm>
              <a:off x="4674245" y="3855756"/>
              <a:ext cx="5631" cy="36467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 name="Egyenes összekötő nyíllal 13"/>
            <p:cNvCxnSpPr/>
            <p:nvPr/>
          </p:nvCxnSpPr>
          <p:spPr>
            <a:xfrm flipH="1">
              <a:off x="4681835" y="4652477"/>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Egyenes összekötő nyíllal 14"/>
            <p:cNvCxnSpPr/>
            <p:nvPr/>
          </p:nvCxnSpPr>
          <p:spPr>
            <a:xfrm flipH="1">
              <a:off x="4677917" y="5429948"/>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Egyenes összekötő nyíllal 15"/>
            <p:cNvCxnSpPr>
              <a:stCxn id="17" idx="3"/>
            </p:cNvCxnSpPr>
            <p:nvPr/>
          </p:nvCxnSpPr>
          <p:spPr>
            <a:xfrm>
              <a:off x="3863081" y="4433501"/>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Egyenes összekötő nyíllal 17"/>
            <p:cNvCxnSpPr/>
            <p:nvPr/>
          </p:nvCxnSpPr>
          <p:spPr>
            <a:xfrm>
              <a:off x="3863081" y="5241538"/>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Egyenes összekötő nyíllal 18"/>
            <p:cNvCxnSpPr/>
            <p:nvPr/>
          </p:nvCxnSpPr>
          <p:spPr>
            <a:xfrm>
              <a:off x="5041875" y="4430886"/>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Egyenes összekötő nyíllal 19"/>
            <p:cNvCxnSpPr/>
            <p:nvPr/>
          </p:nvCxnSpPr>
          <p:spPr>
            <a:xfrm>
              <a:off x="5041875" y="5238923"/>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3225835" y="6202522"/>
            <a:ext cx="231691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GPU)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 Memory Controller</a:t>
            </a:r>
          </a:p>
        </p:txBody>
      </p:sp>
      <p:sp>
        <p:nvSpPr>
          <p:cNvPr id="47" name="TextBox 46"/>
          <p:cNvSpPr txBox="1"/>
          <p:nvPr/>
        </p:nvSpPr>
        <p:spPr>
          <a:xfrm>
            <a:off x="107950" y="456704"/>
            <a:ext cx="48022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 Crossbar-based interconnect fabrics</a:t>
            </a:r>
          </a:p>
        </p:txBody>
      </p:sp>
      <p:sp>
        <p:nvSpPr>
          <p:cNvPr id="4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(19)</a:t>
            </a:r>
          </a:p>
        </p:txBody>
      </p:sp>
      <p:sp>
        <p:nvSpPr>
          <p:cNvPr id="48" name="Text Box 9">
            <a:extLst>
              <a:ext uri="{FF2B5EF4-FFF2-40B4-BE49-F238E27FC236}">
                <a16:creationId xmlns:a16="http://schemas.microsoft.com/office/drawing/2014/main" id="{8261209D-D098-AAEB-A717-B270C65AB4BF}"/>
              </a:ext>
            </a:extLst>
          </p:cNvPr>
          <p:cNvSpPr txBox="1">
            <a:spLocks noChangeArrowheads="1"/>
          </p:cNvSpPr>
          <p:nvPr/>
        </p:nvSpPr>
        <p:spPr bwMode="auto">
          <a:xfrm>
            <a:off x="5963609" y="2281657"/>
            <a:ext cx="205697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Crossbar-</a:t>
            </a: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bas</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50" name="Right Arrow 13">
            <a:extLst>
              <a:ext uri="{FF2B5EF4-FFF2-40B4-BE49-F238E27FC236}">
                <a16:creationId xmlns:a16="http://schemas.microsoft.com/office/drawing/2014/main" id="{1BFEBC7B-83BC-B6AA-110B-0A81F47C8168}"/>
              </a:ext>
            </a:extLst>
          </p:cNvPr>
          <p:cNvSpPr/>
          <p:nvPr/>
        </p:nvSpPr>
        <p:spPr bwMode="auto">
          <a:xfrm>
            <a:off x="4719089" y="2457485"/>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51" name="Group 50">
            <a:extLst>
              <a:ext uri="{FF2B5EF4-FFF2-40B4-BE49-F238E27FC236}">
                <a16:creationId xmlns:a16="http://schemas.microsoft.com/office/drawing/2014/main" id="{D76FB726-697A-CFD9-36C2-CDEBD93FBD58}"/>
              </a:ext>
            </a:extLst>
          </p:cNvPr>
          <p:cNvGrpSpPr/>
          <p:nvPr/>
        </p:nvGrpSpPr>
        <p:grpSpPr>
          <a:xfrm>
            <a:off x="5917194" y="3372851"/>
            <a:ext cx="2479430" cy="3122125"/>
            <a:chOff x="1187553" y="2532038"/>
            <a:chExt cx="2479430" cy="3122125"/>
          </a:xfrm>
        </p:grpSpPr>
        <p:sp>
          <p:nvSpPr>
            <p:cNvPr id="52" name="Téglalap 20">
              <a:extLst>
                <a:ext uri="{FF2B5EF4-FFF2-40B4-BE49-F238E27FC236}">
                  <a16:creationId xmlns:a16="http://schemas.microsoft.com/office/drawing/2014/main" id="{DAD92B7F-333C-0A75-4A1C-F215EBE221F4}"/>
                </a:ext>
              </a:extLst>
            </p:cNvPr>
            <p:cNvSpPr/>
            <p:nvPr/>
          </p:nvSpPr>
          <p:spPr>
            <a:xfrm>
              <a:off x="1187553" y="3781317"/>
              <a:ext cx="2085968" cy="821308"/>
            </a:xfrm>
            <a:prstGeom prst="rect">
              <a:avLst/>
            </a:prstGeom>
            <a:solidFill>
              <a:srgbClr val="ECAAD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Crossbar</a:t>
              </a:r>
            </a:p>
          </p:txBody>
        </p:sp>
        <p:sp>
          <p:nvSpPr>
            <p:cNvPr id="53" name="Téglalap 21">
              <a:extLst>
                <a:ext uri="{FF2B5EF4-FFF2-40B4-BE49-F238E27FC236}">
                  <a16:creationId xmlns:a16="http://schemas.microsoft.com/office/drawing/2014/main" id="{ABD8F154-60E3-8282-1C6B-2A259792A61C}"/>
                </a:ext>
              </a:extLst>
            </p:cNvPr>
            <p:cNvSpPr/>
            <p:nvPr/>
          </p:nvSpPr>
          <p:spPr>
            <a:xfrm>
              <a:off x="1232042" y="5150163"/>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4" name="Téglalap 22">
              <a:extLst>
                <a:ext uri="{FF2B5EF4-FFF2-40B4-BE49-F238E27FC236}">
                  <a16:creationId xmlns:a16="http://schemas.microsoft.com/office/drawing/2014/main" id="{908C1817-0D68-E81C-9CC4-5B680E72B46B}"/>
                </a:ext>
              </a:extLst>
            </p:cNvPr>
            <p:cNvSpPr/>
            <p:nvPr/>
          </p:nvSpPr>
          <p:spPr>
            <a:xfrm>
              <a:off x="2469232" y="5150163"/>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55" name="Egyenes összekötő nyíllal 25">
              <a:extLst>
                <a:ext uri="{FF2B5EF4-FFF2-40B4-BE49-F238E27FC236}">
                  <a16:creationId xmlns:a16="http://schemas.microsoft.com/office/drawing/2014/main" id="{46FEBDA8-A4D8-8878-2C7A-6284BD107DA0}"/>
                </a:ext>
              </a:extLst>
            </p:cNvPr>
            <p:cNvCxnSpPr/>
            <p:nvPr/>
          </p:nvCxnSpPr>
          <p:spPr>
            <a:xfrm flipH="1">
              <a:off x="1580410" y="3233778"/>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Egyenes összekötő nyíllal 26">
              <a:extLst>
                <a:ext uri="{FF2B5EF4-FFF2-40B4-BE49-F238E27FC236}">
                  <a16:creationId xmlns:a16="http://schemas.microsoft.com/office/drawing/2014/main" id="{A54EF998-7A20-5AF8-5C84-4DE0BB050D1E}"/>
                </a:ext>
              </a:extLst>
            </p:cNvPr>
            <p:cNvCxnSpPr/>
            <p:nvPr/>
          </p:nvCxnSpPr>
          <p:spPr>
            <a:xfrm flipH="1">
              <a:off x="2878195" y="3209393"/>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Egyenes összekötő nyíllal 27">
              <a:extLst>
                <a:ext uri="{FF2B5EF4-FFF2-40B4-BE49-F238E27FC236}">
                  <a16:creationId xmlns:a16="http://schemas.microsoft.com/office/drawing/2014/main" id="{858992FD-369E-7C01-EF17-036CBF02BE41}"/>
                </a:ext>
              </a:extLst>
            </p:cNvPr>
            <p:cNvCxnSpPr/>
            <p:nvPr/>
          </p:nvCxnSpPr>
          <p:spPr>
            <a:xfrm flipH="1">
              <a:off x="1582878" y="4605052"/>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Egyenes összekötő nyíllal 28">
              <a:extLst>
                <a:ext uri="{FF2B5EF4-FFF2-40B4-BE49-F238E27FC236}">
                  <a16:creationId xmlns:a16="http://schemas.microsoft.com/office/drawing/2014/main" id="{9D124981-CA95-6CAF-8774-B1FD64AF0F57}"/>
                </a:ext>
              </a:extLst>
            </p:cNvPr>
            <p:cNvCxnSpPr/>
            <p:nvPr/>
          </p:nvCxnSpPr>
          <p:spPr>
            <a:xfrm flipH="1">
              <a:off x="2880663" y="4580666"/>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Egyenes összekötő nyíllal 29">
              <a:extLst>
                <a:ext uri="{FF2B5EF4-FFF2-40B4-BE49-F238E27FC236}">
                  <a16:creationId xmlns:a16="http://schemas.microsoft.com/office/drawing/2014/main" id="{08422A9A-2C43-37B9-2112-6488BD0FFAE1}"/>
                </a:ext>
              </a:extLst>
            </p:cNvPr>
            <p:cNvCxnSpPr/>
            <p:nvPr/>
          </p:nvCxnSpPr>
          <p:spPr>
            <a:xfrm flipH="1">
              <a:off x="1581643" y="3785332"/>
              <a:ext cx="6170" cy="795334"/>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0" name="Egyenes összekötő nyíllal 30">
              <a:extLst>
                <a:ext uri="{FF2B5EF4-FFF2-40B4-BE49-F238E27FC236}">
                  <a16:creationId xmlns:a16="http://schemas.microsoft.com/office/drawing/2014/main" id="{970EE959-0564-92E0-0E23-9BD1E28AF8DC}"/>
                </a:ext>
              </a:extLst>
            </p:cNvPr>
            <p:cNvCxnSpPr/>
            <p:nvPr/>
          </p:nvCxnSpPr>
          <p:spPr>
            <a:xfrm flipH="1">
              <a:off x="2885598" y="3760946"/>
              <a:ext cx="3" cy="841679"/>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1" name="Egyenes összekötő nyíllal 35">
              <a:extLst>
                <a:ext uri="{FF2B5EF4-FFF2-40B4-BE49-F238E27FC236}">
                  <a16:creationId xmlns:a16="http://schemas.microsoft.com/office/drawing/2014/main" id="{F6DF9D9A-84A9-EF29-4B62-EF5D39074D55}"/>
                </a:ext>
              </a:extLst>
            </p:cNvPr>
            <p:cNvCxnSpPr/>
            <p:nvPr/>
          </p:nvCxnSpPr>
          <p:spPr>
            <a:xfrm flipH="1">
              <a:off x="1595883" y="3787294"/>
              <a:ext cx="1257047" cy="79337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2" name="Egyenes összekötő nyíllal 38">
              <a:extLst>
                <a:ext uri="{FF2B5EF4-FFF2-40B4-BE49-F238E27FC236}">
                  <a16:creationId xmlns:a16="http://schemas.microsoft.com/office/drawing/2014/main" id="{3F17BDAF-2803-A8D2-6569-460B3D27CA24}"/>
                </a:ext>
              </a:extLst>
            </p:cNvPr>
            <p:cNvCxnSpPr/>
            <p:nvPr/>
          </p:nvCxnSpPr>
          <p:spPr>
            <a:xfrm>
              <a:off x="1600819" y="3787294"/>
              <a:ext cx="1267430" cy="81374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2CCAE253-0713-EA61-AF3F-E599710CA275}"/>
                </a:ext>
              </a:extLst>
            </p:cNvPr>
            <p:cNvSpPr txBox="1"/>
            <p:nvPr/>
          </p:nvSpPr>
          <p:spPr>
            <a:xfrm>
              <a:off x="2031716" y="5301207"/>
              <a:ext cx="467192" cy="307777"/>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4" name="Ellipszis 23">
              <a:extLst>
                <a:ext uri="{FF2B5EF4-FFF2-40B4-BE49-F238E27FC236}">
                  <a16:creationId xmlns:a16="http://schemas.microsoft.com/office/drawing/2014/main" id="{CFA0D6A5-A929-289E-A1F4-D832B69E262E}"/>
                </a:ext>
              </a:extLst>
            </p:cNvPr>
            <p:cNvSpPr/>
            <p:nvPr/>
          </p:nvSpPr>
          <p:spPr>
            <a:xfrm>
              <a:off x="1231199" y="2532038"/>
              <a:ext cx="684001"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sp>
          <p:nvSpPr>
            <p:cNvPr id="65" name="TextBox 64">
              <a:extLst>
                <a:ext uri="{FF2B5EF4-FFF2-40B4-BE49-F238E27FC236}">
                  <a16:creationId xmlns:a16="http://schemas.microsoft.com/office/drawing/2014/main" id="{C7116C8D-383B-9A39-7D99-D61D08F9D4AB}"/>
                </a:ext>
              </a:extLst>
            </p:cNvPr>
            <p:cNvSpPr txBox="1"/>
            <p:nvPr/>
          </p:nvSpPr>
          <p:spPr>
            <a:xfrm>
              <a:off x="2064276" y="2745064"/>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6" name="Ellipszis 23">
              <a:extLst>
                <a:ext uri="{FF2B5EF4-FFF2-40B4-BE49-F238E27FC236}">
                  <a16:creationId xmlns:a16="http://schemas.microsoft.com/office/drawing/2014/main" id="{13CA7F20-9955-F8FB-6DD3-9519A02423C8}"/>
                </a:ext>
              </a:extLst>
            </p:cNvPr>
            <p:cNvSpPr/>
            <p:nvPr/>
          </p:nvSpPr>
          <p:spPr>
            <a:xfrm>
              <a:off x="2532924" y="2539474"/>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67" name="TextBox 66">
              <a:extLst>
                <a:ext uri="{FF2B5EF4-FFF2-40B4-BE49-F238E27FC236}">
                  <a16:creationId xmlns:a16="http://schemas.microsoft.com/office/drawing/2014/main" id="{961BF4A7-02AF-1B8C-A30D-87E0A441B2E4}"/>
                </a:ext>
              </a:extLst>
            </p:cNvPr>
            <p:cNvSpPr txBox="1"/>
            <p:nvPr/>
          </p:nvSpPr>
          <p:spPr>
            <a:xfrm>
              <a:off x="3318811" y="2741478"/>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68" name="Right Arrow 13">
            <a:extLst>
              <a:ext uri="{FF2B5EF4-FFF2-40B4-BE49-F238E27FC236}">
                <a16:creationId xmlns:a16="http://schemas.microsoft.com/office/drawing/2014/main" id="{B41E5F0B-39EF-56B8-CB73-5C24D8014440}"/>
              </a:ext>
            </a:extLst>
          </p:cNvPr>
          <p:cNvSpPr/>
          <p:nvPr/>
        </p:nvSpPr>
        <p:spPr bwMode="auto">
          <a:xfrm>
            <a:off x="8328201" y="2504782"/>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TextBox 28">
            <a:extLst>
              <a:ext uri="{FF2B5EF4-FFF2-40B4-BE49-F238E27FC236}">
                <a16:creationId xmlns:a16="http://schemas.microsoft.com/office/drawing/2014/main" id="{73E8A211-35F9-71CD-B3B1-F34B034ECB63}"/>
              </a:ext>
            </a:extLst>
          </p:cNvPr>
          <p:cNvSpPr txBox="1"/>
          <p:nvPr/>
        </p:nvSpPr>
        <p:spPr>
          <a:xfrm>
            <a:off x="402677" y="819809"/>
            <a:ext cx="8613127"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crossbar-based fabric </a:t>
            </a:r>
            <a:r>
              <a:rPr kumimoji="0" lang="en-US" sz="1600" b="0" i="0" u="none" strike="noStrike" kern="1200" cap="none" spc="0" normalizeH="0" baseline="0" noProof="0" dirty="0">
                <a:ln>
                  <a:noFill/>
                </a:ln>
                <a:solidFill>
                  <a:srgbClr val="000000"/>
                </a:solidFill>
                <a:effectLst/>
                <a:uLnTx/>
                <a:uFillTx/>
                <a:latin typeface="Verdana"/>
                <a:ea typeface="+mn-ea"/>
                <a:cs typeface="+mn-cs"/>
              </a:rPr>
              <a:t>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direct connections between all functional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 illustrated in the Figure on the right.  . </a:t>
            </a:r>
          </a:p>
        </p:txBody>
      </p:sp>
      <p:cxnSp>
        <p:nvCxnSpPr>
          <p:cNvPr id="31" name="Straight Connector 30">
            <a:extLst>
              <a:ext uri="{FF2B5EF4-FFF2-40B4-BE49-F238E27FC236}">
                <a16:creationId xmlns:a16="http://schemas.microsoft.com/office/drawing/2014/main" id="{03A316BE-522F-9EEF-3149-A80D2BC59B6F}"/>
              </a:ext>
            </a:extLst>
          </p:cNvPr>
          <p:cNvCxnSpPr/>
          <p:nvPr/>
        </p:nvCxnSpPr>
        <p:spPr bwMode="auto">
          <a:xfrm>
            <a:off x="6325524" y="4657153"/>
            <a:ext cx="1272366" cy="0"/>
          </a:xfrm>
          <a:prstGeom prst="line">
            <a:avLst/>
          </a:prstGeom>
          <a:noFill/>
          <a:ln w="9525" cap="flat" cmpd="sng" algn="ctr">
            <a:solidFill>
              <a:schemeClr val="tx1"/>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13BA5C2B-2F93-CA8C-7B7C-14F6ED4BBAC1}"/>
              </a:ext>
            </a:extLst>
          </p:cNvPr>
          <p:cNvCxnSpPr/>
          <p:nvPr/>
        </p:nvCxnSpPr>
        <p:spPr bwMode="auto">
          <a:xfrm>
            <a:off x="6306774" y="5415897"/>
            <a:ext cx="1272366" cy="0"/>
          </a:xfrm>
          <a:prstGeom prst="line">
            <a:avLst/>
          </a:prstGeom>
          <a:noFill/>
          <a:ln w="9525" cap="flat" cmpd="sng" algn="ctr">
            <a:solidFill>
              <a:schemeClr val="tx1"/>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223381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ppt_x"/>
                                          </p:val>
                                        </p:tav>
                                        <p:tav tm="100000">
                                          <p:val>
                                            <p:strVal val="#ppt_x"/>
                                          </p:val>
                                        </p:tav>
                                      </p:tavLst>
                                    </p:anim>
                                    <p:anim calcmode="lin" valueType="num">
                                      <p:cBhvr additive="base">
                                        <p:cTn id="40" dur="500" fill="hold"/>
                                        <p:tgtEl>
                                          <p:spTgt spid="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ppt_x"/>
                                          </p:val>
                                        </p:tav>
                                        <p:tav tm="100000">
                                          <p:val>
                                            <p:strVal val="#ppt_x"/>
                                          </p:val>
                                        </p:tav>
                                      </p:tavLst>
                                    </p:anim>
                                    <p:anim calcmode="lin" valueType="num">
                                      <p:cBhvr additive="base">
                                        <p:cTn id="48" dur="500" fill="hold"/>
                                        <p:tgtEl>
                                          <p:spTgt spid="4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ppt_x"/>
                                          </p:val>
                                        </p:tav>
                                        <p:tav tm="100000">
                                          <p:val>
                                            <p:strVal val="#ppt_x"/>
                                          </p:val>
                                        </p:tav>
                                      </p:tavLst>
                                    </p:anim>
                                    <p:anim calcmode="lin" valueType="num">
                                      <p:cBhvr additive="base">
                                        <p:cTn id="52" dur="5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1"/>
                                        </p:tgtEl>
                                        <p:attrNameLst>
                                          <p:attrName>style.visibility</p:attrName>
                                        </p:attrNameLst>
                                      </p:cBhvr>
                                      <p:to>
                                        <p:strVal val="visible"/>
                                      </p:to>
                                    </p:set>
                                    <p:anim calcmode="lin" valueType="num">
                                      <p:cBhvr additive="base">
                                        <p:cTn id="55" dur="500" fill="hold"/>
                                        <p:tgtEl>
                                          <p:spTgt spid="51"/>
                                        </p:tgtEl>
                                        <p:attrNameLst>
                                          <p:attrName>ppt_x</p:attrName>
                                        </p:attrNameLst>
                                      </p:cBhvr>
                                      <p:tavLst>
                                        <p:tav tm="0">
                                          <p:val>
                                            <p:strVal val="#ppt_x"/>
                                          </p:val>
                                        </p:tav>
                                        <p:tav tm="100000">
                                          <p:val>
                                            <p:strVal val="#ppt_x"/>
                                          </p:val>
                                        </p:tav>
                                      </p:tavLst>
                                    </p:anim>
                                    <p:anim calcmode="lin" valueType="num">
                                      <p:cBhvr additive="base">
                                        <p:cTn id="56" dur="500" fill="hold"/>
                                        <p:tgtEl>
                                          <p:spTgt spid="5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ppt_x"/>
                                          </p:val>
                                        </p:tav>
                                        <p:tav tm="100000">
                                          <p:val>
                                            <p:strVal val="#ppt_x"/>
                                          </p:val>
                                        </p:tav>
                                      </p:tavLst>
                                    </p:anim>
                                    <p:anim calcmode="lin" valueType="num">
                                      <p:cBhvr additive="base">
                                        <p:cTn id="64" dur="500" fill="hold"/>
                                        <p:tgtEl>
                                          <p:spTgt spid="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500" fill="hold"/>
                                        <p:tgtEl>
                                          <p:spTgt spid="33"/>
                                        </p:tgtEl>
                                        <p:attrNameLst>
                                          <p:attrName>ppt_x</p:attrName>
                                        </p:attrNameLst>
                                      </p:cBhvr>
                                      <p:tavLst>
                                        <p:tav tm="0">
                                          <p:val>
                                            <p:strVal val="#ppt_x"/>
                                          </p:val>
                                        </p:tav>
                                        <p:tav tm="100000">
                                          <p:val>
                                            <p:strVal val="#ppt_x"/>
                                          </p:val>
                                        </p:tav>
                                      </p:tavLst>
                                    </p:anim>
                                    <p:anim calcmode="lin" valueType="num">
                                      <p:cBhvr additive="base">
                                        <p:cTn id="6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additive="base">
                                        <p:cTn id="73" dur="500" fill="hold"/>
                                        <p:tgtEl>
                                          <p:spTgt spid="68"/>
                                        </p:tgtEl>
                                        <p:attrNameLst>
                                          <p:attrName>ppt_x</p:attrName>
                                        </p:attrNameLst>
                                      </p:cBhvr>
                                      <p:tavLst>
                                        <p:tav tm="0">
                                          <p:val>
                                            <p:strVal val="#ppt_x"/>
                                          </p:val>
                                        </p:tav>
                                        <p:tav tm="100000">
                                          <p:val>
                                            <p:strVal val="#ppt_x"/>
                                          </p:val>
                                        </p:tav>
                                      </p:tavLst>
                                    </p:anim>
                                    <p:anim calcmode="lin" valueType="num">
                                      <p:cBhvr additive="base">
                                        <p:cTn id="74"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p:bldP spid="6" grpId="0" animBg="1"/>
      <p:bldP spid="9" grpId="0" animBg="1"/>
      <p:bldP spid="10" grpId="0"/>
      <p:bldP spid="11" grpId="0"/>
      <p:bldP spid="44" grpId="0"/>
      <p:bldP spid="48" grpId="0"/>
      <p:bldP spid="50" grpId="0" animBg="1"/>
      <p:bldP spid="6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31288" t="16397" r="30682" b="15993"/>
          <a:stretch/>
        </p:blipFill>
        <p:spPr>
          <a:xfrm>
            <a:off x="3285603" y="958233"/>
            <a:ext cx="5874328" cy="5874328"/>
          </a:xfrm>
          <a:prstGeom prst="rect">
            <a:avLst/>
          </a:prstGeom>
        </p:spPr>
      </p:pic>
      <p:sp>
        <p:nvSpPr>
          <p:cNvPr id="4" name="TextBox 3"/>
          <p:cNvSpPr txBox="1"/>
          <p:nvPr/>
        </p:nvSpPr>
        <p:spPr>
          <a:xfrm>
            <a:off x="5591829" y="4118883"/>
            <a:ext cx="1068403"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mn-ea"/>
                <a:cs typeface="+mn-cs"/>
              </a:rPr>
              <a:t>(Crossbar)</a:t>
            </a:r>
          </a:p>
        </p:txBody>
      </p:sp>
      <p:sp>
        <p:nvSpPr>
          <p:cNvPr id="7" name="TextBox 6"/>
          <p:cNvSpPr txBox="1"/>
          <p:nvPr/>
        </p:nvSpPr>
        <p:spPr>
          <a:xfrm>
            <a:off x="74287" y="447649"/>
            <a:ext cx="9721355"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Example of a crossbar-based interconnect fabric implemented in Intel’s Nehalem-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based DP-server processors (2008)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kumimoji="0" lang="hu-HU" sz="1800" b="0" i="0" u="none" strike="noStrike" kern="1200" cap="none" spc="-20" normalizeH="0" baseline="0" noProof="0" dirty="0">
                <a:ln>
                  <a:noFill/>
                </a:ln>
                <a:solidFill>
                  <a:srgbClr val="000000"/>
                </a:solidFill>
                <a:effectLst/>
                <a:uLnTx/>
                <a:uFillTx/>
                <a:latin typeface="Verdana"/>
                <a:ea typeface="+mn-ea"/>
                <a:cs typeface="+mn-cs"/>
              </a:rPr>
              <a:t>36</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8" name="TextBox 7"/>
          <p:cNvSpPr txBox="1"/>
          <p:nvPr/>
        </p:nvSpPr>
        <p:spPr>
          <a:xfrm>
            <a:off x="125953" y="1886334"/>
            <a:ext cx="3829895" cy="132343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Note</a:t>
            </a:r>
            <a:r>
              <a:rPr kumimoji="0" lang="en-US" sz="1600" b="0" i="0" u="none" strike="noStrike" kern="1200" cap="none" spc="0" normalizeH="0" baseline="0" noProof="0" dirty="0">
                <a:ln>
                  <a:noFill/>
                </a:ln>
                <a:solidFill>
                  <a:srgbClr val="000000"/>
                </a:solidFill>
                <a:effectLst/>
                <a:uLnTx/>
                <a:uFillTx/>
                <a:latin typeface="Verdana"/>
                <a:ea typeface="+mn-ea"/>
                <a:cs typeface="+mn-cs"/>
              </a:rPr>
              <a:t>: Nehalem-based desktop and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laptop processors employ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same interconnect as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shown in the Figure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(but have no QPI links).</a:t>
            </a:r>
          </a:p>
        </p:txBody>
      </p:sp>
      <p:sp>
        <p:nvSpPr>
          <p:cNvPr id="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(20)</a:t>
            </a:r>
          </a:p>
        </p:txBody>
      </p:sp>
    </p:spTree>
    <p:extLst>
      <p:ext uri="{BB962C8B-B14F-4D97-AF65-F5344CB8AC3E}">
        <p14:creationId xmlns:p14="http://schemas.microsoft.com/office/powerpoint/2010/main" val="3159929277"/>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CFBD6-FDC4-593E-77F3-1314A1CE054F}"/>
              </a:ext>
            </a:extLst>
          </p:cNvPr>
          <p:cNvSpPr>
            <a:spLocks noGrp="1"/>
          </p:cNvSpPr>
          <p:nvPr>
            <p:ph type="title"/>
          </p:nvPr>
        </p:nvSpPr>
        <p:spPr/>
        <p:txBody>
          <a:bodyPr/>
          <a:lstStyle/>
          <a:p>
            <a:r>
              <a:rPr lang="en-US" sz="1700" kern="1200" dirty="0">
                <a:solidFill>
                  <a:srgbClr val="FFFFFF"/>
                </a:solidFill>
              </a:rPr>
              <a:t>Annex 1: Cache-coherent interconnects (21)</a:t>
            </a:r>
            <a:endParaRPr lang="hu-HU" sz="1700" dirty="0"/>
          </a:p>
        </p:txBody>
      </p:sp>
      <p:pic>
        <p:nvPicPr>
          <p:cNvPr id="4" name="Picture 3">
            <a:extLst>
              <a:ext uri="{FF2B5EF4-FFF2-40B4-BE49-F238E27FC236}">
                <a16:creationId xmlns:a16="http://schemas.microsoft.com/office/drawing/2014/main" id="{1C1F52FE-357F-22E9-7F08-FE8C2D52DB5C}"/>
              </a:ext>
            </a:extLst>
          </p:cNvPr>
          <p:cNvPicPr>
            <a:picLocks noChangeAspect="1"/>
          </p:cNvPicPr>
          <p:nvPr/>
        </p:nvPicPr>
        <p:blipFill rotWithShape="1">
          <a:blip r:embed="rId2"/>
          <a:srcRect l="4023" t="16641" r="44943" b="8774"/>
          <a:stretch/>
        </p:blipFill>
        <p:spPr>
          <a:xfrm>
            <a:off x="1702677" y="1208617"/>
            <a:ext cx="5684563" cy="5528507"/>
          </a:xfrm>
          <a:prstGeom prst="rect">
            <a:avLst/>
          </a:prstGeom>
        </p:spPr>
      </p:pic>
      <p:sp>
        <p:nvSpPr>
          <p:cNvPr id="3" name="TextBox 2">
            <a:extLst>
              <a:ext uri="{FF2B5EF4-FFF2-40B4-BE49-F238E27FC236}">
                <a16:creationId xmlns:a16="http://schemas.microsoft.com/office/drawing/2014/main" id="{0C2CF170-93D4-8611-5E60-B90BB39814A2}"/>
              </a:ext>
            </a:extLst>
          </p:cNvPr>
          <p:cNvSpPr txBox="1"/>
          <p:nvPr/>
        </p:nvSpPr>
        <p:spPr>
          <a:xfrm>
            <a:off x="74287" y="447649"/>
            <a:ext cx="9952582"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of a crossbar-based interconnect fabric introduced in AMD’s K10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a:t>
            </a:r>
            <a:r>
              <a:rPr kumimoji="0" lang="en-US" sz="1800" b="0" i="0" u="none" strike="noStrike" kern="1200" cap="none" spc="-100" normalizeH="0" baseline="0" noProof="0" dirty="0">
                <a:ln>
                  <a:noFill/>
                </a:ln>
                <a:solidFill>
                  <a:srgbClr val="2D2D8A"/>
                </a:solidFill>
                <a:effectLst/>
                <a:uLnTx/>
                <a:uFillTx/>
                <a:latin typeface="Verdana"/>
                <a:ea typeface="+mn-ea"/>
                <a:cs typeface="+mn-cs"/>
              </a:rPr>
              <a:t>Barcelona processors along with four-core core blocks (2008) </a:t>
            </a:r>
            <a:r>
              <a:rPr kumimoji="0" lang="en-US" sz="1800" b="0" i="0" u="none" strike="noStrike" kern="1200" cap="none" spc="-100" normalizeH="0" baseline="0" noProof="0" dirty="0">
                <a:ln>
                  <a:noFill/>
                </a:ln>
                <a:solidFill>
                  <a:srgbClr val="000000"/>
                </a:solidFill>
                <a:effectLst/>
                <a:uLnTx/>
                <a:uFillTx/>
                <a:latin typeface="Verdana"/>
                <a:ea typeface="+mn-ea"/>
                <a:cs typeface="+mn-cs"/>
              </a:rPr>
              <a:t>[</a:t>
            </a:r>
            <a:r>
              <a:rPr kumimoji="0" lang="hu-HU" sz="1800" b="0" i="0" u="none" strike="noStrike" kern="1200" cap="none" spc="-100" normalizeH="0" baseline="0" noProof="0" dirty="0">
                <a:ln>
                  <a:noFill/>
                </a:ln>
                <a:solidFill>
                  <a:srgbClr val="000000"/>
                </a:solidFill>
                <a:effectLst/>
                <a:uLnTx/>
                <a:uFillTx/>
                <a:latin typeface="Verdana"/>
                <a:ea typeface="+mn-ea"/>
                <a:cs typeface="+mn-cs"/>
              </a:rPr>
              <a:t>70</a:t>
            </a:r>
            <a:r>
              <a:rPr kumimoji="0" lang="en-US" sz="1800" b="0" i="0" u="none" strike="noStrike" kern="1200" cap="none" spc="-10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9501760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5061" y="440668"/>
            <a:ext cx="38669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333399"/>
                </a:solidFill>
                <a:effectLst/>
                <a:uLnTx/>
                <a:uFillTx/>
                <a:latin typeface="Verdana"/>
                <a:ea typeface="+mn-ea"/>
                <a:cs typeface="+mn-cs"/>
              </a:rPr>
              <a:t>Overview</a:t>
            </a:r>
            <a:r>
              <a:rPr kumimoji="0" lang="en-GB" sz="1800" b="0" i="0" u="none" strike="noStrike" kern="1200" cap="none" spc="0" normalizeH="0" baseline="0" noProof="0" dirty="0">
                <a:ln>
                  <a:noFill/>
                </a:ln>
                <a:solidFill>
                  <a:srgbClr val="333399"/>
                </a:solidFill>
                <a:effectLst/>
                <a:uLnTx/>
                <a:uFillTx/>
                <a:latin typeface="Verdana"/>
                <a:ea typeface="+mn-ea"/>
                <a:cs typeface="+mn-cs"/>
              </a:rPr>
              <a:t> of ARM’s ISA versions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6" name="Title 1"/>
          <p:cNvSpPr>
            <a:spLocks noGrp="1"/>
          </p:cNvSpPr>
          <p:nvPr>
            <p:ph type="title"/>
          </p:nvPr>
        </p:nvSpPr>
        <p:spPr>
          <a:xfrm>
            <a:off x="0" y="109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2</a:t>
            </a:r>
            <a:r>
              <a:rPr lang="hu-HU" sz="1700" dirty="0">
                <a:solidFill>
                  <a:srgbClr val="FFFFFF"/>
                </a:solidFill>
              </a:rPr>
              <a:t>)</a:t>
            </a:r>
            <a:endParaRPr lang="en-US" sz="1700" dirty="0">
              <a:solidFill>
                <a:srgbClr val="FFFFFF"/>
              </a:solidFill>
            </a:endParaRPr>
          </a:p>
        </p:txBody>
      </p:sp>
      <p:sp>
        <p:nvSpPr>
          <p:cNvPr id="2" name="TextBox 1"/>
          <p:cNvSpPr txBox="1"/>
          <p:nvPr/>
        </p:nvSpPr>
        <p:spPr>
          <a:xfrm>
            <a:off x="275334" y="810000"/>
            <a:ext cx="8751819"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previously mentioned,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ARM’s ISA </a:t>
            </a:r>
            <a:r>
              <a:rPr kumimoji="0" lang="en-US" sz="1600" b="0" i="0" u="none" strike="noStrike" kern="1200" cap="none" spc="0" normalizeH="0" baseline="0" noProof="0" dirty="0">
                <a:ln>
                  <a:noFill/>
                </a:ln>
                <a:solidFill>
                  <a:srgbClr val="0070C0"/>
                </a:solidFill>
                <a:effectLst/>
                <a:uLnTx/>
                <a:uFillTx/>
                <a:latin typeface="Verdana"/>
                <a:ea typeface="+mn-ea"/>
                <a:cs typeface="+mn-cs"/>
              </a:rPr>
              <a:t>has evolved enormously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 huge work has been accomplished is indicated by the fact that e.g. the</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2022 Architecture Reference Manual [</a:t>
            </a:r>
            <a:r>
              <a:rPr lang="hu-HU" sz="1600" dirty="0">
                <a:solidFill>
                  <a:srgbClr val="000000"/>
                </a:solidFill>
                <a:latin typeface="Verdana"/>
              </a:rPr>
              <a:t>20</a:t>
            </a:r>
            <a:r>
              <a:rPr kumimoji="0" lang="en-US" sz="1600" b="0" i="0" u="none" strike="noStrike" kern="1200" cap="none" spc="0" normalizeH="0" baseline="0" noProof="0" dirty="0">
                <a:ln>
                  <a:noFill/>
                </a:ln>
                <a:solidFill>
                  <a:srgbClr val="000000"/>
                </a:solidFill>
                <a:effectLst/>
                <a:uLnTx/>
                <a:uFillTx/>
                <a:latin typeface="Verdana"/>
                <a:ea typeface="+mn-ea"/>
                <a:cs typeface="+mn-cs"/>
              </a:rPr>
              <a:t>] spans over 11000 pages.</a:t>
            </a:r>
          </a:p>
          <a:p>
            <a:pPr marL="0" marR="0" lvl="0" indent="0" algn="l" defTabSz="914400" rtl="0" eaLnBrk="1" fontAlgn="auto" latinLnBrk="0" hangingPunct="1">
              <a:lnSpc>
                <a:spcPct val="100000"/>
              </a:lnSpc>
              <a:spcBef>
                <a:spcPts val="0"/>
              </a:spcBef>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complexity</a:t>
            </a:r>
            <a:r>
              <a:rPr kumimoji="0" lang="en-US" sz="1600" b="0" i="0" u="none" strike="noStrike" kern="1200" cap="none" spc="0" normalizeH="0" noProof="0" dirty="0">
                <a:ln>
                  <a:noFill/>
                </a:ln>
                <a:solidFill>
                  <a:srgbClr val="000000"/>
                </a:solidFill>
                <a:effectLst/>
                <a:uLnTx/>
                <a:uFillTx/>
                <a:latin typeface="Verdana"/>
                <a:ea typeface="+mn-ea"/>
                <a:cs typeface="+mn-cs"/>
              </a:rPr>
              <a:t> of this reference work is illustrated by a</a:t>
            </a:r>
            <a:r>
              <a:rPr kumimoji="0" lang="en-US" sz="1600" b="0" i="0" u="none" strike="noStrike" kern="1200" cap="none" spc="0" normalizeH="0" baseline="0" noProof="0" dirty="0">
                <a:ln>
                  <a:noFill/>
                </a:ln>
                <a:solidFill>
                  <a:srgbClr val="000000"/>
                </a:solidFill>
                <a:effectLst/>
                <a:uLnTx/>
                <a:uFillTx/>
                <a:latin typeface="Verdana"/>
                <a:ea typeface="+mn-ea"/>
                <a:cs typeface="+mn-cs"/>
              </a:rPr>
              <a:t> half-page excerpt of this</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manual on the next slide.</a:t>
            </a:r>
          </a:p>
        </p:txBody>
      </p:sp>
    </p:spTree>
    <p:extLst>
      <p:ext uri="{BB962C8B-B14F-4D97-AF65-F5344CB8AC3E}">
        <p14:creationId xmlns:p14="http://schemas.microsoft.com/office/powerpoint/2010/main" val="351995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 calcmode="lin" valueType="num">
                                      <p:cBhvr additive="base">
                                        <p:cTn id="1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srcRect l="918"/>
          <a:stretch/>
        </p:blipFill>
        <p:spPr>
          <a:xfrm>
            <a:off x="38500" y="1338902"/>
            <a:ext cx="9039893" cy="4389120"/>
          </a:xfrm>
          <a:prstGeom prst="rect">
            <a:avLst/>
          </a:prstGeom>
        </p:spPr>
      </p:pic>
      <p:sp>
        <p:nvSpPr>
          <p:cNvPr id="6" name="TextBox 5"/>
          <p:cNvSpPr txBox="1"/>
          <p:nvPr/>
        </p:nvSpPr>
        <p:spPr>
          <a:xfrm>
            <a:off x="51077" y="480435"/>
            <a:ext cx="847597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sparsely connected crossbar fabric of AMD’s Zen-based </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1.gen. APU processors (2017) [</a:t>
            </a:r>
            <a:r>
              <a:rPr kumimoji="0" lang="hu-HU" sz="1800" b="0" i="0" u="none" strike="noStrike" kern="1200" cap="none" spc="0" normalizeH="0" baseline="0" noProof="0" dirty="0">
                <a:ln>
                  <a:noFill/>
                </a:ln>
                <a:solidFill>
                  <a:srgbClr val="2D2D8A"/>
                </a:solidFill>
                <a:effectLst/>
                <a:uLnTx/>
                <a:uFillTx/>
                <a:latin typeface="Verdana"/>
                <a:ea typeface="+mn-ea"/>
                <a:cs typeface="+mn-cs"/>
              </a:rPr>
              <a:t>66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(22)</a:t>
            </a:r>
          </a:p>
        </p:txBody>
      </p:sp>
      <p:sp>
        <p:nvSpPr>
          <p:cNvPr id="2" name="Rectangle 1">
            <a:extLst>
              <a:ext uri="{FF2B5EF4-FFF2-40B4-BE49-F238E27FC236}">
                <a16:creationId xmlns:a16="http://schemas.microsoft.com/office/drawing/2014/main" id="{895B15E8-6945-C940-C090-DB649DEE30A9}"/>
              </a:ext>
            </a:extLst>
          </p:cNvPr>
          <p:cNvSpPr/>
          <p:nvPr/>
        </p:nvSpPr>
        <p:spPr bwMode="auto">
          <a:xfrm>
            <a:off x="5297214" y="2853448"/>
            <a:ext cx="2123089" cy="1420238"/>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46968489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28D06C-2805-E44F-90CA-43AB1356061C}"/>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(23)</a:t>
            </a:r>
            <a:endParaRPr lang="hu-HU" sz="1700" dirty="0"/>
          </a:p>
        </p:txBody>
      </p:sp>
      <p:grpSp>
        <p:nvGrpSpPr>
          <p:cNvPr id="4" name="Group 3">
            <a:extLst>
              <a:ext uri="{FF2B5EF4-FFF2-40B4-BE49-F238E27FC236}">
                <a16:creationId xmlns:a16="http://schemas.microsoft.com/office/drawing/2014/main" id="{94767F66-0254-0701-E1C6-44F212735ED1}"/>
              </a:ext>
            </a:extLst>
          </p:cNvPr>
          <p:cNvGrpSpPr/>
          <p:nvPr/>
        </p:nvGrpSpPr>
        <p:grpSpPr>
          <a:xfrm>
            <a:off x="1360438" y="956003"/>
            <a:ext cx="5240942" cy="833356"/>
            <a:chOff x="2767267" y="875898"/>
            <a:chExt cx="5240942" cy="833356"/>
          </a:xfrm>
        </p:grpSpPr>
        <p:cxnSp>
          <p:nvCxnSpPr>
            <p:cNvPr id="5" name="Straight Connector 4">
              <a:extLst>
                <a:ext uri="{FF2B5EF4-FFF2-40B4-BE49-F238E27FC236}">
                  <a16:creationId xmlns:a16="http://schemas.microsoft.com/office/drawing/2014/main" id="{866FD187-6E21-8662-A586-6ABC05907650}"/>
                </a:ext>
              </a:extLst>
            </p:cNvPr>
            <p:cNvCxnSpPr>
              <a:endCxn id="7" idx="6"/>
            </p:cNvCxnSpPr>
            <p:nvPr/>
          </p:nvCxnSpPr>
          <p:spPr bwMode="auto">
            <a:xfrm>
              <a:off x="5333800" y="1425958"/>
              <a:ext cx="2111548" cy="23813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Text Box 9">
              <a:extLst>
                <a:ext uri="{FF2B5EF4-FFF2-40B4-BE49-F238E27FC236}">
                  <a16:creationId xmlns:a16="http://schemas.microsoft.com/office/drawing/2014/main" id="{1D02312D-F0B8-3B32-869F-396077194CC1}"/>
                </a:ext>
              </a:extLst>
            </p:cNvPr>
            <p:cNvSpPr txBox="1">
              <a:spLocks noChangeArrowheads="1"/>
            </p:cNvSpPr>
            <p:nvPr/>
          </p:nvSpPr>
          <p:spPr bwMode="auto">
            <a:xfrm>
              <a:off x="2767267" y="875898"/>
              <a:ext cx="524094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Transfer from off-die interconnects to crossbar-based on-die interconnect fabrics</a:t>
              </a:r>
            </a:p>
          </p:txBody>
        </p:sp>
        <p:sp>
          <p:nvSpPr>
            <p:cNvPr id="7" name="Oval 13">
              <a:extLst>
                <a:ext uri="{FF2B5EF4-FFF2-40B4-BE49-F238E27FC236}">
                  <a16:creationId xmlns:a16="http://schemas.microsoft.com/office/drawing/2014/main" id="{48D15DBD-8781-E634-F01C-6743394CD6F7}"/>
                </a:ext>
              </a:extLst>
            </p:cNvPr>
            <p:cNvSpPr>
              <a:spLocks noChangeArrowheads="1"/>
            </p:cNvSpPr>
            <p:nvPr/>
          </p:nvSpPr>
          <p:spPr bwMode="auto">
            <a:xfrm>
              <a:off x="7380261" y="163393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8" name="Straight Connector 7">
              <a:extLst>
                <a:ext uri="{FF2B5EF4-FFF2-40B4-BE49-F238E27FC236}">
                  <a16:creationId xmlns:a16="http://schemas.microsoft.com/office/drawing/2014/main" id="{09B38BF4-2FB5-071A-64E8-59FF38F02BEB}"/>
                </a:ext>
              </a:extLst>
            </p:cNvPr>
            <p:cNvCxnSpPr>
              <a:endCxn id="9" idx="6"/>
            </p:cNvCxnSpPr>
            <p:nvPr/>
          </p:nvCxnSpPr>
          <p:spPr bwMode="auto">
            <a:xfrm flipH="1">
              <a:off x="3211652" y="1428199"/>
              <a:ext cx="2122149" cy="25089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Oval 13">
              <a:extLst>
                <a:ext uri="{FF2B5EF4-FFF2-40B4-BE49-F238E27FC236}">
                  <a16:creationId xmlns:a16="http://schemas.microsoft.com/office/drawing/2014/main" id="{55D51A1A-9FE7-BA92-7237-B6511E6DEC12}"/>
                </a:ext>
              </a:extLst>
            </p:cNvPr>
            <p:cNvSpPr>
              <a:spLocks noChangeArrowheads="1"/>
            </p:cNvSpPr>
            <p:nvPr/>
          </p:nvSpPr>
          <p:spPr bwMode="auto">
            <a:xfrm>
              <a:off x="3146565" y="164892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1" name="Text Box 9">
            <a:extLst>
              <a:ext uri="{FF2B5EF4-FFF2-40B4-BE49-F238E27FC236}">
                <a16:creationId xmlns:a16="http://schemas.microsoft.com/office/drawing/2014/main" id="{C50386C2-2EB8-5B5F-118A-4C47BEEA811A}"/>
              </a:ext>
            </a:extLst>
          </p:cNvPr>
          <p:cNvSpPr txBox="1">
            <a:spLocks noChangeArrowheads="1"/>
          </p:cNvSpPr>
          <p:nvPr/>
        </p:nvSpPr>
        <p:spPr bwMode="auto">
          <a:xfrm>
            <a:off x="5052778" y="1822599"/>
            <a:ext cx="205697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Crossbar-based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Right Arrow 16">
            <a:extLst>
              <a:ext uri="{FF2B5EF4-FFF2-40B4-BE49-F238E27FC236}">
                <a16:creationId xmlns:a16="http://schemas.microsoft.com/office/drawing/2014/main" id="{149708AE-C4E8-C521-9F2F-BFE6572B31C5}"/>
              </a:ext>
            </a:extLst>
          </p:cNvPr>
          <p:cNvSpPr/>
          <p:nvPr/>
        </p:nvSpPr>
        <p:spPr bwMode="auto">
          <a:xfrm>
            <a:off x="3705482" y="198400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 Box 9">
            <a:extLst>
              <a:ext uri="{FF2B5EF4-FFF2-40B4-BE49-F238E27FC236}">
                <a16:creationId xmlns:a16="http://schemas.microsoft.com/office/drawing/2014/main" id="{15EFCC5A-9D00-0B4E-DDA6-EF6F1FC8E7D0}"/>
              </a:ext>
            </a:extLst>
          </p:cNvPr>
          <p:cNvSpPr txBox="1">
            <a:spLocks noChangeArrowheads="1"/>
          </p:cNvSpPr>
          <p:nvPr/>
        </p:nvSpPr>
        <p:spPr bwMode="auto">
          <a:xfrm>
            <a:off x="539713" y="1880407"/>
            <a:ext cx="249619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Off-die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processor interconnects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FA774CC6-9231-DFCB-5154-CD4FD299B225}"/>
              </a:ext>
            </a:extLst>
          </p:cNvPr>
          <p:cNvSpPr txBox="1"/>
          <p:nvPr/>
        </p:nvSpPr>
        <p:spPr>
          <a:xfrm>
            <a:off x="3557078" y="2642760"/>
            <a:ext cx="5565947" cy="2354491"/>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Intel’s Core family-based multicores (2005-2010)</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(up to and including) the  </a:t>
            </a:r>
            <a:r>
              <a:rPr kumimoji="0" lang="en-US" sz="1300" b="0" i="1" u="none" strike="noStrike" kern="1200" cap="none" spc="0" normalizeH="0" baseline="0" noProof="0" dirty="0" err="1">
                <a:ln>
                  <a:noFill/>
                </a:ln>
                <a:solidFill>
                  <a:srgbClr val="000000"/>
                </a:solidFill>
                <a:effectLst/>
                <a:uLnTx/>
                <a:uFillTx/>
                <a:latin typeface="Verdana"/>
                <a:ea typeface="+mn-ea"/>
                <a:cs typeface="+mn-cs"/>
              </a:rPr>
              <a:t>Westmere</a:t>
            </a:r>
            <a:r>
              <a:rPr kumimoji="0" lang="en-US" sz="1300" b="0" i="1" u="none" strike="noStrike" kern="1200" cap="none" spc="0" normalizeH="0" baseline="0" noProof="0" dirty="0">
                <a:ln>
                  <a:noFill/>
                </a:ln>
                <a:solidFill>
                  <a:srgbClr val="000000"/>
                </a:solidFill>
                <a:effectLst/>
                <a:uLnTx/>
                <a:uFillTx/>
                <a:latin typeface="Verdana"/>
                <a:ea typeface="+mn-ea"/>
                <a:cs typeface="+mn-cs"/>
              </a:rPr>
              <a:t> processor line)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FF0000"/>
                </a:solidFill>
                <a:effectLst/>
                <a:uLnTx/>
                <a:uFillTx/>
                <a:latin typeface="Verdana"/>
                <a:ea typeface="+mn-ea"/>
                <a:cs typeface="+mn-cs"/>
              </a:rPr>
              <a:t>AMD’s Family K8-based multicores</a:t>
            </a:r>
            <a:r>
              <a:rPr kumimoji="0" lang="en-US" sz="1300" b="0" i="1"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like the dual-core Athlon 64X2 (2005)</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quad-core Family K10 (Barcelona)-based lines (2007)</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12h (Llano)-based lines (2011)</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14h/16h) (Cat)-based lines (2011-2015)</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15h (Bulldozer)-based lines (2011-2016)</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17h (Zen-family)-based lines (from 2017 on)</a:t>
            </a:r>
          </a:p>
        </p:txBody>
      </p:sp>
      <p:sp>
        <p:nvSpPr>
          <p:cNvPr id="16" name="TextBox 15">
            <a:extLst>
              <a:ext uri="{FF2B5EF4-FFF2-40B4-BE49-F238E27FC236}">
                <a16:creationId xmlns:a16="http://schemas.microsoft.com/office/drawing/2014/main" id="{5C374591-5C03-2118-7DB2-146D5477D33E}"/>
              </a:ext>
            </a:extLst>
          </p:cNvPr>
          <p:cNvSpPr txBox="1"/>
          <p:nvPr/>
        </p:nvSpPr>
        <p:spPr>
          <a:xfrm>
            <a:off x="3280978" y="2354639"/>
            <a:ext cx="98777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Arial"/>
                <a:ea typeface="+mn-ea"/>
                <a:cs typeface="+mn-cs"/>
              </a:rPr>
              <a:t>Examples</a:t>
            </a:r>
          </a:p>
        </p:txBody>
      </p:sp>
      <p:sp>
        <p:nvSpPr>
          <p:cNvPr id="17" name="Right Arrow 16">
            <a:extLst>
              <a:ext uri="{FF2B5EF4-FFF2-40B4-BE49-F238E27FC236}">
                <a16:creationId xmlns:a16="http://schemas.microsoft.com/office/drawing/2014/main" id="{E9ADBC5A-14F5-1E45-6CDA-574698377F1A}"/>
              </a:ext>
            </a:extLst>
          </p:cNvPr>
          <p:cNvSpPr/>
          <p:nvPr/>
        </p:nvSpPr>
        <p:spPr bwMode="auto">
          <a:xfrm>
            <a:off x="7420877" y="203130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974500D0-3AB1-7AC9-392B-D5751CE6B3C8}"/>
              </a:ext>
            </a:extLst>
          </p:cNvPr>
          <p:cNvSpPr txBox="1"/>
          <p:nvPr/>
        </p:nvSpPr>
        <p:spPr>
          <a:xfrm>
            <a:off x="96377" y="451948"/>
            <a:ext cx="90388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 Transfer from off-die interconnects to crossbar-based on-die interconnect fabrics</a:t>
            </a:r>
          </a:p>
        </p:txBody>
      </p:sp>
      <p:sp>
        <p:nvSpPr>
          <p:cNvPr id="3" name="Rectangle: Rounded Corners 2">
            <a:extLst>
              <a:ext uri="{FF2B5EF4-FFF2-40B4-BE49-F238E27FC236}">
                <a16:creationId xmlns:a16="http://schemas.microsoft.com/office/drawing/2014/main" id="{C8195D83-CA6F-24CB-FD87-D0F69ECCA9ED}"/>
              </a:ext>
            </a:extLst>
          </p:cNvPr>
          <p:cNvSpPr/>
          <p:nvPr/>
        </p:nvSpPr>
        <p:spPr bwMode="auto">
          <a:xfrm>
            <a:off x="-1" y="5624625"/>
            <a:ext cx="9144000" cy="111600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9" name="TextBox 18">
            <a:extLst>
              <a:ext uri="{FF2B5EF4-FFF2-40B4-BE49-F238E27FC236}">
                <a16:creationId xmlns:a16="http://schemas.microsoft.com/office/drawing/2014/main" id="{30518602-AF2A-F327-A7E4-13478A62C690}"/>
              </a:ext>
            </a:extLst>
          </p:cNvPr>
          <p:cNvSpPr txBox="1"/>
          <p:nvPr/>
        </p:nvSpPr>
        <p:spPr>
          <a:xfrm>
            <a:off x="118621" y="5059270"/>
            <a:ext cx="9275296" cy="172354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stated above, AMD began using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crossbar-based interconnect fabrics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its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K8 family and continued to use them until recently.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This is because </a:t>
            </a:r>
            <a:r>
              <a:rPr kumimoji="0" lang="en-US" sz="1600" b="0" i="0" u="none" strike="noStrike" kern="1200" cap="none" spc="-30" normalizeH="0" baseline="0" noProof="0" dirty="0">
                <a:ln>
                  <a:noFill/>
                </a:ln>
                <a:solidFill>
                  <a:srgbClr val="0070C0"/>
                </a:solidFill>
                <a:effectLst/>
                <a:uLnTx/>
                <a:uFillTx/>
                <a:latin typeface="Verdana"/>
                <a:ea typeface="+mn-ea"/>
                <a:cs typeface="+mn-cs"/>
              </a:rPr>
              <a:t>AMD introduced quad-core core clusters </a:t>
            </a:r>
            <a:r>
              <a:rPr kumimoji="0" lang="en-US" sz="1600" b="0" i="0" u="none" strike="noStrike" kern="1200" cap="none" spc="-30" normalizeH="0" baseline="0" noProof="0" dirty="0">
                <a:ln>
                  <a:noFill/>
                </a:ln>
                <a:solidFill>
                  <a:srgbClr val="000000"/>
                </a:solidFill>
                <a:effectLst/>
                <a:uLnTx/>
                <a:uFillTx/>
                <a:latin typeface="Verdana"/>
                <a:ea typeface="+mn-ea"/>
                <a:cs typeface="+mn-cs"/>
              </a:rPr>
              <a:t>along with its K10 Barcelona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line in 2007 as part of a strategic decision, and AMD’s </a:t>
            </a:r>
            <a:r>
              <a:rPr kumimoji="0" lang="en-US" sz="1600" b="0" i="0" u="none" strike="noStrike" kern="1200" cap="none" spc="0" normalizeH="0" baseline="0" noProof="0" dirty="0">
                <a:ln>
                  <a:noFill/>
                </a:ln>
                <a:solidFill>
                  <a:srgbClr val="0070C0"/>
                </a:solidFill>
                <a:effectLst/>
                <a:uLnTx/>
                <a:uFillTx/>
                <a:latin typeface="Verdana"/>
                <a:ea typeface="+mn-ea"/>
                <a:cs typeface="+mn-cs"/>
              </a:rPr>
              <a:t>crossbars manage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core clusters as single entities.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greatly reduces the complexity of implementing crossbar interconnect fabrics.</a:t>
            </a:r>
          </a:p>
        </p:txBody>
      </p:sp>
    </p:spTree>
    <p:extLst>
      <p:ext uri="{BB962C8B-B14F-4D97-AF65-F5344CB8AC3E}">
        <p14:creationId xmlns:p14="http://schemas.microsoft.com/office/powerpoint/2010/main" val="3416007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xEl>
                                              <p:pRg st="2" end="2"/>
                                            </p:txEl>
                                          </p:spTgt>
                                        </p:tgtEl>
                                        <p:attrNameLst>
                                          <p:attrName>style.visibility</p:attrName>
                                        </p:attrNameLst>
                                      </p:cBhvr>
                                      <p:to>
                                        <p:strVal val="visible"/>
                                      </p:to>
                                    </p:set>
                                    <p:anim calcmode="lin" valueType="num">
                                      <p:cBhvr additive="base">
                                        <p:cTn id="7"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
                                            <p:txEl>
                                              <p:pRg st="3" end="3"/>
                                            </p:txEl>
                                          </p:spTgt>
                                        </p:tgtEl>
                                        <p:attrNameLst>
                                          <p:attrName>style.visibility</p:attrName>
                                        </p:attrNameLst>
                                      </p:cBhvr>
                                      <p:to>
                                        <p:strVal val="visible"/>
                                      </p:to>
                                    </p:set>
                                    <p:anim calcmode="lin" valueType="num">
                                      <p:cBhvr additive="base">
                                        <p:cTn id="11"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xEl>
                                              <p:pRg st="4" end="4"/>
                                            </p:txEl>
                                          </p:spTgt>
                                        </p:tgtEl>
                                        <p:attrNameLst>
                                          <p:attrName>style.visibility</p:attrName>
                                        </p:attrNameLst>
                                      </p:cBhvr>
                                      <p:to>
                                        <p:strVal val="visible"/>
                                      </p:to>
                                    </p:set>
                                    <p:anim calcmode="lin" valueType="num">
                                      <p:cBhvr additive="base">
                                        <p:cTn id="15"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9">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
                                            <p:txEl>
                                              <p:pRg st="5" end="5"/>
                                            </p:txEl>
                                          </p:spTgt>
                                        </p:tgtEl>
                                        <p:attrNameLst>
                                          <p:attrName>style.visibility</p:attrName>
                                        </p:attrNameLst>
                                      </p:cBhvr>
                                      <p:to>
                                        <p:strVal val="visible"/>
                                      </p:to>
                                    </p:set>
                                    <p:anim calcmode="lin" valueType="num">
                                      <p:cBhvr additive="base">
                                        <p:cTn id="19" dur="500" fill="hold"/>
                                        <p:tgtEl>
                                          <p:spTgt spid="19">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
                                            <p:txEl>
                                              <p:pRg st="5" end="5"/>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B9A109-2985-0E2F-626C-E6D36BC0708C}"/>
              </a:ext>
            </a:extLst>
          </p:cNvPr>
          <p:cNvSpPr>
            <a:spLocks noGrp="1"/>
          </p:cNvSpPr>
          <p:nvPr>
            <p:ph type="title"/>
          </p:nvPr>
        </p:nvSpPr>
        <p:spPr/>
        <p:txBody>
          <a:bodyPr/>
          <a:lstStyle/>
          <a:p>
            <a:r>
              <a:rPr lang="en-US" sz="1700" kern="1200" dirty="0">
                <a:solidFill>
                  <a:srgbClr val="FFFFFF"/>
                </a:solidFill>
              </a:rPr>
              <a:t>Annex 1: Cache-coherent interconnects (24)</a:t>
            </a:r>
            <a:endParaRPr lang="hu-HU" sz="1700" dirty="0"/>
          </a:p>
        </p:txBody>
      </p:sp>
      <p:sp>
        <p:nvSpPr>
          <p:cNvPr id="3" name="TextBox 2">
            <a:extLst>
              <a:ext uri="{FF2B5EF4-FFF2-40B4-BE49-F238E27FC236}">
                <a16:creationId xmlns:a16="http://schemas.microsoft.com/office/drawing/2014/main" id="{83E661A7-4E03-4B81-8201-8C96A209AFC7}"/>
              </a:ext>
            </a:extLst>
          </p:cNvPr>
          <p:cNvSpPr txBox="1"/>
          <p:nvPr/>
        </p:nvSpPr>
        <p:spPr>
          <a:xfrm>
            <a:off x="97441" y="851340"/>
            <a:ext cx="644080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D2D8A"/>
                </a:solidFill>
                <a:effectLst/>
                <a:uLnTx/>
                <a:uFillTx/>
                <a:latin typeface="Verdana"/>
                <a:ea typeface="+mn-ea"/>
                <a:cs typeface="+mn-cs"/>
              </a:rPr>
              <a:t>    Why did ring-bus-based processor interconnects emerge?</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99A1C6D4-9B2E-60EB-F8A5-5DB797F465F3}"/>
              </a:ext>
            </a:extLst>
          </p:cNvPr>
          <p:cNvSpPr/>
          <p:nvPr/>
        </p:nvSpPr>
        <p:spPr bwMode="auto">
          <a:xfrm>
            <a:off x="0" y="1208321"/>
            <a:ext cx="9144000" cy="2539157"/>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A9D4286-49B6-2349-B1BE-7262087AD1BA}"/>
              </a:ext>
            </a:extLst>
          </p:cNvPr>
          <p:cNvSpPr txBox="1"/>
          <p:nvPr/>
        </p:nvSpPr>
        <p:spPr>
          <a:xfrm>
            <a:off x="444279" y="1208321"/>
            <a:ext cx="8830879"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As the number of CPU cores increases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complexity of crossbar switches also</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raises rapidly.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is because a crossbar which interconnects n components requires n x (n-1)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unidirectional links, while each link comprises a large number of lines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(say in the order of 100).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Therefore, for higher core counts (e.g</a:t>
            </a:r>
            <a:r>
              <a:rPr kumimoji="0" lang="en-US" sz="1600" b="0" i="0" u="none" strike="noStrike" kern="1200" cap="none" spc="-30" normalizeH="0" baseline="0" noProof="0" dirty="0">
                <a:ln>
                  <a:noFill/>
                </a:ln>
                <a:solidFill>
                  <a:srgbClr val="0070C0"/>
                </a:solidFill>
                <a:effectLst/>
                <a:uLnTx/>
                <a:uFillTx/>
                <a:latin typeface="Verdana"/>
                <a:ea typeface="+mn-ea"/>
                <a:cs typeface="+mn-cs"/>
              </a:rPr>
              <a:t>., more than 6 CPU cores</a:t>
            </a:r>
            <a:r>
              <a:rPr kumimoji="0" lang="en-US" sz="1600" b="0" i="0" u="none" strike="noStrike" kern="1200" cap="none" spc="-30" normalizeH="0" baseline="0" noProof="0" dirty="0">
                <a:ln>
                  <a:noFill/>
                </a:ln>
                <a:solidFill>
                  <a:srgbClr val="000000"/>
                </a:solidFill>
                <a:effectLst/>
                <a:uLnTx/>
                <a:uFillTx/>
                <a:latin typeface="Verdana"/>
                <a:ea typeface="+mn-ea"/>
                <a:cs typeface="+mn-cs"/>
              </a:rPr>
              <a:t>), implementing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crossbar switches as interconnection fabrics </a:t>
            </a:r>
            <a:r>
              <a:rPr kumimoji="0" lang="en-US" sz="1600" b="0" i="0" u="none" strike="noStrike" kern="1200" cap="none" spc="0" normalizeH="0" baseline="0" noProof="0" dirty="0">
                <a:ln>
                  <a:noFill/>
                </a:ln>
                <a:solidFill>
                  <a:srgbClr val="0070C0"/>
                </a:solidFill>
                <a:effectLst/>
                <a:uLnTx/>
                <a:uFillTx/>
                <a:latin typeface="Verdana"/>
                <a:ea typeface="+mn-ea"/>
                <a:cs typeface="+mn-cs"/>
              </a:rPr>
              <a:t>becomes too “costly</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why </a:t>
            </a:r>
            <a:r>
              <a:rPr kumimoji="0" lang="en-US" sz="1600" b="0" i="0" u="none" strike="noStrike" kern="1200" cap="none" spc="0" normalizeH="0" baseline="0" noProof="0" dirty="0">
                <a:ln>
                  <a:noFill/>
                </a:ln>
                <a:solidFill>
                  <a:srgbClr val="FF0000"/>
                </a:solidFill>
                <a:effectLst/>
                <a:uLnTx/>
                <a:uFillTx/>
                <a:latin typeface="Verdana"/>
                <a:ea typeface="+mn-ea"/>
                <a:cs typeface="+mn-cs"/>
              </a:rPr>
              <a:t>ring buses emerged</a:t>
            </a:r>
            <a:r>
              <a:rPr kumimoji="0" lang="en-US" sz="1600" b="0" i="0" u="none" strike="noStrike" kern="1200" cap="none" spc="0" normalizeH="0" baseline="0" noProof="0" dirty="0">
                <a:ln>
                  <a:noFill/>
                </a:ln>
                <a:solidFill>
                  <a:srgbClr val="000000"/>
                </a:solidFill>
                <a:effectLst/>
                <a:uLnTx/>
                <a:uFillTx/>
                <a:latin typeface="Verdana"/>
                <a:ea typeface="+mn-ea"/>
                <a:cs typeface="+mn-cs"/>
              </a:rPr>
              <a:t>, replacing crossbar switches, as seen in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next Figure.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7ECA126E-75D8-3F1D-0B49-25BC13306EF7}"/>
              </a:ext>
            </a:extLst>
          </p:cNvPr>
          <p:cNvSpPr txBox="1"/>
          <p:nvPr/>
        </p:nvSpPr>
        <p:spPr>
          <a:xfrm>
            <a:off x="55400" y="493986"/>
            <a:ext cx="47003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Ring-bus-based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5852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bwMode="auto">
          <a:xfrm flipH="1">
            <a:off x="2241946" y="1336491"/>
            <a:ext cx="1930153" cy="27188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Straight Connector 6"/>
          <p:cNvCxnSpPr>
            <a:endCxn id="9" idx="2"/>
          </p:cNvCxnSpPr>
          <p:nvPr/>
        </p:nvCxnSpPr>
        <p:spPr bwMode="auto">
          <a:xfrm>
            <a:off x="4156549" y="1337666"/>
            <a:ext cx="2305784" cy="296672"/>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Text Box 9"/>
          <p:cNvSpPr txBox="1">
            <a:spLocks noChangeArrowheads="1"/>
          </p:cNvSpPr>
          <p:nvPr/>
        </p:nvSpPr>
        <p:spPr bwMode="auto">
          <a:xfrm>
            <a:off x="64025" y="1032999"/>
            <a:ext cx="837601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Switching from crossbar-based fabrics to ring bus-based ones for higher core counts</a:t>
            </a:r>
          </a:p>
        </p:txBody>
      </p:sp>
      <p:sp>
        <p:nvSpPr>
          <p:cNvPr id="9" name="Oval 13"/>
          <p:cNvSpPr>
            <a:spLocks noChangeArrowheads="1"/>
          </p:cNvSpPr>
          <p:nvPr/>
        </p:nvSpPr>
        <p:spPr bwMode="auto">
          <a:xfrm>
            <a:off x="6462333" y="1598338"/>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Oval 13"/>
          <p:cNvSpPr>
            <a:spLocks noChangeArrowheads="1"/>
          </p:cNvSpPr>
          <p:nvPr/>
        </p:nvSpPr>
        <p:spPr bwMode="auto">
          <a:xfrm>
            <a:off x="2191262" y="1597270"/>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 Box 9"/>
          <p:cNvSpPr txBox="1">
            <a:spLocks noChangeArrowheads="1"/>
          </p:cNvSpPr>
          <p:nvPr/>
        </p:nvSpPr>
        <p:spPr bwMode="auto">
          <a:xfrm>
            <a:off x="1210086" y="1672060"/>
            <a:ext cx="19575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Crossbar-based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ight Arrow 13"/>
          <p:cNvSpPr/>
          <p:nvPr/>
        </p:nvSpPr>
        <p:spPr bwMode="auto">
          <a:xfrm>
            <a:off x="4013712" y="1847888"/>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9" name="TextBox 48"/>
          <p:cNvSpPr txBox="1"/>
          <p:nvPr/>
        </p:nvSpPr>
        <p:spPr>
          <a:xfrm>
            <a:off x="3106456" y="6165304"/>
            <a:ext cx="281025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DSP, NPU)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 Memory Controller</a:t>
            </a:r>
          </a:p>
        </p:txBody>
      </p:sp>
      <p:sp>
        <p:nvSpPr>
          <p:cNvPr id="50" name="Text Box 9"/>
          <p:cNvSpPr txBox="1">
            <a:spLocks noChangeArrowheads="1"/>
          </p:cNvSpPr>
          <p:nvPr/>
        </p:nvSpPr>
        <p:spPr bwMode="auto">
          <a:xfrm>
            <a:off x="5473907" y="1656870"/>
            <a:ext cx="19575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Ring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bus-based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fabric</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4" name="Group 3"/>
          <p:cNvGrpSpPr/>
          <p:nvPr/>
        </p:nvGrpSpPr>
        <p:grpSpPr>
          <a:xfrm>
            <a:off x="1126939" y="2595099"/>
            <a:ext cx="2540044" cy="3122125"/>
            <a:chOff x="1126939" y="2532038"/>
            <a:chExt cx="2540044" cy="3122125"/>
          </a:xfrm>
        </p:grpSpPr>
        <p:sp>
          <p:nvSpPr>
            <p:cNvPr id="18" name="Téglalap 20"/>
            <p:cNvSpPr/>
            <p:nvPr/>
          </p:nvSpPr>
          <p:spPr>
            <a:xfrm>
              <a:off x="1187553" y="3781317"/>
              <a:ext cx="2085968" cy="821308"/>
            </a:xfrm>
            <a:prstGeom prst="rect">
              <a:avLst/>
            </a:prstGeom>
            <a:solidFill>
              <a:srgbClr val="ECAAD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Crossbar</a:t>
              </a:r>
            </a:p>
          </p:txBody>
        </p:sp>
        <p:sp>
          <p:nvSpPr>
            <p:cNvPr id="19" name="Téglalap 21"/>
            <p:cNvSpPr/>
            <p:nvPr/>
          </p:nvSpPr>
          <p:spPr>
            <a:xfrm>
              <a:off x="1126939" y="5150163"/>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0" name="Téglalap 22"/>
            <p:cNvSpPr/>
            <p:nvPr/>
          </p:nvSpPr>
          <p:spPr>
            <a:xfrm>
              <a:off x="2427192" y="5150163"/>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3" name="Egyenes összekötő nyíllal 25"/>
            <p:cNvCxnSpPr/>
            <p:nvPr/>
          </p:nvCxnSpPr>
          <p:spPr>
            <a:xfrm flipH="1">
              <a:off x="1580410" y="3233778"/>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Egyenes összekötő nyíllal 26"/>
            <p:cNvCxnSpPr/>
            <p:nvPr/>
          </p:nvCxnSpPr>
          <p:spPr>
            <a:xfrm flipH="1">
              <a:off x="2878195" y="3209393"/>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Egyenes összekötő nyíllal 27"/>
            <p:cNvCxnSpPr/>
            <p:nvPr/>
          </p:nvCxnSpPr>
          <p:spPr>
            <a:xfrm flipH="1">
              <a:off x="1582878" y="4605052"/>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Egyenes összekötő nyíllal 28"/>
            <p:cNvCxnSpPr/>
            <p:nvPr/>
          </p:nvCxnSpPr>
          <p:spPr>
            <a:xfrm flipH="1">
              <a:off x="2880663" y="4580666"/>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Egyenes összekötő nyíllal 29"/>
            <p:cNvCxnSpPr/>
            <p:nvPr/>
          </p:nvCxnSpPr>
          <p:spPr>
            <a:xfrm flipH="1">
              <a:off x="1581643" y="3785332"/>
              <a:ext cx="6170" cy="795334"/>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8" name="Egyenes összekötő nyíllal 30"/>
            <p:cNvCxnSpPr/>
            <p:nvPr/>
          </p:nvCxnSpPr>
          <p:spPr>
            <a:xfrm flipH="1">
              <a:off x="2885598" y="3760946"/>
              <a:ext cx="3" cy="841679"/>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9" name="Egyenes összekötő nyíllal 35"/>
            <p:cNvCxnSpPr/>
            <p:nvPr/>
          </p:nvCxnSpPr>
          <p:spPr>
            <a:xfrm flipH="1">
              <a:off x="1595883" y="3787294"/>
              <a:ext cx="1257047" cy="79337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Egyenes összekötő nyíllal 38"/>
            <p:cNvCxnSpPr/>
            <p:nvPr/>
          </p:nvCxnSpPr>
          <p:spPr>
            <a:xfrm>
              <a:off x="1600819" y="3787294"/>
              <a:ext cx="1267430" cy="81374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2031716" y="5301207"/>
              <a:ext cx="467192" cy="307777"/>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1" name="Ellipszis 23"/>
            <p:cNvSpPr/>
            <p:nvPr/>
          </p:nvSpPr>
          <p:spPr>
            <a:xfrm>
              <a:off x="1231199" y="2532038"/>
              <a:ext cx="684001"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sp>
          <p:nvSpPr>
            <p:cNvPr id="52" name="TextBox 51"/>
            <p:cNvSpPr txBox="1"/>
            <p:nvPr/>
          </p:nvSpPr>
          <p:spPr>
            <a:xfrm>
              <a:off x="2064276" y="2745064"/>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4" name="Ellipszis 23"/>
            <p:cNvSpPr/>
            <p:nvPr/>
          </p:nvSpPr>
          <p:spPr>
            <a:xfrm>
              <a:off x="2532924" y="2539474"/>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56" name="TextBox 55"/>
            <p:cNvSpPr txBox="1"/>
            <p:nvPr/>
          </p:nvSpPr>
          <p:spPr>
            <a:xfrm>
              <a:off x="3318811" y="2741478"/>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grpSp>
        <p:nvGrpSpPr>
          <p:cNvPr id="11" name="Group 10"/>
          <p:cNvGrpSpPr/>
          <p:nvPr/>
        </p:nvGrpSpPr>
        <p:grpSpPr>
          <a:xfrm>
            <a:off x="5159914" y="2639430"/>
            <a:ext cx="2971552" cy="3133529"/>
            <a:chOff x="5159914" y="2576369"/>
            <a:chExt cx="2971552" cy="3133529"/>
          </a:xfrm>
        </p:grpSpPr>
        <p:sp>
          <p:nvSpPr>
            <p:cNvPr id="34" name="Ellipszis 50"/>
            <p:cNvSpPr/>
            <p:nvPr/>
          </p:nvSpPr>
          <p:spPr>
            <a:xfrm>
              <a:off x="5240805" y="3715963"/>
              <a:ext cx="2482386" cy="974179"/>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5" name="Ellipszis 51"/>
            <p:cNvSpPr/>
            <p:nvPr/>
          </p:nvSpPr>
          <p:spPr>
            <a:xfrm>
              <a:off x="5549478" y="3876324"/>
              <a:ext cx="1849758" cy="664177"/>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Ring</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bus</a:t>
              </a: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p>
          </p:txBody>
        </p:sp>
        <p:sp>
          <p:nvSpPr>
            <p:cNvPr id="36" name="Téglalap 21"/>
            <p:cNvSpPr/>
            <p:nvPr/>
          </p:nvSpPr>
          <p:spPr>
            <a:xfrm>
              <a:off x="5558557" y="5205898"/>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7" name="Téglalap 22"/>
            <p:cNvSpPr/>
            <p:nvPr/>
          </p:nvSpPr>
          <p:spPr>
            <a:xfrm>
              <a:off x="6663488" y="5205898"/>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38" name="Egyenes összekötő nyíllal 27"/>
            <p:cNvCxnSpPr/>
            <p:nvPr/>
          </p:nvCxnSpPr>
          <p:spPr>
            <a:xfrm flipH="1">
              <a:off x="5909499" y="4639127"/>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Egyenes összekötő nyíllal 28"/>
            <p:cNvCxnSpPr/>
            <p:nvPr/>
          </p:nvCxnSpPr>
          <p:spPr>
            <a:xfrm flipH="1">
              <a:off x="7023599" y="4613773"/>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6324414" y="5316925"/>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1" name="Ellipszis 23"/>
            <p:cNvSpPr/>
            <p:nvPr/>
          </p:nvSpPr>
          <p:spPr>
            <a:xfrm>
              <a:off x="5159914" y="2581772"/>
              <a:ext cx="684000"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cxnSp>
          <p:nvCxnSpPr>
            <p:cNvPr id="42" name="Egyenes összekötő nyíllal 25"/>
            <p:cNvCxnSpPr/>
            <p:nvPr/>
          </p:nvCxnSpPr>
          <p:spPr>
            <a:xfrm flipH="1">
              <a:off x="5528531" y="328431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3" name="Egyenes összekötő nyíllal 26"/>
            <p:cNvCxnSpPr/>
            <p:nvPr/>
          </p:nvCxnSpPr>
          <p:spPr>
            <a:xfrm flipH="1">
              <a:off x="7412192" y="328783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7783294" y="2775545"/>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7" name="Egyenes összekötő nyíllal 26"/>
            <p:cNvCxnSpPr/>
            <p:nvPr/>
          </p:nvCxnSpPr>
          <p:spPr>
            <a:xfrm flipH="1">
              <a:off x="6473949" y="3244641"/>
              <a:ext cx="2532" cy="468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7" name="Ellipszis 23"/>
            <p:cNvSpPr/>
            <p:nvPr/>
          </p:nvSpPr>
          <p:spPr>
            <a:xfrm>
              <a:off x="7071276" y="2583282"/>
              <a:ext cx="684000" cy="684000"/>
            </a:xfrm>
            <a:prstGeom prst="ellipse">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8" name="Ellipszis 23"/>
            <p:cNvSpPr/>
            <p:nvPr/>
          </p:nvSpPr>
          <p:spPr>
            <a:xfrm>
              <a:off x="6140794" y="2576369"/>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59" name="TextBox 58"/>
            <p:cNvSpPr txBox="1"/>
            <p:nvPr/>
          </p:nvSpPr>
          <p:spPr>
            <a:xfrm>
              <a:off x="5802131" y="2760727"/>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0" name="TextBox 59"/>
            <p:cNvSpPr txBox="1"/>
            <p:nvPr/>
          </p:nvSpPr>
          <p:spPr>
            <a:xfrm>
              <a:off x="6772681" y="2778373"/>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45" name="TextBox 44"/>
          <p:cNvSpPr txBox="1"/>
          <p:nvPr/>
        </p:nvSpPr>
        <p:spPr>
          <a:xfrm>
            <a:off x="107950" y="530274"/>
            <a:ext cx="442941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Ring bus-based interconnect fabrics</a:t>
            </a:r>
          </a:p>
        </p:txBody>
      </p:sp>
      <p:sp>
        <p:nvSpPr>
          <p:cNvPr id="48" name="TextBox 47"/>
          <p:cNvSpPr txBox="1"/>
          <p:nvPr/>
        </p:nvSpPr>
        <p:spPr>
          <a:xfrm>
            <a:off x="3007850" y="2132452"/>
            <a:ext cx="246413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costly implementation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3"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(25)</a:t>
            </a:r>
          </a:p>
        </p:txBody>
      </p:sp>
      <p:cxnSp>
        <p:nvCxnSpPr>
          <p:cNvPr id="3" name="Straight Connector 2">
            <a:extLst>
              <a:ext uri="{FF2B5EF4-FFF2-40B4-BE49-F238E27FC236}">
                <a16:creationId xmlns:a16="http://schemas.microsoft.com/office/drawing/2014/main" id="{39EAD709-2490-A445-BFA2-8E4268128EFD}"/>
              </a:ext>
            </a:extLst>
          </p:cNvPr>
          <p:cNvCxnSpPr/>
          <p:nvPr/>
        </p:nvCxnSpPr>
        <p:spPr bwMode="auto">
          <a:xfrm flipV="1">
            <a:off x="1595883" y="3881730"/>
            <a:ext cx="1257047" cy="15656"/>
          </a:xfrm>
          <a:prstGeom prst="line">
            <a:avLst/>
          </a:prstGeom>
          <a:noFill/>
          <a:ln w="9525" cap="flat" cmpd="sng" algn="ctr">
            <a:solidFill>
              <a:schemeClr val="tx1"/>
            </a:solidFill>
            <a:prstDash val="sysDot"/>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 name="Straight Connector 4">
            <a:extLst>
              <a:ext uri="{FF2B5EF4-FFF2-40B4-BE49-F238E27FC236}">
                <a16:creationId xmlns:a16="http://schemas.microsoft.com/office/drawing/2014/main" id="{FA8031C4-2D99-2FCE-2205-57AC3E1709C3}"/>
              </a:ext>
            </a:extLst>
          </p:cNvPr>
          <p:cNvCxnSpPr/>
          <p:nvPr/>
        </p:nvCxnSpPr>
        <p:spPr bwMode="auto">
          <a:xfrm flipV="1">
            <a:off x="1589259" y="4610599"/>
            <a:ext cx="1257047" cy="15656"/>
          </a:xfrm>
          <a:prstGeom prst="line">
            <a:avLst/>
          </a:prstGeom>
          <a:noFill/>
          <a:ln w="9525" cap="flat" cmpd="sng" algn="ctr">
            <a:solidFill>
              <a:schemeClr val="tx1"/>
            </a:solidFill>
            <a:prstDash val="sysDot"/>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35522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additive="base">
                                        <p:cTn id="29" dur="500" fill="hold"/>
                                        <p:tgtEl>
                                          <p:spTgt spid="49"/>
                                        </p:tgtEl>
                                        <p:attrNameLst>
                                          <p:attrName>ppt_x</p:attrName>
                                        </p:attrNameLst>
                                      </p:cBhvr>
                                      <p:tavLst>
                                        <p:tav tm="0">
                                          <p:val>
                                            <p:strVal val="#ppt_x"/>
                                          </p:val>
                                        </p:tav>
                                        <p:tav tm="100000">
                                          <p:val>
                                            <p:strVal val="#ppt_x"/>
                                          </p:val>
                                        </p:tav>
                                      </p:tavLst>
                                    </p:anim>
                                    <p:anim calcmode="lin" valueType="num">
                                      <p:cBhvr additive="base">
                                        <p:cTn id="30" dur="500" fill="hold"/>
                                        <p:tgtEl>
                                          <p:spTgt spid="4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ppt_x"/>
                                          </p:val>
                                        </p:tav>
                                        <p:tav tm="100000">
                                          <p:val>
                                            <p:strVal val="#ppt_x"/>
                                          </p:val>
                                        </p:tav>
                                      </p:tavLst>
                                    </p:anim>
                                    <p:anim calcmode="lin" valueType="num">
                                      <p:cBhvr additive="base">
                                        <p:cTn id="56" dur="500" fill="hold"/>
                                        <p:tgtEl>
                                          <p:spTgt spid="50"/>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ppt_x"/>
                                          </p:val>
                                        </p:tav>
                                        <p:tav tm="100000">
                                          <p:val>
                                            <p:strVal val="#ppt_x"/>
                                          </p:val>
                                        </p:tav>
                                      </p:tavLst>
                                    </p:anim>
                                    <p:anim calcmode="lin" valueType="num">
                                      <p:cBhvr additive="base">
                                        <p:cTn id="60" dur="500" fill="hold"/>
                                        <p:tgtEl>
                                          <p:spTgt spid="1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3" grpId="0"/>
      <p:bldP spid="14" grpId="0" animBg="1"/>
      <p:bldP spid="49" grpId="0"/>
      <p:bldP spid="50" grpId="0"/>
      <p:bldP spid="48"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1DC25-D130-090F-63F3-7AD7C02333C6}"/>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(26)</a:t>
            </a:r>
            <a:endParaRPr lang="hu-HU" sz="1700" dirty="0"/>
          </a:p>
        </p:txBody>
      </p:sp>
      <p:pic>
        <p:nvPicPr>
          <p:cNvPr id="1026" name="Picture 2">
            <a:extLst>
              <a:ext uri="{FF2B5EF4-FFF2-40B4-BE49-F238E27FC236}">
                <a16:creationId xmlns:a16="http://schemas.microsoft.com/office/drawing/2014/main" id="{62B4A8A9-B0C4-A9E0-39BE-EB329C897EC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256"/>
          <a:stretch/>
        </p:blipFill>
        <p:spPr bwMode="auto">
          <a:xfrm>
            <a:off x="890157" y="987977"/>
            <a:ext cx="6854653" cy="429873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7FF7166-4596-9E0D-6AA9-243582E307DB}"/>
              </a:ext>
            </a:extLst>
          </p:cNvPr>
          <p:cNvSpPr txBox="1"/>
          <p:nvPr/>
        </p:nvSpPr>
        <p:spPr>
          <a:xfrm>
            <a:off x="72151" y="504497"/>
            <a:ext cx="8675901"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A few details of Intel’s ring bus-based interconnect fabric  [</a:t>
            </a:r>
            <a:r>
              <a:rPr kumimoji="0" lang="hu-HU" sz="1800" b="0" i="0" u="none" strike="noStrike" kern="1200" cap="none" spc="0" normalizeH="0" baseline="0" noProof="0" dirty="0">
                <a:ln>
                  <a:noFill/>
                </a:ln>
                <a:solidFill>
                  <a:srgbClr val="2D2D8A"/>
                </a:solidFill>
                <a:effectLst/>
                <a:uLnTx/>
                <a:uFillTx/>
                <a:latin typeface="Verdana"/>
                <a:ea typeface="+mn-ea"/>
                <a:cs typeface="+mn-cs"/>
              </a:rPr>
              <a:t>71</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a:extLst>
              <a:ext uri="{FF2B5EF4-FFF2-40B4-BE49-F238E27FC236}">
                <a16:creationId xmlns:a16="http://schemas.microsoft.com/office/drawing/2014/main" id="{27CC3A94-CFBF-07B7-7FCF-B1113D1AD29C}"/>
              </a:ext>
            </a:extLst>
          </p:cNvPr>
          <p:cNvSpPr txBox="1"/>
          <p:nvPr/>
        </p:nvSpPr>
        <p:spPr>
          <a:xfrm>
            <a:off x="250825" y="5369322"/>
            <a:ext cx="8858194" cy="584775"/>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ring-bus-based interconnect consists of </a:t>
            </a:r>
            <a:r>
              <a:rPr kumimoji="0" lang="en-US" sz="1600" b="0" i="0" u="none" strike="noStrike" kern="1200" cap="none" spc="-30" normalizeH="0" baseline="0" noProof="0" dirty="0">
                <a:ln>
                  <a:noFill/>
                </a:ln>
                <a:solidFill>
                  <a:srgbClr val="FF0000"/>
                </a:solidFill>
                <a:effectLst/>
                <a:uLnTx/>
                <a:uFillTx/>
                <a:latin typeface="Verdana"/>
                <a:ea typeface="+mn-ea"/>
                <a:cs typeface="+mn-cs"/>
              </a:rPr>
              <a:t>four rings </a:t>
            </a:r>
            <a:r>
              <a:rPr kumimoji="0" lang="en-US" sz="1600" b="0" i="0" u="none" strike="noStrike" kern="1200" cap="none" spc="-30" normalizeH="0" baseline="0" noProof="0" dirty="0">
                <a:ln>
                  <a:noFill/>
                </a:ln>
                <a:solidFill>
                  <a:srgbClr val="0070C0"/>
                </a:solidFill>
                <a:effectLst/>
                <a:uLnTx/>
                <a:uFillTx/>
                <a:latin typeface="Verdana"/>
                <a:ea typeface="+mn-ea"/>
                <a:cs typeface="+mn-cs"/>
              </a:rPr>
              <a:t>(to support cache coherency)</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as follows: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05E9D832-09BF-D712-222E-CD6487601A91}"/>
              </a:ext>
            </a:extLst>
          </p:cNvPr>
          <p:cNvSpPr txBox="1"/>
          <p:nvPr/>
        </p:nvSpPr>
        <p:spPr>
          <a:xfrm>
            <a:off x="676502" y="5885796"/>
            <a:ext cx="8384924" cy="61042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two Data rings </a:t>
            </a:r>
            <a:r>
              <a:rPr kumimoji="0" lang="en-US" sz="1600" b="0" i="0" u="none" strike="noStrike" kern="1200" cap="none" spc="0" normalizeH="0" baseline="0" noProof="0" dirty="0">
                <a:ln>
                  <a:noFill/>
                </a:ln>
                <a:solidFill>
                  <a:srgbClr val="000000"/>
                </a:solidFill>
                <a:effectLst/>
                <a:uLnTx/>
                <a:uFillTx/>
                <a:latin typeface="Verdana"/>
                <a:ea typeface="+mn-ea"/>
                <a:cs typeface="+mn-cs"/>
              </a:rPr>
              <a:t>(running in opposite directions) carrying </a:t>
            </a:r>
            <a:r>
              <a:rPr kumimoji="0" lang="en-US" sz="1600" b="0" i="0" u="none" strike="noStrike" kern="1200" cap="none" spc="0" normalizeH="0" baseline="0" noProof="0" dirty="0">
                <a:ln>
                  <a:noFill/>
                </a:ln>
                <a:solidFill>
                  <a:srgbClr val="0070C0"/>
                </a:solidFill>
                <a:effectLst/>
                <a:uLnTx/>
                <a:uFillTx/>
                <a:latin typeface="Verdana"/>
                <a:ea typeface="+mn-ea"/>
                <a:cs typeface="+mn-cs"/>
              </a:rPr>
              <a:t>32 bytes/clock cycle</a:t>
            </a:r>
          </a:p>
          <a:p>
            <a:pPr marL="285750" marR="0" lvl="0" indent="-285750" algn="l" defTabSz="914400" rtl="0" eaLnBrk="1" fontAlgn="base"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one Request ring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one </a:t>
            </a:r>
            <a:r>
              <a:rPr kumimoji="0" lang="en-US" sz="1600" b="0" i="0" u="none" strike="noStrike" kern="1200" cap="none" spc="0" normalizeH="0" baseline="0" noProof="0" dirty="0">
                <a:ln>
                  <a:noFill/>
                </a:ln>
                <a:solidFill>
                  <a:srgbClr val="0070C0"/>
                </a:solidFill>
                <a:effectLst/>
                <a:uLnTx/>
                <a:uFillTx/>
                <a:latin typeface="Verdana"/>
                <a:ea typeface="+mn-ea"/>
                <a:cs typeface="+mn-cs"/>
              </a:rPr>
              <a:t>Snoop ring</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12A61109-A4CE-B8D2-20FB-672C8F3DC46E}"/>
              </a:ext>
            </a:extLst>
          </p:cNvPr>
          <p:cNvSpPr txBox="1"/>
          <p:nvPr/>
        </p:nvSpPr>
        <p:spPr>
          <a:xfrm>
            <a:off x="199698" y="6448154"/>
            <a:ext cx="4057329" cy="33855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clocked at the core frequency.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98797292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099E-9E33-0FF3-768A-00F7BD2E2FD6}"/>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(27)</a:t>
            </a:r>
            <a:endParaRPr lang="hu-HU" sz="1700" dirty="0"/>
          </a:p>
        </p:txBody>
      </p:sp>
      <p:sp>
        <p:nvSpPr>
          <p:cNvPr id="3" name="TextBox 2">
            <a:extLst>
              <a:ext uri="{FF2B5EF4-FFF2-40B4-BE49-F238E27FC236}">
                <a16:creationId xmlns:a16="http://schemas.microsoft.com/office/drawing/2014/main" id="{47C4B89E-509A-F9DF-994A-84B28BF87551}"/>
              </a:ext>
            </a:extLst>
          </p:cNvPr>
          <p:cNvSpPr txBox="1"/>
          <p:nvPr/>
        </p:nvSpPr>
        <p:spPr>
          <a:xfrm>
            <a:off x="0" y="451945"/>
            <a:ext cx="826745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Operation of Intel’s ring bus (as introduced in the Nehalem-EX server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processor in 2010) [</a:t>
            </a:r>
            <a:r>
              <a:rPr kumimoji="0" lang="hu-HU" sz="1800" b="0" i="0" u="none" strike="noStrike" kern="1200" cap="none" spc="0" normalizeH="0" baseline="0" noProof="0" dirty="0">
                <a:ln>
                  <a:noFill/>
                </a:ln>
                <a:solidFill>
                  <a:srgbClr val="2D2D8A"/>
                </a:solidFill>
                <a:effectLst/>
                <a:uLnTx/>
                <a:uFillTx/>
                <a:latin typeface="Verdana"/>
                <a:ea typeface="+mn-ea"/>
                <a:cs typeface="+mn-cs"/>
              </a:rPr>
              <a:t>72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pic>
        <p:nvPicPr>
          <p:cNvPr id="5" name="Picture 2">
            <a:extLst>
              <a:ext uri="{FF2B5EF4-FFF2-40B4-BE49-F238E27FC236}">
                <a16:creationId xmlns:a16="http://schemas.microsoft.com/office/drawing/2014/main" id="{CCDE3248-E6F2-5FF5-AE74-8200B3102F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356" t="10023" r="568" b="14782"/>
          <a:stretch/>
        </p:blipFill>
        <p:spPr bwMode="auto">
          <a:xfrm>
            <a:off x="1849829" y="1244766"/>
            <a:ext cx="4404272" cy="4126021"/>
          </a:xfrm>
          <a:prstGeom prst="rect">
            <a:avLst/>
          </a:prstGeom>
          <a:noFill/>
          <a:ln>
            <a:noFill/>
          </a:ln>
          <a:extLst>
            <a:ext uri="{909E8E84-426E-40DD-AFC4-6F175D3DCCD1}">
              <a14:hiddenFill xmlns:a14="http://schemas.microsoft.com/office/drawing/2010/main">
                <a:solidFill>
                  <a:srgbClr val="993300"/>
                </a:solidFill>
              </a14:hiddenFill>
            </a:ext>
            <a:ext uri="{91240B29-F687-4F45-9708-019B960494DF}">
              <a14:hiddenLine xmlns:a14="http://schemas.microsoft.com/office/drawing/2010/main" w="15875" algn="ctr">
                <a:solidFill>
                  <a:srgbClr val="FF0000"/>
                </a:solidFill>
                <a:miter lim="800000"/>
                <a:headEnd/>
                <a:tailEnd/>
              </a14:hiddenLine>
            </a:ext>
          </a:extLst>
        </p:spPr>
      </p:pic>
      <p:sp>
        <p:nvSpPr>
          <p:cNvPr id="6" name="TextBox 5">
            <a:extLst>
              <a:ext uri="{FF2B5EF4-FFF2-40B4-BE49-F238E27FC236}">
                <a16:creationId xmlns:a16="http://schemas.microsoft.com/office/drawing/2014/main" id="{E2CB0F1E-905A-730E-F3F2-47B6F1B197F9}"/>
              </a:ext>
            </a:extLst>
          </p:cNvPr>
          <p:cNvSpPr txBox="1"/>
          <p:nvPr/>
        </p:nvSpPr>
        <p:spPr>
          <a:xfrm>
            <a:off x="84087" y="5496915"/>
            <a:ext cx="8815618" cy="119263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are two counter-rotating rings.</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rings advance by one stop per cycle, transferring 32 bytes from stop to stop.</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Senders inject data into empty slots.</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Receivers take out data addressed to them.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996921176"/>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1445362" y="6308919"/>
            <a:ext cx="7814136" cy="420445"/>
            <a:chOff x="1118108" y="4489805"/>
            <a:chExt cx="6226442" cy="420445"/>
          </a:xfrm>
        </p:grpSpPr>
        <p:cxnSp>
          <p:nvCxnSpPr>
            <p:cNvPr id="3" name="Egyenes összekötő nyíllal 6">
              <a:extLst>
                <a:ext uri="{FF2B5EF4-FFF2-40B4-BE49-F238E27FC236}">
                  <a16:creationId xmlns:a16="http://schemas.microsoft.com/office/drawing/2014/main" id="{783C9EED-3740-4AC8-904D-0BA0584FE1AA}"/>
                </a:ext>
              </a:extLst>
            </p:cNvPr>
            <p:cNvCxnSpPr/>
            <p:nvPr/>
          </p:nvCxnSpPr>
          <p:spPr>
            <a:xfrm flipV="1">
              <a:off x="1118108" y="4555681"/>
              <a:ext cx="5904000" cy="335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 name="Egyenes összekötő 11">
              <a:extLst>
                <a:ext uri="{FF2B5EF4-FFF2-40B4-BE49-F238E27FC236}">
                  <a16:creationId xmlns:a16="http://schemas.microsoft.com/office/drawing/2014/main" id="{B66C51B8-AAD0-4EE4-96CE-E6796352C62A}"/>
                </a:ext>
              </a:extLst>
            </p:cNvPr>
            <p:cNvCxnSpPr/>
            <p:nvPr/>
          </p:nvCxnSpPr>
          <p:spPr>
            <a:xfrm>
              <a:off x="1729204" y="4492993"/>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Egyenes összekötő 12">
              <a:extLst>
                <a:ext uri="{FF2B5EF4-FFF2-40B4-BE49-F238E27FC236}">
                  <a16:creationId xmlns:a16="http://schemas.microsoft.com/office/drawing/2014/main" id="{DD6D9BDA-46BC-47BA-B8D1-DC048FE654DE}"/>
                </a:ext>
              </a:extLst>
            </p:cNvPr>
            <p:cNvCxnSpPr/>
            <p:nvPr/>
          </p:nvCxnSpPr>
          <p:spPr>
            <a:xfrm>
              <a:off x="2277199" y="4491705"/>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Egyenes összekötő 13">
              <a:extLst>
                <a:ext uri="{FF2B5EF4-FFF2-40B4-BE49-F238E27FC236}">
                  <a16:creationId xmlns:a16="http://schemas.microsoft.com/office/drawing/2014/main" id="{8FDC922B-2E3E-47F5-831D-4987C93BB9DD}"/>
                </a:ext>
              </a:extLst>
            </p:cNvPr>
            <p:cNvCxnSpPr/>
            <p:nvPr/>
          </p:nvCxnSpPr>
          <p:spPr>
            <a:xfrm>
              <a:off x="2826405" y="4491094"/>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Egyenes összekötő 14">
              <a:extLst>
                <a:ext uri="{FF2B5EF4-FFF2-40B4-BE49-F238E27FC236}">
                  <a16:creationId xmlns:a16="http://schemas.microsoft.com/office/drawing/2014/main" id="{0B38F2F4-469E-4E51-9676-9E8C3D683AD1}"/>
                </a:ext>
              </a:extLst>
            </p:cNvPr>
            <p:cNvCxnSpPr/>
            <p:nvPr/>
          </p:nvCxnSpPr>
          <p:spPr>
            <a:xfrm>
              <a:off x="3374400" y="4489805"/>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Egyenes összekötő 15">
              <a:extLst>
                <a:ext uri="{FF2B5EF4-FFF2-40B4-BE49-F238E27FC236}">
                  <a16:creationId xmlns:a16="http://schemas.microsoft.com/office/drawing/2014/main" id="{3F854303-F6F5-4ECF-8FBC-469E0D976805}"/>
                </a:ext>
              </a:extLst>
            </p:cNvPr>
            <p:cNvCxnSpPr/>
            <p:nvPr/>
          </p:nvCxnSpPr>
          <p:spPr>
            <a:xfrm>
              <a:off x="3928449" y="4497426"/>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Egyenes összekötő 16">
              <a:extLst>
                <a:ext uri="{FF2B5EF4-FFF2-40B4-BE49-F238E27FC236}">
                  <a16:creationId xmlns:a16="http://schemas.microsoft.com/office/drawing/2014/main" id="{3306C02E-A12F-4B41-A65A-A488B7532278}"/>
                </a:ext>
              </a:extLst>
            </p:cNvPr>
            <p:cNvCxnSpPr/>
            <p:nvPr/>
          </p:nvCxnSpPr>
          <p:spPr>
            <a:xfrm>
              <a:off x="4476444" y="44961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Egyenes összekötő 17">
              <a:extLst>
                <a:ext uri="{FF2B5EF4-FFF2-40B4-BE49-F238E27FC236}">
                  <a16:creationId xmlns:a16="http://schemas.microsoft.com/office/drawing/2014/main" id="{6728508D-64F5-4909-B7D9-B46DD4A1910C}"/>
                </a:ext>
              </a:extLst>
            </p:cNvPr>
            <p:cNvCxnSpPr/>
            <p:nvPr/>
          </p:nvCxnSpPr>
          <p:spPr>
            <a:xfrm>
              <a:off x="5025650" y="4495527"/>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Egyenes összekötő 18">
              <a:extLst>
                <a:ext uri="{FF2B5EF4-FFF2-40B4-BE49-F238E27FC236}">
                  <a16:creationId xmlns:a16="http://schemas.microsoft.com/office/drawing/2014/main" id="{19C84456-5366-4DC3-9420-B095A539077A}"/>
                </a:ext>
              </a:extLst>
            </p:cNvPr>
            <p:cNvCxnSpPr/>
            <p:nvPr/>
          </p:nvCxnSpPr>
          <p:spPr>
            <a:xfrm>
              <a:off x="5573645" y="44942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Egyenes összekötő 19">
              <a:extLst>
                <a:ext uri="{FF2B5EF4-FFF2-40B4-BE49-F238E27FC236}">
                  <a16:creationId xmlns:a16="http://schemas.microsoft.com/office/drawing/2014/main" id="{C59D3845-4F45-4293-BF90-DF3B01E90927}"/>
                </a:ext>
              </a:extLst>
            </p:cNvPr>
            <p:cNvCxnSpPr/>
            <p:nvPr/>
          </p:nvCxnSpPr>
          <p:spPr>
            <a:xfrm>
              <a:off x="6123819" y="4497426"/>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Egyenes összekötő 20">
              <a:extLst>
                <a:ext uri="{FF2B5EF4-FFF2-40B4-BE49-F238E27FC236}">
                  <a16:creationId xmlns:a16="http://schemas.microsoft.com/office/drawing/2014/main" id="{EE8FA329-5C31-4F21-A2A8-670FB70F4236}"/>
                </a:ext>
              </a:extLst>
            </p:cNvPr>
            <p:cNvCxnSpPr/>
            <p:nvPr/>
          </p:nvCxnSpPr>
          <p:spPr>
            <a:xfrm>
              <a:off x="6671814" y="44961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zövegdoboz 28">
              <a:extLst>
                <a:ext uri="{FF2B5EF4-FFF2-40B4-BE49-F238E27FC236}">
                  <a16:creationId xmlns:a16="http://schemas.microsoft.com/office/drawing/2014/main" id="{945EAEC8-4C5A-468E-B0ED-AA91D11CCE7B}"/>
                </a:ext>
              </a:extLst>
            </p:cNvPr>
            <p:cNvSpPr txBox="1"/>
            <p:nvPr/>
          </p:nvSpPr>
          <p:spPr>
            <a:xfrm>
              <a:off x="1705346" y="4617862"/>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2006</a:t>
              </a:r>
            </a:p>
          </p:txBody>
        </p:sp>
        <p:sp>
          <p:nvSpPr>
            <p:cNvPr id="17" name="Szövegdoboz 29">
              <a:extLst>
                <a:ext uri="{FF2B5EF4-FFF2-40B4-BE49-F238E27FC236}">
                  <a16:creationId xmlns:a16="http://schemas.microsoft.com/office/drawing/2014/main" id="{D0950841-84A8-493E-9831-16D986039FB2}"/>
                </a:ext>
              </a:extLst>
            </p:cNvPr>
            <p:cNvSpPr txBox="1"/>
            <p:nvPr/>
          </p:nvSpPr>
          <p:spPr>
            <a:xfrm>
              <a:off x="2806277"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2008</a:t>
              </a:r>
            </a:p>
          </p:txBody>
        </p:sp>
        <p:sp>
          <p:nvSpPr>
            <p:cNvPr id="18" name="Szövegdoboz 30">
              <a:extLst>
                <a:ext uri="{FF2B5EF4-FFF2-40B4-BE49-F238E27FC236}">
                  <a16:creationId xmlns:a16="http://schemas.microsoft.com/office/drawing/2014/main" id="{1F5DB4DB-4C82-4129-93B4-9A7FE2826988}"/>
                </a:ext>
              </a:extLst>
            </p:cNvPr>
            <p:cNvSpPr txBox="1"/>
            <p:nvPr/>
          </p:nvSpPr>
          <p:spPr>
            <a:xfrm>
              <a:off x="3914364"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2010</a:t>
              </a:r>
            </a:p>
          </p:txBody>
        </p:sp>
        <p:sp>
          <p:nvSpPr>
            <p:cNvPr id="19" name="Szövegdoboz 31">
              <a:extLst>
                <a:ext uri="{FF2B5EF4-FFF2-40B4-BE49-F238E27FC236}">
                  <a16:creationId xmlns:a16="http://schemas.microsoft.com/office/drawing/2014/main" id="{C4F9DF4A-7ED8-406D-8CE0-215E91AD13EC}"/>
                </a:ext>
              </a:extLst>
            </p:cNvPr>
            <p:cNvSpPr txBox="1"/>
            <p:nvPr/>
          </p:nvSpPr>
          <p:spPr>
            <a:xfrm>
              <a:off x="5002760"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2012</a:t>
              </a:r>
            </a:p>
          </p:txBody>
        </p:sp>
        <p:sp>
          <p:nvSpPr>
            <p:cNvPr id="20" name="Szövegdoboz 32">
              <a:extLst>
                <a:ext uri="{FF2B5EF4-FFF2-40B4-BE49-F238E27FC236}">
                  <a16:creationId xmlns:a16="http://schemas.microsoft.com/office/drawing/2014/main" id="{01321A5A-799D-4141-B4B3-8EEA05FD8577}"/>
                </a:ext>
              </a:extLst>
            </p:cNvPr>
            <p:cNvSpPr txBox="1"/>
            <p:nvPr/>
          </p:nvSpPr>
          <p:spPr>
            <a:xfrm>
              <a:off x="6105369"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2014</a:t>
              </a:r>
            </a:p>
          </p:txBody>
        </p:sp>
        <p:sp>
          <p:nvSpPr>
            <p:cNvPr id="22" name="Szövegdoboz 34">
              <a:extLst>
                <a:ext uri="{FF2B5EF4-FFF2-40B4-BE49-F238E27FC236}">
                  <a16:creationId xmlns:a16="http://schemas.microsoft.com/office/drawing/2014/main" id="{61D28124-8B04-4831-A7BD-0B8774AF10C8}"/>
                </a:ext>
              </a:extLst>
            </p:cNvPr>
            <p:cNvSpPr txBox="1"/>
            <p:nvPr/>
          </p:nvSpPr>
          <p:spPr>
            <a:xfrm>
              <a:off x="6731882" y="4604052"/>
              <a:ext cx="612668"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1"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Year</a:t>
              </a:r>
            </a:p>
          </p:txBody>
        </p:sp>
      </p:grpSp>
      <p:sp>
        <p:nvSpPr>
          <p:cNvPr id="25" name="TextBox 24"/>
          <p:cNvSpPr txBox="1"/>
          <p:nvPr/>
        </p:nvSpPr>
        <p:spPr>
          <a:xfrm>
            <a:off x="105878" y="1058727"/>
            <a:ext cx="172515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IBM/Toshiba/Sony</a:t>
            </a:r>
          </a:p>
        </p:txBody>
      </p:sp>
      <p:sp>
        <p:nvSpPr>
          <p:cNvPr id="27" name="TextBox 26"/>
          <p:cNvSpPr txBox="1"/>
          <p:nvPr/>
        </p:nvSpPr>
        <p:spPr>
          <a:xfrm>
            <a:off x="1902604" y="1052736"/>
            <a:ext cx="1329467"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Graphics/HPC</a:t>
            </a:r>
          </a:p>
        </p:txBody>
      </p:sp>
      <p:sp>
        <p:nvSpPr>
          <p:cNvPr id="28" name="TextBox 27"/>
          <p:cNvSpPr txBox="1"/>
          <p:nvPr/>
        </p:nvSpPr>
        <p:spPr>
          <a:xfrm>
            <a:off x="182880" y="1597745"/>
            <a:ext cx="57259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29" name="TextBox 28"/>
          <p:cNvSpPr txBox="1"/>
          <p:nvPr/>
        </p:nvSpPr>
        <p:spPr>
          <a:xfrm>
            <a:off x="4591251" y="1578495"/>
            <a:ext cx="1404808"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Larrabee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(16C-24C)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Graphics/HPC)</a:t>
            </a:r>
          </a:p>
        </p:txBody>
      </p:sp>
      <p:sp>
        <p:nvSpPr>
          <p:cNvPr id="30" name="TextBox 29"/>
          <p:cNvSpPr txBox="1"/>
          <p:nvPr/>
        </p:nvSpPr>
        <p:spPr>
          <a:xfrm>
            <a:off x="4830495" y="3223562"/>
            <a:ext cx="12763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Nehalem-EX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Servers</a:t>
            </a:r>
          </a:p>
        </p:txBody>
      </p:sp>
      <p:sp>
        <p:nvSpPr>
          <p:cNvPr id="32" name="TextBox 31"/>
          <p:cNvSpPr txBox="1"/>
          <p:nvPr/>
        </p:nvSpPr>
        <p:spPr>
          <a:xfrm>
            <a:off x="5270567" y="3944702"/>
            <a:ext cx="1305165"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(4C+GPU</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DT/mobiles</a:t>
            </a:r>
          </a:p>
        </p:txBody>
      </p:sp>
      <p:sp>
        <p:nvSpPr>
          <p:cNvPr id="33" name="TextBox 32"/>
          <p:cNvSpPr txBox="1"/>
          <p:nvPr/>
        </p:nvSpPr>
        <p:spPr>
          <a:xfrm>
            <a:off x="6232489" y="3230220"/>
            <a:ext cx="2241319"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all subsequent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server processors up to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Broadwell</a:t>
            </a:r>
            <a:r>
              <a:rPr kumimoji="0" lang="en-US" sz="1300" b="0" i="1" u="none" strike="noStrike" kern="1200" cap="none" spc="0" normalizeH="0" baseline="0" noProof="0" dirty="0">
                <a:ln>
                  <a:noFill/>
                </a:ln>
                <a:solidFill>
                  <a:srgbClr val="000000"/>
                </a:solidFill>
                <a:effectLst/>
                <a:uLnTx/>
                <a:uFillTx/>
                <a:latin typeface="Verdana"/>
                <a:ea typeface="+mn-ea"/>
                <a:cs typeface="+mn-cs"/>
              </a:rPr>
              <a:t>-based servers</a:t>
            </a:r>
          </a:p>
        </p:txBody>
      </p:sp>
      <p:sp>
        <p:nvSpPr>
          <p:cNvPr id="34" name="TextBox 33"/>
          <p:cNvSpPr txBox="1"/>
          <p:nvPr/>
        </p:nvSpPr>
        <p:spPr>
          <a:xfrm>
            <a:off x="4475459" y="2318035"/>
            <a:ext cx="1305934" cy="89255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Xeon Phi</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Ferry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(32C)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HPC</a:t>
            </a:r>
          </a:p>
        </p:txBody>
      </p:sp>
      <p:sp>
        <p:nvSpPr>
          <p:cNvPr id="35" name="TextBox 34"/>
          <p:cNvSpPr txBox="1"/>
          <p:nvPr/>
        </p:nvSpPr>
        <p:spPr>
          <a:xfrm>
            <a:off x="5659002" y="2316430"/>
            <a:ext cx="1438214" cy="89255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Xeon Phi</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Corner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(~60C)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HPC</a:t>
            </a:r>
          </a:p>
        </p:txBody>
      </p:sp>
      <p:sp>
        <p:nvSpPr>
          <p:cNvPr id="36" name="TextBox 35"/>
          <p:cNvSpPr txBox="1"/>
          <p:nvPr/>
        </p:nvSpPr>
        <p:spPr>
          <a:xfrm>
            <a:off x="288758" y="4975415"/>
            <a:ext cx="55496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a:t>
            </a:r>
          </a:p>
        </p:txBody>
      </p:sp>
      <p:sp>
        <p:nvSpPr>
          <p:cNvPr id="37" name="TextBox 36"/>
          <p:cNvSpPr txBox="1"/>
          <p:nvPr/>
        </p:nvSpPr>
        <p:spPr>
          <a:xfrm>
            <a:off x="5775158" y="4658570"/>
            <a:ext cx="156485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 core clusters)</a:t>
            </a:r>
          </a:p>
        </p:txBody>
      </p:sp>
      <p:sp>
        <p:nvSpPr>
          <p:cNvPr id="38" name="TextBox 37"/>
          <p:cNvSpPr txBox="1"/>
          <p:nvPr/>
        </p:nvSpPr>
        <p:spPr>
          <a:xfrm>
            <a:off x="6620581" y="5080479"/>
            <a:ext cx="156485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core clusters)</a:t>
            </a:r>
          </a:p>
        </p:txBody>
      </p:sp>
      <p:sp>
        <p:nvSpPr>
          <p:cNvPr id="39" name="TextBox 38"/>
          <p:cNvSpPr txBox="1"/>
          <p:nvPr/>
        </p:nvSpPr>
        <p:spPr>
          <a:xfrm>
            <a:off x="7129117" y="5531260"/>
            <a:ext cx="1851789"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CCN-512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(4/12 core clusters)</a:t>
            </a:r>
          </a:p>
        </p:txBody>
      </p:sp>
      <p:sp>
        <p:nvSpPr>
          <p:cNvPr id="40" name="TextBox 39"/>
          <p:cNvSpPr txBox="1"/>
          <p:nvPr/>
        </p:nvSpPr>
        <p:spPr>
          <a:xfrm>
            <a:off x="103728" y="458925"/>
            <a:ext cx="481894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Emergence and use of </a:t>
            </a:r>
            <a:r>
              <a:rPr kumimoji="0" lang="en-US" sz="1800" b="0" i="0" u="none" strike="noStrike" kern="1200" cap="none" spc="0" normalizeH="0" baseline="0" noProof="0" dirty="0">
                <a:ln>
                  <a:noFill/>
                </a:ln>
                <a:solidFill>
                  <a:srgbClr val="2D2D8A"/>
                </a:solidFill>
                <a:effectLst/>
                <a:uLnTx/>
                <a:uFillTx/>
                <a:latin typeface="Arial"/>
                <a:ea typeface="+mn-ea"/>
                <a:cs typeface="+mn-cs"/>
              </a:rPr>
              <a:t>on-die ring buses </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4" name="Rounded Rectangle 13"/>
          <p:cNvSpPr/>
          <p:nvPr/>
        </p:nvSpPr>
        <p:spPr bwMode="auto">
          <a:xfrm>
            <a:off x="4779681" y="3208982"/>
            <a:ext cx="1332000" cy="707926"/>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p:cNvSpPr txBox="1"/>
          <p:nvPr/>
        </p:nvSpPr>
        <p:spPr>
          <a:xfrm>
            <a:off x="6560853" y="4056382"/>
            <a:ext cx="157607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subsequent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DTs and mobiles</a:t>
            </a:r>
          </a:p>
        </p:txBody>
      </p:sp>
      <p:sp>
        <p:nvSpPr>
          <p:cNvPr id="15" name="Title 14">
            <a:extLst>
              <a:ext uri="{FF2B5EF4-FFF2-40B4-BE49-F238E27FC236}">
                <a16:creationId xmlns:a16="http://schemas.microsoft.com/office/drawing/2014/main" id="{AF916CC5-5323-483F-B06F-21812495F217}"/>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pPr defTabSz="457200"/>
            <a:r>
              <a:rPr lang="en-US" sz="1700" kern="1200" dirty="0">
                <a:solidFill>
                  <a:srgbClr val="FFFFFF"/>
                </a:solidFill>
              </a:rPr>
              <a:t>Annex 1: Cache-coherent interconnects (28)</a:t>
            </a:r>
            <a:endParaRPr lang="hu-HU" sz="1700" kern="1200" dirty="0">
              <a:latin typeface="Verdana" pitchFamily="34" charset="0"/>
            </a:endParaRPr>
          </a:p>
        </p:txBody>
      </p:sp>
      <p:sp>
        <p:nvSpPr>
          <p:cNvPr id="2" name="TextBox 1"/>
          <p:cNvSpPr txBox="1"/>
          <p:nvPr/>
        </p:nvSpPr>
        <p:spPr>
          <a:xfrm>
            <a:off x="3419872" y="5860741"/>
            <a:ext cx="2752677" cy="292388"/>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CCN: Cache-coherent Network</a:t>
            </a:r>
          </a:p>
        </p:txBody>
      </p:sp>
    </p:spTree>
    <p:extLst>
      <p:ext uri="{BB962C8B-B14F-4D97-AF65-F5344CB8AC3E}">
        <p14:creationId xmlns:p14="http://schemas.microsoft.com/office/powerpoint/2010/main" val="1863926952"/>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E0159E-5888-24CE-B294-51C82A72BB8F}"/>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(29)</a:t>
            </a:r>
            <a:endParaRPr lang="hu-HU" sz="1700" dirty="0"/>
          </a:p>
        </p:txBody>
      </p:sp>
      <p:sp>
        <p:nvSpPr>
          <p:cNvPr id="6" name="Rectangle: Rounded Corners 5">
            <a:extLst>
              <a:ext uri="{FF2B5EF4-FFF2-40B4-BE49-F238E27FC236}">
                <a16:creationId xmlns:a16="http://schemas.microsoft.com/office/drawing/2014/main" id="{7E3DE97D-2700-FF09-7D19-C73F0FF4C3DD}"/>
              </a:ext>
            </a:extLst>
          </p:cNvPr>
          <p:cNvSpPr/>
          <p:nvPr/>
        </p:nvSpPr>
        <p:spPr bwMode="auto">
          <a:xfrm>
            <a:off x="0" y="1168876"/>
            <a:ext cx="9144000" cy="584775"/>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49E365A0-51A1-A8CF-37AF-D7719FF00904}"/>
              </a:ext>
            </a:extLst>
          </p:cNvPr>
          <p:cNvSpPr txBox="1"/>
          <p:nvPr/>
        </p:nvSpPr>
        <p:spPr>
          <a:xfrm>
            <a:off x="391728" y="1135127"/>
            <a:ext cx="90360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As the number of processor cores increases</a:t>
            </a:r>
            <a:r>
              <a:rPr kumimoji="0" lang="en-US" sz="1600" b="0" i="0" u="none" strike="noStrike" kern="1200" cap="none" spc="0" normalizeH="0" baseline="0" noProof="0" dirty="0">
                <a:ln>
                  <a:noFill/>
                </a:ln>
                <a:solidFill>
                  <a:srgbClr val="000000"/>
                </a:solidFill>
                <a:effectLst/>
                <a:uLnTx/>
                <a:uFillTx/>
                <a:latin typeface="Verdana"/>
                <a:ea typeface="+mn-ea"/>
                <a:cs typeface="+mn-cs"/>
              </a:rPr>
              <a:t>, ring bus-based solutions become less attractive due 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rising signal latency</a:t>
            </a:r>
            <a:r>
              <a:rPr kumimoji="0" lang="en-US" sz="1600" b="0" i="0" u="none" strike="noStrike" kern="1200" cap="none" spc="0" normalizeH="0" baseline="0" noProof="0" dirty="0">
                <a:ln>
                  <a:noFill/>
                </a:ln>
                <a:solidFill>
                  <a:srgbClr val="000000"/>
                </a:solidFill>
                <a:effectLst/>
                <a:uLnTx/>
                <a:uFillTx/>
                <a:latin typeface="Verdana"/>
                <a:ea typeface="+mn-ea"/>
                <a:cs typeface="+mn-cs"/>
              </a:rPr>
              <a:t>, as shown in the following Figure.</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5" name="TextBox 4">
            <a:extLst>
              <a:ext uri="{FF2B5EF4-FFF2-40B4-BE49-F238E27FC236}">
                <a16:creationId xmlns:a16="http://schemas.microsoft.com/office/drawing/2014/main" id="{08DD6624-DD15-9FC4-313D-B77EDD61973F}"/>
              </a:ext>
            </a:extLst>
          </p:cNvPr>
          <p:cNvSpPr txBox="1"/>
          <p:nvPr/>
        </p:nvSpPr>
        <p:spPr>
          <a:xfrm>
            <a:off x="391729" y="830322"/>
            <a:ext cx="62404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D2D8A"/>
                </a:solidFill>
                <a:effectLst/>
                <a:uLnTx/>
                <a:uFillTx/>
                <a:latin typeface="Verdana"/>
                <a:ea typeface="+mn-ea"/>
                <a:cs typeface="+mn-cs"/>
              </a:rPr>
              <a:t>Why did mesh-based interconnect fabrics emerge? [</a:t>
            </a:r>
            <a:r>
              <a:rPr kumimoji="0" lang="hu-HU" sz="1600" b="0" i="0" u="none" strike="noStrike" kern="1200" cap="none" spc="0" normalizeH="0" baseline="0" noProof="0" dirty="0">
                <a:ln>
                  <a:noFill/>
                </a:ln>
                <a:solidFill>
                  <a:srgbClr val="2D2D8A"/>
                </a:solidFill>
                <a:effectLst/>
                <a:uLnTx/>
                <a:uFillTx/>
                <a:latin typeface="Verdana"/>
                <a:ea typeface="+mn-ea"/>
                <a:cs typeface="+mn-cs"/>
              </a:rPr>
              <a:t>72</a:t>
            </a:r>
            <a:r>
              <a:rPr kumimoji="0" lang="en-US" sz="1600" b="0" i="0" u="none" strike="noStrike" kern="1200" cap="none" spc="0" normalizeH="0" baseline="0" noProof="0" dirty="0">
                <a:ln>
                  <a:noFill/>
                </a:ln>
                <a:solidFill>
                  <a:srgbClr val="2D2D8A"/>
                </a:solidFill>
                <a:effectLst/>
                <a:uLnTx/>
                <a:uFillTx/>
                <a:latin typeface="Verdana"/>
                <a:ea typeface="+mn-ea"/>
                <a:cs typeface="+mn-cs"/>
              </a:rPr>
              <a:t>] -1</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EA28DE38-D75E-531E-4603-473ADA2AB64D}"/>
              </a:ext>
            </a:extLst>
          </p:cNvPr>
          <p:cNvSpPr txBox="1"/>
          <p:nvPr/>
        </p:nvSpPr>
        <p:spPr>
          <a:xfrm>
            <a:off x="107950" y="451945"/>
            <a:ext cx="42450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Mesh-based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1133751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393700"/>
          </a:xfrm>
          <a:solidFill>
            <a:srgbClr val="0066FF"/>
          </a:solidFill>
        </p:spPr>
        <p:txBody>
          <a:bodyPr/>
          <a:lstStyle/>
          <a:p>
            <a:r>
              <a:rPr lang="en-US" kern="1200" dirty="0">
                <a:solidFill>
                  <a:srgbClr val="FFFFFF"/>
                </a:solidFill>
              </a:rPr>
              <a:t>Annex 1: Cache-coherent interconnects (30)</a:t>
            </a:r>
            <a:endParaRPr lang="en-US" dirty="0"/>
          </a:p>
        </p:txBody>
      </p:sp>
      <p:pic>
        <p:nvPicPr>
          <p:cNvPr id="5" name="Picture 2" descr="http://www.theplatform.net/wp-content/uploads/2015/05/intel-xeon-e7-v3-block-diagram-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0" y="1240611"/>
            <a:ext cx="9002713" cy="558278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08AB5FB6-6673-599A-1338-FBD285E6BE33}"/>
              </a:ext>
            </a:extLst>
          </p:cNvPr>
          <p:cNvSpPr txBox="1"/>
          <p:nvPr/>
        </p:nvSpPr>
        <p:spPr>
          <a:xfrm>
            <a:off x="107950" y="493990"/>
            <a:ext cx="897066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Long delays arising in a ring-based interconnect fabric (in Intel’s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Haswell-EX server processor, (2015) [</a:t>
            </a:r>
            <a:r>
              <a:rPr kumimoji="0" lang="hu-HU" sz="1800" b="0" i="0" u="none" strike="noStrike" kern="1200" cap="none" spc="0" normalizeH="0" baseline="0" noProof="0" dirty="0">
                <a:ln>
                  <a:noFill/>
                </a:ln>
                <a:solidFill>
                  <a:srgbClr val="2D2D8A"/>
                </a:solidFill>
                <a:effectLst/>
                <a:uLnTx/>
                <a:uFillTx/>
                <a:latin typeface="Verdana"/>
                <a:ea typeface="+mn-ea"/>
                <a:cs typeface="+mn-cs"/>
              </a:rPr>
              <a:t>73</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37620080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E0159E-5888-24CE-B294-51C82A72BB8F}"/>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(31)</a:t>
            </a:r>
            <a:endParaRPr lang="hu-HU" sz="1700" dirty="0"/>
          </a:p>
        </p:txBody>
      </p:sp>
      <p:sp>
        <p:nvSpPr>
          <p:cNvPr id="4" name="TextBox 3">
            <a:extLst>
              <a:ext uri="{FF2B5EF4-FFF2-40B4-BE49-F238E27FC236}">
                <a16:creationId xmlns:a16="http://schemas.microsoft.com/office/drawing/2014/main" id="{49E365A0-51A1-A8CF-37AF-D7719FF00904}"/>
              </a:ext>
            </a:extLst>
          </p:cNvPr>
          <p:cNvSpPr txBox="1"/>
          <p:nvPr/>
        </p:nvSpPr>
        <p:spPr>
          <a:xfrm>
            <a:off x="107950" y="840834"/>
            <a:ext cx="9036050" cy="66172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Therefore, for higher core counts a new interconnect fabric layout is needed.</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new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mesh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 as will be discussed subsequently.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08DD6624-DD15-9FC4-313D-B77EDD61973F}"/>
              </a:ext>
            </a:extLst>
          </p:cNvPr>
          <p:cNvSpPr txBox="1"/>
          <p:nvPr/>
        </p:nvSpPr>
        <p:spPr>
          <a:xfrm>
            <a:off x="86930" y="462459"/>
            <a:ext cx="6721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Why did mesh-based interconnect fabrics emerge?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5693398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2.1 Overview of the evolution of the Arm ISA </a:t>
            </a:r>
            <a:r>
              <a:rPr lang="hu-HU" sz="1700" dirty="0"/>
              <a:t>(</a:t>
            </a:r>
            <a:r>
              <a:rPr lang="en-US" sz="1700" dirty="0"/>
              <a:t>3</a:t>
            </a:r>
            <a:r>
              <a:rPr lang="hu-HU" sz="1700" dirty="0"/>
              <a:t>)</a:t>
            </a:r>
            <a:endParaRPr lang="en-US" sz="1700" dirty="0"/>
          </a:p>
        </p:txBody>
      </p:sp>
      <p:pic>
        <p:nvPicPr>
          <p:cNvPr id="3" name="Picture 2"/>
          <p:cNvPicPr>
            <a:picLocks noChangeAspect="1"/>
          </p:cNvPicPr>
          <p:nvPr/>
        </p:nvPicPr>
        <p:blipFill rotWithShape="1">
          <a:blip r:embed="rId2"/>
          <a:srcRect l="32527" t="18500" r="10872" b="16819"/>
          <a:stretch/>
        </p:blipFill>
        <p:spPr>
          <a:xfrm>
            <a:off x="47674" y="1116811"/>
            <a:ext cx="8889811" cy="5535615"/>
          </a:xfrm>
          <a:prstGeom prst="rect">
            <a:avLst/>
          </a:prstGeom>
        </p:spPr>
      </p:pic>
      <p:sp>
        <p:nvSpPr>
          <p:cNvPr id="4" name="TextBox 3"/>
          <p:cNvSpPr txBox="1"/>
          <p:nvPr/>
        </p:nvSpPr>
        <p:spPr>
          <a:xfrm>
            <a:off x="73290" y="440668"/>
            <a:ext cx="105316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Example: 1/2 page excerpt of the Arm Architecture Reference Manual (2022) [</a:t>
            </a:r>
            <a:r>
              <a:rPr lang="hu-HU" spc="-70" dirty="0">
                <a:solidFill>
                  <a:srgbClr val="2D2D8A"/>
                </a:solidFill>
                <a:latin typeface="Verdana"/>
              </a:rPr>
              <a:t>20</a:t>
            </a:r>
            <a:r>
              <a:rPr kumimoji="0" lang="en-US" sz="1800" b="0" i="0" u="none" strike="noStrike" kern="1200" cap="none" spc="-70" normalizeH="0" baseline="0" noProof="0" dirty="0">
                <a:ln>
                  <a:noFill/>
                </a:ln>
                <a:solidFill>
                  <a:srgbClr val="2D2D8A"/>
                </a:solidFill>
                <a:effectLst/>
                <a:uLnTx/>
                <a:uFillTx/>
                <a:latin typeface="Verdana"/>
                <a:ea typeface="+mn-ea"/>
                <a:cs typeface="+mn-cs"/>
              </a:rPr>
              <a:t>]</a:t>
            </a:r>
          </a:p>
        </p:txBody>
      </p:sp>
      <p:sp>
        <p:nvSpPr>
          <p:cNvPr id="5" name="TextBox 4"/>
          <p:cNvSpPr txBox="1"/>
          <p:nvPr/>
        </p:nvSpPr>
        <p:spPr>
          <a:xfrm>
            <a:off x="3505620" y="773705"/>
            <a:ext cx="223651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2D2D8A"/>
                </a:solidFill>
                <a:effectLst/>
                <a:uLnTx/>
                <a:uFillTx/>
                <a:latin typeface="Verdana"/>
                <a:ea typeface="+mn-ea"/>
                <a:cs typeface="+mn-cs"/>
              </a:rPr>
              <a:t>(1/2 from 11530)</a:t>
            </a:r>
          </a:p>
        </p:txBody>
      </p:sp>
    </p:spTree>
    <p:extLst>
      <p:ext uri="{BB962C8B-B14F-4D97-AF65-F5344CB8AC3E}">
        <p14:creationId xmlns:p14="http://schemas.microsoft.com/office/powerpoint/2010/main" val="211946105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642765" y="1091193"/>
            <a:ext cx="7902151" cy="618063"/>
            <a:chOff x="1345400" y="1091191"/>
            <a:chExt cx="7902151" cy="618063"/>
          </a:xfrm>
        </p:grpSpPr>
        <p:cxnSp>
          <p:nvCxnSpPr>
            <p:cNvPr id="8" name="Straight Connector 7"/>
            <p:cNvCxnSpPr>
              <a:endCxn id="10" idx="6"/>
            </p:cNvCxnSpPr>
            <p:nvPr/>
          </p:nvCxnSpPr>
          <p:spPr bwMode="auto">
            <a:xfrm>
              <a:off x="5333800" y="1425958"/>
              <a:ext cx="2111548" cy="23813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Text Box 9"/>
            <p:cNvSpPr txBox="1">
              <a:spLocks noChangeArrowheads="1"/>
            </p:cNvSpPr>
            <p:nvPr/>
          </p:nvSpPr>
          <p:spPr bwMode="auto">
            <a:xfrm>
              <a:off x="1345400" y="1091191"/>
              <a:ext cx="790215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err="1">
                  <a:ln>
                    <a:noFill/>
                  </a:ln>
                  <a:solidFill>
                    <a:srgbClr val="000000"/>
                  </a:solidFill>
                  <a:effectLst/>
                  <a:uLnTx/>
                  <a:uFillTx/>
                  <a:latin typeface="Verdana"/>
                  <a:ea typeface="+mn-ea"/>
                  <a:cs typeface="+mn-cs"/>
                </a:rPr>
                <a:t>Swithching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from ring bus based interconnects to mesh based ones (e.g. servers)</a:t>
              </a:r>
            </a:p>
          </p:txBody>
        </p:sp>
        <p:sp>
          <p:nvSpPr>
            <p:cNvPr id="10" name="Oval 13"/>
            <p:cNvSpPr>
              <a:spLocks noChangeArrowheads="1"/>
            </p:cNvSpPr>
            <p:nvPr/>
          </p:nvSpPr>
          <p:spPr bwMode="auto">
            <a:xfrm>
              <a:off x="7380261" y="163393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12" name="Straight Connector 11"/>
            <p:cNvCxnSpPr>
              <a:endCxn id="13" idx="6"/>
            </p:cNvCxnSpPr>
            <p:nvPr/>
          </p:nvCxnSpPr>
          <p:spPr bwMode="auto">
            <a:xfrm flipH="1">
              <a:off x="3211652" y="1428199"/>
              <a:ext cx="2122149" cy="25089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Oval 13"/>
            <p:cNvSpPr>
              <a:spLocks noChangeArrowheads="1"/>
            </p:cNvSpPr>
            <p:nvPr/>
          </p:nvSpPr>
          <p:spPr bwMode="auto">
            <a:xfrm>
              <a:off x="3146565" y="164892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7" name="Text Box 9"/>
          <p:cNvSpPr txBox="1">
            <a:spLocks noChangeArrowheads="1"/>
          </p:cNvSpPr>
          <p:nvPr/>
        </p:nvSpPr>
        <p:spPr bwMode="auto">
          <a:xfrm>
            <a:off x="1922887" y="1751460"/>
            <a:ext cx="1646605"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Ring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bus-based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70" name="Right Arrow 69"/>
          <p:cNvSpPr/>
          <p:nvPr/>
        </p:nvSpPr>
        <p:spPr bwMode="auto">
          <a:xfrm>
            <a:off x="567280" y="1916278"/>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9" name="Right Arrow 68"/>
          <p:cNvSpPr/>
          <p:nvPr/>
        </p:nvSpPr>
        <p:spPr bwMode="auto">
          <a:xfrm>
            <a:off x="4273041" y="1899922"/>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10" name="Text Box 9"/>
          <p:cNvSpPr txBox="1">
            <a:spLocks noChangeArrowheads="1"/>
          </p:cNvSpPr>
          <p:nvPr/>
        </p:nvSpPr>
        <p:spPr bwMode="auto">
          <a:xfrm>
            <a:off x="5366212" y="1742496"/>
            <a:ext cx="2949282"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Mesh-based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(for servers)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212" name="TextBox 211"/>
          <p:cNvSpPr txBox="1"/>
          <p:nvPr/>
        </p:nvSpPr>
        <p:spPr>
          <a:xfrm>
            <a:off x="5645319" y="6258873"/>
            <a:ext cx="244169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CoreLink</a:t>
            </a:r>
            <a:r>
              <a:rPr kumimoji="0" lang="en-US" sz="1300" b="0" i="1" u="none" strike="noStrike" kern="1200" cap="none" spc="0" normalizeH="0" baseline="0" noProof="0" dirty="0">
                <a:ln>
                  <a:noFill/>
                </a:ln>
                <a:solidFill>
                  <a:srgbClr val="000000"/>
                </a:solidFill>
                <a:effectLst/>
                <a:uLnTx/>
                <a:uFillTx/>
                <a:latin typeface="Verdana"/>
                <a:ea typeface="+mn-ea"/>
                <a:cs typeface="+mn-cs"/>
              </a:rPr>
              <a:t> CI-700 for clients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 on CHI, 2021)</a:t>
            </a:r>
          </a:p>
        </p:txBody>
      </p:sp>
      <p:grpSp>
        <p:nvGrpSpPr>
          <p:cNvPr id="636" name="Group 635"/>
          <p:cNvGrpSpPr/>
          <p:nvPr/>
        </p:nvGrpSpPr>
        <p:grpSpPr>
          <a:xfrm>
            <a:off x="5314870" y="2590369"/>
            <a:ext cx="3408819" cy="2317487"/>
            <a:chOff x="3008815" y="2537648"/>
            <a:chExt cx="5857806" cy="3633492"/>
          </a:xfrm>
        </p:grpSpPr>
        <p:sp>
          <p:nvSpPr>
            <p:cNvPr id="637" name="TextBox 636"/>
            <p:cNvSpPr txBox="1"/>
            <p:nvPr/>
          </p:nvSpPr>
          <p:spPr>
            <a:xfrm>
              <a:off x="3008815" y="2537648"/>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38" name="Group 637"/>
            <p:cNvGrpSpPr/>
            <p:nvPr/>
          </p:nvGrpSpPr>
          <p:grpSpPr>
            <a:xfrm>
              <a:off x="3011581" y="3241033"/>
              <a:ext cx="501897" cy="434296"/>
              <a:chOff x="3203019" y="1631379"/>
              <a:chExt cx="501897" cy="434296"/>
            </a:xfrm>
          </p:grpSpPr>
          <p:sp>
            <p:nvSpPr>
              <p:cNvPr id="833" name="Rounded Rectangle 83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4" name="TextBox 83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39" name="Group 638"/>
            <p:cNvGrpSpPr/>
            <p:nvPr/>
          </p:nvGrpSpPr>
          <p:grpSpPr>
            <a:xfrm>
              <a:off x="3020394" y="3957306"/>
              <a:ext cx="501897" cy="434296"/>
              <a:chOff x="3203019" y="1631379"/>
              <a:chExt cx="501897" cy="434296"/>
            </a:xfrm>
          </p:grpSpPr>
          <p:sp>
            <p:nvSpPr>
              <p:cNvPr id="831" name="Rounded Rectangle 83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2" name="TextBox 83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40" name="Group 639"/>
            <p:cNvGrpSpPr/>
            <p:nvPr/>
          </p:nvGrpSpPr>
          <p:grpSpPr>
            <a:xfrm>
              <a:off x="3020394" y="4663239"/>
              <a:ext cx="501897" cy="434296"/>
              <a:chOff x="3203019" y="1631379"/>
              <a:chExt cx="501897" cy="434296"/>
            </a:xfrm>
          </p:grpSpPr>
          <p:sp>
            <p:nvSpPr>
              <p:cNvPr id="829" name="Rounded Rectangle 82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0" name="TextBox 82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41" name="Group 640"/>
            <p:cNvGrpSpPr/>
            <p:nvPr/>
          </p:nvGrpSpPr>
          <p:grpSpPr>
            <a:xfrm>
              <a:off x="3012802" y="5372755"/>
              <a:ext cx="501897" cy="434296"/>
              <a:chOff x="3203019" y="1631379"/>
              <a:chExt cx="501897" cy="434296"/>
            </a:xfrm>
          </p:grpSpPr>
          <p:sp>
            <p:nvSpPr>
              <p:cNvPr id="827" name="Rounded Rectangle 82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8" name="TextBox 82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cxnSp>
          <p:nvCxnSpPr>
            <p:cNvPr id="642" name="Straight Connector 641"/>
            <p:cNvCxnSpPr>
              <a:stCxn id="637" idx="2"/>
              <a:endCxn id="834" idx="0"/>
            </p:cNvCxnSpPr>
            <p:nvPr/>
          </p:nvCxnSpPr>
          <p:spPr bwMode="auto">
            <a:xfrm>
              <a:off x="3259763" y="2945835"/>
              <a:ext cx="2765" cy="321305"/>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3" name="Straight Connector 642"/>
            <p:cNvCxnSpPr/>
            <p:nvPr/>
          </p:nvCxnSpPr>
          <p:spPr bwMode="auto">
            <a:xfrm>
              <a:off x="3263766" y="3600596"/>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4" name="Straight Connector 643"/>
            <p:cNvCxnSpPr/>
            <p:nvPr/>
          </p:nvCxnSpPr>
          <p:spPr bwMode="auto">
            <a:xfrm>
              <a:off x="3259747" y="4313056"/>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5" name="Straight Connector 644"/>
            <p:cNvCxnSpPr/>
            <p:nvPr/>
          </p:nvCxnSpPr>
          <p:spPr bwMode="auto">
            <a:xfrm>
              <a:off x="3259739" y="502021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6" name="Rectangle 645"/>
            <p:cNvSpPr/>
            <p:nvPr/>
          </p:nvSpPr>
          <p:spPr bwMode="auto">
            <a:xfrm>
              <a:off x="3517718" y="2884276"/>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7" name="Rectangle 646"/>
            <p:cNvSpPr/>
            <p:nvPr/>
          </p:nvSpPr>
          <p:spPr bwMode="auto">
            <a:xfrm>
              <a:off x="3536885" y="3602585"/>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8" name="Rectangle 647"/>
            <p:cNvSpPr/>
            <p:nvPr/>
          </p:nvSpPr>
          <p:spPr bwMode="auto">
            <a:xfrm>
              <a:off x="3536885" y="4367670"/>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9" name="Rectangle 648"/>
            <p:cNvSpPr/>
            <p:nvPr/>
          </p:nvSpPr>
          <p:spPr bwMode="auto">
            <a:xfrm>
              <a:off x="3536885" y="5026405"/>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50" name="Rectangle 649"/>
            <p:cNvSpPr/>
            <p:nvPr/>
          </p:nvSpPr>
          <p:spPr bwMode="auto">
            <a:xfrm>
              <a:off x="3536885" y="5724255"/>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51" name="TextBox 650"/>
            <p:cNvSpPr txBox="1"/>
            <p:nvPr/>
          </p:nvSpPr>
          <p:spPr>
            <a:xfrm>
              <a:off x="3929631"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52" name="Group 651"/>
            <p:cNvGrpSpPr/>
            <p:nvPr/>
          </p:nvGrpSpPr>
          <p:grpSpPr>
            <a:xfrm>
              <a:off x="3932397" y="3243647"/>
              <a:ext cx="501897" cy="434296"/>
              <a:chOff x="3203019" y="1631379"/>
              <a:chExt cx="501897" cy="434296"/>
            </a:xfrm>
          </p:grpSpPr>
          <p:sp>
            <p:nvSpPr>
              <p:cNvPr id="825" name="Rounded Rectangle 82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6" name="TextBox 82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3" name="Group 652"/>
            <p:cNvGrpSpPr/>
            <p:nvPr/>
          </p:nvGrpSpPr>
          <p:grpSpPr>
            <a:xfrm>
              <a:off x="3941210" y="3959920"/>
              <a:ext cx="501897" cy="434296"/>
              <a:chOff x="3203019" y="1631379"/>
              <a:chExt cx="501897" cy="434296"/>
            </a:xfrm>
          </p:grpSpPr>
          <p:sp>
            <p:nvSpPr>
              <p:cNvPr id="823" name="Rounded Rectangle 82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4" name="TextBox 82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4" name="Group 653"/>
            <p:cNvGrpSpPr/>
            <p:nvPr/>
          </p:nvGrpSpPr>
          <p:grpSpPr>
            <a:xfrm>
              <a:off x="3941210" y="4665853"/>
              <a:ext cx="501897" cy="434296"/>
              <a:chOff x="3203019" y="1631379"/>
              <a:chExt cx="501897" cy="434296"/>
            </a:xfrm>
          </p:grpSpPr>
          <p:sp>
            <p:nvSpPr>
              <p:cNvPr id="821" name="Rounded Rectangle 82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2" name="TextBox 82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5" name="Group 654"/>
            <p:cNvGrpSpPr/>
            <p:nvPr/>
          </p:nvGrpSpPr>
          <p:grpSpPr>
            <a:xfrm>
              <a:off x="3933618" y="5375369"/>
              <a:ext cx="501897" cy="434296"/>
              <a:chOff x="3203019" y="1631379"/>
              <a:chExt cx="501897" cy="434296"/>
            </a:xfrm>
          </p:grpSpPr>
          <p:sp>
            <p:nvSpPr>
              <p:cNvPr id="819" name="Rounded Rectangle 81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0" name="TextBox 81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56" name="TextBox 655"/>
            <p:cNvSpPr txBox="1"/>
            <p:nvPr/>
          </p:nvSpPr>
          <p:spPr>
            <a:xfrm>
              <a:off x="4904233"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57" name="Group 656"/>
            <p:cNvGrpSpPr/>
            <p:nvPr/>
          </p:nvGrpSpPr>
          <p:grpSpPr>
            <a:xfrm>
              <a:off x="4907000" y="3243647"/>
              <a:ext cx="501897" cy="434296"/>
              <a:chOff x="3203019" y="1631379"/>
              <a:chExt cx="501897" cy="434296"/>
            </a:xfrm>
          </p:grpSpPr>
          <p:sp>
            <p:nvSpPr>
              <p:cNvPr id="817" name="Rounded Rectangle 81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8" name="TextBox 81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8" name="Group 657"/>
            <p:cNvGrpSpPr/>
            <p:nvPr/>
          </p:nvGrpSpPr>
          <p:grpSpPr>
            <a:xfrm>
              <a:off x="4915813" y="3959920"/>
              <a:ext cx="501897" cy="434296"/>
              <a:chOff x="3203019" y="1631379"/>
              <a:chExt cx="501897" cy="434296"/>
            </a:xfrm>
          </p:grpSpPr>
          <p:sp>
            <p:nvSpPr>
              <p:cNvPr id="815" name="Rounded Rectangle 81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6" name="TextBox 81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9" name="Group 658"/>
            <p:cNvGrpSpPr/>
            <p:nvPr/>
          </p:nvGrpSpPr>
          <p:grpSpPr>
            <a:xfrm>
              <a:off x="4915813" y="4665853"/>
              <a:ext cx="501897" cy="434296"/>
              <a:chOff x="3203019" y="1631379"/>
              <a:chExt cx="501897" cy="434296"/>
            </a:xfrm>
          </p:grpSpPr>
          <p:sp>
            <p:nvSpPr>
              <p:cNvPr id="813" name="Rounded Rectangle 81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4" name="TextBox 81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0" name="Group 659"/>
            <p:cNvGrpSpPr/>
            <p:nvPr/>
          </p:nvGrpSpPr>
          <p:grpSpPr>
            <a:xfrm>
              <a:off x="4908221" y="5375369"/>
              <a:ext cx="501897" cy="434296"/>
              <a:chOff x="3203019" y="1631379"/>
              <a:chExt cx="501897" cy="434296"/>
            </a:xfrm>
          </p:grpSpPr>
          <p:sp>
            <p:nvSpPr>
              <p:cNvPr id="811" name="Rounded Rectangle 81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2" name="TextBox 81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61" name="TextBox 660"/>
            <p:cNvSpPr txBox="1"/>
            <p:nvPr/>
          </p:nvSpPr>
          <p:spPr>
            <a:xfrm>
              <a:off x="5879928"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62" name="Group 661"/>
            <p:cNvGrpSpPr/>
            <p:nvPr/>
          </p:nvGrpSpPr>
          <p:grpSpPr>
            <a:xfrm>
              <a:off x="5882694" y="3243647"/>
              <a:ext cx="501897" cy="434296"/>
              <a:chOff x="3203019" y="1631379"/>
              <a:chExt cx="501897" cy="434296"/>
            </a:xfrm>
          </p:grpSpPr>
          <p:sp>
            <p:nvSpPr>
              <p:cNvPr id="809" name="Rounded Rectangle 80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0" name="TextBox 80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3" name="Group 662"/>
            <p:cNvGrpSpPr/>
            <p:nvPr/>
          </p:nvGrpSpPr>
          <p:grpSpPr>
            <a:xfrm>
              <a:off x="5891507" y="3959920"/>
              <a:ext cx="501897" cy="434296"/>
              <a:chOff x="3203019" y="1631379"/>
              <a:chExt cx="501897" cy="434296"/>
            </a:xfrm>
          </p:grpSpPr>
          <p:sp>
            <p:nvSpPr>
              <p:cNvPr id="807" name="Rounded Rectangle 80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8" name="TextBox 80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4" name="Group 663"/>
            <p:cNvGrpSpPr/>
            <p:nvPr/>
          </p:nvGrpSpPr>
          <p:grpSpPr>
            <a:xfrm>
              <a:off x="5891507" y="4665853"/>
              <a:ext cx="501897" cy="434296"/>
              <a:chOff x="3203019" y="1631379"/>
              <a:chExt cx="501897" cy="434296"/>
            </a:xfrm>
          </p:grpSpPr>
          <p:sp>
            <p:nvSpPr>
              <p:cNvPr id="805" name="Rounded Rectangle 80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6" name="TextBox 80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5" name="Group 664"/>
            <p:cNvGrpSpPr/>
            <p:nvPr/>
          </p:nvGrpSpPr>
          <p:grpSpPr>
            <a:xfrm>
              <a:off x="5883915" y="5375369"/>
              <a:ext cx="501897" cy="434296"/>
              <a:chOff x="3203019" y="1631379"/>
              <a:chExt cx="501897" cy="434296"/>
            </a:xfrm>
          </p:grpSpPr>
          <p:sp>
            <p:nvSpPr>
              <p:cNvPr id="803" name="Rounded Rectangle 80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4" name="TextBox 80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66" name="TextBox 665"/>
            <p:cNvSpPr txBox="1"/>
            <p:nvPr/>
          </p:nvSpPr>
          <p:spPr>
            <a:xfrm>
              <a:off x="6847262"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67" name="Group 666"/>
            <p:cNvGrpSpPr/>
            <p:nvPr/>
          </p:nvGrpSpPr>
          <p:grpSpPr>
            <a:xfrm>
              <a:off x="6850029" y="3243647"/>
              <a:ext cx="501897" cy="434296"/>
              <a:chOff x="3203019" y="1631379"/>
              <a:chExt cx="501897" cy="434296"/>
            </a:xfrm>
          </p:grpSpPr>
          <p:sp>
            <p:nvSpPr>
              <p:cNvPr id="801" name="Rounded Rectangle 80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2" name="TextBox 80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8" name="Group 667"/>
            <p:cNvGrpSpPr/>
            <p:nvPr/>
          </p:nvGrpSpPr>
          <p:grpSpPr>
            <a:xfrm>
              <a:off x="6858842" y="3959920"/>
              <a:ext cx="501897" cy="434296"/>
              <a:chOff x="3203019" y="1631379"/>
              <a:chExt cx="501897" cy="434296"/>
            </a:xfrm>
          </p:grpSpPr>
          <p:sp>
            <p:nvSpPr>
              <p:cNvPr id="799" name="Rounded Rectangle 79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0" name="TextBox 79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9" name="Group 668"/>
            <p:cNvGrpSpPr/>
            <p:nvPr/>
          </p:nvGrpSpPr>
          <p:grpSpPr>
            <a:xfrm>
              <a:off x="6858842" y="4665853"/>
              <a:ext cx="501897" cy="434296"/>
              <a:chOff x="3203019" y="1631379"/>
              <a:chExt cx="501897" cy="434296"/>
            </a:xfrm>
          </p:grpSpPr>
          <p:sp>
            <p:nvSpPr>
              <p:cNvPr id="797" name="Rounded Rectangle 79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8" name="TextBox 79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70" name="Group 669"/>
            <p:cNvGrpSpPr/>
            <p:nvPr/>
          </p:nvGrpSpPr>
          <p:grpSpPr>
            <a:xfrm>
              <a:off x="6851250" y="5375369"/>
              <a:ext cx="501897" cy="434296"/>
              <a:chOff x="3203019" y="1631379"/>
              <a:chExt cx="501897" cy="434296"/>
            </a:xfrm>
          </p:grpSpPr>
          <p:sp>
            <p:nvSpPr>
              <p:cNvPr id="795" name="Rounded Rectangle 79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6" name="TextBox 79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71" name="Group 670"/>
            <p:cNvGrpSpPr/>
            <p:nvPr/>
          </p:nvGrpSpPr>
          <p:grpSpPr>
            <a:xfrm>
              <a:off x="4461052" y="2888940"/>
              <a:ext cx="430647" cy="3251459"/>
              <a:chOff x="4501393" y="2888940"/>
              <a:chExt cx="430647" cy="3251459"/>
            </a:xfrm>
          </p:grpSpPr>
          <p:sp>
            <p:nvSpPr>
              <p:cNvPr id="790" name="Rectangle 789"/>
              <p:cNvSpPr/>
              <p:nvPr/>
            </p:nvSpPr>
            <p:spPr bwMode="auto">
              <a:xfrm>
                <a:off x="4501393" y="2888940"/>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1" name="Rectangle 790"/>
              <p:cNvSpPr/>
              <p:nvPr/>
            </p:nvSpPr>
            <p:spPr bwMode="auto">
              <a:xfrm>
                <a:off x="4520560" y="3607249"/>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2" name="Rectangle 791"/>
              <p:cNvSpPr/>
              <p:nvPr/>
            </p:nvSpPr>
            <p:spPr bwMode="auto">
              <a:xfrm>
                <a:off x="4520560" y="4372334"/>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3" name="Rectangle 792"/>
              <p:cNvSpPr/>
              <p:nvPr/>
            </p:nvSpPr>
            <p:spPr bwMode="auto">
              <a:xfrm>
                <a:off x="4520560" y="503106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4" name="Rectangle 793"/>
              <p:cNvSpPr/>
              <p:nvPr/>
            </p:nvSpPr>
            <p:spPr bwMode="auto">
              <a:xfrm>
                <a:off x="4520560" y="572891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2" name="Group 671"/>
            <p:cNvGrpSpPr/>
            <p:nvPr/>
          </p:nvGrpSpPr>
          <p:grpSpPr>
            <a:xfrm>
              <a:off x="5440319" y="2888940"/>
              <a:ext cx="430647" cy="3251459"/>
              <a:chOff x="5761533" y="2888940"/>
              <a:chExt cx="430647" cy="3251459"/>
            </a:xfrm>
          </p:grpSpPr>
          <p:sp>
            <p:nvSpPr>
              <p:cNvPr id="785" name="Rectangle 784"/>
              <p:cNvSpPr/>
              <p:nvPr/>
            </p:nvSpPr>
            <p:spPr bwMode="auto">
              <a:xfrm>
                <a:off x="5761533" y="2888940"/>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6" name="Rectangle 785"/>
              <p:cNvSpPr/>
              <p:nvPr/>
            </p:nvSpPr>
            <p:spPr bwMode="auto">
              <a:xfrm>
                <a:off x="5780700" y="3607249"/>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7" name="Rectangle 786"/>
              <p:cNvSpPr/>
              <p:nvPr/>
            </p:nvSpPr>
            <p:spPr bwMode="auto">
              <a:xfrm>
                <a:off x="5780700" y="4372334"/>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8" name="Rectangle 787"/>
              <p:cNvSpPr/>
              <p:nvPr/>
            </p:nvSpPr>
            <p:spPr bwMode="auto">
              <a:xfrm>
                <a:off x="5780700" y="503106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9" name="Rectangle 788"/>
              <p:cNvSpPr/>
              <p:nvPr/>
            </p:nvSpPr>
            <p:spPr bwMode="auto">
              <a:xfrm>
                <a:off x="5780700" y="572891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3" name="Group 672"/>
            <p:cNvGrpSpPr/>
            <p:nvPr/>
          </p:nvGrpSpPr>
          <p:grpSpPr>
            <a:xfrm>
              <a:off x="6419042" y="2888940"/>
              <a:ext cx="430647" cy="3251459"/>
              <a:chOff x="6526618" y="2888940"/>
              <a:chExt cx="430647" cy="3251459"/>
            </a:xfrm>
          </p:grpSpPr>
          <p:sp>
            <p:nvSpPr>
              <p:cNvPr id="780" name="Rectangle 779"/>
              <p:cNvSpPr/>
              <p:nvPr/>
            </p:nvSpPr>
            <p:spPr bwMode="auto">
              <a:xfrm>
                <a:off x="6526618" y="2888940"/>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1" name="Rectangle 780"/>
              <p:cNvSpPr/>
              <p:nvPr/>
            </p:nvSpPr>
            <p:spPr bwMode="auto">
              <a:xfrm>
                <a:off x="6545785" y="3607249"/>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2" name="Rectangle 781"/>
              <p:cNvSpPr/>
              <p:nvPr/>
            </p:nvSpPr>
            <p:spPr bwMode="auto">
              <a:xfrm>
                <a:off x="6545785" y="4372334"/>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3" name="Rectangle 782"/>
              <p:cNvSpPr/>
              <p:nvPr/>
            </p:nvSpPr>
            <p:spPr bwMode="auto">
              <a:xfrm>
                <a:off x="654578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4" name="Rectangle 783"/>
              <p:cNvSpPr/>
              <p:nvPr/>
            </p:nvSpPr>
            <p:spPr bwMode="auto">
              <a:xfrm>
                <a:off x="654578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4" name="Group 673"/>
            <p:cNvGrpSpPr/>
            <p:nvPr/>
          </p:nvGrpSpPr>
          <p:grpSpPr>
            <a:xfrm>
              <a:off x="7350155" y="2888940"/>
              <a:ext cx="430647" cy="3251459"/>
              <a:chOff x="7336708" y="2888940"/>
              <a:chExt cx="430647" cy="3251459"/>
            </a:xfrm>
          </p:grpSpPr>
          <p:sp>
            <p:nvSpPr>
              <p:cNvPr id="775" name="Rectangle 774"/>
              <p:cNvSpPr/>
              <p:nvPr/>
            </p:nvSpPr>
            <p:spPr bwMode="auto">
              <a:xfrm>
                <a:off x="7336708" y="2888940"/>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6" name="Rectangle 775"/>
              <p:cNvSpPr/>
              <p:nvPr/>
            </p:nvSpPr>
            <p:spPr bwMode="auto">
              <a:xfrm>
                <a:off x="7355875" y="3607249"/>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7" name="Rectangle 776"/>
              <p:cNvSpPr/>
              <p:nvPr/>
            </p:nvSpPr>
            <p:spPr bwMode="auto">
              <a:xfrm>
                <a:off x="7355875" y="4372334"/>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8" name="Rectangle 777"/>
              <p:cNvSpPr/>
              <p:nvPr/>
            </p:nvSpPr>
            <p:spPr bwMode="auto">
              <a:xfrm>
                <a:off x="735587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9" name="Rectangle 778"/>
              <p:cNvSpPr/>
              <p:nvPr/>
            </p:nvSpPr>
            <p:spPr bwMode="auto">
              <a:xfrm>
                <a:off x="735587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cxnSp>
          <p:nvCxnSpPr>
            <p:cNvPr id="675" name="Straight Arrow Connector 674"/>
            <p:cNvCxnSpPr/>
            <p:nvPr/>
          </p:nvCxnSpPr>
          <p:spPr bwMode="auto">
            <a:xfrm>
              <a:off x="3408563" y="348048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6" name="Straight Arrow Connector 675"/>
            <p:cNvCxnSpPr/>
            <p:nvPr/>
          </p:nvCxnSpPr>
          <p:spPr bwMode="auto">
            <a:xfrm>
              <a:off x="4334512" y="347400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7" name="Straight Arrow Connector 676"/>
            <p:cNvCxnSpPr/>
            <p:nvPr/>
          </p:nvCxnSpPr>
          <p:spPr bwMode="auto">
            <a:xfrm>
              <a:off x="5324351" y="347555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8" name="Straight Arrow Connector 677"/>
            <p:cNvCxnSpPr/>
            <p:nvPr/>
          </p:nvCxnSpPr>
          <p:spPr bwMode="auto">
            <a:xfrm>
              <a:off x="6299691" y="347400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9" name="Straight Arrow Connector 678"/>
            <p:cNvCxnSpPr/>
            <p:nvPr/>
          </p:nvCxnSpPr>
          <p:spPr bwMode="auto">
            <a:xfrm>
              <a:off x="3428764" y="276040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0" name="Straight Arrow Connector 679"/>
            <p:cNvCxnSpPr/>
            <p:nvPr/>
          </p:nvCxnSpPr>
          <p:spPr bwMode="auto">
            <a:xfrm>
              <a:off x="4354713" y="275392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1" name="Straight Arrow Connector 680"/>
            <p:cNvCxnSpPr/>
            <p:nvPr/>
          </p:nvCxnSpPr>
          <p:spPr bwMode="auto">
            <a:xfrm>
              <a:off x="5344552" y="275547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2" name="Straight Arrow Connector 681"/>
            <p:cNvCxnSpPr/>
            <p:nvPr/>
          </p:nvCxnSpPr>
          <p:spPr bwMode="auto">
            <a:xfrm>
              <a:off x="6319892" y="275392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 name="Straight Arrow Connector 682"/>
            <p:cNvCxnSpPr/>
            <p:nvPr/>
          </p:nvCxnSpPr>
          <p:spPr bwMode="auto">
            <a:xfrm>
              <a:off x="3426493" y="417076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4" name="Straight Arrow Connector 683"/>
            <p:cNvCxnSpPr/>
            <p:nvPr/>
          </p:nvCxnSpPr>
          <p:spPr bwMode="auto">
            <a:xfrm>
              <a:off x="4352442" y="416428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 name="Straight Arrow Connector 684"/>
            <p:cNvCxnSpPr/>
            <p:nvPr/>
          </p:nvCxnSpPr>
          <p:spPr bwMode="auto">
            <a:xfrm>
              <a:off x="5342281" y="41658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6" name="Straight Arrow Connector 685"/>
            <p:cNvCxnSpPr/>
            <p:nvPr/>
          </p:nvCxnSpPr>
          <p:spPr bwMode="auto">
            <a:xfrm>
              <a:off x="6317621" y="416428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 name="Straight Arrow Connector 686"/>
            <p:cNvCxnSpPr/>
            <p:nvPr/>
          </p:nvCxnSpPr>
          <p:spPr bwMode="auto">
            <a:xfrm>
              <a:off x="3413046" y="4870006"/>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8" name="Straight Arrow Connector 687"/>
            <p:cNvCxnSpPr/>
            <p:nvPr/>
          </p:nvCxnSpPr>
          <p:spPr bwMode="auto">
            <a:xfrm>
              <a:off x="4338995" y="4863530"/>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 name="Straight Arrow Connector 688"/>
            <p:cNvCxnSpPr/>
            <p:nvPr/>
          </p:nvCxnSpPr>
          <p:spPr bwMode="auto">
            <a:xfrm>
              <a:off x="5328834" y="486507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0" name="Straight Arrow Connector 689"/>
            <p:cNvCxnSpPr/>
            <p:nvPr/>
          </p:nvCxnSpPr>
          <p:spPr bwMode="auto">
            <a:xfrm>
              <a:off x="6304174" y="48635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 name="Straight Arrow Connector 690"/>
            <p:cNvCxnSpPr/>
            <p:nvPr/>
          </p:nvCxnSpPr>
          <p:spPr bwMode="auto">
            <a:xfrm>
              <a:off x="3399599" y="559615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2" name="Straight Arrow Connector 691"/>
            <p:cNvCxnSpPr/>
            <p:nvPr/>
          </p:nvCxnSpPr>
          <p:spPr bwMode="auto">
            <a:xfrm>
              <a:off x="4325548" y="5589674"/>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3" name="Straight Arrow Connector 692"/>
            <p:cNvCxnSpPr/>
            <p:nvPr/>
          </p:nvCxnSpPr>
          <p:spPr bwMode="auto">
            <a:xfrm>
              <a:off x="5315387" y="5591219"/>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4" name="Straight Arrow Connector 693"/>
            <p:cNvCxnSpPr/>
            <p:nvPr/>
          </p:nvCxnSpPr>
          <p:spPr bwMode="auto">
            <a:xfrm>
              <a:off x="6290727" y="5589674"/>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5" name="Straight Connector 694"/>
            <p:cNvCxnSpPr/>
            <p:nvPr/>
          </p:nvCxnSpPr>
          <p:spPr bwMode="auto">
            <a:xfrm>
              <a:off x="3266855" y="4312423"/>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6" name="Straight Connector 695"/>
            <p:cNvCxnSpPr/>
            <p:nvPr/>
          </p:nvCxnSpPr>
          <p:spPr bwMode="auto">
            <a:xfrm>
              <a:off x="4187354" y="2881566"/>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7" name="Straight Connector 696"/>
            <p:cNvCxnSpPr/>
            <p:nvPr/>
          </p:nvCxnSpPr>
          <p:spPr bwMode="auto">
            <a:xfrm>
              <a:off x="4191357" y="3588867"/>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8" name="Straight Connector 697"/>
            <p:cNvCxnSpPr/>
            <p:nvPr/>
          </p:nvCxnSpPr>
          <p:spPr bwMode="auto">
            <a:xfrm>
              <a:off x="4187338" y="4301327"/>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9" name="Straight Connector 698"/>
            <p:cNvCxnSpPr/>
            <p:nvPr/>
          </p:nvCxnSpPr>
          <p:spPr bwMode="auto">
            <a:xfrm>
              <a:off x="4187330" y="500849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0" name="Straight Connector 699"/>
            <p:cNvCxnSpPr/>
            <p:nvPr/>
          </p:nvCxnSpPr>
          <p:spPr bwMode="auto">
            <a:xfrm>
              <a:off x="4194446" y="430069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1" name="Straight Connector 700"/>
            <p:cNvCxnSpPr/>
            <p:nvPr/>
          </p:nvCxnSpPr>
          <p:spPr bwMode="auto">
            <a:xfrm>
              <a:off x="5159850" y="288894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2" name="Straight Connector 701"/>
            <p:cNvCxnSpPr/>
            <p:nvPr/>
          </p:nvCxnSpPr>
          <p:spPr bwMode="auto">
            <a:xfrm>
              <a:off x="5163853" y="3596241"/>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3" name="Straight Connector 702"/>
            <p:cNvCxnSpPr/>
            <p:nvPr/>
          </p:nvCxnSpPr>
          <p:spPr bwMode="auto">
            <a:xfrm>
              <a:off x="5159834" y="4308701"/>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4" name="Straight Connector 703"/>
            <p:cNvCxnSpPr/>
            <p:nvPr/>
          </p:nvCxnSpPr>
          <p:spPr bwMode="auto">
            <a:xfrm>
              <a:off x="5159826" y="501586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5" name="Straight Connector 704"/>
            <p:cNvCxnSpPr/>
            <p:nvPr/>
          </p:nvCxnSpPr>
          <p:spPr bwMode="auto">
            <a:xfrm>
              <a:off x="5166942" y="4308068"/>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6" name="Straight Connector 705"/>
            <p:cNvCxnSpPr/>
            <p:nvPr/>
          </p:nvCxnSpPr>
          <p:spPr bwMode="auto">
            <a:xfrm>
              <a:off x="6129943" y="289631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7" name="Straight Connector 706"/>
            <p:cNvCxnSpPr/>
            <p:nvPr/>
          </p:nvCxnSpPr>
          <p:spPr bwMode="auto">
            <a:xfrm>
              <a:off x="6133946" y="3603615"/>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8" name="Straight Connector 707"/>
            <p:cNvCxnSpPr/>
            <p:nvPr/>
          </p:nvCxnSpPr>
          <p:spPr bwMode="auto">
            <a:xfrm>
              <a:off x="6129927" y="4316075"/>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9" name="Straight Connector 708"/>
            <p:cNvCxnSpPr/>
            <p:nvPr/>
          </p:nvCxnSpPr>
          <p:spPr bwMode="auto">
            <a:xfrm>
              <a:off x="6129919" y="5023238"/>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0" name="Straight Connector 709"/>
            <p:cNvCxnSpPr/>
            <p:nvPr/>
          </p:nvCxnSpPr>
          <p:spPr bwMode="auto">
            <a:xfrm>
              <a:off x="6137035" y="4315442"/>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1" name="Straight Connector 710"/>
            <p:cNvCxnSpPr/>
            <p:nvPr/>
          </p:nvCxnSpPr>
          <p:spPr bwMode="auto">
            <a:xfrm>
              <a:off x="7106634" y="290444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2" name="Straight Connector 711"/>
            <p:cNvCxnSpPr/>
            <p:nvPr/>
          </p:nvCxnSpPr>
          <p:spPr bwMode="auto">
            <a:xfrm>
              <a:off x="7110637" y="361175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3" name="Straight Connector 712"/>
            <p:cNvCxnSpPr/>
            <p:nvPr/>
          </p:nvCxnSpPr>
          <p:spPr bwMode="auto">
            <a:xfrm>
              <a:off x="7106618" y="4324210"/>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4" name="Straight Connector 713"/>
            <p:cNvCxnSpPr/>
            <p:nvPr/>
          </p:nvCxnSpPr>
          <p:spPr bwMode="auto">
            <a:xfrm>
              <a:off x="7106610" y="5031373"/>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5" name="Straight Connector 714"/>
            <p:cNvCxnSpPr/>
            <p:nvPr/>
          </p:nvCxnSpPr>
          <p:spPr bwMode="auto">
            <a:xfrm>
              <a:off x="7113726" y="4323577"/>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16" name="TextBox 715"/>
            <p:cNvSpPr txBox="1"/>
            <p:nvPr/>
          </p:nvSpPr>
          <p:spPr>
            <a:xfrm>
              <a:off x="3359374" y="285092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7" name="TextBox 716"/>
            <p:cNvSpPr txBox="1"/>
            <p:nvPr/>
          </p:nvSpPr>
          <p:spPr>
            <a:xfrm>
              <a:off x="4306731" y="2866111"/>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8" name="TextBox 717"/>
            <p:cNvSpPr txBox="1"/>
            <p:nvPr/>
          </p:nvSpPr>
          <p:spPr>
            <a:xfrm>
              <a:off x="3381153" y="358245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9" name="TextBox 718"/>
            <p:cNvSpPr txBox="1"/>
            <p:nvPr/>
          </p:nvSpPr>
          <p:spPr>
            <a:xfrm>
              <a:off x="4324121" y="358181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0" name="TextBox 719"/>
            <p:cNvSpPr txBox="1"/>
            <p:nvPr/>
          </p:nvSpPr>
          <p:spPr>
            <a:xfrm>
              <a:off x="5383740" y="2865857"/>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1" name="TextBox 720"/>
            <p:cNvSpPr txBox="1"/>
            <p:nvPr/>
          </p:nvSpPr>
          <p:spPr>
            <a:xfrm>
              <a:off x="5406485" y="3589923"/>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2" name="TextBox 721"/>
            <p:cNvSpPr txBox="1"/>
            <p:nvPr/>
          </p:nvSpPr>
          <p:spPr>
            <a:xfrm>
              <a:off x="3384271" y="4350677"/>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3" name="TextBox 722"/>
            <p:cNvSpPr txBox="1"/>
            <p:nvPr/>
          </p:nvSpPr>
          <p:spPr>
            <a:xfrm>
              <a:off x="4324163" y="4350061"/>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4" name="TextBox 723"/>
            <p:cNvSpPr txBox="1"/>
            <p:nvPr/>
          </p:nvSpPr>
          <p:spPr>
            <a:xfrm>
              <a:off x="5407291" y="4353083"/>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5" name="TextBox 724"/>
            <p:cNvSpPr txBox="1"/>
            <p:nvPr/>
          </p:nvSpPr>
          <p:spPr>
            <a:xfrm>
              <a:off x="3364186" y="5004051"/>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6" name="TextBox 725"/>
            <p:cNvSpPr txBox="1"/>
            <p:nvPr/>
          </p:nvSpPr>
          <p:spPr>
            <a:xfrm>
              <a:off x="4305724" y="5011169"/>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7" name="TextBox 726"/>
            <p:cNvSpPr txBox="1"/>
            <p:nvPr/>
          </p:nvSpPr>
          <p:spPr>
            <a:xfrm>
              <a:off x="5286485" y="5711963"/>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8" name="TextBox 727"/>
            <p:cNvSpPr txBox="1"/>
            <p:nvPr/>
          </p:nvSpPr>
          <p:spPr>
            <a:xfrm>
              <a:off x="3364186" y="5701281"/>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9" name="TextBox 728"/>
            <p:cNvSpPr txBox="1"/>
            <p:nvPr/>
          </p:nvSpPr>
          <p:spPr>
            <a:xfrm>
              <a:off x="7811461" y="2547745"/>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730" name="Group 729"/>
            <p:cNvGrpSpPr/>
            <p:nvPr/>
          </p:nvGrpSpPr>
          <p:grpSpPr>
            <a:xfrm>
              <a:off x="7814227" y="3251129"/>
              <a:ext cx="501897" cy="434296"/>
              <a:chOff x="3203019" y="1631379"/>
              <a:chExt cx="501897" cy="434296"/>
            </a:xfrm>
          </p:grpSpPr>
          <p:sp>
            <p:nvSpPr>
              <p:cNvPr id="773" name="Rounded Rectangle 77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4" name="TextBox 77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1" name="Group 730"/>
            <p:cNvGrpSpPr/>
            <p:nvPr/>
          </p:nvGrpSpPr>
          <p:grpSpPr>
            <a:xfrm>
              <a:off x="7823040" y="3967402"/>
              <a:ext cx="501897" cy="434296"/>
              <a:chOff x="3203019" y="1631379"/>
              <a:chExt cx="501897" cy="434296"/>
            </a:xfrm>
          </p:grpSpPr>
          <p:sp>
            <p:nvSpPr>
              <p:cNvPr id="771" name="Rounded Rectangle 77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2" name="TextBox 77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2" name="Group 731"/>
            <p:cNvGrpSpPr/>
            <p:nvPr/>
          </p:nvGrpSpPr>
          <p:grpSpPr>
            <a:xfrm>
              <a:off x="7823040" y="4673335"/>
              <a:ext cx="501897" cy="434296"/>
              <a:chOff x="3203019" y="1631379"/>
              <a:chExt cx="501897" cy="434296"/>
            </a:xfrm>
          </p:grpSpPr>
          <p:sp>
            <p:nvSpPr>
              <p:cNvPr id="769" name="Rounded Rectangle 76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0" name="TextBox 76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3" name="Group 732"/>
            <p:cNvGrpSpPr/>
            <p:nvPr/>
          </p:nvGrpSpPr>
          <p:grpSpPr>
            <a:xfrm>
              <a:off x="7815448" y="5382851"/>
              <a:ext cx="501897" cy="434296"/>
              <a:chOff x="3203019" y="1631379"/>
              <a:chExt cx="501897" cy="434296"/>
            </a:xfrm>
          </p:grpSpPr>
          <p:sp>
            <p:nvSpPr>
              <p:cNvPr id="767" name="Rounded Rectangle 76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8" name="TextBox 76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4" name="Group 733"/>
            <p:cNvGrpSpPr/>
            <p:nvPr/>
          </p:nvGrpSpPr>
          <p:grpSpPr>
            <a:xfrm>
              <a:off x="8314353" y="2896422"/>
              <a:ext cx="430647" cy="3251459"/>
              <a:chOff x="7336708" y="2888940"/>
              <a:chExt cx="430647" cy="3251459"/>
            </a:xfrm>
          </p:grpSpPr>
          <p:sp>
            <p:nvSpPr>
              <p:cNvPr id="762" name="Rectangle 761"/>
              <p:cNvSpPr/>
              <p:nvPr/>
            </p:nvSpPr>
            <p:spPr bwMode="auto">
              <a:xfrm>
                <a:off x="7336708" y="2888940"/>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3" name="Rectangle 762"/>
              <p:cNvSpPr/>
              <p:nvPr/>
            </p:nvSpPr>
            <p:spPr bwMode="auto">
              <a:xfrm>
                <a:off x="7355875" y="3607249"/>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4" name="Rectangle 763"/>
              <p:cNvSpPr/>
              <p:nvPr/>
            </p:nvSpPr>
            <p:spPr bwMode="auto">
              <a:xfrm>
                <a:off x="7355875" y="4372334"/>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5" name="Rectangle 764"/>
              <p:cNvSpPr/>
              <p:nvPr/>
            </p:nvSpPr>
            <p:spPr bwMode="auto">
              <a:xfrm>
                <a:off x="735587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6" name="Rectangle 765"/>
              <p:cNvSpPr/>
              <p:nvPr/>
            </p:nvSpPr>
            <p:spPr bwMode="auto">
              <a:xfrm>
                <a:off x="735587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cxnSp>
          <p:nvCxnSpPr>
            <p:cNvPr id="735" name="Straight Connector 734"/>
            <p:cNvCxnSpPr/>
            <p:nvPr/>
          </p:nvCxnSpPr>
          <p:spPr bwMode="auto">
            <a:xfrm>
              <a:off x="8070832" y="2911931"/>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6" name="Straight Connector 735"/>
            <p:cNvCxnSpPr/>
            <p:nvPr/>
          </p:nvCxnSpPr>
          <p:spPr bwMode="auto">
            <a:xfrm>
              <a:off x="8074835" y="3619232"/>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 name="Straight Connector 736"/>
            <p:cNvCxnSpPr/>
            <p:nvPr/>
          </p:nvCxnSpPr>
          <p:spPr bwMode="auto">
            <a:xfrm>
              <a:off x="8070816" y="4331692"/>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8" name="Straight Connector 737"/>
            <p:cNvCxnSpPr/>
            <p:nvPr/>
          </p:nvCxnSpPr>
          <p:spPr bwMode="auto">
            <a:xfrm>
              <a:off x="8070808" y="5038855"/>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9" name="Straight Connector 738"/>
            <p:cNvCxnSpPr/>
            <p:nvPr/>
          </p:nvCxnSpPr>
          <p:spPr bwMode="auto">
            <a:xfrm>
              <a:off x="8077924" y="433105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0" name="Straight Arrow Connector 739"/>
            <p:cNvCxnSpPr/>
            <p:nvPr/>
          </p:nvCxnSpPr>
          <p:spPr bwMode="auto">
            <a:xfrm>
              <a:off x="7254943" y="347400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1" name="Straight Arrow Connector 740"/>
            <p:cNvCxnSpPr/>
            <p:nvPr/>
          </p:nvCxnSpPr>
          <p:spPr bwMode="auto">
            <a:xfrm>
              <a:off x="7260396" y="275392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2" name="Straight Arrow Connector 741"/>
            <p:cNvCxnSpPr/>
            <p:nvPr/>
          </p:nvCxnSpPr>
          <p:spPr bwMode="auto">
            <a:xfrm>
              <a:off x="7272873" y="416428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3" name="Straight Arrow Connector 742"/>
            <p:cNvCxnSpPr/>
            <p:nvPr/>
          </p:nvCxnSpPr>
          <p:spPr bwMode="auto">
            <a:xfrm>
              <a:off x="7259426" y="48635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4" name="Straight Arrow Connector 743"/>
            <p:cNvCxnSpPr/>
            <p:nvPr/>
          </p:nvCxnSpPr>
          <p:spPr bwMode="auto">
            <a:xfrm>
              <a:off x="7245979" y="5589674"/>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5" name="TextBox 744"/>
            <p:cNvSpPr txBox="1"/>
            <p:nvPr/>
          </p:nvSpPr>
          <p:spPr>
            <a:xfrm>
              <a:off x="6385593" y="4350842"/>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6" name="TextBox 745"/>
            <p:cNvSpPr txBox="1"/>
            <p:nvPr/>
          </p:nvSpPr>
          <p:spPr>
            <a:xfrm>
              <a:off x="6384794" y="3580095"/>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7" name="TextBox 746"/>
            <p:cNvSpPr txBox="1"/>
            <p:nvPr/>
          </p:nvSpPr>
          <p:spPr>
            <a:xfrm>
              <a:off x="6362047" y="2865677"/>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8" name="TextBox 747"/>
            <p:cNvSpPr txBox="1"/>
            <p:nvPr/>
          </p:nvSpPr>
          <p:spPr>
            <a:xfrm>
              <a:off x="5284030" y="5008712"/>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49" name="TextBox 748"/>
            <p:cNvSpPr txBox="1"/>
            <p:nvPr/>
          </p:nvSpPr>
          <p:spPr>
            <a:xfrm>
              <a:off x="4318000" y="5702128"/>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50" name="TextBox 749"/>
            <p:cNvSpPr txBox="1"/>
            <p:nvPr/>
          </p:nvSpPr>
          <p:spPr>
            <a:xfrm>
              <a:off x="7219678" y="2872444"/>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1" name="TextBox 750"/>
            <p:cNvSpPr txBox="1"/>
            <p:nvPr/>
          </p:nvSpPr>
          <p:spPr>
            <a:xfrm>
              <a:off x="8184276" y="2874418"/>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2" name="TextBox 751"/>
            <p:cNvSpPr txBox="1"/>
            <p:nvPr/>
          </p:nvSpPr>
          <p:spPr>
            <a:xfrm>
              <a:off x="8202202" y="3596976"/>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3" name="TextBox 752"/>
            <p:cNvSpPr txBox="1"/>
            <p:nvPr/>
          </p:nvSpPr>
          <p:spPr>
            <a:xfrm>
              <a:off x="7241180" y="3598768"/>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4" name="TextBox 753"/>
            <p:cNvSpPr txBox="1"/>
            <p:nvPr/>
          </p:nvSpPr>
          <p:spPr>
            <a:xfrm>
              <a:off x="7242969" y="4364355"/>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5" name="TextBox 754"/>
            <p:cNvSpPr txBox="1"/>
            <p:nvPr/>
          </p:nvSpPr>
          <p:spPr>
            <a:xfrm>
              <a:off x="8202195" y="4358739"/>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6" name="TextBox 755"/>
            <p:cNvSpPr txBox="1"/>
            <p:nvPr/>
          </p:nvSpPr>
          <p:spPr>
            <a:xfrm>
              <a:off x="6389129" y="5011169"/>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7" name="TextBox 756"/>
            <p:cNvSpPr txBox="1"/>
            <p:nvPr/>
          </p:nvSpPr>
          <p:spPr>
            <a:xfrm>
              <a:off x="7325538" y="5006268"/>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8" name="TextBox 757"/>
            <p:cNvSpPr txBox="1"/>
            <p:nvPr/>
          </p:nvSpPr>
          <p:spPr>
            <a:xfrm>
              <a:off x="8287735" y="5013385"/>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9" name="TextBox 758"/>
            <p:cNvSpPr txBox="1"/>
            <p:nvPr/>
          </p:nvSpPr>
          <p:spPr>
            <a:xfrm>
              <a:off x="8286307" y="5712717"/>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60" name="TextBox 759"/>
            <p:cNvSpPr txBox="1"/>
            <p:nvPr/>
          </p:nvSpPr>
          <p:spPr>
            <a:xfrm>
              <a:off x="7327758" y="5711290"/>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61" name="TextBox 760"/>
            <p:cNvSpPr txBox="1"/>
            <p:nvPr/>
          </p:nvSpPr>
          <p:spPr>
            <a:xfrm>
              <a:off x="6396248" y="5701955"/>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grpSp>
      <p:sp>
        <p:nvSpPr>
          <p:cNvPr id="260" name="TextBox 259"/>
          <p:cNvSpPr txBox="1"/>
          <p:nvPr/>
        </p:nvSpPr>
        <p:spPr>
          <a:xfrm>
            <a:off x="8679590" y="6361095"/>
            <a:ext cx="34817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Verdana"/>
                <a:ea typeface="+mn-ea"/>
                <a:cs typeface="+mn-cs"/>
              </a:rPr>
              <a:t>*</a:t>
            </a:r>
          </a:p>
        </p:txBody>
      </p:sp>
      <p:sp>
        <p:nvSpPr>
          <p:cNvPr id="3" name="TextBox 2"/>
          <p:cNvSpPr txBox="1"/>
          <p:nvPr/>
        </p:nvSpPr>
        <p:spPr>
          <a:xfrm>
            <a:off x="3700276" y="4867051"/>
            <a:ext cx="2902013"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 Core Cluster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GPU, NPU)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Core count</a:t>
            </a:r>
          </a:p>
        </p:txBody>
      </p:sp>
      <p:sp>
        <p:nvSpPr>
          <p:cNvPr id="265" name="TextBox 264"/>
          <p:cNvSpPr txBox="1"/>
          <p:nvPr/>
        </p:nvSpPr>
        <p:spPr>
          <a:xfrm>
            <a:off x="1248807" y="6258949"/>
            <a:ext cx="304121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CCN-5xx interconnect for servers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 on CHI, 2012)</a:t>
            </a:r>
          </a:p>
        </p:txBody>
      </p:sp>
      <p:sp>
        <p:nvSpPr>
          <p:cNvPr id="267" name="TextBox 266"/>
          <p:cNvSpPr txBox="1"/>
          <p:nvPr/>
        </p:nvSpPr>
        <p:spPr>
          <a:xfrm>
            <a:off x="462004" y="5280936"/>
            <a:ext cx="98777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Examples</a:t>
            </a:r>
          </a:p>
        </p:txBody>
      </p:sp>
      <p:sp>
        <p:nvSpPr>
          <p:cNvPr id="268" name="TextBox 267"/>
          <p:cNvSpPr txBox="1"/>
          <p:nvPr/>
        </p:nvSpPr>
        <p:spPr>
          <a:xfrm>
            <a:off x="644885" y="5592276"/>
            <a:ext cx="6110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269" name="TextBox 268"/>
          <p:cNvSpPr txBox="1"/>
          <p:nvPr/>
        </p:nvSpPr>
        <p:spPr>
          <a:xfrm>
            <a:off x="604778" y="6254282"/>
            <a:ext cx="6110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a:t>
            </a:r>
          </a:p>
        </p:txBody>
      </p:sp>
      <p:sp>
        <p:nvSpPr>
          <p:cNvPr id="270" name="TextBox 269"/>
          <p:cNvSpPr txBox="1"/>
          <p:nvPr/>
        </p:nvSpPr>
        <p:spPr>
          <a:xfrm>
            <a:off x="5407352" y="5579530"/>
            <a:ext cx="2995492" cy="7309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Skylake</a:t>
            </a:r>
            <a:r>
              <a:rPr kumimoji="0" lang="en-US" sz="1300" b="0" i="1" u="none" strike="noStrike" kern="1200" cap="none" spc="0" normalizeH="0" baseline="0" noProof="0" dirty="0">
                <a:ln>
                  <a:noFill/>
                </a:ln>
                <a:solidFill>
                  <a:srgbClr val="000000"/>
                </a:solidFill>
                <a:effectLst/>
                <a:uLnTx/>
                <a:uFillTx/>
                <a:latin typeface="Verdana"/>
                <a:ea typeface="+mn-ea"/>
                <a:cs typeface="+mn-cs"/>
              </a:rPr>
              <a:t>-SP for servers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(CC, UPI,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Landing for AI, (2016)</a:t>
            </a:r>
          </a:p>
        </p:txBody>
      </p:sp>
      <p:sp>
        <p:nvSpPr>
          <p:cNvPr id="272" name="TextBox 271"/>
          <p:cNvSpPr txBox="1"/>
          <p:nvPr/>
        </p:nvSpPr>
        <p:spPr>
          <a:xfrm>
            <a:off x="1300319" y="5580904"/>
            <a:ext cx="298030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 (CC, on QPI, 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and subsequent processors</a:t>
            </a:r>
          </a:p>
        </p:txBody>
      </p:sp>
      <p:sp>
        <p:nvSpPr>
          <p:cNvPr id="239" name="TextBox 238"/>
          <p:cNvSpPr txBox="1"/>
          <p:nvPr/>
        </p:nvSpPr>
        <p:spPr>
          <a:xfrm>
            <a:off x="59255" y="2090407"/>
            <a:ext cx="134043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cost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240" name="TextBox 239"/>
          <p:cNvSpPr txBox="1"/>
          <p:nvPr/>
        </p:nvSpPr>
        <p:spPr>
          <a:xfrm>
            <a:off x="3851821" y="2079179"/>
            <a:ext cx="1317990"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Shorter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access time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grpSp>
        <p:nvGrpSpPr>
          <p:cNvPr id="242" name="Group 241"/>
          <p:cNvGrpSpPr/>
          <p:nvPr/>
        </p:nvGrpSpPr>
        <p:grpSpPr>
          <a:xfrm>
            <a:off x="1349097" y="2483836"/>
            <a:ext cx="2727447" cy="2797100"/>
            <a:chOff x="5159914" y="2576369"/>
            <a:chExt cx="2963350" cy="3133529"/>
          </a:xfrm>
        </p:grpSpPr>
        <p:sp>
          <p:nvSpPr>
            <p:cNvPr id="243" name="Ellipszis 50"/>
            <p:cNvSpPr/>
            <p:nvPr/>
          </p:nvSpPr>
          <p:spPr>
            <a:xfrm>
              <a:off x="5240805" y="3715963"/>
              <a:ext cx="2482386" cy="974179"/>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44" name="Ellipszis 51"/>
            <p:cNvSpPr/>
            <p:nvPr/>
          </p:nvSpPr>
          <p:spPr>
            <a:xfrm>
              <a:off x="5549478" y="3876324"/>
              <a:ext cx="1849758" cy="664177"/>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Ring</a:t>
              </a: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bus</a:t>
              </a: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p>
          </p:txBody>
        </p:sp>
        <p:sp>
          <p:nvSpPr>
            <p:cNvPr id="245" name="Téglalap 21"/>
            <p:cNvSpPr/>
            <p:nvPr/>
          </p:nvSpPr>
          <p:spPr>
            <a:xfrm>
              <a:off x="5558557" y="5205898"/>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46" name="Téglalap 22"/>
            <p:cNvSpPr/>
            <p:nvPr/>
          </p:nvSpPr>
          <p:spPr>
            <a:xfrm>
              <a:off x="6663488" y="5205898"/>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47" name="Egyenes összekötő nyíllal 27"/>
            <p:cNvCxnSpPr/>
            <p:nvPr/>
          </p:nvCxnSpPr>
          <p:spPr>
            <a:xfrm flipH="1">
              <a:off x="5909499" y="4639127"/>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8" name="Egyenes összekötő nyíllal 28"/>
            <p:cNvCxnSpPr/>
            <p:nvPr/>
          </p:nvCxnSpPr>
          <p:spPr>
            <a:xfrm flipH="1">
              <a:off x="7023599" y="4613773"/>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9" name="TextBox 248"/>
            <p:cNvSpPr txBox="1"/>
            <p:nvPr/>
          </p:nvSpPr>
          <p:spPr>
            <a:xfrm>
              <a:off x="6324414" y="5316925"/>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50" name="Ellipszis 23"/>
            <p:cNvSpPr/>
            <p:nvPr/>
          </p:nvSpPr>
          <p:spPr>
            <a:xfrm>
              <a:off x="5159914" y="2581772"/>
              <a:ext cx="684000"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cxnSp>
          <p:nvCxnSpPr>
            <p:cNvPr id="251" name="Egyenes összekötő nyíllal 25"/>
            <p:cNvCxnSpPr/>
            <p:nvPr/>
          </p:nvCxnSpPr>
          <p:spPr>
            <a:xfrm flipH="1">
              <a:off x="5528531" y="328431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2" name="Egyenes összekötő nyíllal 26"/>
            <p:cNvCxnSpPr/>
            <p:nvPr/>
          </p:nvCxnSpPr>
          <p:spPr>
            <a:xfrm flipH="1">
              <a:off x="7412192" y="328783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53" name="TextBox 252"/>
            <p:cNvSpPr txBox="1"/>
            <p:nvPr/>
          </p:nvSpPr>
          <p:spPr>
            <a:xfrm>
              <a:off x="7783294" y="2775545"/>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endParaRPr kumimoji="0" lang="en-US" sz="10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54" name="Egyenes összekötő nyíllal 26"/>
            <p:cNvCxnSpPr/>
            <p:nvPr/>
          </p:nvCxnSpPr>
          <p:spPr>
            <a:xfrm flipH="1">
              <a:off x="6473949" y="3244641"/>
              <a:ext cx="2532" cy="468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55" name="Ellipszis 23"/>
            <p:cNvSpPr/>
            <p:nvPr/>
          </p:nvSpPr>
          <p:spPr>
            <a:xfrm>
              <a:off x="7071276" y="2583282"/>
              <a:ext cx="684000" cy="684000"/>
            </a:xfrm>
            <a:prstGeom prst="ellipse">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56" name="Ellipszis 23"/>
            <p:cNvSpPr/>
            <p:nvPr/>
          </p:nvSpPr>
          <p:spPr>
            <a:xfrm>
              <a:off x="6140793" y="2576369"/>
              <a:ext cx="704047"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0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257" name="TextBox 256"/>
            <p:cNvSpPr txBox="1"/>
            <p:nvPr/>
          </p:nvSpPr>
          <p:spPr>
            <a:xfrm>
              <a:off x="5802131" y="2760728"/>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endParaRPr kumimoji="0" lang="en-US" sz="10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8" name="TextBox 257"/>
            <p:cNvSpPr txBox="1"/>
            <p:nvPr/>
          </p:nvSpPr>
          <p:spPr>
            <a:xfrm>
              <a:off x="6772681" y="2778373"/>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25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kern="1200" dirty="0">
                <a:solidFill>
                  <a:srgbClr val="FFFFFF"/>
                </a:solidFill>
              </a:rPr>
              <a:t>Annex 1: Cache-coherent interconnects (32)</a:t>
            </a:r>
          </a:p>
        </p:txBody>
      </p:sp>
      <p:sp>
        <p:nvSpPr>
          <p:cNvPr id="2" name="TextBox 1">
            <a:extLst>
              <a:ext uri="{FF2B5EF4-FFF2-40B4-BE49-F238E27FC236}">
                <a16:creationId xmlns:a16="http://schemas.microsoft.com/office/drawing/2014/main" id="{83B57D06-8239-039B-4976-F4DDE49DC5EE}"/>
              </a:ext>
            </a:extLst>
          </p:cNvPr>
          <p:cNvSpPr txBox="1"/>
          <p:nvPr/>
        </p:nvSpPr>
        <p:spPr>
          <a:xfrm>
            <a:off x="107950" y="467214"/>
            <a:ext cx="819166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Emergence of mesh-based interconnect fabrics in client processors </a:t>
            </a:r>
          </a:p>
        </p:txBody>
      </p:sp>
    </p:spTree>
    <p:extLst>
      <p:ext uri="{BB962C8B-B14F-4D97-AF65-F5344CB8AC3E}">
        <p14:creationId xmlns:p14="http://schemas.microsoft.com/office/powerpoint/2010/main" val="124229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65"/>
                                        </p:tgtEl>
                                        <p:attrNameLst>
                                          <p:attrName>style.visibility</p:attrName>
                                        </p:attrNameLst>
                                      </p:cBhvr>
                                      <p:to>
                                        <p:strVal val="visible"/>
                                      </p:to>
                                    </p:set>
                                    <p:anim calcmode="lin" valueType="num">
                                      <p:cBhvr additive="base">
                                        <p:cTn id="7" dur="500" fill="hold"/>
                                        <p:tgtEl>
                                          <p:spTgt spid="265"/>
                                        </p:tgtEl>
                                        <p:attrNameLst>
                                          <p:attrName>ppt_x</p:attrName>
                                        </p:attrNameLst>
                                      </p:cBhvr>
                                      <p:tavLst>
                                        <p:tav tm="0">
                                          <p:val>
                                            <p:strVal val="#ppt_x"/>
                                          </p:val>
                                        </p:tav>
                                        <p:tav tm="100000">
                                          <p:val>
                                            <p:strVal val="#ppt_x"/>
                                          </p:val>
                                        </p:tav>
                                      </p:tavLst>
                                    </p:anim>
                                    <p:anim calcmode="lin" valueType="num">
                                      <p:cBhvr additive="base">
                                        <p:cTn id="8" dur="500" fill="hold"/>
                                        <p:tgtEl>
                                          <p:spTgt spid="26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2"/>
                                        </p:tgtEl>
                                        <p:attrNameLst>
                                          <p:attrName>style.visibility</p:attrName>
                                        </p:attrNameLst>
                                      </p:cBhvr>
                                      <p:to>
                                        <p:strVal val="visible"/>
                                      </p:to>
                                    </p:set>
                                    <p:anim calcmode="lin" valueType="num">
                                      <p:cBhvr additive="base">
                                        <p:cTn id="11" dur="500" fill="hold"/>
                                        <p:tgtEl>
                                          <p:spTgt spid="272"/>
                                        </p:tgtEl>
                                        <p:attrNameLst>
                                          <p:attrName>ppt_x</p:attrName>
                                        </p:attrNameLst>
                                      </p:cBhvr>
                                      <p:tavLst>
                                        <p:tav tm="0">
                                          <p:val>
                                            <p:strVal val="#ppt_x"/>
                                          </p:val>
                                        </p:tav>
                                        <p:tav tm="100000">
                                          <p:val>
                                            <p:strVal val="#ppt_x"/>
                                          </p:val>
                                        </p:tav>
                                      </p:tavLst>
                                    </p:anim>
                                    <p:anim calcmode="lin" valueType="num">
                                      <p:cBhvr additive="base">
                                        <p:cTn id="12" dur="500" fill="hold"/>
                                        <p:tgtEl>
                                          <p:spTgt spid="27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p:bldP spid="272"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B9D843-6615-77BB-E6EE-D3026FBE16DF}"/>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(33)</a:t>
            </a:r>
            <a:endParaRPr lang="hu-HU" dirty="0"/>
          </a:p>
        </p:txBody>
      </p:sp>
      <p:grpSp>
        <p:nvGrpSpPr>
          <p:cNvPr id="13" name="Group 12">
            <a:extLst>
              <a:ext uri="{FF2B5EF4-FFF2-40B4-BE49-F238E27FC236}">
                <a16:creationId xmlns:a16="http://schemas.microsoft.com/office/drawing/2014/main" id="{451EB373-4F06-FA99-EDD5-D1824E69A825}"/>
              </a:ext>
            </a:extLst>
          </p:cNvPr>
          <p:cNvGrpSpPr/>
          <p:nvPr/>
        </p:nvGrpSpPr>
        <p:grpSpPr>
          <a:xfrm>
            <a:off x="4204136" y="1025644"/>
            <a:ext cx="4836560" cy="4876228"/>
            <a:chOff x="4056993" y="1235849"/>
            <a:chExt cx="4836560" cy="4876228"/>
          </a:xfrm>
        </p:grpSpPr>
        <p:pic>
          <p:nvPicPr>
            <p:cNvPr id="2050" name="Picture 2">
              <a:extLst>
                <a:ext uri="{FF2B5EF4-FFF2-40B4-BE49-F238E27FC236}">
                  <a16:creationId xmlns:a16="http://schemas.microsoft.com/office/drawing/2014/main" id="{7BA96FD9-83C2-8458-DCF7-96D8F19B10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3010" t="9744" r="4863"/>
            <a:stretch/>
          </p:blipFill>
          <p:spPr bwMode="auto">
            <a:xfrm>
              <a:off x="4056993" y="1235849"/>
              <a:ext cx="4778373" cy="485747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6357DEF-7ACD-7D24-50FD-4E7FC2B9A2A9}"/>
                </a:ext>
              </a:extLst>
            </p:cNvPr>
            <p:cNvSpPr txBox="1"/>
            <p:nvPr/>
          </p:nvSpPr>
          <p:spPr>
            <a:xfrm>
              <a:off x="7552267" y="5850467"/>
              <a:ext cx="90601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DMA, GPU</a:t>
              </a:r>
              <a:endParaRPr kumimoji="0" lang="hu-HU"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C92C6A70-6059-D134-7703-A5EDCB48FB0C}"/>
                </a:ext>
              </a:extLst>
            </p:cNvPr>
            <p:cNvSpPr txBox="1"/>
            <p:nvPr/>
          </p:nvSpPr>
          <p:spPr>
            <a:xfrm>
              <a:off x="7625257" y="5114442"/>
              <a:ext cx="126829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(IO peripherals)</a:t>
              </a:r>
              <a:endParaRPr kumimoji="0" lang="hu-HU" sz="105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TextBox 6">
              <a:extLst>
                <a:ext uri="{FF2B5EF4-FFF2-40B4-BE49-F238E27FC236}">
                  <a16:creationId xmlns:a16="http://schemas.microsoft.com/office/drawing/2014/main" id="{C53B7274-972E-E0CC-F3B9-44CF0530EF4B}"/>
                </a:ext>
              </a:extLst>
            </p:cNvPr>
            <p:cNvSpPr txBox="1"/>
            <p:nvPr/>
          </p:nvSpPr>
          <p:spPr>
            <a:xfrm>
              <a:off x="4131985" y="5037375"/>
              <a:ext cx="1104790"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(Accelerators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DMA devices)</a:t>
              </a:r>
              <a:endParaRPr kumimoji="0" lang="hu-HU" sz="1050" b="0" i="0" u="none" strike="noStrike" kern="1200" cap="none" spc="0" normalizeH="0" baseline="0" noProof="0" dirty="0">
                <a:ln>
                  <a:noFill/>
                </a:ln>
                <a:solidFill>
                  <a:srgbClr val="FFFFFF"/>
                </a:solidFill>
                <a:effectLst/>
                <a:uLnTx/>
                <a:uFillTx/>
                <a:latin typeface="Verdana"/>
                <a:ea typeface="+mn-ea"/>
                <a:cs typeface="+mn-cs"/>
              </a:endParaRPr>
            </a:p>
          </p:txBody>
        </p:sp>
      </p:grpSp>
      <p:sp>
        <p:nvSpPr>
          <p:cNvPr id="8" name="TextBox 7">
            <a:extLst>
              <a:ext uri="{FF2B5EF4-FFF2-40B4-BE49-F238E27FC236}">
                <a16:creationId xmlns:a16="http://schemas.microsoft.com/office/drawing/2014/main" id="{3EA53815-C840-72CB-8CD8-64AB1AB97BE2}"/>
              </a:ext>
            </a:extLst>
          </p:cNvPr>
          <p:cNvSpPr txBox="1"/>
          <p:nvPr/>
        </p:nvSpPr>
        <p:spPr>
          <a:xfrm>
            <a:off x="76420" y="451945"/>
            <a:ext cx="85745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CoreLink</a:t>
            </a:r>
            <a:r>
              <a:rPr kumimoji="0" lang="en-US" sz="1800" b="0" i="0" u="none" strike="noStrike" kern="1200" cap="none" spc="0" normalizeH="0" baseline="0" noProof="0" dirty="0">
                <a:ln>
                  <a:noFill/>
                </a:ln>
                <a:solidFill>
                  <a:srgbClr val="2D2D8A"/>
                </a:solidFill>
                <a:effectLst/>
                <a:uLnTx/>
                <a:uFillTx/>
                <a:latin typeface="Verdana"/>
                <a:ea typeface="+mn-ea"/>
                <a:cs typeface="+mn-cs"/>
              </a:rPr>
              <a:t> CI-700 Cache-coherent Interconnect fabric (2021) [</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9" name="TextBox 8">
            <a:extLst>
              <a:ext uri="{FF2B5EF4-FFF2-40B4-BE49-F238E27FC236}">
                <a16:creationId xmlns:a16="http://schemas.microsoft.com/office/drawing/2014/main" id="{DE5AFDF8-6507-B159-542E-7F7DDCB8A186}"/>
              </a:ext>
            </a:extLst>
          </p:cNvPr>
          <p:cNvSpPr txBox="1"/>
          <p:nvPr/>
        </p:nvSpPr>
        <p:spPr>
          <a:xfrm>
            <a:off x="135213" y="848080"/>
            <a:ext cx="2169184"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interconnects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E6049B88-ABFA-E218-0DDE-B67ABED2B3F1}"/>
              </a:ext>
            </a:extLst>
          </p:cNvPr>
          <p:cNvSpPr txBox="1"/>
          <p:nvPr/>
        </p:nvSpPr>
        <p:spPr>
          <a:xfrm>
            <a:off x="504498" y="1198181"/>
            <a:ext cx="2836033" cy="142603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DSU clusters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memory interfaces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3-24 accelerators and </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DMA-devices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1-4 IO peripherals.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47F1634A-F3F7-8E09-5982-35F8F275F65C}"/>
              </a:ext>
            </a:extLst>
          </p:cNvPr>
          <p:cNvSpPr txBox="1"/>
          <p:nvPr/>
        </p:nvSpPr>
        <p:spPr>
          <a:xfrm>
            <a:off x="193022" y="2619070"/>
            <a:ext cx="1548822"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includes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301268E7-90A4-4836-3526-E2AB216BD2CA}"/>
              </a:ext>
            </a:extLst>
          </p:cNvPr>
          <p:cNvSpPr txBox="1"/>
          <p:nvPr/>
        </p:nvSpPr>
        <p:spPr>
          <a:xfrm>
            <a:off x="488734" y="2948151"/>
            <a:ext cx="3619902" cy="110286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System-Level Cache slices</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up to 4MB/slice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Snoop Filter slices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up to 8 MB/slice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E90DF52E-1EC8-E54B-0372-AAE7253E749E}"/>
              </a:ext>
            </a:extLst>
          </p:cNvPr>
          <p:cNvSpPr txBox="1"/>
          <p:nvPr/>
        </p:nvSpPr>
        <p:spPr>
          <a:xfrm>
            <a:off x="135213" y="6101366"/>
            <a:ext cx="8829400" cy="6360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Note that a large </a:t>
            </a:r>
            <a:r>
              <a:rPr kumimoji="0" lang="en-US" sz="1600" b="0" i="0" u="none" strike="noStrike" kern="1200" cap="none" spc="0" normalizeH="0" baseline="0" noProof="0" dirty="0">
                <a:ln>
                  <a:noFill/>
                </a:ln>
                <a:solidFill>
                  <a:srgbClr val="FF0000"/>
                </a:solidFill>
                <a:effectLst/>
                <a:uLnTx/>
                <a:uFillTx/>
                <a:latin typeface="Verdana"/>
                <a:ea typeface="+mn-ea"/>
                <a:cs typeface="+mn-cs"/>
              </a:rPr>
              <a:t>Snoop Filter </a:t>
            </a:r>
            <a:r>
              <a:rPr kumimoji="0" lang="en-US" sz="1600" b="0" i="0" u="none" strike="noStrike" kern="1200" cap="none" spc="0" normalizeH="0" baseline="0" noProof="0" dirty="0">
                <a:ln>
                  <a:noFill/>
                </a:ln>
                <a:solidFill>
                  <a:srgbClr val="0070C0"/>
                </a:solidFill>
                <a:effectLst/>
                <a:uLnTx/>
                <a:uFillTx/>
                <a:latin typeface="Verdana"/>
                <a:ea typeface="+mn-ea"/>
                <a:cs typeface="+mn-cs"/>
              </a:rPr>
              <a:t>speeds up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process of ensuring cache coherency.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Snoop Filter tracks the locations of the most recent memory data.</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80239727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636FB7-2575-18B9-7E6A-293F007D9ACF}"/>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(34)</a:t>
            </a:r>
            <a:endParaRPr lang="hu-HU" dirty="0"/>
          </a:p>
        </p:txBody>
      </p:sp>
      <p:pic>
        <p:nvPicPr>
          <p:cNvPr id="3" name="Picture 2">
            <a:extLst>
              <a:ext uri="{FF2B5EF4-FFF2-40B4-BE49-F238E27FC236}">
                <a16:creationId xmlns:a16="http://schemas.microsoft.com/office/drawing/2014/main" id="{4060E85E-7910-9D20-9723-7258EC52259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1480" r="1409"/>
          <a:stretch/>
        </p:blipFill>
        <p:spPr bwMode="auto">
          <a:xfrm>
            <a:off x="4382812" y="740323"/>
            <a:ext cx="4529959" cy="595064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51EEC9D-7EAB-E4B0-75AC-5692465C3FD4}"/>
              </a:ext>
            </a:extLst>
          </p:cNvPr>
          <p:cNvSpPr txBox="1"/>
          <p:nvPr/>
        </p:nvSpPr>
        <p:spPr>
          <a:xfrm>
            <a:off x="86930" y="451949"/>
            <a:ext cx="489249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2D mesh-based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interconnect fabric of ARM’s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60" normalizeH="0" baseline="0" noProof="0" dirty="0">
                <a:ln>
                  <a:noFill/>
                </a:ln>
                <a:solidFill>
                  <a:srgbClr val="2D2D8A"/>
                </a:solidFill>
                <a:effectLst/>
                <a:uLnTx/>
                <a:uFillTx/>
                <a:latin typeface="Verdana"/>
                <a:ea typeface="+mn-ea"/>
                <a:cs typeface="+mn-cs"/>
              </a:rPr>
              <a:t>CI-700 Cache-coherent interconnect </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a:extLst>
              <a:ext uri="{FF2B5EF4-FFF2-40B4-BE49-F238E27FC236}">
                <a16:creationId xmlns:a16="http://schemas.microsoft.com/office/drawing/2014/main" id="{DD048292-2601-06C8-7477-66DD2753C745}"/>
              </a:ext>
            </a:extLst>
          </p:cNvPr>
          <p:cNvSpPr txBox="1"/>
          <p:nvPr/>
        </p:nvSpPr>
        <p:spPr>
          <a:xfrm>
            <a:off x="145723" y="1418898"/>
            <a:ext cx="4137671" cy="196977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2D mesh is </a:t>
            </a:r>
            <a:r>
              <a:rPr kumimoji="0" lang="en-US" sz="1600" b="0" i="0" u="none" strike="noStrike" kern="1200" cap="none" spc="0" normalizeH="0" baseline="0" noProof="0" dirty="0">
                <a:ln>
                  <a:noFill/>
                </a:ln>
                <a:solidFill>
                  <a:srgbClr val="0070C0"/>
                </a:solidFill>
                <a:effectLst/>
                <a:uLnTx/>
                <a:uFillTx/>
                <a:latin typeface="Verdana"/>
                <a:ea typeface="+mn-ea"/>
                <a:cs typeface="+mn-cs"/>
              </a:rPr>
              <a:t>configurable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up to the size: </a:t>
            </a:r>
            <a:r>
              <a:rPr kumimoji="0" lang="en-US" sz="1600" b="0" i="0" u="none" strike="noStrike" kern="1200" cap="none" spc="0" normalizeH="0" baseline="0" noProof="0" dirty="0">
                <a:ln>
                  <a:noFill/>
                </a:ln>
                <a:solidFill>
                  <a:srgbClr val="0070C0"/>
                </a:solidFill>
                <a:effectLst/>
                <a:uLnTx/>
                <a:uFillTx/>
                <a:latin typeface="Verdana"/>
                <a:ea typeface="+mn-ea"/>
                <a:cs typeface="+mn-cs"/>
              </a:rPr>
              <a:t>4x3</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 the Figure on the right.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XPs</a:t>
            </a:r>
            <a:r>
              <a:rPr kumimoji="0" lang="en-US" sz="1600" b="0" i="0" u="none" strike="noStrike" kern="1200" cap="none" spc="0" normalizeH="0" baseline="0" noProof="0" dirty="0">
                <a:ln>
                  <a:noFill/>
                </a:ln>
                <a:solidFill>
                  <a:srgbClr val="000000"/>
                </a:solidFill>
                <a:effectLst/>
                <a:uLnTx/>
                <a:uFillTx/>
                <a:latin typeface="Verdana"/>
                <a:ea typeface="+mn-ea"/>
                <a:cs typeface="+mn-cs"/>
              </a:rPr>
              <a:t> (crosspoints) represent </a:t>
            </a:r>
            <a:r>
              <a:rPr kumimoji="0" lang="en-US" sz="1600" b="0" i="0" u="none" strike="noStrike" kern="1200" cap="none" spc="0" normalizeH="0" baseline="0" noProof="0" dirty="0">
                <a:ln>
                  <a:noFill/>
                </a:ln>
                <a:solidFill>
                  <a:srgbClr val="0070C0"/>
                </a:solidFill>
                <a:effectLst/>
                <a:uLnTx/>
                <a:uFillTx/>
                <a:latin typeface="Verdana"/>
                <a:ea typeface="+mn-ea"/>
                <a:cs typeface="+mn-cs"/>
              </a:rPr>
              <a:t>routers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that forward data packages.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Each router has two ports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connecting processor components.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ectangle 7">
            <a:extLst>
              <a:ext uri="{FF2B5EF4-FFF2-40B4-BE49-F238E27FC236}">
                <a16:creationId xmlns:a16="http://schemas.microsoft.com/office/drawing/2014/main" id="{E5296281-4D40-0CD2-4633-9BE4C4CBFA65}"/>
              </a:ext>
            </a:extLst>
          </p:cNvPr>
          <p:cNvSpPr/>
          <p:nvPr/>
        </p:nvSpPr>
        <p:spPr bwMode="auto">
          <a:xfrm>
            <a:off x="4382812" y="1576550"/>
            <a:ext cx="297138" cy="798786"/>
          </a:xfrm>
          <a:prstGeom prst="rect">
            <a:avLst/>
          </a:prstGeom>
          <a:solidFill>
            <a:schemeClr val="tx1">
              <a:lumMod val="75000"/>
              <a:lumOff val="2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85956295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4D8791-B43D-E2CA-7078-4C5DBF2B76A5}"/>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(35)</a:t>
            </a:r>
            <a:endParaRPr lang="hu-HU" dirty="0"/>
          </a:p>
        </p:txBody>
      </p:sp>
      <p:sp>
        <p:nvSpPr>
          <p:cNvPr id="5" name="Rectangle: Rounded Corners 4">
            <a:extLst>
              <a:ext uri="{FF2B5EF4-FFF2-40B4-BE49-F238E27FC236}">
                <a16:creationId xmlns:a16="http://schemas.microsoft.com/office/drawing/2014/main" id="{6714C0DA-FD7C-EEB4-5612-EEA243F16D9D}"/>
              </a:ext>
            </a:extLst>
          </p:cNvPr>
          <p:cNvSpPr/>
          <p:nvPr/>
        </p:nvSpPr>
        <p:spPr bwMode="auto">
          <a:xfrm>
            <a:off x="0" y="1126832"/>
            <a:ext cx="9144000" cy="3062396"/>
          </a:xfrm>
          <a:prstGeom prst="roundRect">
            <a:avLst/>
          </a:prstGeom>
          <a:solidFill>
            <a:schemeClr val="bg1">
              <a:lumMod val="95000"/>
            </a:schemeClr>
          </a:solid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9614EFAC-18C5-0249-C40B-C75793BFEA07}"/>
              </a:ext>
            </a:extLst>
          </p:cNvPr>
          <p:cNvSpPr txBox="1"/>
          <p:nvPr/>
        </p:nvSpPr>
        <p:spPr>
          <a:xfrm>
            <a:off x="107950" y="788278"/>
            <a:ext cx="66353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Why have dual interconnects become prevalent in processors?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1A69284D-6961-9CD8-6D0F-29C54F6FCF2B}"/>
              </a:ext>
            </a:extLst>
          </p:cNvPr>
          <p:cNvSpPr txBox="1"/>
          <p:nvPr/>
        </p:nvSpPr>
        <p:spPr>
          <a:xfrm>
            <a:off x="309829" y="1103461"/>
            <a:ext cx="8817863" cy="343170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 processor (or computer system) includes </a:t>
            </a:r>
            <a:r>
              <a:rPr kumimoji="0" lang="en-US" sz="1600" b="0" i="0" u="none" strike="noStrike" kern="1200" cap="none" spc="0" normalizeH="0" baseline="0" noProof="0" dirty="0">
                <a:ln>
                  <a:noFill/>
                </a:ln>
                <a:solidFill>
                  <a:srgbClr val="0070C0"/>
                </a:solidFill>
                <a:effectLst/>
                <a:uLnTx/>
                <a:uFillTx/>
                <a:latin typeface="Verdana"/>
                <a:ea typeface="+mn-ea"/>
                <a:cs typeface="+mn-cs"/>
              </a:rPr>
              <a:t>functional units with caches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like CPU cores or accelerators,</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these functional units share the same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space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memory operations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(reads and writes) have to </a:t>
            </a:r>
            <a:r>
              <a:rPr kumimoji="0" lang="en-US" sz="1600" b="0" i="0" u="none" strike="noStrike" kern="1200" cap="none" spc="0" normalizeH="0" baseline="0" noProof="0" dirty="0">
                <a:ln>
                  <a:noFill/>
                </a:ln>
                <a:solidFill>
                  <a:srgbClr val="0070C0"/>
                </a:solidFill>
                <a:effectLst/>
                <a:uLnTx/>
                <a:uFillTx/>
                <a:latin typeface="Verdana"/>
                <a:ea typeface="+mn-ea"/>
                <a:cs typeface="+mn-cs"/>
              </a:rPr>
              <a:t>maintain cache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coherency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always access the most recent copy of the referenced data.</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achieved through using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cache-coherent interconnects.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the other hand, other functional units, like displays or IO controllers, </a:t>
            </a:r>
            <a:r>
              <a:rPr kumimoji="0" lang="en-US" sz="1600" b="0" i="0" u="none" strike="noStrike" kern="1200" cap="none" spc="0" normalizeH="0" baseline="0" noProof="0" dirty="0">
                <a:ln>
                  <a:noFill/>
                </a:ln>
                <a:solidFill>
                  <a:srgbClr val="0070C0"/>
                </a:solidFill>
                <a:effectLst/>
                <a:uLnTx/>
                <a:uFillTx/>
                <a:latin typeface="Verdana"/>
                <a:ea typeface="+mn-ea"/>
                <a:cs typeface="+mn-cs"/>
              </a:rPr>
              <a:t>do not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include caches and, therefore, do not require memory synchronization.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follows that functional units without caches can be connected to the processor</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or the system through a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complex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Therefore, system design can be optimized by </a:t>
            </a:r>
            <a:r>
              <a:rPr kumimoji="0" lang="en-US" sz="1600" b="0" i="0" u="none" strike="noStrike" kern="1200" cap="none" spc="0" normalizeH="0" baseline="0" noProof="0" dirty="0">
                <a:ln>
                  <a:noFill/>
                </a:ln>
                <a:solidFill>
                  <a:srgbClr val="FF0000"/>
                </a:solidFill>
                <a:effectLst/>
                <a:uLnTx/>
                <a:uFillTx/>
                <a:latin typeface="Verdana"/>
                <a:ea typeface="+mn-ea"/>
                <a:cs typeface="+mn-cs"/>
              </a:rPr>
              <a:t>using two interconnects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one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cache-coherent and another non-cache-coherent</a:t>
            </a:r>
            <a:r>
              <a:rPr kumimoji="0" lang="en-US" sz="1600" b="0" i="0" u="none" strike="noStrike" kern="1200" cap="none" spc="0" normalizeH="0" baseline="0" noProof="0" dirty="0">
                <a:ln>
                  <a:noFill/>
                </a:ln>
                <a:solidFill>
                  <a:srgbClr val="000000"/>
                </a:solidFill>
                <a:effectLst/>
                <a:uLnTx/>
                <a:uFillTx/>
                <a:latin typeface="Verdana"/>
                <a:ea typeface="+mn-ea"/>
                <a:cs typeface="+mn-cs"/>
              </a:rPr>
              <a:t> – to link system components.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following two Figures provide examples of this design approach.</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7EEE05B6-3368-5A15-4FB7-F7F848BF2E82}"/>
              </a:ext>
            </a:extLst>
          </p:cNvPr>
          <p:cNvSpPr txBox="1"/>
          <p:nvPr/>
        </p:nvSpPr>
        <p:spPr>
          <a:xfrm>
            <a:off x="97440" y="451946"/>
            <a:ext cx="50722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 Use of dual interconnects in processors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705312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
                                            <p:txEl>
                                              <p:pRg st="10" end="10"/>
                                            </p:txEl>
                                          </p:spTgt>
                                        </p:tgtEl>
                                        <p:attrNameLst>
                                          <p:attrName>style.visibility</p:attrName>
                                        </p:attrNameLst>
                                      </p:cBhvr>
                                      <p:to>
                                        <p:strVal val="visible"/>
                                      </p:to>
                                    </p:set>
                                    <p:anim calcmode="lin" valueType="num">
                                      <p:cBhvr additive="base">
                                        <p:cTn id="51" dur="500" fill="hold"/>
                                        <p:tgtEl>
                                          <p:spTgt spid="4">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
                                            <p:txEl>
                                              <p:pRg st="11" end="11"/>
                                            </p:txEl>
                                          </p:spTgt>
                                        </p:tgtEl>
                                        <p:attrNameLst>
                                          <p:attrName>style.visibility</p:attrName>
                                        </p:attrNameLst>
                                      </p:cBhvr>
                                      <p:to>
                                        <p:strVal val="visible"/>
                                      </p:to>
                                    </p:set>
                                    <p:anim calcmode="lin" valueType="num">
                                      <p:cBhvr additive="base">
                                        <p:cTn id="63"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2924" r="2041"/>
          <a:stretch/>
        </p:blipFill>
        <p:spPr>
          <a:xfrm>
            <a:off x="476152" y="1408382"/>
            <a:ext cx="7217425" cy="4529963"/>
          </a:xfrm>
          <a:prstGeom prst="rect">
            <a:avLst/>
          </a:prstGeom>
        </p:spPr>
      </p:pic>
      <p:sp>
        <p:nvSpPr>
          <p:cNvPr id="4" name="TextBox 3"/>
          <p:cNvSpPr txBox="1"/>
          <p:nvPr/>
        </p:nvSpPr>
        <p:spPr>
          <a:xfrm>
            <a:off x="3538330" y="6400800"/>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5"/>
          <p:cNvSpPr txBox="1"/>
          <p:nvPr/>
        </p:nvSpPr>
        <p:spPr>
          <a:xfrm>
            <a:off x="107950" y="525517"/>
            <a:ext cx="8962710"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1: Use of dual interconnects in processors: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Atom processor-based SoC architecture, revealed at IDF 2010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(36)</a:t>
            </a:r>
          </a:p>
        </p:txBody>
      </p:sp>
      <p:sp>
        <p:nvSpPr>
          <p:cNvPr id="2" name="TextBox 1">
            <a:extLst>
              <a:ext uri="{FF2B5EF4-FFF2-40B4-BE49-F238E27FC236}">
                <a16:creationId xmlns:a16="http://schemas.microsoft.com/office/drawing/2014/main" id="{65DF1662-08FF-D93B-6011-6353B781A57B}"/>
              </a:ext>
            </a:extLst>
          </p:cNvPr>
          <p:cNvSpPr txBox="1"/>
          <p:nvPr/>
        </p:nvSpPr>
        <p:spPr>
          <a:xfrm>
            <a:off x="107950" y="6074980"/>
            <a:ext cx="896431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“low-power memory interconnect fabric” is presumably a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IO fabric is implemented.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0329B0-3637-93A9-B2E6-99DB7DFAEA5E}"/>
              </a:ext>
            </a:extLst>
          </p:cNvPr>
          <p:cNvSpPr txBox="1"/>
          <p:nvPr/>
        </p:nvSpPr>
        <p:spPr>
          <a:xfrm>
            <a:off x="7137857" y="2049519"/>
            <a:ext cx="168507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06D08C0-0056-16DA-CFEE-739AF0330DB5}"/>
              </a:ext>
            </a:extLst>
          </p:cNvPr>
          <p:cNvSpPr txBox="1"/>
          <p:nvPr/>
        </p:nvSpPr>
        <p:spPr>
          <a:xfrm>
            <a:off x="6988167" y="3736424"/>
            <a:ext cx="2121093"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Non-cache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0" name="Straight Arrow Connector 9">
            <a:extLst>
              <a:ext uri="{FF2B5EF4-FFF2-40B4-BE49-F238E27FC236}">
                <a16:creationId xmlns:a16="http://schemas.microsoft.com/office/drawing/2014/main" id="{54B78599-56D5-22EC-55C6-57F0C7216C50}"/>
              </a:ext>
            </a:extLst>
          </p:cNvPr>
          <p:cNvCxnSpPr/>
          <p:nvPr/>
        </p:nvCxnSpPr>
        <p:spPr bwMode="auto">
          <a:xfrm flipH="1">
            <a:off x="5591503" y="2217683"/>
            <a:ext cx="1501447" cy="30480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Arrow Connector 11">
            <a:extLst>
              <a:ext uri="{FF2B5EF4-FFF2-40B4-BE49-F238E27FC236}">
                <a16:creationId xmlns:a16="http://schemas.microsoft.com/office/drawing/2014/main" id="{B53E8BAE-860B-EEEB-F010-8DE8E4B25D64}"/>
              </a:ext>
            </a:extLst>
          </p:cNvPr>
          <p:cNvCxnSpPr/>
          <p:nvPr/>
        </p:nvCxnSpPr>
        <p:spPr bwMode="auto">
          <a:xfrm flipH="1">
            <a:off x="5738647" y="4049439"/>
            <a:ext cx="1281050" cy="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447986070"/>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0C166-2BFA-B8CD-B4B3-F74ABD033CAA}"/>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(37)</a:t>
            </a:r>
            <a:endParaRPr lang="hu-HU" dirty="0"/>
          </a:p>
        </p:txBody>
      </p:sp>
      <p:pic>
        <p:nvPicPr>
          <p:cNvPr id="9218" name="Picture 2">
            <a:extLst>
              <a:ext uri="{FF2B5EF4-FFF2-40B4-BE49-F238E27FC236}">
                <a16:creationId xmlns:a16="http://schemas.microsoft.com/office/drawing/2014/main" id="{5621D512-ED90-ED47-135F-124D33AF6EFA}"/>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012" t="16641" r="4598" b="12656"/>
          <a:stretch/>
        </p:blipFill>
        <p:spPr bwMode="auto">
          <a:xfrm>
            <a:off x="74600" y="1292772"/>
            <a:ext cx="9016843" cy="405699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5A9362D-FA3A-C10B-8D1C-F325F5D7815B}"/>
              </a:ext>
            </a:extLst>
          </p:cNvPr>
          <p:cNvSpPr txBox="1"/>
          <p:nvPr/>
        </p:nvSpPr>
        <p:spPr>
          <a:xfrm>
            <a:off x="107950" y="472967"/>
            <a:ext cx="6330579" cy="67197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2: Use of dual interconnects in processors: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11</a:t>
            </a:r>
            <a:r>
              <a:rPr kumimoji="0" lang="en-US" sz="1800" b="0" i="0" u="none" strike="noStrike" kern="1200" cap="none" spc="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0" normalizeH="0" baseline="0" noProof="0" dirty="0">
                <a:ln>
                  <a:noFill/>
                </a:ln>
                <a:solidFill>
                  <a:srgbClr val="2D2D8A"/>
                </a:solidFill>
                <a:effectLst/>
                <a:uLnTx/>
                <a:uFillTx/>
                <a:latin typeface="Verdana"/>
                <a:ea typeface="+mn-ea"/>
                <a:cs typeface="+mn-cs"/>
              </a:rPr>
              <a:t> gen. Tiger Lake processor (2020) [</a:t>
            </a:r>
            <a:r>
              <a:rPr kumimoji="0" lang="hu-HU" sz="1800" b="0" i="0" u="none" strike="noStrike" kern="1200" cap="none" spc="0" normalizeH="0" baseline="0" noProof="0" dirty="0">
                <a:ln>
                  <a:noFill/>
                </a:ln>
                <a:solidFill>
                  <a:srgbClr val="2D2D8A"/>
                </a:solidFill>
                <a:effectLst/>
                <a:uLnTx/>
                <a:uFillTx/>
                <a:latin typeface="Verdana"/>
                <a:ea typeface="+mn-ea"/>
                <a:cs typeface="+mn-cs"/>
              </a:rPr>
              <a:t>76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5E1EBC71-F214-F4A5-4172-815C23083BB4}"/>
              </a:ext>
            </a:extLst>
          </p:cNvPr>
          <p:cNvSpPr txBox="1"/>
          <p:nvPr/>
        </p:nvSpPr>
        <p:spPr>
          <a:xfrm>
            <a:off x="160500" y="5433849"/>
            <a:ext cx="8210902"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“Coherent fabric” is likely a ring bus.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fabric has been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E4FD7FE5-86E5-FC2A-F81D-A23ECB08A170}"/>
              </a:ext>
            </a:extLst>
          </p:cNvPr>
          <p:cNvSpPr/>
          <p:nvPr/>
        </p:nvSpPr>
        <p:spPr bwMode="auto">
          <a:xfrm>
            <a:off x="2993863" y="2836139"/>
            <a:ext cx="2556000" cy="206864"/>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3B66F3E3-741D-D987-1657-DBC12FCB5244}"/>
              </a:ext>
            </a:extLst>
          </p:cNvPr>
          <p:cNvSpPr/>
          <p:nvPr/>
        </p:nvSpPr>
        <p:spPr bwMode="auto">
          <a:xfrm>
            <a:off x="5607050" y="2197100"/>
            <a:ext cx="215900" cy="2559050"/>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3869456875"/>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C673F7-2C39-0449-E98D-336F8E3DBC36}"/>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(38)</a:t>
            </a:r>
            <a:endParaRPr lang="hu-HU" dirty="0"/>
          </a:p>
        </p:txBody>
      </p:sp>
      <p:sp>
        <p:nvSpPr>
          <p:cNvPr id="3" name="TextBox 2">
            <a:extLst>
              <a:ext uri="{FF2B5EF4-FFF2-40B4-BE49-F238E27FC236}">
                <a16:creationId xmlns:a16="http://schemas.microsoft.com/office/drawing/2014/main" id="{CB011EA3-A692-05BB-6558-871639B67218}"/>
              </a:ext>
            </a:extLst>
          </p:cNvPr>
          <p:cNvSpPr txBox="1"/>
          <p:nvPr/>
        </p:nvSpPr>
        <p:spPr>
          <a:xfrm>
            <a:off x="107950" y="462455"/>
            <a:ext cx="91791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use of Networks on a Chips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NoC</a:t>
            </a:r>
            <a:r>
              <a:rPr kumimoji="0" lang="en-US" sz="1800" b="0" i="0" u="none" strike="noStrike" kern="1200" cap="none" spc="0" normalizeH="0" baseline="0" noProof="0" dirty="0">
                <a:ln>
                  <a:noFill/>
                </a:ln>
                <a:solidFill>
                  <a:srgbClr val="2D2D8A"/>
                </a:solidFill>
                <a:effectLst/>
                <a:uLnTx/>
                <a:uFillTx/>
                <a:latin typeface="Verdana"/>
                <a:ea typeface="+mn-ea"/>
                <a:cs typeface="+mn-cs"/>
              </a:rPr>
              <a:t>) as non-cache-coherent interconnects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D453302F-D045-6CBB-ABB3-D53F0330206E}"/>
              </a:ext>
            </a:extLst>
          </p:cNvPr>
          <p:cNvSpPr txBox="1"/>
          <p:nvPr/>
        </p:nvSpPr>
        <p:spPr>
          <a:xfrm>
            <a:off x="171010" y="819812"/>
            <a:ext cx="8941457" cy="229293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NoC</a:t>
            </a:r>
            <a:r>
              <a:rPr kumimoji="0" lang="en-US" sz="1600" b="0" i="0" u="none" strike="noStrike" kern="1200" cap="none" spc="0" normalizeH="0" baseline="0" noProof="0" dirty="0">
                <a:ln>
                  <a:noFill/>
                </a:ln>
                <a:solidFill>
                  <a:srgbClr val="FF0000"/>
                </a:solidFill>
                <a:effectLst/>
                <a:uLnTx/>
                <a:uFillTx/>
                <a:latin typeface="Verdana"/>
                <a:ea typeface="+mn-ea"/>
                <a:cs typeface="+mn-cs"/>
              </a:rPr>
              <a:t> technology </a:t>
            </a:r>
            <a:r>
              <a:rPr kumimoji="0" lang="en-US" sz="1600" b="0" i="0" u="none" strike="noStrike" kern="1200" cap="none" spc="0" normalizeH="0" baseline="0" noProof="0" dirty="0">
                <a:ln>
                  <a:noFill/>
                </a:ln>
                <a:solidFill>
                  <a:srgbClr val="000000"/>
                </a:solidFill>
                <a:effectLst/>
                <a:uLnTx/>
                <a:uFillTx/>
                <a:latin typeface="Verdana"/>
                <a:ea typeface="+mn-ea"/>
                <a:cs typeface="+mn-cs"/>
              </a:rPr>
              <a:t>is based on </a:t>
            </a:r>
            <a:r>
              <a:rPr kumimoji="0" lang="en-US" sz="1600" b="0" i="0" u="none" strike="noStrike" kern="1200" cap="none" spc="0" normalizeH="0" baseline="0" noProof="0" dirty="0">
                <a:ln>
                  <a:noFill/>
                </a:ln>
                <a:solidFill>
                  <a:srgbClr val="FF0000"/>
                </a:solidFill>
                <a:effectLst/>
                <a:uLnTx/>
                <a:uFillTx/>
                <a:latin typeface="Verdana"/>
                <a:ea typeface="+mn-ea"/>
                <a:cs typeface="+mn-cs"/>
              </a:rPr>
              <a:t>routers,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known as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crosspoints</a:t>
            </a:r>
            <a:r>
              <a:rPr kumimoji="0" lang="en-US" sz="1600" b="0" i="0" u="none" strike="noStrike" kern="1200" cap="none" spc="0" normalizeH="0" baseline="0" noProof="0" dirty="0">
                <a:ln>
                  <a:noFill/>
                </a:ln>
                <a:solidFill>
                  <a:srgbClr val="000000"/>
                </a:solidFill>
                <a:effectLst/>
                <a:uLnTx/>
                <a:uFillTx/>
                <a:latin typeface="Verdana"/>
                <a:ea typeface="+mn-ea"/>
                <a:cs typeface="+mn-cs"/>
              </a:rPr>
              <a:t>, interconnected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according to a </a:t>
            </a:r>
            <a:r>
              <a:rPr kumimoji="0" lang="en-US" sz="1600" b="0" i="0" u="none" strike="noStrike" kern="1200" cap="none" spc="0" normalizeH="0" baseline="0" noProof="0" dirty="0">
                <a:ln>
                  <a:noFill/>
                </a:ln>
                <a:solidFill>
                  <a:srgbClr val="0070C0"/>
                </a:solidFill>
                <a:effectLst/>
                <a:uLnTx/>
                <a:uFillTx/>
                <a:latin typeface="Verdana"/>
                <a:ea typeface="+mn-ea"/>
                <a:cs typeface="+mn-cs"/>
              </a:rPr>
              <a:t>selected irregular pattern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It’s important to note that the interconnection pattern is </a:t>
            </a:r>
            <a:r>
              <a:rPr kumimoji="0" lang="en-US" sz="1600" b="0" i="0" u="none" strike="noStrike" kern="1200" cap="none" spc="0" normalizeH="0" baseline="0" noProof="0" dirty="0">
                <a:ln>
                  <a:noFill/>
                </a:ln>
                <a:solidFill>
                  <a:srgbClr val="0070C0"/>
                </a:solidFill>
                <a:effectLst/>
                <a:uLnTx/>
                <a:uFillTx/>
                <a:latin typeface="Verdana"/>
                <a:ea typeface="+mn-ea"/>
                <a:cs typeface="+mn-cs"/>
              </a:rPr>
              <a:t>irregular</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could be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seen 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sparse crossbar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as a 2D mesh.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Data is packetized</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data packets (also called flits) are forwarded from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sender via the routers to the receiver.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example of such a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NoC</a:t>
            </a:r>
            <a:r>
              <a:rPr kumimoji="0" lang="en-US" sz="1600" b="0" i="0" u="none" strike="noStrike" kern="1200" cap="none" spc="0" normalizeH="0" baseline="0" noProof="0" dirty="0">
                <a:ln>
                  <a:noFill/>
                </a:ln>
                <a:solidFill>
                  <a:srgbClr val="000000"/>
                </a:solidFill>
                <a:effectLst/>
                <a:uLnTx/>
                <a:uFillTx/>
                <a:latin typeface="Verdana"/>
                <a:ea typeface="+mn-ea"/>
                <a:cs typeface="+mn-cs"/>
              </a:rPr>
              <a:t> is ARM’s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CoreLink</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NI-700 non-cache coherent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illustrated in the following Figure.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37501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additive="base">
                                        <p:cTn id="1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 calcmode="lin" valueType="num">
                                      <p:cBhvr additive="base">
                                        <p:cTn id="21"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xEl>
                                              <p:pRg st="5" end="5"/>
                                            </p:txEl>
                                          </p:spTgt>
                                        </p:tgtEl>
                                        <p:attrNameLst>
                                          <p:attrName>style.visibility</p:attrName>
                                        </p:attrNameLst>
                                      </p:cBhvr>
                                      <p:to>
                                        <p:strVal val="visible"/>
                                      </p:to>
                                    </p:set>
                                    <p:anim calcmode="lin" valueType="num">
                                      <p:cBhvr additive="base">
                                        <p:cTn id="3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 calcmode="lin" valueType="num">
                                      <p:cBhvr additive="base">
                                        <p:cTn id="37"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7" end="7"/>
                                            </p:txEl>
                                          </p:spTgt>
                                        </p:tgtEl>
                                        <p:attrNameLst>
                                          <p:attrName>style.visibility</p:attrName>
                                        </p:attrNameLst>
                                      </p:cBhvr>
                                      <p:to>
                                        <p:strVal val="visible"/>
                                      </p:to>
                                    </p:set>
                                    <p:anim calcmode="lin" valueType="num">
                                      <p:cBhvr additive="base">
                                        <p:cTn id="41"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D3C73A-E8D2-97B8-BF31-CF65823AFCC4}"/>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(39)</a:t>
            </a:r>
            <a:endParaRPr lang="hu-HU" dirty="0"/>
          </a:p>
        </p:txBody>
      </p:sp>
      <p:grpSp>
        <p:nvGrpSpPr>
          <p:cNvPr id="4" name="Group 3">
            <a:extLst>
              <a:ext uri="{FF2B5EF4-FFF2-40B4-BE49-F238E27FC236}">
                <a16:creationId xmlns:a16="http://schemas.microsoft.com/office/drawing/2014/main" id="{F5DFACC6-3053-92B1-7C18-DE9DD010ADA3}"/>
              </a:ext>
            </a:extLst>
          </p:cNvPr>
          <p:cNvGrpSpPr/>
          <p:nvPr/>
        </p:nvGrpSpPr>
        <p:grpSpPr>
          <a:xfrm>
            <a:off x="0" y="1036967"/>
            <a:ext cx="9144000" cy="4383087"/>
            <a:chOff x="0" y="1036967"/>
            <a:chExt cx="9144000" cy="4383087"/>
          </a:xfrm>
        </p:grpSpPr>
        <p:pic>
          <p:nvPicPr>
            <p:cNvPr id="5122" name="Picture 2">
              <a:extLst>
                <a:ext uri="{FF2B5EF4-FFF2-40B4-BE49-F238E27FC236}">
                  <a16:creationId xmlns:a16="http://schemas.microsoft.com/office/drawing/2014/main" id="{8CB80DF9-E13D-9DEF-A635-00D17CED7D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36967"/>
              <a:ext cx="9144000" cy="438308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1E88A9D-E6BE-FC9D-C193-62F8A8FCE4F5}"/>
                </a:ext>
              </a:extLst>
            </p:cNvPr>
            <p:cNvSpPr txBox="1"/>
            <p:nvPr/>
          </p:nvSpPr>
          <p:spPr>
            <a:xfrm>
              <a:off x="8334703" y="2175641"/>
              <a:ext cx="35458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IO</a:t>
              </a:r>
              <a:endParaRPr kumimoji="0" lang="hu-HU" sz="1100" b="0" i="0" u="none" strike="noStrike" kern="1200" cap="none" spc="0" normalizeH="0" baseline="0" noProof="0" dirty="0">
                <a:ln>
                  <a:noFill/>
                </a:ln>
                <a:solidFill>
                  <a:srgbClr val="FFFFFF"/>
                </a:solidFill>
                <a:effectLst/>
                <a:uLnTx/>
                <a:uFillTx/>
                <a:latin typeface="Verdana"/>
                <a:ea typeface="+mn-ea"/>
                <a:cs typeface="+mn-cs"/>
              </a:endParaRPr>
            </a:p>
          </p:txBody>
        </p:sp>
        <p:sp>
          <p:nvSpPr>
            <p:cNvPr id="6" name="TextBox 5">
              <a:extLst>
                <a:ext uri="{FF2B5EF4-FFF2-40B4-BE49-F238E27FC236}">
                  <a16:creationId xmlns:a16="http://schemas.microsoft.com/office/drawing/2014/main" id="{B2ED72D1-9A07-FA2F-D18A-BB3BE416E1C1}"/>
                </a:ext>
              </a:extLst>
            </p:cNvPr>
            <p:cNvSpPr txBox="1"/>
            <p:nvPr/>
          </p:nvSpPr>
          <p:spPr>
            <a:xfrm>
              <a:off x="5806968" y="1918136"/>
              <a:ext cx="105509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Accelerators</a:t>
              </a:r>
              <a:endParaRPr kumimoji="0" lang="hu-HU" sz="11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TextBox 6">
              <a:extLst>
                <a:ext uri="{FF2B5EF4-FFF2-40B4-BE49-F238E27FC236}">
                  <a16:creationId xmlns:a16="http://schemas.microsoft.com/office/drawing/2014/main" id="{01DDD5B5-56CC-0E33-15B5-D5A28112FB79}"/>
                </a:ext>
              </a:extLst>
            </p:cNvPr>
            <p:cNvSpPr txBox="1"/>
            <p:nvPr/>
          </p:nvSpPr>
          <p:spPr>
            <a:xfrm>
              <a:off x="4027541" y="2372024"/>
              <a:ext cx="915635"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Network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interface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modules</a:t>
              </a:r>
              <a:endParaRPr kumimoji="0" lang="hu-HU" sz="12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9" name="Straight Arrow Connector 8">
              <a:extLst>
                <a:ext uri="{FF2B5EF4-FFF2-40B4-BE49-F238E27FC236}">
                  <a16:creationId xmlns:a16="http://schemas.microsoft.com/office/drawing/2014/main" id="{C4E427F1-572A-F0BD-69D8-F265C122DA8D}"/>
                </a:ext>
              </a:extLst>
            </p:cNvPr>
            <p:cNvCxnSpPr/>
            <p:nvPr/>
          </p:nvCxnSpPr>
          <p:spPr bwMode="auto">
            <a:xfrm>
              <a:off x="4842923" y="2524095"/>
              <a:ext cx="306020" cy="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 name="TextBox 7">
            <a:extLst>
              <a:ext uri="{FF2B5EF4-FFF2-40B4-BE49-F238E27FC236}">
                <a16:creationId xmlns:a16="http://schemas.microsoft.com/office/drawing/2014/main" id="{E0FA1391-EA8D-624B-6E46-C55B575E376B}"/>
              </a:ext>
            </a:extLst>
          </p:cNvPr>
          <p:cNvSpPr txBox="1"/>
          <p:nvPr/>
        </p:nvSpPr>
        <p:spPr>
          <a:xfrm>
            <a:off x="76420" y="462457"/>
            <a:ext cx="86524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Armv9-based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CoreLink</a:t>
            </a:r>
            <a:r>
              <a:rPr kumimoji="0" lang="en-US" sz="1800" b="0" i="0" u="none" strike="noStrike" kern="1200" cap="none" spc="0" normalizeH="0" baseline="0" noProof="0" dirty="0">
                <a:ln>
                  <a:noFill/>
                </a:ln>
                <a:solidFill>
                  <a:srgbClr val="2D2D8A"/>
                </a:solidFill>
                <a:effectLst/>
                <a:uLnTx/>
                <a:uFillTx/>
                <a:latin typeface="Verdana"/>
                <a:ea typeface="+mn-ea"/>
                <a:cs typeface="+mn-cs"/>
              </a:rPr>
              <a:t> NI-700 non-cache-coherent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NoC</a:t>
            </a:r>
            <a:r>
              <a:rPr kumimoji="0" lang="en-US" sz="1800" b="0" i="0" u="none" strike="noStrike" kern="1200" cap="none" spc="0" normalizeH="0" baseline="0" noProof="0" dirty="0">
                <a:ln>
                  <a:noFill/>
                </a:ln>
                <a:solidFill>
                  <a:srgbClr val="2D2D8A"/>
                </a:solidFill>
                <a:effectLst/>
                <a:uLnTx/>
                <a:uFillTx/>
                <a:latin typeface="Verdana"/>
                <a:ea typeface="+mn-ea"/>
                <a:cs typeface="+mn-cs"/>
              </a:rPr>
              <a:t> (2021) [</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0" name="TextBox 9">
            <a:extLst>
              <a:ext uri="{FF2B5EF4-FFF2-40B4-BE49-F238E27FC236}">
                <a16:creationId xmlns:a16="http://schemas.microsoft.com/office/drawing/2014/main" id="{D0F5270D-11B2-D08E-8ED7-F7AC959B0F55}"/>
              </a:ext>
            </a:extLst>
          </p:cNvPr>
          <p:cNvSpPr txBox="1"/>
          <p:nvPr/>
        </p:nvSpPr>
        <p:spPr>
          <a:xfrm>
            <a:off x="51130" y="5570487"/>
            <a:ext cx="9265678"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processor components are connected to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NoC</a:t>
            </a:r>
            <a:r>
              <a:rPr kumimoji="0" lang="en-US" sz="1600" b="0" i="0" u="none" strike="noStrike" kern="1200" cap="none" spc="0" normalizeH="0" baseline="0" noProof="0" dirty="0">
                <a:ln>
                  <a:noFill/>
                </a:ln>
                <a:solidFill>
                  <a:srgbClr val="000000"/>
                </a:solidFill>
                <a:effectLst/>
                <a:uLnTx/>
                <a:uFillTx/>
                <a:latin typeface="Verdana"/>
                <a:ea typeface="+mn-ea"/>
                <a:cs typeface="+mn-cs"/>
              </a:rPr>
              <a:t> via </a:t>
            </a:r>
            <a:r>
              <a:rPr kumimoji="0" lang="en-US" sz="1600" b="0" i="0" u="none" strike="noStrike" kern="1200" cap="none" spc="0" normalizeH="0" baseline="0" noProof="0" dirty="0">
                <a:ln>
                  <a:noFill/>
                </a:ln>
                <a:solidFill>
                  <a:srgbClr val="0070C0"/>
                </a:solidFill>
                <a:effectLst/>
                <a:uLnTx/>
                <a:uFillTx/>
                <a:latin typeface="Verdana"/>
                <a:ea typeface="+mn-ea"/>
                <a:cs typeface="+mn-cs"/>
              </a:rPr>
              <a:t>Network interface modules,</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lang="en-US" sz="1600" dirty="0">
                <a:latin typeface="Verdana"/>
              </a:rPr>
              <a:t>marked by </a:t>
            </a:r>
            <a:r>
              <a:rPr lang="en-US" sz="1600" dirty="0">
                <a:solidFill>
                  <a:srgbClr val="0070C0"/>
                </a:solidFill>
                <a:latin typeface="Verdana"/>
              </a:rPr>
              <a:t>brick red colored rectangles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modules </a:t>
            </a:r>
            <a:r>
              <a:rPr kumimoji="0" lang="en-US" sz="1600" b="0" i="0" u="none" strike="noStrike" kern="1200" cap="none" spc="0" normalizeH="0" baseline="0" noProof="0" dirty="0">
                <a:ln>
                  <a:noFill/>
                </a:ln>
                <a:solidFill>
                  <a:srgbClr val="0070C0"/>
                </a:solidFill>
                <a:effectLst/>
                <a:uLnTx/>
                <a:uFillTx/>
                <a:latin typeface="Verdana"/>
                <a:ea typeface="+mn-ea"/>
                <a:cs typeface="+mn-cs"/>
              </a:rPr>
              <a:t>transform data </a:t>
            </a:r>
            <a:r>
              <a:rPr kumimoji="0" lang="en-US" sz="1600" b="0" i="0" u="none" strike="noStrike" kern="1200" cap="none" spc="0" normalizeH="0" baseline="0" noProof="0" dirty="0">
                <a:ln>
                  <a:noFill/>
                </a:ln>
                <a:solidFill>
                  <a:srgbClr val="000000"/>
                </a:solidFill>
                <a:effectLst/>
                <a:uLnTx/>
                <a:uFillTx/>
                <a:latin typeface="Verdana"/>
                <a:ea typeface="+mn-ea"/>
                <a:cs typeface="+mn-cs"/>
              </a:rPr>
              <a:t>sent by the processor components </a:t>
            </a:r>
            <a:r>
              <a:rPr kumimoji="0" lang="en-US" sz="1600" b="0" i="0" u="none" strike="noStrike" kern="1200" cap="none" spc="0" normalizeH="0" baseline="0" noProof="0" dirty="0">
                <a:ln>
                  <a:noFill/>
                </a:ln>
                <a:solidFill>
                  <a:srgbClr val="0070C0"/>
                </a:solidFill>
                <a:effectLst/>
                <a:uLnTx/>
                <a:uFillTx/>
                <a:latin typeface="Verdana"/>
                <a:ea typeface="+mn-ea"/>
                <a:cs typeface="+mn-cs"/>
              </a:rPr>
              <a:t>into fixed-length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data packets</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are then forwarded via the routers to the addressed receivers.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9630982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5060" y="440668"/>
            <a:ext cx="51255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Arm ISA versions and the Arm basic ISA</a:t>
            </a:r>
          </a:p>
        </p:txBody>
      </p:sp>
      <p:sp>
        <p:nvSpPr>
          <p:cNvPr id="6"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4</a:t>
            </a:r>
            <a:r>
              <a:rPr lang="hu-HU" sz="1700" dirty="0">
                <a:solidFill>
                  <a:srgbClr val="FFFFFF"/>
                </a:solidFill>
              </a:rPr>
              <a:t>)</a:t>
            </a:r>
            <a:endParaRPr lang="en-US" sz="1700" dirty="0">
              <a:solidFill>
                <a:srgbClr val="FFFFFF"/>
              </a:solidFill>
            </a:endParaRPr>
          </a:p>
        </p:txBody>
      </p:sp>
      <p:sp>
        <p:nvSpPr>
          <p:cNvPr id="3" name="Rounded Rectangle 2"/>
          <p:cNvSpPr/>
          <p:nvPr/>
        </p:nvSpPr>
        <p:spPr bwMode="auto">
          <a:xfrm>
            <a:off x="16870" y="865205"/>
            <a:ext cx="9099213"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223450" y="884256"/>
            <a:ext cx="8659422"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Until now, there are </a:t>
            </a:r>
            <a:r>
              <a:rPr kumimoji="0" lang="en-US" sz="1600" b="0" i="0" u="none" strike="noStrike" kern="1200" cap="none" spc="-40" normalizeH="0" baseline="0" noProof="0" dirty="0">
                <a:ln>
                  <a:noFill/>
                </a:ln>
                <a:solidFill>
                  <a:srgbClr val="0070C0"/>
                </a:solidFill>
                <a:effectLst/>
                <a:uLnTx/>
                <a:uFillTx/>
                <a:latin typeface="Verdana"/>
                <a:ea typeface="+mn-ea"/>
                <a:cs typeface="+mn-cs"/>
              </a:rPr>
              <a:t>nine major ISA versions</a:t>
            </a:r>
            <a:r>
              <a:rPr kumimoji="0" lang="en-US" sz="1600" b="0" i="0" u="none" strike="noStrike" kern="1200" cap="none" spc="-40" normalizeH="0" baseline="0" noProof="0" dirty="0">
                <a:ln>
                  <a:noFill/>
                </a:ln>
                <a:solidFill>
                  <a:srgbClr val="000000"/>
                </a:solidFill>
                <a:effectLst/>
                <a:uLnTx/>
                <a:uFillTx/>
                <a:latin typeface="Verdana"/>
                <a:ea typeface="+mn-ea"/>
                <a:cs typeface="+mn-cs"/>
              </a:rPr>
              <a:t>, designated as </a:t>
            </a:r>
            <a:r>
              <a:rPr kumimoji="0" lang="en-US" sz="1600" b="0" i="0" u="none" strike="noStrike" kern="1200" cap="none" spc="-40" normalizeH="0" baseline="0" noProof="0" dirty="0">
                <a:ln>
                  <a:noFill/>
                </a:ln>
                <a:solidFill>
                  <a:srgbClr val="FF0000"/>
                </a:solidFill>
                <a:effectLst/>
                <a:uLnTx/>
                <a:uFillTx/>
                <a:latin typeface="Verdana"/>
                <a:ea typeface="+mn-ea"/>
                <a:cs typeface="+mn-cs"/>
              </a:rPr>
              <a:t>Armv1 to Armv9,</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(see the Figure below), which are described in the corresponding Architecture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Reference Manuals.</a:t>
            </a:r>
          </a:p>
        </p:txBody>
      </p:sp>
      <p:sp>
        <p:nvSpPr>
          <p:cNvPr id="7" name="Lekerekített téglalap 3"/>
          <p:cNvSpPr/>
          <p:nvPr/>
        </p:nvSpPr>
        <p:spPr>
          <a:xfrm>
            <a:off x="1304051"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9" name="Lekerekített téglalap 4"/>
          <p:cNvSpPr/>
          <p:nvPr/>
        </p:nvSpPr>
        <p:spPr>
          <a:xfrm>
            <a:off x="2499059"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 name="Lekerekített téglalap 5"/>
          <p:cNvSpPr/>
          <p:nvPr/>
        </p:nvSpPr>
        <p:spPr>
          <a:xfrm>
            <a:off x="3682981"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1" name="Lekerekített téglalap 6"/>
          <p:cNvSpPr/>
          <p:nvPr/>
        </p:nvSpPr>
        <p:spPr>
          <a:xfrm>
            <a:off x="6094317" y="4921297"/>
            <a:ext cx="115192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2" name="Lekerekített téglalap 7"/>
          <p:cNvSpPr/>
          <p:nvPr/>
        </p:nvSpPr>
        <p:spPr>
          <a:xfrm>
            <a:off x="4871667"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3" name="TextBox 12"/>
          <p:cNvSpPr txBox="1"/>
          <p:nvPr/>
        </p:nvSpPr>
        <p:spPr>
          <a:xfrm>
            <a:off x="1337709" y="5473707"/>
            <a:ext cx="91270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a:t>
            </a:r>
            <a:r>
              <a:rPr kumimoji="0" lang="hu-HU" sz="1200" b="0" i="1" u="none" strike="noStrike" kern="1200" cap="none" spc="0" normalizeH="0" baseline="0" noProof="0" dirty="0">
                <a:ln>
                  <a:noFill/>
                </a:ln>
                <a:solidFill>
                  <a:srgbClr val="000000"/>
                </a:solidFill>
                <a:effectLst/>
                <a:uLnTx/>
                <a:uFillTx/>
                <a:latin typeface="Verdana"/>
                <a:ea typeface="+mn-ea"/>
                <a:cs typeface="+mn-cs"/>
              </a:rPr>
              <a:t>710T</a:t>
            </a:r>
            <a:endParaRPr kumimoji="0" lang="en-US"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1995</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14" name="TextBox 13"/>
          <p:cNvSpPr txBox="1"/>
          <p:nvPr/>
        </p:nvSpPr>
        <p:spPr>
          <a:xfrm>
            <a:off x="2467387" y="5492892"/>
            <a:ext cx="101662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(2000)</a:t>
            </a:r>
          </a:p>
        </p:txBody>
      </p:sp>
      <p:sp>
        <p:nvSpPr>
          <p:cNvPr id="15" name="TextBox 14"/>
          <p:cNvSpPr txBox="1"/>
          <p:nvPr/>
        </p:nvSpPr>
        <p:spPr>
          <a:xfrm>
            <a:off x="3724041" y="5492892"/>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(2002)</a:t>
            </a:r>
          </a:p>
        </p:txBody>
      </p:sp>
      <p:sp>
        <p:nvSpPr>
          <p:cNvPr id="16" name="TextBox 15"/>
          <p:cNvSpPr txBox="1"/>
          <p:nvPr/>
        </p:nvSpPr>
        <p:spPr>
          <a:xfrm>
            <a:off x="4684604" y="5492407"/>
            <a:ext cx="134043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Cortex-A5-A15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a:t>
            </a:r>
            <a:r>
              <a:rPr kumimoji="0" lang="hu-HU" sz="1200" b="0" i="1" u="none" strike="noStrike" kern="1200" cap="none" spc="0" normalizeH="0" baseline="0" noProof="0" dirty="0">
                <a:ln>
                  <a:noFill/>
                </a:ln>
                <a:solidFill>
                  <a:srgbClr val="000000"/>
                </a:solidFill>
                <a:effectLst/>
                <a:uLnTx/>
                <a:uFillTx/>
                <a:latin typeface="Verdana"/>
                <a:ea typeface="+mn-ea"/>
                <a:cs typeface="+mn-cs"/>
              </a:rPr>
              <a:t>5</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17" name="TextBox 16"/>
          <p:cNvSpPr txBox="1"/>
          <p:nvPr/>
        </p:nvSpPr>
        <p:spPr>
          <a:xfrm>
            <a:off x="5899300" y="5492892"/>
            <a:ext cx="160653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Cortex-A55-75/X1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(2018)</a:t>
            </a:r>
          </a:p>
        </p:txBody>
      </p:sp>
      <p:sp>
        <p:nvSpPr>
          <p:cNvPr id="18" name="Lekerekített téglalap 7"/>
          <p:cNvSpPr/>
          <p:nvPr/>
        </p:nvSpPr>
        <p:spPr>
          <a:xfrm>
            <a:off x="7416027" y="4909356"/>
            <a:ext cx="1584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9" name="TextBox 48"/>
          <p:cNvSpPr txBox="1"/>
          <p:nvPr/>
        </p:nvSpPr>
        <p:spPr>
          <a:xfrm>
            <a:off x="7216293" y="5494397"/>
            <a:ext cx="1907895"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1" u="none" strike="noStrike" kern="1200" cap="none" spc="0" normalizeH="0" baseline="0" noProof="0" dirty="0" err="1">
                <a:ln>
                  <a:noFill/>
                </a:ln>
                <a:solidFill>
                  <a:srgbClr val="000000"/>
                </a:solidFill>
                <a:effectLst/>
                <a:uLnTx/>
                <a:uFillTx/>
                <a:latin typeface="Verdana"/>
                <a:ea typeface="+mn-ea"/>
                <a:cs typeface="+mn-cs"/>
              </a:rPr>
              <a:t>Neoverse</a:t>
            </a:r>
            <a:r>
              <a:rPr kumimoji="0" lang="hu-HU" sz="1200" b="0" i="1" u="none" strike="noStrike" kern="1200" cap="none" spc="0" normalizeH="0" baseline="0" noProof="0" dirty="0">
                <a:ln>
                  <a:noFill/>
                </a:ln>
                <a:solidFill>
                  <a:srgbClr val="000000"/>
                </a:solidFill>
                <a:effectLst/>
                <a:uLnTx/>
                <a:uFillTx/>
                <a:latin typeface="Verdana"/>
                <a:ea typeface="+mn-ea"/>
                <a:cs typeface="+mn-cs"/>
              </a:rPr>
              <a:t> N2</a:t>
            </a:r>
            <a:r>
              <a:rPr kumimoji="0" lang="en-GB"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V1</a:t>
            </a:r>
            <a:endParaRPr kumimoji="0" lang="en-GB"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Verdana"/>
                <a:ea typeface="+mn-ea"/>
                <a:cs typeface="+mn-cs"/>
              </a:rPr>
              <a:t>Cortex-X2/A510/A710</a:t>
            </a:r>
            <a:endParaRPr kumimoji="0" lang="hu-HU"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Verdana"/>
                <a:ea typeface="+mn-ea"/>
                <a:cs typeface="+mn-cs"/>
              </a:rPr>
              <a:t>cores </a:t>
            </a:r>
            <a:r>
              <a:rPr kumimoji="0" lang="hu-HU" sz="1200" b="0" i="1" u="none" strike="noStrike" kern="1200" cap="none" spc="0" normalizeH="0" baseline="0" noProof="0" dirty="0">
                <a:ln>
                  <a:noFill/>
                </a:ln>
                <a:solidFill>
                  <a:srgbClr val="000000"/>
                </a:solidFill>
                <a:effectLst/>
                <a:uLnTx/>
                <a:uFillTx/>
                <a:latin typeface="Verdana"/>
                <a:ea typeface="+mn-ea"/>
                <a:cs typeface="+mn-cs"/>
              </a:rPr>
              <a:t>(2021</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21" name="Lekerekített téglalap 3"/>
          <p:cNvSpPr/>
          <p:nvPr/>
        </p:nvSpPr>
        <p:spPr>
          <a:xfrm>
            <a:off x="106590" y="4926554"/>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FFFF"/>
                </a:solidFill>
                <a:effectLst/>
                <a:uLnTx/>
                <a:uFillTx/>
                <a:latin typeface="Verdana"/>
                <a:ea typeface="Verdana" panose="020B0604030504040204" pitchFamily="34" charset="0"/>
                <a:cs typeface="Verdana" panose="020B0604030504040204" pitchFamily="34" charset="0"/>
              </a:rPr>
              <a:t>Armv</a:t>
            </a:r>
            <a:r>
              <a:rPr kumimoji="0" lang="en-US" sz="12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3</a:t>
            </a:r>
            <a:endParaRPr kumimoji="0" lang="hu-HU" sz="12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22" name="TextBox 21"/>
          <p:cNvSpPr txBox="1"/>
          <p:nvPr/>
        </p:nvSpPr>
        <p:spPr>
          <a:xfrm>
            <a:off x="207523" y="5495624"/>
            <a:ext cx="77665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199</a:t>
            </a:r>
            <a:r>
              <a:rPr kumimoji="0" lang="en-US" sz="1200" b="0" i="1" u="none" strike="noStrike" kern="1200" cap="none" spc="0" normalizeH="0" baseline="0" noProof="0" dirty="0">
                <a:ln>
                  <a:noFill/>
                </a:ln>
                <a:solidFill>
                  <a:srgbClr val="000000"/>
                </a:solidFill>
                <a:effectLst/>
                <a:uLnTx/>
                <a:uFillTx/>
                <a:latin typeface="Verdana"/>
                <a:ea typeface="+mn-ea"/>
                <a:cs typeface="+mn-cs"/>
              </a:rPr>
              <a:t>2)</a:t>
            </a:r>
          </a:p>
        </p:txBody>
      </p:sp>
      <p:sp>
        <p:nvSpPr>
          <p:cNvPr id="24" name="TextBox 23">
            <a:extLst>
              <a:ext uri="{FF2B5EF4-FFF2-40B4-BE49-F238E27FC236}">
                <a16:creationId xmlns:a16="http://schemas.microsoft.com/office/drawing/2014/main" id="{3E7E306C-8204-84D9-DA07-03197AF731A9}"/>
              </a:ext>
            </a:extLst>
          </p:cNvPr>
          <p:cNvSpPr txBox="1"/>
          <p:nvPr/>
        </p:nvSpPr>
        <p:spPr>
          <a:xfrm>
            <a:off x="3048000" y="6031192"/>
            <a:ext cx="28611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Arm ISA versions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Rounded Rectangle 2">
            <a:extLst>
              <a:ext uri="{FF2B5EF4-FFF2-40B4-BE49-F238E27FC236}">
                <a16:creationId xmlns:a16="http://schemas.microsoft.com/office/drawing/2014/main" id="{32AC78EF-E51F-A3CA-F6F4-5C5AF5776796}"/>
              </a:ext>
            </a:extLst>
          </p:cNvPr>
          <p:cNvSpPr/>
          <p:nvPr/>
        </p:nvSpPr>
        <p:spPr bwMode="auto">
          <a:xfrm>
            <a:off x="26395" y="1900484"/>
            <a:ext cx="9099213" cy="23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a:extLst>
              <a:ext uri="{FF2B5EF4-FFF2-40B4-BE49-F238E27FC236}">
                <a16:creationId xmlns:a16="http://schemas.microsoft.com/office/drawing/2014/main" id="{184CC11F-9DB7-C887-6860-F0F050B8FDB3}"/>
              </a:ext>
            </a:extLst>
          </p:cNvPr>
          <p:cNvSpPr txBox="1"/>
          <p:nvPr/>
        </p:nvSpPr>
        <p:spPr>
          <a:xfrm flipH="1">
            <a:off x="224796" y="1894684"/>
            <a:ext cx="9250802" cy="269304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earliest ISA versions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(Armv1 (1985) and Armv2 (1987)) only provided an</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address range </a:t>
            </a:r>
            <a:r>
              <a:rPr kumimoji="0" lang="en-US" sz="1600" b="0" i="0" u="none" strike="noStrike" kern="1200" cap="none" spc="0" normalizeH="0" baseline="0" noProof="0" dirty="0">
                <a:ln>
                  <a:noFill/>
                </a:ln>
                <a:solidFill>
                  <a:srgbClr val="0070C0"/>
                </a:solidFill>
                <a:effectLst/>
                <a:uLnTx/>
                <a:uFillTx/>
                <a:latin typeface="Verdana"/>
                <a:ea typeface="+mn-ea"/>
                <a:cs typeface="+mn-cs"/>
              </a:rPr>
              <a:t>of 26 bits yet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lvl="0">
              <a:defRPr/>
            </a:pPr>
            <a:r>
              <a:rPr lang="en-US" sz="1600" dirty="0">
                <a:solidFill>
                  <a:srgbClr val="000000"/>
                </a:solidFill>
              </a:rPr>
              <a:t>    These versions were </a:t>
            </a:r>
            <a:r>
              <a:rPr lang="en-US" sz="1600" dirty="0">
                <a:solidFill>
                  <a:srgbClr val="0070C0"/>
                </a:solidFill>
              </a:rPr>
              <a:t>owned by Acorn Computers Ltd</a:t>
            </a:r>
            <a:r>
              <a:rPr lang="en-US" sz="1600" dirty="0">
                <a:solidFill>
                  <a:srgbClr val="000000"/>
                </a:solidFill>
              </a:rPr>
              <a:t>, one of the vendors that</a:t>
            </a:r>
          </a:p>
          <a:p>
            <a:pPr lvl="0">
              <a:spcAft>
                <a:spcPts val="600"/>
              </a:spcAft>
              <a:defRPr/>
            </a:pPr>
            <a:r>
              <a:rPr lang="en-US" sz="1600" dirty="0">
                <a:solidFill>
                  <a:srgbClr val="000000"/>
                </a:solidFill>
              </a:rPr>
              <a:t>       founded ARM in 1990.</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The first ISA version with a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address range </a:t>
            </a:r>
            <a:r>
              <a:rPr kumimoji="0" lang="en-US" sz="1600" b="0" i="0" u="none" strike="noStrike" kern="1200" cap="none" spc="0" normalizeH="0" baseline="0" noProof="0" dirty="0">
                <a:ln>
                  <a:noFill/>
                </a:ln>
                <a:effectLst/>
                <a:uLnTx/>
                <a:uFillTx/>
                <a:latin typeface="Verdana"/>
                <a:ea typeface="+mn-ea"/>
                <a:cs typeface="+mn-cs"/>
              </a:rPr>
              <a:t>was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Armv3.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dirty="0">
                <a:latin typeface="Verdana"/>
              </a:rPr>
              <a:t>It was first implemented in the ARM60 processor in </a:t>
            </a:r>
            <a:r>
              <a:rPr lang="en-US" sz="1600" dirty="0">
                <a:solidFill>
                  <a:srgbClr val="0070C0"/>
                </a:solidFill>
                <a:latin typeface="Verdana"/>
              </a:rPr>
              <a:t>1992</a:t>
            </a:r>
            <a:r>
              <a:rPr lang="en-US" sz="1600" dirty="0">
                <a:latin typeface="Verdana"/>
              </a:rPr>
              <a:t> and was already owned</a:t>
            </a:r>
          </a:p>
          <a:p>
            <a:pPr marR="0" lvl="0" algn="l" defTabSz="914400" rtl="0" eaLnBrk="1" fontAlgn="auto" latinLnBrk="0" hangingPunct="1">
              <a:lnSpc>
                <a:spcPct val="100000"/>
              </a:lnSpc>
              <a:spcBef>
                <a:spcPts val="0"/>
              </a:spcBef>
              <a:spcAft>
                <a:spcPts val="600"/>
              </a:spcAft>
              <a:buClrTx/>
              <a:buSzTx/>
              <a:tabLst/>
              <a:defRPr/>
            </a:pPr>
            <a:r>
              <a:rPr lang="en-US" sz="1600" dirty="0">
                <a:latin typeface="Verdana"/>
              </a:rPr>
              <a:t>       by ARM.</a:t>
            </a:r>
            <a:r>
              <a:rPr kumimoji="0" lang="en-US" sz="1600" b="0" i="0" u="none" strike="noStrike" kern="1200" cap="none" spc="0" normalizeH="0" baseline="0" noProof="0" dirty="0">
                <a:ln>
                  <a:noFill/>
                </a:ln>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Therefore, we consider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Armv3 ISA as ARM’s basic ISA</a:t>
            </a:r>
            <a:r>
              <a:rPr lang="en-US" sz="1600" spc="-30" dirty="0">
                <a:solidFill>
                  <a:srgbClr val="000000"/>
                </a:solidFill>
                <a:latin typeface="Verdana"/>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We will </a:t>
            </a:r>
            <a:r>
              <a:rPr kumimoji="0" lang="en-US" sz="1600" b="0" i="0" u="none" strike="noStrike" kern="1200" cap="none" spc="0" normalizeH="0" baseline="0" noProof="0" dirty="0">
                <a:ln>
                  <a:noFill/>
                </a:ln>
                <a:solidFill>
                  <a:srgbClr val="000000"/>
                </a:solidFill>
                <a:effectLst/>
                <a:uLnTx/>
                <a:uFillTx/>
                <a:latin typeface="Verdana"/>
                <a:ea typeface="+mn-ea"/>
                <a:cs typeface="+mn-cs"/>
              </a:rPr>
              <a:t>discuss its evolution next.  </a:t>
            </a:r>
          </a:p>
        </p:txBody>
      </p:sp>
    </p:spTree>
    <p:extLst>
      <p:ext uri="{BB962C8B-B14F-4D97-AF65-F5344CB8AC3E}">
        <p14:creationId xmlns:p14="http://schemas.microsoft.com/office/powerpoint/2010/main" val="362421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ppt_x"/>
                                          </p:val>
                                        </p:tav>
                                        <p:tav tm="100000">
                                          <p:val>
                                            <p:strVal val="#ppt_x"/>
                                          </p:val>
                                        </p:tav>
                                      </p:tavLst>
                                    </p:anim>
                                    <p:anim calcmode="lin" valueType="num">
                                      <p:cBhvr additive="base">
                                        <p:cTn id="64" dur="500" fill="hold"/>
                                        <p:tgtEl>
                                          <p:spTgt spid="2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500" fill="hold"/>
                                        <p:tgtEl>
                                          <p:spTgt spid="22"/>
                                        </p:tgtEl>
                                        <p:attrNameLst>
                                          <p:attrName>ppt_x</p:attrName>
                                        </p:attrNameLst>
                                      </p:cBhvr>
                                      <p:tavLst>
                                        <p:tav tm="0">
                                          <p:val>
                                            <p:strVal val="#ppt_x"/>
                                          </p:val>
                                        </p:tav>
                                        <p:tav tm="100000">
                                          <p:val>
                                            <p:strVal val="#ppt_x"/>
                                          </p:val>
                                        </p:tav>
                                      </p:tavLst>
                                    </p:anim>
                                    <p:anim calcmode="lin" valueType="num">
                                      <p:cBhvr additive="base">
                                        <p:cTn id="68" dur="500" fill="hold"/>
                                        <p:tgtEl>
                                          <p:spTgt spid="2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ppt_x"/>
                                          </p:val>
                                        </p:tav>
                                        <p:tav tm="100000">
                                          <p:val>
                                            <p:strVal val="#ppt_x"/>
                                          </p:val>
                                        </p:tav>
                                      </p:tavLst>
                                    </p:anim>
                                    <p:anim calcmode="lin" valueType="num">
                                      <p:cBhvr additive="base">
                                        <p:cTn id="7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
                                            <p:txEl>
                                              <p:pRg st="0" end="0"/>
                                            </p:txEl>
                                          </p:spTgt>
                                        </p:tgtEl>
                                        <p:attrNameLst>
                                          <p:attrName>style.visibility</p:attrName>
                                        </p:attrNameLst>
                                      </p:cBhvr>
                                      <p:to>
                                        <p:strVal val="visible"/>
                                      </p:to>
                                    </p:set>
                                    <p:anim calcmode="lin" valueType="num">
                                      <p:cBhvr additive="base">
                                        <p:cTn id="7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2">
                                            <p:txEl>
                                              <p:pRg st="1" end="1"/>
                                            </p:txEl>
                                          </p:spTgt>
                                        </p:tgtEl>
                                        <p:attrNameLst>
                                          <p:attrName>style.visibility</p:attrName>
                                        </p:attrNameLst>
                                      </p:cBhvr>
                                      <p:to>
                                        <p:strVal val="visible"/>
                                      </p:to>
                                    </p:set>
                                    <p:anim calcmode="lin" valueType="num">
                                      <p:cBhvr additive="base">
                                        <p:cTn id="8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2">
                                            <p:txEl>
                                              <p:pRg st="2" end="2"/>
                                            </p:txEl>
                                          </p:spTgt>
                                        </p:tgtEl>
                                        <p:attrNameLst>
                                          <p:attrName>style.visibility</p:attrName>
                                        </p:attrNameLst>
                                      </p:cBhvr>
                                      <p:to>
                                        <p:strVal val="visible"/>
                                      </p:to>
                                    </p:set>
                                    <p:anim calcmode="lin" valueType="num">
                                      <p:cBhvr additive="base">
                                        <p:cTn id="8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2">
                                            <p:txEl>
                                              <p:pRg st="2" end="2"/>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2">
                                            <p:txEl>
                                              <p:pRg st="3" end="3"/>
                                            </p:txEl>
                                          </p:spTgt>
                                        </p:tgtEl>
                                        <p:attrNameLst>
                                          <p:attrName>style.visibility</p:attrName>
                                        </p:attrNameLst>
                                      </p:cBhvr>
                                      <p:to>
                                        <p:strVal val="visible"/>
                                      </p:to>
                                    </p:set>
                                    <p:anim calcmode="lin" valueType="num">
                                      <p:cBhvr additive="base">
                                        <p:cTn id="89"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2">
                                            <p:txEl>
                                              <p:pRg st="4" end="4"/>
                                            </p:txEl>
                                          </p:spTgt>
                                        </p:tgtEl>
                                        <p:attrNameLst>
                                          <p:attrName>style.visibility</p:attrName>
                                        </p:attrNameLst>
                                      </p:cBhvr>
                                      <p:to>
                                        <p:strVal val="visible"/>
                                      </p:to>
                                    </p:set>
                                    <p:anim calcmode="lin" valueType="num">
                                      <p:cBhvr additive="base">
                                        <p:cTn id="9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
                                            <p:txEl>
                                              <p:pRg st="4" end="4"/>
                                            </p:txEl>
                                          </p:spTgt>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2">
                                            <p:txEl>
                                              <p:pRg st="5" end="5"/>
                                            </p:txEl>
                                          </p:spTgt>
                                        </p:tgtEl>
                                        <p:attrNameLst>
                                          <p:attrName>style.visibility</p:attrName>
                                        </p:attrNameLst>
                                      </p:cBhvr>
                                      <p:to>
                                        <p:strVal val="visible"/>
                                      </p:to>
                                    </p:set>
                                    <p:anim calcmode="lin" valueType="num">
                                      <p:cBhvr additive="base">
                                        <p:cTn id="99"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2">
                                            <p:txEl>
                                              <p:pRg st="5" end="5"/>
                                            </p:txEl>
                                          </p:spTgt>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2">
                                            <p:txEl>
                                              <p:pRg st="6" end="6"/>
                                            </p:txEl>
                                          </p:spTgt>
                                        </p:tgtEl>
                                        <p:attrNameLst>
                                          <p:attrName>style.visibility</p:attrName>
                                        </p:attrNameLst>
                                      </p:cBhvr>
                                      <p:to>
                                        <p:strVal val="visible"/>
                                      </p:to>
                                    </p:set>
                                    <p:anim calcmode="lin" valueType="num">
                                      <p:cBhvr additive="base">
                                        <p:cTn id="103"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2">
                                            <p:txEl>
                                              <p:pRg st="7" end="7"/>
                                            </p:txEl>
                                          </p:spTgt>
                                        </p:tgtEl>
                                        <p:attrNameLst>
                                          <p:attrName>style.visibility</p:attrName>
                                        </p:attrNameLst>
                                      </p:cBhvr>
                                      <p:to>
                                        <p:strVal val="visible"/>
                                      </p:to>
                                    </p:set>
                                    <p:anim calcmode="lin" valueType="num">
                                      <p:cBhvr additive="base">
                                        <p:cTn id="109"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25"/>
                                        </p:tgtEl>
                                        <p:attrNameLst>
                                          <p:attrName>style.visibility</p:attrName>
                                        </p:attrNameLst>
                                      </p:cBhvr>
                                      <p:to>
                                        <p:strVal val="visible"/>
                                      </p:to>
                                    </p:set>
                                    <p:anim calcmode="lin" valueType="num">
                                      <p:cBhvr additive="base">
                                        <p:cTn id="115" dur="500" fill="hold"/>
                                        <p:tgtEl>
                                          <p:spTgt spid="25"/>
                                        </p:tgtEl>
                                        <p:attrNameLst>
                                          <p:attrName>ppt_x</p:attrName>
                                        </p:attrNameLst>
                                      </p:cBhvr>
                                      <p:tavLst>
                                        <p:tav tm="0">
                                          <p:val>
                                            <p:strVal val="#ppt_x"/>
                                          </p:val>
                                        </p:tav>
                                        <p:tav tm="100000">
                                          <p:val>
                                            <p:strVal val="#ppt_x"/>
                                          </p:val>
                                        </p:tav>
                                      </p:tavLst>
                                    </p:anim>
                                    <p:anim calcmode="lin" valueType="num">
                                      <p:cBhvr additive="base">
                                        <p:cTn id="1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2">
                                            <p:txEl>
                                              <p:pRg st="8" end="8"/>
                                            </p:txEl>
                                          </p:spTgt>
                                        </p:tgtEl>
                                        <p:attrNameLst>
                                          <p:attrName>style.visibility</p:attrName>
                                        </p:attrNameLst>
                                      </p:cBhvr>
                                      <p:to>
                                        <p:strVal val="visible"/>
                                      </p:to>
                                    </p:set>
                                    <p:anim calcmode="lin" valueType="num">
                                      <p:cBhvr additive="base">
                                        <p:cTn id="12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p:bldP spid="7" grpId="0" animBg="1"/>
      <p:bldP spid="9" grpId="0" animBg="1"/>
      <p:bldP spid="10" grpId="0" animBg="1"/>
      <p:bldP spid="11" grpId="0" animBg="1"/>
      <p:bldP spid="12" grpId="0" animBg="1"/>
      <p:bldP spid="13" grpId="0"/>
      <p:bldP spid="14" grpId="0"/>
      <p:bldP spid="15" grpId="0"/>
      <p:bldP spid="16" grpId="0"/>
      <p:bldP spid="17" grpId="0"/>
      <p:bldP spid="18" grpId="0" animBg="1"/>
      <p:bldP spid="19" grpId="0"/>
      <p:bldP spid="21" grpId="0" animBg="1"/>
      <p:bldP spid="22" grpId="0"/>
      <p:bldP spid="24" grpId="0"/>
      <p:bldP spid="2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4908" y="440668"/>
            <a:ext cx="512888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Key features of ARM’s basic ISA </a:t>
            </a:r>
          </a:p>
        </p:txBody>
      </p:sp>
      <p:sp>
        <p:nvSpPr>
          <p:cNvPr id="10" name="TextBox 9"/>
          <p:cNvSpPr txBox="1"/>
          <p:nvPr/>
        </p:nvSpPr>
        <p:spPr>
          <a:xfrm>
            <a:off x="5128921" y="5497452"/>
            <a:ext cx="2737994" cy="748923"/>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Stack pointer (used by software)</a:t>
            </a:r>
          </a:p>
          <a:p>
            <a:pPr marL="0" marR="0" lvl="0" indent="0"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Link register</a:t>
            </a:r>
          </a:p>
          <a:p>
            <a:pPr marL="0" marR="0" lvl="0" indent="0"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PC</a:t>
            </a:r>
          </a:p>
        </p:txBody>
      </p:sp>
      <p:pic>
        <p:nvPicPr>
          <p:cNvPr id="12" name="Picture 3" descr="http://m.eet.com/media/1075285/0310bcfig1.gif"/>
          <p:cNvPicPr>
            <a:picLocks noChangeAspect="1" noChangeArrowheads="1"/>
          </p:cNvPicPr>
          <p:nvPr/>
        </p:nvPicPr>
        <p:blipFill rotWithShape="1">
          <a:blip r:embed="rId2">
            <a:extLst>
              <a:ext uri="{28A0092B-C50C-407E-A947-70E740481C1C}">
                <a14:useLocalDpi xmlns:a14="http://schemas.microsoft.com/office/drawing/2010/main" val="0"/>
              </a:ext>
            </a:extLst>
          </a:blip>
          <a:srcRect r="50000" b="17966"/>
          <a:stretch/>
        </p:blipFill>
        <p:spPr bwMode="auto">
          <a:xfrm>
            <a:off x="3941931" y="2708920"/>
            <a:ext cx="1249616" cy="36004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1016605" y="6399330"/>
            <a:ext cx="650697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Core registers in the Armv3-Armv7 ISA versions [</a:t>
            </a:r>
            <a:r>
              <a:rPr lang="hu-HU" sz="1600" dirty="0">
                <a:solidFill>
                  <a:srgbClr val="000000"/>
                </a:solidFill>
                <a:latin typeface="Verdana"/>
              </a:rPr>
              <a:t>21</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1" name="Title 1"/>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5</a:t>
            </a:r>
            <a:r>
              <a:rPr lang="hu-HU" sz="1700" dirty="0">
                <a:solidFill>
                  <a:srgbClr val="FFFFFF"/>
                </a:solidFill>
              </a:rPr>
              <a:t>)</a:t>
            </a:r>
            <a:endParaRPr lang="en-US" sz="1700" dirty="0">
              <a:solidFill>
                <a:srgbClr val="FFFFFF"/>
              </a:solidFill>
            </a:endParaRPr>
          </a:p>
        </p:txBody>
      </p:sp>
      <p:sp>
        <p:nvSpPr>
          <p:cNvPr id="3" name="Rounded Rectangle 2"/>
          <p:cNvSpPr/>
          <p:nvPr/>
        </p:nvSpPr>
        <p:spPr bwMode="auto">
          <a:xfrm>
            <a:off x="-18509" y="880268"/>
            <a:ext cx="9162510" cy="1475873"/>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245412" y="859350"/>
            <a:ext cx="8675388" cy="145167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It is a simple </a:t>
            </a:r>
            <a:r>
              <a:rPr kumimoji="0" lang="en-US" sz="1600" b="0" i="0" u="none" strike="noStrike" kern="1200" cap="none" spc="-20" normalizeH="0" baseline="0" noProof="0" dirty="0">
                <a:ln>
                  <a:noFill/>
                </a:ln>
                <a:solidFill>
                  <a:srgbClr val="FF0000"/>
                </a:solidFill>
                <a:effectLst/>
                <a:uLnTx/>
                <a:uFillTx/>
                <a:latin typeface="Verdana"/>
                <a:ea typeface="+mn-ea"/>
                <a:cs typeface="+mn-cs"/>
              </a:rPr>
              <a:t>32-bit RISC ISA, </a:t>
            </a:r>
            <a:r>
              <a:rPr kumimoji="0" lang="en-US" sz="1600" b="0" i="0" u="none" strike="noStrike" kern="1200" cap="none" spc="-20" normalizeH="0" baseline="0" noProof="0" dirty="0">
                <a:ln>
                  <a:noFill/>
                </a:ln>
                <a:effectLst/>
                <a:uLnTx/>
                <a:uFillTx/>
                <a:latin typeface="Verdana"/>
                <a:ea typeface="+mn-ea"/>
                <a:cs typeface="+mn-cs"/>
              </a:rPr>
              <a:t>intended för</a:t>
            </a:r>
            <a:r>
              <a:rPr kumimoji="0" lang="hu-HU" sz="1600" b="0" i="0" u="none" strike="noStrike" kern="1200" cap="none" spc="-20" normalizeH="0" baseline="0" noProof="0" dirty="0">
                <a:ln>
                  <a:noFill/>
                </a:ln>
                <a:effectLst/>
                <a:uLnTx/>
                <a:uFillTx/>
                <a:latin typeface="Verdana"/>
                <a:ea typeface="+mn-ea"/>
                <a:cs typeface="+mn-cs"/>
              </a:rPr>
              <a:t>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process</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ing</a:t>
            </a:r>
            <a:r>
              <a:rPr kumimoji="0" lang="en-US" sz="1600" b="0" i="0" u="none" strike="noStrike" kern="1200" cap="none" spc="-20" normalizeH="0" baseline="0" noProof="0" dirty="0">
                <a:ln>
                  <a:noFill/>
                </a:ln>
                <a:solidFill>
                  <a:srgbClr val="000000"/>
                </a:solidFill>
                <a:effectLst/>
                <a:uLnTx/>
                <a:uFillTx/>
                <a:latin typeface="Verdana"/>
                <a:ea typeface="+mn-ea"/>
                <a:cs typeface="+mn-cs"/>
              </a:rPr>
              <a:t> </a:t>
            </a:r>
            <a:r>
              <a:rPr kumimoji="0" lang="en-US" sz="1600" b="0" i="0" u="none" strike="noStrike" kern="1200" cap="none" spc="-20" normalizeH="0" baseline="0" noProof="0" dirty="0">
                <a:ln>
                  <a:noFill/>
                </a:ln>
                <a:solidFill>
                  <a:srgbClr val="FF0000"/>
                </a:solidFill>
                <a:effectLst/>
                <a:uLnTx/>
                <a:uFillTx/>
                <a:latin typeface="Verdana"/>
                <a:ea typeface="+mn-ea"/>
                <a:cs typeface="+mn-cs"/>
              </a:rPr>
              <a:t>32-bit scalar FX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logical</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a:t>
            </a:r>
            <a:r>
              <a:rPr kumimoji="0" lang="en-US" sz="1600" b="0" i="0" u="none" strike="noStrike" kern="1200" cap="none" spc="0" normalizeH="0" baseline="0" noProof="0" dirty="0">
                <a:ln>
                  <a:noFill/>
                </a:ln>
                <a:effectLst/>
                <a:uLnTx/>
                <a:uFillTx/>
                <a:latin typeface="Verdana"/>
                <a:ea typeface="+mn-ea"/>
                <a:cs typeface="+mn-cs"/>
              </a:rPr>
              <a:t>as its primary targets are </a:t>
            </a:r>
            <a:r>
              <a:rPr kumimoji="0" lang="en-US" sz="1600" b="0" i="0" u="none" strike="noStrike" kern="1200" cap="none" spc="0" normalizeH="0" baseline="0" noProof="0" dirty="0">
                <a:ln>
                  <a:noFill/>
                </a:ln>
                <a:solidFill>
                  <a:srgbClr val="FF0000"/>
                </a:solidFill>
                <a:effectLst/>
                <a:uLnTx/>
                <a:uFillTx/>
                <a:latin typeface="Verdana"/>
                <a:ea typeface="+mn-ea"/>
                <a:cs typeface="+mn-cs"/>
              </a:rPr>
              <a:t>microcontrollers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ISA 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16 32-bit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 known as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13</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them are used as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general-purpose registers (GPRs)</a:t>
            </a:r>
            <a:r>
              <a:rPr kumimoji="0" lang="en-US" sz="1600" b="0" i="0" u="none" strike="noStrike" kern="1200" cap="none" spc="0" normalizeH="0" baseline="0" noProof="0" dirty="0">
                <a:ln>
                  <a:noFill/>
                </a:ln>
                <a:solidFill>
                  <a:srgbClr val="000000"/>
                </a:solidFill>
                <a:effectLst/>
                <a:uLnTx/>
                <a:uFillTx/>
                <a:latin typeface="Verdana"/>
                <a:ea typeface="+mn-ea"/>
                <a:cs typeface="+mn-cs"/>
              </a:rPr>
              <a:t>; while 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remaining</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three</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dedicated,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below.</a:t>
            </a:r>
          </a:p>
        </p:txBody>
      </p:sp>
      <p:sp>
        <p:nvSpPr>
          <p:cNvPr id="4" name="TextBox 3"/>
          <p:cNvSpPr txBox="1"/>
          <p:nvPr/>
        </p:nvSpPr>
        <p:spPr>
          <a:xfrm>
            <a:off x="3264779" y="2618910"/>
            <a:ext cx="54213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0000"/>
                </a:solidFill>
                <a:effectLst/>
                <a:uLnTx/>
                <a:uFillTx/>
                <a:latin typeface="Verdana"/>
                <a:ea typeface="+mn-ea"/>
                <a:cs typeface="+mn-cs"/>
              </a:rPr>
              <a:t>GPR</a:t>
            </a:r>
          </a:p>
        </p:txBody>
      </p:sp>
    </p:spTree>
    <p:extLst>
      <p:ext uri="{BB962C8B-B14F-4D97-AF65-F5344CB8AC3E}">
        <p14:creationId xmlns:p14="http://schemas.microsoft.com/office/powerpoint/2010/main" val="2319186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 calcmode="lin" valueType="num">
                                      <p:cBhvr additive="base">
                                        <p:cTn id="1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
                                            <p:txEl>
                                              <p:pRg st="3" end="3"/>
                                            </p:txEl>
                                          </p:spTgt>
                                        </p:tgtEl>
                                        <p:attrNameLst>
                                          <p:attrName>style.visibility</p:attrName>
                                        </p:attrNameLst>
                                      </p:cBhvr>
                                      <p:to>
                                        <p:strVal val="visible"/>
                                      </p:to>
                                    </p:set>
                                    <p:anim calcmode="lin" valueType="num">
                                      <p:cBhvr additive="base">
                                        <p:cTn id="21"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4">
                                            <p:txEl>
                                              <p:pRg st="4" end="4"/>
                                            </p:txEl>
                                          </p:spTgt>
                                        </p:tgtEl>
                                        <p:attrNameLst>
                                          <p:attrName>style.visibility</p:attrName>
                                        </p:attrNameLst>
                                      </p:cBhvr>
                                      <p:to>
                                        <p:strVal val="visible"/>
                                      </p:to>
                                    </p:set>
                                    <p:anim calcmode="lin" valueType="num">
                                      <p:cBhvr additive="base">
                                        <p:cTn id="2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 grpId="0"/>
      <p:bldP spid="3" grpId="0" animBg="1"/>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6</a:t>
            </a:r>
            <a:r>
              <a:rPr lang="hu-HU" sz="1700" dirty="0">
                <a:solidFill>
                  <a:srgbClr val="FFFFFF"/>
                </a:solidFill>
              </a:rPr>
              <a:t>)</a:t>
            </a:r>
          </a:p>
        </p:txBody>
      </p:sp>
      <p:sp>
        <p:nvSpPr>
          <p:cNvPr id="21" name="TextBox 20"/>
          <p:cNvSpPr txBox="1"/>
          <p:nvPr/>
        </p:nvSpPr>
        <p:spPr>
          <a:xfrm>
            <a:off x="82550" y="440668"/>
            <a:ext cx="96405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In which directions has ARM extended its basic ISA? (A simplified discussion) </a:t>
            </a:r>
          </a:p>
        </p:txBody>
      </p:sp>
      <p:sp>
        <p:nvSpPr>
          <p:cNvPr id="23" name="TextBox 22"/>
          <p:cNvSpPr txBox="1"/>
          <p:nvPr/>
        </p:nvSpPr>
        <p:spPr>
          <a:xfrm>
            <a:off x="71438" y="791416"/>
            <a:ext cx="55669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Early focus of the Arm ISA extensions (1)</a:t>
            </a:r>
          </a:p>
        </p:txBody>
      </p:sp>
      <p:sp>
        <p:nvSpPr>
          <p:cNvPr id="24" name="Rounded Rectangle 23"/>
          <p:cNvSpPr/>
          <p:nvPr/>
        </p:nvSpPr>
        <p:spPr bwMode="auto">
          <a:xfrm>
            <a:off x="-2380" y="1231303"/>
            <a:ext cx="9144000" cy="118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TextBox 24"/>
          <p:cNvSpPr txBox="1"/>
          <p:nvPr/>
        </p:nvSpPr>
        <p:spPr>
          <a:xfrm>
            <a:off x="242105" y="1231303"/>
            <a:ext cx="8956683"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60" normalizeH="0" baseline="0" noProof="0" dirty="0">
                <a:ln>
                  <a:noFill/>
                </a:ln>
                <a:solidFill>
                  <a:srgbClr val="000000"/>
                </a:solidFill>
                <a:effectLst/>
                <a:uLnTx/>
                <a:uFillTx/>
                <a:latin typeface="Verdana"/>
                <a:ea typeface="+mn-ea"/>
                <a:cs typeface="+mn-cs"/>
              </a:rPr>
              <a:t>First </a:t>
            </a:r>
            <a:r>
              <a:rPr kumimoji="0" lang="en-GB" sz="1600" b="0" i="0" u="none" strike="noStrike" kern="1200" cap="none" spc="-60" normalizeH="0" noProof="0" dirty="0">
                <a:ln>
                  <a:noFill/>
                </a:ln>
                <a:solidFill>
                  <a:srgbClr val="000000"/>
                </a:solidFill>
                <a:effectLst/>
                <a:uLnTx/>
                <a:uFillTx/>
                <a:latin typeface="Verdana"/>
                <a:ea typeface="+mn-ea"/>
                <a:cs typeface="+mn-cs"/>
              </a:rPr>
              <a:t>ARM processors were  often used in portable or embedded devices where </a:t>
            </a:r>
            <a:r>
              <a:rPr kumimoji="0" lang="en-GB" sz="1600" b="0" i="0" u="none" strike="noStrike" kern="1200" cap="none" spc="-60" normalizeH="0" baseline="0" noProof="0" dirty="0">
                <a:ln>
                  <a:noFill/>
                </a:ln>
                <a:solidFill>
                  <a:srgbClr val="0070C0"/>
                </a:solidFill>
                <a:effectLst/>
                <a:uLnTx/>
                <a:uFillTx/>
                <a:latin typeface="Verdana"/>
                <a:ea typeface="+mn-ea"/>
                <a:cs typeface="+mn-cs"/>
              </a:rPr>
              <a:t>code size</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en-GB" sz="1600" dirty="0">
                <a:solidFill>
                  <a:srgbClr val="000000"/>
                </a:solidFill>
                <a:latin typeface="Verdana"/>
              </a:rPr>
              <a:t>      a</a:t>
            </a:r>
            <a:r>
              <a:rPr kumimoji="0" lang="en-GB" sz="1600" b="0" i="0" u="none" strike="noStrike" kern="1200" cap="none" spc="0" normalizeH="0" baseline="0" noProof="0" dirty="0" err="1">
                <a:ln>
                  <a:noFill/>
                </a:ln>
                <a:solidFill>
                  <a:srgbClr val="000000"/>
                </a:solidFill>
                <a:effectLst/>
                <a:uLnTx/>
                <a:uFillTx/>
                <a:latin typeface="Verdana"/>
                <a:ea typeface="+mn-ea"/>
                <a:cs typeface="+mn-cs"/>
              </a:rPr>
              <a:t>nd</a:t>
            </a:r>
            <a:r>
              <a:rPr kumimoji="0" lang="en-GB" sz="1600" b="0" i="0" u="none" strike="noStrike" kern="1200" cap="none" spc="0" normalizeH="0" baseline="0" noProof="0" dirty="0">
                <a:ln>
                  <a:noFill/>
                </a:ln>
                <a:solidFill>
                  <a:srgbClr val="000000"/>
                </a:solidFill>
                <a:effectLst/>
                <a:uLnTx/>
                <a:uFillTx/>
                <a:latin typeface="Verdana"/>
                <a:ea typeface="+mn-ea"/>
                <a:cs typeface="+mn-cs"/>
              </a:rPr>
              <a:t>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execution speed of bytecodes were crucial factors.</a:t>
            </a:r>
          </a:p>
          <a:p>
            <a:pPr marR="0" lvl="0" algn="l" defTabSz="914400" rtl="0" eaLnBrk="1" fontAlgn="auto" latinLnBrk="0" hangingPunct="1">
              <a:lnSpc>
                <a:spcPct val="100000"/>
              </a:lnSpc>
              <a:spcBef>
                <a:spcPts val="0"/>
              </a:spcBef>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This motivated ARM to prioritize enhancements aimed at</a:t>
            </a:r>
            <a:r>
              <a:rPr kumimoji="0" lang="en-GB" sz="1600" b="0" i="0" u="none" strike="noStrike" kern="1200" cap="none" spc="0" normalizeH="0" baseline="0" noProof="0" dirty="0">
                <a:ln>
                  <a:noFill/>
                </a:ln>
                <a:solidFill>
                  <a:srgbClr val="FF0000"/>
                </a:solidFill>
                <a:effectLst/>
                <a:uLnTx/>
                <a:uFillTx/>
                <a:latin typeface="Verdana"/>
                <a:ea typeface="+mn-ea"/>
                <a:cs typeface="+mn-cs"/>
              </a:rPr>
              <a:t> reducing code size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     speeding up the execution of bytecodes</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illustrated in the following Figure.</a:t>
            </a:r>
          </a:p>
        </p:txBody>
      </p:sp>
      <p:sp>
        <p:nvSpPr>
          <p:cNvPr id="27" name="Text Box 16"/>
          <p:cNvSpPr txBox="1">
            <a:spLocks noChangeArrowheads="1"/>
          </p:cNvSpPr>
          <p:nvPr/>
        </p:nvSpPr>
        <p:spPr bwMode="auto">
          <a:xfrm>
            <a:off x="2321750" y="2692374"/>
            <a:ext cx="470032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Main directions of extending ARM’s basic</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ISA  </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Line 17"/>
          <p:cNvSpPr>
            <a:spLocks noChangeShapeType="1"/>
          </p:cNvSpPr>
          <p:nvPr/>
        </p:nvSpPr>
        <p:spPr bwMode="auto">
          <a:xfrm flipV="1">
            <a:off x="1161329" y="3260889"/>
            <a:ext cx="676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9" name="Line 22"/>
          <p:cNvSpPr>
            <a:spLocks noChangeShapeType="1"/>
          </p:cNvSpPr>
          <p:nvPr/>
        </p:nvSpPr>
        <p:spPr bwMode="auto">
          <a:xfrm>
            <a:off x="4481990" y="298982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Line 25"/>
          <p:cNvSpPr>
            <a:spLocks noChangeShapeType="1"/>
          </p:cNvSpPr>
          <p:nvPr/>
        </p:nvSpPr>
        <p:spPr bwMode="auto">
          <a:xfrm>
            <a:off x="1152307" y="326088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Line 29"/>
          <p:cNvSpPr>
            <a:spLocks noChangeShapeType="1"/>
          </p:cNvSpPr>
          <p:nvPr/>
        </p:nvSpPr>
        <p:spPr bwMode="auto">
          <a:xfrm flipH="1">
            <a:off x="7941164" y="325451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2" name="Text Box 7"/>
          <p:cNvSpPr txBox="1">
            <a:spLocks noChangeArrowheads="1"/>
          </p:cNvSpPr>
          <p:nvPr/>
        </p:nvSpPr>
        <p:spPr bwMode="auto">
          <a:xfrm>
            <a:off x="1781690" y="3513750"/>
            <a:ext cx="27453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speed up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execution</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of</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bytecodes</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Oval 13"/>
          <p:cNvSpPr>
            <a:spLocks noChangeArrowheads="1"/>
          </p:cNvSpPr>
          <p:nvPr/>
        </p:nvSpPr>
        <p:spPr bwMode="auto">
          <a:xfrm>
            <a:off x="5530359" y="343713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Line 25"/>
          <p:cNvSpPr>
            <a:spLocks noChangeShapeType="1"/>
          </p:cNvSpPr>
          <p:nvPr/>
        </p:nvSpPr>
        <p:spPr bwMode="auto">
          <a:xfrm>
            <a:off x="5564967" y="326571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6" name="Oval 13"/>
          <p:cNvSpPr>
            <a:spLocks noChangeArrowheads="1"/>
          </p:cNvSpPr>
          <p:nvPr/>
        </p:nvSpPr>
        <p:spPr bwMode="auto">
          <a:xfrm>
            <a:off x="1111488" y="341324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Oval 13"/>
          <p:cNvSpPr>
            <a:spLocks noChangeArrowheads="1"/>
          </p:cNvSpPr>
          <p:nvPr/>
        </p:nvSpPr>
        <p:spPr bwMode="auto">
          <a:xfrm>
            <a:off x="7905576" y="340848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Text Box 7"/>
          <p:cNvSpPr txBox="1">
            <a:spLocks noChangeArrowheads="1"/>
          </p:cNvSpPr>
          <p:nvPr/>
        </p:nvSpPr>
        <p:spPr bwMode="auto">
          <a:xfrm>
            <a:off x="206515" y="3502464"/>
            <a:ext cx="18452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reduce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code size</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Oval 13"/>
          <p:cNvSpPr>
            <a:spLocks noChangeArrowheads="1"/>
          </p:cNvSpPr>
          <p:nvPr/>
        </p:nvSpPr>
        <p:spPr bwMode="auto">
          <a:xfrm>
            <a:off x="3197015" y="343693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Line 25"/>
          <p:cNvSpPr>
            <a:spLocks noChangeShapeType="1"/>
          </p:cNvSpPr>
          <p:nvPr/>
        </p:nvSpPr>
        <p:spPr bwMode="auto">
          <a:xfrm>
            <a:off x="3231623" y="3259975"/>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2" name="Right Brace 41"/>
          <p:cNvSpPr/>
          <p:nvPr/>
        </p:nvSpPr>
        <p:spPr bwMode="auto">
          <a:xfrm rot="5400000">
            <a:off x="2281118" y="2355408"/>
            <a:ext cx="225723" cy="399600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359532" y="4540191"/>
            <a:ext cx="4068452"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After focusing on mobiles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these extensions became obsolete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discussed</a:t>
            </a:r>
          </a:p>
        </p:txBody>
      </p:sp>
      <p:sp>
        <p:nvSpPr>
          <p:cNvPr id="43" name="Rounded Rectangle 42"/>
          <p:cNvSpPr/>
          <p:nvPr/>
        </p:nvSpPr>
        <p:spPr bwMode="auto">
          <a:xfrm>
            <a:off x="-508" y="5396172"/>
            <a:ext cx="9144000" cy="69278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TextBox 43"/>
          <p:cNvSpPr txBox="1"/>
          <p:nvPr/>
        </p:nvSpPr>
        <p:spPr>
          <a:xfrm>
            <a:off x="206515" y="5470731"/>
            <a:ext cx="833959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Later, when Arm ISA-based processors transitioned to 64-bit, these extensions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became obsolete.</a:t>
            </a:r>
          </a:p>
        </p:txBody>
      </p:sp>
    </p:spTree>
    <p:extLst>
      <p:ext uri="{BB962C8B-B14F-4D97-AF65-F5344CB8AC3E}">
        <p14:creationId xmlns:p14="http://schemas.microsoft.com/office/powerpoint/2010/main" val="1428643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xEl>
                                              <p:pRg st="1" end="1"/>
                                            </p:txEl>
                                          </p:spTgt>
                                        </p:tgtEl>
                                        <p:attrNameLst>
                                          <p:attrName>style.visibility</p:attrName>
                                        </p:attrNameLst>
                                      </p:cBhvr>
                                      <p:to>
                                        <p:strVal val="visible"/>
                                      </p:to>
                                    </p:set>
                                    <p:anim calcmode="lin" valueType="num">
                                      <p:cBhvr additive="base">
                                        <p:cTn id="1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anim calcmode="lin" valueType="num">
                                      <p:cBhvr additive="base">
                                        <p:cTn id="17"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anim calcmode="lin" valueType="num">
                                      <p:cBhvr additive="base">
                                        <p:cTn id="21" dur="500" fill="hold"/>
                                        <p:tgtEl>
                                          <p:spTgt spid="2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ppt_x"/>
                                          </p:val>
                                        </p:tav>
                                        <p:tav tm="100000">
                                          <p:val>
                                            <p:strVal val="#ppt_x"/>
                                          </p:val>
                                        </p:tav>
                                      </p:tavLst>
                                    </p:anim>
                                    <p:anim calcmode="lin" valueType="num">
                                      <p:cBhvr additive="base">
                                        <p:cTn id="26" dur="500" fill="hold"/>
                                        <p:tgtEl>
                                          <p:spTgt spid="2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ppt_x"/>
                                          </p:val>
                                        </p:tav>
                                        <p:tav tm="100000">
                                          <p:val>
                                            <p:strVal val="#ppt_x"/>
                                          </p:val>
                                        </p:tav>
                                      </p:tavLst>
                                    </p:anim>
                                    <p:anim calcmode="lin" valueType="num">
                                      <p:cBhvr additive="base">
                                        <p:cTn id="34" dur="500" fill="hold"/>
                                        <p:tgtEl>
                                          <p:spTgt spid="2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ppt_x"/>
                                          </p:val>
                                        </p:tav>
                                        <p:tav tm="100000">
                                          <p:val>
                                            <p:strVal val="#ppt_x"/>
                                          </p:val>
                                        </p:tav>
                                      </p:tavLst>
                                    </p:anim>
                                    <p:anim calcmode="lin" valueType="num">
                                      <p:cBhvr additive="base">
                                        <p:cTn id="38" dur="500" fill="hold"/>
                                        <p:tgtEl>
                                          <p:spTgt spid="30"/>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additive="base">
                                        <p:cTn id="45" dur="500" fill="hold"/>
                                        <p:tgtEl>
                                          <p:spTgt spid="32"/>
                                        </p:tgtEl>
                                        <p:attrNameLst>
                                          <p:attrName>ppt_x</p:attrName>
                                        </p:attrNameLst>
                                      </p:cBhvr>
                                      <p:tavLst>
                                        <p:tav tm="0">
                                          <p:val>
                                            <p:strVal val="#ppt_x"/>
                                          </p:val>
                                        </p:tav>
                                        <p:tav tm="100000">
                                          <p:val>
                                            <p:strVal val="#ppt_x"/>
                                          </p:val>
                                        </p:tav>
                                      </p:tavLst>
                                    </p:anim>
                                    <p:anim calcmode="lin" valueType="num">
                                      <p:cBhvr additive="base">
                                        <p:cTn id="46" dur="500" fill="hold"/>
                                        <p:tgtEl>
                                          <p:spTgt spid="32"/>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additive="base">
                                        <p:cTn id="53" dur="500" fill="hold"/>
                                        <p:tgtEl>
                                          <p:spTgt spid="34"/>
                                        </p:tgtEl>
                                        <p:attrNameLst>
                                          <p:attrName>ppt_x</p:attrName>
                                        </p:attrNameLst>
                                      </p:cBhvr>
                                      <p:tavLst>
                                        <p:tav tm="0">
                                          <p:val>
                                            <p:strVal val="#ppt_x"/>
                                          </p:val>
                                        </p:tav>
                                        <p:tav tm="100000">
                                          <p:val>
                                            <p:strVal val="#ppt_x"/>
                                          </p:val>
                                        </p:tav>
                                      </p:tavLst>
                                    </p:anim>
                                    <p:anim calcmode="lin" valueType="num">
                                      <p:cBhvr additive="base">
                                        <p:cTn id="54" dur="500" fill="hold"/>
                                        <p:tgtEl>
                                          <p:spTgt spid="3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ppt_x"/>
                                          </p:val>
                                        </p:tav>
                                        <p:tav tm="100000">
                                          <p:val>
                                            <p:strVal val="#ppt_x"/>
                                          </p:val>
                                        </p:tav>
                                      </p:tavLst>
                                    </p:anim>
                                    <p:anim calcmode="lin" valueType="num">
                                      <p:cBhvr additive="base">
                                        <p:cTn id="58" dur="50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ppt_x"/>
                                          </p:val>
                                        </p:tav>
                                        <p:tav tm="100000">
                                          <p:val>
                                            <p:strVal val="#ppt_x"/>
                                          </p:val>
                                        </p:tav>
                                      </p:tavLst>
                                    </p:anim>
                                    <p:anim calcmode="lin" valueType="num">
                                      <p:cBhvr additive="base">
                                        <p:cTn id="62" dur="500" fill="hold"/>
                                        <p:tgtEl>
                                          <p:spTgt spid="37"/>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500" fill="hold"/>
                                        <p:tgtEl>
                                          <p:spTgt spid="38"/>
                                        </p:tgtEl>
                                        <p:attrNameLst>
                                          <p:attrName>ppt_x</p:attrName>
                                        </p:attrNameLst>
                                      </p:cBhvr>
                                      <p:tavLst>
                                        <p:tav tm="0">
                                          <p:val>
                                            <p:strVal val="#ppt_x"/>
                                          </p:val>
                                        </p:tav>
                                        <p:tav tm="100000">
                                          <p:val>
                                            <p:strVal val="#ppt_x"/>
                                          </p:val>
                                        </p:tav>
                                      </p:tavLst>
                                    </p:anim>
                                    <p:anim calcmode="lin" valueType="num">
                                      <p:cBhvr additive="base">
                                        <p:cTn id="66" dur="500" fill="hold"/>
                                        <p:tgtEl>
                                          <p:spTgt spid="38"/>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9"/>
                                        </p:tgtEl>
                                        <p:attrNameLst>
                                          <p:attrName>style.visibility</p:attrName>
                                        </p:attrNameLst>
                                      </p:cBhvr>
                                      <p:to>
                                        <p:strVal val="visible"/>
                                      </p:to>
                                    </p:set>
                                    <p:anim calcmode="lin" valueType="num">
                                      <p:cBhvr additive="base">
                                        <p:cTn id="69" dur="500" fill="hold"/>
                                        <p:tgtEl>
                                          <p:spTgt spid="39"/>
                                        </p:tgtEl>
                                        <p:attrNameLst>
                                          <p:attrName>ppt_x</p:attrName>
                                        </p:attrNameLst>
                                      </p:cBhvr>
                                      <p:tavLst>
                                        <p:tav tm="0">
                                          <p:val>
                                            <p:strVal val="#ppt_x"/>
                                          </p:val>
                                        </p:tav>
                                        <p:tav tm="100000">
                                          <p:val>
                                            <p:strVal val="#ppt_x"/>
                                          </p:val>
                                        </p:tav>
                                      </p:tavLst>
                                    </p:anim>
                                    <p:anim calcmode="lin" valueType="num">
                                      <p:cBhvr additive="base">
                                        <p:cTn id="70" dur="500" fill="hold"/>
                                        <p:tgtEl>
                                          <p:spTgt spid="3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additive="base">
                                        <p:cTn id="73" dur="500" fill="hold"/>
                                        <p:tgtEl>
                                          <p:spTgt spid="40"/>
                                        </p:tgtEl>
                                        <p:attrNameLst>
                                          <p:attrName>ppt_x</p:attrName>
                                        </p:attrNameLst>
                                      </p:cBhvr>
                                      <p:tavLst>
                                        <p:tav tm="0">
                                          <p:val>
                                            <p:strVal val="#ppt_x"/>
                                          </p:val>
                                        </p:tav>
                                        <p:tav tm="100000">
                                          <p:val>
                                            <p:strVal val="#ppt_x"/>
                                          </p:val>
                                        </p:tav>
                                      </p:tavLst>
                                    </p:anim>
                                    <p:anim calcmode="lin" valueType="num">
                                      <p:cBhvr additive="base">
                                        <p:cTn id="7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fill="hold"/>
                                        <p:tgtEl>
                                          <p:spTgt spid="24"/>
                                        </p:tgtEl>
                                        <p:attrNameLst>
                                          <p:attrName>ppt_x</p:attrName>
                                        </p:attrNameLst>
                                      </p:cBhvr>
                                      <p:tavLst>
                                        <p:tav tm="0">
                                          <p:val>
                                            <p:strVal val="#ppt_x"/>
                                          </p:val>
                                        </p:tav>
                                        <p:tav tm="100000">
                                          <p:val>
                                            <p:strVal val="#ppt_x"/>
                                          </p:val>
                                        </p:tav>
                                      </p:tavLst>
                                    </p:anim>
                                    <p:anim calcmode="lin" valueType="num">
                                      <p:cBhvr additive="base">
                                        <p:cTn id="8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42"/>
                                        </p:tgtEl>
                                        <p:attrNameLst>
                                          <p:attrName>style.visibility</p:attrName>
                                        </p:attrNameLst>
                                      </p:cBhvr>
                                      <p:to>
                                        <p:strVal val="visible"/>
                                      </p:to>
                                    </p:set>
                                    <p:anim calcmode="lin" valueType="num">
                                      <p:cBhvr additive="base">
                                        <p:cTn id="85" dur="500" fill="hold"/>
                                        <p:tgtEl>
                                          <p:spTgt spid="42"/>
                                        </p:tgtEl>
                                        <p:attrNameLst>
                                          <p:attrName>ppt_x</p:attrName>
                                        </p:attrNameLst>
                                      </p:cBhvr>
                                      <p:tavLst>
                                        <p:tav tm="0">
                                          <p:val>
                                            <p:strVal val="#ppt_x"/>
                                          </p:val>
                                        </p:tav>
                                        <p:tav tm="100000">
                                          <p:val>
                                            <p:strVal val="#ppt_x"/>
                                          </p:val>
                                        </p:tav>
                                      </p:tavLst>
                                    </p:anim>
                                    <p:anim calcmode="lin" valueType="num">
                                      <p:cBhvr additive="base">
                                        <p:cTn id="86" dur="500" fill="hold"/>
                                        <p:tgtEl>
                                          <p:spTgt spid="42"/>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additive="base">
                                        <p:cTn id="89" dur="500" fill="hold"/>
                                        <p:tgtEl>
                                          <p:spTgt spid="9"/>
                                        </p:tgtEl>
                                        <p:attrNameLst>
                                          <p:attrName>ppt_x</p:attrName>
                                        </p:attrNameLst>
                                      </p:cBhvr>
                                      <p:tavLst>
                                        <p:tav tm="0">
                                          <p:val>
                                            <p:strVal val="#ppt_x"/>
                                          </p:val>
                                        </p:tav>
                                        <p:tav tm="100000">
                                          <p:val>
                                            <p:strVal val="#ppt_x"/>
                                          </p:val>
                                        </p:tav>
                                      </p:tavLst>
                                    </p:anim>
                                    <p:anim calcmode="lin" valueType="num">
                                      <p:cBhvr additive="base">
                                        <p:cTn id="90" dur="500" fill="hold"/>
                                        <p:tgtEl>
                                          <p:spTgt spid="9"/>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additive="base">
                                        <p:cTn id="93" dur="500" fill="hold"/>
                                        <p:tgtEl>
                                          <p:spTgt spid="43"/>
                                        </p:tgtEl>
                                        <p:attrNameLst>
                                          <p:attrName>ppt_x</p:attrName>
                                        </p:attrNameLst>
                                      </p:cBhvr>
                                      <p:tavLst>
                                        <p:tav tm="0">
                                          <p:val>
                                            <p:strVal val="#ppt_x"/>
                                          </p:val>
                                        </p:tav>
                                        <p:tav tm="100000">
                                          <p:val>
                                            <p:strVal val="#ppt_x"/>
                                          </p:val>
                                        </p:tav>
                                      </p:tavLst>
                                    </p:anim>
                                    <p:anim calcmode="lin" valueType="num">
                                      <p:cBhvr additive="base">
                                        <p:cTn id="94" dur="500" fill="hold"/>
                                        <p:tgtEl>
                                          <p:spTgt spid="43"/>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44"/>
                                        </p:tgtEl>
                                        <p:attrNameLst>
                                          <p:attrName>style.visibility</p:attrName>
                                        </p:attrNameLst>
                                      </p:cBhvr>
                                      <p:to>
                                        <p:strVal val="visible"/>
                                      </p:to>
                                    </p:set>
                                    <p:anim calcmode="lin" valueType="num">
                                      <p:cBhvr additive="base">
                                        <p:cTn id="97" dur="500" fill="hold"/>
                                        <p:tgtEl>
                                          <p:spTgt spid="44"/>
                                        </p:tgtEl>
                                        <p:attrNameLst>
                                          <p:attrName>ppt_x</p:attrName>
                                        </p:attrNameLst>
                                      </p:cBhvr>
                                      <p:tavLst>
                                        <p:tav tm="0">
                                          <p:val>
                                            <p:strVal val="#ppt_x"/>
                                          </p:val>
                                        </p:tav>
                                        <p:tav tm="100000">
                                          <p:val>
                                            <p:strVal val="#ppt_x"/>
                                          </p:val>
                                        </p:tav>
                                      </p:tavLst>
                                    </p:anim>
                                    <p:anim calcmode="lin" valueType="num">
                                      <p:cBhvr additive="base">
                                        <p:cTn id="9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7" grpId="0"/>
      <p:bldP spid="28" grpId="0" animBg="1"/>
      <p:bldP spid="29" grpId="0" animBg="1"/>
      <p:bldP spid="30" grpId="0" animBg="1"/>
      <p:bldP spid="31" grpId="0" animBg="1"/>
      <p:bldP spid="32" grpId="0"/>
      <p:bldP spid="33" grpId="0" animBg="1"/>
      <p:bldP spid="34" grpId="0" animBg="1"/>
      <p:bldP spid="36" grpId="0" animBg="1"/>
      <p:bldP spid="37" grpId="0" animBg="1"/>
      <p:bldP spid="38" grpId="0"/>
      <p:bldP spid="39" grpId="0" animBg="1"/>
      <p:bldP spid="40" grpId="0" animBg="1"/>
      <p:bldP spid="42" grpId="0" animBg="1"/>
      <p:bldP spid="9" grpId="0"/>
      <p:bldP spid="43" grpId="0" animBg="1"/>
      <p:bldP spid="4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7</a:t>
            </a:r>
            <a:r>
              <a:rPr lang="hu-HU" sz="1700" dirty="0">
                <a:solidFill>
                  <a:srgbClr val="FFFFFF"/>
                </a:solidFill>
              </a:rPr>
              <a:t>)</a:t>
            </a:r>
            <a:endParaRPr lang="en-GB" sz="1700" dirty="0"/>
          </a:p>
        </p:txBody>
      </p:sp>
      <p:sp>
        <p:nvSpPr>
          <p:cNvPr id="3" name="TextBox 2"/>
          <p:cNvSpPr txBox="1"/>
          <p:nvPr/>
        </p:nvSpPr>
        <p:spPr>
          <a:xfrm>
            <a:off x="71438" y="440668"/>
            <a:ext cx="1022519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Changing focus of Arm ISA-based processors in the early 2000’s (2)</a:t>
            </a:r>
          </a:p>
        </p:txBody>
      </p:sp>
      <p:sp>
        <p:nvSpPr>
          <p:cNvPr id="8" name="Rounded Rectangle 7"/>
          <p:cNvSpPr/>
          <p:nvPr/>
        </p:nvSpPr>
        <p:spPr bwMode="auto">
          <a:xfrm>
            <a:off x="492" y="864768"/>
            <a:ext cx="9143507" cy="14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242105" y="887139"/>
            <a:ext cx="8937511" cy="1400383"/>
          </a:xfrm>
          <a:prstGeom prst="rect">
            <a:avLst/>
          </a:prstGeom>
          <a:noFill/>
        </p:spPr>
        <p:txBody>
          <a:bodyPr wrap="none" rtlCol="0">
            <a:spAutoFit/>
          </a:bodyPr>
          <a:lstStyle/>
          <a:p>
            <a:pPr marL="285750" lvl="0" indent="-285750">
              <a:buFont typeface="Arial" panose="020B0604020202020204" pitchFamily="34" charset="0"/>
              <a:buChar char="•"/>
              <a:defRPr/>
            </a:pPr>
            <a:r>
              <a:rPr kumimoji="0" lang="en-GB" sz="1600" b="0" i="0" u="none" strike="noStrike" kern="1200" cap="none" spc="-30" normalizeH="0" baseline="0" noProof="0" dirty="0">
                <a:ln>
                  <a:noFill/>
                </a:ln>
                <a:solidFill>
                  <a:srgbClr val="000000"/>
                </a:solidFill>
                <a:effectLst/>
                <a:uLnTx/>
                <a:uFillTx/>
                <a:latin typeface="Verdana"/>
                <a:ea typeface="+mn-ea"/>
                <a:cs typeface="+mn-cs"/>
              </a:rPr>
              <a:t>In the early 2000s, when Arm ISA-based processors </a:t>
            </a:r>
            <a:r>
              <a:rPr lang="en-US" sz="1600" spc="-40" dirty="0">
                <a:solidFill>
                  <a:srgbClr val="000000"/>
                </a:solidFill>
              </a:rPr>
              <a:t>became increasingly common</a:t>
            </a:r>
          </a:p>
          <a:p>
            <a:pPr lvl="0">
              <a:defRPr/>
            </a:pPr>
            <a:r>
              <a:rPr lang="en-US" sz="1600" spc="-40" dirty="0">
                <a:solidFill>
                  <a:srgbClr val="000000"/>
                </a:solidFill>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in </a:t>
            </a:r>
            <a:r>
              <a:rPr kumimoji="0" lang="en-GB" sz="1600" b="0" i="0" u="none" strike="noStrike" kern="1200" cap="none" spc="0" normalizeH="0" baseline="0" noProof="0" dirty="0">
                <a:ln>
                  <a:noFill/>
                </a:ln>
                <a:solidFill>
                  <a:srgbClr val="FF0000"/>
                </a:solidFill>
                <a:effectLst/>
                <a:uLnTx/>
                <a:uFillTx/>
                <a:latin typeface="Verdana"/>
                <a:ea typeface="+mn-ea"/>
                <a:cs typeface="+mn-cs"/>
              </a:rPr>
              <a:t>mobile devices, </a:t>
            </a:r>
            <a:r>
              <a:rPr kumimoji="0" lang="en-GB" sz="1600" b="0" i="0" u="none" strike="noStrike" kern="1200" cap="none" spc="0" normalizeH="0" baseline="0" noProof="0" dirty="0">
                <a:ln>
                  <a:noFill/>
                </a:ln>
                <a:solidFill>
                  <a:srgbClr val="0070C0"/>
                </a:solidFill>
                <a:effectLst/>
                <a:uLnTx/>
                <a:uFillTx/>
                <a:latin typeface="Verdana"/>
                <a:ea typeface="+mn-ea"/>
                <a:cs typeface="+mn-cs"/>
              </a:rPr>
              <a:t>more general workloads</a:t>
            </a:r>
            <a:r>
              <a:rPr kumimoji="0" lang="en-GB" sz="1600" b="0" i="0" u="none" strike="noStrike" kern="1200" cap="none" spc="0" normalizeH="0" baseline="0" noProof="0" dirty="0">
                <a:ln>
                  <a:noFill/>
                </a:ln>
                <a:solidFill>
                  <a:srgbClr val="000000"/>
                </a:solidFill>
                <a:effectLst/>
                <a:uLnTx/>
                <a:uFillTx/>
                <a:latin typeface="Verdana"/>
                <a:ea typeface="+mn-ea"/>
                <a:cs typeface="+mn-cs"/>
              </a:rPr>
              <a:t>, including graphics processing, </a:t>
            </a:r>
          </a:p>
          <a:p>
            <a:pPr lvl="0">
              <a:spcAft>
                <a:spcPts val="600"/>
              </a:spcAf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became prevalent. </a:t>
            </a:r>
            <a:endParaRPr kumimoji="0" lang="en-GB" sz="1600" b="0" i="0" u="none" strike="noStrike" kern="1200" cap="none" spc="-4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This is why, subsequently, ARM</a:t>
            </a:r>
            <a:r>
              <a:rPr kumimoji="0" lang="en-US" sz="1600" b="0" i="0" u="none" strike="noStrike" kern="1200" cap="none" spc="-40" normalizeH="0" noProof="0" dirty="0">
                <a:ln>
                  <a:noFill/>
                </a:ln>
                <a:solidFill>
                  <a:srgbClr val="000000"/>
                </a:solidFill>
                <a:effectLst/>
                <a:uLnTx/>
                <a:uFillTx/>
                <a:latin typeface="Verdana"/>
                <a:ea typeface="+mn-ea"/>
                <a:cs typeface="+mn-cs"/>
              </a:rPr>
              <a:t> turned to</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FF0000"/>
                </a:solidFill>
                <a:effectLst/>
                <a:uLnTx/>
                <a:uFillTx/>
                <a:latin typeface="Verdana"/>
                <a:ea typeface="+mn-ea"/>
                <a:cs typeface="+mn-cs"/>
              </a:rPr>
              <a:t>enhancing compute capabilities through</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FF0000"/>
                </a:solidFill>
                <a:latin typeface="Verdana"/>
              </a:rPr>
              <a:t>     </a:t>
            </a:r>
            <a:r>
              <a:rPr kumimoji="0" lang="en-US" sz="1600" b="0" i="0" u="none" strike="noStrike" kern="1200" cap="none" spc="-40" normalizeH="0" baseline="0" noProof="0" dirty="0">
                <a:ln>
                  <a:noFill/>
                </a:ln>
                <a:solidFill>
                  <a:srgbClr val="FF0000"/>
                </a:solidFill>
                <a:effectLst/>
                <a:uLnTx/>
                <a:uFillTx/>
                <a:latin typeface="Verdana"/>
                <a:ea typeface="+mn-ea"/>
                <a:cs typeface="+mn-cs"/>
              </a:rPr>
              <a:t> FP and SIMD processing</a:t>
            </a:r>
            <a:r>
              <a:rPr kumimoji="0" lang="en-US" sz="1600" b="0" i="0" u="none" strike="noStrike" kern="1200" cap="none" spc="-40" normalizeH="0" baseline="0" noProof="0" dirty="0">
                <a:ln>
                  <a:noFill/>
                </a:ln>
                <a:solidFill>
                  <a:srgbClr val="000000"/>
                </a:solidFill>
                <a:effectLst/>
                <a:uLnTx/>
                <a:uFillTx/>
                <a:latin typeface="Verdana"/>
                <a:ea typeface="+mn-ea"/>
                <a:cs typeface="+mn-cs"/>
              </a:rPr>
              <a:t>, as well as </a:t>
            </a:r>
            <a:r>
              <a:rPr kumimoji="0" lang="en-US" sz="1600" b="0" i="0" u="none" strike="noStrike" kern="1200" cap="none" spc="-40" normalizeH="0" baseline="0" noProof="0" dirty="0">
                <a:ln>
                  <a:noFill/>
                </a:ln>
                <a:solidFill>
                  <a:srgbClr val="FF0000"/>
                </a:solidFill>
                <a:effectLst/>
                <a:uLnTx/>
                <a:uFillTx/>
                <a:latin typeface="Verdana"/>
                <a:ea typeface="+mn-ea"/>
                <a:cs typeface="+mn-cs"/>
              </a:rPr>
              <a:t>improving security,</a:t>
            </a:r>
            <a:r>
              <a:rPr kumimoji="0" lang="en-US" sz="1600" b="0" i="0" u="none" strike="noStrike" kern="1200" cap="none" spc="-40" normalizeH="0" baseline="0" noProof="0" dirty="0">
                <a:ln>
                  <a:noFill/>
                </a:ln>
                <a:solidFill>
                  <a:srgbClr val="000000"/>
                </a:solidFill>
                <a:effectLst/>
                <a:uLnTx/>
                <a:uFillTx/>
                <a:latin typeface="Verdana"/>
                <a:ea typeface="+mn-ea"/>
                <a:cs typeface="+mn-cs"/>
              </a:rPr>
              <a:t> as</a:t>
            </a:r>
            <a:r>
              <a:rPr lang="en-US" sz="1600" spc="-40" dirty="0">
                <a:latin typeface="Verdana"/>
              </a:rPr>
              <a:t> indicated below.</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endParaRPr kumimoji="0" lang="en-GB" sz="1600" b="0" i="0" u="none" strike="noStrike" kern="1200" cap="none" spc="-60" normalizeH="0" baseline="0" noProof="0" dirty="0">
              <a:ln>
                <a:noFill/>
              </a:ln>
              <a:solidFill>
                <a:srgbClr val="000000"/>
              </a:solidFill>
              <a:effectLst/>
              <a:uLnTx/>
              <a:uFillTx/>
              <a:latin typeface="Verdana"/>
              <a:ea typeface="+mn-ea"/>
              <a:cs typeface="+mn-cs"/>
            </a:endParaRPr>
          </a:p>
        </p:txBody>
      </p:sp>
      <p:sp>
        <p:nvSpPr>
          <p:cNvPr id="6" name="Text Box 7"/>
          <p:cNvSpPr txBox="1">
            <a:spLocks noChangeArrowheads="1"/>
          </p:cNvSpPr>
          <p:nvPr/>
        </p:nvSpPr>
        <p:spPr bwMode="auto">
          <a:xfrm>
            <a:off x="4530201" y="3556364"/>
            <a:ext cx="2202039"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endPar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to</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enhance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compute capabilities</a:t>
            </a:r>
          </a:p>
        </p:txBody>
      </p:sp>
      <p:sp>
        <p:nvSpPr>
          <p:cNvPr id="7" name="Text Box 16"/>
          <p:cNvSpPr txBox="1">
            <a:spLocks noChangeArrowheads="1"/>
          </p:cNvSpPr>
          <p:nvPr/>
        </p:nvSpPr>
        <p:spPr bwMode="auto">
          <a:xfrm>
            <a:off x="2321750" y="2662194"/>
            <a:ext cx="470032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Main directions of extending ARM’s basic</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ISA  </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Line 17"/>
          <p:cNvSpPr>
            <a:spLocks noChangeShapeType="1"/>
          </p:cNvSpPr>
          <p:nvPr/>
        </p:nvSpPr>
        <p:spPr bwMode="auto">
          <a:xfrm flipV="1">
            <a:off x="1161329" y="3314789"/>
            <a:ext cx="676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Line 22"/>
          <p:cNvSpPr>
            <a:spLocks noChangeShapeType="1"/>
          </p:cNvSpPr>
          <p:nvPr/>
        </p:nvSpPr>
        <p:spPr bwMode="auto">
          <a:xfrm>
            <a:off x="4481990" y="304372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Line 25"/>
          <p:cNvSpPr>
            <a:spLocks noChangeShapeType="1"/>
          </p:cNvSpPr>
          <p:nvPr/>
        </p:nvSpPr>
        <p:spPr bwMode="auto">
          <a:xfrm>
            <a:off x="1152307" y="331478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Line 29"/>
          <p:cNvSpPr>
            <a:spLocks noChangeShapeType="1"/>
          </p:cNvSpPr>
          <p:nvPr/>
        </p:nvSpPr>
        <p:spPr bwMode="auto">
          <a:xfrm flipH="1">
            <a:off x="7941164" y="330841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 Box 7"/>
          <p:cNvSpPr txBox="1">
            <a:spLocks noChangeArrowheads="1"/>
          </p:cNvSpPr>
          <p:nvPr/>
        </p:nvSpPr>
        <p:spPr bwMode="auto">
          <a:xfrm>
            <a:off x="1781690" y="3567650"/>
            <a:ext cx="27453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speed up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execution</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of</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bytecodes</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 name="Oval 13"/>
          <p:cNvSpPr>
            <a:spLocks noChangeArrowheads="1"/>
          </p:cNvSpPr>
          <p:nvPr/>
        </p:nvSpPr>
        <p:spPr bwMode="auto">
          <a:xfrm>
            <a:off x="5530359" y="349103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Line 25"/>
          <p:cNvSpPr>
            <a:spLocks noChangeShapeType="1"/>
          </p:cNvSpPr>
          <p:nvPr/>
        </p:nvSpPr>
        <p:spPr bwMode="auto">
          <a:xfrm>
            <a:off x="5564967" y="331961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 Box 7"/>
          <p:cNvSpPr txBox="1">
            <a:spLocks noChangeArrowheads="1"/>
          </p:cNvSpPr>
          <p:nvPr/>
        </p:nvSpPr>
        <p:spPr bwMode="auto">
          <a:xfrm>
            <a:off x="6735446" y="3556364"/>
            <a:ext cx="2427064"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enhance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security</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Oval 13"/>
          <p:cNvSpPr>
            <a:spLocks noChangeArrowheads="1"/>
          </p:cNvSpPr>
          <p:nvPr/>
        </p:nvSpPr>
        <p:spPr bwMode="auto">
          <a:xfrm>
            <a:off x="1111488" y="346714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Oval 13"/>
          <p:cNvSpPr>
            <a:spLocks noChangeArrowheads="1"/>
          </p:cNvSpPr>
          <p:nvPr/>
        </p:nvSpPr>
        <p:spPr bwMode="auto">
          <a:xfrm>
            <a:off x="7905576" y="346238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 Box 7"/>
          <p:cNvSpPr txBox="1">
            <a:spLocks noChangeArrowheads="1"/>
          </p:cNvSpPr>
          <p:nvPr/>
        </p:nvSpPr>
        <p:spPr bwMode="auto">
          <a:xfrm>
            <a:off x="206515" y="3556364"/>
            <a:ext cx="18452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reduce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code size</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Oval 13"/>
          <p:cNvSpPr>
            <a:spLocks noChangeArrowheads="1"/>
          </p:cNvSpPr>
          <p:nvPr/>
        </p:nvSpPr>
        <p:spPr bwMode="auto">
          <a:xfrm>
            <a:off x="3197015" y="349083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Line 25"/>
          <p:cNvSpPr>
            <a:spLocks noChangeShapeType="1"/>
          </p:cNvSpPr>
          <p:nvPr/>
        </p:nvSpPr>
        <p:spPr bwMode="auto">
          <a:xfrm>
            <a:off x="3231623" y="3313875"/>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3" name="Rounded Rectangle 22"/>
          <p:cNvSpPr/>
          <p:nvPr/>
        </p:nvSpPr>
        <p:spPr bwMode="auto">
          <a:xfrm>
            <a:off x="4572000" y="3430350"/>
            <a:ext cx="4233676" cy="893638"/>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ight Brace 23"/>
          <p:cNvSpPr/>
          <p:nvPr/>
        </p:nvSpPr>
        <p:spPr bwMode="auto">
          <a:xfrm rot="5400000">
            <a:off x="7898457" y="3694595"/>
            <a:ext cx="142842" cy="161118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p:cNvSpPr txBox="1"/>
          <p:nvPr/>
        </p:nvSpPr>
        <p:spPr>
          <a:xfrm>
            <a:off x="7272300" y="4579010"/>
            <a:ext cx="144016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discussed</a:t>
            </a:r>
          </a:p>
        </p:txBody>
      </p:sp>
      <p:sp>
        <p:nvSpPr>
          <p:cNvPr id="25" name="Right Brace 24"/>
          <p:cNvSpPr/>
          <p:nvPr/>
        </p:nvSpPr>
        <p:spPr bwMode="auto">
          <a:xfrm rot="5400000">
            <a:off x="5630205" y="3705467"/>
            <a:ext cx="142842" cy="161118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TextBox 25"/>
          <p:cNvSpPr txBox="1"/>
          <p:nvPr/>
        </p:nvSpPr>
        <p:spPr>
          <a:xfrm>
            <a:off x="4968044" y="4583366"/>
            <a:ext cx="144016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Discussed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subsequently</a:t>
            </a:r>
          </a:p>
        </p:txBody>
      </p:sp>
    </p:spTree>
    <p:extLst>
      <p:ext uri="{BB962C8B-B14F-4D97-AF65-F5344CB8AC3E}">
        <p14:creationId xmlns:p14="http://schemas.microsoft.com/office/powerpoint/2010/main" val="1539072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 calcmode="lin" valueType="num">
                                      <p:cBhvr additive="base">
                                        <p:cTn id="7"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4" end="4"/>
                                            </p:txEl>
                                          </p:spTgt>
                                        </p:tgtEl>
                                        <p:attrNameLst>
                                          <p:attrName>style.visibility</p:attrName>
                                        </p:attrNameLst>
                                      </p:cBhvr>
                                      <p:to>
                                        <p:strVal val="visible"/>
                                      </p:to>
                                    </p:set>
                                    <p:anim calcmode="lin" valueType="num">
                                      <p:cBhvr additive="base">
                                        <p:cTn id="11"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4" end="4"/>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500" fill="hold"/>
                                        <p:tgtEl>
                                          <p:spTgt spid="20"/>
                                        </p:tgtEl>
                                        <p:attrNameLst>
                                          <p:attrName>ppt_x</p:attrName>
                                        </p:attrNameLst>
                                      </p:cBhvr>
                                      <p:tavLst>
                                        <p:tav tm="0">
                                          <p:val>
                                            <p:strVal val="#ppt_x"/>
                                          </p:val>
                                        </p:tav>
                                        <p:tav tm="100000">
                                          <p:val>
                                            <p:strVal val="#ppt_x"/>
                                          </p:val>
                                        </p:tav>
                                      </p:tavLst>
                                    </p:anim>
                                    <p:anim calcmode="lin" valueType="num">
                                      <p:cBhvr additive="base">
                                        <p:cTn id="64" dur="500" fill="hold"/>
                                        <p:tgtEl>
                                          <p:spTgt spid="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ppt_x"/>
                                          </p:val>
                                        </p:tav>
                                        <p:tav tm="100000">
                                          <p:val>
                                            <p:strVal val="#ppt_x"/>
                                          </p:val>
                                        </p:tav>
                                      </p:tavLst>
                                    </p:anim>
                                    <p:anim calcmode="lin" valueType="num">
                                      <p:cBhvr additive="base">
                                        <p:cTn id="68" dur="500" fill="hold"/>
                                        <p:tgtEl>
                                          <p:spTgt spid="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ppt_x"/>
                                          </p:val>
                                        </p:tav>
                                        <p:tav tm="100000">
                                          <p:val>
                                            <p:strVal val="#ppt_x"/>
                                          </p:val>
                                        </p:tav>
                                      </p:tavLst>
                                    </p:anim>
                                    <p:anim calcmode="lin" valueType="num">
                                      <p:cBhvr additive="base">
                                        <p:cTn id="76" dur="500" fill="hold"/>
                                        <p:tgtEl>
                                          <p:spTgt spid="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fill="hold"/>
                                        <p:tgtEl>
                                          <p:spTgt spid="24"/>
                                        </p:tgtEl>
                                        <p:attrNameLst>
                                          <p:attrName>ppt_x</p:attrName>
                                        </p:attrNameLst>
                                      </p:cBhvr>
                                      <p:tavLst>
                                        <p:tav tm="0">
                                          <p:val>
                                            <p:strVal val="#ppt_x"/>
                                          </p:val>
                                        </p:tav>
                                        <p:tav tm="100000">
                                          <p:val>
                                            <p:strVal val="#ppt_x"/>
                                          </p:val>
                                        </p:tav>
                                      </p:tavLst>
                                    </p:anim>
                                    <p:anim calcmode="lin" valueType="num">
                                      <p:cBhvr additive="base">
                                        <p:cTn id="80" dur="500" fill="hold"/>
                                        <p:tgtEl>
                                          <p:spTgt spid="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
                                        </p:tgtEl>
                                        <p:attrNameLst>
                                          <p:attrName>style.visibility</p:attrName>
                                        </p:attrNameLst>
                                      </p:cBhvr>
                                      <p:to>
                                        <p:strVal val="visible"/>
                                      </p:to>
                                    </p:set>
                                    <p:anim calcmode="lin" valueType="num">
                                      <p:cBhvr additive="base">
                                        <p:cTn id="83" dur="500" fill="hold"/>
                                        <p:tgtEl>
                                          <p:spTgt spid="4"/>
                                        </p:tgtEl>
                                        <p:attrNameLst>
                                          <p:attrName>ppt_x</p:attrName>
                                        </p:attrNameLst>
                                      </p:cBhvr>
                                      <p:tavLst>
                                        <p:tav tm="0">
                                          <p:val>
                                            <p:strVal val="#ppt_x"/>
                                          </p:val>
                                        </p:tav>
                                        <p:tav tm="100000">
                                          <p:val>
                                            <p:strVal val="#ppt_x"/>
                                          </p:val>
                                        </p:tav>
                                      </p:tavLst>
                                    </p:anim>
                                    <p:anim calcmode="lin" valueType="num">
                                      <p:cBhvr additive="base">
                                        <p:cTn id="84" dur="500" fill="hold"/>
                                        <p:tgtEl>
                                          <p:spTgt spid="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500" fill="hold"/>
                                        <p:tgtEl>
                                          <p:spTgt spid="25"/>
                                        </p:tgtEl>
                                        <p:attrNameLst>
                                          <p:attrName>ppt_x</p:attrName>
                                        </p:attrNameLst>
                                      </p:cBhvr>
                                      <p:tavLst>
                                        <p:tav tm="0">
                                          <p:val>
                                            <p:strVal val="#ppt_x"/>
                                          </p:val>
                                        </p:tav>
                                        <p:tav tm="100000">
                                          <p:val>
                                            <p:strVal val="#ppt_x"/>
                                          </p:val>
                                        </p:tav>
                                      </p:tavLst>
                                    </p:anim>
                                    <p:anim calcmode="lin" valueType="num">
                                      <p:cBhvr additive="base">
                                        <p:cTn id="88" dur="500" fill="hold"/>
                                        <p:tgtEl>
                                          <p:spTgt spid="2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500" fill="hold"/>
                                        <p:tgtEl>
                                          <p:spTgt spid="8"/>
                                        </p:tgtEl>
                                        <p:attrNameLst>
                                          <p:attrName>ppt_x</p:attrName>
                                        </p:attrNameLst>
                                      </p:cBhvr>
                                      <p:tavLst>
                                        <p:tav tm="0">
                                          <p:val>
                                            <p:strVal val="#ppt_x"/>
                                          </p:val>
                                        </p:tav>
                                        <p:tav tm="100000">
                                          <p:val>
                                            <p:strVal val="#ppt_x"/>
                                          </p:val>
                                        </p:tav>
                                      </p:tavLst>
                                    </p:anim>
                                    <p:anim calcmode="lin" valueType="num">
                                      <p:cBhvr additive="base">
                                        <p:cTn id="9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p:bldP spid="7" grpId="0"/>
      <p:bldP spid="9" grpId="0" animBg="1"/>
      <p:bldP spid="11" grpId="0" animBg="1"/>
      <p:bldP spid="12" grpId="0" animBg="1"/>
      <p:bldP spid="13" grpId="0" animBg="1"/>
      <p:bldP spid="14" grpId="0"/>
      <p:bldP spid="15" grpId="0" animBg="1"/>
      <p:bldP spid="16" grpId="0" animBg="1"/>
      <p:bldP spid="17" grpId="0"/>
      <p:bldP spid="18" grpId="0" animBg="1"/>
      <p:bldP spid="19" grpId="0" animBg="1"/>
      <p:bldP spid="20" grpId="0"/>
      <p:bldP spid="21" grpId="0" animBg="1"/>
      <p:bldP spid="22" grpId="0" animBg="1"/>
      <p:bldP spid="23" grpId="0" animBg="1"/>
      <p:bldP spid="24" grpId="0" animBg="1"/>
      <p:bldP spid="4" grpId="0"/>
      <p:bldP spid="25" grpId="0" animBg="1"/>
      <p:bldP spid="2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Egyenes összekötő 35"/>
          <p:cNvCxnSpPr>
            <a:endCxn id="18" idx="2"/>
          </p:cNvCxnSpPr>
          <p:nvPr/>
        </p:nvCxnSpPr>
        <p:spPr>
          <a:xfrm flipH="1">
            <a:off x="6483590" y="741129"/>
            <a:ext cx="1039814" cy="480262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75214" y="440668"/>
            <a:ext cx="9658066" cy="671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60" normalizeH="0" noProof="0" dirty="0">
                <a:ln>
                  <a:noFill/>
                </a:ln>
                <a:solidFill>
                  <a:srgbClr val="333399"/>
                </a:solidFill>
                <a:effectLst/>
                <a:uLnTx/>
                <a:uFillTx/>
                <a:latin typeface="Verdana"/>
                <a:ea typeface="+mn-ea"/>
                <a:cs typeface="+mn-cs"/>
              </a:rPr>
              <a:t>Overview of the four main directions and introduced extensions of ARM’s basic ISA </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explanation of the superscripts in the Figure see the next slide</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0"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 (8</a:t>
            </a:r>
            <a:r>
              <a:rPr lang="hu-HU" sz="1700" dirty="0">
                <a:solidFill>
                  <a:srgbClr val="FFFFFF"/>
                </a:solidFill>
              </a:rPr>
              <a:t>)</a:t>
            </a:r>
          </a:p>
        </p:txBody>
      </p:sp>
      <p:cxnSp>
        <p:nvCxnSpPr>
          <p:cNvPr id="87" name="Egyenes összekötő 35"/>
          <p:cNvCxnSpPr/>
          <p:nvPr/>
        </p:nvCxnSpPr>
        <p:spPr>
          <a:xfrm flipH="1">
            <a:off x="7523343" y="847750"/>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98530" y="1217082"/>
            <a:ext cx="9299504" cy="5616000"/>
            <a:chOff x="-198530" y="1217082"/>
            <a:chExt cx="9299504" cy="5724000"/>
          </a:xfrm>
        </p:grpSpPr>
        <p:sp>
          <p:nvSpPr>
            <p:cNvPr id="102" name="Lekerekített téglalap 43"/>
            <p:cNvSpPr/>
            <p:nvPr/>
          </p:nvSpPr>
          <p:spPr>
            <a:xfrm>
              <a:off x="124761" y="5112040"/>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3" name="Lekerekített téglalap 42"/>
            <p:cNvSpPr/>
            <p:nvPr/>
          </p:nvSpPr>
          <p:spPr>
            <a:xfrm>
              <a:off x="1386456" y="2842958"/>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4" name="Lekerekített téglalap 3"/>
            <p:cNvSpPr/>
            <p:nvPr/>
          </p:nvSpPr>
          <p:spPr>
            <a:xfrm>
              <a:off x="173717"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105" name="Lekerekített téglalap 4"/>
            <p:cNvSpPr/>
            <p:nvPr/>
          </p:nvSpPr>
          <p:spPr>
            <a:xfrm>
              <a:off x="1511253"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6" name="Lekerekített téglalap 5"/>
            <p:cNvSpPr/>
            <p:nvPr/>
          </p:nvSpPr>
          <p:spPr>
            <a:xfrm>
              <a:off x="2838373"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07" name="Lekerekített téglalap 6"/>
            <p:cNvSpPr/>
            <p:nvPr/>
          </p:nvSpPr>
          <p:spPr>
            <a:xfrm>
              <a:off x="5379245" y="5831903"/>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08" name="Lekerekített téglalap 7"/>
            <p:cNvSpPr/>
            <p:nvPr/>
          </p:nvSpPr>
          <p:spPr>
            <a:xfrm>
              <a:off x="4172377"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9" name="Lekerekített téglalap 8"/>
            <p:cNvSpPr/>
            <p:nvPr/>
          </p:nvSpPr>
          <p:spPr>
            <a:xfrm>
              <a:off x="1459049" y="4378587"/>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10" name="Lekerekített téglalap 9"/>
            <p:cNvSpPr/>
            <p:nvPr/>
          </p:nvSpPr>
          <p:spPr>
            <a:xfrm>
              <a:off x="1486379" y="3923127"/>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11" name="Lekerekített téglalap 10"/>
            <p:cNvSpPr/>
            <p:nvPr/>
          </p:nvSpPr>
          <p:spPr>
            <a:xfrm>
              <a:off x="173717" y="5270756"/>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2" name="Lekerekített téglalap 11"/>
            <p:cNvSpPr/>
            <p:nvPr/>
          </p:nvSpPr>
          <p:spPr>
            <a:xfrm>
              <a:off x="2766005" y="1798622"/>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3" name="Lekerekített téglalap 12"/>
            <p:cNvSpPr/>
            <p:nvPr/>
          </p:nvSpPr>
          <p:spPr>
            <a:xfrm>
              <a:off x="2826880" y="3135756"/>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14" name="Lekerekített téglalap 13"/>
            <p:cNvSpPr/>
            <p:nvPr/>
          </p:nvSpPr>
          <p:spPr>
            <a:xfrm>
              <a:off x="2826880" y="2295135"/>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FFFFFF"/>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15" name="Lekerekített téglalap 14"/>
            <p:cNvSpPr/>
            <p:nvPr/>
          </p:nvSpPr>
          <p:spPr>
            <a:xfrm>
              <a:off x="4068492" y="1798622"/>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6" name="Lekerekített téglalap 15"/>
            <p:cNvSpPr/>
            <p:nvPr/>
          </p:nvSpPr>
          <p:spPr>
            <a:xfrm>
              <a:off x="2816805" y="5284303"/>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7" name="Lekerekített téglalap 17"/>
            <p:cNvSpPr/>
            <p:nvPr/>
          </p:nvSpPr>
          <p:spPr>
            <a:xfrm>
              <a:off x="5379125" y="1330376"/>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8" name="Lekerekített téglalap 18"/>
            <p:cNvSpPr/>
            <p:nvPr/>
          </p:nvSpPr>
          <p:spPr>
            <a:xfrm>
              <a:off x="4117827" y="3514491"/>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119" name="Lekerekített téglalap 20"/>
            <p:cNvSpPr/>
            <p:nvPr/>
          </p:nvSpPr>
          <p:spPr>
            <a:xfrm>
              <a:off x="4117827" y="3934013"/>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20" name="Jobbra nyíl 30"/>
            <p:cNvSpPr/>
            <p:nvPr/>
          </p:nvSpPr>
          <p:spPr>
            <a:xfrm>
              <a:off x="5195747" y="3614495"/>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21" name="Lekerekített téglalap 36"/>
            <p:cNvSpPr/>
            <p:nvPr/>
          </p:nvSpPr>
          <p:spPr>
            <a:xfrm>
              <a:off x="5405378" y="1864690"/>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2" name="Lekerekített téglalap 8"/>
            <p:cNvSpPr/>
            <p:nvPr/>
          </p:nvSpPr>
          <p:spPr>
            <a:xfrm>
              <a:off x="4109370" y="4367701"/>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3" name="Lekerekített téglalap 15"/>
            <p:cNvSpPr/>
            <p:nvPr/>
          </p:nvSpPr>
          <p:spPr>
            <a:xfrm>
              <a:off x="4107789" y="4804213"/>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24" name="TextBox 123"/>
            <p:cNvSpPr txBox="1"/>
            <p:nvPr/>
          </p:nvSpPr>
          <p:spPr>
            <a:xfrm>
              <a:off x="208429" y="6244637"/>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25" name="TextBox 124"/>
            <p:cNvSpPr txBox="1"/>
            <p:nvPr/>
          </p:nvSpPr>
          <p:spPr>
            <a:xfrm>
              <a:off x="1548704" y="6257337"/>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(2000)</a:t>
              </a:r>
            </a:p>
          </p:txBody>
        </p:sp>
        <p:sp>
          <p:nvSpPr>
            <p:cNvPr id="126" name="TextBox 125"/>
            <p:cNvSpPr txBox="1"/>
            <p:nvPr/>
          </p:nvSpPr>
          <p:spPr>
            <a:xfrm>
              <a:off x="2905946" y="6257337"/>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(2002)</a:t>
              </a:r>
            </a:p>
          </p:txBody>
        </p:sp>
        <p:sp>
          <p:nvSpPr>
            <p:cNvPr id="127" name="TextBox 126"/>
            <p:cNvSpPr txBox="1"/>
            <p:nvPr/>
          </p:nvSpPr>
          <p:spPr>
            <a:xfrm>
              <a:off x="3982244" y="6243882"/>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(2004)</a:t>
              </a:r>
            </a:p>
          </p:txBody>
        </p:sp>
        <p:sp>
          <p:nvSpPr>
            <p:cNvPr id="128" name="TextBox 127"/>
            <p:cNvSpPr txBox="1"/>
            <p:nvPr/>
          </p:nvSpPr>
          <p:spPr>
            <a:xfrm>
              <a:off x="5797169" y="6257337"/>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129" name="Rounded Rectangle 128"/>
            <p:cNvSpPr/>
            <p:nvPr/>
          </p:nvSpPr>
          <p:spPr bwMode="auto">
            <a:xfrm>
              <a:off x="1241631" y="4351521"/>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0" name="TextBox 129"/>
            <p:cNvSpPr txBox="1"/>
            <p:nvPr/>
          </p:nvSpPr>
          <p:spPr>
            <a:xfrm>
              <a:off x="1397372" y="2002482"/>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131" name="TextBox 130"/>
            <p:cNvSpPr txBox="1"/>
            <p:nvPr/>
          </p:nvSpPr>
          <p:spPr>
            <a:xfrm>
              <a:off x="-198530" y="4393277"/>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132" name="Rounded Rectangle 131"/>
            <p:cNvSpPr/>
            <p:nvPr/>
          </p:nvSpPr>
          <p:spPr bwMode="auto">
            <a:xfrm>
              <a:off x="93791" y="5226795"/>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3" name="Jobbra nyíl 30"/>
            <p:cNvSpPr/>
            <p:nvPr/>
          </p:nvSpPr>
          <p:spPr>
            <a:xfrm>
              <a:off x="6030764" y="2400242"/>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4" name="Jobbra nyíl 30"/>
            <p:cNvSpPr/>
            <p:nvPr/>
          </p:nvSpPr>
          <p:spPr>
            <a:xfrm>
              <a:off x="6462824" y="1956213"/>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5" name="Jobbra nyíl 30"/>
            <p:cNvSpPr/>
            <p:nvPr/>
          </p:nvSpPr>
          <p:spPr>
            <a:xfrm>
              <a:off x="3941930" y="2401586"/>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6" name="Jobbra nyíl 30"/>
            <p:cNvSpPr/>
            <p:nvPr/>
          </p:nvSpPr>
          <p:spPr>
            <a:xfrm>
              <a:off x="4622565" y="2401276"/>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7" name="Jobbra nyíl 30"/>
            <p:cNvSpPr/>
            <p:nvPr/>
          </p:nvSpPr>
          <p:spPr>
            <a:xfrm>
              <a:off x="2594059" y="4035035"/>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8" name="Jobbra nyíl 30"/>
            <p:cNvSpPr/>
            <p:nvPr/>
          </p:nvSpPr>
          <p:spPr>
            <a:xfrm>
              <a:off x="2585599" y="448985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9" name="Jobbra nyíl 30"/>
            <p:cNvSpPr/>
            <p:nvPr/>
          </p:nvSpPr>
          <p:spPr>
            <a:xfrm>
              <a:off x="3361723" y="4493851"/>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0" name="Jobbra nyíl 30"/>
            <p:cNvSpPr/>
            <p:nvPr/>
          </p:nvSpPr>
          <p:spPr>
            <a:xfrm>
              <a:off x="1286635" y="5376925"/>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1" name="Jobbra nyíl 30"/>
            <p:cNvSpPr/>
            <p:nvPr/>
          </p:nvSpPr>
          <p:spPr>
            <a:xfrm>
              <a:off x="2043266" y="5377400"/>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2" name="Jobbra nyíl 30"/>
            <p:cNvSpPr/>
            <p:nvPr/>
          </p:nvSpPr>
          <p:spPr>
            <a:xfrm>
              <a:off x="3918296" y="5371521"/>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3" name="Jobbra nyíl 30"/>
            <p:cNvSpPr/>
            <p:nvPr/>
          </p:nvSpPr>
          <p:spPr>
            <a:xfrm>
              <a:off x="3941930" y="324019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4" name="Jobbra nyíl 30"/>
            <p:cNvSpPr/>
            <p:nvPr/>
          </p:nvSpPr>
          <p:spPr>
            <a:xfrm>
              <a:off x="4622565" y="3239884"/>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5" name="TextBox 144"/>
            <p:cNvSpPr txBox="1"/>
            <p:nvPr/>
          </p:nvSpPr>
          <p:spPr>
            <a:xfrm>
              <a:off x="5622288" y="1452421"/>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6" name="TextBox 145"/>
            <p:cNvSpPr txBox="1"/>
            <p:nvPr/>
          </p:nvSpPr>
          <p:spPr>
            <a:xfrm>
              <a:off x="6567393" y="146135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147" name="Straight Connector 146"/>
            <p:cNvCxnSpPr/>
            <p:nvPr/>
          </p:nvCxnSpPr>
          <p:spPr bwMode="auto">
            <a:xfrm>
              <a:off x="6446659" y="1351395"/>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Lekerekített téglalap 18"/>
            <p:cNvSpPr/>
            <p:nvPr/>
          </p:nvSpPr>
          <p:spPr>
            <a:xfrm>
              <a:off x="5405484" y="2873617"/>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9" name="Lekerekített téglalap 76"/>
            <p:cNvSpPr/>
            <p:nvPr/>
          </p:nvSpPr>
          <p:spPr>
            <a:xfrm>
              <a:off x="7638270" y="1325937"/>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0" name="TextBox 82"/>
            <p:cNvSpPr txBox="1"/>
            <p:nvPr/>
          </p:nvSpPr>
          <p:spPr>
            <a:xfrm>
              <a:off x="7895909" y="1449571"/>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51" name="Lekerekített téglalap 7"/>
            <p:cNvSpPr/>
            <p:nvPr/>
          </p:nvSpPr>
          <p:spPr>
            <a:xfrm>
              <a:off x="7711960" y="5819962"/>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52" name="TextBox 48"/>
            <p:cNvSpPr txBox="1"/>
            <p:nvPr/>
          </p:nvSpPr>
          <p:spPr>
            <a:xfrm>
              <a:off x="7202890" y="6245872"/>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V1</a:t>
              </a:r>
              <a:endParaRPr kumimoji="0" lang="en-GB"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cores </a:t>
              </a:r>
              <a:r>
                <a:rPr kumimoji="0" lang="hu-HU" sz="1200" b="0" i="0" u="none" strike="noStrike" kern="1200" cap="none" spc="0" normalizeH="0" baseline="0" noProof="0">
                  <a:ln>
                    <a:noFill/>
                  </a:ln>
                  <a:solidFill>
                    <a:srgbClr val="000000"/>
                  </a:solidFill>
                  <a:effectLst/>
                  <a:uLnTx/>
                  <a:uFillTx/>
                  <a:latin typeface="Verdana"/>
                  <a:ea typeface="+mn-ea"/>
                  <a:cs typeface="+mn-cs"/>
                </a:rPr>
                <a:t>(2021</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53" name="Rounded Rectangle 1"/>
            <p:cNvSpPr/>
            <p:nvPr/>
          </p:nvSpPr>
          <p:spPr bwMode="auto">
            <a:xfrm>
              <a:off x="1253717" y="2833231"/>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Jobbra nyíl 30"/>
            <p:cNvSpPr/>
            <p:nvPr/>
          </p:nvSpPr>
          <p:spPr>
            <a:xfrm>
              <a:off x="5205035" y="4034762"/>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5" name="Lekerekített téglalap 18"/>
            <p:cNvSpPr/>
            <p:nvPr/>
          </p:nvSpPr>
          <p:spPr>
            <a:xfrm>
              <a:off x="6463547" y="2892867"/>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6" name="Lekerekített téglalap 15"/>
            <p:cNvSpPr/>
            <p:nvPr/>
          </p:nvSpPr>
          <p:spPr>
            <a:xfrm>
              <a:off x="5406195" y="5303887"/>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7" name="Lekerekített téglalap 36"/>
            <p:cNvSpPr/>
            <p:nvPr/>
          </p:nvSpPr>
          <p:spPr>
            <a:xfrm>
              <a:off x="6482665" y="2883282"/>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8" name="Jobbra nyíl 30"/>
            <p:cNvSpPr/>
            <p:nvPr/>
          </p:nvSpPr>
          <p:spPr>
            <a:xfrm>
              <a:off x="6855400" y="1964532"/>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9" name="Lekerekített téglalap 13"/>
            <p:cNvSpPr/>
            <p:nvPr/>
          </p:nvSpPr>
          <p:spPr>
            <a:xfrm>
              <a:off x="7765705" y="2299062"/>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0" name="Jobbra nyíl 30"/>
            <p:cNvSpPr/>
            <p:nvPr/>
          </p:nvSpPr>
          <p:spPr>
            <a:xfrm>
              <a:off x="6910490" y="2401107"/>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1" name="Lekerekített téglalap 18"/>
            <p:cNvSpPr/>
            <p:nvPr/>
          </p:nvSpPr>
          <p:spPr>
            <a:xfrm>
              <a:off x="7764455" y="2879857"/>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Aarch32</a:t>
              </a:r>
              <a:r>
                <a:rPr kumimoji="0" lang="en-GB"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62" name="Lekerekített téglalap 36"/>
            <p:cNvSpPr/>
            <p:nvPr/>
          </p:nvSpPr>
          <p:spPr>
            <a:xfrm>
              <a:off x="7784835" y="2890367"/>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3" name="Jobbra nyíl 30"/>
            <p:cNvSpPr/>
            <p:nvPr/>
          </p:nvSpPr>
          <p:spPr>
            <a:xfrm>
              <a:off x="7521330" y="3625227"/>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4" name="TextBox 79"/>
            <p:cNvSpPr txBox="1"/>
            <p:nvPr/>
          </p:nvSpPr>
          <p:spPr>
            <a:xfrm>
              <a:off x="6109" y="3261559"/>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To</a:t>
              </a:r>
              <a:r>
                <a:rPr kumimoji="0" lang="hu-HU" sz="1200" b="0" i="0" u="none" strike="noStrike" kern="1200" cap="none" spc="0" normalizeH="0" baseline="0" noProof="0">
                  <a:ln>
                    <a:noFill/>
                  </a:ln>
                  <a:solidFill>
                    <a:srgbClr val="FF0000"/>
                  </a:solidFill>
                  <a:effectLst/>
                  <a:uLnTx/>
                  <a:uFillTx/>
                  <a:latin typeface="Verdana"/>
                  <a:ea typeface="+mn-ea"/>
                  <a:cs typeface="+mn-cs"/>
                </a:rPr>
                <a:t> </a:t>
              </a:r>
              <a:r>
                <a:rPr kumimoji="0" lang="hu-HU" sz="1200" b="0" i="0" u="none" strike="noStrike" kern="1200" cap="none" spc="0" normalizeH="0" baseline="0" noProof="0" err="1">
                  <a:ln>
                    <a:noFill/>
                  </a:ln>
                  <a:solidFill>
                    <a:srgbClr val="FF0000"/>
                  </a:solidFill>
                  <a:effectLst/>
                  <a:uLnTx/>
                  <a:uFillTx/>
                  <a:latin typeface="Verdana"/>
                  <a:ea typeface="+mn-ea"/>
                  <a:cs typeface="+mn-cs"/>
                </a:rPr>
                <a:t>enhance</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compute</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capabilities</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p:txBody>
        </p:sp>
        <p:sp>
          <p:nvSpPr>
            <p:cNvPr id="165" name="Rounded Rectangle 164"/>
            <p:cNvSpPr/>
            <p:nvPr/>
          </p:nvSpPr>
          <p:spPr bwMode="auto">
            <a:xfrm>
              <a:off x="2693616" y="1797499"/>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7" name="Rounded Rectangle 166"/>
            <p:cNvSpPr/>
            <p:nvPr/>
          </p:nvSpPr>
          <p:spPr bwMode="auto">
            <a:xfrm>
              <a:off x="4014112" y="1217082"/>
              <a:ext cx="5016608" cy="5724000"/>
            </a:xfrm>
            <a:prstGeom prst="roundRect">
              <a:avLst/>
            </a:prstGeom>
            <a:noFill/>
            <a:ln w="28575"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TextBox 100"/>
            <p:cNvSpPr txBox="1"/>
            <p:nvPr/>
          </p:nvSpPr>
          <p:spPr>
            <a:xfrm>
              <a:off x="71500" y="1377607"/>
              <a:ext cx="414607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30" normalizeH="0" baseline="0" noProof="0" dirty="0">
                  <a:ln>
                    <a:noFill/>
                  </a:ln>
                  <a:solidFill>
                    <a:srgbClr val="FF0000"/>
                  </a:solidFill>
                  <a:effectLst/>
                  <a:uLnTx/>
                  <a:uFillTx/>
                  <a:latin typeface="Verdana"/>
                  <a:ea typeface="+mn-ea"/>
                  <a:cs typeface="+mn-cs"/>
                </a:rPr>
                <a:t>The thumb instruction set aims at reducing code size.</a:t>
              </a:r>
            </a:p>
          </p:txBody>
        </p:sp>
      </p:grpSp>
    </p:spTree>
    <p:extLst>
      <p:ext uri="{BB962C8B-B14F-4D97-AF65-F5344CB8AC3E}">
        <p14:creationId xmlns:p14="http://schemas.microsoft.com/office/powerpoint/2010/main" val="30222661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339282A3-4CA1-936F-BCED-03B3AD54374C}"/>
              </a:ext>
            </a:extLst>
          </p:cNvPr>
          <p:cNvSpPr/>
          <p:nvPr/>
        </p:nvSpPr>
        <p:spPr bwMode="auto">
          <a:xfrm>
            <a:off x="0" y="779222"/>
            <a:ext cx="9144000" cy="33855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9</a:t>
            </a:r>
            <a:r>
              <a:rPr lang="hu-HU" sz="1700" dirty="0">
                <a:solidFill>
                  <a:srgbClr val="FFFFFF"/>
                </a:solidFill>
              </a:rPr>
              <a:t>)</a:t>
            </a:r>
            <a:endParaRPr lang="en-US" sz="1700" dirty="0">
              <a:solidFill>
                <a:srgbClr val="FFFFFF"/>
              </a:solidFill>
            </a:endParaRPr>
          </a:p>
        </p:txBody>
      </p:sp>
      <p:sp>
        <p:nvSpPr>
          <p:cNvPr id="4" name="TextBox 3"/>
          <p:cNvSpPr txBox="1"/>
          <p:nvPr/>
        </p:nvSpPr>
        <p:spPr>
          <a:xfrm>
            <a:off x="211434" y="779222"/>
            <a:ext cx="8913108" cy="20723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FF0000"/>
                </a:solidFill>
                <a:effectLst/>
                <a:uLnTx/>
                <a:uFillTx/>
                <a:latin typeface="Verdana"/>
                <a:ea typeface="+mn-ea"/>
                <a:cs typeface="+mn-cs"/>
              </a:rPr>
              <a:t>Neon technology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ARM’s designation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Advanced SIMD extensions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2 </a:t>
            </a:r>
            <a:r>
              <a:rPr kumimoji="0" lang="en-US" sz="1600" b="0" i="0" u="none" strike="noStrike" kern="1200" cap="none" spc="0" normalizeH="0" noProof="0" dirty="0">
                <a:ln>
                  <a:noFill/>
                </a:ln>
                <a:solidFill>
                  <a:srgbClr val="000000"/>
                </a:solidFill>
                <a:effectLst/>
                <a:uLnTx/>
                <a:uFillTx/>
                <a:latin typeface="Verdana"/>
                <a:ea typeface="+mn-ea"/>
                <a:cs typeface="+mn-cs"/>
              </a:rPr>
              <a:t>The VFP subset became deprecated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Armv8 ISA.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Jazelle-RTC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ThumbEE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became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deprecated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Armv7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Issue</a:t>
            </a:r>
            <a:r>
              <a:rPr kumimoji="0" lang="hu-HU" sz="1600" b="0" i="0" u="none" strike="noStrike" kern="1200" cap="none" spc="0" normalizeH="0" baseline="0" noProof="0" dirty="0">
                <a:ln>
                  <a:noFill/>
                </a:ln>
                <a:solidFill>
                  <a:srgbClr val="000000"/>
                </a:solidFill>
                <a:effectLst/>
                <a:uLnTx/>
                <a:uFillTx/>
                <a:latin typeface="Verdana"/>
                <a:ea typeface="+mn-ea"/>
                <a:cs typeface="+mn-cs"/>
              </a:rPr>
              <a:t> C in 10/2011.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4</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SV</a:t>
            </a:r>
            <a:r>
              <a:rPr kumimoji="0" lang="hu-HU" sz="1600" b="0" i="0" u="none" strike="noStrike" kern="1200" cap="none" spc="0" normalizeH="0" baseline="0" noProof="0" dirty="0">
                <a:ln>
                  <a:noFill/>
                </a:ln>
                <a:solidFill>
                  <a:srgbClr val="FF0000"/>
                </a:solidFill>
                <a:effectLst/>
                <a:uLnTx/>
                <a:uFillTx/>
                <a:latin typeface="Verdana"/>
                <a:ea typeface="+mn-ea"/>
                <a:cs typeface="+mn-cs"/>
              </a:rPr>
              <a:t>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Vector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subset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introduced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en-US" sz="1600" b="0" i="0" u="none" strike="noStrike" kern="1200" cap="none" spc="0" normalizeH="0" baseline="0" noProof="0" dirty="0">
                <a:ln>
                  <a:noFill/>
                </a:ln>
                <a:solidFill>
                  <a:srgbClr val="0070C0"/>
                </a:solidFill>
                <a:effectLst/>
                <a:uLnTx/>
                <a:uFillTx/>
                <a:latin typeface="Verdana"/>
                <a:ea typeface="+mn-ea"/>
                <a:cs typeface="+mn-cs"/>
              </a:rPr>
              <a:t> Armv8.2</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an optional feature,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only</a:t>
            </a:r>
            <a:r>
              <a:rPr kumimoji="0" lang="hu-HU" sz="1600" b="0" i="0" u="none" strike="noStrike" kern="1200" cap="none" spc="0" normalizeH="0" baseline="0" noProof="0" dirty="0">
                <a:ln>
                  <a:noFill/>
                </a:ln>
                <a:solidFill>
                  <a:srgbClr val="000000"/>
                </a:solidFill>
                <a:effectLst/>
                <a:uLnTx/>
                <a:uFillTx/>
                <a:latin typeface="Verdana"/>
                <a:ea typeface="+mn-ea"/>
                <a:cs typeface="+mn-cs"/>
              </a:rPr>
              <a:t> in 201</a:t>
            </a:r>
            <a:r>
              <a:rPr kumimoji="0" lang="en-US" sz="1600" b="0" i="0" u="none" strike="noStrike" kern="1200" cap="none" spc="0" normalizeH="0" baseline="0" noProof="0" dirty="0">
                <a:ln>
                  <a:noFill/>
                </a:ln>
                <a:solidFill>
                  <a:srgbClr val="000000"/>
                </a:solidFill>
                <a:effectLst/>
                <a:uLnTx/>
                <a:uFillTx/>
                <a:latin typeface="Verdana"/>
                <a:ea typeface="+mn-ea"/>
                <a:cs typeface="+mn-cs"/>
              </a:rPr>
              <a:t>7</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srgbClr val="000000"/>
                </a:solidFill>
                <a:effectLst/>
                <a:uLnTx/>
                <a:uFillTx/>
                <a:latin typeface="Verdana"/>
                <a:ea typeface="+mn-ea"/>
                <a:cs typeface="+mn-cs"/>
              </a:rPr>
              <a:t>5</a:t>
            </a:r>
            <a:r>
              <a:rPr kumimoji="0" lang="en-GB" sz="1600" b="0" i="0" u="none" strike="noStrike" kern="1200" cap="none" spc="0" normalizeH="0" baseline="0" noProof="0" dirty="0">
                <a:ln>
                  <a:noFill/>
                </a:ln>
                <a:solidFill>
                  <a:srgbClr val="000000"/>
                </a:solidFill>
                <a:effectLst/>
                <a:uLnTx/>
                <a:uFillTx/>
                <a:latin typeface="Verdana"/>
                <a:ea typeface="+mn-ea"/>
                <a:cs typeface="+mn-cs"/>
              </a:rPr>
              <a:t>The AArch32 execution mode is only supported in certain implementations, e.g.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 the Cortex-A510 CPU.</a:t>
            </a:r>
          </a:p>
        </p:txBody>
      </p:sp>
      <p:sp>
        <p:nvSpPr>
          <p:cNvPr id="6" name="TextBox 5"/>
          <p:cNvSpPr txBox="1"/>
          <p:nvPr/>
        </p:nvSpPr>
        <p:spPr>
          <a:xfrm>
            <a:off x="73100" y="440668"/>
            <a:ext cx="57118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Explanation of the superscripts in the previous Figure</a:t>
            </a:r>
          </a:p>
        </p:txBody>
      </p:sp>
    </p:spTree>
    <p:extLst>
      <p:ext uri="{BB962C8B-B14F-4D97-AF65-F5344CB8AC3E}">
        <p14:creationId xmlns:p14="http://schemas.microsoft.com/office/powerpoint/2010/main" val="32794933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8620"/>
            <a:ext cx="9144000" cy="393192"/>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700" b="0" i="0" u="none" strike="noStrike" kern="1200" cap="none" spc="0" normalizeH="0" baseline="0" noProof="0" err="1">
                <a:ln>
                  <a:noFill/>
                </a:ln>
                <a:solidFill>
                  <a:srgbClr val="FFFFFF"/>
                </a:solidFill>
                <a:effectLst/>
                <a:uLnTx/>
                <a:uFillTx/>
                <a:latin typeface="Verdana"/>
                <a:ea typeface="+mj-ea"/>
                <a:cs typeface="+mj-cs"/>
              </a:rPr>
              <a:t>Forword</a:t>
            </a:r>
            <a:r>
              <a:rPr kumimoji="0" lang="en-GB" sz="1700" b="0" i="0" u="none" strike="noStrike" kern="1200" cap="none" spc="0" normalizeH="0" baseline="0" noProof="0">
                <a:ln>
                  <a:noFill/>
                </a:ln>
                <a:solidFill>
                  <a:srgbClr val="FFFFFF"/>
                </a:solidFill>
                <a:effectLst/>
                <a:uLnTx/>
                <a:uFillTx/>
                <a:latin typeface="Verdana"/>
                <a:ea typeface="+mj-ea"/>
                <a:cs typeface="+mj-cs"/>
              </a:rPr>
              <a:t> (3)</a:t>
            </a:r>
            <a:endParaRPr kumimoji="0" lang="en-US" sz="1700" b="0" i="0" u="none" strike="noStrike" kern="0" cap="none" spc="0" normalizeH="0" baseline="0" noProof="0">
              <a:ln>
                <a:noFill/>
              </a:ln>
              <a:solidFill>
                <a:srgbClr val="FFFFFF"/>
              </a:solidFill>
              <a:effectLst/>
              <a:uLnTx/>
              <a:uFillTx/>
              <a:latin typeface="Verdana"/>
              <a:ea typeface="+mj-ea"/>
              <a:cs typeface="+mj-cs"/>
            </a:endParaRPr>
          </a:p>
        </p:txBody>
      </p:sp>
      <p:sp>
        <p:nvSpPr>
          <p:cNvPr id="3" name="Rectangle: Rounded Corners 2">
            <a:extLst>
              <a:ext uri="{FF2B5EF4-FFF2-40B4-BE49-F238E27FC236}">
                <a16:creationId xmlns:a16="http://schemas.microsoft.com/office/drawing/2014/main" id="{A505EB4E-4F7C-6F66-F3A0-72EB9578D204}"/>
              </a:ext>
            </a:extLst>
          </p:cNvPr>
          <p:cNvSpPr/>
          <p:nvPr/>
        </p:nvSpPr>
        <p:spPr bwMode="auto">
          <a:xfrm>
            <a:off x="0" y="829049"/>
            <a:ext cx="9144000" cy="2592000"/>
          </a:xfrm>
          <a:prstGeom prst="roundRect">
            <a:avLst/>
          </a:prstGeom>
          <a:solidFill>
            <a:schemeClr val="bg1">
              <a:lumMod val="95000"/>
            </a:schemeClr>
          </a:solid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4" name="Rectangle 3"/>
          <p:cNvSpPr/>
          <p:nvPr/>
        </p:nvSpPr>
        <p:spPr>
          <a:xfrm>
            <a:off x="71500" y="459718"/>
            <a:ext cx="364311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Verdana"/>
                <a:ea typeface="+mn-ea"/>
                <a:cs typeface="+mn-cs"/>
              </a:rPr>
              <a:t>Remark to the terminology</a:t>
            </a:r>
            <a:endParaRPr kumimoji="0" lang="en-US" sz="1800" b="0" i="0" u="none" strike="noStrike" kern="1200" cap="none" spc="0" normalizeH="0" baseline="0" noProof="0" dirty="0">
              <a:ln>
                <a:noFill/>
              </a:ln>
              <a:solidFill>
                <a:srgbClr val="FF0000"/>
              </a:solidFill>
              <a:effectLst/>
              <a:uLnTx/>
              <a:uFillTx/>
              <a:latin typeface="Verdana"/>
              <a:ea typeface="+mn-ea"/>
              <a:cs typeface="+mn-cs"/>
            </a:endParaRPr>
          </a:p>
        </p:txBody>
      </p:sp>
      <p:sp>
        <p:nvSpPr>
          <p:cNvPr id="5" name="Rectangle 4"/>
          <p:cNvSpPr/>
          <p:nvPr/>
        </p:nvSpPr>
        <p:spPr>
          <a:xfrm>
            <a:off x="206375" y="800100"/>
            <a:ext cx="9406185" cy="3313728"/>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In their presentations and documentation, </a:t>
            </a:r>
            <a:r>
              <a:rPr kumimoji="0" lang="en-GB" sz="1600" b="0" i="0" u="none" strike="noStrike" kern="1200" cap="none" spc="0" normalizeH="0" baseline="0" noProof="0" dirty="0">
                <a:ln>
                  <a:noFill/>
                </a:ln>
                <a:solidFill>
                  <a:srgbClr val="0070C0"/>
                </a:solidFill>
                <a:effectLst/>
                <a:uLnTx/>
                <a:uFillTx/>
                <a:latin typeface="Verdana"/>
                <a:ea typeface="+mn-ea"/>
                <a:cs typeface="+mn-cs"/>
              </a:rPr>
              <a:t>ARM</a:t>
            </a:r>
            <a:r>
              <a:rPr kumimoji="0" lang="en-GB" sz="1600" b="0" i="0" u="none" strike="noStrike" kern="1200" cap="none" spc="0" normalizeH="0" baseline="0" noProof="0" dirty="0">
                <a:ln>
                  <a:noFill/>
                </a:ln>
                <a:solidFill>
                  <a:srgbClr val="000000"/>
                </a:solidFill>
                <a:effectLst/>
                <a:uLnTx/>
                <a:uFillTx/>
                <a:latin typeface="Verdana"/>
                <a:ea typeface="+mn-ea"/>
                <a:cs typeface="+mn-cs"/>
              </a:rPr>
              <a:t> often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refers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to</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CPU</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cores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t>
            </a:r>
            <a:r>
              <a:rPr kumimoji="0" lang="en-GB" sz="1600" b="0" i="0" u="none" strike="noStrike" kern="1200" cap="none" spc="0" normalizeH="0" baseline="0" noProof="0" dirty="0">
                <a:ln>
                  <a:noFill/>
                </a:ln>
                <a:solidFill>
                  <a:srgbClr val="FF0000"/>
                </a:solidFill>
                <a:effectLst/>
                <a:uLnTx/>
                <a:uFillTx/>
                <a:latin typeface="Verdana"/>
                <a:ea typeface="+mn-ea"/>
                <a:cs typeface="+mn-cs"/>
              </a:rPr>
              <a:t>CPUs,</a:t>
            </a:r>
          </a:p>
          <a:p>
            <a:pPr marR="0" lvl="0" algn="l" defTabSz="914400" rtl="0" eaLnBrk="1" fontAlgn="auto" latinLnBrk="0" hangingPunct="1">
              <a:lnSpc>
                <a:spcPct val="100000"/>
              </a:lnSpc>
              <a:spcBef>
                <a:spcPts val="0"/>
              </a:spcBef>
              <a:spcAft>
                <a:spcPts val="600"/>
              </a:spcAft>
              <a:buClrTx/>
              <a:buSzTx/>
              <a:tabLst/>
              <a:defRPr/>
            </a:pPr>
            <a:r>
              <a:rPr lang="en-GB" sz="1600" dirty="0">
                <a:solidFill>
                  <a:srgbClr val="FF0000"/>
                </a:solidFill>
                <a:latin typeface="Verdana"/>
              </a:rPr>
              <a:t>      </a:t>
            </a:r>
            <a:r>
              <a:rPr lang="en-GB" sz="1600" dirty="0">
                <a:latin typeface="Verdana"/>
              </a:rPr>
              <a:t>which is </a:t>
            </a:r>
            <a:r>
              <a:rPr lang="en-GB" sz="1600" dirty="0">
                <a:solidFill>
                  <a:srgbClr val="0070C0"/>
                </a:solidFill>
                <a:latin typeface="Verdana"/>
              </a:rPr>
              <a:t>misleading in multicore designs</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a:t>
            </a:r>
            <a:r>
              <a:rPr kumimoji="0" lang="en-GB" sz="1600" b="0" i="0" u="none" strike="noStrike" kern="1200" cap="none" spc="-30" normalizeH="0" baseline="0" noProof="0" dirty="0">
                <a:ln>
                  <a:noFill/>
                </a:ln>
                <a:solidFill>
                  <a:srgbClr val="0070C0"/>
                </a:solidFill>
                <a:effectLst/>
                <a:uLnTx/>
                <a:uFillTx/>
                <a:latin typeface="Verdana"/>
                <a:ea typeface="+mn-ea"/>
                <a:cs typeface="+mn-cs"/>
              </a:rPr>
              <a:t>his Chapter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specifically</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70C0"/>
                </a:solidFill>
                <a:effectLst/>
                <a:uLnTx/>
                <a:uFillTx/>
                <a:latin typeface="Verdana"/>
                <a:ea typeface="+mn-ea"/>
                <a:cs typeface="+mn-cs"/>
              </a:rPr>
              <a:t>discusses </a:t>
            </a:r>
            <a:r>
              <a:rPr kumimoji="0" lang="en-GB" sz="1600" b="0" i="0" u="none" strike="noStrike" kern="1200" cap="none" spc="-30" normalizeH="0" baseline="0" noProof="0" dirty="0">
                <a:ln>
                  <a:noFill/>
                </a:ln>
                <a:solidFill>
                  <a:srgbClr val="FF0000"/>
                </a:solidFill>
                <a:effectLst/>
                <a:uLnTx/>
                <a:uFillTx/>
                <a:latin typeface="Verdana"/>
                <a:ea typeface="+mn-ea"/>
                <a:cs typeface="+mn-cs"/>
              </a:rPr>
              <a:t>CPU cores </a:t>
            </a:r>
            <a:r>
              <a:rPr kumimoji="0" lang="en-GB" sz="1600" b="0" i="0" u="none" strike="noStrike" kern="1200" cap="none" spc="-30" normalizeH="0" baseline="0" noProof="0" dirty="0">
                <a:ln>
                  <a:noFill/>
                </a:ln>
                <a:effectLst/>
                <a:uLnTx/>
                <a:uFillTx/>
                <a:latin typeface="Verdana"/>
                <a:ea typeface="+mn-ea"/>
                <a:cs typeface="+mn-cs"/>
              </a:rPr>
              <a:t>based on the </a:t>
            </a:r>
            <a:r>
              <a:rPr kumimoji="0" lang="en-GB" sz="1600" b="0" i="0" u="none" strike="noStrike" kern="1200" cap="none" spc="-30" normalizeH="0" baseline="0" noProof="0" dirty="0" err="1">
                <a:ln>
                  <a:noFill/>
                </a:ln>
                <a:solidFill>
                  <a:srgbClr val="FF0000"/>
                </a:solidFill>
                <a:effectLst/>
                <a:uLnTx/>
                <a:uFillTx/>
                <a:latin typeface="Verdana"/>
                <a:ea typeface="+mn-ea"/>
                <a:cs typeface="+mn-cs"/>
              </a:rPr>
              <a:t>Armvx</a:t>
            </a:r>
            <a:r>
              <a:rPr kumimoji="0" lang="en-GB" sz="1600" b="0" i="0" u="none" strike="noStrike" kern="1200" cap="none" spc="-30" normalizeH="0" baseline="0" noProof="0" dirty="0">
                <a:ln>
                  <a:noFill/>
                </a:ln>
                <a:solidFill>
                  <a:srgbClr val="FF0000"/>
                </a:solidFill>
                <a:effectLst/>
                <a:uLnTx/>
                <a:uFillTx/>
                <a:latin typeface="Verdana"/>
                <a:ea typeface="+mn-ea"/>
                <a:cs typeface="+mn-cs"/>
              </a:rPr>
              <a:t>-A ISA</a:t>
            </a:r>
            <a:r>
              <a:rPr kumimoji="0" lang="hu-HU" sz="1600" b="0" i="0" u="none" strike="noStrike" kern="1200" cap="none" spc="-30" normalizeH="0" baseline="0" noProof="0" dirty="0">
                <a:ln>
                  <a:noFill/>
                </a:ln>
                <a:solidFill>
                  <a:srgbClr val="FF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hu-HU" sz="1600" b="0" i="0" u="none" strike="noStrike" kern="1200" cap="none" spc="-30" normalizeH="0" baseline="0" noProof="0" dirty="0">
                <a:ln>
                  <a:noFill/>
                </a:ln>
                <a:solidFill>
                  <a:srgbClr val="000000"/>
                </a:solidFill>
                <a:effectLst/>
                <a:uLnTx/>
                <a:uFillTx/>
                <a:latin typeface="Verdana"/>
                <a:ea typeface="+mn-ea"/>
                <a:cs typeface="+mn-cs"/>
              </a:rPr>
              <a:t>T</a:t>
            </a:r>
            <a:r>
              <a:rPr kumimoji="0" lang="en-GB" sz="1600" b="0" i="0" u="none" strike="noStrike" kern="1200" cap="none" spc="-30" normalizeH="0" baseline="0" noProof="0" dirty="0">
                <a:ln>
                  <a:noFill/>
                </a:ln>
                <a:solidFill>
                  <a:srgbClr val="000000"/>
                </a:solidFill>
                <a:effectLst/>
                <a:uLnTx/>
                <a:uFillTx/>
                <a:latin typeface="Verdana"/>
                <a:ea typeface="+mn-ea"/>
                <a:cs typeface="+mn-cs"/>
              </a:rPr>
              <a:t>he </a:t>
            </a:r>
            <a:r>
              <a:rPr kumimoji="0" lang="en-GB" sz="1600" b="0" i="0" u="none" strike="noStrike" kern="1200" cap="none" spc="-30" normalizeH="0" baseline="0" noProof="0" dirty="0">
                <a:ln>
                  <a:noFill/>
                </a:ln>
                <a:solidFill>
                  <a:srgbClr val="FF0000"/>
                </a:solidFill>
                <a:effectLst/>
                <a:uLnTx/>
                <a:uFillTx/>
                <a:latin typeface="Verdana"/>
                <a:ea typeface="+mn-ea"/>
                <a:cs typeface="+mn-cs"/>
              </a:rPr>
              <a:t>“A” tag</a:t>
            </a:r>
            <a:r>
              <a:rPr kumimoji="0" lang="en-GB" sz="1600" b="0" i="0" u="none" strike="noStrike" kern="1200" cap="none" spc="-30" normalizeH="0" baseline="0" noProof="0" dirty="0">
                <a:ln>
                  <a:noFill/>
                </a:ln>
                <a:solidFill>
                  <a:srgbClr val="000000"/>
                </a:solidFill>
                <a:effectLst/>
                <a:uLnTx/>
                <a:uFillTx/>
                <a:latin typeface="Verdana"/>
                <a:ea typeface="+mn-ea"/>
                <a:cs typeface="+mn-cs"/>
              </a:rPr>
              <a:t> refers to </a:t>
            </a:r>
            <a:r>
              <a:rPr kumimoji="0" lang="en-GB" sz="1600" b="0" i="0" u="none" strike="noStrike" kern="1200" cap="none" spc="-30" normalizeH="0" baseline="0" noProof="0" dirty="0">
                <a:ln>
                  <a:noFill/>
                </a:ln>
                <a:solidFill>
                  <a:srgbClr val="0070C0"/>
                </a:solidFill>
                <a:effectLst/>
                <a:uLnTx/>
                <a:uFillTx/>
                <a:latin typeface="Verdana"/>
                <a:ea typeface="+mn-ea"/>
                <a:cs typeface="+mn-cs"/>
              </a:rPr>
              <a:t>application-oriented CPUs, </a:t>
            </a:r>
            <a:r>
              <a:rPr kumimoji="0" lang="en-GB" sz="1600" b="0" i="0" u="none" strike="noStrike" kern="1200" cap="none" spc="-30" normalizeH="0" baseline="0" noProof="0" dirty="0">
                <a:ln>
                  <a:noFill/>
                </a:ln>
                <a:effectLst/>
                <a:uLnTx/>
                <a:uFillTx/>
                <a:latin typeface="Verdana"/>
                <a:ea typeface="+mn-ea"/>
                <a:cs typeface="+mn-cs"/>
              </a:rPr>
              <a:t>used in </a:t>
            </a:r>
            <a:r>
              <a:rPr kumimoji="0" lang="en-GB" sz="1600" b="0" i="0" u="none" strike="noStrike" kern="1200" cap="none" spc="-30" normalizeH="0" baseline="0" noProof="0" dirty="0">
                <a:ln>
                  <a:noFill/>
                </a:ln>
                <a:solidFill>
                  <a:srgbClr val="000000"/>
                </a:solidFill>
                <a:effectLst/>
                <a:uLnTx/>
                <a:uFillTx/>
                <a:latin typeface="Verdana"/>
                <a:ea typeface="+mn-ea"/>
                <a:cs typeface="+mn-cs"/>
              </a:rPr>
              <a:t>mobile devices, as will be</a:t>
            </a:r>
          </a:p>
          <a:p>
            <a:pPr marR="0" lvl="0" algn="l" defTabSz="914400" rtl="0" eaLnBrk="1" fontAlgn="auto" latinLnBrk="0" hangingPunct="1">
              <a:lnSpc>
                <a:spcPct val="100000"/>
              </a:lnSpc>
              <a:spcBef>
                <a:spcPts val="0"/>
              </a:spcBef>
              <a:spcAft>
                <a:spcPts val="600"/>
              </a:spcAft>
              <a:buClrTx/>
              <a:buSzTx/>
              <a:tabLst/>
              <a:defRPr/>
            </a:pPr>
            <a:r>
              <a:rPr lang="en-GB" sz="1600" spc="-30" dirty="0">
                <a:solidFill>
                  <a:srgbClr val="000000"/>
                </a:solidFill>
                <a:latin typeface="Verdana"/>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 discussed later. </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However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both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ARM </a:t>
            </a:r>
            <a:r>
              <a:rPr kumimoji="0" lang="hu-HU" sz="1600" b="0" i="0" u="none" strike="noStrike" kern="1200" cap="none" spc="0" normalizeH="0" baseline="0" noProof="0" dirty="0">
                <a:ln>
                  <a:noFill/>
                </a:ln>
                <a:solidFill>
                  <a:srgbClr val="000000"/>
                </a:solidFill>
                <a:effectLst/>
                <a:uLnTx/>
                <a:uFillTx/>
                <a:latin typeface="Verdana"/>
                <a:ea typeface="+mn-ea"/>
                <a:cs typeface="+mn-cs"/>
              </a:rPr>
              <a:t>and</a:t>
            </a:r>
            <a:r>
              <a:rPr kumimoji="0" lang="en-GB" sz="1600" b="0" i="0" u="none" strike="noStrike" kern="1200" cap="none" spc="0" normalizeH="0" baseline="0" noProof="0" dirty="0">
                <a:ln>
                  <a:noFill/>
                </a:ln>
                <a:solidFill>
                  <a:srgbClr val="000000"/>
                </a:solidFill>
                <a:effectLst/>
                <a:uLnTx/>
                <a:uFillTx/>
                <a:latin typeface="Verdana"/>
                <a:ea typeface="+mn-ea"/>
                <a:cs typeface="+mn-cs"/>
              </a:rPr>
              <a:t> our Lecture Notes are </a:t>
            </a:r>
            <a:r>
              <a:rPr kumimoji="0" lang="hu-HU" sz="1600" b="0" i="0" u="none" strike="noStrike" kern="1200" cap="none" spc="0" normalizeH="0" baseline="0" noProof="0" dirty="0">
                <a:ln>
                  <a:noFill/>
                </a:ln>
                <a:solidFill>
                  <a:srgbClr val="0070C0"/>
                </a:solidFill>
                <a:effectLst/>
                <a:uLnTx/>
                <a:uFillTx/>
                <a:latin typeface="Verdana"/>
                <a:ea typeface="+mn-ea"/>
                <a:cs typeface="+mn-cs"/>
              </a:rPr>
              <a:t>in</a:t>
            </a:r>
            <a:r>
              <a:rPr kumimoji="0" lang="en-GB" sz="1600" b="0" i="0" u="none" strike="noStrike" kern="1200" cap="none" spc="0" normalizeH="0" baseline="0" noProof="0" dirty="0">
                <a:ln>
                  <a:noFill/>
                </a:ln>
                <a:solidFill>
                  <a:srgbClr val="0070C0"/>
                </a:solidFill>
                <a:effectLst/>
                <a:uLnTx/>
                <a:uFillTx/>
                <a:latin typeface="Verdana"/>
                <a:ea typeface="+mn-ea"/>
                <a:cs typeface="+mn-cs"/>
              </a:rPr>
              <a:t>consequent </a:t>
            </a:r>
            <a:r>
              <a:rPr kumimoji="0" lang="en-GB" sz="1600" b="0" i="0" u="none" strike="noStrike" kern="1200" cap="none" spc="0" normalizeH="0" baseline="0" noProof="0" dirty="0">
                <a:ln>
                  <a:noFill/>
                </a:ln>
                <a:solidFill>
                  <a:srgbClr val="000000"/>
                </a:solidFill>
                <a:effectLst/>
                <a:uLnTx/>
                <a:uFillTx/>
                <a:latin typeface="Verdana"/>
                <a:ea typeface="+mn-ea"/>
                <a:cs typeface="+mn-cs"/>
              </a:rPr>
              <a:t>in using the term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A tag</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r>
              <a:rPr kumimoji="0" lang="en-GB" sz="1600" b="0" i="0" u="none" strike="noStrike" kern="1200" cap="none" spc="0" normalizeH="0" noProof="0" dirty="0">
                <a:ln>
                  <a:noFill/>
                </a:ln>
                <a:solidFill>
                  <a:srgbClr val="000000"/>
                </a:solidFill>
                <a:effectLst/>
                <a:uLnTx/>
                <a:uFillTx/>
                <a:latin typeface="Verdana"/>
                <a:ea typeface="+mn-ea"/>
                <a:cs typeface="+mn-cs"/>
              </a:rPr>
              <a:t> as it is not always specified.</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But regardless of whether the “A tag” is specified or not, our Chapter consistently</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refers to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CPUs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based</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on</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err="1">
                <a:ln>
                  <a:noFill/>
                </a:ln>
                <a:solidFill>
                  <a:srgbClr val="FF0000"/>
                </a:solidFill>
                <a:effectLst/>
                <a:uLnTx/>
                <a:uFillTx/>
                <a:latin typeface="Verdana"/>
                <a:ea typeface="+mn-ea"/>
                <a:cs typeface="+mn-cs"/>
              </a:rPr>
              <a:t>Armvx</a:t>
            </a:r>
            <a:r>
              <a:rPr kumimoji="0" lang="en-GB" sz="1600" b="0" i="0" u="none" strike="noStrike" kern="1200" cap="none" spc="0" normalizeH="0" baseline="0" noProof="0" dirty="0">
                <a:ln>
                  <a:noFill/>
                </a:ln>
                <a:solidFill>
                  <a:srgbClr val="FF0000"/>
                </a:solidFill>
                <a:effectLst/>
                <a:uLnTx/>
                <a:uFillTx/>
                <a:latin typeface="Verdana"/>
                <a:ea typeface="+mn-ea"/>
                <a:cs typeface="+mn-cs"/>
              </a:rPr>
              <a:t>-A ISA</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One more point: This Chapter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discusses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ARM’s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CPU core designs, </a:t>
            </a:r>
            <a:r>
              <a:rPr kumimoji="0" lang="en-GB" sz="1600" b="0" i="0" u="none" strike="noStrike" kern="1200" cap="none" spc="0" normalizeH="0" baseline="0" noProof="0" dirty="0">
                <a:ln>
                  <a:noFill/>
                </a:ln>
                <a:effectLst/>
                <a:uLnTx/>
                <a:uFillTx/>
                <a:latin typeface="Verdana"/>
                <a:ea typeface="+mn-ea"/>
                <a:cs typeface="+mn-cs"/>
              </a:rPr>
              <a:t>which we </a:t>
            </a:r>
            <a:r>
              <a:rPr lang="en-US" sz="1600" dirty="0">
                <a:solidFill>
                  <a:srgbClr val="0070C0"/>
                </a:solidFill>
              </a:rPr>
              <a:t>often</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rPr>
              <a:t>       refer to </a:t>
            </a:r>
            <a:r>
              <a:rPr lang="en-US" sz="1600" dirty="0">
                <a:solidFill>
                  <a:srgbClr val="000000"/>
                </a:solidFill>
              </a:rPr>
              <a:t>simply as </a:t>
            </a:r>
            <a:r>
              <a:rPr lang="en-US" sz="1600" dirty="0">
                <a:solidFill>
                  <a:srgbClr val="FF0000"/>
                </a:solidFill>
              </a:rPr>
              <a:t>CPU cores </a:t>
            </a:r>
            <a:r>
              <a:rPr lang="en-US" sz="1600" dirty="0">
                <a:solidFill>
                  <a:srgbClr val="000000"/>
                </a:solidFill>
              </a:rPr>
              <a:t>for brevity</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245457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 calcmode="lin" valueType="num">
                                      <p:cBhvr additive="base">
                                        <p:cTn id="21"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additive="base">
                                        <p:cTn id="3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 calcmode="lin" valueType="num">
                                      <p:cBhvr additive="base">
                                        <p:cTn id="35"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xEl>
                                              <p:pRg st="7" end="7"/>
                                            </p:txEl>
                                          </p:spTgt>
                                        </p:tgtEl>
                                        <p:attrNameLst>
                                          <p:attrName>style.visibility</p:attrName>
                                        </p:attrNameLst>
                                      </p:cBhvr>
                                      <p:to>
                                        <p:strVal val="visible"/>
                                      </p:to>
                                    </p:set>
                                    <p:anim calcmode="lin" valueType="num">
                                      <p:cBhvr additive="base">
                                        <p:cTn id="39"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
                                            <p:txEl>
                                              <p:pRg st="8" end="8"/>
                                            </p:txEl>
                                          </p:spTgt>
                                        </p:tgtEl>
                                        <p:attrNameLst>
                                          <p:attrName>style.visibility</p:attrName>
                                        </p:attrNameLst>
                                      </p:cBhvr>
                                      <p:to>
                                        <p:strVal val="visible"/>
                                      </p:to>
                                    </p:set>
                                    <p:anim calcmode="lin" valueType="num">
                                      <p:cBhvr additive="base">
                                        <p:cTn id="43" dur="500" fill="hold"/>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
                                            <p:txEl>
                                              <p:pRg st="9" end="9"/>
                                            </p:txEl>
                                          </p:spTgt>
                                        </p:tgtEl>
                                        <p:attrNameLst>
                                          <p:attrName>style.visibility</p:attrName>
                                        </p:attrNameLst>
                                      </p:cBhvr>
                                      <p:to>
                                        <p:strVal val="visible"/>
                                      </p:to>
                                    </p:set>
                                    <p:anim calcmode="lin" valueType="num">
                                      <p:cBhvr additive="base">
                                        <p:cTn id="55" dur="500" fill="hold"/>
                                        <p:tgtEl>
                                          <p:spTgt spid="5">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
                                            <p:txEl>
                                              <p:pRg st="9" end="9"/>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
                                            <p:txEl>
                                              <p:pRg st="10" end="10"/>
                                            </p:txEl>
                                          </p:spTgt>
                                        </p:tgtEl>
                                        <p:attrNameLst>
                                          <p:attrName>style.visibility</p:attrName>
                                        </p:attrNameLst>
                                      </p:cBhvr>
                                      <p:to>
                                        <p:strVal val="visible"/>
                                      </p:to>
                                    </p:set>
                                    <p:anim calcmode="lin" valueType="num">
                                      <p:cBhvr additive="base">
                                        <p:cTn id="59" dur="500" fill="hold"/>
                                        <p:tgtEl>
                                          <p:spTgt spid="5">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93B4F-8A25-F971-155E-AD454C682375}"/>
              </a:ext>
            </a:extLst>
          </p:cNvPr>
          <p:cNvSpPr>
            <a:spLocks noGrp="1"/>
          </p:cNvSpPr>
          <p:nvPr>
            <p:ph type="title"/>
          </p:nvPr>
        </p:nvSpPr>
        <p:spPr/>
        <p:txBody>
          <a:bodyPr/>
          <a:lstStyle/>
          <a:p>
            <a:r>
              <a:rPr lang="en-US" sz="1700" dirty="0">
                <a:solidFill>
                  <a:srgbClr val="FFFFFF"/>
                </a:solidFill>
              </a:rPr>
              <a:t>2.1 Overview of the evolution of the Arm ISA </a:t>
            </a:r>
            <a:r>
              <a:rPr lang="hu-HU" sz="1700" dirty="0">
                <a:solidFill>
                  <a:srgbClr val="FFFFFF"/>
                </a:solidFill>
              </a:rPr>
              <a:t>(</a:t>
            </a:r>
            <a:r>
              <a:rPr lang="en-US" sz="1700" dirty="0">
                <a:solidFill>
                  <a:srgbClr val="FFFFFF"/>
                </a:solidFill>
              </a:rPr>
              <a:t>10</a:t>
            </a:r>
            <a:r>
              <a:rPr lang="hu-HU" sz="1800" dirty="0">
                <a:solidFill>
                  <a:srgbClr val="FFFFFF"/>
                </a:solidFill>
              </a:rPr>
              <a:t>)</a:t>
            </a:r>
            <a:endParaRPr lang="hu-HU" dirty="0"/>
          </a:p>
        </p:txBody>
      </p:sp>
      <p:sp>
        <p:nvSpPr>
          <p:cNvPr id="3" name="TextBox 2">
            <a:extLst>
              <a:ext uri="{FF2B5EF4-FFF2-40B4-BE49-F238E27FC236}">
                <a16:creationId xmlns:a16="http://schemas.microsoft.com/office/drawing/2014/main" id="{9BCBD657-CDE1-598B-F4CE-A7F8DD5C648D}"/>
              </a:ext>
            </a:extLst>
          </p:cNvPr>
          <p:cNvSpPr txBox="1"/>
          <p:nvPr/>
        </p:nvSpPr>
        <p:spPr>
          <a:xfrm>
            <a:off x="71438" y="450415"/>
            <a:ext cx="5651868" cy="369332"/>
          </a:xfrm>
          <a:prstGeom prst="rect">
            <a:avLst/>
          </a:prstGeom>
          <a:noFill/>
        </p:spPr>
        <p:txBody>
          <a:bodyPr wrap="none" rtlCol="0">
            <a:spAutoFit/>
          </a:bodyPr>
          <a:lstStyle/>
          <a:p>
            <a:r>
              <a:rPr lang="en-US" dirty="0">
                <a:solidFill>
                  <a:schemeClr val="accent6"/>
                </a:solidFill>
              </a:rPr>
              <a:t>The most important extensions of the ARM ISA</a:t>
            </a:r>
            <a:endParaRPr lang="hu-HU" dirty="0">
              <a:solidFill>
                <a:schemeClr val="accent6"/>
              </a:solidFill>
            </a:endParaRPr>
          </a:p>
        </p:txBody>
      </p:sp>
      <p:sp>
        <p:nvSpPr>
          <p:cNvPr id="9" name="Rectangle: Rounded Corners 8">
            <a:extLst>
              <a:ext uri="{FF2B5EF4-FFF2-40B4-BE49-F238E27FC236}">
                <a16:creationId xmlns:a16="http://schemas.microsoft.com/office/drawing/2014/main" id="{9BF3B6C9-FC10-472F-4A21-0C9AE3BB3EB2}"/>
              </a:ext>
            </a:extLst>
          </p:cNvPr>
          <p:cNvSpPr/>
          <p:nvPr/>
        </p:nvSpPr>
        <p:spPr bwMode="auto">
          <a:xfrm>
            <a:off x="0" y="872296"/>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5797E38-45F6-E19D-A098-87315791C64F}"/>
              </a:ext>
            </a:extLst>
          </p:cNvPr>
          <p:cNvSpPr txBox="1"/>
          <p:nvPr/>
        </p:nvSpPr>
        <p:spPr>
          <a:xfrm>
            <a:off x="107950" y="872362"/>
            <a:ext cx="8992590" cy="338554"/>
          </a:xfrm>
          <a:prstGeom prst="rect">
            <a:avLst/>
          </a:prstGeom>
          <a:noFill/>
        </p:spPr>
        <p:txBody>
          <a:bodyPr wrap="none" rtlCol="0">
            <a:spAutoFit/>
          </a:bodyPr>
          <a:lstStyle/>
          <a:p>
            <a:r>
              <a:rPr lang="en-US" sz="1600" dirty="0"/>
              <a:t>In the long history of the evolution of the ARM ISA the </a:t>
            </a:r>
            <a:r>
              <a:rPr lang="en-US" sz="1600" dirty="0">
                <a:solidFill>
                  <a:srgbClr val="FF0000"/>
                </a:solidFill>
              </a:rPr>
              <a:t>most important releases </a:t>
            </a:r>
            <a:r>
              <a:rPr lang="en-US" sz="1600" dirty="0"/>
              <a:t>were</a:t>
            </a:r>
            <a:endParaRPr lang="hu-HU" sz="1600" dirty="0"/>
          </a:p>
        </p:txBody>
      </p:sp>
      <p:sp>
        <p:nvSpPr>
          <p:cNvPr id="5" name="TextBox 4">
            <a:extLst>
              <a:ext uri="{FF2B5EF4-FFF2-40B4-BE49-F238E27FC236}">
                <a16:creationId xmlns:a16="http://schemas.microsoft.com/office/drawing/2014/main" id="{4A07D20E-C2EC-4548-F273-3C7B924A2608}"/>
              </a:ext>
            </a:extLst>
          </p:cNvPr>
          <p:cNvSpPr txBox="1"/>
          <p:nvPr/>
        </p:nvSpPr>
        <p:spPr>
          <a:xfrm>
            <a:off x="399393" y="1198183"/>
            <a:ext cx="2151551" cy="1192634"/>
          </a:xfrm>
          <a:prstGeom prst="rect">
            <a:avLst/>
          </a:prstGeom>
          <a:noFill/>
        </p:spPr>
        <p:txBody>
          <a:bodyPr wrap="none" rtlCol="0">
            <a:spAutoFit/>
          </a:bodyPr>
          <a:lstStyle/>
          <a:p>
            <a:pPr>
              <a:spcAft>
                <a:spcPts val="300"/>
              </a:spcAft>
            </a:pPr>
            <a:r>
              <a:rPr lang="en-US" sz="1600" dirty="0"/>
              <a:t>a) the Armv7,</a:t>
            </a:r>
          </a:p>
          <a:p>
            <a:pPr>
              <a:spcAft>
                <a:spcPts val="300"/>
              </a:spcAft>
            </a:pPr>
            <a:r>
              <a:rPr lang="en-US" sz="1600" dirty="0"/>
              <a:t>b) the Armv8.0 </a:t>
            </a:r>
          </a:p>
          <a:p>
            <a:pPr>
              <a:spcAft>
                <a:spcPts val="300"/>
              </a:spcAft>
            </a:pPr>
            <a:r>
              <a:rPr lang="en-US" sz="1600" dirty="0"/>
              <a:t>c) the Arm8.2 and </a:t>
            </a:r>
          </a:p>
          <a:p>
            <a:pPr>
              <a:spcAft>
                <a:spcPts val="300"/>
              </a:spcAft>
            </a:pPr>
            <a:r>
              <a:rPr lang="en-US" sz="1600" dirty="0"/>
              <a:t>d) the Arm v9.0 </a:t>
            </a:r>
            <a:endParaRPr lang="hu-HU" sz="1600" dirty="0"/>
          </a:p>
        </p:txBody>
      </p:sp>
      <p:sp>
        <p:nvSpPr>
          <p:cNvPr id="6" name="TextBox 5">
            <a:extLst>
              <a:ext uri="{FF2B5EF4-FFF2-40B4-BE49-F238E27FC236}">
                <a16:creationId xmlns:a16="http://schemas.microsoft.com/office/drawing/2014/main" id="{A4932343-BB0F-D531-C553-08E5C0FC81B7}"/>
              </a:ext>
            </a:extLst>
          </p:cNvPr>
          <p:cNvSpPr txBox="1"/>
          <p:nvPr/>
        </p:nvSpPr>
        <p:spPr>
          <a:xfrm>
            <a:off x="89780" y="2459425"/>
            <a:ext cx="4157741" cy="661720"/>
          </a:xfrm>
          <a:prstGeom prst="rect">
            <a:avLst/>
          </a:prstGeom>
          <a:noFill/>
        </p:spPr>
        <p:txBody>
          <a:bodyPr wrap="none" rtlCol="0">
            <a:spAutoFit/>
          </a:bodyPr>
          <a:lstStyle/>
          <a:p>
            <a:pPr>
              <a:spcAft>
                <a:spcPts val="600"/>
              </a:spcAft>
            </a:pPr>
            <a:r>
              <a:rPr lang="en-US" sz="1600" dirty="0"/>
              <a:t>ISAs.</a:t>
            </a:r>
          </a:p>
          <a:p>
            <a:r>
              <a:rPr lang="en-US" sz="1600" dirty="0"/>
              <a:t>Why is it so? We will discuss this next.</a:t>
            </a:r>
            <a:endParaRPr lang="hu-HU" sz="1600" dirty="0"/>
          </a:p>
        </p:txBody>
      </p:sp>
    </p:spTree>
    <p:extLst>
      <p:ext uri="{BB962C8B-B14F-4D97-AF65-F5344CB8AC3E}">
        <p14:creationId xmlns:p14="http://schemas.microsoft.com/office/powerpoint/2010/main" val="8092431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solidFill>
                  <a:srgbClr val="FFFFFF"/>
                </a:solidFill>
              </a:rPr>
              <a:t>2.1 Overview of the evolution of the Arm ISA </a:t>
            </a:r>
            <a:r>
              <a:rPr lang="hu-HU" sz="1700" dirty="0">
                <a:solidFill>
                  <a:srgbClr val="FFFFFF"/>
                </a:solidFill>
              </a:rPr>
              <a:t>(</a:t>
            </a:r>
            <a:r>
              <a:rPr lang="en-US" sz="1700" dirty="0">
                <a:solidFill>
                  <a:srgbClr val="FFFFFF"/>
                </a:solidFill>
              </a:rPr>
              <a:t>11</a:t>
            </a:r>
            <a:r>
              <a:rPr lang="hu-HU" sz="1700" dirty="0">
                <a:solidFill>
                  <a:srgbClr val="FFFFFF"/>
                </a:solidFill>
              </a:rPr>
              <a:t>)</a:t>
            </a:r>
            <a:endParaRPr lang="en-US" dirty="0"/>
          </a:p>
        </p:txBody>
      </p:sp>
      <p:sp>
        <p:nvSpPr>
          <p:cNvPr id="6" name="Rounded Rectangle 5"/>
          <p:cNvSpPr/>
          <p:nvPr/>
        </p:nvSpPr>
        <p:spPr bwMode="auto">
          <a:xfrm>
            <a:off x="16870" y="868195"/>
            <a:ext cx="9117012" cy="9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p:cNvSpPr txBox="1"/>
          <p:nvPr/>
        </p:nvSpPr>
        <p:spPr>
          <a:xfrm>
            <a:off x="248166" y="884828"/>
            <a:ext cx="8994770"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80" normalizeH="0" baseline="0" noProof="0" dirty="0">
                <a:ln>
                  <a:noFill/>
                </a:ln>
                <a:solidFill>
                  <a:srgbClr val="0070C0"/>
                </a:solidFill>
                <a:effectLst/>
                <a:uLnTx/>
                <a:uFillTx/>
                <a:latin typeface="Verdana"/>
                <a:ea typeface="+mn-ea"/>
                <a:cs typeface="+mn-cs"/>
              </a:rPr>
              <a:t>The </a:t>
            </a:r>
            <a:r>
              <a:rPr kumimoji="0" lang="en-GB" sz="1600" b="0" i="0" u="none" strike="noStrike" kern="1200" cap="none" spc="-80" normalizeH="0" baseline="0" noProof="0" dirty="0">
                <a:ln>
                  <a:noFill/>
                </a:ln>
                <a:solidFill>
                  <a:srgbClr val="FF0000"/>
                </a:solidFill>
                <a:effectLst/>
                <a:uLnTx/>
                <a:uFillTx/>
                <a:latin typeface="Verdana"/>
                <a:ea typeface="+mn-ea"/>
                <a:cs typeface="+mn-cs"/>
              </a:rPr>
              <a:t>Armv7 </a:t>
            </a:r>
            <a:r>
              <a:rPr kumimoji="0" lang="en-GB" sz="1600" b="0" i="0" u="none" strike="noStrike" kern="1200" cap="none" spc="-80" normalizeH="0" baseline="0" noProof="0" dirty="0">
                <a:ln>
                  <a:noFill/>
                </a:ln>
                <a:solidFill>
                  <a:srgbClr val="0070C0"/>
                </a:solidFill>
                <a:effectLst/>
                <a:uLnTx/>
                <a:uFillTx/>
                <a:latin typeface="Verdana"/>
                <a:ea typeface="+mn-ea"/>
                <a:cs typeface="+mn-cs"/>
              </a:rPr>
              <a:t>ISA release, </a:t>
            </a:r>
            <a:r>
              <a:rPr kumimoji="0" lang="en-GB" sz="1600" b="0" i="0" u="none" strike="noStrike" kern="1200" cap="none" spc="-80" normalizeH="0" baseline="0" noProof="0" dirty="0">
                <a:ln>
                  <a:noFill/>
                </a:ln>
                <a:solidFill>
                  <a:srgbClr val="000000"/>
                </a:solidFill>
                <a:effectLst/>
                <a:uLnTx/>
                <a:uFillTx/>
                <a:latin typeface="Verdana"/>
                <a:ea typeface="+mn-ea"/>
                <a:cs typeface="+mn-cs"/>
              </a:rPr>
              <a:t>a</a:t>
            </a:r>
            <a:r>
              <a:rPr kumimoji="0" lang="en-US" sz="1600" b="0" i="0" u="none" strike="noStrike" kern="1200" cap="none" spc="-80" normalizeH="0" baseline="0" noProof="0" dirty="0" err="1">
                <a:ln>
                  <a:noFill/>
                </a:ln>
                <a:solidFill>
                  <a:srgbClr val="000000"/>
                </a:solidFill>
                <a:effectLst/>
                <a:uLnTx/>
                <a:uFillTx/>
                <a:latin typeface="Verdana"/>
                <a:ea typeface="+mn-ea"/>
                <a:cs typeface="+mn-cs"/>
              </a:rPr>
              <a:t>nnounced</a:t>
            </a:r>
            <a:r>
              <a:rPr kumimoji="0" lang="en-US" sz="1600" b="0" i="0" u="none" strike="noStrike" kern="1200" cap="none" spc="-80" normalizeH="0" baseline="0" noProof="0" dirty="0">
                <a:ln>
                  <a:noFill/>
                </a:ln>
                <a:solidFill>
                  <a:srgbClr val="000000"/>
                </a:solidFill>
                <a:effectLst/>
                <a:uLnTx/>
                <a:uFillTx/>
                <a:latin typeface="Verdana"/>
                <a:ea typeface="+mn-ea"/>
                <a:cs typeface="+mn-cs"/>
              </a:rPr>
              <a:t> in </a:t>
            </a:r>
            <a:r>
              <a:rPr kumimoji="0" lang="en-US" sz="1600" b="0" i="0" u="none" strike="noStrike" kern="1200" cap="none" spc="-80" normalizeH="0" baseline="0" noProof="0" dirty="0">
                <a:ln>
                  <a:noFill/>
                </a:ln>
                <a:solidFill>
                  <a:srgbClr val="0070C0"/>
                </a:solidFill>
                <a:effectLst/>
                <a:uLnTx/>
                <a:uFillTx/>
                <a:latin typeface="Verdana"/>
                <a:ea typeface="+mn-ea"/>
                <a:cs typeface="+mn-cs"/>
              </a:rPr>
              <a:t>2004,</a:t>
            </a:r>
            <a:r>
              <a:rPr kumimoji="0" lang="en-US" sz="1600" b="0" i="0" u="none" strike="noStrike" kern="1200" cap="none" spc="-80" normalizeH="0" baseline="0" noProof="0" dirty="0">
                <a:ln>
                  <a:noFill/>
                </a:ln>
                <a:solidFill>
                  <a:srgbClr val="000000"/>
                </a:solidFill>
                <a:effectLst/>
                <a:uLnTx/>
                <a:uFillTx/>
                <a:latin typeface="Verdana"/>
                <a:ea typeface="+mn-ea"/>
                <a:cs typeface="+mn-cs"/>
              </a:rPr>
              <a:t> gave rise to the </a:t>
            </a:r>
            <a:r>
              <a:rPr kumimoji="0" lang="en-US" sz="1600" b="0" i="0" u="none" strike="noStrike" kern="1200" cap="none" spc="-80" normalizeH="0" baseline="0" noProof="0" dirty="0">
                <a:ln>
                  <a:noFill/>
                </a:ln>
                <a:solidFill>
                  <a:srgbClr val="FF0000"/>
                </a:solidFill>
                <a:effectLst/>
                <a:uLnTx/>
                <a:uFillTx/>
                <a:latin typeface="Verdana"/>
                <a:ea typeface="+mn-ea"/>
                <a:cs typeface="+mn-cs"/>
              </a:rPr>
              <a:t>Cortex Family of CPU 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These CPU cores became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workhorse of mobile processors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the first decade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of the 2000’s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9" name="TextBox 8"/>
          <p:cNvSpPr txBox="1"/>
          <p:nvPr/>
        </p:nvSpPr>
        <p:spPr>
          <a:xfrm>
            <a:off x="71438" y="440668"/>
            <a:ext cx="1026120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 The importance of the Armv7 ISA release</a:t>
            </a:r>
          </a:p>
        </p:txBody>
      </p:sp>
    </p:spTree>
    <p:extLst>
      <p:ext uri="{BB962C8B-B14F-4D97-AF65-F5344CB8AC3E}">
        <p14:creationId xmlns:p14="http://schemas.microsoft.com/office/powerpoint/2010/main" val="2753900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F36CC0-AA43-E55A-91F5-CE6A772C43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9B28CA-CEFA-23E4-4D7C-4CE700E6AB84}"/>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hu-HU" sz="1700" dirty="0"/>
              <a:t>2.1 </a:t>
            </a:r>
            <a:r>
              <a:rPr lang="en-US" sz="1700" dirty="0"/>
              <a:t>Overview of the evolution of the Arm ISA </a:t>
            </a:r>
            <a:r>
              <a:rPr lang="hu-HU" sz="1700" dirty="0"/>
              <a:t>(</a:t>
            </a:r>
            <a:r>
              <a:rPr lang="en-US" sz="1700" dirty="0"/>
              <a:t>12</a:t>
            </a:r>
            <a:r>
              <a:rPr lang="hu-HU" sz="1700" dirty="0"/>
              <a:t>)</a:t>
            </a:r>
            <a:endParaRPr lang="en-US" sz="1700" kern="1200" dirty="0">
              <a:solidFill>
                <a:srgbClr val="FFFFFF"/>
              </a:solidFill>
            </a:endParaRPr>
          </a:p>
        </p:txBody>
      </p:sp>
      <p:sp>
        <p:nvSpPr>
          <p:cNvPr id="3" name="TextBox 2">
            <a:extLst>
              <a:ext uri="{FF2B5EF4-FFF2-40B4-BE49-F238E27FC236}">
                <a16:creationId xmlns:a16="http://schemas.microsoft.com/office/drawing/2014/main" id="{361FADD0-B7DF-965B-9D99-5ABE9EA56E68}"/>
              </a:ext>
            </a:extLst>
          </p:cNvPr>
          <p:cNvSpPr txBox="1"/>
          <p:nvPr/>
        </p:nvSpPr>
        <p:spPr>
          <a:xfrm>
            <a:off x="75050" y="440668"/>
            <a:ext cx="6123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t</a:t>
            </a:r>
            <a:r>
              <a:rPr kumimoji="0" lang="en-GB" sz="1800" b="0" i="0" u="none" strike="noStrike" kern="1200" cap="none" spc="0" normalizeH="0" baseline="0" noProof="0" dirty="0">
                <a:ln>
                  <a:noFill/>
                </a:ln>
                <a:solidFill>
                  <a:srgbClr val="333399"/>
                </a:solidFill>
                <a:effectLst/>
                <a:uLnTx/>
                <a:uFillTx/>
                <a:latin typeface="Verdana"/>
                <a:ea typeface="+mn-ea"/>
                <a:cs typeface="+mn-cs"/>
              </a:rPr>
              <a:t>he Cortex family of CPU cores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E918F776-9662-8D70-5BB6-80BE6A230D1D}"/>
              </a:ext>
            </a:extLst>
          </p:cNvPr>
          <p:cNvSpPr/>
          <p:nvPr/>
        </p:nvSpPr>
        <p:spPr bwMode="auto">
          <a:xfrm>
            <a:off x="-36512" y="908856"/>
            <a:ext cx="9180000" cy="12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46A623E3-0F47-5A52-6161-C3ED0CFB9D9F}"/>
              </a:ext>
            </a:extLst>
          </p:cNvPr>
          <p:cNvSpPr txBox="1"/>
          <p:nvPr/>
        </p:nvSpPr>
        <p:spPr>
          <a:xfrm>
            <a:off x="231198" y="944724"/>
            <a:ext cx="8704947"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In </a:t>
            </a:r>
            <a:r>
              <a:rPr kumimoji="0" lang="en-US" sz="1600" b="0" i="0" u="none" strike="noStrike" kern="1200" cap="none" spc="-60" normalizeH="0" baseline="0" noProof="0" dirty="0">
                <a:ln>
                  <a:noFill/>
                </a:ln>
                <a:solidFill>
                  <a:srgbClr val="0070C0"/>
                </a:solidFill>
                <a:effectLst/>
                <a:uLnTx/>
                <a:uFillTx/>
                <a:latin typeface="Verdana"/>
                <a:ea typeface="+mn-ea"/>
                <a:cs typeface="+mn-cs"/>
              </a:rPr>
              <a:t>10/2004, </a:t>
            </a:r>
            <a:r>
              <a:rPr kumimoji="0" lang="en-US" sz="1600" b="0" i="0" u="none" strike="noStrike" kern="1200" cap="none" spc="-60" normalizeH="0" baseline="0" noProof="0" dirty="0">
                <a:ln>
                  <a:noFill/>
                </a:ln>
                <a:solidFill>
                  <a:srgbClr val="000000"/>
                </a:solidFill>
                <a:effectLst/>
                <a:uLnTx/>
                <a:uFillTx/>
                <a:latin typeface="Verdana"/>
                <a:ea typeface="+mn-ea"/>
                <a:cs typeface="+mn-cs"/>
              </a:rPr>
              <a:t>ARM announced the </a:t>
            </a:r>
            <a:r>
              <a:rPr kumimoji="0" lang="en-US" sz="1600" b="0" i="0" u="none" strike="noStrike" kern="1200" cap="none" spc="-60" normalizeH="0" baseline="0" noProof="0" dirty="0">
                <a:ln>
                  <a:noFill/>
                </a:ln>
                <a:solidFill>
                  <a:srgbClr val="FF0000"/>
                </a:solidFill>
                <a:effectLst/>
                <a:uLnTx/>
                <a:uFillTx/>
                <a:latin typeface="Verdana"/>
                <a:ea typeface="+mn-ea"/>
                <a:cs typeface="+mn-cs"/>
              </a:rPr>
              <a:t>Cortex Family </a:t>
            </a:r>
            <a:r>
              <a:rPr kumimoji="0" lang="en-US" sz="1600" b="0" i="0" u="none" strike="noStrike" kern="1200" cap="none" spc="-60" normalizeH="0" baseline="0" noProof="0" dirty="0">
                <a:ln>
                  <a:noFill/>
                </a:ln>
                <a:solidFill>
                  <a:srgbClr val="000000"/>
                </a:solidFill>
                <a:effectLst/>
                <a:uLnTx/>
                <a:uFillTx/>
                <a:latin typeface="Verdana"/>
                <a:ea typeface="+mn-ea"/>
                <a:cs typeface="+mn-cs"/>
              </a:rPr>
              <a:t>of </a:t>
            </a:r>
            <a:r>
              <a:rPr kumimoji="0" lang="en-US" sz="1600" b="0" i="0" u="none" strike="noStrike" kern="1200" cap="none" spc="-60" normalizeH="0" baseline="0" noProof="0" dirty="0">
                <a:ln>
                  <a:noFill/>
                </a:ln>
                <a:solidFill>
                  <a:srgbClr val="0070C0"/>
                </a:solidFill>
                <a:effectLst/>
                <a:uLnTx/>
                <a:uFillTx/>
                <a:latin typeface="Verdana"/>
                <a:ea typeface="+mn-ea"/>
                <a:cs typeface="+mn-cs"/>
              </a:rPr>
              <a:t>CPU cores, </a:t>
            </a:r>
            <a:r>
              <a:rPr kumimoji="0" lang="en-US" sz="1600" b="0" i="0" u="none" strike="noStrike" kern="1200" cap="none" spc="-60" normalizeH="0" baseline="0" noProof="0" dirty="0">
                <a:ln>
                  <a:noFill/>
                </a:ln>
                <a:effectLst/>
                <a:uLnTx/>
                <a:uFillTx/>
                <a:latin typeface="Verdana"/>
                <a:ea typeface="+mn-ea"/>
                <a:cs typeface="+mn-cs"/>
              </a:rPr>
              <a:t>which is based on the </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spc="-60" dirty="0">
                <a:solidFill>
                  <a:srgbClr val="0070C0"/>
                </a:solidFill>
                <a:latin typeface="Verdana"/>
              </a:rPr>
              <a:t>      32-bit </a:t>
            </a:r>
            <a:r>
              <a:rPr lang="en-US" sz="1600" spc="-60" dirty="0">
                <a:solidFill>
                  <a:srgbClr val="FF0000"/>
                </a:solidFill>
                <a:latin typeface="Verdana"/>
              </a:rPr>
              <a:t>Armv7 ISA version</a:t>
            </a:r>
            <a:r>
              <a:rPr lang="en-US" sz="1600" spc="-60" dirty="0">
                <a:solidFill>
                  <a:srgbClr val="0070C0"/>
                </a:solidFill>
                <a:latin typeface="Verdana"/>
              </a:rPr>
              <a:t>.</a:t>
            </a:r>
          </a:p>
          <a:p>
            <a:pPr marR="0" lvl="0" algn="l" defTabSz="914400" rtl="0" eaLnBrk="1" fontAlgn="auto" latinLnBrk="0" hangingPunct="1">
              <a:lnSpc>
                <a:spcPct val="100000"/>
              </a:lnSpc>
              <a:spcBef>
                <a:spcPts val="0"/>
              </a:spcBef>
              <a:spcAft>
                <a:spcPts val="600"/>
              </a:spcAft>
              <a:buClr>
                <a:srgbClr val="000000"/>
              </a:buClr>
              <a:buSzTx/>
              <a:tabLst/>
              <a:defRPr/>
            </a:pPr>
            <a:r>
              <a:rPr kumimoji="0" lang="en-US" sz="1600" b="0" i="0" u="none" strike="noStrike" kern="1200" cap="none" spc="-60" normalizeH="0" baseline="0" noProof="0" dirty="0">
                <a:ln>
                  <a:noFill/>
                </a:ln>
                <a:solidFill>
                  <a:srgbClr val="0070C0"/>
                </a:solidFill>
                <a:effectLst/>
                <a:uLnTx/>
                <a:uFillTx/>
                <a:latin typeface="Verdana"/>
                <a:ea typeface="+mn-ea"/>
                <a:cs typeface="+mn-cs"/>
              </a:rPr>
              <a:t>    </a:t>
            </a:r>
            <a:r>
              <a:rPr kumimoji="0" lang="en-US" sz="1600" b="0" i="0" u="none" strike="noStrike" kern="1200" cap="none" spc="-60" normalizeH="0" baseline="0" noProof="0" dirty="0">
                <a:ln>
                  <a:noFill/>
                </a:ln>
                <a:effectLst/>
                <a:uLnTx/>
                <a:uFillTx/>
                <a:latin typeface="Verdana"/>
                <a:ea typeface="+mn-ea"/>
                <a:cs typeface="+mn-cs"/>
              </a:rPr>
              <a:t>As the </a:t>
            </a:r>
            <a:r>
              <a:rPr kumimoji="0" lang="en-US" sz="1600" b="0" i="0" u="none" strike="noStrike" kern="1200" cap="none" spc="-60" normalizeH="0" baseline="0" noProof="0" dirty="0">
                <a:ln>
                  <a:noFill/>
                </a:ln>
                <a:solidFill>
                  <a:srgbClr val="0070C0"/>
                </a:solidFill>
                <a:effectLst/>
                <a:uLnTx/>
                <a:uFillTx/>
                <a:latin typeface="Verdana"/>
                <a:ea typeface="+mn-ea"/>
                <a:cs typeface="+mn-cs"/>
              </a:rPr>
              <a:t>first model of the</a:t>
            </a:r>
            <a:r>
              <a:rPr kumimoji="0" lang="en-US" sz="1600" b="0" i="0" u="none" strike="noStrike" kern="1200" cap="none" spc="-60" normalizeH="0" noProof="0" dirty="0">
                <a:ln>
                  <a:noFill/>
                </a:ln>
                <a:solidFill>
                  <a:srgbClr val="0070C0"/>
                </a:solidFill>
                <a:effectLst/>
                <a:uLnTx/>
                <a:uFillTx/>
                <a:latin typeface="Verdana"/>
                <a:ea typeface="+mn-ea"/>
                <a:cs typeface="+mn-cs"/>
              </a:rPr>
              <a:t> Cortex CPU family, </a:t>
            </a:r>
            <a:r>
              <a:rPr kumimoji="0" lang="en-US" sz="1600" b="0" i="0" u="none" strike="noStrike" kern="1200" cap="none" spc="-60" normalizeH="0" noProof="0" dirty="0">
                <a:ln>
                  <a:noFill/>
                </a:ln>
                <a:effectLst/>
                <a:uLnTx/>
                <a:uFillTx/>
                <a:latin typeface="Verdana"/>
                <a:ea typeface="+mn-ea"/>
                <a:cs typeface="+mn-cs"/>
              </a:rPr>
              <a:t>AMD introduced </a:t>
            </a:r>
            <a:r>
              <a:rPr kumimoji="0" lang="en-US" sz="1600" b="0" i="0" u="none" strike="noStrike" kern="1200" cap="none" spc="-40" normalizeH="0" baseline="0" noProof="0" dirty="0">
                <a:ln>
                  <a:noFill/>
                </a:ln>
                <a:effectLst/>
                <a:uLnTx/>
                <a:uFillTx/>
                <a:latin typeface="Verdana"/>
                <a:ea typeface="+mn-ea"/>
                <a:cs typeface="+mn-cs"/>
              </a:rPr>
              <a:t>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Cortex-M3 CPU core</a:t>
            </a:r>
            <a:r>
              <a:rPr kumimoji="0" lang="en-US" sz="1600" b="0" i="0" u="none" strike="noStrike" kern="1200" cap="none" spc="-4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Cortex brand </a:t>
            </a:r>
            <a:r>
              <a:rPr kumimoji="0" lang="en-US" sz="1600" b="0" i="0" u="none" strike="noStrike" kern="1200" cap="none" spc="-40" normalizeH="0" baseline="0" noProof="0" dirty="0">
                <a:ln>
                  <a:noFill/>
                </a:ln>
                <a:solidFill>
                  <a:srgbClr val="000000"/>
                </a:solidFill>
                <a:effectLst/>
                <a:uLnTx/>
                <a:uFillTx/>
                <a:latin typeface="Verdana"/>
                <a:ea typeface="+mn-ea"/>
                <a:cs typeface="+mn-cs"/>
              </a:rPr>
              <a:t>is used by ARM for their </a:t>
            </a:r>
            <a:r>
              <a:rPr kumimoji="0" lang="en-US" sz="1600" b="0" i="0" u="none" strike="noStrike" kern="1200" cap="none" spc="-40" normalizeH="0" baseline="0" noProof="0" dirty="0">
                <a:ln>
                  <a:noFill/>
                </a:ln>
                <a:solidFill>
                  <a:srgbClr val="0070C0"/>
                </a:solidFill>
                <a:effectLst/>
                <a:uLnTx/>
                <a:uFillTx/>
                <a:latin typeface="Verdana"/>
                <a:ea typeface="+mn-ea"/>
                <a:cs typeface="+mn-cs"/>
              </a:rPr>
              <a:t>mobile-oriented </a:t>
            </a:r>
            <a:r>
              <a:rPr kumimoji="0" lang="en-US" sz="1600" b="0" i="0" u="none" strike="noStrike" kern="1200" cap="none" spc="-40" normalizeH="0" baseline="0" noProof="0" dirty="0">
                <a:ln>
                  <a:noFill/>
                </a:ln>
                <a:solidFill>
                  <a:srgbClr val="FF0000"/>
                </a:solidFill>
                <a:effectLst/>
                <a:uLnTx/>
                <a:uFillTx/>
                <a:latin typeface="Verdana"/>
                <a:ea typeface="+mn-ea"/>
                <a:cs typeface="+mn-cs"/>
              </a:rPr>
              <a:t>CPU cores.</a:t>
            </a:r>
          </a:p>
          <a:p>
            <a:pPr marL="0" marR="0" lvl="0" indent="0" algn="l" defTabSz="914400" rtl="0" eaLnBrk="1" fontAlgn="auto" latinLnBrk="0" hangingPunct="1">
              <a:lnSpc>
                <a:spcPct val="100000"/>
              </a:lnSpc>
              <a:spcBef>
                <a:spcPts val="0"/>
              </a:spcBef>
              <a:spcAft>
                <a:spcPts val="1200"/>
              </a:spcAft>
              <a:buClr>
                <a:srgbClr val="000000"/>
              </a:buClr>
              <a:buSzTx/>
              <a:buFontTx/>
              <a:buNone/>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p:txBody>
      </p:sp>
      <p:sp>
        <p:nvSpPr>
          <p:cNvPr id="5" name="Rounded Rectangle 4">
            <a:extLst>
              <a:ext uri="{FF2B5EF4-FFF2-40B4-BE49-F238E27FC236}">
                <a16:creationId xmlns:a16="http://schemas.microsoft.com/office/drawing/2014/main" id="{E03E9535-C3E9-5FE2-3CCC-E39DB8BACDCB}"/>
              </a:ext>
            </a:extLst>
          </p:cNvPr>
          <p:cNvSpPr/>
          <p:nvPr/>
        </p:nvSpPr>
        <p:spPr bwMode="auto">
          <a:xfrm>
            <a:off x="-3568" y="2223659"/>
            <a:ext cx="9144000" cy="118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872599B7-4327-92EA-5A98-BF78354EDE82}"/>
              </a:ext>
            </a:extLst>
          </p:cNvPr>
          <p:cNvSpPr txBox="1"/>
          <p:nvPr/>
        </p:nvSpPr>
        <p:spPr>
          <a:xfrm>
            <a:off x="215516" y="2259663"/>
            <a:ext cx="8690712"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It is worth noting that ARM announced a </a:t>
            </a:r>
            <a:r>
              <a:rPr kumimoji="0" lang="en-US" sz="1600" b="0" i="0" u="none" strike="noStrike" kern="1200" cap="none" spc="-60" normalizeH="0" baseline="0" noProof="0" dirty="0">
                <a:ln>
                  <a:noFill/>
                </a:ln>
                <a:solidFill>
                  <a:srgbClr val="0070C0"/>
                </a:solidFill>
                <a:effectLst/>
                <a:uLnTx/>
                <a:uFillTx/>
                <a:latin typeface="Verdana"/>
                <a:ea typeface="+mn-ea"/>
                <a:cs typeface="+mn-cs"/>
              </a:rPr>
              <a:t>second CPU brand in 2018 </a:t>
            </a:r>
            <a:r>
              <a:rPr kumimoji="0" lang="en-US" sz="1600" b="0" i="0" u="none" strike="noStrike" kern="1200" cap="none" spc="-60" normalizeH="0" baseline="0" noProof="0" dirty="0">
                <a:ln>
                  <a:noFill/>
                </a:ln>
                <a:solidFill>
                  <a:srgbClr val="000000"/>
                </a:solidFill>
                <a:effectLst/>
                <a:uLnTx/>
                <a:uFillTx/>
                <a:latin typeface="Verdana"/>
                <a:ea typeface="+mn-ea"/>
                <a:cs typeface="+mn-cs"/>
              </a:rPr>
              <a:t>as well, called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       </a:t>
            </a:r>
            <a:r>
              <a:rPr kumimoji="0" lang="en-US" sz="1600" b="0" i="0" u="none" strike="noStrike" kern="1200" cap="none" spc="-60" normalizeH="0" baseline="0" noProof="0" dirty="0">
                <a:ln>
                  <a:noFill/>
                </a:ln>
                <a:solidFill>
                  <a:srgbClr val="FF0000"/>
                </a:solidFill>
                <a:effectLst/>
                <a:uLnTx/>
                <a:uFillTx/>
                <a:latin typeface="Verdana"/>
                <a:ea typeface="+mn-ea"/>
                <a:cs typeface="+mn-cs"/>
              </a:rPr>
              <a:t>Neoverse.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spc="-60" dirty="0">
                <a:solidFill>
                  <a:srgbClr val="FF0000"/>
                </a:solidFill>
                <a:latin typeface="Verdana"/>
              </a:rPr>
              <a:t>     This brand </a:t>
            </a:r>
            <a:r>
              <a:rPr lang="en-US" sz="1600" spc="-60" dirty="0" err="1">
                <a:solidFill>
                  <a:srgbClr val="FF0000"/>
                </a:solidFill>
                <a:latin typeface="Verdana"/>
              </a:rPr>
              <a:t>iidentifies</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processors focused on </a:t>
            </a:r>
            <a:r>
              <a:rPr kumimoji="0" lang="en-US" sz="1600" b="0" i="0" u="none" strike="noStrike" kern="1200" cap="none" spc="0" normalizeH="0" baseline="0" noProof="0" dirty="0">
                <a:ln>
                  <a:noFill/>
                </a:ln>
                <a:solidFill>
                  <a:srgbClr val="0070C0"/>
                </a:solidFill>
                <a:effectLst/>
                <a:uLnTx/>
                <a:uFillTx/>
                <a:latin typeface="Verdana"/>
                <a:ea typeface="+mn-ea"/>
                <a:cs typeface="+mn-cs"/>
              </a:rPr>
              <a:t>information </a:t>
            </a:r>
            <a:r>
              <a:rPr kumimoji="0" lang="en-US" sz="1600" b="0" i="0" u="none" strike="noStrike" kern="1200" cap="none" spc="-20" normalizeH="0" baseline="0" noProof="0" dirty="0">
                <a:ln>
                  <a:noFill/>
                </a:ln>
                <a:solidFill>
                  <a:srgbClr val="0070C0"/>
                </a:solidFill>
                <a:effectLst/>
                <a:uLnTx/>
                <a:uFillTx/>
                <a:latin typeface="Verdana"/>
                <a:ea typeface="+mn-ea"/>
                <a:cs typeface="+mn-cs"/>
              </a:rPr>
              <a:t>infrastructures, </a:t>
            </a:r>
            <a:r>
              <a:rPr kumimoji="0" lang="en-US" sz="1600" b="0" i="0" u="none" strike="noStrike" kern="1200" cap="none" spc="-20" normalizeH="0" baseline="0" noProof="0" dirty="0">
                <a:ln>
                  <a:noFill/>
                </a:ln>
                <a:effectLst/>
                <a:uLnTx/>
                <a:uFillTx/>
                <a:latin typeface="Verdana"/>
                <a:ea typeface="+mn-ea"/>
                <a:cs typeface="+mn-cs"/>
              </a:rPr>
              <a:t>including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       datacenters, routers, switches, etc.), as discussed in another Chapter</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586640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additive="base">
                                        <p:cTn id="23"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additive="base">
                                        <p:cTn id="27"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7632F1-D534-5B3F-939A-9CAB561577A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71844E-B662-751E-6B25-7F21F82B517F}"/>
              </a:ext>
            </a:extLst>
          </p:cNvPr>
          <p:cNvSpPr>
            <a:spLocks noGrp="1"/>
          </p:cNvSpPr>
          <p:nvPr>
            <p:ph type="title"/>
          </p:nvPr>
        </p:nvSpPr>
        <p:spPr>
          <a:xfrm>
            <a:off x="0" y="-258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hu-HU" sz="1700" dirty="0"/>
              <a:t>2.1 </a:t>
            </a:r>
            <a:r>
              <a:rPr lang="en-US" sz="1700" dirty="0"/>
              <a:t>Overview of the evolution of the Arm ISA </a:t>
            </a:r>
            <a:r>
              <a:rPr lang="hu-HU" sz="1700" dirty="0"/>
              <a:t>(</a:t>
            </a:r>
            <a:r>
              <a:rPr lang="en-US" sz="1700" dirty="0"/>
              <a:t>13</a:t>
            </a:r>
            <a:r>
              <a:rPr lang="hu-HU" sz="1700" dirty="0"/>
              <a:t>)</a:t>
            </a:r>
            <a:endParaRPr lang="en-US" sz="1700" kern="1200" dirty="0">
              <a:solidFill>
                <a:srgbClr val="FFFFFF"/>
              </a:solidFill>
            </a:endParaRPr>
          </a:p>
        </p:txBody>
      </p:sp>
      <p:sp>
        <p:nvSpPr>
          <p:cNvPr id="11" name="TextBox 10">
            <a:extLst>
              <a:ext uri="{FF2B5EF4-FFF2-40B4-BE49-F238E27FC236}">
                <a16:creationId xmlns:a16="http://schemas.microsoft.com/office/drawing/2014/main" id="{96D9DBE2-0359-46A4-4E94-AFECBF3A107E}"/>
              </a:ext>
            </a:extLst>
          </p:cNvPr>
          <p:cNvSpPr txBox="1"/>
          <p:nvPr/>
        </p:nvSpPr>
        <p:spPr>
          <a:xfrm>
            <a:off x="74357" y="440668"/>
            <a:ext cx="78362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Profiles</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a:t>
            </a:r>
            <a:r>
              <a:rPr kumimoji="0" lang="hu-HU" sz="1800" b="0" i="0" u="none" strike="noStrike" kern="1200" cap="none" spc="0" normalizeH="0" baseline="0" noProof="0" dirty="0">
                <a:ln>
                  <a:noFill/>
                </a:ln>
                <a:solidFill>
                  <a:srgbClr val="2D2D8A"/>
                </a:solidFill>
                <a:effectLst/>
                <a:uLnTx/>
                <a:uFillTx/>
                <a:latin typeface="Verdana"/>
                <a:ea typeface="+mn-ea"/>
                <a:cs typeface="+mn-cs"/>
              </a:rPr>
              <a:t>’s</a:t>
            </a:r>
            <a:r>
              <a:rPr kumimoji="0" lang="en-US" sz="1800" b="0" i="0" u="none" strike="noStrike" kern="1200" cap="none" spc="0" normalizeH="0" baseline="0" noProof="0" dirty="0">
                <a:ln>
                  <a:noFill/>
                </a:ln>
                <a:solidFill>
                  <a:srgbClr val="2D2D8A"/>
                </a:solidFill>
                <a:effectLst/>
                <a:uLnTx/>
                <a:uFillTx/>
                <a:latin typeface="Verdana"/>
                <a:ea typeface="+mn-ea"/>
                <a:cs typeface="+mn-cs"/>
              </a:rPr>
              <a:t>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sp>
        <p:nvSpPr>
          <p:cNvPr id="3" name="Rounded Rectangle 2">
            <a:extLst>
              <a:ext uri="{FF2B5EF4-FFF2-40B4-BE49-F238E27FC236}">
                <a16:creationId xmlns:a16="http://schemas.microsoft.com/office/drawing/2014/main" id="{89CF41DB-B209-D2CA-0693-0C1EB5573F55}"/>
              </a:ext>
            </a:extLst>
          </p:cNvPr>
          <p:cNvSpPr/>
          <p:nvPr/>
        </p:nvSpPr>
        <p:spPr bwMode="auto">
          <a:xfrm>
            <a:off x="0" y="962997"/>
            <a:ext cx="9144000" cy="23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TextBox 21">
            <a:extLst>
              <a:ext uri="{FF2B5EF4-FFF2-40B4-BE49-F238E27FC236}">
                <a16:creationId xmlns:a16="http://schemas.microsoft.com/office/drawing/2014/main" id="{CB7DD6C9-6710-C055-CF41-CB9000974FFB}"/>
              </a:ext>
            </a:extLst>
          </p:cNvPr>
          <p:cNvSpPr txBox="1"/>
          <p:nvPr/>
        </p:nvSpPr>
        <p:spPr>
          <a:xfrm>
            <a:off x="74277" y="973157"/>
            <a:ext cx="93285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technical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specification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Armv7 ISA</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ARM declared </a:t>
            </a:r>
            <a:r>
              <a:rPr kumimoji="0" lang="en-US" sz="1600" b="0" i="0" u="none" strike="noStrike" kern="1200" cap="none" spc="0" normalizeH="0" baseline="0" noProof="0" dirty="0">
                <a:ln>
                  <a:noFill/>
                </a:ln>
                <a:solidFill>
                  <a:srgbClr val="FF0000"/>
                </a:solidFill>
                <a:effectLst/>
                <a:uLnTx/>
                <a:uFillTx/>
                <a:latin typeface="Verdana"/>
                <a:ea typeface="+mn-ea"/>
                <a:cs typeface="+mn-cs"/>
              </a:rPr>
              <a:t>three family profiles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50" normalizeH="0" noProof="0" dirty="0">
                <a:ln>
                  <a:noFill/>
                </a:ln>
                <a:solidFill>
                  <a:srgbClr val="0070C0"/>
                </a:solidFill>
                <a:effectLst/>
                <a:uLnTx/>
                <a:uFillTx/>
                <a:latin typeface="Verdana"/>
                <a:ea typeface="+mn-ea"/>
                <a:cs typeface="+mn-cs"/>
              </a:rPr>
              <a:t>to optimize the </a:t>
            </a:r>
            <a:r>
              <a:rPr kumimoji="0" lang="hu-HU" sz="1600" b="0" i="0" u="none" strike="noStrike" kern="1200" cap="none" spc="-50" normalizeH="0" noProof="0" dirty="0" err="1">
                <a:ln>
                  <a:noFill/>
                </a:ln>
                <a:solidFill>
                  <a:srgbClr val="0070C0"/>
                </a:solidFill>
                <a:effectLst/>
                <a:uLnTx/>
                <a:uFillTx/>
                <a:latin typeface="Verdana"/>
                <a:ea typeface="+mn-ea"/>
                <a:cs typeface="+mn-cs"/>
              </a:rPr>
              <a:t>Cortex</a:t>
            </a:r>
            <a:r>
              <a:rPr kumimoji="0" lang="hu-HU" sz="1600" b="0" i="0" u="none" strike="noStrike" kern="1200" cap="none" spc="-50" normalizeH="0" noProof="0" dirty="0">
                <a:ln>
                  <a:noFill/>
                </a:ln>
                <a:solidFill>
                  <a:srgbClr val="0070C0"/>
                </a:solidFill>
                <a:effectLst/>
                <a:uLnTx/>
                <a:uFillTx/>
                <a:latin typeface="Verdana"/>
                <a:ea typeface="+mn-ea"/>
                <a:cs typeface="+mn-cs"/>
              </a:rPr>
              <a:t> </a:t>
            </a:r>
            <a:r>
              <a:rPr kumimoji="0" lang="hu-HU" sz="1600" b="0" i="0" u="none" strike="noStrike" kern="1200" cap="none" spc="-50" normalizeH="0" noProof="0" dirty="0" err="1">
                <a:ln>
                  <a:noFill/>
                </a:ln>
                <a:solidFill>
                  <a:srgbClr val="0070C0"/>
                </a:solidFill>
                <a:effectLst/>
                <a:uLnTx/>
                <a:uFillTx/>
                <a:latin typeface="Verdana"/>
                <a:ea typeface="+mn-ea"/>
                <a:cs typeface="+mn-cs"/>
              </a:rPr>
              <a:t>family</a:t>
            </a:r>
            <a:r>
              <a:rPr kumimoji="0" lang="en-US" sz="1600" b="0" i="0" u="none" strike="noStrike" kern="1200" cap="none" spc="-50" normalizeH="0" noProof="0" dirty="0">
                <a:ln>
                  <a:noFill/>
                </a:ln>
                <a:solidFill>
                  <a:srgbClr val="0070C0"/>
                </a:solidFill>
                <a:effectLst/>
                <a:uLnTx/>
                <a:uFillTx/>
                <a:latin typeface="Verdana"/>
                <a:ea typeface="+mn-ea"/>
                <a:cs typeface="+mn-cs"/>
              </a:rPr>
              <a:t> of CPU cores </a:t>
            </a:r>
            <a:r>
              <a:rPr kumimoji="0" lang="hu-HU" sz="1600" b="0" i="0" u="none" strike="noStrike" kern="1200" cap="none" spc="-50" normalizeH="0" noProof="0" dirty="0" err="1">
                <a:ln>
                  <a:noFill/>
                </a:ln>
                <a:solidFill>
                  <a:srgbClr val="0070C0"/>
                </a:solidFill>
                <a:effectLst/>
                <a:uLnTx/>
                <a:uFillTx/>
                <a:latin typeface="Verdana"/>
                <a:ea typeface="+mn-ea"/>
                <a:cs typeface="+mn-cs"/>
              </a:rPr>
              <a:t>for</a:t>
            </a:r>
            <a:r>
              <a:rPr kumimoji="0" lang="en-US" sz="1600" b="0" i="0" u="none" strike="noStrike" kern="1200" cap="none" spc="-50" normalizeH="0" noProof="0" dirty="0">
                <a:ln>
                  <a:noFill/>
                </a:ln>
                <a:solidFill>
                  <a:srgbClr val="0070C0"/>
                </a:solidFill>
                <a:effectLst/>
                <a:uLnTx/>
                <a:uFillTx/>
                <a:latin typeface="Verdana"/>
                <a:ea typeface="+mn-ea"/>
                <a:cs typeface="+mn-cs"/>
              </a:rPr>
              <a:t> specific market </a:t>
            </a:r>
            <a:r>
              <a:rPr kumimoji="0" lang="hu-HU" sz="1600" b="0" i="0" u="none" strike="noStrike" kern="1200" cap="none" spc="-50" normalizeH="0" noProof="0" dirty="0" err="1">
                <a:ln>
                  <a:noFill/>
                </a:ln>
                <a:solidFill>
                  <a:srgbClr val="0070C0"/>
                </a:solidFill>
                <a:effectLst/>
                <a:uLnTx/>
                <a:uFillTx/>
                <a:latin typeface="Verdana"/>
                <a:ea typeface="+mn-ea"/>
                <a:cs typeface="+mn-cs"/>
              </a:rPr>
              <a:t>segments</a:t>
            </a:r>
            <a:r>
              <a:rPr kumimoji="0" lang="en-US" sz="1600" b="0" i="0" u="none" strike="noStrike" kern="1200" cap="none" spc="-50" normalizeH="0" noProof="0" dirty="0">
                <a:ln>
                  <a:noFill/>
                </a:ln>
                <a:solidFill>
                  <a:srgbClr val="000000"/>
                </a:solidFill>
                <a:effectLst/>
                <a:uLnTx/>
                <a:uFillTx/>
                <a:latin typeface="Verdana"/>
                <a:ea typeface="+mn-ea"/>
                <a:cs typeface="+mn-cs"/>
              </a:rPr>
              <a:t>, as shown below</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Text Box 5">
            <a:extLst>
              <a:ext uri="{FF2B5EF4-FFF2-40B4-BE49-F238E27FC236}">
                <a16:creationId xmlns:a16="http://schemas.microsoft.com/office/drawing/2014/main" id="{4FAECA1C-9CB7-B430-FFAF-42FD4B448B92}"/>
              </a:ext>
            </a:extLst>
          </p:cNvPr>
          <p:cNvSpPr txBox="1">
            <a:spLocks noChangeArrowheads="1"/>
          </p:cNvSpPr>
          <p:nvPr/>
        </p:nvSpPr>
        <p:spPr bwMode="auto">
          <a:xfrm>
            <a:off x="3495523" y="2640670"/>
            <a:ext cx="19447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Cortex-R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(Real-time profile)</a:t>
            </a:r>
          </a:p>
        </p:txBody>
      </p:sp>
      <p:sp>
        <p:nvSpPr>
          <p:cNvPr id="24" name="Text Box 6">
            <a:extLst>
              <a:ext uri="{FF2B5EF4-FFF2-40B4-BE49-F238E27FC236}">
                <a16:creationId xmlns:a16="http://schemas.microsoft.com/office/drawing/2014/main" id="{71E9726A-8FA2-6071-6275-0A1FE2C49D3B}"/>
              </a:ext>
            </a:extLst>
          </p:cNvPr>
          <p:cNvSpPr txBox="1">
            <a:spLocks noChangeArrowheads="1"/>
          </p:cNvSpPr>
          <p:nvPr/>
        </p:nvSpPr>
        <p:spPr bwMode="auto">
          <a:xfrm>
            <a:off x="6408153" y="2640670"/>
            <a:ext cx="245932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Cortex-M profile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M</a:t>
            </a:r>
            <a:r>
              <a:rPr kumimoji="0" lang="en-US" altLang="en-US" sz="1300" b="1" i="0" u="none" strike="noStrike" kern="1200" cap="none" spc="0" normalizeH="0" baseline="0" noProof="0" err="1">
                <a:ln>
                  <a:noFill/>
                </a:ln>
                <a:solidFill>
                  <a:srgbClr val="000000"/>
                </a:solidFill>
                <a:effectLst/>
                <a:uLnTx/>
                <a:uFillTx/>
                <a:latin typeface="Verdana" pitchFamily="34" charset="0"/>
                <a:ea typeface="+mn-ea"/>
                <a:cs typeface="+mn-cs"/>
              </a:rPr>
              <a:t>icrocontroller</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profile)</a:t>
            </a:r>
          </a:p>
        </p:txBody>
      </p:sp>
      <p:sp>
        <p:nvSpPr>
          <p:cNvPr id="25" name="Text Box 5">
            <a:extLst>
              <a:ext uri="{FF2B5EF4-FFF2-40B4-BE49-F238E27FC236}">
                <a16:creationId xmlns:a16="http://schemas.microsoft.com/office/drawing/2014/main" id="{EA50F254-BA5A-4213-B0AF-053A8477588A}"/>
              </a:ext>
            </a:extLst>
          </p:cNvPr>
          <p:cNvSpPr txBox="1">
            <a:spLocks noChangeArrowheads="1"/>
          </p:cNvSpPr>
          <p:nvPr/>
        </p:nvSpPr>
        <p:spPr bwMode="auto">
          <a:xfrm>
            <a:off x="251520" y="2640670"/>
            <a:ext cx="208903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Cortex-A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(Application profile)</a:t>
            </a:r>
          </a:p>
        </p:txBody>
      </p:sp>
      <p:sp>
        <p:nvSpPr>
          <p:cNvPr id="26" name="Text Box 13">
            <a:extLst>
              <a:ext uri="{FF2B5EF4-FFF2-40B4-BE49-F238E27FC236}">
                <a16:creationId xmlns:a16="http://schemas.microsoft.com/office/drawing/2014/main" id="{0B04990B-C3D3-E81A-6B76-DA0A2840D1D4}"/>
              </a:ext>
            </a:extLst>
          </p:cNvPr>
          <p:cNvSpPr txBox="1">
            <a:spLocks noChangeArrowheads="1"/>
          </p:cNvSpPr>
          <p:nvPr/>
        </p:nvSpPr>
        <p:spPr bwMode="auto">
          <a:xfrm>
            <a:off x="2267744" y="1756244"/>
            <a:ext cx="432522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Profiles of ARM’s Cortex family of CPU cores</a:t>
            </a:r>
            <a:endParaRPr kumimoji="0" lang="hu-HU" sz="1300" b="1" i="0" u="none" strike="noStrike" kern="1200" cap="none" spc="0" normalizeH="0" baseline="30000" noProof="0">
              <a:ln>
                <a:noFill/>
              </a:ln>
              <a:solidFill>
                <a:srgbClr val="000000"/>
              </a:solidFill>
              <a:effectLst/>
              <a:uLnTx/>
              <a:uFillTx/>
              <a:latin typeface="Verdana" pitchFamily="34" charset="0"/>
              <a:ea typeface="+mn-ea"/>
              <a:cs typeface="+mn-cs"/>
            </a:endParaRPr>
          </a:p>
        </p:txBody>
      </p:sp>
      <p:cxnSp>
        <p:nvCxnSpPr>
          <p:cNvPr id="27" name="Straight Connector 26">
            <a:extLst>
              <a:ext uri="{FF2B5EF4-FFF2-40B4-BE49-F238E27FC236}">
                <a16:creationId xmlns:a16="http://schemas.microsoft.com/office/drawing/2014/main" id="{B7CBEC15-6978-1C4F-3702-8A1800A86CC6}"/>
              </a:ext>
            </a:extLst>
          </p:cNvPr>
          <p:cNvCxnSpPr>
            <a:endCxn id="30" idx="7"/>
          </p:cNvCxnSpPr>
          <p:nvPr/>
        </p:nvCxnSpPr>
        <p:spPr>
          <a:xfrm flipH="1">
            <a:off x="1319384" y="2259670"/>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C18E534-292E-BC56-C02B-7F3F9F3F5FB3}"/>
              </a:ext>
            </a:extLst>
          </p:cNvPr>
          <p:cNvCxnSpPr>
            <a:endCxn id="31" idx="7"/>
          </p:cNvCxnSpPr>
          <p:nvPr/>
        </p:nvCxnSpPr>
        <p:spPr>
          <a:xfrm>
            <a:off x="4435825" y="2259670"/>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a16="http://schemas.microsoft.com/office/drawing/2014/main" id="{90E3F2CC-55D4-57CB-8BCB-FF7332ADE4AD}"/>
              </a:ext>
            </a:extLst>
          </p:cNvPr>
          <p:cNvSpPr>
            <a:spLocks noChangeArrowheads="1"/>
          </p:cNvSpPr>
          <p:nvPr/>
        </p:nvSpPr>
        <p:spPr bwMode="auto">
          <a:xfrm>
            <a:off x="4401279" y="252954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a:extLst>
              <a:ext uri="{FF2B5EF4-FFF2-40B4-BE49-F238E27FC236}">
                <a16:creationId xmlns:a16="http://schemas.microsoft.com/office/drawing/2014/main" id="{3946222D-1057-44F5-EA4F-DD90ACA645CD}"/>
              </a:ext>
            </a:extLst>
          </p:cNvPr>
          <p:cNvSpPr>
            <a:spLocks noChangeArrowheads="1"/>
          </p:cNvSpPr>
          <p:nvPr/>
        </p:nvSpPr>
        <p:spPr bwMode="auto">
          <a:xfrm>
            <a:off x="1263828" y="253414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Oval 30">
            <a:extLst>
              <a:ext uri="{FF2B5EF4-FFF2-40B4-BE49-F238E27FC236}">
                <a16:creationId xmlns:a16="http://schemas.microsoft.com/office/drawing/2014/main" id="{1AC687F7-2826-B6B3-8DF7-4E4F8E4DDAA2}"/>
              </a:ext>
            </a:extLst>
          </p:cNvPr>
          <p:cNvSpPr>
            <a:spLocks noChangeArrowheads="1"/>
          </p:cNvSpPr>
          <p:nvPr/>
        </p:nvSpPr>
        <p:spPr bwMode="auto">
          <a:xfrm>
            <a:off x="7691606" y="2543832"/>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32" name="Straight Connector 31">
            <a:extLst>
              <a:ext uri="{FF2B5EF4-FFF2-40B4-BE49-F238E27FC236}">
                <a16:creationId xmlns:a16="http://schemas.microsoft.com/office/drawing/2014/main" id="{8D86BBC8-825F-B72B-CFAA-41DB031CFEB1}"/>
              </a:ext>
            </a:extLst>
          </p:cNvPr>
          <p:cNvCxnSpPr/>
          <p:nvPr/>
        </p:nvCxnSpPr>
        <p:spPr bwMode="auto">
          <a:xfrm flipH="1">
            <a:off x="4429622" y="2048632"/>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30649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ppt_x"/>
                                          </p:val>
                                        </p:tav>
                                        <p:tav tm="100000">
                                          <p:val>
                                            <p:strVal val="#ppt_x"/>
                                          </p:val>
                                        </p:tav>
                                      </p:tavLst>
                                    </p:anim>
                                    <p:anim calcmode="lin" valueType="num">
                                      <p:cBhvr additive="base">
                                        <p:cTn id="22" dur="5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ppt_x"/>
                                          </p:val>
                                        </p:tav>
                                        <p:tav tm="100000">
                                          <p:val>
                                            <p:strVal val="#ppt_x"/>
                                          </p:val>
                                        </p:tav>
                                      </p:tavLst>
                                    </p:anim>
                                    <p:anim calcmode="lin" valueType="num">
                                      <p:cBhvr additive="base">
                                        <p:cTn id="26" dur="5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500" fill="hold"/>
                                        <p:tgtEl>
                                          <p:spTgt spid="27"/>
                                        </p:tgtEl>
                                        <p:attrNameLst>
                                          <p:attrName>ppt_x</p:attrName>
                                        </p:attrNameLst>
                                      </p:cBhvr>
                                      <p:tavLst>
                                        <p:tav tm="0">
                                          <p:val>
                                            <p:strVal val="#ppt_x"/>
                                          </p:val>
                                        </p:tav>
                                        <p:tav tm="100000">
                                          <p:val>
                                            <p:strVal val="#ppt_x"/>
                                          </p:val>
                                        </p:tav>
                                      </p:tavLst>
                                    </p:anim>
                                    <p:anim calcmode="lin" valueType="num">
                                      <p:cBhvr additive="base">
                                        <p:cTn id="34" dur="5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ppt_x"/>
                                          </p:val>
                                        </p:tav>
                                        <p:tav tm="100000">
                                          <p:val>
                                            <p:strVal val="#ppt_x"/>
                                          </p:val>
                                        </p:tav>
                                      </p:tavLst>
                                    </p:anim>
                                    <p:anim calcmode="lin" valueType="num">
                                      <p:cBhvr additive="base">
                                        <p:cTn id="38" dur="500" fill="hold"/>
                                        <p:tgtEl>
                                          <p:spTgt spid="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ppt_x"/>
                                          </p:val>
                                        </p:tav>
                                        <p:tav tm="100000">
                                          <p:val>
                                            <p:strVal val="#ppt_x"/>
                                          </p:val>
                                        </p:tav>
                                      </p:tavLst>
                                    </p:anim>
                                    <p:anim calcmode="lin" valueType="num">
                                      <p:cBhvr additive="base">
                                        <p:cTn id="46" dur="500" fill="hold"/>
                                        <p:tgtEl>
                                          <p:spTgt spid="30"/>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additive="base">
                                        <p:cTn id="49" dur="500" fill="hold"/>
                                        <p:tgtEl>
                                          <p:spTgt spid="31"/>
                                        </p:tgtEl>
                                        <p:attrNameLst>
                                          <p:attrName>ppt_x</p:attrName>
                                        </p:attrNameLst>
                                      </p:cBhvr>
                                      <p:tavLst>
                                        <p:tav tm="0">
                                          <p:val>
                                            <p:strVal val="#ppt_x"/>
                                          </p:val>
                                        </p:tav>
                                        <p:tav tm="100000">
                                          <p:val>
                                            <p:strVal val="#ppt_x"/>
                                          </p:val>
                                        </p:tav>
                                      </p:tavLst>
                                    </p:anim>
                                    <p:anim calcmode="lin" valueType="num">
                                      <p:cBhvr additive="base">
                                        <p:cTn id="50" dur="500" fill="hold"/>
                                        <p:tgtEl>
                                          <p:spTgt spid="3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3" grpId="0"/>
      <p:bldP spid="24" grpId="0"/>
      <p:bldP spid="25" grpId="0"/>
      <p:bldP spid="26" grpId="0"/>
      <p:bldP spid="29" grpId="0" animBg="1"/>
      <p:bldP spid="30" grpId="0" animBg="1"/>
      <p:bldP spid="3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15A8B-7B1C-F101-7F11-2570180618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91C00A-0F56-B0F6-2CB9-EC69A9121677}"/>
              </a:ext>
            </a:extLst>
          </p:cNvPr>
          <p:cNvSpPr>
            <a:spLocks noGrp="1"/>
          </p:cNvSpPr>
          <p:nvPr>
            <p:ph type="title"/>
          </p:nvPr>
        </p:nvSpPr>
        <p:spPr>
          <a:xfrm>
            <a:off x="0" y="-2644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14</a:t>
            </a:r>
            <a:r>
              <a:rPr lang="hu-HU" sz="1700" dirty="0"/>
              <a:t>)</a:t>
            </a:r>
            <a:endParaRPr lang="en-US" sz="1700" dirty="0">
              <a:solidFill>
                <a:srgbClr val="FFFFFF"/>
              </a:solidFill>
            </a:endParaRPr>
          </a:p>
        </p:txBody>
      </p:sp>
      <p:sp>
        <p:nvSpPr>
          <p:cNvPr id="8" name="TextBox 7">
            <a:extLst>
              <a:ext uri="{FF2B5EF4-FFF2-40B4-BE49-F238E27FC236}">
                <a16:creationId xmlns:a16="http://schemas.microsoft.com/office/drawing/2014/main" id="{0C046600-F7E0-80F1-9556-1A8DA134C746}"/>
              </a:ext>
            </a:extLst>
          </p:cNvPr>
          <p:cNvSpPr txBox="1"/>
          <p:nvPr/>
        </p:nvSpPr>
        <p:spPr>
          <a:xfrm>
            <a:off x="73577" y="440668"/>
            <a:ext cx="75074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[3</a:t>
            </a:r>
            <a:r>
              <a:rPr kumimoji="0" lang="hu-HU" sz="1800" b="0" i="0" u="none" strike="noStrike" kern="1200" cap="none" spc="0" normalizeH="0" baseline="0" noProof="0" dirty="0">
                <a:ln>
                  <a:noFill/>
                </a:ln>
                <a:solidFill>
                  <a:srgbClr val="000000"/>
                </a:solidFill>
                <a:effectLst/>
                <a:uLnTx/>
                <a:uFillTx/>
                <a:latin typeface="Verdana"/>
                <a:ea typeface="+mn-ea"/>
                <a:cs typeface="+mn-cs"/>
              </a:rPr>
              <a:t>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p>
        </p:txBody>
      </p:sp>
      <p:sp>
        <p:nvSpPr>
          <p:cNvPr id="3" name="Rounded Rectangle 2">
            <a:extLst>
              <a:ext uri="{FF2B5EF4-FFF2-40B4-BE49-F238E27FC236}">
                <a16:creationId xmlns:a16="http://schemas.microsoft.com/office/drawing/2014/main" id="{577F25CB-96C9-2CD9-8B11-6128F3BBA095}"/>
              </a:ext>
            </a:extLst>
          </p:cNvPr>
          <p:cNvSpPr/>
          <p:nvPr/>
        </p:nvSpPr>
        <p:spPr bwMode="auto">
          <a:xfrm>
            <a:off x="-6994" y="841347"/>
            <a:ext cx="9144000" cy="21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2850D245-C51F-7714-0E25-A694175771A8}"/>
              </a:ext>
            </a:extLst>
          </p:cNvPr>
          <p:cNvSpPr txBox="1"/>
          <p:nvPr/>
        </p:nvSpPr>
        <p:spPr>
          <a:xfrm>
            <a:off x="73220" y="893482"/>
            <a:ext cx="39192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1</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Cortex-A (application) profile</a:t>
            </a:r>
          </a:p>
        </p:txBody>
      </p:sp>
      <p:sp>
        <p:nvSpPr>
          <p:cNvPr id="20" name="TextBox 19">
            <a:extLst>
              <a:ext uri="{FF2B5EF4-FFF2-40B4-BE49-F238E27FC236}">
                <a16:creationId xmlns:a16="http://schemas.microsoft.com/office/drawing/2014/main" id="{3A63AD5D-711C-FE4E-11C7-1B60E2336630}"/>
              </a:ext>
            </a:extLst>
          </p:cNvPr>
          <p:cNvSpPr txBox="1"/>
          <p:nvPr/>
        </p:nvSpPr>
        <p:spPr>
          <a:xfrm>
            <a:off x="232062" y="1212750"/>
            <a:ext cx="898515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10" normalizeH="0" baseline="0" noProof="0" dirty="0">
                <a:ln>
                  <a:noFill/>
                </a:ln>
                <a:solidFill>
                  <a:srgbClr val="000000"/>
                </a:solidFill>
                <a:effectLst/>
                <a:uLnTx/>
                <a:uFillTx/>
                <a:latin typeface="Verdana"/>
                <a:ea typeface="+mn-ea"/>
                <a:cs typeface="+mn-cs"/>
              </a:rPr>
              <a:t>It focuses on </a:t>
            </a:r>
            <a:r>
              <a:rPr kumimoji="0" lang="en-US" sz="1600" b="0" i="0" u="none" strike="noStrike" kern="1200" cap="none" spc="-10" normalizeH="0" baseline="0" noProof="0" dirty="0">
                <a:ln>
                  <a:noFill/>
                </a:ln>
                <a:solidFill>
                  <a:srgbClr val="0070C0"/>
                </a:solidFill>
                <a:effectLst/>
                <a:uLnTx/>
                <a:uFillTx/>
                <a:latin typeface="Verdana"/>
                <a:ea typeface="+mn-ea"/>
                <a:cs typeface="+mn-cs"/>
              </a:rPr>
              <a:t>application processors that run mobile OSs and user applications</a:t>
            </a:r>
            <a:r>
              <a:rPr kumimoji="0" lang="en-US" sz="1600" b="0" i="0" u="none" strike="noStrike" kern="1200" cap="none" spc="-10" normalizeH="0" baseline="0" noProof="0" dirty="0">
                <a:ln>
                  <a:noFill/>
                </a:ln>
                <a:solidFill>
                  <a:srgbClr val="000000"/>
                </a:solidFill>
                <a:effectLst/>
                <a:uLnTx/>
                <a:uFillTx/>
                <a:latin typeface="Verdana"/>
                <a:ea typeface="+mn-ea"/>
                <a:cs typeface="+mn-cs"/>
              </a:rPr>
              <a:t>, such a</a:t>
            </a:r>
            <a:r>
              <a:rPr kumimoji="0" lang="en-US" sz="1600" b="0" i="0" u="none" strike="noStrike" kern="1200" cap="none" spc="0" normalizeH="0" baseline="0" noProof="0" dirty="0">
                <a:ln>
                  <a:noFill/>
                </a:ln>
                <a:solidFill>
                  <a:srgbClr val="000000"/>
                </a:solidFill>
                <a:effectLst/>
                <a:uLnTx/>
                <a:uFillTx/>
                <a:latin typeface="Verdana"/>
                <a:ea typeface="+mn-ea"/>
                <a:cs typeface="+mn-cs"/>
              </a:rPr>
              <a:t>s those found in smartphones, tablets, netbooks and eBook readers.</a:t>
            </a:r>
          </a:p>
        </p:txBody>
      </p:sp>
      <p:sp>
        <p:nvSpPr>
          <p:cNvPr id="25" name="TextBox 24">
            <a:extLst>
              <a:ext uri="{FF2B5EF4-FFF2-40B4-BE49-F238E27FC236}">
                <a16:creationId xmlns:a16="http://schemas.microsoft.com/office/drawing/2014/main" id="{07A73A00-4C48-AD1A-7380-D780CE23A73C}"/>
              </a:ext>
            </a:extLst>
          </p:cNvPr>
          <p:cNvSpPr txBox="1"/>
          <p:nvPr/>
        </p:nvSpPr>
        <p:spPr>
          <a:xfrm>
            <a:off x="791580" y="2054872"/>
            <a:ext cx="5126724"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32-bit </a:t>
            </a:r>
            <a:r>
              <a:rPr kumimoji="0" lang="en-US" sz="1600" b="0" i="0" u="none" strike="noStrike" kern="1200" cap="none" spc="0" normalizeH="0" baseline="0" noProof="0" dirty="0">
                <a:ln>
                  <a:noFill/>
                </a:ln>
                <a:solidFill>
                  <a:srgbClr val="FF0000"/>
                </a:solidFill>
                <a:effectLst/>
                <a:uLnTx/>
                <a:uFillTx/>
                <a:latin typeface="Verdana"/>
                <a:ea typeface="+mn-ea"/>
                <a:cs typeface="+mn-cs"/>
              </a:rPr>
              <a:t>A32</a:t>
            </a:r>
            <a:r>
              <a:rPr kumimoji="0" lang="en-US" sz="1600" b="0" i="0" u="none" strike="noStrike" kern="1200" cap="none" spc="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16-bit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a subset of the A32)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a:extLst>
              <a:ext uri="{FF2B5EF4-FFF2-40B4-BE49-F238E27FC236}">
                <a16:creationId xmlns:a16="http://schemas.microsoft.com/office/drawing/2014/main" id="{61D73C7B-D326-9C90-B9B5-EA9FC8A5CBDD}"/>
              </a:ext>
            </a:extLst>
          </p:cNvPr>
          <p:cNvSpPr txBox="1"/>
          <p:nvPr/>
        </p:nvSpPr>
        <p:spPr>
          <a:xfrm>
            <a:off x="521550" y="2608563"/>
            <a:ext cx="19832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instruction sets.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1A4F0280-067A-F269-441C-342A41FDA918}"/>
              </a:ext>
            </a:extLst>
          </p:cNvPr>
          <p:cNvSpPr txBox="1"/>
          <p:nvPr/>
        </p:nvSpPr>
        <p:spPr>
          <a:xfrm>
            <a:off x="225576" y="1759087"/>
            <a:ext cx="5823646"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At its introduction it supported two</a:t>
            </a:r>
            <a:r>
              <a:rPr kumimoji="0" lang="en-US" sz="1600" b="0" i="0" u="none" strike="noStrike" kern="1200" cap="none" spc="0" normalizeH="0" baseline="0" noProof="0" dirty="0">
                <a:ln>
                  <a:noFill/>
                </a:ln>
                <a:solidFill>
                  <a:srgbClr val="0070C0"/>
                </a:solidFill>
                <a:effectLst/>
                <a:uLnTx/>
                <a:uFillTx/>
                <a:latin typeface="Verdana"/>
                <a:ea typeface="+mn-ea"/>
                <a:cs typeface="+mn-cs"/>
              </a:rPr>
              <a:t> 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360435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7">
                                            <p:txEl>
                                              <p:pRg st="0" end="0"/>
                                            </p:txEl>
                                          </p:spTgt>
                                        </p:tgtEl>
                                        <p:attrNameLst>
                                          <p:attrName>style.visibility</p:attrName>
                                        </p:attrNameLst>
                                      </p:cBhvr>
                                      <p:to>
                                        <p:strVal val="visible"/>
                                      </p:to>
                                    </p:set>
                                    <p:anim calcmode="lin" valueType="num">
                                      <p:cBhvr additive="base">
                                        <p:cTn id="13"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5">
                                            <p:txEl>
                                              <p:pRg st="0" end="0"/>
                                            </p:txEl>
                                          </p:spTgt>
                                        </p:tgtEl>
                                        <p:attrNameLst>
                                          <p:attrName>style.visibility</p:attrName>
                                        </p:attrNameLst>
                                      </p:cBhvr>
                                      <p:to>
                                        <p:strVal val="visible"/>
                                      </p:to>
                                    </p:set>
                                    <p:anim calcmode="lin" valueType="num">
                                      <p:cBhvr additive="base">
                                        <p:cTn id="1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1" end="1"/>
                                            </p:txEl>
                                          </p:spTgt>
                                        </p:tgtEl>
                                        <p:attrNameLst>
                                          <p:attrName>style.visibility</p:attrName>
                                        </p:attrNameLst>
                                      </p:cBhvr>
                                      <p:to>
                                        <p:strVal val="visible"/>
                                      </p:to>
                                    </p:set>
                                    <p:anim calcmode="lin" valueType="num">
                                      <p:cBhvr additive="base">
                                        <p:cTn id="2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anim calcmode="lin" valueType="num">
                                      <p:cBhvr additive="base">
                                        <p:cTn id="25"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7F3DA4-A6E3-7E9D-12B3-3DA569DED7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94EC635-9958-13C6-EBD3-39A5C65202D7}"/>
              </a:ext>
            </a:extLst>
          </p:cNvPr>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15</a:t>
            </a:r>
            <a:r>
              <a:rPr lang="hu-HU" sz="1700" dirty="0"/>
              <a:t>)</a:t>
            </a:r>
            <a:endParaRPr lang="en-US" sz="1700" dirty="0">
              <a:solidFill>
                <a:srgbClr val="FFFFFF"/>
              </a:solidFill>
            </a:endParaRPr>
          </a:p>
        </p:txBody>
      </p:sp>
      <p:sp>
        <p:nvSpPr>
          <p:cNvPr id="6" name="TextBox 5">
            <a:extLst>
              <a:ext uri="{FF2B5EF4-FFF2-40B4-BE49-F238E27FC236}">
                <a16:creationId xmlns:a16="http://schemas.microsoft.com/office/drawing/2014/main" id="{D3F4D10C-3E5F-4A40-8A09-56D192CC3174}"/>
              </a:ext>
            </a:extLst>
          </p:cNvPr>
          <p:cNvSpPr txBox="1"/>
          <p:nvPr/>
        </p:nvSpPr>
        <p:spPr>
          <a:xfrm>
            <a:off x="109590" y="839746"/>
            <a:ext cx="489249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2) The Cortex-M (Microcontroller)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 name="TextBox 11">
            <a:extLst>
              <a:ext uri="{FF2B5EF4-FFF2-40B4-BE49-F238E27FC236}">
                <a16:creationId xmlns:a16="http://schemas.microsoft.com/office/drawing/2014/main" id="{5EC99DFD-06BF-9F13-06F7-4EE7B0BC5EBF}"/>
              </a:ext>
            </a:extLst>
          </p:cNvPr>
          <p:cNvSpPr txBox="1"/>
          <p:nvPr/>
        </p:nvSpPr>
        <p:spPr>
          <a:xfrm>
            <a:off x="445332" y="2061088"/>
            <a:ext cx="7069371" cy="6617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writing interrupt handlers in high-level languages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a variant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a:t>
            </a:r>
          </a:p>
        </p:txBody>
      </p:sp>
      <p:sp>
        <p:nvSpPr>
          <p:cNvPr id="8" name="TextBox 7">
            <a:extLst>
              <a:ext uri="{FF2B5EF4-FFF2-40B4-BE49-F238E27FC236}">
                <a16:creationId xmlns:a16="http://schemas.microsoft.com/office/drawing/2014/main" id="{D4AF2513-0CCA-D717-73D1-36DB70CE1A94}"/>
              </a:ext>
            </a:extLst>
          </p:cNvPr>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-3</a:t>
            </a:r>
          </a:p>
        </p:txBody>
      </p:sp>
      <p:sp>
        <p:nvSpPr>
          <p:cNvPr id="9" name="Rounded Rectangle 8">
            <a:extLst>
              <a:ext uri="{FF2B5EF4-FFF2-40B4-BE49-F238E27FC236}">
                <a16:creationId xmlns:a16="http://schemas.microsoft.com/office/drawing/2014/main" id="{A13A9AB4-12FE-6D93-3B7D-12CAAAF792A5}"/>
              </a:ext>
            </a:extLst>
          </p:cNvPr>
          <p:cNvSpPr/>
          <p:nvPr/>
        </p:nvSpPr>
        <p:spPr bwMode="auto">
          <a:xfrm>
            <a:off x="7129" y="1205477"/>
            <a:ext cx="9144508" cy="83099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Box 12">
            <a:extLst>
              <a:ext uri="{FF2B5EF4-FFF2-40B4-BE49-F238E27FC236}">
                <a16:creationId xmlns:a16="http://schemas.microsoft.com/office/drawing/2014/main" id="{1C357D65-D793-C213-72CF-C029CCC8DB96}"/>
              </a:ext>
            </a:extLst>
          </p:cNvPr>
          <p:cNvSpPr txBox="1"/>
          <p:nvPr/>
        </p:nvSpPr>
        <p:spPr>
          <a:xfrm>
            <a:off x="449743" y="1198152"/>
            <a:ext cx="8955080" cy="83099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CPUs of the M profile are optimized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embedded CPUs aimed at microcontroller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and cost-sensitive applications</a:t>
            </a:r>
            <a:r>
              <a:rPr kumimoji="0" lang="en-US" sz="1600" b="0" i="0" u="none" strike="noStrike" kern="1200" cap="none" spc="-50" normalizeH="0" baseline="0" noProof="0" dirty="0">
                <a:ln>
                  <a:noFill/>
                </a:ln>
                <a:solidFill>
                  <a:srgbClr val="000000"/>
                </a:solidFill>
                <a:effectLst/>
                <a:uLnTx/>
                <a:uFillTx/>
                <a:latin typeface="Verdana"/>
                <a:ea typeface="+mn-ea"/>
                <a:cs typeface="+mn-cs"/>
              </a:rPr>
              <a:t>, such as IOT devices,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smart sensors or simple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control tasks.</a:t>
            </a:r>
          </a:p>
        </p:txBody>
      </p:sp>
    </p:spTree>
    <p:extLst>
      <p:ext uri="{BB962C8B-B14F-4D97-AF65-F5344CB8AC3E}">
        <p14:creationId xmlns:p14="http://schemas.microsoft.com/office/powerpoint/2010/main" val="236019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animBg="1"/>
      <p:bldP spid="1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43D4BB-F102-4DB7-2DBA-63EAA0C66F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9F80277-2EFA-60EE-262F-7CE5253FD538}"/>
              </a:ext>
            </a:extLst>
          </p:cNvPr>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16</a:t>
            </a:r>
            <a:r>
              <a:rPr lang="hu-HU" sz="1700" dirty="0"/>
              <a:t>)</a:t>
            </a:r>
            <a:endParaRPr lang="en-US" sz="1700" dirty="0">
              <a:solidFill>
                <a:srgbClr val="FFFFFF"/>
              </a:solidFill>
            </a:endParaRPr>
          </a:p>
        </p:txBody>
      </p:sp>
      <p:sp>
        <p:nvSpPr>
          <p:cNvPr id="4" name="TextBox 3">
            <a:extLst>
              <a:ext uri="{FF2B5EF4-FFF2-40B4-BE49-F238E27FC236}">
                <a16:creationId xmlns:a16="http://schemas.microsoft.com/office/drawing/2014/main" id="{EB02BB3B-0A45-DC41-C527-39DAA0A2FD07}"/>
              </a:ext>
            </a:extLst>
          </p:cNvPr>
          <p:cNvSpPr txBox="1"/>
          <p:nvPr/>
        </p:nvSpPr>
        <p:spPr>
          <a:xfrm>
            <a:off x="115617" y="766158"/>
            <a:ext cx="432483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3</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Cortex-R (Real-time)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TextBox 9">
            <a:extLst>
              <a:ext uri="{FF2B5EF4-FFF2-40B4-BE49-F238E27FC236}">
                <a16:creationId xmlns:a16="http://schemas.microsoft.com/office/drawing/2014/main" id="{E0C344AE-3196-813B-2FCC-94FFDC6F9168}"/>
              </a:ext>
            </a:extLst>
          </p:cNvPr>
          <p:cNvSpPr txBox="1"/>
          <p:nvPr/>
        </p:nvSpPr>
        <p:spPr>
          <a:xfrm>
            <a:off x="453265" y="1727175"/>
            <a:ext cx="5262979"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A32 and 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322880A0-C42E-05C9-78E0-CECBFC03E6A9}"/>
              </a:ext>
            </a:extLst>
          </p:cNvPr>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3" name="Rounded Rectangle 2">
            <a:extLst>
              <a:ext uri="{FF2B5EF4-FFF2-40B4-BE49-F238E27FC236}">
                <a16:creationId xmlns:a16="http://schemas.microsoft.com/office/drawing/2014/main" id="{9866007A-C686-8DF1-4570-4B49D29F6EFB}"/>
              </a:ext>
            </a:extLst>
          </p:cNvPr>
          <p:cNvSpPr/>
          <p:nvPr/>
        </p:nvSpPr>
        <p:spPr bwMode="auto">
          <a:xfrm>
            <a:off x="20510" y="1136007"/>
            <a:ext cx="9144000" cy="58066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98EAE9D5-853C-5C76-EB74-4E418CA0A91E}"/>
              </a:ext>
            </a:extLst>
          </p:cNvPr>
          <p:cNvSpPr txBox="1"/>
          <p:nvPr/>
        </p:nvSpPr>
        <p:spPr>
          <a:xfrm>
            <a:off x="442757" y="1119042"/>
            <a:ext cx="8596137"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designed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embedded CPUs to be used in real-time applications</a:t>
            </a:r>
            <a:r>
              <a:rPr kumimoji="0" lang="en-US" sz="1600" b="0" i="0" u="none" strike="noStrike" kern="1200" cap="none" spc="0" normalizeH="0" baseline="0" noProof="0" dirty="0">
                <a:ln>
                  <a:noFill/>
                </a:ln>
                <a:solidFill>
                  <a:srgbClr val="2D2D8A"/>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automotive control, robotics, avionics or industrial electronics systems.   </a:t>
            </a:r>
          </a:p>
        </p:txBody>
      </p:sp>
    </p:spTree>
    <p:extLst>
      <p:ext uri="{BB962C8B-B14F-4D97-AF65-F5344CB8AC3E}">
        <p14:creationId xmlns:p14="http://schemas.microsoft.com/office/powerpoint/2010/main" val="272291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animBg="1"/>
      <p:bldP spid="1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63EE3E-AF21-7607-0723-901B0802E96C}"/>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C1A13993-EDF3-F29D-E91F-F024434C6BDB}"/>
              </a:ext>
            </a:extLst>
          </p:cNvPr>
          <p:cNvSpPr txBox="1"/>
          <p:nvPr/>
        </p:nvSpPr>
        <p:spPr>
          <a:xfrm>
            <a:off x="72818" y="440668"/>
            <a:ext cx="88104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Exten</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ding</a:t>
            </a:r>
            <a:r>
              <a:rPr kumimoji="0" lang="en-US" sz="1800" b="0" i="0" u="none" strike="noStrike" kern="1200" cap="none" spc="0" normalizeH="0" baseline="0" noProof="0" dirty="0">
                <a:ln>
                  <a:noFill/>
                </a:ln>
                <a:solidFill>
                  <a:srgbClr val="2D2D8A"/>
                </a:solidFill>
                <a:effectLst/>
                <a:uLnTx/>
                <a:uFillTx/>
                <a:latin typeface="Verdana"/>
                <a:ea typeface="+mn-ea"/>
                <a:cs typeface="+mn-cs"/>
              </a:rPr>
              <a:t> the ARM Cortex family with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SecurCore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profile in 10/2007</a:t>
            </a:r>
          </a:p>
        </p:txBody>
      </p:sp>
      <p:sp>
        <p:nvSpPr>
          <p:cNvPr id="5" name="Title 1">
            <a:extLst>
              <a:ext uri="{FF2B5EF4-FFF2-40B4-BE49-F238E27FC236}">
                <a16:creationId xmlns:a16="http://schemas.microsoft.com/office/drawing/2014/main" id="{5487370A-D5A3-263F-EF51-9E26788A3D50}"/>
              </a:ext>
            </a:extLst>
          </p:cNvPr>
          <p:cNvSpPr>
            <a:spLocks noGrp="1"/>
          </p:cNvSpPr>
          <p:nvPr>
            <p:ph type="title"/>
          </p:nvPr>
        </p:nvSpPr>
        <p:spPr>
          <a:xfrm>
            <a:off x="-8467" y="-83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17</a:t>
            </a:r>
            <a:r>
              <a:rPr lang="hu-HU" sz="1700" dirty="0"/>
              <a:t>)</a:t>
            </a:r>
            <a:endParaRPr lang="en-US" sz="1700" dirty="0">
              <a:solidFill>
                <a:srgbClr val="FFFFFF"/>
              </a:solidFill>
            </a:endParaRPr>
          </a:p>
        </p:txBody>
      </p:sp>
      <p:sp>
        <p:nvSpPr>
          <p:cNvPr id="2" name="Rounded Rectangle 1">
            <a:extLst>
              <a:ext uri="{FF2B5EF4-FFF2-40B4-BE49-F238E27FC236}">
                <a16:creationId xmlns:a16="http://schemas.microsoft.com/office/drawing/2014/main" id="{C831151B-940A-9CD8-A9CB-1D2AAE7CE54E}"/>
              </a:ext>
            </a:extLst>
          </p:cNvPr>
          <p:cNvSpPr/>
          <p:nvPr/>
        </p:nvSpPr>
        <p:spPr bwMode="auto">
          <a:xfrm>
            <a:off x="-508" y="877428"/>
            <a:ext cx="9144000" cy="6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0E9A07E1-7B30-5411-6D94-322F96C8B245}"/>
              </a:ext>
            </a:extLst>
          </p:cNvPr>
          <p:cNvSpPr txBox="1"/>
          <p:nvPr/>
        </p:nvSpPr>
        <p:spPr>
          <a:xfrm>
            <a:off x="235659" y="877428"/>
            <a:ext cx="6412140"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Later, in 10/2007 ARM introduced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SecurCore</a:t>
            </a:r>
            <a:r>
              <a:rPr kumimoji="0" lang="en-US" sz="1600" b="0" i="0" u="none" strike="noStrike" kern="1200" cap="none" spc="0" normalizeH="0" baseline="0" noProof="0" dirty="0">
                <a:ln>
                  <a:noFill/>
                </a:ln>
                <a:solidFill>
                  <a:srgbClr val="FF0000"/>
                </a:solidFill>
                <a:effectLst/>
                <a:uLnTx/>
                <a:uFillTx/>
                <a:latin typeface="Verdana"/>
                <a:ea typeface="+mn-ea"/>
                <a:cs typeface="+mn-cs"/>
              </a:rPr>
              <a:t> profile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optimized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smart card and secure applications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3722208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67B231-C2CB-6187-57A6-98D05525D2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073C84-D410-A5B0-88B4-24F3BA407C6D}"/>
              </a:ext>
            </a:extLst>
          </p:cNvPr>
          <p:cNvSpPr>
            <a:spLocks noGrp="1"/>
          </p:cNvSpPr>
          <p:nvPr>
            <p:ph type="title"/>
          </p:nvPr>
        </p:nvSpPr>
        <p:spPr>
          <a:xfrm>
            <a:off x="-8467" y="-475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18</a:t>
            </a:r>
            <a:r>
              <a:rPr lang="hu-HU" sz="1700" dirty="0"/>
              <a:t>)</a:t>
            </a:r>
            <a:endParaRPr lang="en-US" sz="1700" dirty="0">
              <a:solidFill>
                <a:srgbClr val="FFFFFF"/>
              </a:solidFill>
            </a:endParaRPr>
          </a:p>
        </p:txBody>
      </p:sp>
      <p:pic>
        <p:nvPicPr>
          <p:cNvPr id="10242" name="Picture 2">
            <a:extLst>
              <a:ext uri="{FF2B5EF4-FFF2-40B4-BE49-F238E27FC236}">
                <a16:creationId xmlns:a16="http://schemas.microsoft.com/office/drawing/2014/main" id="{643D91A0-7154-C8B3-58D2-68A9D0EE4BC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8875" t="13200" r="9625" b="6600"/>
          <a:stretch/>
        </p:blipFill>
        <p:spPr bwMode="auto">
          <a:xfrm>
            <a:off x="2887579" y="693135"/>
            <a:ext cx="6118095" cy="6111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a:extLst>
              <a:ext uri="{FF2B5EF4-FFF2-40B4-BE49-F238E27FC236}">
                <a16:creationId xmlns:a16="http://schemas.microsoft.com/office/drawing/2014/main" id="{537F5D55-8222-85C9-9820-968155DE26F4}"/>
              </a:ext>
            </a:extLst>
          </p:cNvPr>
          <p:cNvSpPr/>
          <p:nvPr/>
        </p:nvSpPr>
        <p:spPr>
          <a:xfrm>
            <a:off x="7774" y="652686"/>
            <a:ext cx="2836034" cy="120032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Cortex profiles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and related CPU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(as of 2017</a:t>
            </a:r>
            <a:r>
              <a:rPr kumimoji="0" lang="hu-HU" sz="1800" b="0" i="0" u="none" strike="noStrike" kern="1200" cap="none" spc="0" normalizeH="0" baseline="0" noProof="0" dirty="0">
                <a:ln>
                  <a:noFill/>
                </a:ln>
                <a:solidFill>
                  <a:srgbClr val="333399"/>
                </a:solidFill>
                <a:effectLst/>
                <a:uLnTx/>
                <a:uFillTx/>
                <a:latin typeface="Verdana"/>
                <a:ea typeface="+mn-ea"/>
                <a:cs typeface="+mn-cs"/>
              </a:rPr>
              <a:t>)</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63120291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364043-1FA8-D97A-333C-D7CD8CD29989}"/>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1DF638FA-CF35-E33A-B37F-53D35115EF11}"/>
              </a:ext>
            </a:extLst>
          </p:cNvPr>
          <p:cNvSpPr>
            <a:spLocks noGrp="1"/>
          </p:cNvSpPr>
          <p:nvPr>
            <p:ph type="title"/>
          </p:nvPr>
        </p:nvSpPr>
        <p:spPr>
          <a:xfrm>
            <a:off x="0" y="-11748"/>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19</a:t>
            </a:r>
            <a:r>
              <a:rPr lang="hu-HU" sz="1700" dirty="0"/>
              <a:t>)</a:t>
            </a:r>
            <a:endParaRPr lang="en-US" sz="1700" dirty="0">
              <a:solidFill>
                <a:srgbClr val="FFFFFF"/>
              </a:solidFill>
            </a:endParaRPr>
          </a:p>
        </p:txBody>
      </p:sp>
      <p:sp>
        <p:nvSpPr>
          <p:cNvPr id="7" name="TextBox 6">
            <a:extLst>
              <a:ext uri="{FF2B5EF4-FFF2-40B4-BE49-F238E27FC236}">
                <a16:creationId xmlns:a16="http://schemas.microsoft.com/office/drawing/2014/main" id="{F0012FAF-04F3-519C-CAE2-D6701ECB1C00}"/>
              </a:ext>
            </a:extLst>
          </p:cNvPr>
          <p:cNvSpPr txBox="1"/>
          <p:nvPr/>
        </p:nvSpPr>
        <p:spPr>
          <a:xfrm>
            <a:off x="73765" y="745988"/>
            <a:ext cx="904427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the general scope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Lecture Notes, subsequently,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we will only focus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on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Cortex-A series of CPU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a:extLst>
              <a:ext uri="{FF2B5EF4-FFF2-40B4-BE49-F238E27FC236}">
                <a16:creationId xmlns:a16="http://schemas.microsoft.com/office/drawing/2014/main" id="{2799513C-D80B-E5C0-D9D9-B03E28AB25D6}"/>
              </a:ext>
            </a:extLst>
          </p:cNvPr>
          <p:cNvSpPr txBox="1"/>
          <p:nvPr/>
        </p:nvSpPr>
        <p:spPr>
          <a:xfrm>
            <a:off x="73765" y="440668"/>
            <a:ext cx="9766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Tree>
    <p:extLst>
      <p:ext uri="{BB962C8B-B14F-4D97-AF65-F5344CB8AC3E}">
        <p14:creationId xmlns:p14="http://schemas.microsoft.com/office/powerpoint/2010/main" val="1905436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120835" name="AutoShape 3"/>
          <p:cNvSpPr>
            <a:spLocks noChangeArrowheads="1"/>
          </p:cNvSpPr>
          <p:nvPr/>
        </p:nvSpPr>
        <p:spPr bwMode="auto">
          <a:xfrm>
            <a:off x="598435" y="1582423"/>
            <a:ext cx="7888567" cy="522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err="1">
                <a:ln>
                  <a:noFill/>
                </a:ln>
                <a:solidFill>
                  <a:srgbClr val="FFFFFF"/>
                </a:solidFill>
                <a:effectLst/>
                <a:uLnTx/>
                <a:uFillTx/>
                <a:latin typeface="Verdana" pitchFamily="34" charset="0"/>
                <a:ea typeface="+mn-ea"/>
                <a:cs typeface="Times New Roman" pitchFamily="18" charset="0"/>
              </a:rPr>
              <a:t>ARM’s</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r>
              <a:rPr kumimoji="0" lang="en-GB"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CPU cores</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nvGrpSpPr>
          <p:cNvPr id="120836" name="Group 4"/>
          <p:cNvGrpSpPr>
            <a:grpSpLocks/>
          </p:cNvGrpSpPr>
          <p:nvPr/>
        </p:nvGrpSpPr>
        <p:grpSpPr bwMode="auto">
          <a:xfrm>
            <a:off x="678950" y="2569845"/>
            <a:ext cx="7808052" cy="432182"/>
            <a:chOff x="684" y="1638"/>
            <a:chExt cx="4465" cy="309"/>
          </a:xfrm>
        </p:grpSpPr>
        <p:sp>
          <p:nvSpPr>
            <p:cNvPr id="120855" name="AutoShape 5"/>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1</a:t>
              </a:r>
              <a:r>
                <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Introduction to</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ARM</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sp>
          <p:nvSpPr>
            <p:cNvPr id="120856" name="Text Box 6"/>
            <p:cNvSpPr txBox="1">
              <a:spLocks noChangeArrowheads="1"/>
            </p:cNvSpPr>
            <p:nvPr/>
          </p:nvSpPr>
          <p:spPr bwMode="auto">
            <a:xfrm>
              <a:off x="684" y="1684"/>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120837" name="Group 7"/>
          <p:cNvGrpSpPr>
            <a:grpSpLocks/>
          </p:cNvGrpSpPr>
          <p:nvPr/>
        </p:nvGrpSpPr>
        <p:grpSpPr bwMode="auto">
          <a:xfrm>
            <a:off x="677154" y="3040794"/>
            <a:ext cx="7809848" cy="450850"/>
            <a:chOff x="681" y="1626"/>
            <a:chExt cx="4466" cy="284"/>
          </a:xfrm>
        </p:grpSpPr>
        <p:sp>
          <p:nvSpPr>
            <p:cNvPr id="120853" name="AutoShape 8"/>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2.</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How has the </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A</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rm</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ISA</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evolved?</a:t>
              </a:r>
            </a:p>
          </p:txBody>
        </p:sp>
        <p:sp>
          <p:nvSpPr>
            <p:cNvPr id="120854" name="Text Box 9"/>
            <p:cNvSpPr txBox="1">
              <a:spLocks noChangeArrowheads="1"/>
            </p:cNvSpPr>
            <p:nvPr/>
          </p:nvSpPr>
          <p:spPr bwMode="auto">
            <a:xfrm>
              <a:off x="681" y="1626"/>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34" name="Group 16"/>
          <p:cNvGrpSpPr>
            <a:grpSpLocks/>
          </p:cNvGrpSpPr>
          <p:nvPr/>
        </p:nvGrpSpPr>
        <p:grpSpPr bwMode="auto">
          <a:xfrm>
            <a:off x="677974" y="4043490"/>
            <a:ext cx="7809028" cy="441697"/>
            <a:chOff x="721" y="1604"/>
            <a:chExt cx="4454" cy="362"/>
          </a:xfrm>
        </p:grpSpPr>
        <p:sp>
          <p:nvSpPr>
            <p:cNvPr id="35" name="AutoShape 17"/>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4</a:t>
              </a:r>
              <a:r>
                <a:rPr kumimoji="0" lang="en-GB"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R</a:t>
              </a:r>
              <a:r>
                <a:rPr kumimoji="0" lang="en-US" altLang="en-US" sz="1900" b="0" i="0" u="none" strike="noStrike" kern="1200" cap="none" spc="0" normalizeH="0" baseline="0" noProof="0" dirty="0" err="1">
                  <a:ln>
                    <a:noFill/>
                  </a:ln>
                  <a:solidFill>
                    <a:srgbClr val="FFFFFF"/>
                  </a:solidFill>
                  <a:effectLst/>
                  <a:uLnTx/>
                  <a:uFillTx/>
                  <a:latin typeface="Verdana" pitchFamily="34" charset="0"/>
                  <a:ea typeface="+mn-ea"/>
                  <a:cs typeface="Times New Roman" pitchFamily="18" charset="0"/>
                </a:rPr>
                <a:t>eferences</a:t>
              </a:r>
              <a:endPar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endParaRPr>
            </a:p>
          </p:txBody>
        </p:sp>
        <p:sp>
          <p:nvSpPr>
            <p:cNvPr id="36" name="Text Box 18"/>
            <p:cNvSpPr txBox="1">
              <a:spLocks noChangeArrowheads="1"/>
            </p:cNvSpPr>
            <p:nvPr/>
          </p:nvSpPr>
          <p:spPr bwMode="auto">
            <a:xfrm>
              <a:off x="721" y="1604"/>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40" name="Group 16"/>
          <p:cNvGrpSpPr>
            <a:grpSpLocks/>
          </p:cNvGrpSpPr>
          <p:nvPr/>
        </p:nvGrpSpPr>
        <p:grpSpPr bwMode="auto">
          <a:xfrm>
            <a:off x="673943" y="3542239"/>
            <a:ext cx="7810513" cy="432000"/>
            <a:chOff x="687" y="1602"/>
            <a:chExt cx="4614" cy="288"/>
          </a:xfrm>
        </p:grpSpPr>
        <p:sp>
          <p:nvSpPr>
            <p:cNvPr id="41" name="AutoShape 17"/>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hu-HU" sz="1900" b="0" i="0" u="none" strike="noStrike" kern="1200" cap="none" spc="0" normalizeH="0" baseline="0" noProof="0" dirty="0">
                  <a:ln>
                    <a:noFill/>
                  </a:ln>
                  <a:solidFill>
                    <a:srgbClr val="FFFFFF"/>
                  </a:solidFill>
                  <a:effectLst/>
                  <a:uLnTx/>
                  <a:uFillTx/>
                  <a:latin typeface="Verdana"/>
                  <a:ea typeface="+mn-ea"/>
                  <a:cs typeface="+mn-cs"/>
                </a:rPr>
                <a:t>3.</a:t>
              </a:r>
              <a:r>
                <a:rPr kumimoji="0" lang="en-US" sz="1900" b="0" i="0" u="none" strike="noStrike" kern="1200" cap="none" spc="0" normalizeH="0" baseline="0" noProof="0" dirty="0">
                  <a:ln>
                    <a:noFill/>
                  </a:ln>
                  <a:solidFill>
                    <a:srgbClr val="FFFFFF"/>
                  </a:solidFill>
                  <a:effectLst/>
                  <a:uLnTx/>
                  <a:uFillTx/>
                  <a:latin typeface="Verdana"/>
                  <a:ea typeface="+mn-ea"/>
                  <a:cs typeface="+mn-cs"/>
                </a:rPr>
                <a:t> How have ARM’s CPU core designs evolved?</a:t>
              </a:r>
            </a:p>
          </p:txBody>
        </p:sp>
        <p:sp>
          <p:nvSpPr>
            <p:cNvPr id="42" name="Text Box 18"/>
            <p:cNvSpPr txBox="1">
              <a:spLocks noChangeArrowheads="1"/>
            </p:cNvSpPr>
            <p:nvPr/>
          </p:nvSpPr>
          <p:spPr bwMode="auto">
            <a:xfrm>
              <a:off x="687" y="1605"/>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2" name="Group 16">
            <a:extLst>
              <a:ext uri="{FF2B5EF4-FFF2-40B4-BE49-F238E27FC236}">
                <a16:creationId xmlns:a16="http://schemas.microsoft.com/office/drawing/2014/main" id="{94FFD6D4-2114-39B5-5920-2FE034868174}"/>
              </a:ext>
            </a:extLst>
          </p:cNvPr>
          <p:cNvGrpSpPr>
            <a:grpSpLocks/>
          </p:cNvGrpSpPr>
          <p:nvPr/>
        </p:nvGrpSpPr>
        <p:grpSpPr bwMode="auto">
          <a:xfrm>
            <a:off x="683231" y="4532219"/>
            <a:ext cx="7809028" cy="441697"/>
            <a:chOff x="721" y="1604"/>
            <a:chExt cx="4454" cy="362"/>
          </a:xfrm>
        </p:grpSpPr>
        <p:sp>
          <p:nvSpPr>
            <p:cNvPr id="3" name="AutoShape 17">
              <a:extLst>
                <a:ext uri="{FF2B5EF4-FFF2-40B4-BE49-F238E27FC236}">
                  <a16:creationId xmlns:a16="http://schemas.microsoft.com/office/drawing/2014/main" id="{D1E660F3-DE15-10AC-05C8-A96C95AD56C5}"/>
                </a:ext>
              </a:extLst>
            </p:cNvPr>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Annex 1: Cache-coherent interconnects</a:t>
              </a:r>
            </a:p>
          </p:txBody>
        </p:sp>
        <p:sp>
          <p:nvSpPr>
            <p:cNvPr id="4" name="Text Box 18">
              <a:extLst>
                <a:ext uri="{FF2B5EF4-FFF2-40B4-BE49-F238E27FC236}">
                  <a16:creationId xmlns:a16="http://schemas.microsoft.com/office/drawing/2014/main" id="{CE6FB1A9-E6EA-EA04-622D-D35802A3ACEF}"/>
                </a:ext>
              </a:extLst>
            </p:cNvPr>
            <p:cNvSpPr txBox="1">
              <a:spLocks noChangeArrowheads="1"/>
            </p:cNvSpPr>
            <p:nvPr/>
          </p:nvSpPr>
          <p:spPr bwMode="auto">
            <a:xfrm>
              <a:off x="721" y="1604"/>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spTree>
    <p:extLst>
      <p:ext uri="{BB962C8B-B14F-4D97-AF65-F5344CB8AC3E}">
        <p14:creationId xmlns:p14="http://schemas.microsoft.com/office/powerpoint/2010/main" val="12376622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CE1AE5-BA12-2D74-96B6-D1EC692482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4830FB-0BD0-4FD3-1516-469CF1B0ADC3}"/>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20</a:t>
            </a:r>
            <a:r>
              <a:rPr lang="hu-HU" sz="1700" dirty="0"/>
              <a:t>)</a:t>
            </a:r>
            <a:endParaRPr lang="en-US" dirty="0"/>
          </a:p>
        </p:txBody>
      </p:sp>
      <p:sp>
        <p:nvSpPr>
          <p:cNvPr id="3" name="TextBox 2">
            <a:extLst>
              <a:ext uri="{FF2B5EF4-FFF2-40B4-BE49-F238E27FC236}">
                <a16:creationId xmlns:a16="http://schemas.microsoft.com/office/drawing/2014/main" id="{79709C2F-C3CD-C262-51E6-A1112F7699A7}"/>
              </a:ext>
            </a:extLst>
          </p:cNvPr>
          <p:cNvSpPr txBox="1"/>
          <p:nvPr/>
        </p:nvSpPr>
        <p:spPr>
          <a:xfrm>
            <a:off x="73732" y="798019"/>
            <a:ext cx="9285234" cy="20313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Introducing a secondary register set into the Armv5 ISA and implementing it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in the coprocessor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2D2D8A"/>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2D2D8A"/>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endParaRPr kumimoji="0" lang="en-US" sz="1800" b="0" i="0" u="none" strike="noStrike" kern="1200" cap="none" spc="-4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4DBC5112-42CE-03F0-FA3B-B93B5356C529}"/>
              </a:ext>
            </a:extLst>
          </p:cNvPr>
          <p:cNvSpPr txBox="1"/>
          <p:nvPr/>
        </p:nvSpPr>
        <p:spPr>
          <a:xfrm>
            <a:off x="71438" y="441438"/>
            <a:ext cx="4511171" cy="369332"/>
          </a:xfrm>
          <a:prstGeom prst="rect">
            <a:avLst/>
          </a:prstGeom>
          <a:noFill/>
        </p:spPr>
        <p:txBody>
          <a:bodyPr wrap="none" rtlCol="0">
            <a:spAutoFit/>
          </a:bodyPr>
          <a:lstStyle/>
          <a:p>
            <a:r>
              <a:rPr lang="en-US" dirty="0">
                <a:solidFill>
                  <a:schemeClr val="accent6"/>
                </a:solidFill>
              </a:rPr>
              <a:t>Enhancing the computing capabilities</a:t>
            </a:r>
            <a:endParaRPr lang="hu-HU" dirty="0">
              <a:solidFill>
                <a:schemeClr val="accent6"/>
              </a:solidFill>
            </a:endParaRPr>
          </a:p>
        </p:txBody>
      </p:sp>
      <p:sp>
        <p:nvSpPr>
          <p:cNvPr id="8" name="TextBox 7">
            <a:extLst>
              <a:ext uri="{FF2B5EF4-FFF2-40B4-BE49-F238E27FC236}">
                <a16:creationId xmlns:a16="http://schemas.microsoft.com/office/drawing/2014/main" id="{27F5AB62-322B-299B-A7E3-516D597095DF}"/>
              </a:ext>
            </a:extLst>
          </p:cNvPr>
          <p:cNvSpPr txBox="1"/>
          <p:nvPr/>
        </p:nvSpPr>
        <p:spPr>
          <a:xfrm>
            <a:off x="107950" y="1513493"/>
            <a:ext cx="9137758" cy="251350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Before the Armv5 release</a:t>
            </a:r>
            <a:r>
              <a:rPr kumimoji="0" lang="en-US" sz="1600" b="0" i="0" u="none" strike="noStrike" kern="1200" cap="none" spc="-40" normalizeH="0" noProof="0" dirty="0">
                <a:ln>
                  <a:noFill/>
                </a:ln>
                <a:solidFill>
                  <a:srgbClr val="000000"/>
                </a:solidFill>
                <a:effectLst/>
                <a:uLnTx/>
                <a:uFillTx/>
                <a:latin typeface="Verdana"/>
                <a:ea typeface="+mn-ea"/>
                <a:cs typeface="+mn-cs"/>
              </a:rPr>
              <a:t>, the </a:t>
            </a:r>
            <a:r>
              <a:rPr kumimoji="0" lang="en-US" sz="1600" b="0" i="0" u="none" strike="noStrike" kern="1200" cap="none" spc="-40" normalizeH="0" noProof="0" dirty="0">
                <a:ln>
                  <a:noFill/>
                </a:ln>
                <a:solidFill>
                  <a:srgbClr val="0070C0"/>
                </a:solidFill>
                <a:effectLst/>
                <a:uLnTx/>
                <a:uFillTx/>
                <a:latin typeface="Verdana"/>
                <a:ea typeface="+mn-ea"/>
                <a:cs typeface="+mn-cs"/>
              </a:rPr>
              <a:t>Arm ISA did not support FP </a:t>
            </a:r>
            <a:r>
              <a:rPr lang="en-US" sz="1600" spc="-40" dirty="0" err="1">
                <a:solidFill>
                  <a:srgbClr val="0070C0"/>
                </a:solidFill>
                <a:latin typeface="Verdana"/>
              </a:rPr>
              <a:t>cal</a:t>
            </a:r>
            <a:r>
              <a:rPr kumimoji="0" lang="en-US" sz="1600" b="0" i="0" u="none" strike="noStrike" kern="1200" cap="none" spc="-40" normalizeH="0" noProof="0" dirty="0" err="1">
                <a:ln>
                  <a:noFill/>
                </a:ln>
                <a:solidFill>
                  <a:srgbClr val="0070C0"/>
                </a:solidFill>
                <a:effectLst/>
                <a:uLnTx/>
                <a:uFillTx/>
                <a:latin typeface="Verdana"/>
                <a:ea typeface="+mn-ea"/>
                <a:cs typeface="+mn-cs"/>
              </a:rPr>
              <a:t>culations</a:t>
            </a:r>
            <a:r>
              <a:rPr kumimoji="0" lang="en-US" sz="1600" b="0" i="0" u="none" strike="noStrike" kern="1200" cap="none" spc="-40" normalizeH="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The Armv5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was then enhanced to support such calculations by assuming the</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000000"/>
                </a:solidFill>
                <a:latin typeface="Verdana"/>
              </a:rPr>
              <a:t>       presence of an </a:t>
            </a:r>
            <a:r>
              <a:rPr kumimoji="0" lang="en-US" sz="1600" b="0" i="0" u="none" strike="noStrike" kern="1200" cap="none" spc="-40" normalizeH="0" baseline="0" noProof="0" dirty="0">
                <a:ln>
                  <a:noFill/>
                </a:ln>
                <a:solidFill>
                  <a:srgbClr val="FF0000"/>
                </a:solidFill>
                <a:effectLst/>
                <a:uLnTx/>
                <a:uFillTx/>
                <a:latin typeface="Verdana"/>
                <a:ea typeface="+mn-ea"/>
                <a:cs typeface="+mn-cs"/>
              </a:rPr>
              <a:t>FP coprocessor</a:t>
            </a:r>
            <a:r>
              <a:rPr kumimoji="0" lang="en-US" sz="1600" b="0" i="0" u="none" strike="noStrike" kern="1200" cap="none" spc="-40" normalizeH="0" baseline="0" noProof="0" dirty="0">
                <a:ln>
                  <a:noFill/>
                </a:ln>
                <a:solidFill>
                  <a:srgbClr val="000000"/>
                </a:solidFill>
                <a:effectLst/>
                <a:uLnTx/>
                <a:uFillTx/>
                <a:latin typeface="Verdana"/>
                <a:ea typeface="+mn-ea"/>
                <a:cs typeface="+mn-cs"/>
              </a:rPr>
              <a:t>, which was particularly beneficial for applications </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0000"/>
                </a:solidFill>
                <a:latin typeface="Verdana"/>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such as </a:t>
            </a:r>
            <a:r>
              <a:rPr kumimoji="0" lang="en-US" sz="1600" b="0" i="0" u="none" strike="noStrike" kern="1200" cap="none" spc="-40" normalizeH="0" noProof="0" dirty="0">
                <a:ln>
                  <a:noFill/>
                </a:ln>
                <a:solidFill>
                  <a:srgbClr val="000000"/>
                </a:solidFill>
                <a:effectLst/>
                <a:uLnTx/>
                <a:uFillTx/>
                <a:latin typeface="Verdana"/>
                <a:ea typeface="+mn-ea"/>
                <a:cs typeface="+mn-cs"/>
              </a:rPr>
              <a:t>3D graphics.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40" dirty="0">
                <a:solidFill>
                  <a:srgbClr val="000000"/>
                </a:solidFill>
                <a:latin typeface="Verdana"/>
              </a:rPr>
              <a:t>In this setup, the FP calculations were offloaded to the FP coprocessor, which</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0000"/>
                </a:solidFill>
                <a:latin typeface="Verdana"/>
              </a:rPr>
              <a:t>       performed the necessary operations and then returned their results to the CPU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40" dirty="0">
                <a:solidFill>
                  <a:srgbClr val="000000"/>
                </a:solidFill>
                <a:latin typeface="Verdana"/>
              </a:rPr>
              <a:t>To facilitate the FP calculations, </a:t>
            </a:r>
            <a:r>
              <a:rPr lang="en-US" sz="1600" spc="-40" dirty="0">
                <a:solidFill>
                  <a:srgbClr val="0070C0"/>
                </a:solidFill>
                <a:latin typeface="Verdana"/>
              </a:rPr>
              <a:t>the ISA of the FP coprocessor provided a secondary</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70C0"/>
                </a:solidFill>
                <a:latin typeface="Verdana"/>
              </a:rPr>
              <a:t>      </a:t>
            </a:r>
            <a:r>
              <a:rPr lang="en-US" sz="1600" spc="-70" dirty="0">
                <a:solidFill>
                  <a:srgbClr val="0070C0"/>
                </a:solidFill>
                <a:latin typeface="Verdana"/>
              </a:rPr>
              <a:t>register set consisting of 32 registers, each 64 bits in size</a:t>
            </a:r>
            <a:r>
              <a:rPr lang="en-US" sz="1600" spc="-70" dirty="0">
                <a:solidFill>
                  <a:srgbClr val="000000"/>
                </a:solidFill>
                <a:latin typeface="Verdana"/>
              </a:rPr>
              <a:t>, as </a:t>
            </a:r>
            <a:r>
              <a:rPr kumimoji="0" lang="en-US" sz="1600" b="0" i="0" u="none" strike="noStrike" kern="1200" cap="none" spc="-70" normalizeH="0" noProof="0" dirty="0">
                <a:ln>
                  <a:noFill/>
                </a:ln>
                <a:solidFill>
                  <a:srgbClr val="000000"/>
                </a:solidFill>
                <a:effectLst/>
                <a:uLnTx/>
                <a:uFillTx/>
                <a:latin typeface="Verdana"/>
              </a:rPr>
              <a:t>indicated in the Figure below.</a:t>
            </a:r>
          </a:p>
          <a:p>
            <a:endParaRPr lang="hu-HU" sz="1600" dirty="0"/>
          </a:p>
        </p:txBody>
      </p:sp>
      <p:sp>
        <p:nvSpPr>
          <p:cNvPr id="9" name="Rectangle 8">
            <a:extLst>
              <a:ext uri="{FF2B5EF4-FFF2-40B4-BE49-F238E27FC236}">
                <a16:creationId xmlns:a16="http://schemas.microsoft.com/office/drawing/2014/main" id="{CE73563E-245F-CE84-0DEF-2ED6A5B64DD7}"/>
              </a:ext>
            </a:extLst>
          </p:cNvPr>
          <p:cNvSpPr/>
          <p:nvPr/>
        </p:nvSpPr>
        <p:spPr bwMode="auto">
          <a:xfrm>
            <a:off x="4288998" y="4446441"/>
            <a:ext cx="818809" cy="1190074"/>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a:extLst>
              <a:ext uri="{FF2B5EF4-FFF2-40B4-BE49-F238E27FC236}">
                <a16:creationId xmlns:a16="http://schemas.microsoft.com/office/drawing/2014/main" id="{86905FBC-115A-413A-31D1-1081416C5538}"/>
              </a:ext>
            </a:extLst>
          </p:cNvPr>
          <p:cNvSpPr txBox="1"/>
          <p:nvPr/>
        </p:nvSpPr>
        <p:spPr>
          <a:xfrm>
            <a:off x="4495374" y="4167076"/>
            <a:ext cx="432413"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11" name="TextBox 10">
            <a:extLst>
              <a:ext uri="{FF2B5EF4-FFF2-40B4-BE49-F238E27FC236}">
                <a16:creationId xmlns:a16="http://schemas.microsoft.com/office/drawing/2014/main" id="{589C11E8-96F5-2433-CC36-F7453355B5ED}"/>
              </a:ext>
            </a:extLst>
          </p:cNvPr>
          <p:cNvSpPr txBox="1"/>
          <p:nvPr/>
        </p:nvSpPr>
        <p:spPr>
          <a:xfrm>
            <a:off x="3840123" y="4872175"/>
            <a:ext cx="4276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13" name="TextBox 12">
            <a:extLst>
              <a:ext uri="{FF2B5EF4-FFF2-40B4-BE49-F238E27FC236}">
                <a16:creationId xmlns:a16="http://schemas.microsoft.com/office/drawing/2014/main" id="{B57A5195-5D11-14B5-0E8C-E4E6F948933A}"/>
              </a:ext>
            </a:extLst>
          </p:cNvPr>
          <p:cNvSpPr txBox="1"/>
          <p:nvPr/>
        </p:nvSpPr>
        <p:spPr>
          <a:xfrm>
            <a:off x="4305376" y="5718683"/>
            <a:ext cx="753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0316500B-4111-66C7-718F-726E7DA49861}"/>
              </a:ext>
            </a:extLst>
          </p:cNvPr>
          <p:cNvSpPr txBox="1"/>
          <p:nvPr/>
        </p:nvSpPr>
        <p:spPr>
          <a:xfrm>
            <a:off x="4324834" y="5937497"/>
            <a:ext cx="71686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15" name="TextBox 14">
            <a:extLst>
              <a:ext uri="{FF2B5EF4-FFF2-40B4-BE49-F238E27FC236}">
                <a16:creationId xmlns:a16="http://schemas.microsoft.com/office/drawing/2014/main" id="{0F6358F6-F404-4684-5986-E1A8331B79A2}"/>
              </a:ext>
            </a:extLst>
          </p:cNvPr>
          <p:cNvSpPr txBox="1"/>
          <p:nvPr/>
        </p:nvSpPr>
        <p:spPr>
          <a:xfrm>
            <a:off x="2980408" y="3798023"/>
            <a:ext cx="348345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the coprocessor)</a:t>
            </a:r>
          </a:p>
        </p:txBody>
      </p:sp>
      <p:sp>
        <p:nvSpPr>
          <p:cNvPr id="16" name="TextBox 15">
            <a:extLst>
              <a:ext uri="{FF2B5EF4-FFF2-40B4-BE49-F238E27FC236}">
                <a16:creationId xmlns:a16="http://schemas.microsoft.com/office/drawing/2014/main" id="{90EDC9B0-E489-1F16-3004-B393132ABA93}"/>
              </a:ext>
            </a:extLst>
          </p:cNvPr>
          <p:cNvSpPr txBox="1"/>
          <p:nvPr/>
        </p:nvSpPr>
        <p:spPr>
          <a:xfrm flipH="1">
            <a:off x="1179707" y="6206786"/>
            <a:ext cx="6955299"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Armv7 ISA,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which was imp</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lemented</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CPU core</a:t>
            </a:r>
          </a:p>
        </p:txBody>
      </p:sp>
    </p:spTree>
    <p:extLst>
      <p:ext uri="{BB962C8B-B14F-4D97-AF65-F5344CB8AC3E}">
        <p14:creationId xmlns:p14="http://schemas.microsoft.com/office/powerpoint/2010/main" val="618225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
                                            <p:txEl>
                                              <p:pRg st="3" end="3"/>
                                            </p:txEl>
                                          </p:spTgt>
                                        </p:tgtEl>
                                        <p:attrNameLst>
                                          <p:attrName>style.visibility</p:attrName>
                                        </p:attrNameLst>
                                      </p:cBhvr>
                                      <p:to>
                                        <p:strVal val="visible"/>
                                      </p:to>
                                    </p:set>
                                    <p:anim calcmode="lin" valueType="num">
                                      <p:cBhvr additive="base">
                                        <p:cTn id="29"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5" end="5"/>
                                            </p:txEl>
                                          </p:spTgt>
                                        </p:tgtEl>
                                        <p:attrNameLst>
                                          <p:attrName>style.visibility</p:attrName>
                                        </p:attrNameLst>
                                      </p:cBhvr>
                                      <p:to>
                                        <p:strVal val="visible"/>
                                      </p:to>
                                    </p:set>
                                    <p:anim calcmode="lin" valueType="num">
                                      <p:cBhvr additive="base">
                                        <p:cTn id="39"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5" end="5"/>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6" end="6"/>
                                            </p:txEl>
                                          </p:spTgt>
                                        </p:tgtEl>
                                        <p:attrNameLst>
                                          <p:attrName>style.visibility</p:attrName>
                                        </p:attrNameLst>
                                      </p:cBhvr>
                                      <p:to>
                                        <p:strVal val="visible"/>
                                      </p:to>
                                    </p:set>
                                    <p:anim calcmode="lin" valueType="num">
                                      <p:cBhvr additive="base">
                                        <p:cTn id="43"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6" end="6"/>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8">
                                            <p:txEl>
                                              <p:pRg st="7" end="7"/>
                                            </p:txEl>
                                          </p:spTgt>
                                        </p:tgtEl>
                                        <p:attrNameLst>
                                          <p:attrName>style.visibility</p:attrName>
                                        </p:attrNameLst>
                                      </p:cBhvr>
                                      <p:to>
                                        <p:strVal val="visible"/>
                                      </p:to>
                                    </p:set>
                                    <p:anim calcmode="lin" valueType="num">
                                      <p:cBhvr additive="base">
                                        <p:cTn id="47"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ppt_x"/>
                                          </p:val>
                                        </p:tav>
                                        <p:tav tm="100000">
                                          <p:val>
                                            <p:strVal val="#ppt_x"/>
                                          </p:val>
                                        </p:tav>
                                      </p:tavLst>
                                    </p:anim>
                                    <p:anim calcmode="lin" valueType="num">
                                      <p:cBhvr additive="base">
                                        <p:cTn id="58" dur="500" fill="hold"/>
                                        <p:tgtEl>
                                          <p:spTgt spid="10"/>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ppt_x"/>
                                          </p:val>
                                        </p:tav>
                                        <p:tav tm="100000">
                                          <p:val>
                                            <p:strVal val="#ppt_x"/>
                                          </p:val>
                                        </p:tav>
                                      </p:tavLst>
                                    </p:anim>
                                    <p:anim calcmode="lin" valueType="num">
                                      <p:cBhvr additive="base">
                                        <p:cTn id="66" dur="500" fill="hold"/>
                                        <p:tgtEl>
                                          <p:spTgt spid="13"/>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additive="base">
                                        <p:cTn id="69" dur="500" fill="hold"/>
                                        <p:tgtEl>
                                          <p:spTgt spid="14"/>
                                        </p:tgtEl>
                                        <p:attrNameLst>
                                          <p:attrName>ppt_x</p:attrName>
                                        </p:attrNameLst>
                                      </p:cBhvr>
                                      <p:tavLst>
                                        <p:tav tm="0">
                                          <p:val>
                                            <p:strVal val="#ppt_x"/>
                                          </p:val>
                                        </p:tav>
                                        <p:tav tm="100000">
                                          <p:val>
                                            <p:strVal val="#ppt_x"/>
                                          </p:val>
                                        </p:tav>
                                      </p:tavLst>
                                    </p:anim>
                                    <p:anim calcmode="lin" valueType="num">
                                      <p:cBhvr additive="base">
                                        <p:cTn id="70" dur="500" fill="hold"/>
                                        <p:tgtEl>
                                          <p:spTgt spid="14"/>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additive="base">
                                        <p:cTn id="77" dur="500" fill="hold"/>
                                        <p:tgtEl>
                                          <p:spTgt spid="16"/>
                                        </p:tgtEl>
                                        <p:attrNameLst>
                                          <p:attrName>ppt_x</p:attrName>
                                        </p:attrNameLst>
                                      </p:cBhvr>
                                      <p:tavLst>
                                        <p:tav tm="0">
                                          <p:val>
                                            <p:strVal val="#ppt_x"/>
                                          </p:val>
                                        </p:tav>
                                        <p:tav tm="100000">
                                          <p:val>
                                            <p:strVal val="#ppt_x"/>
                                          </p:val>
                                        </p:tav>
                                      </p:tavLst>
                                    </p:anim>
                                    <p:anim calcmode="lin" valueType="num">
                                      <p:cBhvr additive="base">
                                        <p:cTn id="7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3" grpId="0"/>
      <p:bldP spid="14" grpId="0"/>
      <p:bldP spid="15" grpId="0"/>
      <p:bldP spid="1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29967E-35B9-2540-B7E5-5EE8C0D4EC9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93F5A0C-BD0B-FEFB-9607-E49A3ED2AA62}"/>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20</a:t>
            </a:r>
            <a:r>
              <a:rPr lang="hu-HU" sz="1700" dirty="0"/>
              <a:t>)</a:t>
            </a:r>
            <a:endParaRPr lang="en-US" dirty="0"/>
          </a:p>
        </p:txBody>
      </p:sp>
      <p:sp>
        <p:nvSpPr>
          <p:cNvPr id="3" name="TextBox 2">
            <a:extLst>
              <a:ext uri="{FF2B5EF4-FFF2-40B4-BE49-F238E27FC236}">
                <a16:creationId xmlns:a16="http://schemas.microsoft.com/office/drawing/2014/main" id="{59481A76-924D-5175-EDC8-90C529A23DC9}"/>
              </a:ext>
            </a:extLst>
          </p:cNvPr>
          <p:cNvSpPr txBox="1"/>
          <p:nvPr/>
        </p:nvSpPr>
        <p:spPr>
          <a:xfrm>
            <a:off x="73732" y="798019"/>
            <a:ext cx="9137758" cy="20313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Introducing a secondary register set into the Armv7 ISA and implementing it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in the CPU core to support scalar and SIMD FP calculations.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2D2D8A"/>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2D2D8A"/>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endParaRPr kumimoji="0" lang="en-US" sz="1800" b="0" i="0" u="none" strike="noStrike" kern="1200" cap="none" spc="-40" normalizeH="0" baseline="0" noProof="0" dirty="0">
              <a:ln>
                <a:noFill/>
              </a:ln>
              <a:solidFill>
                <a:srgbClr val="2D2D8A"/>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38B4035B-D138-53BB-DB3E-183DFAAB985B}"/>
              </a:ext>
            </a:extLst>
          </p:cNvPr>
          <p:cNvSpPr txBox="1"/>
          <p:nvPr/>
        </p:nvSpPr>
        <p:spPr>
          <a:xfrm>
            <a:off x="73732" y="1492476"/>
            <a:ext cx="8933279" cy="830997"/>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normalizeH="0" baseline="0" noProof="0" dirty="0">
                <a:ln>
                  <a:noFill/>
                </a:ln>
                <a:solidFill>
                  <a:srgbClr val="000000"/>
                </a:solidFill>
                <a:effectLst/>
                <a:uLnTx/>
                <a:uFillTx/>
                <a:latin typeface="Verdana"/>
              </a:rPr>
              <a:t>Following the graphics needs of the already widely used ARM-based mobile devices, </a:t>
            </a:r>
          </a:p>
          <a:p>
            <a:pPr lvl="0">
              <a:defRPr/>
            </a:pPr>
            <a:r>
              <a:rPr lang="en-US" sz="1600" dirty="0">
                <a:solidFill>
                  <a:srgbClr val="000000"/>
                </a:solidFill>
                <a:latin typeface="Verdana"/>
              </a:rPr>
              <a:t>  </a:t>
            </a:r>
            <a:r>
              <a:rPr kumimoji="0" lang="en-US" sz="1600" b="0" i="0" u="none" strike="noStrike" kern="1200" cap="none" normalizeH="0" baseline="0" noProof="0" dirty="0">
                <a:ln>
                  <a:noFill/>
                </a:ln>
                <a:solidFill>
                  <a:srgbClr val="000000"/>
                </a:solidFill>
                <a:effectLst/>
                <a:uLnTx/>
                <a:uFillTx/>
                <a:latin typeface="Verdana"/>
              </a:rPr>
              <a:t>the company relocated the </a:t>
            </a:r>
            <a:r>
              <a:rPr kumimoji="0" lang="en-US" sz="1600" b="0" i="0" u="none" strike="noStrike" kern="1200" cap="none" normalizeH="0" baseline="0" noProof="0" dirty="0">
                <a:ln>
                  <a:noFill/>
                </a:ln>
                <a:solidFill>
                  <a:srgbClr val="FF0000"/>
                </a:solidFill>
                <a:effectLst/>
                <a:uLnTx/>
                <a:uFillTx/>
                <a:latin typeface="Verdana"/>
              </a:rPr>
              <a:t>secondary register set </a:t>
            </a:r>
            <a:r>
              <a:rPr lang="en-US" sz="1600" spc="-90" dirty="0">
                <a:solidFill>
                  <a:srgbClr val="0070C0"/>
                </a:solidFill>
              </a:rPr>
              <a:t>into the CPU core and extended it</a:t>
            </a:r>
          </a:p>
          <a:p>
            <a:pPr lvl="0">
              <a:defRPr/>
            </a:pPr>
            <a:r>
              <a:rPr kumimoji="0" lang="en-US" sz="1600" b="0" i="0" u="none" strike="noStrike" kern="1200" cap="none" spc="-90" normalizeH="0" baseline="0" noProof="0" dirty="0">
                <a:ln>
                  <a:noFill/>
                </a:ln>
                <a:solidFill>
                  <a:srgbClr val="0070C0"/>
                </a:solidFill>
                <a:effectLst/>
                <a:uLnTx/>
                <a:uFillTx/>
                <a:latin typeface="Verdana"/>
              </a:rPr>
              <a:t>   to</a:t>
            </a:r>
            <a:r>
              <a:rPr kumimoji="0" lang="en-US" sz="1600" b="0" i="0" u="none" strike="noStrike" kern="1200" cap="none" normalizeH="0" baseline="0" noProof="0" dirty="0">
                <a:ln>
                  <a:noFill/>
                </a:ln>
                <a:solidFill>
                  <a:srgbClr val="000000"/>
                </a:solidFill>
                <a:effectLst/>
                <a:uLnTx/>
                <a:uFillTx/>
                <a:latin typeface="Verdana"/>
              </a:rPr>
              <a:t> </a:t>
            </a:r>
            <a:r>
              <a:rPr kumimoji="0" lang="en-US" sz="1600" b="0" i="0" u="none" strike="noStrike" kern="1200" cap="none" normalizeH="0" baseline="0" noProof="0" dirty="0">
                <a:ln>
                  <a:noFill/>
                </a:ln>
                <a:solidFill>
                  <a:srgbClr val="0070C0"/>
                </a:solidFill>
                <a:effectLst/>
                <a:uLnTx/>
                <a:uFillTx/>
                <a:latin typeface="Verdana"/>
              </a:rPr>
              <a:t>32 x 64 bit</a:t>
            </a:r>
            <a:r>
              <a:rPr lang="en-US" sz="1600" dirty="0">
                <a:solidFill>
                  <a:srgbClr val="0070C0"/>
                </a:solidFill>
                <a:latin typeface="Verdana"/>
              </a:rPr>
              <a:t>s</a:t>
            </a:r>
            <a:r>
              <a:rPr lang="en-US" sz="1600" dirty="0">
                <a:latin typeface="Verdana"/>
              </a:rPr>
              <a:t>,</a:t>
            </a:r>
            <a:r>
              <a:rPr lang="en-US" sz="1600" dirty="0">
                <a:solidFill>
                  <a:srgbClr val="FF0000"/>
                </a:solidFill>
                <a:latin typeface="Verdana"/>
              </a:rPr>
              <a:t> </a:t>
            </a:r>
            <a:r>
              <a:rPr lang="en-US" sz="1600" dirty="0">
                <a:latin typeface="Verdana"/>
              </a:rPr>
              <a:t>as illustrated below</a:t>
            </a:r>
            <a:r>
              <a:rPr kumimoji="0" lang="en-US" sz="1600" b="0" i="0" u="none" strike="noStrike" kern="1200" cap="none" normalizeH="0" baseline="0" noProof="0" dirty="0">
                <a:ln>
                  <a:noFill/>
                </a:ln>
                <a:effectLst/>
                <a:uLnTx/>
                <a:uFillTx/>
                <a:latin typeface="Verdana"/>
              </a:rPr>
              <a:t>. </a:t>
            </a:r>
          </a:p>
        </p:txBody>
      </p:sp>
      <p:sp>
        <p:nvSpPr>
          <p:cNvPr id="4" name="TextBox 3">
            <a:extLst>
              <a:ext uri="{FF2B5EF4-FFF2-40B4-BE49-F238E27FC236}">
                <a16:creationId xmlns:a16="http://schemas.microsoft.com/office/drawing/2014/main" id="{A0677828-910F-7142-76B0-8CE200D23E55}"/>
              </a:ext>
            </a:extLst>
          </p:cNvPr>
          <p:cNvSpPr txBox="1"/>
          <p:nvPr/>
        </p:nvSpPr>
        <p:spPr>
          <a:xfrm>
            <a:off x="71438" y="441438"/>
            <a:ext cx="7515071" cy="369332"/>
          </a:xfrm>
          <a:prstGeom prst="rect">
            <a:avLst/>
          </a:prstGeom>
          <a:noFill/>
        </p:spPr>
        <p:txBody>
          <a:bodyPr wrap="none" rtlCol="0">
            <a:spAutoFit/>
          </a:bodyPr>
          <a:lstStyle/>
          <a:p>
            <a:r>
              <a:rPr lang="en-US" dirty="0">
                <a:solidFill>
                  <a:schemeClr val="accent6"/>
                </a:solidFill>
              </a:rPr>
              <a:t>Enhancing the computing capabilities in the Armv7 ISA version</a:t>
            </a:r>
            <a:endParaRPr lang="hu-HU" dirty="0">
              <a:solidFill>
                <a:schemeClr val="accent6"/>
              </a:solidFill>
            </a:endParaRPr>
          </a:p>
        </p:txBody>
      </p:sp>
      <p:sp>
        <p:nvSpPr>
          <p:cNvPr id="6" name="Rounded Rectangle 6">
            <a:extLst>
              <a:ext uri="{FF2B5EF4-FFF2-40B4-BE49-F238E27FC236}">
                <a16:creationId xmlns:a16="http://schemas.microsoft.com/office/drawing/2014/main" id="{83B6BABA-550C-7720-4007-1967A7C96295}"/>
              </a:ext>
            </a:extLst>
          </p:cNvPr>
          <p:cNvSpPr/>
          <p:nvPr/>
        </p:nvSpPr>
        <p:spPr bwMode="auto">
          <a:xfrm>
            <a:off x="-31531" y="2549368"/>
            <a:ext cx="9144000" cy="32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4026ACB0-3D06-C665-01A1-9A40462B9D2E}"/>
              </a:ext>
            </a:extLst>
          </p:cNvPr>
          <p:cNvSpPr txBox="1"/>
          <p:nvPr/>
        </p:nvSpPr>
        <p:spPr>
          <a:xfrm flipH="1">
            <a:off x="465005" y="5142626"/>
            <a:ext cx="849960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ISA of the FP coprocessor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spc="-40" dirty="0">
                <a:solidFill>
                  <a:srgbClr val="000000"/>
                </a:solidFill>
                <a:latin typeface="Verdana"/>
              </a:rPr>
              <a:t>defined in Armv5 and extending and relocating it into the CPU core in the Armv7 ISA </a:t>
            </a:r>
            <a:endParaRPr kumimoji="0" lang="en-US" sz="1600" b="0" i="0" u="none" strike="noStrike" kern="1200" cap="none" spc="-40" normalizeH="0" noProof="0" dirty="0">
              <a:ln>
                <a:noFill/>
              </a:ln>
              <a:solidFill>
                <a:srgbClr val="000000"/>
              </a:solidFill>
              <a:effectLst/>
              <a:uLnTx/>
              <a:uFillTx/>
              <a:latin typeface="Verdana"/>
            </a:endParaRPr>
          </a:p>
        </p:txBody>
      </p:sp>
      <p:sp>
        <p:nvSpPr>
          <p:cNvPr id="9" name="Rectangle 8">
            <a:extLst>
              <a:ext uri="{FF2B5EF4-FFF2-40B4-BE49-F238E27FC236}">
                <a16:creationId xmlns:a16="http://schemas.microsoft.com/office/drawing/2014/main" id="{C0B25EB0-5543-1C3C-88DB-386394CC5374}"/>
              </a:ext>
            </a:extLst>
          </p:cNvPr>
          <p:cNvSpPr/>
          <p:nvPr/>
        </p:nvSpPr>
        <p:spPr bwMode="auto">
          <a:xfrm>
            <a:off x="4955600" y="3346944"/>
            <a:ext cx="1637618"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Rectangle 9">
            <a:extLst>
              <a:ext uri="{FF2B5EF4-FFF2-40B4-BE49-F238E27FC236}">
                <a16:creationId xmlns:a16="http://schemas.microsoft.com/office/drawing/2014/main" id="{2BEDC56B-B286-B68D-A3C0-931C0A08B31A}"/>
              </a:ext>
            </a:extLst>
          </p:cNvPr>
          <p:cNvSpPr/>
          <p:nvPr/>
        </p:nvSpPr>
        <p:spPr bwMode="auto">
          <a:xfrm>
            <a:off x="2849084" y="3342858"/>
            <a:ext cx="818809" cy="1190074"/>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E207F93F-25FA-4CFE-9647-E0C67C6C0F73}"/>
              </a:ext>
            </a:extLst>
          </p:cNvPr>
          <p:cNvSpPr txBox="1"/>
          <p:nvPr/>
        </p:nvSpPr>
        <p:spPr>
          <a:xfrm>
            <a:off x="3055460" y="3063493"/>
            <a:ext cx="432413"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12" name="TextBox 11">
            <a:extLst>
              <a:ext uri="{FF2B5EF4-FFF2-40B4-BE49-F238E27FC236}">
                <a16:creationId xmlns:a16="http://schemas.microsoft.com/office/drawing/2014/main" id="{AA97E55D-D400-98D7-7011-79AD1EDAFD30}"/>
              </a:ext>
            </a:extLst>
          </p:cNvPr>
          <p:cNvSpPr txBox="1"/>
          <p:nvPr/>
        </p:nvSpPr>
        <p:spPr>
          <a:xfrm>
            <a:off x="5700249" y="3079023"/>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64</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B9F0F16F-AD1E-1565-29B4-3B0C52F8EC30}"/>
              </a:ext>
            </a:extLst>
          </p:cNvPr>
          <p:cNvSpPr txBox="1"/>
          <p:nvPr/>
        </p:nvSpPr>
        <p:spPr>
          <a:xfrm>
            <a:off x="4540625" y="3775561"/>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E6F7905D-0156-8C3A-24A8-8EF0B6A2D9A9}"/>
              </a:ext>
            </a:extLst>
          </p:cNvPr>
          <p:cNvSpPr txBox="1"/>
          <p:nvPr/>
        </p:nvSpPr>
        <p:spPr>
          <a:xfrm>
            <a:off x="2400209" y="3768592"/>
            <a:ext cx="4276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15" name="Right Arrow 45">
            <a:extLst>
              <a:ext uri="{FF2B5EF4-FFF2-40B4-BE49-F238E27FC236}">
                <a16:creationId xmlns:a16="http://schemas.microsoft.com/office/drawing/2014/main" id="{78EB22F6-2648-D733-DC87-CD6F0EF6DDFA}"/>
              </a:ext>
            </a:extLst>
          </p:cNvPr>
          <p:cNvSpPr/>
          <p:nvPr/>
        </p:nvSpPr>
        <p:spPr bwMode="auto">
          <a:xfrm>
            <a:off x="4042847" y="3753651"/>
            <a:ext cx="435136" cy="284322"/>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ED9A5F98-4440-9A93-C9AD-C1652C72A1A9}"/>
              </a:ext>
            </a:extLst>
          </p:cNvPr>
          <p:cNvSpPr txBox="1"/>
          <p:nvPr/>
        </p:nvSpPr>
        <p:spPr>
          <a:xfrm>
            <a:off x="2833932" y="4636120"/>
            <a:ext cx="753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87421037-81B7-782B-1C91-B3BBB5AB8E3F}"/>
              </a:ext>
            </a:extLst>
          </p:cNvPr>
          <p:cNvSpPr txBox="1"/>
          <p:nvPr/>
        </p:nvSpPr>
        <p:spPr>
          <a:xfrm>
            <a:off x="5171090" y="4621300"/>
            <a:ext cx="153467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Armv7</a:t>
            </a:r>
            <a:r>
              <a:rPr kumimoji="0" lang="en-US" sz="1200" b="1" i="0" u="none" strike="noStrike" kern="1200" cap="none" spc="0" normalizeH="0" baseline="0" noProof="0" dirty="0">
                <a:ln>
                  <a:noFill/>
                </a:ln>
                <a:solidFill>
                  <a:srgbClr val="000000"/>
                </a:solidFill>
                <a:effectLst/>
                <a:uLnTx/>
                <a:uFillTx/>
                <a:latin typeface="Verdana"/>
                <a:ea typeface="+mn-ea"/>
                <a:cs typeface="+mn-cs"/>
              </a:rPr>
              <a:t> </a:t>
            </a:r>
          </a:p>
        </p:txBody>
      </p:sp>
      <p:sp>
        <p:nvSpPr>
          <p:cNvPr id="18" name="TextBox 17">
            <a:extLst>
              <a:ext uri="{FF2B5EF4-FFF2-40B4-BE49-F238E27FC236}">
                <a16:creationId xmlns:a16="http://schemas.microsoft.com/office/drawing/2014/main" id="{595E5C4A-5133-4B56-96D0-EEFFE5F48CFF}"/>
              </a:ext>
            </a:extLst>
          </p:cNvPr>
          <p:cNvSpPr txBox="1"/>
          <p:nvPr/>
        </p:nvSpPr>
        <p:spPr>
          <a:xfrm>
            <a:off x="2874410" y="4875954"/>
            <a:ext cx="71686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19" name="TextBox 18">
            <a:extLst>
              <a:ext uri="{FF2B5EF4-FFF2-40B4-BE49-F238E27FC236}">
                <a16:creationId xmlns:a16="http://schemas.microsoft.com/office/drawing/2014/main" id="{7A536CF7-58E4-100C-2D5A-DDEDD9A8CE23}"/>
              </a:ext>
            </a:extLst>
          </p:cNvPr>
          <p:cNvSpPr txBox="1"/>
          <p:nvPr/>
        </p:nvSpPr>
        <p:spPr>
          <a:xfrm>
            <a:off x="5597057" y="4884618"/>
            <a:ext cx="85673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(2004)</a:t>
            </a:r>
          </a:p>
        </p:txBody>
      </p:sp>
      <p:sp>
        <p:nvSpPr>
          <p:cNvPr id="20" name="TextBox 19">
            <a:extLst>
              <a:ext uri="{FF2B5EF4-FFF2-40B4-BE49-F238E27FC236}">
                <a16:creationId xmlns:a16="http://schemas.microsoft.com/office/drawing/2014/main" id="{BFB5BD3E-12B4-DE25-FA4A-423F69EFE518}"/>
              </a:ext>
            </a:extLst>
          </p:cNvPr>
          <p:cNvSpPr txBox="1"/>
          <p:nvPr/>
        </p:nvSpPr>
        <p:spPr>
          <a:xfrm>
            <a:off x="2381319" y="2610360"/>
            <a:ext cx="1649811"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coprocessor)</a:t>
            </a:r>
          </a:p>
        </p:txBody>
      </p:sp>
      <p:sp>
        <p:nvSpPr>
          <p:cNvPr id="21" name="TextBox 20">
            <a:extLst>
              <a:ext uri="{FF2B5EF4-FFF2-40B4-BE49-F238E27FC236}">
                <a16:creationId xmlns:a16="http://schemas.microsoft.com/office/drawing/2014/main" id="{BE71E183-DF4D-95C7-ADB3-69B38D781635}"/>
              </a:ext>
            </a:extLst>
          </p:cNvPr>
          <p:cNvSpPr txBox="1"/>
          <p:nvPr/>
        </p:nvSpPr>
        <p:spPr>
          <a:xfrm>
            <a:off x="5112683" y="2589340"/>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Tree>
    <p:extLst>
      <p:ext uri="{BB962C8B-B14F-4D97-AF65-F5344CB8AC3E}">
        <p14:creationId xmlns:p14="http://schemas.microsoft.com/office/powerpoint/2010/main" val="179294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ppt_x"/>
                                          </p:val>
                                        </p:tav>
                                        <p:tav tm="100000">
                                          <p:val>
                                            <p:strVal val="#ppt_x"/>
                                          </p:val>
                                        </p:tav>
                                      </p:tavLst>
                                    </p:anim>
                                    <p:anim calcmode="lin" valueType="num">
                                      <p:cBhvr additive="base">
                                        <p:cTn id="46" dur="500" fill="hold"/>
                                        <p:tgtEl>
                                          <p:spTgt spid="13"/>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ppt_x"/>
                                          </p:val>
                                        </p:tav>
                                        <p:tav tm="100000">
                                          <p:val>
                                            <p:strVal val="#ppt_x"/>
                                          </p:val>
                                        </p:tav>
                                      </p:tavLst>
                                    </p:anim>
                                    <p:anim calcmode="lin" valueType="num">
                                      <p:cBhvr additive="base">
                                        <p:cTn id="62" dur="500" fill="hold"/>
                                        <p:tgtEl>
                                          <p:spTgt spid="17"/>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 calcmode="lin" valueType="num">
                                      <p:cBhvr additive="base">
                                        <p:cTn id="65" dur="500" fill="hold"/>
                                        <p:tgtEl>
                                          <p:spTgt spid="18"/>
                                        </p:tgtEl>
                                        <p:attrNameLst>
                                          <p:attrName>ppt_x</p:attrName>
                                        </p:attrNameLst>
                                      </p:cBhvr>
                                      <p:tavLst>
                                        <p:tav tm="0">
                                          <p:val>
                                            <p:strVal val="#ppt_x"/>
                                          </p:val>
                                        </p:tav>
                                        <p:tav tm="100000">
                                          <p:val>
                                            <p:strVal val="#ppt_x"/>
                                          </p:val>
                                        </p:tav>
                                      </p:tavLst>
                                    </p:anim>
                                    <p:anim calcmode="lin" valueType="num">
                                      <p:cBhvr additive="base">
                                        <p:cTn id="66" dur="500" fill="hold"/>
                                        <p:tgtEl>
                                          <p:spTgt spid="18"/>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 calcmode="lin" valueType="num">
                                      <p:cBhvr additive="base">
                                        <p:cTn id="69" dur="500" fill="hold"/>
                                        <p:tgtEl>
                                          <p:spTgt spid="19"/>
                                        </p:tgtEl>
                                        <p:attrNameLst>
                                          <p:attrName>ppt_x</p:attrName>
                                        </p:attrNameLst>
                                      </p:cBhvr>
                                      <p:tavLst>
                                        <p:tav tm="0">
                                          <p:val>
                                            <p:strVal val="#ppt_x"/>
                                          </p:val>
                                        </p:tav>
                                        <p:tav tm="100000">
                                          <p:val>
                                            <p:strVal val="#ppt_x"/>
                                          </p:val>
                                        </p:tav>
                                      </p:tavLst>
                                    </p:anim>
                                    <p:anim calcmode="lin" valueType="num">
                                      <p:cBhvr additive="base">
                                        <p:cTn id="70" dur="500" fill="hold"/>
                                        <p:tgtEl>
                                          <p:spTgt spid="1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20"/>
                                        </p:tgtEl>
                                        <p:attrNameLst>
                                          <p:attrName>style.visibility</p:attrName>
                                        </p:attrNameLst>
                                      </p:cBhvr>
                                      <p:to>
                                        <p:strVal val="visible"/>
                                      </p:to>
                                    </p:set>
                                    <p:anim calcmode="lin" valueType="num">
                                      <p:cBhvr additive="base">
                                        <p:cTn id="73" dur="500" fill="hold"/>
                                        <p:tgtEl>
                                          <p:spTgt spid="20"/>
                                        </p:tgtEl>
                                        <p:attrNameLst>
                                          <p:attrName>ppt_x</p:attrName>
                                        </p:attrNameLst>
                                      </p:cBhvr>
                                      <p:tavLst>
                                        <p:tav tm="0">
                                          <p:val>
                                            <p:strVal val="#ppt_x"/>
                                          </p:val>
                                        </p:tav>
                                        <p:tav tm="100000">
                                          <p:val>
                                            <p:strVal val="#ppt_x"/>
                                          </p:val>
                                        </p:tav>
                                      </p:tavLst>
                                    </p:anim>
                                    <p:anim calcmode="lin" valueType="num">
                                      <p:cBhvr additive="base">
                                        <p:cTn id="74" dur="500" fill="hold"/>
                                        <p:tgtEl>
                                          <p:spTgt spid="20"/>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ppt_x"/>
                                          </p:val>
                                        </p:tav>
                                        <p:tav tm="100000">
                                          <p:val>
                                            <p:strVal val="#ppt_x"/>
                                          </p:val>
                                        </p:tav>
                                      </p:tavLst>
                                    </p:anim>
                                    <p:anim calcmode="lin" valueType="num">
                                      <p:cBhvr additive="base">
                                        <p:cTn id="7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6" grpId="0" animBg="1"/>
      <p:bldP spid="8" grpId="0"/>
      <p:bldP spid="9" grpId="0" animBg="1"/>
      <p:bldP spid="10" grpId="0" animBg="1"/>
      <p:bldP spid="11" grpId="0"/>
      <p:bldP spid="12" grpId="0"/>
      <p:bldP spid="13" grpId="0"/>
      <p:bldP spid="14" grpId="0"/>
      <p:bldP spid="15" grpId="0" animBg="1"/>
      <p:bldP spid="16" grpId="0"/>
      <p:bldP spid="17" grpId="0"/>
      <p:bldP spid="18" grpId="0"/>
      <p:bldP spid="19" grpId="0"/>
      <p:bldP spid="20" grpId="0"/>
      <p:bldP spid="2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22</a:t>
            </a:r>
            <a:r>
              <a:rPr lang="hu-HU" sz="1700" dirty="0"/>
              <a:t>)</a:t>
            </a:r>
            <a:endParaRPr lang="en-US" dirty="0"/>
          </a:p>
        </p:txBody>
      </p:sp>
      <p:sp>
        <p:nvSpPr>
          <p:cNvPr id="6" name="Rounded Rectangle 5"/>
          <p:cNvSpPr/>
          <p:nvPr/>
        </p:nvSpPr>
        <p:spPr bwMode="auto">
          <a:xfrm>
            <a:off x="16870" y="952280"/>
            <a:ext cx="9117012" cy="313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277129" y="982450"/>
            <a:ext cx="8899167"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Armv8.0 </a:t>
            </a:r>
            <a:r>
              <a:rPr kumimoji="0" lang="en-US" sz="1600" b="0" i="0" u="none" strike="noStrike" kern="1200" cap="none" spc="-50" normalizeH="0" baseline="0" noProof="0" dirty="0">
                <a:ln>
                  <a:noFill/>
                </a:ln>
                <a:solidFill>
                  <a:srgbClr val="000000"/>
                </a:solidFill>
                <a:effectLst/>
                <a:uLnTx/>
                <a:uFillTx/>
                <a:latin typeface="Verdana"/>
                <a:ea typeface="+mn-ea"/>
                <a:cs typeface="+mn-cs"/>
              </a:rPr>
              <a:t>ISA revision in </a:t>
            </a:r>
            <a:r>
              <a:rPr kumimoji="0" lang="en-US" sz="1600" b="0" i="0" u="none" strike="noStrike" kern="1200" cap="none" spc="-50" normalizeH="0" baseline="0" noProof="0" dirty="0">
                <a:ln>
                  <a:noFill/>
                </a:ln>
                <a:solidFill>
                  <a:srgbClr val="0070C0"/>
                </a:solidFill>
                <a:effectLst/>
                <a:uLnTx/>
                <a:uFillTx/>
                <a:latin typeface="Verdana"/>
                <a:ea typeface="+mn-ea"/>
                <a:cs typeface="+mn-cs"/>
              </a:rPr>
              <a:t>2012,</a:t>
            </a:r>
            <a:r>
              <a:rPr kumimoji="0" lang="en-US" sz="1600" b="0" i="0" u="none" strike="noStrike" kern="1200" cap="none" spc="-50" normalizeH="0" baseline="0" noProof="0" dirty="0">
                <a:ln>
                  <a:noFill/>
                </a:ln>
                <a:solidFill>
                  <a:srgbClr val="000000"/>
                </a:solidFill>
                <a:effectLst/>
                <a:uLnTx/>
                <a:uFillTx/>
                <a:latin typeface="Verdana"/>
                <a:ea typeface="+mn-ea"/>
                <a:cs typeface="+mn-cs"/>
              </a:rPr>
              <a:t> ARM opened the way for </a:t>
            </a:r>
            <a:r>
              <a:rPr kumimoji="0" lang="en-US" sz="1600" b="0" i="0" u="none" strike="noStrike" kern="1200" cap="none" spc="-50" normalizeH="0" baseline="0" noProof="0" dirty="0">
                <a:ln>
                  <a:noFill/>
                </a:ln>
                <a:solidFill>
                  <a:srgbClr val="FF0000"/>
                </a:solidFill>
                <a:effectLst/>
                <a:uLnTx/>
                <a:uFillTx/>
                <a:latin typeface="Verdana"/>
                <a:ea typeface="+mn-ea"/>
                <a:cs typeface="+mn-cs"/>
              </a:rPr>
              <a:t>64-bit processing </a:t>
            </a:r>
            <a:r>
              <a:rPr kumimoji="0" lang="en-US" sz="1600" b="0" i="0" u="none" strike="noStrike" kern="1200" cap="none" spc="-50" normalizeH="0" baseline="0" noProof="0" dirty="0">
                <a:ln>
                  <a:noFill/>
                </a:ln>
                <a:solidFill>
                  <a:srgbClr val="000000"/>
                </a:solidFill>
                <a:effectLst/>
                <a:uLnTx/>
                <a:uFillTx/>
                <a:latin typeface="Verdana"/>
                <a:ea typeface="+mn-ea"/>
                <a:cs typeface="+mn-cs"/>
              </a:rPr>
              <a:t>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largely extended the register spaces available for computing, as discussed later.</a:t>
            </a:r>
          </a:p>
        </p:txBody>
      </p:sp>
      <p:sp>
        <p:nvSpPr>
          <p:cNvPr id="8" name="TextBox 7"/>
          <p:cNvSpPr txBox="1"/>
          <p:nvPr/>
        </p:nvSpPr>
        <p:spPr>
          <a:xfrm>
            <a:off x="269105" y="1547730"/>
            <a:ext cx="8960595" cy="286232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new 64-bit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Armv8.0 ISA </a:t>
            </a:r>
            <a:r>
              <a:rPr kumimoji="0" lang="en-US" sz="1600" b="0" i="0" u="none" strike="noStrike" kern="1200" cap="none" spc="-30" normalizeH="0" baseline="0" noProof="0" dirty="0">
                <a:ln>
                  <a:noFill/>
                </a:ln>
                <a:solidFill>
                  <a:srgbClr val="000000"/>
                </a:solidFill>
                <a:effectLst/>
                <a:uLnTx/>
                <a:uFillTx/>
                <a:latin typeface="Verdana"/>
                <a:ea typeface="+mn-ea"/>
                <a:cs typeface="+mn-cs"/>
              </a:rPr>
              <a:t>introduced </a:t>
            </a:r>
            <a:r>
              <a:rPr kumimoji="0" lang="en-US" sz="1600" b="0" i="0" u="none" strike="noStrike" kern="1200" cap="none" spc="-30" normalizeH="0" baseline="0" noProof="0" dirty="0">
                <a:ln>
                  <a:noFill/>
                </a:ln>
                <a:solidFill>
                  <a:srgbClr val="FF0000"/>
                </a:solidFill>
                <a:effectLst/>
                <a:uLnTx/>
                <a:uFillTx/>
                <a:latin typeface="Verdana"/>
                <a:ea typeface="+mn-ea"/>
                <a:cs typeface="+mn-cs"/>
              </a:rPr>
              <a:t>two</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execution modes </a:t>
            </a:r>
            <a:r>
              <a:rPr kumimoji="0" lang="en-US" sz="1600" b="0" i="0" u="none" strike="noStrike" kern="1200" cap="none" spc="-30" normalizeH="0" baseline="0" noProof="0" dirty="0">
                <a:ln>
                  <a:noFill/>
                </a:ln>
                <a:solidFill>
                  <a:srgbClr val="000000"/>
                </a:solidFill>
                <a:effectLst/>
                <a:uLnTx/>
                <a:uFillTx/>
                <a:latin typeface="Verdana"/>
                <a:ea typeface="+mn-ea"/>
                <a:cs typeface="+mn-cs"/>
              </a:rPr>
              <a:t>(</a:t>
            </a:r>
            <a:r>
              <a:rPr kumimoji="0" lang="en-US" sz="1600" b="0" i="0" u="none" strike="noStrike" kern="1200" cap="none" spc="-30" normalizeH="0" baseline="0" noProof="0" dirty="0">
                <a:ln>
                  <a:noFill/>
                </a:ln>
                <a:solidFill>
                  <a:srgbClr val="0070C0"/>
                </a:solidFill>
                <a:effectLst/>
                <a:uLnTx/>
                <a:uFillTx/>
                <a:latin typeface="Verdana"/>
                <a:ea typeface="+mn-ea"/>
                <a:cs typeface="+mn-cs"/>
              </a:rPr>
              <a:t>AArch32/Aarch64</a:t>
            </a:r>
            <a:r>
              <a:rPr kumimoji="0" lang="en-US" sz="1600" b="0" i="0" u="none" strike="noStrike" kern="1200" cap="none" spc="-3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order to ensure </a:t>
            </a:r>
            <a:r>
              <a:rPr kumimoji="0" lang="en-US" sz="1600" b="0" i="0" u="none" strike="noStrike" kern="1200" cap="none" spc="-30" normalizeH="0" baseline="0" noProof="0" dirty="0">
                <a:ln>
                  <a:noFill/>
                </a:ln>
                <a:solidFill>
                  <a:srgbClr val="0070C0"/>
                </a:solidFill>
                <a:effectLst/>
                <a:uLnTx/>
                <a:uFillTx/>
                <a:latin typeface="Verdana"/>
                <a:ea typeface="+mn-ea"/>
                <a:cs typeface="+mn-cs"/>
              </a:rPr>
              <a:t>backward compatibility </a:t>
            </a:r>
            <a:r>
              <a:rPr kumimoji="0" lang="en-US" sz="1600" b="0" i="0" u="none" strike="noStrike" kern="1200" cap="none" spc="-30" normalizeH="0" baseline="0" noProof="0" dirty="0">
                <a:ln>
                  <a:noFill/>
                </a:ln>
                <a:solidFill>
                  <a:srgbClr val="000000"/>
                </a:solidFill>
                <a:effectLst/>
                <a:uLnTx/>
                <a:uFillTx/>
                <a:latin typeface="Verdana"/>
                <a:ea typeface="+mn-ea"/>
                <a:cs typeface="+mn-cs"/>
              </a:rPr>
              <a:t>with the 32-bit Armv7 ISA.</a:t>
            </a:r>
          </a:p>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Aarch32 execution mode, </a:t>
            </a:r>
            <a:r>
              <a:rPr kumimoji="0" lang="en-US" sz="1600" b="0" i="0" u="none" strike="noStrike" kern="1200" cap="none" spc="-30" normalizeH="0" baseline="0" noProof="0" dirty="0">
                <a:ln>
                  <a:noFill/>
                </a:ln>
                <a:solidFill>
                  <a:srgbClr val="000000"/>
                </a:solidFill>
                <a:effectLst/>
                <a:uLnTx/>
                <a:uFillTx/>
                <a:latin typeface="Verdana"/>
                <a:ea typeface="+mn-ea"/>
                <a:cs typeface="+mn-cs"/>
              </a:rPr>
              <a:t>processors behave </a:t>
            </a:r>
            <a:r>
              <a:rPr kumimoji="0" lang="en-US" sz="1600" b="0" i="0" u="none" strike="noStrike" kern="1200" cap="none" spc="-30" normalizeH="0" baseline="0" noProof="0" dirty="0">
                <a:ln>
                  <a:noFill/>
                </a:ln>
                <a:solidFill>
                  <a:srgbClr val="0070C0"/>
                </a:solidFill>
                <a:effectLst/>
                <a:uLnTx/>
                <a:uFillTx/>
                <a:latin typeface="Verdana"/>
                <a:ea typeface="+mn-ea"/>
                <a:cs typeface="+mn-cs"/>
              </a:rPr>
              <a:t>like Armv7 processors, with</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the same execution capabilities as provided in the Armv7 ISA.</a:t>
            </a:r>
          </a:p>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Aarch64</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execution mode,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processor has a </a:t>
            </a:r>
            <a:r>
              <a:rPr kumimoji="0" lang="en-US" sz="1600" b="0" i="0" u="none" strike="noStrike" kern="1200" cap="none" spc="-30" normalizeH="0" baseline="0" noProof="0" dirty="0">
                <a:ln>
                  <a:noFill/>
                </a:ln>
                <a:solidFill>
                  <a:srgbClr val="0070C0"/>
                </a:solidFill>
                <a:effectLst/>
                <a:uLnTx/>
                <a:uFillTx/>
                <a:latin typeface="Verdana"/>
                <a:ea typeface="+mn-ea"/>
                <a:cs typeface="+mn-cs"/>
              </a:rPr>
              <a:t>largely extended register space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for executing instructions, compared to the Armv7 ISA, as discussed later.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the same time, </a:t>
            </a:r>
            <a:r>
              <a:rPr kumimoji="0" lang="en-GB" sz="1600" b="0" i="0" u="none" strike="noStrike" kern="1200" cap="none" spc="0" normalizeH="0" baseline="0" noProof="0" dirty="0">
                <a:ln>
                  <a:noFill/>
                </a:ln>
                <a:solidFill>
                  <a:srgbClr val="0070C0"/>
                </a:solidFill>
                <a:effectLst/>
                <a:uLnTx/>
                <a:uFillTx/>
                <a:latin typeface="Verdana"/>
                <a:ea typeface="+mn-ea"/>
                <a:cs typeface="+mn-cs"/>
              </a:rPr>
              <a:t>early aspects</a:t>
            </a:r>
            <a:r>
              <a:rPr kumimoji="0" lang="en-GB" sz="1600" b="0" i="0" u="none" strike="noStrike" kern="1200" cap="none" spc="0" normalizeH="0" baseline="0" noProof="0" dirty="0">
                <a:ln>
                  <a:noFill/>
                </a:ln>
                <a:solidFill>
                  <a:srgbClr val="000000"/>
                </a:solidFill>
                <a:effectLst/>
                <a:uLnTx/>
                <a:uFillTx/>
                <a:latin typeface="Verdana"/>
                <a:ea typeface="+mn-ea"/>
                <a:cs typeface="+mn-cs"/>
              </a:rPr>
              <a:t>, such as </a:t>
            </a:r>
            <a:r>
              <a:rPr kumimoji="0" lang="en-GB" sz="1600" b="0" i="0" u="none" strike="noStrike" kern="1200" cap="none" spc="0" normalizeH="0" baseline="0" noProof="0" dirty="0">
                <a:ln>
                  <a:noFill/>
                </a:ln>
                <a:solidFill>
                  <a:srgbClr val="0070C0"/>
                </a:solidFill>
                <a:effectLst/>
                <a:uLnTx/>
                <a:uFillTx/>
                <a:latin typeface="Verdana"/>
                <a:ea typeface="+mn-ea"/>
                <a:cs typeface="+mn-cs"/>
              </a:rPr>
              <a:t>reducing code size and speeding up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execution of  bytecodes</a:t>
            </a:r>
            <a:r>
              <a:rPr kumimoji="0" lang="en-GB" sz="1600" b="0" i="0" u="none" strike="noStrike" kern="1200" cap="none" spc="0" normalizeH="0" baseline="0" noProof="0" dirty="0">
                <a:ln>
                  <a:noFill/>
                </a:ln>
                <a:solidFill>
                  <a:srgbClr val="000000"/>
                </a:solidFill>
                <a:effectLst/>
                <a:uLnTx/>
                <a:uFillTx/>
                <a:latin typeface="Verdana"/>
                <a:ea typeface="+mn-ea"/>
                <a:cs typeface="+mn-cs"/>
              </a:rPr>
              <a:t> became irrelevant and their support was </a:t>
            </a:r>
            <a:r>
              <a:rPr kumimoji="0" lang="en-GB" sz="1600" b="0" i="0" u="none" strike="noStrike" kern="1200" cap="none" spc="0" normalizeH="0" baseline="0" noProof="0" dirty="0">
                <a:ln>
                  <a:noFill/>
                </a:ln>
                <a:solidFill>
                  <a:srgbClr val="0070C0"/>
                </a:solidFill>
                <a:effectLst/>
                <a:uLnTx/>
                <a:uFillTx/>
                <a:latin typeface="Verdana"/>
                <a:ea typeface="+mn-ea"/>
                <a:cs typeface="+mn-cs"/>
              </a:rPr>
              <a:t>dropped,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indicated in the related Figure.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3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71438" y="440668"/>
            <a:ext cx="1026120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The importance of the Armv8.0 ISA release</a:t>
            </a:r>
          </a:p>
        </p:txBody>
      </p:sp>
    </p:spTree>
    <p:extLst>
      <p:ext uri="{BB962C8B-B14F-4D97-AF65-F5344CB8AC3E}">
        <p14:creationId xmlns:p14="http://schemas.microsoft.com/office/powerpoint/2010/main" val="147004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 calcmode="lin" valueType="num">
                                      <p:cBhvr additive="base">
                                        <p:cTn id="2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 calcmode="lin" valueType="num">
                                      <p:cBhvr additive="base">
                                        <p:cTn id="3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5" end="5"/>
                                            </p:txEl>
                                          </p:spTgt>
                                        </p:tgtEl>
                                        <p:attrNameLst>
                                          <p:attrName>style.visibility</p:attrName>
                                        </p:attrNameLst>
                                      </p:cBhvr>
                                      <p:to>
                                        <p:strVal val="visible"/>
                                      </p:to>
                                    </p:set>
                                    <p:anim calcmode="lin" valueType="num">
                                      <p:cBhvr additive="base">
                                        <p:cTn id="39"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8">
                                            <p:txEl>
                                              <p:pRg st="6" end="6"/>
                                            </p:txEl>
                                          </p:spTgt>
                                        </p:tgtEl>
                                        <p:attrNameLst>
                                          <p:attrName>style.visibility</p:attrName>
                                        </p:attrNameLst>
                                      </p:cBhvr>
                                      <p:to>
                                        <p:strVal val="visible"/>
                                      </p:to>
                                    </p:set>
                                    <p:anim calcmode="lin" valueType="num">
                                      <p:cBhvr additive="base">
                                        <p:cTn id="4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8">
                                            <p:txEl>
                                              <p:pRg st="8" end="8"/>
                                            </p:txEl>
                                          </p:spTgt>
                                        </p:tgtEl>
                                        <p:attrNameLst>
                                          <p:attrName>style.visibility</p:attrName>
                                        </p:attrNameLst>
                                      </p:cBhvr>
                                      <p:to>
                                        <p:strVal val="visible"/>
                                      </p:to>
                                    </p:set>
                                    <p:anim calcmode="lin" valueType="num">
                                      <p:cBhvr additive="base">
                                        <p:cTn id="5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606A4C-FF3E-54C9-42AE-D3037B4FBE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178AF66-B020-F9E9-458B-0B58250256BC}"/>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23</a:t>
            </a:r>
            <a:r>
              <a:rPr lang="hu-HU" sz="1700" dirty="0"/>
              <a:t>)</a:t>
            </a:r>
            <a:endParaRPr lang="en-US" dirty="0"/>
          </a:p>
        </p:txBody>
      </p:sp>
      <p:sp>
        <p:nvSpPr>
          <p:cNvPr id="3" name="TextBox 2">
            <a:extLst>
              <a:ext uri="{FF2B5EF4-FFF2-40B4-BE49-F238E27FC236}">
                <a16:creationId xmlns:a16="http://schemas.microsoft.com/office/drawing/2014/main" id="{C9690520-2DC3-FB20-DE0C-44214A92B781}"/>
              </a:ext>
            </a:extLst>
          </p:cNvPr>
          <p:cNvSpPr txBox="1"/>
          <p:nvPr/>
        </p:nvSpPr>
        <p:spPr>
          <a:xfrm>
            <a:off x="74359" y="440668"/>
            <a:ext cx="91948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1</a:t>
            </a:r>
            <a:r>
              <a:rPr kumimoji="0" lang="en-US" sz="1800" b="0" i="0" u="none" strike="noStrike" kern="1200" cap="none" spc="0" normalizeH="0" baseline="0" noProof="0" dirty="0">
                <a:ln>
                  <a:noFill/>
                </a:ln>
                <a:solidFill>
                  <a:srgbClr val="2D2D8A"/>
                </a:solidFill>
                <a:effectLst/>
                <a:uLnTx/>
                <a:uFillTx/>
                <a:latin typeface="Verdana"/>
                <a:ea typeface="+mn-ea"/>
                <a:cs typeface="+mn-cs"/>
              </a:rPr>
              <a:t>) Extending the </a:t>
            </a:r>
            <a:r>
              <a:rPr kumimoji="0" lang="hu-HU" sz="1800" b="0" i="0" u="none" strike="noStrike" kern="1200" cap="none" spc="0" normalizeH="0" baseline="0" noProof="0" dirty="0">
                <a:ln>
                  <a:noFill/>
                </a:ln>
                <a:solidFill>
                  <a:srgbClr val="2D2D8A"/>
                </a:solidFill>
                <a:effectLst/>
                <a:uLnTx/>
                <a:uFillTx/>
                <a:latin typeface="Verdana"/>
                <a:ea typeface="+mn-ea"/>
                <a:cs typeface="+mn-cs"/>
              </a:rPr>
              <a:t>GPR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register</a:t>
            </a:r>
            <a:r>
              <a:rPr kumimoji="0" lang="en-US" sz="1800" b="0" i="0" u="none" strike="noStrike" kern="1200" cap="none" spc="0" normalizeH="0" baseline="0" noProof="0" dirty="0">
                <a:ln>
                  <a:noFill/>
                </a:ln>
                <a:solidFill>
                  <a:srgbClr val="2D2D8A"/>
                </a:solidFill>
                <a:effectLst/>
                <a:uLnTx/>
                <a:uFillTx/>
                <a:latin typeface="Verdana"/>
                <a:ea typeface="+mn-ea"/>
                <a:cs typeface="+mn-cs"/>
              </a:rPr>
              <a:t> set in the Armv8 ISA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21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hu-HU" noProof="0" dirty="0">
                <a:solidFill>
                  <a:srgbClr val="000000"/>
                </a:solidFill>
                <a:latin typeface="Verdana"/>
              </a:rPr>
              <a:t>22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Rounded Rectangle 5">
            <a:extLst>
              <a:ext uri="{FF2B5EF4-FFF2-40B4-BE49-F238E27FC236}">
                <a16:creationId xmlns:a16="http://schemas.microsoft.com/office/drawing/2014/main" id="{85F5704A-6670-0087-1A92-73374ABDC702}"/>
              </a:ext>
            </a:extLst>
          </p:cNvPr>
          <p:cNvSpPr/>
          <p:nvPr/>
        </p:nvSpPr>
        <p:spPr bwMode="auto">
          <a:xfrm>
            <a:off x="6357" y="901175"/>
            <a:ext cx="9110940" cy="59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TextBox 109">
            <a:extLst>
              <a:ext uri="{FF2B5EF4-FFF2-40B4-BE49-F238E27FC236}">
                <a16:creationId xmlns:a16="http://schemas.microsoft.com/office/drawing/2014/main" id="{A7316BA2-504D-21AD-3B05-C3706DF2BD6E}"/>
              </a:ext>
            </a:extLst>
          </p:cNvPr>
          <p:cNvSpPr txBox="1"/>
          <p:nvPr/>
        </p:nvSpPr>
        <p:spPr>
          <a:xfrm>
            <a:off x="1107881" y="1440886"/>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32-bit wide</a:t>
            </a:r>
          </a:p>
        </p:txBody>
      </p:sp>
      <p:sp>
        <p:nvSpPr>
          <p:cNvPr id="111" name="TextBox 110">
            <a:extLst>
              <a:ext uri="{FF2B5EF4-FFF2-40B4-BE49-F238E27FC236}">
                <a16:creationId xmlns:a16="http://schemas.microsoft.com/office/drawing/2014/main" id="{9B7AFEA4-B588-152A-7B41-483FF9C945A1}"/>
              </a:ext>
            </a:extLst>
          </p:cNvPr>
          <p:cNvSpPr txBox="1"/>
          <p:nvPr/>
        </p:nvSpPr>
        <p:spPr>
          <a:xfrm>
            <a:off x="4211612" y="1431610"/>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32-bit wide</a:t>
            </a:r>
          </a:p>
        </p:txBody>
      </p:sp>
      <p:sp>
        <p:nvSpPr>
          <p:cNvPr id="112" name="TextBox 111">
            <a:extLst>
              <a:ext uri="{FF2B5EF4-FFF2-40B4-BE49-F238E27FC236}">
                <a16:creationId xmlns:a16="http://schemas.microsoft.com/office/drawing/2014/main" id="{0F649D3A-75EA-930A-6311-5A430B9D301C}"/>
              </a:ext>
            </a:extLst>
          </p:cNvPr>
          <p:cNvSpPr txBox="1"/>
          <p:nvPr/>
        </p:nvSpPr>
        <p:spPr>
          <a:xfrm>
            <a:off x="6682264" y="1448525"/>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64-bit wide</a:t>
            </a:r>
          </a:p>
        </p:txBody>
      </p:sp>
      <p:sp>
        <p:nvSpPr>
          <p:cNvPr id="113" name="TextBox 112">
            <a:extLst>
              <a:ext uri="{FF2B5EF4-FFF2-40B4-BE49-F238E27FC236}">
                <a16:creationId xmlns:a16="http://schemas.microsoft.com/office/drawing/2014/main" id="{C83375D9-9D60-A8CD-27B7-30D872DEB117}"/>
              </a:ext>
            </a:extLst>
          </p:cNvPr>
          <p:cNvSpPr txBox="1"/>
          <p:nvPr/>
        </p:nvSpPr>
        <p:spPr>
          <a:xfrm>
            <a:off x="4116156" y="5532711"/>
            <a:ext cx="1254337" cy="2894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32-bit access</a:t>
            </a:r>
          </a:p>
        </p:txBody>
      </p:sp>
      <p:sp>
        <p:nvSpPr>
          <p:cNvPr id="114" name="TextBox 113">
            <a:extLst>
              <a:ext uri="{FF2B5EF4-FFF2-40B4-BE49-F238E27FC236}">
                <a16:creationId xmlns:a16="http://schemas.microsoft.com/office/drawing/2014/main" id="{EF11093C-F0B0-F9FA-3249-675A11944A39}"/>
              </a:ext>
            </a:extLst>
          </p:cNvPr>
          <p:cNvSpPr txBox="1"/>
          <p:nvPr/>
        </p:nvSpPr>
        <p:spPr>
          <a:xfrm>
            <a:off x="6544205" y="5521789"/>
            <a:ext cx="1254337" cy="2894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64-bit access</a:t>
            </a:r>
          </a:p>
        </p:txBody>
      </p:sp>
      <p:sp>
        <p:nvSpPr>
          <p:cNvPr id="115" name="Left Brace 114">
            <a:extLst>
              <a:ext uri="{FF2B5EF4-FFF2-40B4-BE49-F238E27FC236}">
                <a16:creationId xmlns:a16="http://schemas.microsoft.com/office/drawing/2014/main" id="{5AF738DC-ECDD-4258-2C05-4C7B5CF5D494}"/>
              </a:ext>
            </a:extLst>
          </p:cNvPr>
          <p:cNvSpPr/>
          <p:nvPr/>
        </p:nvSpPr>
        <p:spPr bwMode="auto">
          <a:xfrm rot="16200000">
            <a:off x="5977124" y="3830624"/>
            <a:ext cx="238860" cy="4151612"/>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16" name="TextBox 115">
            <a:extLst>
              <a:ext uri="{FF2B5EF4-FFF2-40B4-BE49-F238E27FC236}">
                <a16:creationId xmlns:a16="http://schemas.microsoft.com/office/drawing/2014/main" id="{4268FFAB-4CD2-C00A-C17E-E3340089BB47}"/>
              </a:ext>
            </a:extLst>
          </p:cNvPr>
          <p:cNvSpPr txBox="1"/>
          <p:nvPr/>
        </p:nvSpPr>
        <p:spPr>
          <a:xfrm>
            <a:off x="4207521" y="6069096"/>
            <a:ext cx="387554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0000"/>
                </a:solidFill>
                <a:effectLst/>
                <a:uLnTx/>
                <a:uFillTx/>
                <a:latin typeface="Verdana"/>
                <a:ea typeface="+mn-ea"/>
                <a:cs typeface="+mn-cs"/>
              </a:rPr>
              <a:t>GPRs</a:t>
            </a:r>
            <a:r>
              <a:rPr kumimoji="0" lang="en-US" sz="1200" b="0" i="0" u="none" strike="noStrike" kern="1200" cap="none" spc="0" normalizeH="0" baseline="0" noProof="0" dirty="0">
                <a:ln>
                  <a:noFill/>
                </a:ln>
                <a:solidFill>
                  <a:srgbClr val="000000"/>
                </a:solidFill>
                <a:effectLst/>
                <a:uLnTx/>
                <a:uFillTx/>
                <a:latin typeface="Verdana"/>
                <a:ea typeface="+mn-ea"/>
                <a:cs typeface="+mn-cs"/>
              </a:rPr>
              <a:t> in the </a:t>
            </a:r>
            <a:r>
              <a:rPr kumimoji="0" lang="hu-HU" sz="1200" b="0" i="0" u="none" strike="noStrike" kern="1200" cap="none" spc="0" normalizeH="0" baseline="0" noProof="0" dirty="0">
                <a:ln>
                  <a:noFill/>
                </a:ln>
                <a:solidFill>
                  <a:srgbClr val="0070C0"/>
                </a:solidFill>
                <a:effectLst/>
                <a:uLnTx/>
                <a:uFillTx/>
                <a:latin typeface="Verdana"/>
                <a:ea typeface="+mn-ea"/>
                <a:cs typeface="+mn-cs"/>
              </a:rPr>
              <a:t>Armv8 </a:t>
            </a:r>
            <a:r>
              <a:rPr kumimoji="0" lang="en-US" sz="1200" b="0" i="0" u="none" strike="noStrike" kern="1200" cap="none" spc="0" normalizeH="0" baseline="0" noProof="0" dirty="0">
                <a:ln>
                  <a:noFill/>
                </a:ln>
                <a:solidFill>
                  <a:srgbClr val="0070C0"/>
                </a:solidFill>
                <a:effectLst/>
                <a:uLnTx/>
                <a:uFillTx/>
                <a:latin typeface="Verdana"/>
                <a:ea typeface="+mn-ea"/>
                <a:cs typeface="+mn-cs"/>
              </a:rPr>
              <a:t>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70C0"/>
                </a:solidFill>
                <a:effectLst/>
                <a:uLnTx/>
                <a:uFillTx/>
                <a:latin typeface="Verdana"/>
                <a:ea typeface="+mn-ea"/>
                <a:cs typeface="+mn-cs"/>
              </a:rPr>
              <a:t>in the </a:t>
            </a:r>
            <a:r>
              <a:rPr kumimoji="0" lang="hu-HU" sz="1200" b="0" i="0" u="none" strike="noStrike" kern="1200" cap="none" spc="0" normalizeH="0" baseline="0" noProof="0" dirty="0">
                <a:ln>
                  <a:noFill/>
                </a:ln>
                <a:solidFill>
                  <a:srgbClr val="0070C0"/>
                </a:solidFill>
                <a:effectLst/>
                <a:uLnTx/>
                <a:uFillTx/>
                <a:latin typeface="Verdana"/>
                <a:ea typeface="+mn-ea"/>
                <a:cs typeface="+mn-cs"/>
              </a:rPr>
              <a:t>AArch64 </a:t>
            </a:r>
            <a:r>
              <a:rPr kumimoji="0" lang="hu-HU" sz="1200" b="0" i="0" u="none" strike="noStrike" kern="1200" cap="none" spc="0" normalizeH="0" baseline="0" noProof="0" dirty="0" err="1">
                <a:ln>
                  <a:noFill/>
                </a:ln>
                <a:solidFill>
                  <a:srgbClr val="000000"/>
                </a:solidFill>
                <a:effectLst/>
                <a:uLnTx/>
                <a:uFillTx/>
                <a:latin typeface="Verdana"/>
                <a:ea typeface="+mn-ea"/>
                <a:cs typeface="+mn-cs"/>
              </a:rPr>
              <a:t>execution</a:t>
            </a:r>
            <a:r>
              <a:rPr kumimoji="0" lang="hu-HU"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err="1">
                <a:ln>
                  <a:noFill/>
                </a:ln>
                <a:solidFill>
                  <a:srgbClr val="000000"/>
                </a:solidFill>
                <a:effectLst/>
                <a:uLnTx/>
                <a:uFillTx/>
                <a:latin typeface="Verdana"/>
                <a:ea typeface="+mn-ea"/>
                <a:cs typeface="+mn-cs"/>
              </a:rPr>
              <a:t>mode</a:t>
            </a:r>
            <a:r>
              <a:rPr kumimoji="0" lang="en-US" sz="1200" b="0" i="0" u="none" strike="noStrike" kern="1200" cap="none" spc="0" normalizeH="0" baseline="0" noProof="0" dirty="0">
                <a:ln>
                  <a:noFill/>
                </a:ln>
                <a:solidFill>
                  <a:srgbClr val="000000"/>
                </a:solidFill>
                <a:effectLst/>
                <a:uLnTx/>
                <a:uFillTx/>
                <a:latin typeface="Verdana"/>
                <a:ea typeface="+mn-ea"/>
                <a:cs typeface="+mn-cs"/>
              </a:rPr>
              <a:t> (2012)</a:t>
            </a:r>
            <a:r>
              <a:rPr kumimoji="0" lang="hu-HU" sz="12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7" name="TextBox 116">
            <a:extLst>
              <a:ext uri="{FF2B5EF4-FFF2-40B4-BE49-F238E27FC236}">
                <a16:creationId xmlns:a16="http://schemas.microsoft.com/office/drawing/2014/main" id="{0B8EB838-6F9A-E7ED-6052-7EBE665C2DD3}"/>
              </a:ext>
            </a:extLst>
          </p:cNvPr>
          <p:cNvSpPr txBox="1"/>
          <p:nvPr/>
        </p:nvSpPr>
        <p:spPr>
          <a:xfrm>
            <a:off x="26495" y="6069097"/>
            <a:ext cx="324097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0000"/>
                </a:solidFill>
                <a:effectLst/>
                <a:uLnTx/>
                <a:uFillTx/>
                <a:latin typeface="Verdana"/>
                <a:ea typeface="+mn-ea"/>
                <a:cs typeface="+mn-cs"/>
              </a:rPr>
              <a:t>GPRs</a:t>
            </a:r>
            <a:r>
              <a:rPr kumimoji="0" lang="en-US" sz="1200" b="0" i="0" u="none" strike="noStrike" kern="1200" cap="none" spc="0" normalizeH="0" baseline="0" noProof="0">
                <a:ln>
                  <a:noFill/>
                </a:ln>
                <a:solidFill>
                  <a:srgbClr val="000000"/>
                </a:solidFill>
                <a:effectLst/>
                <a:uLnTx/>
                <a:uFillTx/>
                <a:latin typeface="Verdana"/>
                <a:ea typeface="+mn-ea"/>
                <a:cs typeface="+mn-cs"/>
              </a:rPr>
              <a:t> in the</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a:ln>
                  <a:noFill/>
                </a:ln>
                <a:solidFill>
                  <a:srgbClr val="0070C0"/>
                </a:solidFill>
                <a:effectLst/>
                <a:uLnTx/>
                <a:uFillTx/>
                <a:latin typeface="Verdana"/>
                <a:ea typeface="+mn-ea"/>
                <a:cs typeface="+mn-cs"/>
              </a:rPr>
              <a:t>Armv3</a:t>
            </a:r>
            <a:r>
              <a:rPr kumimoji="0" lang="hu-HU"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70C0"/>
                </a:solidFill>
                <a:effectLst/>
                <a:uLnTx/>
                <a:uFillTx/>
                <a:latin typeface="Verdana"/>
                <a:ea typeface="+mn-ea"/>
                <a:cs typeface="+mn-cs"/>
              </a:rPr>
              <a:t>Armv7</a:t>
            </a:r>
            <a:r>
              <a:rPr kumimoji="0" lang="en-US" sz="1200" b="0" i="0" u="none" strike="noStrike" kern="1200" cap="none" spc="0" normalizeH="0" baseline="0" noProof="0">
                <a:ln>
                  <a:noFill/>
                </a:ln>
                <a:solidFill>
                  <a:srgbClr val="0070C0"/>
                </a:solidFill>
                <a:effectLst/>
                <a:uLnTx/>
                <a:uFillTx/>
                <a:latin typeface="Verdana"/>
                <a:ea typeface="+mn-ea"/>
                <a:cs typeface="+mn-cs"/>
              </a:rPr>
              <a:t> 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and in the</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a:ln>
                  <a:noFill/>
                </a:ln>
                <a:solidFill>
                  <a:srgbClr val="0070C0"/>
                </a:solidFill>
                <a:effectLst/>
                <a:uLnTx/>
                <a:uFillTx/>
                <a:latin typeface="Verdana"/>
                <a:ea typeface="+mn-ea"/>
                <a:cs typeface="+mn-cs"/>
              </a:rPr>
              <a:t>Armv8</a:t>
            </a:r>
            <a:r>
              <a:rPr kumimoji="0" lang="en-US" sz="1200" b="0" i="0" u="none" strike="noStrike" kern="1200" cap="none" spc="0" normalizeH="0" baseline="0" noProof="0">
                <a:ln>
                  <a:noFill/>
                </a:ln>
                <a:solidFill>
                  <a:srgbClr val="0070C0"/>
                </a:solidFill>
                <a:effectLst/>
                <a:uLnTx/>
                <a:uFillTx/>
                <a:latin typeface="Verdana"/>
                <a:ea typeface="+mn-ea"/>
                <a:cs typeface="+mn-cs"/>
              </a:rPr>
              <a:t> 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70C0"/>
                </a:solidFill>
                <a:effectLst/>
                <a:uLnTx/>
                <a:uFillTx/>
                <a:latin typeface="Verdana"/>
                <a:ea typeface="+mn-ea"/>
                <a:cs typeface="+mn-cs"/>
              </a:rPr>
              <a:t>in the</a:t>
            </a:r>
            <a:r>
              <a:rPr kumimoji="0" lang="hu-HU" sz="1200" b="0" i="0" u="none" strike="noStrike" kern="1200" cap="none" spc="0" normalizeH="0" baseline="0" noProof="0">
                <a:ln>
                  <a:noFill/>
                </a:ln>
                <a:solidFill>
                  <a:srgbClr val="0070C0"/>
                </a:solidFill>
                <a:effectLst/>
                <a:uLnTx/>
                <a:uFillTx/>
                <a:latin typeface="Verdana"/>
                <a:ea typeface="+mn-ea"/>
                <a:cs typeface="+mn-cs"/>
              </a:rPr>
              <a:t> </a:t>
            </a:r>
            <a:r>
              <a:rPr kumimoji="0" lang="en-US" sz="1200" b="0" i="0" u="none" strike="noStrike" kern="1200" cap="none" spc="0" normalizeH="0" baseline="0" noProof="0">
                <a:ln>
                  <a:noFill/>
                </a:ln>
                <a:solidFill>
                  <a:srgbClr val="0070C0"/>
                </a:solidFill>
                <a:effectLst/>
                <a:uLnTx/>
                <a:uFillTx/>
                <a:latin typeface="Verdana"/>
                <a:ea typeface="+mn-ea"/>
                <a:cs typeface="+mn-cs"/>
              </a:rPr>
              <a:t>AArch32 </a:t>
            </a:r>
            <a:r>
              <a:rPr kumimoji="0" lang="hu-HU" sz="1200" b="0" i="0" u="none" strike="noStrike" kern="1200" cap="none" spc="0" normalizeH="0" baseline="0" noProof="0" err="1">
                <a:ln>
                  <a:noFill/>
                </a:ln>
                <a:solidFill>
                  <a:srgbClr val="000000"/>
                </a:solidFill>
                <a:effectLst/>
                <a:uLnTx/>
                <a:uFillTx/>
                <a:latin typeface="Verdana"/>
                <a:ea typeface="+mn-ea"/>
                <a:cs typeface="+mn-cs"/>
              </a:rPr>
              <a:t>execution</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err="1">
                <a:ln>
                  <a:noFill/>
                </a:ln>
                <a:solidFill>
                  <a:srgbClr val="000000"/>
                </a:solidFill>
                <a:effectLst/>
                <a:uLnTx/>
                <a:uFillTx/>
                <a:latin typeface="Verdana"/>
                <a:ea typeface="+mn-ea"/>
                <a:cs typeface="+mn-cs"/>
              </a:rPr>
              <a:t>mode</a:t>
            </a:r>
            <a:r>
              <a:rPr kumimoji="0" lang="en-US" sz="1200" b="0" i="0" u="none" strike="noStrike" kern="1200" cap="none" spc="0" normalizeH="0" baseline="0" noProof="0">
                <a:ln>
                  <a:noFill/>
                </a:ln>
                <a:solidFill>
                  <a:srgbClr val="000000"/>
                </a:solidFill>
                <a:effectLst/>
                <a:uLnTx/>
                <a:uFillTx/>
                <a:latin typeface="Verdana"/>
                <a:ea typeface="+mn-ea"/>
                <a:cs typeface="+mn-cs"/>
              </a:rPr>
              <a:t> (2012)</a:t>
            </a:r>
          </a:p>
        </p:txBody>
      </p:sp>
      <p:sp>
        <p:nvSpPr>
          <p:cNvPr id="118" name="Left Brace 117">
            <a:extLst>
              <a:ext uri="{FF2B5EF4-FFF2-40B4-BE49-F238E27FC236}">
                <a16:creationId xmlns:a16="http://schemas.microsoft.com/office/drawing/2014/main" id="{D5C1684B-D391-1048-E91A-E8559716FAA3}"/>
              </a:ext>
            </a:extLst>
          </p:cNvPr>
          <p:cNvSpPr/>
          <p:nvPr/>
        </p:nvSpPr>
        <p:spPr bwMode="auto">
          <a:xfrm rot="16200000">
            <a:off x="1366717" y="5071472"/>
            <a:ext cx="238860" cy="1676905"/>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grpSp>
        <p:nvGrpSpPr>
          <p:cNvPr id="119" name="Group 118">
            <a:extLst>
              <a:ext uri="{FF2B5EF4-FFF2-40B4-BE49-F238E27FC236}">
                <a16:creationId xmlns:a16="http://schemas.microsoft.com/office/drawing/2014/main" id="{4E7D96B9-F630-267A-0518-19C1CBBB287A}"/>
              </a:ext>
            </a:extLst>
          </p:cNvPr>
          <p:cNvGrpSpPr/>
          <p:nvPr/>
        </p:nvGrpSpPr>
        <p:grpSpPr>
          <a:xfrm>
            <a:off x="1225916" y="1776828"/>
            <a:ext cx="7885024" cy="3671341"/>
            <a:chOff x="1225916" y="1397068"/>
            <a:chExt cx="7885024" cy="3896931"/>
          </a:xfrm>
        </p:grpSpPr>
        <p:sp>
          <p:nvSpPr>
            <p:cNvPr id="120" name="TextBox 119">
              <a:extLst>
                <a:ext uri="{FF2B5EF4-FFF2-40B4-BE49-F238E27FC236}">
                  <a16:creationId xmlns:a16="http://schemas.microsoft.com/office/drawing/2014/main" id="{03C293D2-461D-D47E-222E-F3B537A84C90}"/>
                </a:ext>
              </a:extLst>
            </p:cNvPr>
            <p:cNvSpPr txBox="1"/>
            <p:nvPr/>
          </p:nvSpPr>
          <p:spPr>
            <a:xfrm>
              <a:off x="5094693" y="5032389"/>
              <a:ext cx="118654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Dedicated use</a:t>
              </a:r>
            </a:p>
          </p:txBody>
        </p:sp>
        <p:sp>
          <p:nvSpPr>
            <p:cNvPr id="121" name="TextBox 120">
              <a:extLst>
                <a:ext uri="{FF2B5EF4-FFF2-40B4-BE49-F238E27FC236}">
                  <a16:creationId xmlns:a16="http://schemas.microsoft.com/office/drawing/2014/main" id="{182899F0-CD02-0362-A576-7D37F9E11692}"/>
                </a:ext>
              </a:extLst>
            </p:cNvPr>
            <p:cNvSpPr txBox="1"/>
            <p:nvPr/>
          </p:nvSpPr>
          <p:spPr>
            <a:xfrm>
              <a:off x="7924397" y="5003697"/>
              <a:ext cx="118654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Dedicated use</a:t>
              </a:r>
            </a:p>
          </p:txBody>
        </p:sp>
        <p:sp>
          <p:nvSpPr>
            <p:cNvPr id="122" name="TextBox 121">
              <a:extLst>
                <a:ext uri="{FF2B5EF4-FFF2-40B4-BE49-F238E27FC236}">
                  <a16:creationId xmlns:a16="http://schemas.microsoft.com/office/drawing/2014/main" id="{4839ECC8-8072-9DA0-80E4-BB2832BFD311}"/>
                </a:ext>
              </a:extLst>
            </p:cNvPr>
            <p:cNvSpPr txBox="1"/>
            <p:nvPr/>
          </p:nvSpPr>
          <p:spPr>
            <a:xfrm>
              <a:off x="2061649" y="3238808"/>
              <a:ext cx="1130438" cy="6899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Stack pointer</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Link register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PC</a:t>
              </a:r>
            </a:p>
          </p:txBody>
        </p:sp>
        <p:grpSp>
          <p:nvGrpSpPr>
            <p:cNvPr id="123" name="Group 122">
              <a:extLst>
                <a:ext uri="{FF2B5EF4-FFF2-40B4-BE49-F238E27FC236}">
                  <a16:creationId xmlns:a16="http://schemas.microsoft.com/office/drawing/2014/main" id="{F129C3AA-FD06-8605-7853-0DFF284CB546}"/>
                </a:ext>
              </a:extLst>
            </p:cNvPr>
            <p:cNvGrpSpPr/>
            <p:nvPr/>
          </p:nvGrpSpPr>
          <p:grpSpPr>
            <a:xfrm>
              <a:off x="1225916" y="1435070"/>
              <a:ext cx="747010" cy="2482641"/>
              <a:chOff x="1457419" y="1998728"/>
              <a:chExt cx="649288" cy="2376487"/>
            </a:xfrm>
          </p:grpSpPr>
          <p:sp>
            <p:nvSpPr>
              <p:cNvPr id="153" name="Téglalap 3">
                <a:extLst>
                  <a:ext uri="{FF2B5EF4-FFF2-40B4-BE49-F238E27FC236}">
                    <a16:creationId xmlns:a16="http://schemas.microsoft.com/office/drawing/2014/main" id="{DAFCDBCB-ABF0-DCCD-2CA6-5BB7C69FCF2D}"/>
                  </a:ext>
                </a:extLst>
              </p:cNvPr>
              <p:cNvSpPr/>
              <p:nvPr/>
            </p:nvSpPr>
            <p:spPr>
              <a:xfrm>
                <a:off x="1457419" y="19987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R0</a:t>
                </a:r>
              </a:p>
            </p:txBody>
          </p:sp>
          <p:sp>
            <p:nvSpPr>
              <p:cNvPr id="154" name="Téglalap 4">
                <a:extLst>
                  <a:ext uri="{FF2B5EF4-FFF2-40B4-BE49-F238E27FC236}">
                    <a16:creationId xmlns:a16="http://schemas.microsoft.com/office/drawing/2014/main" id="{E38EF9AC-A22D-EB4E-34F2-5772FCA51C1D}"/>
                  </a:ext>
                </a:extLst>
              </p:cNvPr>
              <p:cNvSpPr/>
              <p:nvPr/>
            </p:nvSpPr>
            <p:spPr>
              <a:xfrm>
                <a:off x="1457419" y="2214628"/>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a:t>
                </a:r>
              </a:p>
            </p:txBody>
          </p:sp>
          <p:sp>
            <p:nvSpPr>
              <p:cNvPr id="155" name="Téglalap 5">
                <a:extLst>
                  <a:ext uri="{FF2B5EF4-FFF2-40B4-BE49-F238E27FC236}">
                    <a16:creationId xmlns:a16="http://schemas.microsoft.com/office/drawing/2014/main" id="{7AD00A65-65EC-C209-D898-F57EC65CB8C0}"/>
                  </a:ext>
                </a:extLst>
              </p:cNvPr>
              <p:cNvSpPr/>
              <p:nvPr/>
            </p:nvSpPr>
            <p:spPr>
              <a:xfrm>
                <a:off x="1457419" y="24305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R2</a:t>
                </a:r>
              </a:p>
            </p:txBody>
          </p:sp>
          <p:sp>
            <p:nvSpPr>
              <p:cNvPr id="156" name="Téglalap 6">
                <a:extLst>
                  <a:ext uri="{FF2B5EF4-FFF2-40B4-BE49-F238E27FC236}">
                    <a16:creationId xmlns:a16="http://schemas.microsoft.com/office/drawing/2014/main" id="{634A0B4C-4EEE-E7F6-4135-36C4D7594673}"/>
                  </a:ext>
                </a:extLst>
              </p:cNvPr>
              <p:cNvSpPr/>
              <p:nvPr/>
            </p:nvSpPr>
            <p:spPr>
              <a:xfrm>
                <a:off x="1457419" y="2646428"/>
                <a:ext cx="649287"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7" name="Téglalap 7">
                <a:extLst>
                  <a:ext uri="{FF2B5EF4-FFF2-40B4-BE49-F238E27FC236}">
                    <a16:creationId xmlns:a16="http://schemas.microsoft.com/office/drawing/2014/main" id="{64E71556-4C9F-A1EE-2A3F-A755FAA38D91}"/>
                  </a:ext>
                </a:extLst>
              </p:cNvPr>
              <p:cNvSpPr/>
              <p:nvPr/>
            </p:nvSpPr>
            <p:spPr>
              <a:xfrm>
                <a:off x="1457419" y="35116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R12</a:t>
                </a:r>
              </a:p>
            </p:txBody>
          </p:sp>
          <p:sp>
            <p:nvSpPr>
              <p:cNvPr id="158" name="Téglalap 8">
                <a:extLst>
                  <a:ext uri="{FF2B5EF4-FFF2-40B4-BE49-F238E27FC236}">
                    <a16:creationId xmlns:a16="http://schemas.microsoft.com/office/drawing/2014/main" id="{DA086339-D62D-70E1-7653-6BDC74666060}"/>
                  </a:ext>
                </a:extLst>
              </p:cNvPr>
              <p:cNvSpPr/>
              <p:nvPr/>
            </p:nvSpPr>
            <p:spPr>
              <a:xfrm>
                <a:off x="1457420" y="3737946"/>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R13(SP)</a:t>
                </a:r>
              </a:p>
            </p:txBody>
          </p:sp>
          <p:sp>
            <p:nvSpPr>
              <p:cNvPr id="159" name="Téglalap 9">
                <a:extLst>
                  <a:ext uri="{FF2B5EF4-FFF2-40B4-BE49-F238E27FC236}">
                    <a16:creationId xmlns:a16="http://schemas.microsoft.com/office/drawing/2014/main" id="{52350030-692D-4BB8-7EC9-D7A074A7B397}"/>
                  </a:ext>
                </a:extLst>
              </p:cNvPr>
              <p:cNvSpPr/>
              <p:nvPr/>
            </p:nvSpPr>
            <p:spPr>
              <a:xfrm>
                <a:off x="1457419" y="39434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R14(LR)</a:t>
                </a:r>
              </a:p>
            </p:txBody>
          </p:sp>
          <p:sp>
            <p:nvSpPr>
              <p:cNvPr id="160" name="Téglalap 10">
                <a:extLst>
                  <a:ext uri="{FF2B5EF4-FFF2-40B4-BE49-F238E27FC236}">
                    <a16:creationId xmlns:a16="http://schemas.microsoft.com/office/drawing/2014/main" id="{CD47FA15-E500-D5DB-0573-FA92B728D5BB}"/>
                  </a:ext>
                </a:extLst>
              </p:cNvPr>
              <p:cNvSpPr/>
              <p:nvPr/>
            </p:nvSpPr>
            <p:spPr>
              <a:xfrm>
                <a:off x="1457419" y="4159315"/>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R15(PC)</a:t>
                </a:r>
              </a:p>
            </p:txBody>
          </p:sp>
        </p:grpSp>
        <p:grpSp>
          <p:nvGrpSpPr>
            <p:cNvPr id="124" name="Group 123">
              <a:extLst>
                <a:ext uri="{FF2B5EF4-FFF2-40B4-BE49-F238E27FC236}">
                  <a16:creationId xmlns:a16="http://schemas.microsoft.com/office/drawing/2014/main" id="{128BEEAE-98E2-D8C4-3ED9-5B3AB845D915}"/>
                </a:ext>
              </a:extLst>
            </p:cNvPr>
            <p:cNvGrpSpPr/>
            <p:nvPr/>
          </p:nvGrpSpPr>
          <p:grpSpPr>
            <a:xfrm>
              <a:off x="4327662" y="1424767"/>
              <a:ext cx="747009" cy="3836809"/>
              <a:chOff x="4012722" y="1988868"/>
              <a:chExt cx="649288" cy="3671887"/>
            </a:xfrm>
          </p:grpSpPr>
          <p:sp>
            <p:nvSpPr>
              <p:cNvPr id="140" name="Téglalap 11">
                <a:extLst>
                  <a:ext uri="{FF2B5EF4-FFF2-40B4-BE49-F238E27FC236}">
                    <a16:creationId xmlns:a16="http://schemas.microsoft.com/office/drawing/2014/main" id="{AE575C67-F56A-75CC-70FB-58B8503D61B9}"/>
                  </a:ext>
                </a:extLst>
              </p:cNvPr>
              <p:cNvSpPr/>
              <p:nvPr/>
            </p:nvSpPr>
            <p:spPr>
              <a:xfrm>
                <a:off x="4012722" y="1988868"/>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0</a:t>
                </a:r>
              </a:p>
            </p:txBody>
          </p:sp>
          <p:sp>
            <p:nvSpPr>
              <p:cNvPr id="141" name="Téglalap 12">
                <a:extLst>
                  <a:ext uri="{FF2B5EF4-FFF2-40B4-BE49-F238E27FC236}">
                    <a16:creationId xmlns:a16="http://schemas.microsoft.com/office/drawing/2014/main" id="{88E41FDE-41A4-C674-6CCC-0C4ABED76048}"/>
                  </a:ext>
                </a:extLst>
              </p:cNvPr>
              <p:cNvSpPr/>
              <p:nvPr/>
            </p:nvSpPr>
            <p:spPr>
              <a:xfrm>
                <a:off x="4012722" y="2204768"/>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p>
            </p:txBody>
          </p:sp>
          <p:sp>
            <p:nvSpPr>
              <p:cNvPr id="142" name="Téglalap 13">
                <a:extLst>
                  <a:ext uri="{FF2B5EF4-FFF2-40B4-BE49-F238E27FC236}">
                    <a16:creationId xmlns:a16="http://schemas.microsoft.com/office/drawing/2014/main" id="{3440729C-F955-F3C7-8B82-9F35CD7CFF42}"/>
                  </a:ext>
                </a:extLst>
              </p:cNvPr>
              <p:cNvSpPr/>
              <p:nvPr/>
            </p:nvSpPr>
            <p:spPr>
              <a:xfrm>
                <a:off x="4012722" y="2420668"/>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43" name="Téglalap 14">
                <a:extLst>
                  <a:ext uri="{FF2B5EF4-FFF2-40B4-BE49-F238E27FC236}">
                    <a16:creationId xmlns:a16="http://schemas.microsoft.com/office/drawing/2014/main" id="{9F33EA41-CECF-0B96-E4F1-C0AE3D705445}"/>
                  </a:ext>
                </a:extLst>
              </p:cNvPr>
              <p:cNvSpPr/>
              <p:nvPr/>
            </p:nvSpPr>
            <p:spPr>
              <a:xfrm>
                <a:off x="4012722" y="2636568"/>
                <a:ext cx="649288"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44" name="Téglalap 15">
                <a:extLst>
                  <a:ext uri="{FF2B5EF4-FFF2-40B4-BE49-F238E27FC236}">
                    <a16:creationId xmlns:a16="http://schemas.microsoft.com/office/drawing/2014/main" id="{267E8708-5AD2-467C-7723-4D67BD9EF0B5}"/>
                  </a:ext>
                </a:extLst>
              </p:cNvPr>
              <p:cNvSpPr/>
              <p:nvPr/>
            </p:nvSpPr>
            <p:spPr>
              <a:xfrm>
                <a:off x="4012722" y="35017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12</a:t>
                </a:r>
              </a:p>
            </p:txBody>
          </p:sp>
          <p:sp>
            <p:nvSpPr>
              <p:cNvPr id="145" name="Téglalap 16">
                <a:extLst>
                  <a:ext uri="{FF2B5EF4-FFF2-40B4-BE49-F238E27FC236}">
                    <a16:creationId xmlns:a16="http://schemas.microsoft.com/office/drawing/2014/main" id="{D430BF8C-363A-19AA-CDEF-5823803A835F}"/>
                  </a:ext>
                </a:extLst>
              </p:cNvPr>
              <p:cNvSpPr/>
              <p:nvPr/>
            </p:nvSpPr>
            <p:spPr>
              <a:xfrm>
                <a:off x="4012722" y="3717655"/>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13</a:t>
                </a:r>
              </a:p>
            </p:txBody>
          </p:sp>
          <p:sp>
            <p:nvSpPr>
              <p:cNvPr id="146" name="Téglalap 17">
                <a:extLst>
                  <a:ext uri="{FF2B5EF4-FFF2-40B4-BE49-F238E27FC236}">
                    <a16:creationId xmlns:a16="http://schemas.microsoft.com/office/drawing/2014/main" id="{1645EC1A-9983-601C-20B0-2D899343D915}"/>
                  </a:ext>
                </a:extLst>
              </p:cNvPr>
              <p:cNvSpPr/>
              <p:nvPr/>
            </p:nvSpPr>
            <p:spPr>
              <a:xfrm>
                <a:off x="4012722" y="39335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14</a:t>
                </a:r>
              </a:p>
            </p:txBody>
          </p:sp>
          <p:sp>
            <p:nvSpPr>
              <p:cNvPr id="147" name="Téglalap 19">
                <a:extLst>
                  <a:ext uri="{FF2B5EF4-FFF2-40B4-BE49-F238E27FC236}">
                    <a16:creationId xmlns:a16="http://schemas.microsoft.com/office/drawing/2014/main" id="{57363EE3-A9F5-4B4F-D5B1-C4008CD4F7A8}"/>
                  </a:ext>
                </a:extLst>
              </p:cNvPr>
              <p:cNvSpPr/>
              <p:nvPr/>
            </p:nvSpPr>
            <p:spPr>
              <a:xfrm>
                <a:off x="4012722" y="4149455"/>
                <a:ext cx="649288" cy="8636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48" name="Téglalap 20">
                <a:extLst>
                  <a:ext uri="{FF2B5EF4-FFF2-40B4-BE49-F238E27FC236}">
                    <a16:creationId xmlns:a16="http://schemas.microsoft.com/office/drawing/2014/main" id="{0CDF215A-A7CD-8478-3804-BCC0DAD37109}"/>
                  </a:ext>
                </a:extLst>
              </p:cNvPr>
              <p:cNvSpPr/>
              <p:nvPr/>
            </p:nvSpPr>
            <p:spPr>
              <a:xfrm>
                <a:off x="4012722" y="50130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9" name="Téglalap 21">
                <a:extLst>
                  <a:ext uri="{FF2B5EF4-FFF2-40B4-BE49-F238E27FC236}">
                    <a16:creationId xmlns:a16="http://schemas.microsoft.com/office/drawing/2014/main" id="{6DF4A118-D0EC-3F7C-7234-8BDD4AC2F4C3}"/>
                  </a:ext>
                </a:extLst>
              </p:cNvPr>
              <p:cNvSpPr/>
              <p:nvPr/>
            </p:nvSpPr>
            <p:spPr>
              <a:xfrm>
                <a:off x="4012722" y="5228955"/>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X30</a:t>
                </a:r>
              </a:p>
            </p:txBody>
          </p:sp>
          <p:sp>
            <p:nvSpPr>
              <p:cNvPr id="150" name="Téglalap 22">
                <a:extLst>
                  <a:ext uri="{FF2B5EF4-FFF2-40B4-BE49-F238E27FC236}">
                    <a16:creationId xmlns:a16="http://schemas.microsoft.com/office/drawing/2014/main" id="{77A93E48-2DB7-E0D6-B561-C9A77C5C06F6}"/>
                  </a:ext>
                </a:extLst>
              </p:cNvPr>
              <p:cNvSpPr/>
              <p:nvPr/>
            </p:nvSpPr>
            <p:spPr>
              <a:xfrm>
                <a:off x="4012722" y="54448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X31</a:t>
                </a:r>
              </a:p>
            </p:txBody>
          </p:sp>
          <p:cxnSp>
            <p:nvCxnSpPr>
              <p:cNvPr id="151" name="Egyenes összekötő nyíllal 2">
                <a:extLst>
                  <a:ext uri="{FF2B5EF4-FFF2-40B4-BE49-F238E27FC236}">
                    <a16:creationId xmlns:a16="http://schemas.microsoft.com/office/drawing/2014/main" id="{78AAA0A0-8B3A-63AB-F746-6B3BB75B9AF1}"/>
                  </a:ext>
                </a:extLst>
              </p:cNvPr>
              <p:cNvCxnSpPr/>
              <p:nvPr/>
            </p:nvCxnSpPr>
            <p:spPr>
              <a:xfrm>
                <a:off x="4012722" y="2852468"/>
                <a:ext cx="649288" cy="0"/>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2" name="Szövegdoboz 35">
                <a:extLst>
                  <a:ext uri="{FF2B5EF4-FFF2-40B4-BE49-F238E27FC236}">
                    <a16:creationId xmlns:a16="http://schemas.microsoft.com/office/drawing/2014/main" id="{8EC27FC6-91FC-D672-D27A-ACFC82AD3F2F}"/>
                  </a:ext>
                </a:extLst>
              </p:cNvPr>
              <p:cNvSpPr txBox="1">
                <a:spLocks noChangeArrowheads="1"/>
              </p:cNvSpPr>
              <p:nvPr/>
            </p:nvSpPr>
            <p:spPr bwMode="auto">
              <a:xfrm>
                <a:off x="4176235" y="2636549"/>
                <a:ext cx="315166" cy="243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rPr>
                  <a:t>X3</a:t>
                </a:r>
                <a:endParaRPr kumimoji="0" lang="hu-HU"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endParaRPr>
              </a:p>
            </p:txBody>
          </p:sp>
        </p:grpSp>
        <p:grpSp>
          <p:nvGrpSpPr>
            <p:cNvPr id="125" name="Group 124">
              <a:extLst>
                <a:ext uri="{FF2B5EF4-FFF2-40B4-BE49-F238E27FC236}">
                  <a16:creationId xmlns:a16="http://schemas.microsoft.com/office/drawing/2014/main" id="{E3B43AFE-2335-DB01-12E2-E7248CAB2A6B}"/>
                </a:ext>
              </a:extLst>
            </p:cNvPr>
            <p:cNvGrpSpPr/>
            <p:nvPr/>
          </p:nvGrpSpPr>
          <p:grpSpPr>
            <a:xfrm>
              <a:off x="6410568" y="1397068"/>
              <a:ext cx="1494018" cy="3836691"/>
              <a:chOff x="6020317" y="1962358"/>
              <a:chExt cx="1296988" cy="3671887"/>
            </a:xfrm>
          </p:grpSpPr>
          <p:sp>
            <p:nvSpPr>
              <p:cNvPr id="127" name="Téglalap 23">
                <a:extLst>
                  <a:ext uri="{FF2B5EF4-FFF2-40B4-BE49-F238E27FC236}">
                    <a16:creationId xmlns:a16="http://schemas.microsoft.com/office/drawing/2014/main" id="{CB14C88D-B85A-7F78-60E7-2B6DF3708124}"/>
                  </a:ext>
                </a:extLst>
              </p:cNvPr>
              <p:cNvSpPr/>
              <p:nvPr/>
            </p:nvSpPr>
            <p:spPr>
              <a:xfrm>
                <a:off x="6020317" y="1962358"/>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0</a:t>
                </a:r>
              </a:p>
            </p:txBody>
          </p:sp>
          <p:sp>
            <p:nvSpPr>
              <p:cNvPr id="128" name="Téglalap 24">
                <a:extLst>
                  <a:ext uri="{FF2B5EF4-FFF2-40B4-BE49-F238E27FC236}">
                    <a16:creationId xmlns:a16="http://schemas.microsoft.com/office/drawing/2014/main" id="{BC6123B8-9739-B017-AE83-4E971E52508F}"/>
                  </a:ext>
                </a:extLst>
              </p:cNvPr>
              <p:cNvSpPr/>
              <p:nvPr/>
            </p:nvSpPr>
            <p:spPr>
              <a:xfrm>
                <a:off x="6020317" y="2178258"/>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p>
            </p:txBody>
          </p:sp>
          <p:sp>
            <p:nvSpPr>
              <p:cNvPr id="129" name="Téglalap 25">
                <a:extLst>
                  <a:ext uri="{FF2B5EF4-FFF2-40B4-BE49-F238E27FC236}">
                    <a16:creationId xmlns:a16="http://schemas.microsoft.com/office/drawing/2014/main" id="{2905B894-996C-D6CC-6B56-2EC6F9E242B2}"/>
                  </a:ext>
                </a:extLst>
              </p:cNvPr>
              <p:cNvSpPr/>
              <p:nvPr/>
            </p:nvSpPr>
            <p:spPr>
              <a:xfrm>
                <a:off x="6020317" y="2394158"/>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30" name="Téglalap 26">
                <a:extLst>
                  <a:ext uri="{FF2B5EF4-FFF2-40B4-BE49-F238E27FC236}">
                    <a16:creationId xmlns:a16="http://schemas.microsoft.com/office/drawing/2014/main" id="{86C9EB60-00A6-B7D8-035D-2902242DEE84}"/>
                  </a:ext>
                </a:extLst>
              </p:cNvPr>
              <p:cNvSpPr/>
              <p:nvPr/>
            </p:nvSpPr>
            <p:spPr>
              <a:xfrm>
                <a:off x="6020317" y="2624264"/>
                <a:ext cx="1296988" cy="850981"/>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1" name="Téglalap 27">
                <a:extLst>
                  <a:ext uri="{FF2B5EF4-FFF2-40B4-BE49-F238E27FC236}">
                    <a16:creationId xmlns:a16="http://schemas.microsoft.com/office/drawing/2014/main" id="{B32967DF-BB15-9BB0-6982-E47241AF202D}"/>
                  </a:ext>
                </a:extLst>
              </p:cNvPr>
              <p:cNvSpPr/>
              <p:nvPr/>
            </p:nvSpPr>
            <p:spPr>
              <a:xfrm>
                <a:off x="6020317" y="34752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12</a:t>
                </a:r>
              </a:p>
            </p:txBody>
          </p:sp>
          <p:sp>
            <p:nvSpPr>
              <p:cNvPr id="132" name="Téglalap 28">
                <a:extLst>
                  <a:ext uri="{FF2B5EF4-FFF2-40B4-BE49-F238E27FC236}">
                    <a16:creationId xmlns:a16="http://schemas.microsoft.com/office/drawing/2014/main" id="{34231960-FE73-2FD3-2507-CEA4E93623BB}"/>
                  </a:ext>
                </a:extLst>
              </p:cNvPr>
              <p:cNvSpPr/>
              <p:nvPr/>
            </p:nvSpPr>
            <p:spPr>
              <a:xfrm>
                <a:off x="6020317" y="3691145"/>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13</a:t>
                </a:r>
              </a:p>
            </p:txBody>
          </p:sp>
          <p:sp>
            <p:nvSpPr>
              <p:cNvPr id="133" name="Téglalap 29">
                <a:extLst>
                  <a:ext uri="{FF2B5EF4-FFF2-40B4-BE49-F238E27FC236}">
                    <a16:creationId xmlns:a16="http://schemas.microsoft.com/office/drawing/2014/main" id="{BB73EB9F-95A1-0067-2CD0-0D2432768D48}"/>
                  </a:ext>
                </a:extLst>
              </p:cNvPr>
              <p:cNvSpPr/>
              <p:nvPr/>
            </p:nvSpPr>
            <p:spPr>
              <a:xfrm>
                <a:off x="6020317" y="39070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14</a:t>
                </a:r>
              </a:p>
            </p:txBody>
          </p:sp>
          <p:sp>
            <p:nvSpPr>
              <p:cNvPr id="134" name="Téglalap 30">
                <a:extLst>
                  <a:ext uri="{FF2B5EF4-FFF2-40B4-BE49-F238E27FC236}">
                    <a16:creationId xmlns:a16="http://schemas.microsoft.com/office/drawing/2014/main" id="{45666FB2-FF58-2FDE-3044-E9DCEE5CDFB2}"/>
                  </a:ext>
                </a:extLst>
              </p:cNvPr>
              <p:cNvSpPr/>
              <p:nvPr/>
            </p:nvSpPr>
            <p:spPr>
              <a:xfrm>
                <a:off x="6020317" y="4122945"/>
                <a:ext cx="1296988" cy="8636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5" name="Téglalap 31">
                <a:extLst>
                  <a:ext uri="{FF2B5EF4-FFF2-40B4-BE49-F238E27FC236}">
                    <a16:creationId xmlns:a16="http://schemas.microsoft.com/office/drawing/2014/main" id="{DE4601DB-C432-DD36-EC63-B7DE121F4A59}"/>
                  </a:ext>
                </a:extLst>
              </p:cNvPr>
              <p:cNvSpPr/>
              <p:nvPr/>
            </p:nvSpPr>
            <p:spPr>
              <a:xfrm>
                <a:off x="6020317" y="49865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36" name="Téglalap 32">
                <a:extLst>
                  <a:ext uri="{FF2B5EF4-FFF2-40B4-BE49-F238E27FC236}">
                    <a16:creationId xmlns:a16="http://schemas.microsoft.com/office/drawing/2014/main" id="{29D537B2-D76D-0679-EB78-F10492F189D0}"/>
                  </a:ext>
                </a:extLst>
              </p:cNvPr>
              <p:cNvSpPr/>
              <p:nvPr/>
            </p:nvSpPr>
            <p:spPr>
              <a:xfrm>
                <a:off x="6020317" y="5202445"/>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W30</a:t>
                </a:r>
              </a:p>
            </p:txBody>
          </p:sp>
          <p:sp>
            <p:nvSpPr>
              <p:cNvPr id="137" name="Téglalap 33">
                <a:extLst>
                  <a:ext uri="{FF2B5EF4-FFF2-40B4-BE49-F238E27FC236}">
                    <a16:creationId xmlns:a16="http://schemas.microsoft.com/office/drawing/2014/main" id="{FC6EB8E2-C5A9-CC60-F95B-3A179FE13E16}"/>
                  </a:ext>
                </a:extLst>
              </p:cNvPr>
              <p:cNvSpPr/>
              <p:nvPr/>
            </p:nvSpPr>
            <p:spPr>
              <a:xfrm>
                <a:off x="6020317" y="54183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W31</a:t>
                </a:r>
              </a:p>
            </p:txBody>
          </p:sp>
          <p:cxnSp>
            <p:nvCxnSpPr>
              <p:cNvPr id="138" name="Egyenes összekötő nyíllal 34">
                <a:extLst>
                  <a:ext uri="{FF2B5EF4-FFF2-40B4-BE49-F238E27FC236}">
                    <a16:creationId xmlns:a16="http://schemas.microsoft.com/office/drawing/2014/main" id="{DB66FEF9-7826-AA4D-C512-688E3C65D23E}"/>
                  </a:ext>
                </a:extLst>
              </p:cNvPr>
              <p:cNvCxnSpPr/>
              <p:nvPr/>
            </p:nvCxnSpPr>
            <p:spPr>
              <a:xfrm>
                <a:off x="6020317" y="2825958"/>
                <a:ext cx="1296988" cy="0"/>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9" name="Szövegdoboz 36">
                <a:extLst>
                  <a:ext uri="{FF2B5EF4-FFF2-40B4-BE49-F238E27FC236}">
                    <a16:creationId xmlns:a16="http://schemas.microsoft.com/office/drawing/2014/main" id="{9499CFFB-429E-36FE-3740-0EF96660B6F9}"/>
                  </a:ext>
                </a:extLst>
              </p:cNvPr>
              <p:cNvSpPr txBox="1">
                <a:spLocks noChangeArrowheads="1"/>
              </p:cNvSpPr>
              <p:nvPr/>
            </p:nvSpPr>
            <p:spPr bwMode="auto">
              <a:xfrm>
                <a:off x="6491805" y="2588440"/>
                <a:ext cx="349570" cy="243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rPr>
                  <a:t>W3</a:t>
                </a:r>
                <a:endParaRPr kumimoji="0" lang="hu-HU"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endParaRPr>
              </a:p>
            </p:txBody>
          </p:sp>
        </p:grpSp>
        <p:sp>
          <p:nvSpPr>
            <p:cNvPr id="126" name="Right Arrow 125">
              <a:extLst>
                <a:ext uri="{FF2B5EF4-FFF2-40B4-BE49-F238E27FC236}">
                  <a16:creationId xmlns:a16="http://schemas.microsoft.com/office/drawing/2014/main" id="{1CB01B0F-0C63-2774-B07A-8CDE53743B2E}"/>
                </a:ext>
              </a:extLst>
            </p:cNvPr>
            <p:cNvSpPr/>
            <p:nvPr/>
          </p:nvSpPr>
          <p:spPr bwMode="auto">
            <a:xfrm>
              <a:off x="2866013" y="2409804"/>
              <a:ext cx="656416" cy="236441"/>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62" name="TextBox 161">
            <a:extLst>
              <a:ext uri="{FF2B5EF4-FFF2-40B4-BE49-F238E27FC236}">
                <a16:creationId xmlns:a16="http://schemas.microsoft.com/office/drawing/2014/main" id="{8195BD16-B253-6222-4272-8A9331E0E5B6}"/>
              </a:ext>
            </a:extLst>
          </p:cNvPr>
          <p:cNvSpPr txBox="1"/>
          <p:nvPr/>
        </p:nvSpPr>
        <p:spPr>
          <a:xfrm>
            <a:off x="73730" y="946180"/>
            <a:ext cx="884210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90" normalizeH="0" baseline="0" noProof="0" dirty="0">
                <a:ln>
                  <a:noFill/>
                </a:ln>
                <a:solidFill>
                  <a:srgbClr val="000000"/>
                </a:solidFill>
                <a:effectLst/>
                <a:uLnTx/>
                <a:uFillTx/>
                <a:latin typeface="Verdana"/>
                <a:ea typeface="+mn-ea"/>
                <a:cs typeface="+mn-cs"/>
              </a:rPr>
              <a:t>The GPR register set was </a:t>
            </a:r>
            <a:r>
              <a:rPr kumimoji="0" lang="en-US" sz="1600" b="0" i="0" u="none" strike="noStrike" kern="1200" cap="none" spc="-90" normalizeH="0" baseline="0" noProof="0" dirty="0">
                <a:ln>
                  <a:noFill/>
                </a:ln>
                <a:solidFill>
                  <a:srgbClr val="0070C0"/>
                </a:solidFill>
                <a:effectLst/>
                <a:uLnTx/>
                <a:uFillTx/>
                <a:latin typeface="Verdana"/>
                <a:ea typeface="+mn-ea"/>
                <a:cs typeface="+mn-cs"/>
              </a:rPr>
              <a:t>vastly enlarged </a:t>
            </a:r>
            <a:r>
              <a:rPr kumimoji="0" lang="en-US" sz="1600" b="0" i="0" u="none" strike="noStrike" kern="1200" cap="none" spc="-9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90" normalizeH="0" baseline="0" noProof="0" dirty="0">
                <a:ln>
                  <a:noFill/>
                </a:ln>
                <a:solidFill>
                  <a:srgbClr val="0070C0"/>
                </a:solidFill>
                <a:effectLst/>
                <a:uLnTx/>
                <a:uFillTx/>
                <a:latin typeface="Verdana"/>
                <a:ea typeface="+mn-ea"/>
                <a:cs typeface="+mn-cs"/>
              </a:rPr>
              <a:t>Armv8</a:t>
            </a:r>
            <a:r>
              <a:rPr kumimoji="0" lang="en-US" sz="1600" b="0" i="0" u="none" strike="noStrike" kern="1200" cap="none" spc="-90" normalizeH="0" baseline="0" noProof="0" dirty="0">
                <a:ln>
                  <a:noFill/>
                </a:ln>
                <a:solidFill>
                  <a:srgbClr val="000000"/>
                </a:solidFill>
                <a:effectLst/>
                <a:uLnTx/>
                <a:uFillTx/>
                <a:latin typeface="Verdana"/>
                <a:ea typeface="+mn-ea"/>
                <a:cs typeface="+mn-cs"/>
              </a:rPr>
              <a:t> ISA in the </a:t>
            </a:r>
            <a:r>
              <a:rPr kumimoji="0" lang="en-US" sz="1600" b="0" i="0" u="none" strike="noStrike" kern="1200" cap="none" spc="-90" normalizeH="0" baseline="0" noProof="0" dirty="0">
                <a:ln>
                  <a:noFill/>
                </a:ln>
                <a:solidFill>
                  <a:srgbClr val="0070C0"/>
                </a:solidFill>
                <a:effectLst/>
                <a:uLnTx/>
                <a:uFillTx/>
                <a:latin typeface="Verdana"/>
                <a:ea typeface="+mn-ea"/>
                <a:cs typeface="+mn-cs"/>
              </a:rPr>
              <a:t>AArch64 mode </a:t>
            </a:r>
            <a:r>
              <a:rPr kumimoji="0" lang="en-US" sz="1600" b="0" i="0" u="none" strike="noStrike" kern="1200" cap="none" spc="-90" normalizeH="0" baseline="0" noProof="0" dirty="0">
                <a:ln>
                  <a:noFill/>
                </a:ln>
                <a:solidFill>
                  <a:srgbClr val="000000"/>
                </a:solidFill>
                <a:effectLst/>
                <a:uLnTx/>
                <a:uFillTx/>
                <a:latin typeface="Verdana"/>
                <a:ea typeface="+mn-ea"/>
                <a:cs typeface="+mn-cs"/>
              </a:rPr>
              <a:t>(see below).</a:t>
            </a:r>
          </a:p>
        </p:txBody>
      </p:sp>
    </p:spTree>
    <p:extLst>
      <p:ext uri="{BB962C8B-B14F-4D97-AF65-F5344CB8AC3E}">
        <p14:creationId xmlns:p14="http://schemas.microsoft.com/office/powerpoint/2010/main" val="1580364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ppt_x"/>
                                          </p:val>
                                        </p:tav>
                                        <p:tav tm="100000">
                                          <p:val>
                                            <p:strVal val="#ppt_x"/>
                                          </p:val>
                                        </p:tav>
                                      </p:tavLst>
                                    </p:anim>
                                    <p:anim calcmode="lin" valueType="num">
                                      <p:cBhvr additive="base">
                                        <p:cTn id="8" dur="500" fill="hold"/>
                                        <p:tgtEl>
                                          <p:spTgt spid="1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500" fill="hold"/>
                                        <p:tgtEl>
                                          <p:spTgt spid="111"/>
                                        </p:tgtEl>
                                        <p:attrNameLst>
                                          <p:attrName>ppt_x</p:attrName>
                                        </p:attrNameLst>
                                      </p:cBhvr>
                                      <p:tavLst>
                                        <p:tav tm="0">
                                          <p:val>
                                            <p:strVal val="#ppt_x"/>
                                          </p:val>
                                        </p:tav>
                                        <p:tav tm="100000">
                                          <p:val>
                                            <p:strVal val="#ppt_x"/>
                                          </p:val>
                                        </p:tav>
                                      </p:tavLst>
                                    </p:anim>
                                    <p:anim calcmode="lin" valueType="num">
                                      <p:cBhvr additive="base">
                                        <p:cTn id="12" dur="500" fill="hold"/>
                                        <p:tgtEl>
                                          <p:spTgt spid="1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additive="base">
                                        <p:cTn id="15" dur="500" fill="hold"/>
                                        <p:tgtEl>
                                          <p:spTgt spid="112"/>
                                        </p:tgtEl>
                                        <p:attrNameLst>
                                          <p:attrName>ppt_x</p:attrName>
                                        </p:attrNameLst>
                                      </p:cBhvr>
                                      <p:tavLst>
                                        <p:tav tm="0">
                                          <p:val>
                                            <p:strVal val="#ppt_x"/>
                                          </p:val>
                                        </p:tav>
                                        <p:tav tm="100000">
                                          <p:val>
                                            <p:strVal val="#ppt_x"/>
                                          </p:val>
                                        </p:tav>
                                      </p:tavLst>
                                    </p:anim>
                                    <p:anim calcmode="lin" valueType="num">
                                      <p:cBhvr additive="base">
                                        <p:cTn id="16" dur="500" fill="hold"/>
                                        <p:tgtEl>
                                          <p:spTgt spid="11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4"/>
                                        </p:tgtEl>
                                        <p:attrNameLst>
                                          <p:attrName>style.visibility</p:attrName>
                                        </p:attrNameLst>
                                      </p:cBhvr>
                                      <p:to>
                                        <p:strVal val="visible"/>
                                      </p:to>
                                    </p:set>
                                    <p:anim calcmode="lin" valueType="num">
                                      <p:cBhvr additive="base">
                                        <p:cTn id="23" dur="500" fill="hold"/>
                                        <p:tgtEl>
                                          <p:spTgt spid="114"/>
                                        </p:tgtEl>
                                        <p:attrNameLst>
                                          <p:attrName>ppt_x</p:attrName>
                                        </p:attrNameLst>
                                      </p:cBhvr>
                                      <p:tavLst>
                                        <p:tav tm="0">
                                          <p:val>
                                            <p:strVal val="#ppt_x"/>
                                          </p:val>
                                        </p:tav>
                                        <p:tav tm="100000">
                                          <p:val>
                                            <p:strVal val="#ppt_x"/>
                                          </p:val>
                                        </p:tav>
                                      </p:tavLst>
                                    </p:anim>
                                    <p:anim calcmode="lin" valueType="num">
                                      <p:cBhvr additive="base">
                                        <p:cTn id="24" dur="500" fill="hold"/>
                                        <p:tgtEl>
                                          <p:spTgt spid="1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5"/>
                                        </p:tgtEl>
                                        <p:attrNameLst>
                                          <p:attrName>style.visibility</p:attrName>
                                        </p:attrNameLst>
                                      </p:cBhvr>
                                      <p:to>
                                        <p:strVal val="visible"/>
                                      </p:to>
                                    </p:set>
                                    <p:anim calcmode="lin" valueType="num">
                                      <p:cBhvr additive="base">
                                        <p:cTn id="27" dur="500" fill="hold"/>
                                        <p:tgtEl>
                                          <p:spTgt spid="115"/>
                                        </p:tgtEl>
                                        <p:attrNameLst>
                                          <p:attrName>ppt_x</p:attrName>
                                        </p:attrNameLst>
                                      </p:cBhvr>
                                      <p:tavLst>
                                        <p:tav tm="0">
                                          <p:val>
                                            <p:strVal val="#ppt_x"/>
                                          </p:val>
                                        </p:tav>
                                        <p:tav tm="100000">
                                          <p:val>
                                            <p:strVal val="#ppt_x"/>
                                          </p:val>
                                        </p:tav>
                                      </p:tavLst>
                                    </p:anim>
                                    <p:anim calcmode="lin" valueType="num">
                                      <p:cBhvr additive="base">
                                        <p:cTn id="28" dur="500" fill="hold"/>
                                        <p:tgtEl>
                                          <p:spTgt spid="1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6"/>
                                        </p:tgtEl>
                                        <p:attrNameLst>
                                          <p:attrName>style.visibility</p:attrName>
                                        </p:attrNameLst>
                                      </p:cBhvr>
                                      <p:to>
                                        <p:strVal val="visible"/>
                                      </p:to>
                                    </p:set>
                                    <p:anim calcmode="lin" valueType="num">
                                      <p:cBhvr additive="base">
                                        <p:cTn id="31" dur="500" fill="hold"/>
                                        <p:tgtEl>
                                          <p:spTgt spid="116"/>
                                        </p:tgtEl>
                                        <p:attrNameLst>
                                          <p:attrName>ppt_x</p:attrName>
                                        </p:attrNameLst>
                                      </p:cBhvr>
                                      <p:tavLst>
                                        <p:tav tm="0">
                                          <p:val>
                                            <p:strVal val="#ppt_x"/>
                                          </p:val>
                                        </p:tav>
                                        <p:tav tm="100000">
                                          <p:val>
                                            <p:strVal val="#ppt_x"/>
                                          </p:val>
                                        </p:tav>
                                      </p:tavLst>
                                    </p:anim>
                                    <p:anim calcmode="lin" valueType="num">
                                      <p:cBhvr additive="base">
                                        <p:cTn id="32" dur="500" fill="hold"/>
                                        <p:tgtEl>
                                          <p:spTgt spid="11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17"/>
                                        </p:tgtEl>
                                        <p:attrNameLst>
                                          <p:attrName>style.visibility</p:attrName>
                                        </p:attrNameLst>
                                      </p:cBhvr>
                                      <p:to>
                                        <p:strVal val="visible"/>
                                      </p:to>
                                    </p:set>
                                    <p:anim calcmode="lin" valueType="num">
                                      <p:cBhvr additive="base">
                                        <p:cTn id="35" dur="500" fill="hold"/>
                                        <p:tgtEl>
                                          <p:spTgt spid="117"/>
                                        </p:tgtEl>
                                        <p:attrNameLst>
                                          <p:attrName>ppt_x</p:attrName>
                                        </p:attrNameLst>
                                      </p:cBhvr>
                                      <p:tavLst>
                                        <p:tav tm="0">
                                          <p:val>
                                            <p:strVal val="#ppt_x"/>
                                          </p:val>
                                        </p:tav>
                                        <p:tav tm="100000">
                                          <p:val>
                                            <p:strVal val="#ppt_x"/>
                                          </p:val>
                                        </p:tav>
                                      </p:tavLst>
                                    </p:anim>
                                    <p:anim calcmode="lin" valueType="num">
                                      <p:cBhvr additive="base">
                                        <p:cTn id="36" dur="500" fill="hold"/>
                                        <p:tgtEl>
                                          <p:spTgt spid="11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8"/>
                                        </p:tgtEl>
                                        <p:attrNameLst>
                                          <p:attrName>style.visibility</p:attrName>
                                        </p:attrNameLst>
                                      </p:cBhvr>
                                      <p:to>
                                        <p:strVal val="visible"/>
                                      </p:to>
                                    </p:set>
                                    <p:anim calcmode="lin" valueType="num">
                                      <p:cBhvr additive="base">
                                        <p:cTn id="39" dur="500" fill="hold"/>
                                        <p:tgtEl>
                                          <p:spTgt spid="118"/>
                                        </p:tgtEl>
                                        <p:attrNameLst>
                                          <p:attrName>ppt_x</p:attrName>
                                        </p:attrNameLst>
                                      </p:cBhvr>
                                      <p:tavLst>
                                        <p:tav tm="0">
                                          <p:val>
                                            <p:strVal val="#ppt_x"/>
                                          </p:val>
                                        </p:tav>
                                        <p:tav tm="100000">
                                          <p:val>
                                            <p:strVal val="#ppt_x"/>
                                          </p:val>
                                        </p:tav>
                                      </p:tavLst>
                                    </p:anim>
                                    <p:anim calcmode="lin" valueType="num">
                                      <p:cBhvr additive="base">
                                        <p:cTn id="40" dur="500" fill="hold"/>
                                        <p:tgtEl>
                                          <p:spTgt spid="11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19"/>
                                        </p:tgtEl>
                                        <p:attrNameLst>
                                          <p:attrName>style.visibility</p:attrName>
                                        </p:attrNameLst>
                                      </p:cBhvr>
                                      <p:to>
                                        <p:strVal val="visible"/>
                                      </p:to>
                                    </p:set>
                                    <p:anim calcmode="lin" valueType="num">
                                      <p:cBhvr additive="base">
                                        <p:cTn id="43" dur="500" fill="hold"/>
                                        <p:tgtEl>
                                          <p:spTgt spid="119"/>
                                        </p:tgtEl>
                                        <p:attrNameLst>
                                          <p:attrName>ppt_x</p:attrName>
                                        </p:attrNameLst>
                                      </p:cBhvr>
                                      <p:tavLst>
                                        <p:tav tm="0">
                                          <p:val>
                                            <p:strVal val="#ppt_x"/>
                                          </p:val>
                                        </p:tav>
                                        <p:tav tm="100000">
                                          <p:val>
                                            <p:strVal val="#ppt_x"/>
                                          </p:val>
                                        </p:tav>
                                      </p:tavLst>
                                    </p:anim>
                                    <p:anim calcmode="lin" valueType="num">
                                      <p:cBhvr additive="base">
                                        <p:cTn id="44" dur="500" fill="hold"/>
                                        <p:tgtEl>
                                          <p:spTgt spid="11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2"/>
                                        </p:tgtEl>
                                        <p:attrNameLst>
                                          <p:attrName>style.visibility</p:attrName>
                                        </p:attrNameLst>
                                      </p:cBhvr>
                                      <p:to>
                                        <p:strVal val="visible"/>
                                      </p:to>
                                    </p:set>
                                    <p:anim calcmode="lin" valueType="num">
                                      <p:cBhvr additive="base">
                                        <p:cTn id="47" dur="500" fill="hold"/>
                                        <p:tgtEl>
                                          <p:spTgt spid="162"/>
                                        </p:tgtEl>
                                        <p:attrNameLst>
                                          <p:attrName>ppt_x</p:attrName>
                                        </p:attrNameLst>
                                      </p:cBhvr>
                                      <p:tavLst>
                                        <p:tav tm="0">
                                          <p:val>
                                            <p:strVal val="#ppt_x"/>
                                          </p:val>
                                        </p:tav>
                                        <p:tav tm="100000">
                                          <p:val>
                                            <p:strVal val="#ppt_x"/>
                                          </p:val>
                                        </p:tav>
                                      </p:tavLst>
                                    </p:anim>
                                    <p:anim calcmode="lin" valueType="num">
                                      <p:cBhvr additive="base">
                                        <p:cTn id="4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additive="base">
                                        <p:cTn id="53" dur="500" fill="hold"/>
                                        <p:tgtEl>
                                          <p:spTgt spid="6"/>
                                        </p:tgtEl>
                                        <p:attrNameLst>
                                          <p:attrName>ppt_x</p:attrName>
                                        </p:attrNameLst>
                                      </p:cBhvr>
                                      <p:tavLst>
                                        <p:tav tm="0">
                                          <p:val>
                                            <p:strVal val="#ppt_x"/>
                                          </p:val>
                                        </p:tav>
                                        <p:tav tm="100000">
                                          <p:val>
                                            <p:strVal val="#ppt_x"/>
                                          </p:val>
                                        </p:tav>
                                      </p:tavLst>
                                    </p:anim>
                                    <p:anim calcmode="lin" valueType="num">
                                      <p:cBhvr additive="base">
                                        <p:cTn id="5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0" grpId="0"/>
      <p:bldP spid="111" grpId="0"/>
      <p:bldP spid="112" grpId="0"/>
      <p:bldP spid="113" grpId="0"/>
      <p:bldP spid="114" grpId="0"/>
      <p:bldP spid="115" grpId="0" animBg="1"/>
      <p:bldP spid="116" grpId="0"/>
      <p:bldP spid="117" grpId="0"/>
      <p:bldP spid="118" grpId="0" animBg="1"/>
      <p:bldP spid="16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235F78-53B7-4CA6-A507-F27D07E2D37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183E376-EAC7-B516-02C5-8D4A8B1E418D}"/>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24</a:t>
            </a:r>
            <a:r>
              <a:rPr lang="hu-HU" sz="1700" dirty="0"/>
              <a:t>)</a:t>
            </a:r>
            <a:endParaRPr lang="en-US" dirty="0"/>
          </a:p>
        </p:txBody>
      </p:sp>
      <p:sp>
        <p:nvSpPr>
          <p:cNvPr id="3" name="TextBox 2">
            <a:extLst>
              <a:ext uri="{FF2B5EF4-FFF2-40B4-BE49-F238E27FC236}">
                <a16:creationId xmlns:a16="http://schemas.microsoft.com/office/drawing/2014/main" id="{55AF1F48-0C49-7F61-B282-DFE1776F2D7A}"/>
              </a:ext>
            </a:extLst>
          </p:cNvPr>
          <p:cNvSpPr txBox="1"/>
          <p:nvPr/>
        </p:nvSpPr>
        <p:spPr>
          <a:xfrm>
            <a:off x="73732" y="440668"/>
            <a:ext cx="70394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2</a:t>
            </a:r>
            <a:r>
              <a:rPr kumimoji="0" lang="en-US" sz="1800" b="0" i="0" u="none" strike="noStrike" kern="1200" cap="none" spc="0" normalizeH="0" baseline="0" noProof="0" dirty="0">
                <a:ln>
                  <a:noFill/>
                </a:ln>
                <a:solidFill>
                  <a:srgbClr val="2D2D8A"/>
                </a:solidFill>
                <a:effectLst/>
                <a:uLnTx/>
                <a:uFillTx/>
                <a:latin typeface="Verdana"/>
                <a:ea typeface="+mn-ea"/>
                <a:cs typeface="+mn-cs"/>
              </a:rPr>
              <a:t>) Extending the secondary register set in the Armv8 ISA  </a:t>
            </a:r>
            <a:endParaRPr kumimoji="0" lang="en-US" sz="1800" b="0" i="0" u="none" strike="noStrike" kern="1200" cap="none" spc="-40" normalizeH="0" baseline="0" noProof="0" dirty="0">
              <a:ln>
                <a:noFill/>
              </a:ln>
              <a:solidFill>
                <a:srgbClr val="2D2D8A"/>
              </a:solidFill>
              <a:effectLst/>
              <a:uLnTx/>
              <a:uFillTx/>
              <a:latin typeface="Verdana"/>
              <a:ea typeface="+mn-ea"/>
              <a:cs typeface="+mn-cs"/>
            </a:endParaRPr>
          </a:p>
        </p:txBody>
      </p:sp>
      <p:sp>
        <p:nvSpPr>
          <p:cNvPr id="7" name="Rounded Rectangle 6">
            <a:extLst>
              <a:ext uri="{FF2B5EF4-FFF2-40B4-BE49-F238E27FC236}">
                <a16:creationId xmlns:a16="http://schemas.microsoft.com/office/drawing/2014/main" id="{910514F6-C6E7-9970-64B7-554C115E9586}"/>
              </a:ext>
            </a:extLst>
          </p:cNvPr>
          <p:cNvSpPr/>
          <p:nvPr/>
        </p:nvSpPr>
        <p:spPr bwMode="auto">
          <a:xfrm>
            <a:off x="-31531" y="1742706"/>
            <a:ext cx="9144000" cy="315310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5" name="TextBox 34">
            <a:extLst>
              <a:ext uri="{FF2B5EF4-FFF2-40B4-BE49-F238E27FC236}">
                <a16:creationId xmlns:a16="http://schemas.microsoft.com/office/drawing/2014/main" id="{4327FC88-41B4-5722-3796-6F0F47559B58}"/>
              </a:ext>
            </a:extLst>
          </p:cNvPr>
          <p:cNvSpPr txBox="1"/>
          <p:nvPr/>
        </p:nvSpPr>
        <p:spPr>
          <a:xfrm flipH="1">
            <a:off x="465005" y="4483104"/>
            <a:ext cx="849960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Arm ISA and its evolution</a:t>
            </a:r>
          </a:p>
        </p:txBody>
      </p:sp>
      <p:sp>
        <p:nvSpPr>
          <p:cNvPr id="36" name="Rectangle 35">
            <a:extLst>
              <a:ext uri="{FF2B5EF4-FFF2-40B4-BE49-F238E27FC236}">
                <a16:creationId xmlns:a16="http://schemas.microsoft.com/office/drawing/2014/main" id="{DA92D4B8-7BE7-314F-2566-7AFCE8C3B438}"/>
              </a:ext>
            </a:extLst>
          </p:cNvPr>
          <p:cNvSpPr/>
          <p:nvPr/>
        </p:nvSpPr>
        <p:spPr bwMode="auto">
          <a:xfrm>
            <a:off x="5463923" y="2641647"/>
            <a:ext cx="3316176"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863E2AB1-E22F-3AC8-02AC-F3D12564CB76}"/>
              </a:ext>
            </a:extLst>
          </p:cNvPr>
          <p:cNvSpPr/>
          <p:nvPr/>
        </p:nvSpPr>
        <p:spPr bwMode="auto">
          <a:xfrm>
            <a:off x="2822001" y="2624362"/>
            <a:ext cx="1637618"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31EA812E-ACAB-6C22-3249-FF2F05C2FF76}"/>
              </a:ext>
            </a:extLst>
          </p:cNvPr>
          <p:cNvSpPr/>
          <p:nvPr/>
        </p:nvSpPr>
        <p:spPr bwMode="auto">
          <a:xfrm>
            <a:off x="715485" y="2620276"/>
            <a:ext cx="818809" cy="1190074"/>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TextBox 38">
            <a:extLst>
              <a:ext uri="{FF2B5EF4-FFF2-40B4-BE49-F238E27FC236}">
                <a16:creationId xmlns:a16="http://schemas.microsoft.com/office/drawing/2014/main" id="{E75CB4FB-37E7-B24B-F96C-407E6DA53B0F}"/>
              </a:ext>
            </a:extLst>
          </p:cNvPr>
          <p:cNvSpPr txBox="1"/>
          <p:nvPr/>
        </p:nvSpPr>
        <p:spPr>
          <a:xfrm>
            <a:off x="921861" y="2340911"/>
            <a:ext cx="432413"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0" name="TextBox 39">
            <a:extLst>
              <a:ext uri="{FF2B5EF4-FFF2-40B4-BE49-F238E27FC236}">
                <a16:creationId xmlns:a16="http://schemas.microsoft.com/office/drawing/2014/main" id="{D1E98FE7-7DB8-0A52-BEF4-A718F5D608DC}"/>
              </a:ext>
            </a:extLst>
          </p:cNvPr>
          <p:cNvSpPr txBox="1"/>
          <p:nvPr/>
        </p:nvSpPr>
        <p:spPr>
          <a:xfrm>
            <a:off x="3419507" y="2356441"/>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64</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1" name="TextBox 40">
            <a:extLst>
              <a:ext uri="{FF2B5EF4-FFF2-40B4-BE49-F238E27FC236}">
                <a16:creationId xmlns:a16="http://schemas.microsoft.com/office/drawing/2014/main" id="{89677215-A2A5-688F-3DEB-19AA563822A2}"/>
              </a:ext>
            </a:extLst>
          </p:cNvPr>
          <p:cNvSpPr txBox="1"/>
          <p:nvPr/>
        </p:nvSpPr>
        <p:spPr>
          <a:xfrm>
            <a:off x="6815248" y="2340444"/>
            <a:ext cx="543616"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128</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D361D55E-64F6-29E5-3359-A4514F0E028D}"/>
              </a:ext>
            </a:extLst>
          </p:cNvPr>
          <p:cNvSpPr txBox="1"/>
          <p:nvPr/>
        </p:nvSpPr>
        <p:spPr>
          <a:xfrm>
            <a:off x="2407026" y="3052979"/>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143C3E58-2585-B384-BC59-9D1F3F41FD14}"/>
              </a:ext>
            </a:extLst>
          </p:cNvPr>
          <p:cNvSpPr txBox="1"/>
          <p:nvPr/>
        </p:nvSpPr>
        <p:spPr>
          <a:xfrm>
            <a:off x="5268360" y="3086353"/>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32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4" name="TextBox 43">
            <a:extLst>
              <a:ext uri="{FF2B5EF4-FFF2-40B4-BE49-F238E27FC236}">
                <a16:creationId xmlns:a16="http://schemas.microsoft.com/office/drawing/2014/main" id="{60F783B9-1804-8A4F-31CA-CA2323A30D1E}"/>
              </a:ext>
            </a:extLst>
          </p:cNvPr>
          <p:cNvSpPr txBox="1"/>
          <p:nvPr/>
        </p:nvSpPr>
        <p:spPr>
          <a:xfrm>
            <a:off x="266610" y="3046010"/>
            <a:ext cx="4276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5" name="Right Arrow 44">
            <a:extLst>
              <a:ext uri="{FF2B5EF4-FFF2-40B4-BE49-F238E27FC236}">
                <a16:creationId xmlns:a16="http://schemas.microsoft.com/office/drawing/2014/main" id="{D0A7250E-10B1-F21E-181C-734080C5F27E}"/>
              </a:ext>
            </a:extLst>
          </p:cNvPr>
          <p:cNvSpPr/>
          <p:nvPr/>
        </p:nvSpPr>
        <p:spPr bwMode="auto">
          <a:xfrm>
            <a:off x="4866275" y="3095511"/>
            <a:ext cx="409125" cy="243570"/>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6" name="Right Arrow 45">
            <a:extLst>
              <a:ext uri="{FF2B5EF4-FFF2-40B4-BE49-F238E27FC236}">
                <a16:creationId xmlns:a16="http://schemas.microsoft.com/office/drawing/2014/main" id="{6230F872-35D5-EA6B-BCBD-544927202DCF}"/>
              </a:ext>
            </a:extLst>
          </p:cNvPr>
          <p:cNvSpPr/>
          <p:nvPr/>
        </p:nvSpPr>
        <p:spPr bwMode="auto">
          <a:xfrm>
            <a:off x="1909248" y="3031069"/>
            <a:ext cx="435136" cy="284322"/>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7" name="TextBox 46">
            <a:extLst>
              <a:ext uri="{FF2B5EF4-FFF2-40B4-BE49-F238E27FC236}">
                <a16:creationId xmlns:a16="http://schemas.microsoft.com/office/drawing/2014/main" id="{C81E0877-19D9-2EA6-E465-47D704475AF9}"/>
              </a:ext>
            </a:extLst>
          </p:cNvPr>
          <p:cNvSpPr txBox="1"/>
          <p:nvPr/>
        </p:nvSpPr>
        <p:spPr>
          <a:xfrm>
            <a:off x="616251" y="3976598"/>
            <a:ext cx="753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F82BE7EB-4678-B592-84F9-C3B59180372B}"/>
              </a:ext>
            </a:extLst>
          </p:cNvPr>
          <p:cNvSpPr txBox="1"/>
          <p:nvPr/>
        </p:nvSpPr>
        <p:spPr>
          <a:xfrm>
            <a:off x="1961273" y="3976598"/>
            <a:ext cx="312589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Armv7</a:t>
            </a:r>
            <a:r>
              <a:rPr kumimoji="0" lang="en-US" sz="1200" b="1" i="0" u="none" strike="noStrike" kern="1200" cap="none" spc="0" normalizeH="0" baseline="0" noProof="0" dirty="0">
                <a:ln>
                  <a:noFill/>
                </a:ln>
                <a:solidFill>
                  <a:srgbClr val="000000"/>
                </a:solidFill>
                <a:effectLst/>
                <a:uLnTx/>
                <a:uFillTx/>
                <a:latin typeface="Verdana"/>
                <a:ea typeface="+mn-ea"/>
                <a:cs typeface="+mn-cs"/>
              </a:rPr>
              <a:t> </a:t>
            </a:r>
            <a:r>
              <a:rPr kumimoji="0" lang="hu-HU" sz="1200" b="1" i="0" u="none" strike="noStrike" kern="1200" cap="none" spc="0" normalizeH="0" baseline="0" noProof="0" dirty="0">
                <a:ln>
                  <a:noFill/>
                </a:ln>
                <a:solidFill>
                  <a:srgbClr val="000000"/>
                </a:solidFill>
                <a:effectLst/>
                <a:uLnTx/>
                <a:uFillTx/>
                <a:latin typeface="Verdana"/>
                <a:ea typeface="+mn-ea"/>
                <a:cs typeface="+mn-cs"/>
              </a:rPr>
              <a:t>(</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or</a:t>
            </a:r>
            <a:r>
              <a:rPr kumimoji="0" lang="hu-HU" sz="1200" b="1" i="0" u="none" strike="noStrike" kern="1200" cap="none" spc="0" normalizeH="0" baseline="0" noProof="0" dirty="0">
                <a:ln>
                  <a:noFill/>
                </a:ln>
                <a:solidFill>
                  <a:srgbClr val="000000"/>
                </a:solidFill>
                <a:effectLst/>
                <a:uLnTx/>
                <a:uFillTx/>
                <a:latin typeface="Verdana"/>
                <a:ea typeface="+mn-ea"/>
                <a:cs typeface="+mn-cs"/>
              </a:rPr>
              <a:t> Armv8 AArch32 </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mode</a:t>
            </a:r>
            <a:r>
              <a:rPr kumimoji="0" lang="hu-HU" sz="1200" b="1" i="0" u="none" strike="noStrike" kern="1200" cap="none" spc="0" normalizeH="0" baseline="0" noProof="0" dirty="0">
                <a:ln>
                  <a:noFill/>
                </a:ln>
                <a:solidFill>
                  <a:srgbClr val="000000"/>
                </a:solidFill>
                <a:effectLst/>
                <a:uLnTx/>
                <a:uFillTx/>
                <a:latin typeface="Verdana"/>
                <a:ea typeface="+mn-ea"/>
                <a:cs typeface="+mn-cs"/>
              </a:rPr>
              <a:t>) </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49" name="TextBox 48">
            <a:extLst>
              <a:ext uri="{FF2B5EF4-FFF2-40B4-BE49-F238E27FC236}">
                <a16:creationId xmlns:a16="http://schemas.microsoft.com/office/drawing/2014/main" id="{0345A19F-E65B-863B-11D0-9F26FD929685}"/>
              </a:ext>
            </a:extLst>
          </p:cNvPr>
          <p:cNvSpPr txBox="1"/>
          <p:nvPr/>
        </p:nvSpPr>
        <p:spPr>
          <a:xfrm>
            <a:off x="5697740" y="3976886"/>
            <a:ext cx="2893519" cy="4069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a:ln>
                  <a:noFill/>
                </a:ln>
                <a:solidFill>
                  <a:srgbClr val="000000"/>
                </a:solidFill>
                <a:effectLst/>
                <a:uLnTx/>
                <a:uFillTx/>
                <a:latin typeface="Verdana"/>
                <a:ea typeface="+mn-ea"/>
                <a:cs typeface="+mn-cs"/>
              </a:rPr>
              <a:t>Armv8</a:t>
            </a:r>
            <a:r>
              <a:rPr kumimoji="0" lang="en-US" sz="1200" b="1" i="0" u="none" strike="noStrike" kern="1200" cap="none" spc="0" normalizeH="0" baseline="0" noProof="0">
                <a:ln>
                  <a:noFill/>
                </a:ln>
                <a:solidFill>
                  <a:srgbClr val="000000"/>
                </a:solidFill>
                <a:effectLst/>
                <a:uLnTx/>
                <a:uFillTx/>
                <a:latin typeface="Verdana"/>
                <a:ea typeface="+mn-ea"/>
                <a:cs typeface="+mn-cs"/>
              </a:rPr>
              <a:t> </a:t>
            </a:r>
            <a:r>
              <a:rPr kumimoji="0" lang="hu-HU" sz="1200" b="1" i="0" u="none" strike="noStrike" kern="1200" cap="none" spc="0" normalizeH="0" baseline="0" noProof="0">
                <a:ln>
                  <a:noFill/>
                </a:ln>
                <a:solidFill>
                  <a:srgbClr val="000000"/>
                </a:solidFill>
                <a:effectLst/>
                <a:uLnTx/>
                <a:uFillTx/>
                <a:latin typeface="Verdana"/>
                <a:ea typeface="+mn-ea"/>
                <a:cs typeface="+mn-cs"/>
              </a:rPr>
              <a:t>AArch64 </a:t>
            </a:r>
            <a:r>
              <a:rPr kumimoji="0" lang="hu-HU" sz="1200" b="1" i="0" u="none" strike="noStrike" kern="1200" cap="none" spc="0" normalizeH="0" baseline="0" noProof="0" err="1">
                <a:ln>
                  <a:noFill/>
                </a:ln>
                <a:solidFill>
                  <a:srgbClr val="000000"/>
                </a:solidFill>
                <a:effectLst/>
                <a:uLnTx/>
                <a:uFillTx/>
                <a:latin typeface="Verdana"/>
                <a:ea typeface="+mn-ea"/>
                <a:cs typeface="+mn-cs"/>
              </a:rPr>
              <a:t>mode</a:t>
            </a:r>
            <a:endParaRPr kumimoji="0" lang="en-US" sz="1200" b="1" i="0" u="none" strike="noStrike" kern="1200" cap="none" spc="0" normalizeH="0" baseline="0" noProof="0">
              <a:ln>
                <a:noFill/>
              </a:ln>
              <a:solidFill>
                <a:srgbClr val="000000"/>
              </a:solidFill>
              <a:effectLst/>
              <a:uLnTx/>
              <a:uFillTx/>
              <a:latin typeface="Verdana"/>
              <a:ea typeface="+mn-ea"/>
              <a:cs typeface="+mn-cs"/>
            </a:endParaRPr>
          </a:p>
        </p:txBody>
      </p:sp>
      <p:sp>
        <p:nvSpPr>
          <p:cNvPr id="50" name="TextBox 49">
            <a:extLst>
              <a:ext uri="{FF2B5EF4-FFF2-40B4-BE49-F238E27FC236}">
                <a16:creationId xmlns:a16="http://schemas.microsoft.com/office/drawing/2014/main" id="{E83E0B82-44F1-02DE-70A2-AC2AD495F931}"/>
              </a:ext>
            </a:extLst>
          </p:cNvPr>
          <p:cNvSpPr txBox="1"/>
          <p:nvPr/>
        </p:nvSpPr>
        <p:spPr>
          <a:xfrm>
            <a:off x="656729" y="4216432"/>
            <a:ext cx="71686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51" name="TextBox 50">
            <a:extLst>
              <a:ext uri="{FF2B5EF4-FFF2-40B4-BE49-F238E27FC236}">
                <a16:creationId xmlns:a16="http://schemas.microsoft.com/office/drawing/2014/main" id="{101DFC8C-B812-EEBF-5C29-907F4EA11231}"/>
              </a:ext>
            </a:extLst>
          </p:cNvPr>
          <p:cNvSpPr txBox="1"/>
          <p:nvPr/>
        </p:nvSpPr>
        <p:spPr>
          <a:xfrm>
            <a:off x="3211211" y="4225096"/>
            <a:ext cx="85673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(2004)</a:t>
            </a:r>
          </a:p>
        </p:txBody>
      </p:sp>
      <p:sp>
        <p:nvSpPr>
          <p:cNvPr id="52" name="TextBox 51">
            <a:extLst>
              <a:ext uri="{FF2B5EF4-FFF2-40B4-BE49-F238E27FC236}">
                <a16:creationId xmlns:a16="http://schemas.microsoft.com/office/drawing/2014/main" id="{226F33C5-6731-AE61-2518-1360AEDE8666}"/>
              </a:ext>
            </a:extLst>
          </p:cNvPr>
          <p:cNvSpPr txBox="1"/>
          <p:nvPr/>
        </p:nvSpPr>
        <p:spPr>
          <a:xfrm>
            <a:off x="6781095" y="4157059"/>
            <a:ext cx="815241"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53" name="TextBox 52">
            <a:extLst>
              <a:ext uri="{FF2B5EF4-FFF2-40B4-BE49-F238E27FC236}">
                <a16:creationId xmlns:a16="http://schemas.microsoft.com/office/drawing/2014/main" id="{CB566B67-A365-4CDE-B858-9B3730AAD871}"/>
              </a:ext>
            </a:extLst>
          </p:cNvPr>
          <p:cNvSpPr txBox="1"/>
          <p:nvPr/>
        </p:nvSpPr>
        <p:spPr>
          <a:xfrm>
            <a:off x="109960" y="1856248"/>
            <a:ext cx="1649811"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coprocessor)</a:t>
            </a:r>
          </a:p>
        </p:txBody>
      </p:sp>
      <p:sp>
        <p:nvSpPr>
          <p:cNvPr id="54" name="TextBox 53">
            <a:extLst>
              <a:ext uri="{FF2B5EF4-FFF2-40B4-BE49-F238E27FC236}">
                <a16:creationId xmlns:a16="http://schemas.microsoft.com/office/drawing/2014/main" id="{0B4BA293-527E-99F0-2EA4-F1412A1C7ACD}"/>
              </a:ext>
            </a:extLst>
          </p:cNvPr>
          <p:cNvSpPr txBox="1"/>
          <p:nvPr/>
        </p:nvSpPr>
        <p:spPr>
          <a:xfrm>
            <a:off x="2786894" y="1835228"/>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55" name="TextBox 54">
            <a:extLst>
              <a:ext uri="{FF2B5EF4-FFF2-40B4-BE49-F238E27FC236}">
                <a16:creationId xmlns:a16="http://schemas.microsoft.com/office/drawing/2014/main" id="{8FBBC7CE-E920-5727-7DD0-22398AD0A26F}"/>
              </a:ext>
            </a:extLst>
          </p:cNvPr>
          <p:cNvSpPr txBox="1"/>
          <p:nvPr/>
        </p:nvSpPr>
        <p:spPr>
          <a:xfrm>
            <a:off x="6192180" y="1856248"/>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22" name="TextBox 21">
            <a:extLst>
              <a:ext uri="{FF2B5EF4-FFF2-40B4-BE49-F238E27FC236}">
                <a16:creationId xmlns:a16="http://schemas.microsoft.com/office/drawing/2014/main" id="{2C869D28-046E-EA20-7A78-B948DDE8AAFB}"/>
              </a:ext>
            </a:extLst>
          </p:cNvPr>
          <p:cNvSpPr txBox="1"/>
          <p:nvPr/>
        </p:nvSpPr>
        <p:spPr>
          <a:xfrm>
            <a:off x="73732" y="830328"/>
            <a:ext cx="9093323"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80" normalizeH="0" baseline="0" noProof="0" dirty="0">
                <a:ln>
                  <a:noFill/>
                </a:ln>
                <a:solidFill>
                  <a:srgbClr val="0070C0"/>
                </a:solidFill>
                <a:effectLst/>
                <a:uLnTx/>
                <a:uFillTx/>
                <a:latin typeface="Verdana"/>
                <a:ea typeface="+mn-ea"/>
                <a:cs typeface="+mn-cs"/>
              </a:rPr>
              <a:t>Armv8 Aarch64 execution mode, ARM </a:t>
            </a:r>
            <a:r>
              <a:rPr kumimoji="0" lang="en-US" sz="1600" b="0" i="0" u="none" strike="noStrike" kern="1200" cap="none" spc="-80" normalizeH="0" baseline="0" noProof="0" dirty="0">
                <a:ln>
                  <a:noFill/>
                </a:ln>
                <a:solidFill>
                  <a:srgbClr val="000000"/>
                </a:solidFill>
                <a:effectLst/>
                <a:uLnTx/>
                <a:uFillTx/>
                <a:latin typeface="Verdana"/>
                <a:ea typeface="+mn-ea"/>
                <a:cs typeface="+mn-cs"/>
              </a:rPr>
              <a:t>widened the secondary register set 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       </a:t>
            </a:r>
            <a:r>
              <a:rPr kumimoji="0" lang="en-US" sz="1600" b="0" i="0" u="none" strike="noStrike" kern="1200" cap="none" spc="-80" normalizeH="0" baseline="0" noProof="0" dirty="0">
                <a:ln>
                  <a:noFill/>
                </a:ln>
                <a:solidFill>
                  <a:srgbClr val="FF0000"/>
                </a:solidFill>
                <a:effectLst/>
                <a:uLnTx/>
                <a:uFillTx/>
                <a:latin typeface="Verdana"/>
                <a:ea typeface="+mn-ea"/>
                <a:cs typeface="+mn-cs"/>
              </a:rPr>
              <a:t>32 x 128-bit </a:t>
            </a:r>
            <a:r>
              <a:rPr kumimoji="0" lang="en-US" sz="1600" b="0" i="0" u="none" strike="noStrike" kern="1200" cap="none" spc="-80" normalizeH="0" baseline="0" noProof="0" dirty="0">
                <a:ln>
                  <a:noFill/>
                </a:ln>
                <a:solidFill>
                  <a:srgbClr val="0070C0"/>
                </a:solidFill>
                <a:effectLst/>
                <a:uLnTx/>
                <a:uFillTx/>
                <a:latin typeface="Verdana"/>
                <a:ea typeface="+mn-ea"/>
                <a:cs typeface="+mn-cs"/>
              </a:rPr>
              <a:t>in 2012, </a:t>
            </a:r>
            <a:r>
              <a:rPr kumimoji="0" lang="en-US" sz="1600" b="0" i="0" u="none" strike="noStrike" kern="1200" cap="none" spc="-80" normalizeH="0" baseline="0" noProof="0" dirty="0">
                <a:ln>
                  <a:noFill/>
                </a:ln>
                <a:solidFill>
                  <a:srgbClr val="000000"/>
                </a:solidFill>
                <a:effectLst/>
                <a:uLnTx/>
                <a:uFillTx/>
                <a:latin typeface="Verdana"/>
                <a:ea typeface="+mn-ea"/>
                <a:cs typeface="+mn-cs"/>
              </a:rPr>
              <a:t>as illustrated below</a:t>
            </a:r>
            <a:r>
              <a:rPr kumimoji="0" lang="en-US" sz="1600" b="0" i="0" u="none" strike="noStrike" kern="1200" cap="none" spc="-80" normalizeH="0" baseline="0" noProof="0" dirty="0">
                <a:ln>
                  <a:noFill/>
                </a:ln>
                <a:solidFill>
                  <a:srgbClr val="0070C0"/>
                </a:solidFill>
                <a:effectLst/>
                <a:uLnTx/>
                <a:uFillTx/>
                <a:latin typeface="Verdana"/>
                <a:ea typeface="+mn-ea"/>
                <a:cs typeface="+mn-cs"/>
              </a:rPr>
              <a:t>, </a:t>
            </a:r>
            <a:r>
              <a:rPr kumimoji="0" lang="en-US" sz="1600" b="0" i="0" u="none" strike="noStrike" kern="1200" cap="none" spc="-80" normalizeH="0" baseline="0" noProof="0" dirty="0">
                <a:ln>
                  <a:noFill/>
                </a:ln>
                <a:solidFill>
                  <a:srgbClr val="000000"/>
                </a:solidFill>
                <a:effectLst/>
                <a:uLnTx/>
                <a:uFillTx/>
                <a:latin typeface="Verdana"/>
                <a:ea typeface="+mn-ea"/>
                <a:cs typeface="+mn-cs"/>
              </a:rPr>
              <a:t>to provide better </a:t>
            </a:r>
            <a:r>
              <a:rPr kumimoji="0" lang="en-US" sz="1600" b="0" i="0" u="none" strike="noStrike" kern="1200" cap="none" spc="-80" normalizeH="0" baseline="0" noProof="0" dirty="0">
                <a:ln>
                  <a:noFill/>
                </a:ln>
                <a:solidFill>
                  <a:srgbClr val="0070C0"/>
                </a:solidFill>
                <a:effectLst/>
                <a:uLnTx/>
                <a:uFillTx/>
                <a:latin typeface="Verdana"/>
                <a:ea typeface="+mn-ea"/>
                <a:cs typeface="+mn-cs"/>
              </a:rPr>
              <a:t>support for 128-bit processing.</a:t>
            </a:r>
            <a:endParaRPr lang="hu-HU" sz="1600" dirty="0"/>
          </a:p>
        </p:txBody>
      </p:sp>
      <p:sp>
        <p:nvSpPr>
          <p:cNvPr id="5" name="Rectangle: Rounded Corners 4">
            <a:extLst>
              <a:ext uri="{FF2B5EF4-FFF2-40B4-BE49-F238E27FC236}">
                <a16:creationId xmlns:a16="http://schemas.microsoft.com/office/drawing/2014/main" id="{89E590A1-2006-810F-D726-22F38BF628D3}"/>
              </a:ext>
            </a:extLst>
          </p:cNvPr>
          <p:cNvSpPr/>
          <p:nvPr/>
        </p:nvSpPr>
        <p:spPr bwMode="auto">
          <a:xfrm>
            <a:off x="5044175" y="1742706"/>
            <a:ext cx="4108772" cy="2740398"/>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238293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ppt_x"/>
                                          </p:val>
                                        </p:tav>
                                        <p:tav tm="100000">
                                          <p:val>
                                            <p:strVal val="#ppt_x"/>
                                          </p:val>
                                        </p:tav>
                                      </p:tavLst>
                                    </p:anim>
                                    <p:anim calcmode="lin" valueType="num">
                                      <p:cBhvr additive="base">
                                        <p:cTn id="16" dur="500" fill="hold"/>
                                        <p:tgtEl>
                                          <p:spTgt spid="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ppt_x"/>
                                          </p:val>
                                        </p:tav>
                                        <p:tav tm="100000">
                                          <p:val>
                                            <p:strVal val="#ppt_x"/>
                                          </p:val>
                                        </p:tav>
                                      </p:tavLst>
                                    </p:anim>
                                    <p:anim calcmode="lin" valueType="num">
                                      <p:cBhvr additive="base">
                                        <p:cTn id="20" dur="500" fill="hold"/>
                                        <p:tgtEl>
                                          <p:spTgt spid="3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ppt_x"/>
                                          </p:val>
                                        </p:tav>
                                        <p:tav tm="100000">
                                          <p:val>
                                            <p:strVal val="#ppt_x"/>
                                          </p:val>
                                        </p:tav>
                                      </p:tavLst>
                                    </p:anim>
                                    <p:anim calcmode="lin" valueType="num">
                                      <p:cBhvr additive="base">
                                        <p:cTn id="24" dur="500" fill="hold"/>
                                        <p:tgtEl>
                                          <p:spTgt spid="3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500" fill="hold"/>
                                        <p:tgtEl>
                                          <p:spTgt spid="39"/>
                                        </p:tgtEl>
                                        <p:attrNameLst>
                                          <p:attrName>ppt_x</p:attrName>
                                        </p:attrNameLst>
                                      </p:cBhvr>
                                      <p:tavLst>
                                        <p:tav tm="0">
                                          <p:val>
                                            <p:strVal val="#ppt_x"/>
                                          </p:val>
                                        </p:tav>
                                        <p:tav tm="100000">
                                          <p:val>
                                            <p:strVal val="#ppt_x"/>
                                          </p:val>
                                        </p:tav>
                                      </p:tavLst>
                                    </p:anim>
                                    <p:anim calcmode="lin" valueType="num">
                                      <p:cBhvr additive="base">
                                        <p:cTn id="28" dur="500" fill="hold"/>
                                        <p:tgtEl>
                                          <p:spTgt spid="3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ppt_x"/>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ppt_x"/>
                                          </p:val>
                                        </p:tav>
                                        <p:tav tm="100000">
                                          <p:val>
                                            <p:strVal val="#ppt_x"/>
                                          </p:val>
                                        </p:tav>
                                      </p:tavLst>
                                    </p:anim>
                                    <p:anim calcmode="lin" valueType="num">
                                      <p:cBhvr additive="base">
                                        <p:cTn id="40" dur="500" fill="hold"/>
                                        <p:tgtEl>
                                          <p:spTgt spid="42"/>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additive="base">
                                        <p:cTn id="43" dur="500" fill="hold"/>
                                        <p:tgtEl>
                                          <p:spTgt spid="43"/>
                                        </p:tgtEl>
                                        <p:attrNameLst>
                                          <p:attrName>ppt_x</p:attrName>
                                        </p:attrNameLst>
                                      </p:cBhvr>
                                      <p:tavLst>
                                        <p:tav tm="0">
                                          <p:val>
                                            <p:strVal val="#ppt_x"/>
                                          </p:val>
                                        </p:tav>
                                        <p:tav tm="100000">
                                          <p:val>
                                            <p:strVal val="#ppt_x"/>
                                          </p:val>
                                        </p:tav>
                                      </p:tavLst>
                                    </p:anim>
                                    <p:anim calcmode="lin" valueType="num">
                                      <p:cBhvr additive="base">
                                        <p:cTn id="44" dur="500" fill="hold"/>
                                        <p:tgtEl>
                                          <p:spTgt spid="4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ppt_x"/>
                                          </p:val>
                                        </p:tav>
                                        <p:tav tm="100000">
                                          <p:val>
                                            <p:strVal val="#ppt_x"/>
                                          </p:val>
                                        </p:tav>
                                      </p:tavLst>
                                    </p:anim>
                                    <p:anim calcmode="lin" valueType="num">
                                      <p:cBhvr additive="base">
                                        <p:cTn id="48" dur="500" fill="hold"/>
                                        <p:tgtEl>
                                          <p:spTgt spid="4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additive="base">
                                        <p:cTn id="51" dur="500" fill="hold"/>
                                        <p:tgtEl>
                                          <p:spTgt spid="45"/>
                                        </p:tgtEl>
                                        <p:attrNameLst>
                                          <p:attrName>ppt_x</p:attrName>
                                        </p:attrNameLst>
                                      </p:cBhvr>
                                      <p:tavLst>
                                        <p:tav tm="0">
                                          <p:val>
                                            <p:strVal val="#ppt_x"/>
                                          </p:val>
                                        </p:tav>
                                        <p:tav tm="100000">
                                          <p:val>
                                            <p:strVal val="#ppt_x"/>
                                          </p:val>
                                        </p:tav>
                                      </p:tavLst>
                                    </p:anim>
                                    <p:anim calcmode="lin" valueType="num">
                                      <p:cBhvr additive="base">
                                        <p:cTn id="52" dur="500" fill="hold"/>
                                        <p:tgtEl>
                                          <p:spTgt spid="45"/>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 calcmode="lin" valueType="num">
                                      <p:cBhvr additive="base">
                                        <p:cTn id="55" dur="500" fill="hold"/>
                                        <p:tgtEl>
                                          <p:spTgt spid="46"/>
                                        </p:tgtEl>
                                        <p:attrNameLst>
                                          <p:attrName>ppt_x</p:attrName>
                                        </p:attrNameLst>
                                      </p:cBhvr>
                                      <p:tavLst>
                                        <p:tav tm="0">
                                          <p:val>
                                            <p:strVal val="#ppt_x"/>
                                          </p:val>
                                        </p:tav>
                                        <p:tav tm="100000">
                                          <p:val>
                                            <p:strVal val="#ppt_x"/>
                                          </p:val>
                                        </p:tav>
                                      </p:tavLst>
                                    </p:anim>
                                    <p:anim calcmode="lin" valueType="num">
                                      <p:cBhvr additive="base">
                                        <p:cTn id="56" dur="500" fill="hold"/>
                                        <p:tgtEl>
                                          <p:spTgt spid="46"/>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49"/>
                                        </p:tgtEl>
                                        <p:attrNameLst>
                                          <p:attrName>style.visibility</p:attrName>
                                        </p:attrNameLst>
                                      </p:cBhvr>
                                      <p:to>
                                        <p:strVal val="visible"/>
                                      </p:to>
                                    </p:set>
                                    <p:anim calcmode="lin" valueType="num">
                                      <p:cBhvr additive="base">
                                        <p:cTn id="67" dur="500" fill="hold"/>
                                        <p:tgtEl>
                                          <p:spTgt spid="49"/>
                                        </p:tgtEl>
                                        <p:attrNameLst>
                                          <p:attrName>ppt_x</p:attrName>
                                        </p:attrNameLst>
                                      </p:cBhvr>
                                      <p:tavLst>
                                        <p:tav tm="0">
                                          <p:val>
                                            <p:strVal val="#ppt_x"/>
                                          </p:val>
                                        </p:tav>
                                        <p:tav tm="100000">
                                          <p:val>
                                            <p:strVal val="#ppt_x"/>
                                          </p:val>
                                        </p:tav>
                                      </p:tavLst>
                                    </p:anim>
                                    <p:anim calcmode="lin" valueType="num">
                                      <p:cBhvr additive="base">
                                        <p:cTn id="68" dur="500" fill="hold"/>
                                        <p:tgtEl>
                                          <p:spTgt spid="49"/>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0"/>
                                        </p:tgtEl>
                                        <p:attrNameLst>
                                          <p:attrName>style.visibility</p:attrName>
                                        </p:attrNameLst>
                                      </p:cBhvr>
                                      <p:to>
                                        <p:strVal val="visible"/>
                                      </p:to>
                                    </p:set>
                                    <p:anim calcmode="lin" valueType="num">
                                      <p:cBhvr additive="base">
                                        <p:cTn id="71" dur="500" fill="hold"/>
                                        <p:tgtEl>
                                          <p:spTgt spid="50"/>
                                        </p:tgtEl>
                                        <p:attrNameLst>
                                          <p:attrName>ppt_x</p:attrName>
                                        </p:attrNameLst>
                                      </p:cBhvr>
                                      <p:tavLst>
                                        <p:tav tm="0">
                                          <p:val>
                                            <p:strVal val="#ppt_x"/>
                                          </p:val>
                                        </p:tav>
                                        <p:tav tm="100000">
                                          <p:val>
                                            <p:strVal val="#ppt_x"/>
                                          </p:val>
                                        </p:tav>
                                      </p:tavLst>
                                    </p:anim>
                                    <p:anim calcmode="lin" valueType="num">
                                      <p:cBhvr additive="base">
                                        <p:cTn id="72" dur="500" fill="hold"/>
                                        <p:tgtEl>
                                          <p:spTgt spid="5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51"/>
                                        </p:tgtEl>
                                        <p:attrNameLst>
                                          <p:attrName>style.visibility</p:attrName>
                                        </p:attrNameLst>
                                      </p:cBhvr>
                                      <p:to>
                                        <p:strVal val="visible"/>
                                      </p:to>
                                    </p:set>
                                    <p:anim calcmode="lin" valueType="num">
                                      <p:cBhvr additive="base">
                                        <p:cTn id="75" dur="500" fill="hold"/>
                                        <p:tgtEl>
                                          <p:spTgt spid="51"/>
                                        </p:tgtEl>
                                        <p:attrNameLst>
                                          <p:attrName>ppt_x</p:attrName>
                                        </p:attrNameLst>
                                      </p:cBhvr>
                                      <p:tavLst>
                                        <p:tav tm="0">
                                          <p:val>
                                            <p:strVal val="#ppt_x"/>
                                          </p:val>
                                        </p:tav>
                                        <p:tav tm="100000">
                                          <p:val>
                                            <p:strVal val="#ppt_x"/>
                                          </p:val>
                                        </p:tav>
                                      </p:tavLst>
                                    </p:anim>
                                    <p:anim calcmode="lin" valueType="num">
                                      <p:cBhvr additive="base">
                                        <p:cTn id="76" dur="500" fill="hold"/>
                                        <p:tgtEl>
                                          <p:spTgt spid="51"/>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500" fill="hold"/>
                                        <p:tgtEl>
                                          <p:spTgt spid="52"/>
                                        </p:tgtEl>
                                        <p:attrNameLst>
                                          <p:attrName>ppt_x</p:attrName>
                                        </p:attrNameLst>
                                      </p:cBhvr>
                                      <p:tavLst>
                                        <p:tav tm="0">
                                          <p:val>
                                            <p:strVal val="#ppt_x"/>
                                          </p:val>
                                        </p:tav>
                                        <p:tav tm="100000">
                                          <p:val>
                                            <p:strVal val="#ppt_x"/>
                                          </p:val>
                                        </p:tav>
                                      </p:tavLst>
                                    </p:anim>
                                    <p:anim calcmode="lin" valueType="num">
                                      <p:cBhvr additive="base">
                                        <p:cTn id="80" dur="500" fill="hold"/>
                                        <p:tgtEl>
                                          <p:spTgt spid="5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 calcmode="lin" valueType="num">
                                      <p:cBhvr additive="base">
                                        <p:cTn id="83" dur="500" fill="hold"/>
                                        <p:tgtEl>
                                          <p:spTgt spid="53"/>
                                        </p:tgtEl>
                                        <p:attrNameLst>
                                          <p:attrName>ppt_x</p:attrName>
                                        </p:attrNameLst>
                                      </p:cBhvr>
                                      <p:tavLst>
                                        <p:tav tm="0">
                                          <p:val>
                                            <p:strVal val="#ppt_x"/>
                                          </p:val>
                                        </p:tav>
                                        <p:tav tm="100000">
                                          <p:val>
                                            <p:strVal val="#ppt_x"/>
                                          </p:val>
                                        </p:tav>
                                      </p:tavLst>
                                    </p:anim>
                                    <p:anim calcmode="lin" valueType="num">
                                      <p:cBhvr additive="base">
                                        <p:cTn id="84" dur="500" fill="hold"/>
                                        <p:tgtEl>
                                          <p:spTgt spid="5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54"/>
                                        </p:tgtEl>
                                        <p:attrNameLst>
                                          <p:attrName>style.visibility</p:attrName>
                                        </p:attrNameLst>
                                      </p:cBhvr>
                                      <p:to>
                                        <p:strVal val="visible"/>
                                      </p:to>
                                    </p:set>
                                    <p:anim calcmode="lin" valueType="num">
                                      <p:cBhvr additive="base">
                                        <p:cTn id="87" dur="500" fill="hold"/>
                                        <p:tgtEl>
                                          <p:spTgt spid="54"/>
                                        </p:tgtEl>
                                        <p:attrNameLst>
                                          <p:attrName>ppt_x</p:attrName>
                                        </p:attrNameLst>
                                      </p:cBhvr>
                                      <p:tavLst>
                                        <p:tav tm="0">
                                          <p:val>
                                            <p:strVal val="#ppt_x"/>
                                          </p:val>
                                        </p:tav>
                                        <p:tav tm="100000">
                                          <p:val>
                                            <p:strVal val="#ppt_x"/>
                                          </p:val>
                                        </p:tav>
                                      </p:tavLst>
                                    </p:anim>
                                    <p:anim calcmode="lin" valueType="num">
                                      <p:cBhvr additive="base">
                                        <p:cTn id="88" dur="500" fill="hold"/>
                                        <p:tgtEl>
                                          <p:spTgt spid="5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55"/>
                                        </p:tgtEl>
                                        <p:attrNameLst>
                                          <p:attrName>style.visibility</p:attrName>
                                        </p:attrNameLst>
                                      </p:cBhvr>
                                      <p:to>
                                        <p:strVal val="visible"/>
                                      </p:to>
                                    </p:set>
                                    <p:anim calcmode="lin" valueType="num">
                                      <p:cBhvr additive="base">
                                        <p:cTn id="91" dur="500" fill="hold"/>
                                        <p:tgtEl>
                                          <p:spTgt spid="55"/>
                                        </p:tgtEl>
                                        <p:attrNameLst>
                                          <p:attrName>ppt_x</p:attrName>
                                        </p:attrNameLst>
                                      </p:cBhvr>
                                      <p:tavLst>
                                        <p:tav tm="0">
                                          <p:val>
                                            <p:strVal val="#ppt_x"/>
                                          </p:val>
                                        </p:tav>
                                        <p:tav tm="100000">
                                          <p:val>
                                            <p:strVal val="#ppt_x"/>
                                          </p:val>
                                        </p:tav>
                                      </p:tavLst>
                                    </p:anim>
                                    <p:anim calcmode="lin" valueType="num">
                                      <p:cBhvr additive="base">
                                        <p:cTn id="92" dur="500" fill="hold"/>
                                        <p:tgtEl>
                                          <p:spTgt spid="5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additive="base">
                                        <p:cTn id="95" dur="500" fill="hold"/>
                                        <p:tgtEl>
                                          <p:spTgt spid="22"/>
                                        </p:tgtEl>
                                        <p:attrNameLst>
                                          <p:attrName>ppt_x</p:attrName>
                                        </p:attrNameLst>
                                      </p:cBhvr>
                                      <p:tavLst>
                                        <p:tav tm="0">
                                          <p:val>
                                            <p:strVal val="#ppt_x"/>
                                          </p:val>
                                        </p:tav>
                                        <p:tav tm="100000">
                                          <p:val>
                                            <p:strVal val="#ppt_x"/>
                                          </p:val>
                                        </p:tav>
                                      </p:tavLst>
                                    </p:anim>
                                    <p:anim calcmode="lin" valueType="num">
                                      <p:cBhvr additive="base">
                                        <p:cTn id="96" dur="500" fill="hold"/>
                                        <p:tgtEl>
                                          <p:spTgt spid="2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
                                        </p:tgtEl>
                                        <p:attrNameLst>
                                          <p:attrName>style.visibility</p:attrName>
                                        </p:attrNameLst>
                                      </p:cBhvr>
                                      <p:to>
                                        <p:strVal val="visible"/>
                                      </p:to>
                                    </p:set>
                                    <p:anim calcmode="lin" valueType="num">
                                      <p:cBhvr additive="base">
                                        <p:cTn id="99" dur="500" fill="hold"/>
                                        <p:tgtEl>
                                          <p:spTgt spid="5"/>
                                        </p:tgtEl>
                                        <p:attrNameLst>
                                          <p:attrName>ppt_x</p:attrName>
                                        </p:attrNameLst>
                                      </p:cBhvr>
                                      <p:tavLst>
                                        <p:tav tm="0">
                                          <p:val>
                                            <p:strVal val="#ppt_x"/>
                                          </p:val>
                                        </p:tav>
                                        <p:tav tm="100000">
                                          <p:val>
                                            <p:strVal val="#ppt_x"/>
                                          </p:val>
                                        </p:tav>
                                      </p:tavLst>
                                    </p:anim>
                                    <p:anim calcmode="lin" valueType="num">
                                      <p:cBhvr additive="base">
                                        <p:cTn id="10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5" grpId="0"/>
      <p:bldP spid="36" grpId="0" animBg="1"/>
      <p:bldP spid="37" grpId="0" animBg="1"/>
      <p:bldP spid="38" grpId="0" animBg="1"/>
      <p:bldP spid="39" grpId="0"/>
      <p:bldP spid="40" grpId="0"/>
      <p:bldP spid="41" grpId="0"/>
      <p:bldP spid="42" grpId="0"/>
      <p:bldP spid="43" grpId="0"/>
      <p:bldP spid="44" grpId="0"/>
      <p:bldP spid="45" grpId="0" animBg="1"/>
      <p:bldP spid="46" grpId="0" animBg="1"/>
      <p:bldP spid="47" grpId="0"/>
      <p:bldP spid="48" grpId="0"/>
      <p:bldP spid="49" grpId="0"/>
      <p:bldP spid="50" grpId="0"/>
      <p:bldP spid="51" grpId="0"/>
      <p:bldP spid="52" grpId="0"/>
      <p:bldP spid="53" grpId="0"/>
      <p:bldP spid="54" grpId="0"/>
      <p:bldP spid="55" grpId="0"/>
      <p:bldP spid="22" grpId="0"/>
      <p:bldP spid="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BB0756-AF09-174F-FA4E-5A8B9536C400}"/>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25</a:t>
            </a:r>
            <a:r>
              <a:rPr lang="hu-HU" sz="1700" dirty="0"/>
              <a:t>)</a:t>
            </a:r>
          </a:p>
        </p:txBody>
      </p:sp>
      <p:sp>
        <p:nvSpPr>
          <p:cNvPr id="3" name="TextBox 2">
            <a:extLst>
              <a:ext uri="{FF2B5EF4-FFF2-40B4-BE49-F238E27FC236}">
                <a16:creationId xmlns:a16="http://schemas.microsoft.com/office/drawing/2014/main" id="{AFF118DA-3CB6-01B5-3657-EEF18D35A3F9}"/>
              </a:ext>
            </a:extLst>
          </p:cNvPr>
          <p:cNvSpPr txBox="1"/>
          <p:nvPr/>
        </p:nvSpPr>
        <p:spPr>
          <a:xfrm>
            <a:off x="71438" y="467142"/>
            <a:ext cx="55422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6"/>
                </a:solidFill>
                <a:effectLst/>
                <a:uLnTx/>
                <a:uFillTx/>
                <a:latin typeface="Verdana"/>
                <a:ea typeface="+mn-ea"/>
                <a:cs typeface="+mn-cs"/>
              </a:rPr>
              <a:t>c) The importance of the </a:t>
            </a:r>
            <a:r>
              <a:rPr lang="en-US" dirty="0">
                <a:solidFill>
                  <a:schemeClr val="accent6"/>
                </a:solidFill>
                <a:latin typeface="Verdana"/>
              </a:rPr>
              <a:t>Armv8.2</a:t>
            </a:r>
            <a:r>
              <a:rPr kumimoji="0" lang="en-US" sz="1800" b="0" i="0" u="none" strike="noStrike" kern="1200" cap="none" spc="0" normalizeH="0" baseline="0" noProof="0" dirty="0">
                <a:ln>
                  <a:noFill/>
                </a:ln>
                <a:solidFill>
                  <a:schemeClr val="accent6"/>
                </a:solidFill>
                <a:effectLst/>
                <a:uLnTx/>
                <a:uFillTx/>
                <a:latin typeface="Verdana"/>
                <a:ea typeface="+mn-ea"/>
                <a:cs typeface="+mn-cs"/>
              </a:rPr>
              <a:t> ISA release</a:t>
            </a:r>
            <a:endParaRPr kumimoji="0" lang="hu-HU" sz="1800"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BBB20C3F-35E6-51E4-B031-FC1F08A741FD}"/>
              </a:ext>
            </a:extLst>
          </p:cNvPr>
          <p:cNvSpPr txBox="1"/>
          <p:nvPr/>
        </p:nvSpPr>
        <p:spPr>
          <a:xfrm>
            <a:off x="273272" y="861866"/>
            <a:ext cx="8791253" cy="83099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next major release was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Armv8.2 </a:t>
            </a:r>
            <a:r>
              <a:rPr kumimoji="0" lang="en-GB" sz="1600" b="0" i="0" u="none" strike="noStrike" kern="1200" cap="none" spc="0" normalizeH="0" baseline="0" noProof="0" dirty="0">
                <a:ln>
                  <a:noFill/>
                </a:ln>
                <a:solidFill>
                  <a:srgbClr val="000000"/>
                </a:solidFill>
                <a:effectLst/>
                <a:uLnTx/>
                <a:uFillTx/>
                <a:latin typeface="Verdana"/>
                <a:ea typeface="+mn-ea"/>
                <a:cs typeface="+mn-cs"/>
              </a:rPr>
              <a:t>ISA, which was introduced </a:t>
            </a:r>
            <a:r>
              <a:rPr kumimoji="0" lang="en-GB" sz="1600" b="0" i="0" u="none" strike="noStrike" kern="1200" cap="none" spc="0" normalizeH="0" baseline="0" noProof="0" dirty="0">
                <a:ln>
                  <a:noFill/>
                </a:ln>
                <a:solidFill>
                  <a:srgbClr val="0070C0"/>
                </a:solidFill>
                <a:effectLst/>
                <a:uLnTx/>
                <a:uFillTx/>
                <a:latin typeface="Verdana"/>
                <a:ea typeface="+mn-ea"/>
                <a:cs typeface="+mn-cs"/>
              </a:rPr>
              <a:t>in 04/2012</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(It was not indicated in the Figure summarizing the evolution of the ARM ISA</a:t>
            </a:r>
          </a:p>
          <a:p>
            <a:pPr marR="0" lvl="0" algn="l" defTabSz="914400" rtl="0" eaLnBrk="1" fontAlgn="auto" latinLnBrk="0" hangingPunct="1">
              <a:lnSpc>
                <a:spcPct val="100000"/>
              </a:lnSpc>
              <a:spcBef>
                <a:spcPts val="0"/>
              </a:spcBef>
              <a:spcAft>
                <a:spcPts val="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due to space limitations). </a:t>
            </a:r>
          </a:p>
        </p:txBody>
      </p:sp>
      <p:sp>
        <p:nvSpPr>
          <p:cNvPr id="5" name="TextBox 4">
            <a:extLst>
              <a:ext uri="{FF2B5EF4-FFF2-40B4-BE49-F238E27FC236}">
                <a16:creationId xmlns:a16="http://schemas.microsoft.com/office/drawing/2014/main" id="{44FE7C07-2BD7-BD6A-D114-CE0D1A3636E2}"/>
              </a:ext>
            </a:extLst>
          </p:cNvPr>
          <p:cNvSpPr txBox="1"/>
          <p:nvPr/>
        </p:nvSpPr>
        <p:spPr>
          <a:xfrm>
            <a:off x="234074" y="1692169"/>
            <a:ext cx="914400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40" normalizeH="0" noProof="0" dirty="0">
                <a:ln>
                  <a:noFill/>
                </a:ln>
                <a:solidFill>
                  <a:srgbClr val="0070C0"/>
                </a:solidFill>
                <a:effectLst/>
                <a:uLnTx/>
                <a:uFillTx/>
                <a:latin typeface="Verdana"/>
                <a:ea typeface="+mn-ea"/>
                <a:cs typeface="+mn-cs"/>
              </a:rPr>
              <a:t>It </a:t>
            </a:r>
            <a:r>
              <a:rPr kumimoji="0" lang="en-GB" sz="1600" b="0" i="0" u="none" strike="noStrike" kern="1200" cap="none" spc="-40" normalizeH="0" noProof="0" dirty="0">
                <a:ln>
                  <a:noFill/>
                </a:ln>
                <a:solidFill>
                  <a:srgbClr val="000000"/>
                </a:solidFill>
                <a:effectLst/>
                <a:uLnTx/>
                <a:uFillTx/>
                <a:latin typeface="Verdana"/>
                <a:ea typeface="+mn-ea"/>
                <a:cs typeface="+mn-cs"/>
              </a:rPr>
              <a:t>introduced the </a:t>
            </a:r>
            <a:r>
              <a:rPr kumimoji="0" lang="en-US" sz="1600" b="0" i="0" u="none" strike="noStrike" kern="1200" cap="none" spc="-40" normalizeH="0" noProof="0" dirty="0">
                <a:ln>
                  <a:noFill/>
                </a:ln>
                <a:solidFill>
                  <a:srgbClr val="FF0000"/>
                </a:solidFill>
                <a:effectLst/>
                <a:uLnTx/>
                <a:uFillTx/>
                <a:latin typeface="Verdana"/>
                <a:ea typeface="+mn-ea"/>
                <a:cs typeface="+mn-cs"/>
              </a:rPr>
              <a:t>SVE (Scalable Vector Extension),</a:t>
            </a:r>
            <a:r>
              <a:rPr kumimoji="0" lang="en-US" sz="1600" b="0" i="0" u="none" strike="noStrike" kern="1200" cap="none" spc="-40" normalizeH="0" noProof="0" dirty="0">
                <a:ln>
                  <a:noFill/>
                </a:ln>
                <a:solidFill>
                  <a:srgbClr val="000000"/>
                </a:solidFill>
                <a:effectLst/>
                <a:uLnTx/>
                <a:uFillTx/>
                <a:latin typeface="Verdana"/>
                <a:ea typeface="+mn-ea"/>
                <a:cs typeface="+mn-cs"/>
              </a:rPr>
              <a:t> further on various</a:t>
            </a:r>
            <a:r>
              <a:rPr kumimoji="0" lang="en-US" sz="1600" b="0" i="0" u="none" strike="noStrike" kern="1200" cap="none" spc="-40" normalizeH="0" noProof="0" dirty="0">
                <a:ln>
                  <a:noFill/>
                </a:ln>
                <a:solidFill>
                  <a:srgbClr val="FF0000"/>
                </a:solidFill>
                <a:effectLst/>
                <a:uLnTx/>
                <a:uFillTx/>
                <a:latin typeface="Verdana"/>
                <a:ea typeface="+mn-ea"/>
                <a:cs typeface="+mn-cs"/>
              </a:rPr>
              <a:t> data formats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spc="-60" dirty="0">
                <a:solidFill>
                  <a:srgbClr val="FF0000"/>
                </a:solidFill>
                <a:latin typeface="Verdana"/>
              </a:rPr>
              <a:t>         </a:t>
            </a:r>
            <a:r>
              <a:rPr kumimoji="0" lang="en-US" sz="1600" b="0" i="0" u="none" strike="noStrike" kern="1200" cap="none" spc="-60" normalizeH="0" baseline="0" noProof="0" dirty="0">
                <a:ln>
                  <a:noFill/>
                </a:ln>
                <a:solidFill>
                  <a:srgbClr val="FF0000"/>
                </a:solidFill>
                <a:effectLst/>
                <a:uLnTx/>
                <a:uFillTx/>
                <a:latin typeface="Verdana"/>
                <a:ea typeface="+mn-ea"/>
                <a:cs typeface="+mn-cs"/>
              </a:rPr>
              <a:t>and instructions to support AI computations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such as half-precision FP or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Bfloat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(not discussed in the Lecture).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These extensions were initially optional but </a:t>
            </a:r>
            <a:r>
              <a:rPr kumimoji="0" lang="en-US" sz="1600" b="0" i="0" u="none" strike="noStrike" kern="1200" cap="none" spc="0" normalizeH="0" baseline="0" noProof="0" dirty="0">
                <a:ln>
                  <a:noFill/>
                </a:ln>
                <a:solidFill>
                  <a:srgbClr val="0070C0"/>
                </a:solidFill>
                <a:effectLst/>
                <a:uLnTx/>
                <a:uFillTx/>
                <a:latin typeface="Verdana"/>
                <a:ea typeface="+mn-ea"/>
                <a:cs typeface="+mn-cs"/>
              </a:rPr>
              <a:t>became mandatory </a:t>
            </a:r>
            <a:r>
              <a:rPr kumimoji="0" lang="en-US" sz="1600" b="0" i="0" u="none" strike="noStrike" kern="1200" cap="none" spc="0" normalizeH="0" baseline="0" noProof="0" dirty="0">
                <a:ln>
                  <a:noFill/>
                </a:ln>
                <a:solidFill>
                  <a:srgbClr val="000000"/>
                </a:solidFill>
                <a:effectLst/>
                <a:uLnTx/>
                <a:uFillTx/>
                <a:latin typeface="Verdana"/>
                <a:ea typeface="+mn-ea"/>
                <a:cs typeface="+mn-cs"/>
              </a:rPr>
              <a:t>later in Armv9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ISA releases.</a:t>
            </a:r>
            <a:endParaRPr lang="hu-HU" sz="1600" dirty="0"/>
          </a:p>
        </p:txBody>
      </p:sp>
      <p:sp>
        <p:nvSpPr>
          <p:cNvPr id="6" name="TextBox 5">
            <a:extLst>
              <a:ext uri="{FF2B5EF4-FFF2-40B4-BE49-F238E27FC236}">
                <a16:creationId xmlns:a16="http://schemas.microsoft.com/office/drawing/2014/main" id="{1B54C5EF-F6A8-D645-54FA-33BB539B1523}"/>
              </a:ext>
            </a:extLst>
          </p:cNvPr>
          <p:cNvSpPr txBox="1"/>
          <p:nvPr/>
        </p:nvSpPr>
        <p:spPr>
          <a:xfrm>
            <a:off x="278298" y="3082390"/>
            <a:ext cx="6264857"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SVE extension has great </a:t>
            </a:r>
            <a:r>
              <a:rPr kumimoji="0" lang="en-US" sz="1600" b="0" i="0" u="none" strike="noStrike" kern="1200" cap="none" spc="0" normalizeH="0" baseline="0" noProof="0" dirty="0">
                <a:ln>
                  <a:noFill/>
                </a:ln>
                <a:solidFill>
                  <a:srgbClr val="FF0000"/>
                </a:solidFill>
                <a:effectLst/>
                <a:uLnTx/>
                <a:uFillTx/>
                <a:latin typeface="Verdana"/>
                <a:ea typeface="+mn-ea"/>
                <a:cs typeface="+mn-cs"/>
              </a:rPr>
              <a:t>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it allows </a:t>
            </a:r>
          </a:p>
        </p:txBody>
      </p:sp>
      <p:sp>
        <p:nvSpPr>
          <p:cNvPr id="7" name="TextBox 6">
            <a:extLst>
              <a:ext uri="{FF2B5EF4-FFF2-40B4-BE49-F238E27FC236}">
                <a16:creationId xmlns:a16="http://schemas.microsoft.com/office/drawing/2014/main" id="{143C736C-3798-CA71-17C2-CEF84BF0E950}"/>
              </a:ext>
            </a:extLst>
          </p:cNvPr>
          <p:cNvSpPr txBox="1"/>
          <p:nvPr/>
        </p:nvSpPr>
        <p:spPr>
          <a:xfrm>
            <a:off x="739152" y="3410950"/>
            <a:ext cx="8159028" cy="62324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30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1) very wide </a:t>
            </a:r>
            <a:r>
              <a:rPr kumimoji="0" lang="en-US" sz="16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vector (i.e. SMD) processing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p>
          <a:p>
            <a:pPr marR="0" lvl="0" algn="l" defTabSz="914400" rtl="0" eaLnBrk="1" fontAlgn="auto" latinLnBrk="0" hangingPunct="1">
              <a:lnSpc>
                <a:spcPct val="100000"/>
              </a:lnSpc>
              <a:spcBef>
                <a:spcPts val="0"/>
              </a:spcBef>
              <a:spcAft>
                <a:spcPts val="30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2( vector length agnostic programming </a:t>
            </a:r>
            <a:r>
              <a:rPr kumimoji="0" lang="en-US" sz="1600" b="0" i="0" u="none" strike="noStrike" kern="1200" cap="none" spc="0" normalizeH="0" baseline="0" noProof="0" dirty="0">
                <a:ln>
                  <a:noFill/>
                </a:ln>
                <a:effectLst/>
                <a:uLnTx/>
                <a:uFillTx/>
                <a:latin typeface="Verdana"/>
                <a:ea typeface="+mn-ea"/>
                <a:cs typeface="+mn-cs"/>
              </a:rPr>
              <a:t>(to be discussed later in this Section)</a:t>
            </a:r>
          </a:p>
        </p:txBody>
      </p:sp>
    </p:spTree>
    <p:extLst>
      <p:ext uri="{BB962C8B-B14F-4D97-AF65-F5344CB8AC3E}">
        <p14:creationId xmlns:p14="http://schemas.microsoft.com/office/powerpoint/2010/main" val="376209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additive="base">
                                        <p:cTn id="2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 calcmode="lin" valueType="num">
                                      <p:cBhvr additive="base">
                                        <p:cTn id="2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 calcmode="lin" valueType="num">
                                      <p:cBhvr additive="base">
                                        <p:cTn id="3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 calcmode="lin" valueType="num">
                                      <p:cBhvr additive="base">
                                        <p:cTn id="3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ppt_x"/>
                                          </p:val>
                                        </p:tav>
                                        <p:tav tm="100000">
                                          <p:val>
                                            <p:strVal val="#ppt_x"/>
                                          </p:val>
                                        </p:tav>
                                      </p:tavLst>
                                    </p:anim>
                                    <p:anim calcmode="lin" valueType="num">
                                      <p:cBhvr additive="base">
                                        <p:cTn id="4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5EB57-5218-09CA-EE90-B4C8591CF314}"/>
              </a:ext>
            </a:extLst>
          </p:cNvPr>
          <p:cNvSpPr>
            <a:spLocks noGrp="1"/>
          </p:cNvSpPr>
          <p:nvPr>
            <p:ph type="title"/>
          </p:nvPr>
        </p:nvSpPr>
        <p:spPr/>
        <p:txBody>
          <a:bodyPr/>
          <a:lstStyle/>
          <a:p>
            <a:r>
              <a:rPr lang="hu-HU" sz="1800" dirty="0"/>
              <a:t>2.1 </a:t>
            </a:r>
            <a:r>
              <a:rPr lang="en-US" sz="1800" dirty="0"/>
              <a:t>Overview of the evolution of the Arm ISA </a:t>
            </a:r>
            <a:r>
              <a:rPr lang="hu-HU" sz="1800" dirty="0"/>
              <a:t>(</a:t>
            </a:r>
            <a:r>
              <a:rPr lang="en-US" sz="1800" dirty="0"/>
              <a:t>26</a:t>
            </a:r>
            <a:r>
              <a:rPr lang="hu-HU" sz="1800" dirty="0"/>
              <a:t>)</a:t>
            </a:r>
            <a:endParaRPr lang="hu-HU" dirty="0"/>
          </a:p>
        </p:txBody>
      </p:sp>
      <p:sp>
        <p:nvSpPr>
          <p:cNvPr id="3" name="TextBox 2">
            <a:extLst>
              <a:ext uri="{FF2B5EF4-FFF2-40B4-BE49-F238E27FC236}">
                <a16:creationId xmlns:a16="http://schemas.microsoft.com/office/drawing/2014/main" id="{1554A1F0-6B33-4FB9-9F14-F906399C1AC4}"/>
              </a:ext>
            </a:extLst>
          </p:cNvPr>
          <p:cNvSpPr txBox="1"/>
          <p:nvPr/>
        </p:nvSpPr>
        <p:spPr>
          <a:xfrm>
            <a:off x="107950" y="493991"/>
            <a:ext cx="9452011" cy="369332"/>
          </a:xfrm>
          <a:prstGeom prst="rect">
            <a:avLst/>
          </a:prstGeom>
          <a:noFill/>
        </p:spPr>
        <p:txBody>
          <a:bodyPr wrap="none" rtlCol="0">
            <a:spAutoFit/>
          </a:bodyPr>
          <a:lstStyle/>
          <a:p>
            <a:r>
              <a:rPr lang="en-US" spc="-30" dirty="0">
                <a:solidFill>
                  <a:schemeClr val="accent6"/>
                </a:solidFill>
              </a:rPr>
              <a:t>1) </a:t>
            </a:r>
            <a:r>
              <a:rPr lang="en-US" spc="-60" dirty="0">
                <a:solidFill>
                  <a:schemeClr val="accent6"/>
                </a:solidFill>
              </a:rPr>
              <a:t>How was very wide </a:t>
            </a:r>
            <a:r>
              <a:rPr kumimoji="0" lang="en-US" b="0" i="0" u="none" strike="noStrike" kern="1200" cap="none" spc="-60" normalizeH="0" baseline="0" noProof="0" dirty="0">
                <a:ln>
                  <a:noFill/>
                </a:ln>
                <a:solidFill>
                  <a:schemeClr val="accent6"/>
                </a:solidFill>
                <a:effectLst/>
                <a:uLnTx/>
                <a:uFillTx/>
                <a:latin typeface="Verdana"/>
                <a:ea typeface="+mn-ea"/>
                <a:cs typeface="+mn-cs"/>
              </a:rPr>
              <a:t>(up to 16x128-bit) vector (SMD) processing implemented?</a:t>
            </a:r>
            <a:r>
              <a:rPr lang="en-US" spc="-60" dirty="0">
                <a:solidFill>
                  <a:schemeClr val="accent6"/>
                </a:solidFill>
              </a:rPr>
              <a:t> </a:t>
            </a:r>
            <a:endParaRPr lang="hu-HU" spc="-60" dirty="0">
              <a:solidFill>
                <a:schemeClr val="accent6"/>
              </a:solidFill>
            </a:endParaRPr>
          </a:p>
        </p:txBody>
      </p:sp>
      <p:sp>
        <p:nvSpPr>
          <p:cNvPr id="4" name="TextBox 3">
            <a:extLst>
              <a:ext uri="{FF2B5EF4-FFF2-40B4-BE49-F238E27FC236}">
                <a16:creationId xmlns:a16="http://schemas.microsoft.com/office/drawing/2014/main" id="{1BF196DA-D71D-0335-9A85-E1D85C0A8B67}"/>
              </a:ext>
            </a:extLst>
          </p:cNvPr>
          <p:cNvSpPr txBox="1"/>
          <p:nvPr/>
        </p:nvSpPr>
        <p:spPr>
          <a:xfrm>
            <a:off x="107950" y="882870"/>
            <a:ext cx="8921481" cy="830997"/>
          </a:xfrm>
          <a:prstGeom prst="rect">
            <a:avLst/>
          </a:prstGeom>
          <a:noFill/>
        </p:spPr>
        <p:txBody>
          <a:bodyPr wrap="none" rtlCol="0">
            <a:spAutoFit/>
          </a:bodyPr>
          <a:lstStyle/>
          <a:p>
            <a:r>
              <a:rPr lang="en-US" sz="1600" dirty="0"/>
              <a:t>To implement very wide vector processing ARM introduced a third register set,</a:t>
            </a:r>
          </a:p>
          <a:p>
            <a:r>
              <a:rPr lang="en-US" sz="1600" dirty="0"/>
              <a:t>  referred to as the SVE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Vector</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Extension</a:t>
            </a:r>
            <a:r>
              <a:rPr kumimoji="0" lang="en-US" sz="1600" b="0" i="0" u="none" strike="noStrike" kern="1200" cap="none" spc="0" normalizeH="0" baseline="0" noProof="0" dirty="0">
                <a:ln>
                  <a:noFill/>
                </a:ln>
                <a:solidFill>
                  <a:srgbClr val="FF0000"/>
                </a:solidFill>
                <a:effectLst/>
                <a:uLnTx/>
                <a:uFillTx/>
                <a:latin typeface="Verdana"/>
                <a:ea typeface="+mn-ea"/>
                <a:cs typeface="+mn-cs"/>
              </a:rPr>
              <a:t>) register set</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lang="en-US" sz="1600" dirty="0"/>
              <a:t>into the Armv8 ISA,</a:t>
            </a:r>
          </a:p>
          <a:p>
            <a:r>
              <a:rPr lang="en-US" sz="1600" dirty="0"/>
              <a:t>  as follows: </a:t>
            </a:r>
            <a:endParaRPr lang="hu-HU" sz="1600" dirty="0"/>
          </a:p>
        </p:txBody>
      </p:sp>
      <p:sp>
        <p:nvSpPr>
          <p:cNvPr id="18" name="Rectangle 17">
            <a:extLst>
              <a:ext uri="{FF2B5EF4-FFF2-40B4-BE49-F238E27FC236}">
                <a16:creationId xmlns:a16="http://schemas.microsoft.com/office/drawing/2014/main" id="{AB98378C-B1E4-EFDF-E298-ADD644ABFE9A}"/>
              </a:ext>
            </a:extLst>
          </p:cNvPr>
          <p:cNvSpPr/>
          <p:nvPr/>
        </p:nvSpPr>
        <p:spPr bwMode="auto">
          <a:xfrm>
            <a:off x="6270301" y="4024163"/>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TextBox 18">
            <a:extLst>
              <a:ext uri="{FF2B5EF4-FFF2-40B4-BE49-F238E27FC236}">
                <a16:creationId xmlns:a16="http://schemas.microsoft.com/office/drawing/2014/main" id="{C189AC91-9630-37DB-749F-3104649BEE17}"/>
              </a:ext>
            </a:extLst>
          </p:cNvPr>
          <p:cNvSpPr txBox="1"/>
          <p:nvPr/>
        </p:nvSpPr>
        <p:spPr>
          <a:xfrm>
            <a:off x="7167808" y="3738530"/>
            <a:ext cx="478016" cy="2601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128</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6AE06372-29C0-6393-0151-3BF8C7A4694C}"/>
              </a:ext>
            </a:extLst>
          </p:cNvPr>
          <p:cNvSpPr txBox="1"/>
          <p:nvPr/>
        </p:nvSpPr>
        <p:spPr>
          <a:xfrm>
            <a:off x="8647263" y="4200645"/>
            <a:ext cx="380232" cy="2601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48C9E36D-BC79-0172-D2BD-2A5B94C49526}"/>
              </a:ext>
            </a:extLst>
          </p:cNvPr>
          <p:cNvSpPr txBox="1"/>
          <p:nvPr/>
        </p:nvSpPr>
        <p:spPr>
          <a:xfrm>
            <a:off x="3716905" y="3518135"/>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err="1">
                <a:ln>
                  <a:noFill/>
                </a:ln>
                <a:solidFill>
                  <a:srgbClr val="0070C0"/>
                </a:solidFill>
                <a:effectLst/>
                <a:uLnTx/>
                <a:uFillTx/>
                <a:latin typeface="Verdana"/>
                <a:ea typeface="+mn-ea"/>
                <a:cs typeface="+mn-cs"/>
              </a:rPr>
              <a:t>SVE</a:t>
            </a:r>
            <a:r>
              <a:rPr kumimoji="0" lang="hu-HU" sz="1300" b="1" i="0" u="none" strike="noStrike" kern="1200" cap="none" spc="0" normalizeH="0" baseline="0" noProof="0">
                <a:ln>
                  <a:noFill/>
                </a:ln>
                <a:solidFill>
                  <a:srgbClr val="0070C0"/>
                </a:solidFill>
                <a:effectLst/>
                <a:uLnTx/>
                <a:uFillTx/>
                <a:latin typeface="Verdana"/>
                <a:ea typeface="+mn-ea"/>
                <a:cs typeface="+mn-cs"/>
              </a:rPr>
              <a:t> register set</a:t>
            </a: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2" name="Rectangle 21">
            <a:extLst>
              <a:ext uri="{FF2B5EF4-FFF2-40B4-BE49-F238E27FC236}">
                <a16:creationId xmlns:a16="http://schemas.microsoft.com/office/drawing/2014/main" id="{710765F1-5BCF-6550-E6C9-C8163C97029A}"/>
              </a:ext>
            </a:extLst>
          </p:cNvPr>
          <p:cNvSpPr/>
          <p:nvPr/>
        </p:nvSpPr>
        <p:spPr bwMode="auto">
          <a:xfrm>
            <a:off x="3877349" y="4022325"/>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5CB6D24-6D34-621D-1C95-1FA22A9C9A36}"/>
              </a:ext>
            </a:extLst>
          </p:cNvPr>
          <p:cNvSpPr/>
          <p:nvPr/>
        </p:nvSpPr>
        <p:spPr bwMode="auto">
          <a:xfrm>
            <a:off x="277278" y="4008878"/>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TextBox 23">
            <a:extLst>
              <a:ext uri="{FF2B5EF4-FFF2-40B4-BE49-F238E27FC236}">
                <a16:creationId xmlns:a16="http://schemas.microsoft.com/office/drawing/2014/main" id="{F3EE238C-3DB0-A411-BC60-8B2D9B76E582}"/>
              </a:ext>
            </a:extLst>
          </p:cNvPr>
          <p:cNvSpPr txBox="1"/>
          <p:nvPr/>
        </p:nvSpPr>
        <p:spPr>
          <a:xfrm>
            <a:off x="3031366" y="4073853"/>
            <a:ext cx="60305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Verdana"/>
                <a:ea typeface="+mn-ea"/>
                <a:cs typeface="+mn-cs"/>
              </a:rPr>
              <a:t>---</a:t>
            </a:r>
          </a:p>
        </p:txBody>
      </p:sp>
      <p:sp>
        <p:nvSpPr>
          <p:cNvPr id="25" name="Left Brace 24">
            <a:extLst>
              <a:ext uri="{FF2B5EF4-FFF2-40B4-BE49-F238E27FC236}">
                <a16:creationId xmlns:a16="http://schemas.microsoft.com/office/drawing/2014/main" id="{C7D9AA8C-20BA-AAF8-92CC-68FDC97F58BB}"/>
              </a:ext>
            </a:extLst>
          </p:cNvPr>
          <p:cNvSpPr/>
          <p:nvPr/>
        </p:nvSpPr>
        <p:spPr bwMode="auto">
          <a:xfrm rot="16200000">
            <a:off x="4333774" y="622795"/>
            <a:ext cx="253770" cy="836676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6" name="Rectangle 25">
            <a:extLst>
              <a:ext uri="{FF2B5EF4-FFF2-40B4-BE49-F238E27FC236}">
                <a16:creationId xmlns:a16="http://schemas.microsoft.com/office/drawing/2014/main" id="{DDE3EEAE-577E-7E1F-7399-98DBAB58704F}"/>
              </a:ext>
            </a:extLst>
          </p:cNvPr>
          <p:cNvSpPr/>
          <p:nvPr/>
        </p:nvSpPr>
        <p:spPr>
          <a:xfrm>
            <a:off x="3944177" y="4989691"/>
            <a:ext cx="153439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(1...16)</a:t>
            </a:r>
            <a:r>
              <a:rPr kumimoji="0" lang="en-US"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a:ln>
                  <a:noFill/>
                </a:ln>
                <a:solidFill>
                  <a:srgbClr val="000000"/>
                </a:solidFill>
                <a:effectLst/>
                <a:uLnTx/>
                <a:uFillTx/>
                <a:latin typeface="Verdana"/>
                <a:ea typeface="+mn-ea"/>
                <a:cs typeface="+mn-cs"/>
              </a:rPr>
              <a:t>x</a:t>
            </a:r>
            <a:r>
              <a:rPr kumimoji="0" lang="en-GB"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a:ln>
                  <a:noFill/>
                </a:ln>
                <a:solidFill>
                  <a:srgbClr val="000000"/>
                </a:solidFill>
                <a:effectLst/>
                <a:uLnTx/>
                <a:uFillTx/>
                <a:latin typeface="Verdana"/>
                <a:ea typeface="+mn-ea"/>
                <a:cs typeface="+mn-cs"/>
              </a:rPr>
              <a:t>128</a:t>
            </a:r>
            <a:r>
              <a:rPr kumimoji="0" lang="en-GB" sz="1200" b="0" i="0" u="none" strike="noStrike" kern="1200" cap="none" spc="0" normalizeH="0" baseline="0" noProof="0" dirty="0">
                <a:ln>
                  <a:noFill/>
                </a:ln>
                <a:solidFill>
                  <a:srgbClr val="000000"/>
                </a:solidFill>
                <a:effectLst/>
                <a:uLnTx/>
                <a:uFillTx/>
                <a:latin typeface="Verdana"/>
                <a:ea typeface="+mn-ea"/>
                <a:cs typeface="+mn-cs"/>
              </a:rPr>
              <a:t> bit</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0DC43BA5-6DB5-4670-FF46-E6FD189DD762}"/>
              </a:ext>
            </a:extLst>
          </p:cNvPr>
          <p:cNvSpPr txBox="1"/>
          <p:nvPr/>
        </p:nvSpPr>
        <p:spPr>
          <a:xfrm>
            <a:off x="2951820" y="5571376"/>
            <a:ext cx="3240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SVE register set</a:t>
            </a:r>
          </a:p>
        </p:txBody>
      </p:sp>
      <p:sp>
        <p:nvSpPr>
          <p:cNvPr id="28" name="TextBox 27">
            <a:extLst>
              <a:ext uri="{FF2B5EF4-FFF2-40B4-BE49-F238E27FC236}">
                <a16:creationId xmlns:a16="http://schemas.microsoft.com/office/drawing/2014/main" id="{99F89AB9-AAFC-835F-90BB-3745FA6C865C}"/>
              </a:ext>
            </a:extLst>
          </p:cNvPr>
          <p:cNvSpPr txBox="1"/>
          <p:nvPr/>
        </p:nvSpPr>
        <p:spPr>
          <a:xfrm>
            <a:off x="3221850" y="5273200"/>
            <a:ext cx="269787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a:ea typeface="+mn-ea"/>
                <a:cs typeface="+mn-cs"/>
              </a:rPr>
              <a:t>In </a:t>
            </a:r>
            <a:r>
              <a:rPr kumimoji="0" lang="hu-HU" sz="1200" b="1" i="0" u="none" strike="noStrike" kern="1200" cap="none" spc="0" normalizeH="0" baseline="0" noProof="0" dirty="0">
                <a:ln>
                  <a:noFill/>
                </a:ln>
                <a:solidFill>
                  <a:srgbClr val="000000"/>
                </a:solidFill>
                <a:effectLst/>
                <a:uLnTx/>
                <a:uFillTx/>
                <a:latin typeface="Verdana"/>
                <a:ea typeface="+mn-ea"/>
                <a:cs typeface="+mn-cs"/>
              </a:rPr>
              <a:t>Armv8</a:t>
            </a:r>
            <a:r>
              <a:rPr kumimoji="0" lang="en-US" sz="1200" b="1" i="0" u="none" strike="noStrike" kern="1200" cap="none" spc="0" normalizeH="0" baseline="0" noProof="0" dirty="0">
                <a:ln>
                  <a:noFill/>
                </a:ln>
                <a:solidFill>
                  <a:srgbClr val="000000"/>
                </a:solidFill>
                <a:effectLst/>
                <a:uLnTx/>
                <a:uFillTx/>
                <a:latin typeface="Verdana"/>
                <a:ea typeface="+mn-ea"/>
                <a:cs typeface="+mn-cs"/>
              </a:rPr>
              <a:t>.2 </a:t>
            </a:r>
            <a:r>
              <a:rPr kumimoji="0" lang="hu-HU" sz="1200" b="1" i="0" u="none" strike="noStrike" kern="1200" cap="none" spc="0" normalizeH="0" baseline="0" noProof="0" dirty="0">
                <a:ln>
                  <a:noFill/>
                </a:ln>
                <a:solidFill>
                  <a:srgbClr val="000000"/>
                </a:solidFill>
                <a:effectLst/>
                <a:uLnTx/>
                <a:uFillTx/>
                <a:latin typeface="Verdana"/>
                <a:ea typeface="+mn-ea"/>
                <a:cs typeface="+mn-cs"/>
              </a:rPr>
              <a:t>(AArch64 </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mode</a:t>
            </a:r>
            <a:r>
              <a:rPr kumimoji="0" lang="hu-HU" sz="1200" b="1" i="0" u="none" strike="noStrike" kern="1200" cap="none" spc="0" normalizeH="0" baseline="0" noProof="0" dirty="0">
                <a:ln>
                  <a:noFill/>
                </a:ln>
                <a:solidFill>
                  <a:srgbClr val="000000"/>
                </a:solidFill>
                <a:effectLst/>
                <a:uLnTx/>
                <a:uFillTx/>
                <a:latin typeface="Verdana"/>
                <a:ea typeface="+mn-ea"/>
                <a:cs typeface="+mn-cs"/>
              </a:rPr>
              <a:t>)</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Rounded Rectangle 3">
            <a:extLst>
              <a:ext uri="{FF2B5EF4-FFF2-40B4-BE49-F238E27FC236}">
                <a16:creationId xmlns:a16="http://schemas.microsoft.com/office/drawing/2014/main" id="{C3DE557E-0C44-BE02-8E8E-A01042E7840D}"/>
              </a:ext>
            </a:extLst>
          </p:cNvPr>
          <p:cNvSpPr/>
          <p:nvPr/>
        </p:nvSpPr>
        <p:spPr bwMode="auto">
          <a:xfrm>
            <a:off x="0" y="1733459"/>
            <a:ext cx="9144000" cy="154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Rounded Corners 29">
            <a:extLst>
              <a:ext uri="{FF2B5EF4-FFF2-40B4-BE49-F238E27FC236}">
                <a16:creationId xmlns:a16="http://schemas.microsoft.com/office/drawing/2014/main" id="{B667AA7E-CC5B-9BB4-40D0-199366CBA8E4}"/>
              </a:ext>
            </a:extLst>
          </p:cNvPr>
          <p:cNvSpPr/>
          <p:nvPr/>
        </p:nvSpPr>
        <p:spPr bwMode="auto">
          <a:xfrm>
            <a:off x="0" y="6184574"/>
            <a:ext cx="9144000" cy="43200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83EC8000-42EF-6D08-006E-5CE6FBAD408C}"/>
              </a:ext>
            </a:extLst>
          </p:cNvPr>
          <p:cNvSpPr txBox="1"/>
          <p:nvPr/>
        </p:nvSpPr>
        <p:spPr>
          <a:xfrm>
            <a:off x="206515" y="1750432"/>
            <a:ext cx="8558369" cy="151580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FF0000"/>
                </a:solidFill>
                <a:effectLst/>
                <a:uLnTx/>
                <a:uFillTx/>
                <a:latin typeface="Verdana"/>
                <a:ea typeface="+mn-ea"/>
                <a:cs typeface="+mn-cs"/>
              </a:rPr>
              <a:t>SVE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is designed for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HPC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scientific</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workloads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media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hu-HU" sz="1600" b="0" i="0" u="none" strike="noStrike" kern="1200" cap="none" spc="0" normalizeH="0" baseline="0" noProof="0" dirty="0">
                <a:ln>
                  <a:noFill/>
                </a:ln>
                <a:solidFill>
                  <a:srgbClr val="000000"/>
                </a:solidFill>
                <a:effectLst/>
                <a:uLnTx/>
                <a:uFillTx/>
                <a:latin typeface="Verdana"/>
                <a:ea typeface="+mn-ea"/>
                <a:cs typeface="+mn-cs"/>
              </a:rPr>
              <a:t> image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processing</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It </a:t>
            </a:r>
            <a:r>
              <a:rPr kumimoji="0" lang="en-US" sz="1600" b="0" i="0" u="none" strike="noStrike" kern="1200" cap="none" spc="0" normalizeH="0" baseline="0" noProof="0" dirty="0">
                <a:ln>
                  <a:noFill/>
                </a:ln>
                <a:solidFill>
                  <a:srgbClr val="000000"/>
                </a:solidFill>
                <a:effectLst/>
                <a:uLnTx/>
                <a:uFillTx/>
                <a:latin typeface="Verdana"/>
                <a:ea typeface="+mn-ea"/>
                <a:cs typeface="+mn-cs"/>
              </a:rPr>
              <a:t>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32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(referred to as Z0 – Z31), each capable of holding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16 x 128-bit long data</a:t>
            </a: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(implementation dependent), </a:t>
            </a:r>
            <a:r>
              <a:rPr kumimoji="0" lang="en-US" sz="1600" b="0" i="0" u="none" strike="noStrike" kern="1200" cap="none" spc="-60" normalizeH="0" baseline="0" noProof="0" dirty="0">
                <a:ln>
                  <a:noFill/>
                </a:ln>
                <a:solidFill>
                  <a:srgbClr val="000000"/>
                </a:solidFill>
                <a:effectLst/>
                <a:uLnTx/>
                <a:uFillTx/>
                <a:latin typeface="Verdana"/>
                <a:ea typeface="+mn-ea"/>
                <a:cs typeface="+mn-cs"/>
              </a:rPr>
              <a:t>as seen below.</a:t>
            </a:r>
            <a:r>
              <a:rPr kumimoji="0" lang="hu-HU" sz="1600" b="0" i="0" u="none" strike="noStrike" kern="1200" cap="none" spc="-6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6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SVE </a:t>
            </a:r>
            <a:r>
              <a:rPr kumimoji="0" lang="hu-HU" sz="1600" b="0" i="0" u="none" strike="noStrike" kern="1200" cap="none" spc="-60" normalizeH="0" baseline="0" noProof="0" dirty="0" err="1">
                <a:ln>
                  <a:noFill/>
                </a:ln>
                <a:solidFill>
                  <a:srgbClr val="000000"/>
                </a:solidFill>
                <a:effectLst/>
                <a:uLnTx/>
                <a:uFillTx/>
                <a:latin typeface="Verdana"/>
                <a:ea typeface="+mn-ea"/>
                <a:cs typeface="+mn-cs"/>
              </a:rPr>
              <a:t>supports</a:t>
            </a:r>
            <a:r>
              <a:rPr kumimoji="0" lang="hu-HU" sz="1600" b="0" i="0" u="none" strike="noStrike" kern="1200" cap="none" spc="-60" normalizeH="0" baseline="0" noProof="0" dirty="0">
                <a:ln>
                  <a:noFill/>
                </a:ln>
                <a:solidFill>
                  <a:srgbClr val="000000"/>
                </a:solidFill>
                <a:effectLst/>
                <a:uLnTx/>
                <a:uFillTx/>
                <a:latin typeface="Verdana"/>
                <a:ea typeface="+mn-ea"/>
                <a:cs typeface="+mn-cs"/>
              </a:rPr>
              <a:t> </a:t>
            </a:r>
            <a:r>
              <a:rPr kumimoji="0" lang="hu-HU" sz="1600" b="0" i="0" u="none" strike="noStrike" kern="1200" cap="none" spc="-60" normalizeH="0" baseline="0" noProof="0" dirty="0" err="1">
                <a:ln>
                  <a:noFill/>
                </a:ln>
                <a:solidFill>
                  <a:srgbClr val="0070C0"/>
                </a:solidFill>
                <a:effectLst/>
                <a:uLnTx/>
                <a:uFillTx/>
                <a:latin typeface="Verdana"/>
                <a:ea typeface="+mn-ea"/>
                <a:cs typeface="+mn-cs"/>
              </a:rPr>
              <a:t>both</a:t>
            </a:r>
            <a:r>
              <a:rPr kumimoji="0" lang="hu-HU" sz="1600" b="0" i="0" u="none" strike="noStrike" kern="1200" cap="none" spc="-60" normalizeH="0" baseline="0" noProof="0" dirty="0">
                <a:ln>
                  <a:noFill/>
                </a:ln>
                <a:solidFill>
                  <a:srgbClr val="0070C0"/>
                </a:solidFill>
                <a:effectLst/>
                <a:uLnTx/>
                <a:uFillTx/>
                <a:latin typeface="Verdana"/>
                <a:ea typeface="+mn-ea"/>
                <a:cs typeface="+mn-cs"/>
              </a:rPr>
              <a:t> FX</a:t>
            </a:r>
            <a:r>
              <a:rPr kumimoji="0" lang="en-US" sz="1600" b="0" i="0" u="none" strike="noStrike" kern="1200" cap="none" spc="-60" normalizeH="0" baseline="0" noProof="0" dirty="0">
                <a:ln>
                  <a:noFill/>
                </a:ln>
                <a:solidFill>
                  <a:srgbClr val="0070C0"/>
                </a:solidFill>
                <a:effectLst/>
                <a:uLnTx/>
                <a:uFillTx/>
                <a:latin typeface="Verdana"/>
                <a:ea typeface="+mn-ea"/>
                <a:cs typeface="+mn-cs"/>
              </a:rPr>
              <a:t>-</a:t>
            </a:r>
            <a:r>
              <a:rPr kumimoji="0" lang="hu-HU" sz="1600" b="0" i="0" u="none" strike="noStrike" kern="1200" cap="none" spc="-60" normalizeH="0" baseline="0" noProof="0" dirty="0">
                <a:ln>
                  <a:noFill/>
                </a:ln>
                <a:solidFill>
                  <a:srgbClr val="0070C0"/>
                </a:solidFill>
                <a:effectLst/>
                <a:uLnTx/>
                <a:uFillTx/>
                <a:latin typeface="Verdana"/>
                <a:ea typeface="+mn-ea"/>
                <a:cs typeface="+mn-cs"/>
              </a:rPr>
              <a:t> and FP</a:t>
            </a:r>
            <a:r>
              <a:rPr kumimoji="0" lang="en-GB" sz="1600" b="0" i="0" u="none" strike="noStrike" kern="1200" cap="none" spc="-60" normalizeH="0" baseline="0" noProof="0" dirty="0">
                <a:ln>
                  <a:noFill/>
                </a:ln>
                <a:solidFill>
                  <a:srgbClr val="0070C0"/>
                </a:solidFill>
                <a:effectLst/>
                <a:uLnTx/>
                <a:uFillTx/>
                <a:latin typeface="Verdana"/>
                <a:ea typeface="+mn-ea"/>
                <a:cs typeface="+mn-cs"/>
              </a:rPr>
              <a:t> SIMD</a:t>
            </a:r>
            <a:r>
              <a:rPr kumimoji="0" lang="hu-HU" sz="1600" b="0" i="0" u="none" strike="noStrike" kern="1200" cap="none" spc="-60" normalizeH="0" baseline="0" noProof="0" dirty="0">
                <a:ln>
                  <a:noFill/>
                </a:ln>
                <a:solidFill>
                  <a:srgbClr val="0070C0"/>
                </a:solidFill>
                <a:effectLst/>
                <a:uLnTx/>
                <a:uFillTx/>
                <a:latin typeface="Verdana"/>
                <a:ea typeface="+mn-ea"/>
                <a:cs typeface="+mn-cs"/>
              </a:rPr>
              <a:t> </a:t>
            </a:r>
            <a:r>
              <a:rPr kumimoji="0" lang="en-US" sz="1600" b="0" i="0" u="none" strike="noStrike" kern="1200" cap="none" spc="-60" normalizeH="0" baseline="0" noProof="0" dirty="0">
                <a:ln>
                  <a:noFill/>
                </a:ln>
                <a:solidFill>
                  <a:srgbClr val="0070C0"/>
                </a:solidFill>
                <a:effectLst/>
                <a:uLnTx/>
                <a:uFillTx/>
                <a:latin typeface="Verdana"/>
                <a:ea typeface="+mn-ea"/>
                <a:cs typeface="+mn-cs"/>
              </a:rPr>
              <a:t>operations</a:t>
            </a:r>
            <a:r>
              <a:rPr kumimoji="0" lang="hu-HU" sz="1600" b="0" i="0" u="none" strike="noStrike" kern="1200" cap="none" spc="-60" normalizeH="0" baseline="0" noProof="0" dirty="0">
                <a:ln>
                  <a:noFill/>
                </a:ln>
                <a:solidFill>
                  <a:srgbClr val="0070C0"/>
                </a:solidFill>
                <a:effectLst/>
                <a:uLnTx/>
                <a:uFillTx/>
                <a:latin typeface="Verdana"/>
                <a:ea typeface="+mn-ea"/>
                <a:cs typeface="+mn-cs"/>
              </a:rPr>
              <a:t>g</a:t>
            </a:r>
            <a:r>
              <a:rPr kumimoji="0" lang="en-US" sz="1600" b="0" i="0" u="none" strike="noStrike" kern="1200" cap="none" spc="-60" normalizeH="0" baseline="0" noProof="0" dirty="0">
                <a:ln>
                  <a:noFill/>
                </a:ln>
                <a:solidFill>
                  <a:srgbClr val="0070C0"/>
                </a:solidFill>
                <a:effectLst/>
                <a:uLnTx/>
                <a:uFillTx/>
                <a:latin typeface="Verdana"/>
                <a:ea typeface="+mn-ea"/>
                <a:cs typeface="+mn-cs"/>
              </a:rPr>
              <a:t>.</a:t>
            </a:r>
            <a:endParaRPr kumimoji="0" lang="hu-HU" sz="1600" b="0" i="0" u="none" strike="noStrike" kern="1200" cap="none" spc="-6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58E2EB13-E92F-0903-0E0C-CF0BB681DAC0}"/>
              </a:ext>
            </a:extLst>
          </p:cNvPr>
          <p:cNvSpPr txBox="1"/>
          <p:nvPr/>
        </p:nvSpPr>
        <p:spPr>
          <a:xfrm>
            <a:off x="107950" y="6248396"/>
            <a:ext cx="7322454" cy="338554"/>
          </a:xfrm>
          <a:prstGeom prst="rect">
            <a:avLst/>
          </a:prstGeom>
          <a:noFill/>
        </p:spPr>
        <p:txBody>
          <a:bodyPr wrap="none" rtlCol="0">
            <a:spAutoFit/>
          </a:bodyPr>
          <a:lstStyle/>
          <a:p>
            <a:pPr marL="285750" indent="-285750">
              <a:buFont typeface="Arial" panose="020B0604020202020204" pitchFamily="34" charset="0"/>
              <a:buChar cha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SVE ISA 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0070C0"/>
                </a:solidFill>
                <a:effectLst/>
                <a:uLnTx/>
                <a:uFillTx/>
                <a:latin typeface="Verdana"/>
                <a:ea typeface="+mn-ea"/>
                <a:cs typeface="+mn-cs"/>
              </a:rPr>
              <a:t>only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implemented</a:t>
            </a:r>
            <a:r>
              <a:rPr kumimoji="0" lang="hu-HU" sz="1600" b="0" i="0" u="none" strike="noStrike" kern="1200" cap="none" spc="0" normalizeH="0" baseline="0" noProof="0" dirty="0">
                <a:ln>
                  <a:noFill/>
                </a:ln>
                <a:solidFill>
                  <a:srgbClr val="0070C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AArch64 </a:t>
            </a:r>
            <a:r>
              <a:rPr kumimoji="0" lang="en-US" sz="1600" b="0" i="0" u="none" strike="noStrike" kern="1200" cap="none" spc="0" normalizeH="0" baseline="0" noProof="0" dirty="0">
                <a:ln>
                  <a:noFill/>
                </a:ln>
                <a:solidFill>
                  <a:srgbClr val="0070C0"/>
                </a:solidFill>
                <a:effectLst/>
                <a:uLnTx/>
                <a:uFillTx/>
                <a:latin typeface="Verdana"/>
                <a:ea typeface="+mn-ea"/>
                <a:cs typeface="+mn-cs"/>
              </a:rPr>
              <a:t>mode</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lang="hu-HU" sz="1600" dirty="0"/>
          </a:p>
        </p:txBody>
      </p:sp>
    </p:spTree>
    <p:extLst>
      <p:ext uri="{BB962C8B-B14F-4D97-AF65-F5344CB8AC3E}">
        <p14:creationId xmlns:p14="http://schemas.microsoft.com/office/powerpoint/2010/main" val="2300698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1">
                                            <p:txEl>
                                              <p:pRg st="1" end="1"/>
                                            </p:txEl>
                                          </p:spTgt>
                                        </p:tgtEl>
                                        <p:attrNameLst>
                                          <p:attrName>style.visibility</p:attrName>
                                        </p:attrNameLst>
                                      </p:cBhvr>
                                      <p:to>
                                        <p:strVal val="visible"/>
                                      </p:to>
                                    </p:set>
                                    <p:anim calcmode="lin" valueType="num">
                                      <p:cBhvr additive="base">
                                        <p:cTn id="17"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1">
                                            <p:txEl>
                                              <p:pRg st="2" end="2"/>
                                            </p:txEl>
                                          </p:spTgt>
                                        </p:tgtEl>
                                        <p:attrNameLst>
                                          <p:attrName>style.visibility</p:attrName>
                                        </p:attrNameLst>
                                      </p:cBhvr>
                                      <p:to>
                                        <p:strVal val="visible"/>
                                      </p:to>
                                    </p:set>
                                    <p:anim calcmode="lin" valueType="num">
                                      <p:cBhvr additive="base">
                                        <p:cTn id="23"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
                                            <p:txEl>
                                              <p:pRg st="3" end="3"/>
                                            </p:txEl>
                                          </p:spTgt>
                                        </p:tgtEl>
                                        <p:attrNameLst>
                                          <p:attrName>style.visibility</p:attrName>
                                        </p:attrNameLst>
                                      </p:cBhvr>
                                      <p:to>
                                        <p:strVal val="visible"/>
                                      </p:to>
                                    </p:set>
                                    <p:anim calcmode="lin" valueType="num">
                                      <p:cBhvr additive="base">
                                        <p:cTn id="27"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1">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750" fill="hold"/>
                                        <p:tgtEl>
                                          <p:spTgt spid="18"/>
                                        </p:tgtEl>
                                        <p:attrNameLst>
                                          <p:attrName>ppt_x</p:attrName>
                                        </p:attrNameLst>
                                      </p:cBhvr>
                                      <p:tavLst>
                                        <p:tav tm="0">
                                          <p:val>
                                            <p:strVal val="#ppt_x"/>
                                          </p:val>
                                        </p:tav>
                                        <p:tav tm="100000">
                                          <p:val>
                                            <p:strVal val="#ppt_x"/>
                                          </p:val>
                                        </p:tav>
                                      </p:tavLst>
                                    </p:anim>
                                    <p:anim calcmode="lin" valueType="num">
                                      <p:cBhvr additive="base">
                                        <p:cTn id="32" dur="75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750" fill="hold"/>
                                        <p:tgtEl>
                                          <p:spTgt spid="21"/>
                                        </p:tgtEl>
                                        <p:attrNameLst>
                                          <p:attrName>ppt_x</p:attrName>
                                        </p:attrNameLst>
                                      </p:cBhvr>
                                      <p:tavLst>
                                        <p:tav tm="0">
                                          <p:val>
                                            <p:strVal val="#ppt_x"/>
                                          </p:val>
                                        </p:tav>
                                        <p:tav tm="100000">
                                          <p:val>
                                            <p:strVal val="#ppt_x"/>
                                          </p:val>
                                        </p:tav>
                                      </p:tavLst>
                                    </p:anim>
                                    <p:anim calcmode="lin" valueType="num">
                                      <p:cBhvr additive="base">
                                        <p:cTn id="44" dur="750" fill="hold"/>
                                        <p:tgtEl>
                                          <p:spTgt spid="2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750" fill="hold"/>
                                        <p:tgtEl>
                                          <p:spTgt spid="22"/>
                                        </p:tgtEl>
                                        <p:attrNameLst>
                                          <p:attrName>ppt_x</p:attrName>
                                        </p:attrNameLst>
                                      </p:cBhvr>
                                      <p:tavLst>
                                        <p:tav tm="0">
                                          <p:val>
                                            <p:strVal val="#ppt_x"/>
                                          </p:val>
                                        </p:tav>
                                        <p:tav tm="100000">
                                          <p:val>
                                            <p:strVal val="#ppt_x"/>
                                          </p:val>
                                        </p:tav>
                                      </p:tavLst>
                                    </p:anim>
                                    <p:anim calcmode="lin" valueType="num">
                                      <p:cBhvr additive="base">
                                        <p:cTn id="48" dur="750" fill="hold"/>
                                        <p:tgtEl>
                                          <p:spTgt spid="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750" fill="hold"/>
                                        <p:tgtEl>
                                          <p:spTgt spid="23"/>
                                        </p:tgtEl>
                                        <p:attrNameLst>
                                          <p:attrName>ppt_x</p:attrName>
                                        </p:attrNameLst>
                                      </p:cBhvr>
                                      <p:tavLst>
                                        <p:tav tm="0">
                                          <p:val>
                                            <p:strVal val="#ppt_x"/>
                                          </p:val>
                                        </p:tav>
                                        <p:tav tm="100000">
                                          <p:val>
                                            <p:strVal val="#ppt_x"/>
                                          </p:val>
                                        </p:tav>
                                      </p:tavLst>
                                    </p:anim>
                                    <p:anim calcmode="lin" valueType="num">
                                      <p:cBhvr additive="base">
                                        <p:cTn id="52" dur="750" fill="hold"/>
                                        <p:tgtEl>
                                          <p:spTgt spid="2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750" fill="hold"/>
                                        <p:tgtEl>
                                          <p:spTgt spid="24"/>
                                        </p:tgtEl>
                                        <p:attrNameLst>
                                          <p:attrName>ppt_x</p:attrName>
                                        </p:attrNameLst>
                                      </p:cBhvr>
                                      <p:tavLst>
                                        <p:tav tm="0">
                                          <p:val>
                                            <p:strVal val="#ppt_x"/>
                                          </p:val>
                                        </p:tav>
                                        <p:tav tm="100000">
                                          <p:val>
                                            <p:strVal val="#ppt_x"/>
                                          </p:val>
                                        </p:tav>
                                      </p:tavLst>
                                    </p:anim>
                                    <p:anim calcmode="lin" valueType="num">
                                      <p:cBhvr additive="base">
                                        <p:cTn id="56" dur="750" fill="hold"/>
                                        <p:tgtEl>
                                          <p:spTgt spid="2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750" fill="hold"/>
                                        <p:tgtEl>
                                          <p:spTgt spid="25"/>
                                        </p:tgtEl>
                                        <p:attrNameLst>
                                          <p:attrName>ppt_x</p:attrName>
                                        </p:attrNameLst>
                                      </p:cBhvr>
                                      <p:tavLst>
                                        <p:tav tm="0">
                                          <p:val>
                                            <p:strVal val="#ppt_x"/>
                                          </p:val>
                                        </p:tav>
                                        <p:tav tm="100000">
                                          <p:val>
                                            <p:strVal val="#ppt_x"/>
                                          </p:val>
                                        </p:tav>
                                      </p:tavLst>
                                    </p:anim>
                                    <p:anim calcmode="lin" valueType="num">
                                      <p:cBhvr additive="base">
                                        <p:cTn id="60" dur="750" fill="hold"/>
                                        <p:tgtEl>
                                          <p:spTgt spid="2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750" fill="hold"/>
                                        <p:tgtEl>
                                          <p:spTgt spid="26"/>
                                        </p:tgtEl>
                                        <p:attrNameLst>
                                          <p:attrName>ppt_x</p:attrName>
                                        </p:attrNameLst>
                                      </p:cBhvr>
                                      <p:tavLst>
                                        <p:tav tm="0">
                                          <p:val>
                                            <p:strVal val="#ppt_x"/>
                                          </p:val>
                                        </p:tav>
                                        <p:tav tm="100000">
                                          <p:val>
                                            <p:strVal val="#ppt_x"/>
                                          </p:val>
                                        </p:tav>
                                      </p:tavLst>
                                    </p:anim>
                                    <p:anim calcmode="lin" valueType="num">
                                      <p:cBhvr additive="base">
                                        <p:cTn id="64" dur="750" fill="hold"/>
                                        <p:tgtEl>
                                          <p:spTgt spid="2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750" fill="hold"/>
                                        <p:tgtEl>
                                          <p:spTgt spid="27"/>
                                        </p:tgtEl>
                                        <p:attrNameLst>
                                          <p:attrName>ppt_x</p:attrName>
                                        </p:attrNameLst>
                                      </p:cBhvr>
                                      <p:tavLst>
                                        <p:tav tm="0">
                                          <p:val>
                                            <p:strVal val="#ppt_x"/>
                                          </p:val>
                                        </p:tav>
                                        <p:tav tm="100000">
                                          <p:val>
                                            <p:strVal val="#ppt_x"/>
                                          </p:val>
                                        </p:tav>
                                      </p:tavLst>
                                    </p:anim>
                                    <p:anim calcmode="lin" valueType="num">
                                      <p:cBhvr additive="base">
                                        <p:cTn id="68" dur="750" fill="hold"/>
                                        <p:tgtEl>
                                          <p:spTgt spid="27"/>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750" fill="hold"/>
                                        <p:tgtEl>
                                          <p:spTgt spid="28"/>
                                        </p:tgtEl>
                                        <p:attrNameLst>
                                          <p:attrName>ppt_x</p:attrName>
                                        </p:attrNameLst>
                                      </p:cBhvr>
                                      <p:tavLst>
                                        <p:tav tm="0">
                                          <p:val>
                                            <p:strVal val="#ppt_x"/>
                                          </p:val>
                                        </p:tav>
                                        <p:tav tm="100000">
                                          <p:val>
                                            <p:strVal val="#ppt_x"/>
                                          </p:val>
                                        </p:tav>
                                      </p:tavLst>
                                    </p:anim>
                                    <p:anim calcmode="lin" valueType="num">
                                      <p:cBhvr additive="base">
                                        <p:cTn id="72" dur="75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31">
                                            <p:txEl>
                                              <p:pRg st="4" end="4"/>
                                            </p:txEl>
                                          </p:spTgt>
                                        </p:tgtEl>
                                        <p:attrNameLst>
                                          <p:attrName>style.visibility</p:attrName>
                                        </p:attrNameLst>
                                      </p:cBhvr>
                                      <p:to>
                                        <p:strVal val="visible"/>
                                      </p:to>
                                    </p:set>
                                    <p:anim calcmode="lin" valueType="num">
                                      <p:cBhvr additive="base">
                                        <p:cTn id="77"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29"/>
                                        </p:tgtEl>
                                        <p:attrNameLst>
                                          <p:attrName>style.visibility</p:attrName>
                                        </p:attrNameLst>
                                      </p:cBhvr>
                                      <p:to>
                                        <p:strVal val="visible"/>
                                      </p:to>
                                    </p:set>
                                    <p:anim calcmode="lin" valueType="num">
                                      <p:cBhvr additive="base">
                                        <p:cTn id="83" dur="500" fill="hold"/>
                                        <p:tgtEl>
                                          <p:spTgt spid="29"/>
                                        </p:tgtEl>
                                        <p:attrNameLst>
                                          <p:attrName>ppt_x</p:attrName>
                                        </p:attrNameLst>
                                      </p:cBhvr>
                                      <p:tavLst>
                                        <p:tav tm="0">
                                          <p:val>
                                            <p:strVal val="#ppt_x"/>
                                          </p:val>
                                        </p:tav>
                                        <p:tav tm="100000">
                                          <p:val>
                                            <p:strVal val="#ppt_x"/>
                                          </p:val>
                                        </p:tav>
                                      </p:tavLst>
                                    </p:anim>
                                    <p:anim calcmode="lin" valueType="num">
                                      <p:cBhvr additive="base">
                                        <p:cTn id="8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additive="base">
                                        <p:cTn id="89" dur="500" fill="hold"/>
                                        <p:tgtEl>
                                          <p:spTgt spid="30"/>
                                        </p:tgtEl>
                                        <p:attrNameLst>
                                          <p:attrName>ppt_x</p:attrName>
                                        </p:attrNameLst>
                                      </p:cBhvr>
                                      <p:tavLst>
                                        <p:tav tm="0">
                                          <p:val>
                                            <p:strVal val="#ppt_x"/>
                                          </p:val>
                                        </p:tav>
                                        <p:tav tm="100000">
                                          <p:val>
                                            <p:strVal val="#ppt_x"/>
                                          </p:val>
                                        </p:tav>
                                      </p:tavLst>
                                    </p:anim>
                                    <p:anim calcmode="lin" valueType="num">
                                      <p:cBhvr additive="base">
                                        <p:cTn id="90" dur="500" fill="hold"/>
                                        <p:tgtEl>
                                          <p:spTgt spid="30"/>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additive="base">
                                        <p:cTn id="93" dur="500" fill="hold"/>
                                        <p:tgtEl>
                                          <p:spTgt spid="5"/>
                                        </p:tgtEl>
                                        <p:attrNameLst>
                                          <p:attrName>ppt_x</p:attrName>
                                        </p:attrNameLst>
                                      </p:cBhvr>
                                      <p:tavLst>
                                        <p:tav tm="0">
                                          <p:val>
                                            <p:strVal val="#ppt_x"/>
                                          </p:val>
                                        </p:tav>
                                        <p:tav tm="100000">
                                          <p:val>
                                            <p:strVal val="#ppt_x"/>
                                          </p:val>
                                        </p:tav>
                                      </p:tavLst>
                                    </p:anim>
                                    <p:anim calcmode="lin" valueType="num">
                                      <p:cBhvr additive="base">
                                        <p:cTn id="9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8" grpId="0" animBg="1"/>
      <p:bldP spid="19" grpId="0"/>
      <p:bldP spid="20" grpId="0"/>
      <p:bldP spid="21" grpId="0"/>
      <p:bldP spid="22" grpId="0" animBg="1"/>
      <p:bldP spid="23" grpId="0" animBg="1"/>
      <p:bldP spid="24" grpId="0"/>
      <p:bldP spid="25" grpId="0" animBg="1"/>
      <p:bldP spid="26" grpId="0"/>
      <p:bldP spid="27" grpId="0"/>
      <p:bldP spid="28" grpId="0"/>
      <p:bldP spid="29" grpId="0" animBg="1"/>
      <p:bldP spid="30" grpId="0" animBg="1"/>
      <p:bldP spid="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909375-D262-3881-525B-0A7E9A19D6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A1686E-9829-6AB1-81FD-C4A41D71B129}"/>
              </a:ext>
            </a:extLst>
          </p:cNvPr>
          <p:cNvSpPr>
            <a:spLocks noGrp="1"/>
          </p:cNvSpPr>
          <p:nvPr>
            <p:ph type="title"/>
          </p:nvPr>
        </p:nvSpPr>
        <p:spPr/>
        <p:txBody>
          <a:bodyPr/>
          <a:lstStyle/>
          <a:p>
            <a:r>
              <a:rPr lang="hu-HU" sz="1800" dirty="0"/>
              <a:t>2.1 </a:t>
            </a:r>
            <a:r>
              <a:rPr lang="en-US" sz="1800" dirty="0"/>
              <a:t>Overview of the evolution of the Arm ISA </a:t>
            </a:r>
            <a:r>
              <a:rPr lang="hu-HU" sz="1800" dirty="0"/>
              <a:t>(</a:t>
            </a:r>
            <a:r>
              <a:rPr lang="en-US" sz="1800" dirty="0"/>
              <a:t>27</a:t>
            </a:r>
            <a:r>
              <a:rPr lang="hu-HU" sz="1800" dirty="0"/>
              <a:t>)</a:t>
            </a:r>
            <a:endParaRPr lang="hu-HU" dirty="0"/>
          </a:p>
        </p:txBody>
      </p:sp>
      <p:sp>
        <p:nvSpPr>
          <p:cNvPr id="10" name="Rectangle: Rounded Corners 9">
            <a:extLst>
              <a:ext uri="{FF2B5EF4-FFF2-40B4-BE49-F238E27FC236}">
                <a16:creationId xmlns:a16="http://schemas.microsoft.com/office/drawing/2014/main" id="{9F8F3A72-D76C-EDA5-7718-6110C0E5F702}"/>
              </a:ext>
            </a:extLst>
          </p:cNvPr>
          <p:cNvSpPr/>
          <p:nvPr/>
        </p:nvSpPr>
        <p:spPr bwMode="auto">
          <a:xfrm>
            <a:off x="0" y="826528"/>
            <a:ext cx="9144000" cy="82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1" name="Rectangle: Rounded Corners 10">
            <a:extLst>
              <a:ext uri="{FF2B5EF4-FFF2-40B4-BE49-F238E27FC236}">
                <a16:creationId xmlns:a16="http://schemas.microsoft.com/office/drawing/2014/main" id="{61110A36-228E-DCC3-DB6E-0E8AA83CEA52}"/>
              </a:ext>
            </a:extLst>
          </p:cNvPr>
          <p:cNvSpPr/>
          <p:nvPr/>
        </p:nvSpPr>
        <p:spPr bwMode="auto">
          <a:xfrm>
            <a:off x="0" y="2578464"/>
            <a:ext cx="9144000" cy="57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6C1E925-F00B-7176-7FEE-EBEA15E28A61}"/>
              </a:ext>
            </a:extLst>
          </p:cNvPr>
          <p:cNvSpPr txBox="1"/>
          <p:nvPr/>
        </p:nvSpPr>
        <p:spPr>
          <a:xfrm>
            <a:off x="194634" y="829334"/>
            <a:ext cx="9117689" cy="2344231"/>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FF0000"/>
                </a:solidFill>
              </a:rPr>
              <a:t>Vector-length agnostic programming </a:t>
            </a:r>
            <a:r>
              <a:rPr lang="en-US" sz="1600" dirty="0"/>
              <a:t>means that the </a:t>
            </a:r>
            <a:r>
              <a:rPr lang="en-US" sz="1600" dirty="0">
                <a:solidFill>
                  <a:srgbClr val="0070C0"/>
                </a:solidFill>
              </a:rPr>
              <a:t>same program code can be</a:t>
            </a:r>
          </a:p>
          <a:p>
            <a:r>
              <a:rPr lang="en-US" sz="1600" dirty="0">
                <a:solidFill>
                  <a:srgbClr val="0070C0"/>
                </a:solidFill>
              </a:rPr>
              <a:t>      written and run on processors with different wide execution units,</a:t>
            </a:r>
            <a:r>
              <a:rPr lang="en-US" sz="1600" dirty="0"/>
              <a:t> such as</a:t>
            </a:r>
          </a:p>
          <a:p>
            <a:pPr>
              <a:spcAft>
                <a:spcPts val="600"/>
              </a:spcAft>
            </a:pPr>
            <a:r>
              <a:rPr lang="en-US" sz="1600" dirty="0"/>
              <a:t>      on processors with 128- or 256- or 512-bit wide SIMD FX/FP units.</a:t>
            </a:r>
          </a:p>
          <a:p>
            <a:pPr marL="285750" indent="-285750">
              <a:buFont typeface="Arial" panose="020B0604020202020204" pitchFamily="34" charset="0"/>
              <a:buChar char="•"/>
            </a:pPr>
            <a:r>
              <a:rPr lang="en-US" sz="1600" dirty="0"/>
              <a:t>In SVE programming, the </a:t>
            </a:r>
            <a:r>
              <a:rPr lang="en-US" sz="1600" dirty="0">
                <a:solidFill>
                  <a:srgbClr val="FF0000"/>
                </a:solidFill>
              </a:rPr>
              <a:t>available execution width </a:t>
            </a:r>
            <a:r>
              <a:rPr lang="en-US" sz="1600" dirty="0"/>
              <a:t>of the processor is specified</a:t>
            </a:r>
          </a:p>
          <a:p>
            <a:pPr>
              <a:spcAft>
                <a:spcPts val="600"/>
              </a:spcAft>
            </a:pPr>
            <a:r>
              <a:rPr lang="en-US" sz="1600" dirty="0"/>
              <a:t>      in a register, and the </a:t>
            </a:r>
            <a:r>
              <a:rPr lang="en-US" sz="1600" dirty="0">
                <a:solidFill>
                  <a:srgbClr val="0070C0"/>
                </a:solidFill>
              </a:rPr>
              <a:t>program execution will be adjusted </a:t>
            </a:r>
            <a:r>
              <a:rPr lang="en-US" sz="1600" dirty="0"/>
              <a:t>accordingly.</a:t>
            </a:r>
          </a:p>
          <a:p>
            <a:pPr marL="285750" lvl="0" indent="-285750">
              <a:spcAft>
                <a:spcPts val="1000"/>
              </a:spcAft>
              <a:buFont typeface="Arial" panose="020B0604020202020204" pitchFamily="34" charset="0"/>
              <a:buChar char="•"/>
              <a:defRPr/>
            </a:pPr>
            <a:r>
              <a:rPr lang="en-US" sz="1600" spc="-20" dirty="0">
                <a:solidFill>
                  <a:srgbClr val="FF0000"/>
                </a:solidFill>
              </a:rPr>
              <a:t>The benefit of vector-length agnostic programming</a:t>
            </a:r>
          </a:p>
          <a:p>
            <a:pPr lvl="0">
              <a:defRPr/>
            </a:pPr>
            <a:r>
              <a:rPr lang="en-US" sz="1600" spc="-20" dirty="0"/>
              <a:t>    Its benefit is that </a:t>
            </a:r>
            <a:r>
              <a:rPr lang="en-US" sz="1600" spc="-20" dirty="0">
                <a:solidFill>
                  <a:srgbClr val="0070C0"/>
                </a:solidFill>
              </a:rPr>
              <a:t>the binary code is portable across different processors with varying </a:t>
            </a:r>
          </a:p>
          <a:p>
            <a:pPr lvl="0">
              <a:defRPr/>
            </a:pPr>
            <a:r>
              <a:rPr lang="en-US" sz="1600" spc="-20" dirty="0">
                <a:solidFill>
                  <a:srgbClr val="0070C0"/>
                </a:solidFill>
              </a:rPr>
              <a:t>      wide SIMD </a:t>
            </a:r>
            <a:r>
              <a:rPr lang="en-US" sz="1600" dirty="0">
                <a:solidFill>
                  <a:srgbClr val="0070C0"/>
                </a:solidFill>
              </a:rPr>
              <a:t>execution units</a:t>
            </a:r>
            <a:r>
              <a:rPr lang="en-US" sz="1600" dirty="0"/>
              <a:t>, as illustrated below and explained in Section 2.4.</a:t>
            </a:r>
            <a:endParaRPr lang="hu-HU" sz="1600" dirty="0"/>
          </a:p>
        </p:txBody>
      </p:sp>
      <p:pic>
        <p:nvPicPr>
          <p:cNvPr id="6" name="Picture 5">
            <a:extLst>
              <a:ext uri="{FF2B5EF4-FFF2-40B4-BE49-F238E27FC236}">
                <a16:creationId xmlns:a16="http://schemas.microsoft.com/office/drawing/2014/main" id="{E6331A63-3212-BF43-AE8A-6669F2E61230}"/>
              </a:ext>
            </a:extLst>
          </p:cNvPr>
          <p:cNvPicPr>
            <a:picLocks noChangeAspect="1"/>
          </p:cNvPicPr>
          <p:nvPr/>
        </p:nvPicPr>
        <p:blipFill rotWithShape="1">
          <a:blip r:embed="rId2">
            <a:extLst>
              <a:ext uri="{28A0092B-C50C-407E-A947-70E740481C1C}">
                <a14:useLocalDpi xmlns:a14="http://schemas.microsoft.com/office/drawing/2010/main" val="0"/>
              </a:ext>
            </a:extLst>
          </a:blip>
          <a:srcRect l="11259" t="29562" r="9852" b="26439"/>
          <a:stretch/>
        </p:blipFill>
        <p:spPr>
          <a:xfrm>
            <a:off x="147482" y="3508256"/>
            <a:ext cx="8849033" cy="2776184"/>
          </a:xfrm>
          <a:prstGeom prst="rect">
            <a:avLst/>
          </a:prstGeom>
        </p:spPr>
      </p:pic>
      <p:sp>
        <p:nvSpPr>
          <p:cNvPr id="7" name="TextBox 6">
            <a:extLst>
              <a:ext uri="{FF2B5EF4-FFF2-40B4-BE49-F238E27FC236}">
                <a16:creationId xmlns:a16="http://schemas.microsoft.com/office/drawing/2014/main" id="{B5F83FE1-F8BC-60B5-841F-AC24BFAC2612}"/>
              </a:ext>
            </a:extLst>
          </p:cNvPr>
          <p:cNvSpPr txBox="1"/>
          <p:nvPr/>
        </p:nvSpPr>
        <p:spPr>
          <a:xfrm>
            <a:off x="619138" y="6405553"/>
            <a:ext cx="8310545" cy="338554"/>
          </a:xfrm>
          <a:prstGeom prst="rect">
            <a:avLst/>
          </a:prstGeom>
          <a:noFill/>
        </p:spPr>
        <p:txBody>
          <a:bodyPr wrap="none" rtlCol="0">
            <a:spAutoFit/>
          </a:bodyPr>
          <a:lstStyle/>
          <a:p>
            <a:r>
              <a:rPr lang="en-US" sz="1600" dirty="0"/>
              <a:t>Figure: The benefit of SVE programming: vector-length agnostic programming</a:t>
            </a:r>
            <a:endParaRPr lang="hu-HU" sz="1600" dirty="0"/>
          </a:p>
        </p:txBody>
      </p:sp>
      <p:sp>
        <p:nvSpPr>
          <p:cNvPr id="8" name="TextBox 7">
            <a:extLst>
              <a:ext uri="{FF2B5EF4-FFF2-40B4-BE49-F238E27FC236}">
                <a16:creationId xmlns:a16="http://schemas.microsoft.com/office/drawing/2014/main" id="{876C28D9-0D18-8850-03A9-419541958C26}"/>
              </a:ext>
            </a:extLst>
          </p:cNvPr>
          <p:cNvSpPr txBox="1"/>
          <p:nvPr/>
        </p:nvSpPr>
        <p:spPr>
          <a:xfrm>
            <a:off x="107950" y="451945"/>
            <a:ext cx="6899966" cy="369332"/>
          </a:xfrm>
          <a:prstGeom prst="rect">
            <a:avLst/>
          </a:prstGeom>
          <a:noFill/>
        </p:spPr>
        <p:txBody>
          <a:bodyPr wrap="none" rtlCol="0">
            <a:spAutoFit/>
          </a:bodyPr>
          <a:lstStyle/>
          <a:p>
            <a:r>
              <a:rPr lang="en-US" dirty="0">
                <a:solidFill>
                  <a:schemeClr val="accent6"/>
                </a:solidFill>
              </a:rPr>
              <a:t>2) What does vector length agnostic programming mean?</a:t>
            </a:r>
            <a:endParaRPr lang="hu-HU" dirty="0">
              <a:solidFill>
                <a:schemeClr val="accent6"/>
              </a:solidFill>
            </a:endParaRPr>
          </a:p>
        </p:txBody>
      </p:sp>
    </p:spTree>
    <p:extLst>
      <p:ext uri="{BB962C8B-B14F-4D97-AF65-F5344CB8AC3E}">
        <p14:creationId xmlns:p14="http://schemas.microsoft.com/office/powerpoint/2010/main" val="165683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 calcmode="lin" valueType="num">
                                      <p:cBhvr additive="base">
                                        <p:cTn id="27"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 calcmode="lin" valueType="num">
                                      <p:cBhvr additive="base">
                                        <p:cTn id="31"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 calcmode="lin" valueType="num">
                                      <p:cBhvr additive="base">
                                        <p:cTn id="37"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anim calcmode="lin" valueType="num">
                                      <p:cBhvr additive="base">
                                        <p:cTn id="4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xEl>
                                              <p:pRg st="7" end="7"/>
                                            </p:txEl>
                                          </p:spTgt>
                                        </p:tgtEl>
                                        <p:attrNameLst>
                                          <p:attrName>style.visibility</p:attrName>
                                        </p:attrNameLst>
                                      </p:cBhvr>
                                      <p:to>
                                        <p:strVal val="visible"/>
                                      </p:to>
                                    </p:set>
                                    <p:anim calcmode="lin" valueType="num">
                                      <p:cBhvr additive="base">
                                        <p:cTn id="4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ppt_x"/>
                                          </p:val>
                                        </p:tav>
                                        <p:tav tm="100000">
                                          <p:val>
                                            <p:strVal val="#ppt_x"/>
                                          </p:val>
                                        </p:tav>
                                      </p:tavLst>
                                    </p:anim>
                                    <p:anim calcmode="lin" valueType="num">
                                      <p:cBhvr additive="base">
                                        <p:cTn id="52" dur="500" fill="hold"/>
                                        <p:tgtEl>
                                          <p:spTgt spid="6"/>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28</a:t>
            </a:r>
            <a:r>
              <a:rPr lang="hu-HU" sz="1700" dirty="0"/>
              <a:t>)</a:t>
            </a:r>
            <a:endParaRPr lang="en-GB" sz="1700" dirty="0"/>
          </a:p>
        </p:txBody>
      </p:sp>
      <p:sp>
        <p:nvSpPr>
          <p:cNvPr id="3" name="TextBox 2"/>
          <p:cNvSpPr txBox="1"/>
          <p:nvPr/>
        </p:nvSpPr>
        <p:spPr>
          <a:xfrm>
            <a:off x="71438" y="440668"/>
            <a:ext cx="55669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d) The importance of the Armv9.0 ISA release</a:t>
            </a:r>
          </a:p>
        </p:txBody>
      </p:sp>
      <p:sp>
        <p:nvSpPr>
          <p:cNvPr id="6" name="Rounded Rectangle 5"/>
          <p:cNvSpPr/>
          <p:nvPr/>
        </p:nvSpPr>
        <p:spPr bwMode="auto">
          <a:xfrm>
            <a:off x="7245" y="877352"/>
            <a:ext cx="9144000" cy="252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242105" y="930770"/>
            <a:ext cx="8448980"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The last phase </a:t>
            </a:r>
            <a:r>
              <a:rPr kumimoji="0" lang="en-GB" sz="1600" b="0" i="0" u="none" strike="noStrike" kern="1200" cap="none" spc="0" normalizeH="0" baseline="0" noProof="0" dirty="0">
                <a:ln>
                  <a:noFill/>
                </a:ln>
                <a:solidFill>
                  <a:srgbClr val="000000"/>
                </a:solidFill>
                <a:effectLst/>
                <a:uLnTx/>
                <a:uFillTx/>
                <a:latin typeface="Verdana"/>
                <a:ea typeface="+mn-ea"/>
                <a:cs typeface="+mn-cs"/>
              </a:rPr>
              <a:t>of the ISA evolution, revealed in 03/</a:t>
            </a:r>
            <a:r>
              <a:rPr kumimoji="0" lang="en-GB" sz="1600" b="0" i="0" u="none" strike="noStrike" kern="1200" cap="none" spc="0" normalizeH="0" baseline="0" noProof="0" dirty="0">
                <a:ln>
                  <a:noFill/>
                </a:ln>
                <a:solidFill>
                  <a:srgbClr val="0070C0"/>
                </a:solidFill>
                <a:effectLst/>
                <a:uLnTx/>
                <a:uFillTx/>
                <a:latin typeface="Verdana"/>
                <a:ea typeface="+mn-ea"/>
                <a:cs typeface="+mn-cs"/>
              </a:rPr>
              <a:t>2021,</a:t>
            </a:r>
            <a:r>
              <a:rPr kumimoji="0" lang="en-GB" sz="1600" b="0" i="0" u="none" strike="noStrike" kern="1200" cap="none" spc="0" normalizeH="0" baseline="0" noProof="0" dirty="0">
                <a:ln>
                  <a:noFill/>
                </a:ln>
                <a:solidFill>
                  <a:srgbClr val="000000"/>
                </a:solidFill>
                <a:effectLst/>
                <a:uLnTx/>
                <a:uFillTx/>
                <a:latin typeface="Verdana"/>
                <a:ea typeface="+mn-ea"/>
                <a:cs typeface="+mn-cs"/>
              </a:rPr>
              <a:t> is connected to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Armv9.0 </a:t>
            </a:r>
            <a:r>
              <a:rPr kumimoji="0" lang="en-GB" sz="1600" b="0" i="0" u="none" strike="noStrike" kern="1200" cap="none" spc="0" normalizeH="0" baseline="0" noProof="0" dirty="0">
                <a:ln>
                  <a:noFill/>
                </a:ln>
                <a:solidFill>
                  <a:srgbClr val="000000"/>
                </a:solidFill>
                <a:effectLst/>
                <a:uLnTx/>
                <a:uFillTx/>
                <a:latin typeface="Verdana"/>
                <a:ea typeface="+mn-ea"/>
                <a:cs typeface="+mn-cs"/>
              </a:rPr>
              <a:t>release.</a:t>
            </a:r>
            <a:endParaRPr kumimoji="0" lang="en-GB"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4" name="TextBox 3"/>
          <p:cNvSpPr txBox="1"/>
          <p:nvPr/>
        </p:nvSpPr>
        <p:spPr>
          <a:xfrm>
            <a:off x="216644" y="1499016"/>
            <a:ext cx="9208739" cy="3016210"/>
          </a:xfrm>
          <a:prstGeom prst="rect">
            <a:avLst/>
          </a:prstGeom>
          <a:noFill/>
        </p:spPr>
        <p:txBody>
          <a:bodyPr wrap="none" rtlCol="0">
            <a:spAutoFit/>
          </a:bodyPr>
          <a:lstStyle/>
          <a:p>
            <a:pPr marL="285750" lvl="0" indent="-285750">
              <a:buFont typeface="Arial" panose="020B0604020202020204" pitchFamily="34" charset="0"/>
              <a:buChar char="•"/>
              <a:defRPr/>
            </a:pPr>
            <a:r>
              <a:rPr lang="en-US" sz="1600" spc="-20" dirty="0">
                <a:solidFill>
                  <a:srgbClr val="000000"/>
                </a:solidFill>
              </a:rPr>
              <a:t>The Armv9.0 release made </a:t>
            </a:r>
            <a:r>
              <a:rPr lang="en-US" sz="1600" spc="-20" dirty="0">
                <a:solidFill>
                  <a:srgbClr val="FF0000"/>
                </a:solidFill>
              </a:rPr>
              <a:t>SVE mandatory</a:t>
            </a:r>
            <a:r>
              <a:rPr lang="en-US" sz="1600" spc="-20" dirty="0">
                <a:solidFill>
                  <a:srgbClr val="000000"/>
                </a:solidFill>
              </a:rPr>
              <a:t> while it was </a:t>
            </a:r>
            <a:r>
              <a:rPr lang="en-US" sz="1600" spc="-20" dirty="0">
                <a:solidFill>
                  <a:srgbClr val="0070C0"/>
                </a:solidFill>
              </a:rPr>
              <a:t>optional in Armv8.2 from</a:t>
            </a:r>
          </a:p>
          <a:p>
            <a:pPr lvl="0">
              <a:spcAft>
                <a:spcPts val="600"/>
              </a:spcAft>
              <a:defRPr/>
            </a:pPr>
            <a:r>
              <a:rPr lang="en-US" sz="1600" spc="-20" dirty="0">
                <a:solidFill>
                  <a:srgbClr val="0070C0"/>
                </a:solidFill>
              </a:rPr>
              <a:t>      2017 onwards</a:t>
            </a:r>
            <a:r>
              <a:rPr lang="en-US" sz="1600" spc="-20" dirty="0">
                <a:solidFill>
                  <a:srgbClr val="000000"/>
                </a:solidFill>
              </a:rPr>
              <a:t>.</a:t>
            </a:r>
          </a:p>
          <a:p>
            <a:pPr marL="285750" lvl="0" indent="-285750">
              <a:spcAft>
                <a:spcPts val="600"/>
              </a:spcAft>
              <a:buFont typeface="Arial" panose="020B0604020202020204" pitchFamily="34" charset="0"/>
              <a:buChar char="•"/>
              <a:defRPr/>
            </a:pPr>
            <a:r>
              <a:rPr lang="en-US" sz="1600" dirty="0">
                <a:solidFill>
                  <a:srgbClr val="000000"/>
                </a:solidFill>
              </a:rPr>
              <a:t>Additionally, Armv9.0 introduced </a:t>
            </a:r>
            <a:r>
              <a:rPr lang="en-US" sz="1600" dirty="0">
                <a:solidFill>
                  <a:srgbClr val="FF0000"/>
                </a:solidFill>
              </a:rPr>
              <a:t>SVE2</a:t>
            </a:r>
            <a:r>
              <a:rPr lang="en-US" sz="1600" dirty="0">
                <a:solidFill>
                  <a:srgbClr val="000000"/>
                </a:solidFill>
              </a:rPr>
              <a:t> as a </a:t>
            </a:r>
            <a:r>
              <a:rPr lang="en-US" sz="1600" dirty="0">
                <a:solidFill>
                  <a:srgbClr val="0070C0"/>
                </a:solidFill>
              </a:rPr>
              <a:t>mandatory </a:t>
            </a:r>
            <a:r>
              <a:rPr lang="en-US" sz="1600" dirty="0">
                <a:solidFill>
                  <a:srgbClr val="000000"/>
                </a:solidFill>
              </a:rPr>
              <a:t>feature.</a:t>
            </a:r>
          </a:p>
          <a:p>
            <a:pPr lvl="0">
              <a:spcAft>
                <a:spcPts val="600"/>
              </a:spcAft>
              <a:defRPr/>
            </a:pPr>
            <a:r>
              <a:rPr lang="en-US" sz="1600" dirty="0">
                <a:solidFill>
                  <a:srgbClr val="000000"/>
                </a:solidFill>
              </a:rPr>
              <a:t>    </a:t>
            </a:r>
            <a:r>
              <a:rPr lang="en-US" sz="1600" dirty="0">
                <a:solidFill>
                  <a:srgbClr val="FF0000"/>
                </a:solidFill>
              </a:rPr>
              <a:t>SVE2</a:t>
            </a:r>
            <a:r>
              <a:rPr lang="en-US" sz="1600" dirty="0">
                <a:solidFill>
                  <a:srgbClr val="000000"/>
                </a:solidFill>
              </a:rPr>
              <a:t> is a </a:t>
            </a:r>
            <a:r>
              <a:rPr lang="en-US" sz="1600" dirty="0">
                <a:solidFill>
                  <a:srgbClr val="0070C0"/>
                </a:solidFill>
              </a:rPr>
              <a:t>superset of SVE</a:t>
            </a:r>
            <a:r>
              <a:rPr lang="en-US" sz="1600" dirty="0">
                <a:solidFill>
                  <a:srgbClr val="000000"/>
                </a:solidFill>
              </a:rPr>
              <a:t> </a:t>
            </a:r>
            <a:r>
              <a:rPr lang="en-US" sz="1600" dirty="0">
                <a:solidFill>
                  <a:srgbClr val="0070C0"/>
                </a:solidFill>
              </a:rPr>
              <a:t>and</a:t>
            </a:r>
            <a:r>
              <a:rPr lang="en-US" sz="1600" dirty="0">
                <a:solidFill>
                  <a:srgbClr val="000000"/>
                </a:solidFill>
              </a:rPr>
              <a:t> the </a:t>
            </a:r>
            <a:r>
              <a:rPr lang="en-US" sz="1600" dirty="0">
                <a:solidFill>
                  <a:srgbClr val="0070C0"/>
                </a:solidFill>
              </a:rPr>
              <a:t>SIMD </a:t>
            </a:r>
            <a:r>
              <a:rPr lang="en-US" sz="1600" dirty="0">
                <a:solidFill>
                  <a:srgbClr val="000000"/>
                </a:solidFill>
              </a:rPr>
              <a:t>oriented </a:t>
            </a:r>
            <a:r>
              <a:rPr lang="en-US" sz="1600" dirty="0">
                <a:solidFill>
                  <a:srgbClr val="0070C0"/>
                </a:solidFill>
              </a:rPr>
              <a:t>Neon.</a:t>
            </a:r>
          </a:p>
          <a:p>
            <a:pPr lvl="0">
              <a:spcAft>
                <a:spcPts val="600"/>
              </a:spcAft>
              <a:defRPr/>
            </a:pPr>
            <a:r>
              <a:rPr lang="en-US" sz="1600" dirty="0">
                <a:solidFill>
                  <a:srgbClr val="0070C0"/>
                </a:solidFill>
              </a:rPr>
              <a:t>    It aims at replacing Neon.</a:t>
            </a:r>
          </a:p>
          <a:p>
            <a:pPr lvl="0">
              <a:spcAft>
                <a:spcPts val="600"/>
              </a:spcAft>
              <a:defRPr/>
            </a:pPr>
            <a:r>
              <a:rPr lang="en-US" sz="1600" dirty="0">
                <a:solidFill>
                  <a:srgbClr val="000000"/>
                </a:solidFill>
              </a:rPr>
              <a:t>    It allows </a:t>
            </a:r>
            <a:r>
              <a:rPr lang="en-US" sz="1600" dirty="0">
                <a:solidFill>
                  <a:srgbClr val="0070C0"/>
                </a:solidFill>
              </a:rPr>
              <a:t>writing binary portable programs for a wide range of applications</a:t>
            </a:r>
            <a:r>
              <a:rPr lang="en-US" sz="1600" dirty="0">
                <a:solidFill>
                  <a:srgbClr val="000000"/>
                </a:solidFill>
              </a:rPr>
              <a:t>, </a:t>
            </a:r>
          </a:p>
          <a:p>
            <a:pPr lvl="0">
              <a:spcAft>
                <a:spcPts val="600"/>
              </a:spcAft>
              <a:defRPr/>
            </a:pPr>
            <a:r>
              <a:rPr lang="en-US" sz="1600" dirty="0">
                <a:solidFill>
                  <a:srgbClr val="000000"/>
                </a:solidFill>
              </a:rPr>
              <a:t>      as described in Section 2.4.</a:t>
            </a:r>
          </a:p>
          <a:p>
            <a:pPr marL="285750" lvl="0" indent="-285750">
              <a:buFont typeface="Arial" panose="020B0604020202020204" pitchFamily="34" charset="0"/>
              <a:buChar char="•"/>
              <a:defRPr/>
            </a:pPr>
            <a:r>
              <a:rPr lang="en-US" sz="1600" dirty="0">
                <a:solidFill>
                  <a:srgbClr val="000000"/>
                </a:solidFill>
              </a:rPr>
              <a:t>To enhance </a:t>
            </a:r>
            <a:r>
              <a:rPr lang="en-US" sz="1600" dirty="0">
                <a:solidFill>
                  <a:srgbClr val="FF0000"/>
                </a:solidFill>
              </a:rPr>
              <a:t>security</a:t>
            </a:r>
            <a:r>
              <a:rPr lang="en-US" sz="1600" dirty="0">
                <a:solidFill>
                  <a:srgbClr val="000000"/>
                </a:solidFill>
              </a:rPr>
              <a:t>, Armv9.0 also introduced the </a:t>
            </a:r>
            <a:r>
              <a:rPr lang="en-US" sz="1600" dirty="0">
                <a:solidFill>
                  <a:srgbClr val="FF0000"/>
                </a:solidFill>
              </a:rPr>
              <a:t>Confidential Compute Architecture </a:t>
            </a:r>
          </a:p>
          <a:p>
            <a:pPr lvl="0">
              <a:defRPr/>
            </a:pPr>
            <a:r>
              <a:rPr lang="en-US" sz="1600" dirty="0">
                <a:solidFill>
                  <a:srgbClr val="000000"/>
                </a:solidFill>
              </a:rPr>
              <a:t>     concept and </a:t>
            </a:r>
            <a:r>
              <a:rPr lang="en-US" sz="1600" dirty="0">
                <a:solidFill>
                  <a:srgbClr val="FF0000"/>
                </a:solidFill>
              </a:rPr>
              <a:t>Memory Tagging </a:t>
            </a:r>
            <a:r>
              <a:rPr lang="en-US" sz="1600" dirty="0"/>
              <a:t>as well</a:t>
            </a:r>
            <a:r>
              <a:rPr lang="en-US" sz="1600" dirty="0">
                <a:solidFill>
                  <a:srgbClr val="000000"/>
                </a:solidFill>
              </a:rPr>
              <a:t>, with only the latter being discussed </a:t>
            </a:r>
          </a:p>
          <a:p>
            <a:pPr lvl="0">
              <a:defRPr/>
            </a:pPr>
            <a:r>
              <a:rPr lang="en-US" sz="1600" dirty="0">
                <a:solidFill>
                  <a:srgbClr val="000000"/>
                </a:solidFill>
              </a:rPr>
              <a:t>     in Section 3.6 c.</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49194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 calcmode="lin" valueType="num">
                                      <p:cBhvr additive="base">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additive="base">
                                        <p:cTn id="2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 calcmode="lin" valueType="num">
                                      <p:cBhvr additive="base">
                                        <p:cTn id="2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additive="base">
                                        <p:cTn id="3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additive="base">
                                        <p:cTn id="3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5" end="5"/>
                                            </p:txEl>
                                          </p:spTgt>
                                        </p:tgtEl>
                                        <p:attrNameLst>
                                          <p:attrName>style.visibility</p:attrName>
                                        </p:attrNameLst>
                                      </p:cBhvr>
                                      <p:to>
                                        <p:strVal val="visible"/>
                                      </p:to>
                                    </p:set>
                                    <p:anim calcmode="lin" valueType="num">
                                      <p:cBhvr additive="base">
                                        <p:cTn id="3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anim calcmode="lin" valueType="num">
                                      <p:cBhvr additive="base">
                                        <p:cTn id="4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4">
                                            <p:txEl>
                                              <p:pRg st="7" end="7"/>
                                            </p:txEl>
                                          </p:spTgt>
                                        </p:tgtEl>
                                        <p:attrNameLst>
                                          <p:attrName>style.visibility</p:attrName>
                                        </p:attrNameLst>
                                      </p:cBhvr>
                                      <p:to>
                                        <p:strVal val="visible"/>
                                      </p:to>
                                    </p:set>
                                    <p:anim calcmode="lin" valueType="num">
                                      <p:cBhvr additive="base">
                                        <p:cTn id="53"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
                                            <p:txEl>
                                              <p:pRg st="7" end="7"/>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
                                            <p:txEl>
                                              <p:pRg st="8" end="8"/>
                                            </p:txEl>
                                          </p:spTgt>
                                        </p:tgtEl>
                                        <p:attrNameLst>
                                          <p:attrName>style.visibility</p:attrName>
                                        </p:attrNameLst>
                                      </p:cBhvr>
                                      <p:to>
                                        <p:strVal val="visible"/>
                                      </p:to>
                                    </p:set>
                                    <p:anim calcmode="lin" valueType="num">
                                      <p:cBhvr additive="base">
                                        <p:cTn id="57"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
                                            <p:txEl>
                                              <p:pRg st="8" end="8"/>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4">
                                            <p:txEl>
                                              <p:pRg st="9" end="9"/>
                                            </p:txEl>
                                          </p:spTgt>
                                        </p:tgtEl>
                                        <p:attrNameLst>
                                          <p:attrName>style.visibility</p:attrName>
                                        </p:attrNameLst>
                                      </p:cBhvr>
                                      <p:to>
                                        <p:strVal val="visible"/>
                                      </p:to>
                                    </p:set>
                                    <p:anim calcmode="lin" valueType="num">
                                      <p:cBhvr additive="base">
                                        <p:cTn id="61"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A4CE23-A4CB-3112-8072-5A125004E63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5D6343A-C7B9-14E0-7816-90143B634DB5}"/>
              </a:ext>
            </a:extLst>
          </p:cNvPr>
          <p:cNvSpPr>
            <a:spLocks noGrp="1"/>
          </p:cNvSpPr>
          <p:nvPr>
            <p:ph type="title"/>
          </p:nvPr>
        </p:nvSpPr>
        <p:spPr/>
        <p:txBody>
          <a:bodyPr/>
          <a:lstStyle/>
          <a:p>
            <a:endParaRPr lang="hu-HU"/>
          </a:p>
        </p:txBody>
      </p:sp>
      <p:sp>
        <p:nvSpPr>
          <p:cNvPr id="43" name="Title 1">
            <a:extLst>
              <a:ext uri="{FF2B5EF4-FFF2-40B4-BE49-F238E27FC236}">
                <a16:creationId xmlns:a16="http://schemas.microsoft.com/office/drawing/2014/main" id="{27C2519C-910C-931B-0BCA-03E728A369DB}"/>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hu-HU" sz="1700" dirty="0"/>
              <a:t>2.1 </a:t>
            </a:r>
            <a:r>
              <a:rPr lang="en-US" sz="1700" dirty="0"/>
              <a:t>Overview of the evolution of the Arm ISA </a:t>
            </a:r>
            <a:r>
              <a:rPr lang="hu-HU" sz="1700" dirty="0"/>
              <a:t>(</a:t>
            </a:r>
            <a:r>
              <a:rPr lang="en-US" sz="1700" dirty="0"/>
              <a:t>29</a:t>
            </a:r>
            <a:r>
              <a:rPr lang="hu-HU" sz="1700" dirty="0"/>
              <a:t>)</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47" name="Rounded Rectangle 21">
            <a:extLst>
              <a:ext uri="{FF2B5EF4-FFF2-40B4-BE49-F238E27FC236}">
                <a16:creationId xmlns:a16="http://schemas.microsoft.com/office/drawing/2014/main" id="{C2512F19-A023-E641-7221-FD62406EE06B}"/>
              </a:ext>
            </a:extLst>
          </p:cNvPr>
          <p:cNvSpPr/>
          <p:nvPr/>
        </p:nvSpPr>
        <p:spPr bwMode="auto">
          <a:xfrm>
            <a:off x="-36568" y="1051933"/>
            <a:ext cx="9144000" cy="2952000"/>
          </a:xfrm>
          <a:prstGeom prst="roundRect">
            <a:avLst/>
          </a:prstGeom>
          <a:solidFill>
            <a:schemeClr val="bg1">
              <a:lumMod val="9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Text Box 16">
            <a:extLst>
              <a:ext uri="{FF2B5EF4-FFF2-40B4-BE49-F238E27FC236}">
                <a16:creationId xmlns:a16="http://schemas.microsoft.com/office/drawing/2014/main" id="{AAC9FCE6-1337-DC1A-AD8D-47D604452753}"/>
              </a:ext>
            </a:extLst>
          </p:cNvPr>
          <p:cNvSpPr txBox="1">
            <a:spLocks noChangeArrowheads="1"/>
          </p:cNvSpPr>
          <p:nvPr/>
        </p:nvSpPr>
        <p:spPr bwMode="auto">
          <a:xfrm>
            <a:off x="234319" y="1396869"/>
            <a:ext cx="908614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New instruction types introduced in the 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to enhance compute capabilities</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9" name="Line 17">
            <a:extLst>
              <a:ext uri="{FF2B5EF4-FFF2-40B4-BE49-F238E27FC236}">
                <a16:creationId xmlns:a16="http://schemas.microsoft.com/office/drawing/2014/main" id="{0204A55C-F5D7-387B-8298-CD79DBCDB6E8}"/>
              </a:ext>
            </a:extLst>
          </p:cNvPr>
          <p:cNvSpPr>
            <a:spLocks noChangeShapeType="1"/>
          </p:cNvSpPr>
          <p:nvPr/>
        </p:nvSpPr>
        <p:spPr bwMode="auto">
          <a:xfrm flipV="1">
            <a:off x="751155" y="1965384"/>
            <a:ext cx="327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0" name="Line 22">
            <a:extLst>
              <a:ext uri="{FF2B5EF4-FFF2-40B4-BE49-F238E27FC236}">
                <a16:creationId xmlns:a16="http://schemas.microsoft.com/office/drawing/2014/main" id="{24FAD87E-72AD-B77C-BA72-BC51EC4B5270}"/>
              </a:ext>
            </a:extLst>
          </p:cNvPr>
          <p:cNvSpPr>
            <a:spLocks noChangeShapeType="1"/>
          </p:cNvSpPr>
          <p:nvPr/>
        </p:nvSpPr>
        <p:spPr bwMode="auto">
          <a:xfrm>
            <a:off x="4015006" y="1776525"/>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1" name="Line 25">
            <a:extLst>
              <a:ext uri="{FF2B5EF4-FFF2-40B4-BE49-F238E27FC236}">
                <a16:creationId xmlns:a16="http://schemas.microsoft.com/office/drawing/2014/main" id="{12523A9B-A622-AD57-CA2B-2B8D6F85B706}"/>
              </a:ext>
            </a:extLst>
          </p:cNvPr>
          <p:cNvSpPr>
            <a:spLocks noChangeShapeType="1"/>
          </p:cNvSpPr>
          <p:nvPr/>
        </p:nvSpPr>
        <p:spPr bwMode="auto">
          <a:xfrm>
            <a:off x="746969" y="196538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2" name="Line 29">
            <a:extLst>
              <a:ext uri="{FF2B5EF4-FFF2-40B4-BE49-F238E27FC236}">
                <a16:creationId xmlns:a16="http://schemas.microsoft.com/office/drawing/2014/main" id="{289BF3E8-B67C-4160-2984-8C21D21C3FE8}"/>
              </a:ext>
            </a:extLst>
          </p:cNvPr>
          <p:cNvSpPr>
            <a:spLocks noChangeShapeType="1"/>
          </p:cNvSpPr>
          <p:nvPr/>
        </p:nvSpPr>
        <p:spPr bwMode="auto">
          <a:xfrm flipH="1">
            <a:off x="4013045" y="1959012"/>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Oval 13">
            <a:extLst>
              <a:ext uri="{FF2B5EF4-FFF2-40B4-BE49-F238E27FC236}">
                <a16:creationId xmlns:a16="http://schemas.microsoft.com/office/drawing/2014/main" id="{90BADA6A-77A2-799B-CA78-6A853ABAF922}"/>
              </a:ext>
            </a:extLst>
          </p:cNvPr>
          <p:cNvSpPr>
            <a:spLocks noChangeArrowheads="1"/>
          </p:cNvSpPr>
          <p:nvPr/>
        </p:nvSpPr>
        <p:spPr bwMode="auto">
          <a:xfrm>
            <a:off x="706150" y="211773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4" name="Oval 53">
            <a:extLst>
              <a:ext uri="{FF2B5EF4-FFF2-40B4-BE49-F238E27FC236}">
                <a16:creationId xmlns:a16="http://schemas.microsoft.com/office/drawing/2014/main" id="{10620916-CF94-9D49-6F29-115BF117492D}"/>
              </a:ext>
            </a:extLst>
          </p:cNvPr>
          <p:cNvSpPr>
            <a:spLocks noChangeArrowheads="1"/>
          </p:cNvSpPr>
          <p:nvPr/>
        </p:nvSpPr>
        <p:spPr bwMode="auto">
          <a:xfrm>
            <a:off x="3977457" y="2112975"/>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5" name="Line 29">
            <a:extLst>
              <a:ext uri="{FF2B5EF4-FFF2-40B4-BE49-F238E27FC236}">
                <a16:creationId xmlns:a16="http://schemas.microsoft.com/office/drawing/2014/main" id="{79263682-E228-BDA9-5EB3-7C94E1D299D9}"/>
              </a:ext>
            </a:extLst>
          </p:cNvPr>
          <p:cNvSpPr>
            <a:spLocks noChangeShapeType="1"/>
          </p:cNvSpPr>
          <p:nvPr/>
        </p:nvSpPr>
        <p:spPr bwMode="auto">
          <a:xfrm flipH="1">
            <a:off x="8032548" y="196426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Oval 55">
            <a:extLst>
              <a:ext uri="{FF2B5EF4-FFF2-40B4-BE49-F238E27FC236}">
                <a16:creationId xmlns:a16="http://schemas.microsoft.com/office/drawing/2014/main" id="{DB221F61-0CF1-DCFB-135B-C2C898C92932}"/>
              </a:ext>
            </a:extLst>
          </p:cNvPr>
          <p:cNvSpPr>
            <a:spLocks noChangeArrowheads="1"/>
          </p:cNvSpPr>
          <p:nvPr/>
        </p:nvSpPr>
        <p:spPr bwMode="auto">
          <a:xfrm>
            <a:off x="7996960" y="211822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7" name="TextBox 56">
            <a:extLst>
              <a:ext uri="{FF2B5EF4-FFF2-40B4-BE49-F238E27FC236}">
                <a16:creationId xmlns:a16="http://schemas.microsoft.com/office/drawing/2014/main" id="{4B29A430-81B6-6F46-5F7E-0096A8D7232E}"/>
              </a:ext>
            </a:extLst>
          </p:cNvPr>
          <p:cNvSpPr txBox="1"/>
          <p:nvPr/>
        </p:nvSpPr>
        <p:spPr>
          <a:xfrm>
            <a:off x="-107345" y="2186375"/>
            <a:ext cx="195598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GPR reg. set based</a:t>
            </a:r>
          </a:p>
        </p:txBody>
      </p:sp>
      <p:sp>
        <p:nvSpPr>
          <p:cNvPr id="58" name="TextBox 57">
            <a:extLst>
              <a:ext uri="{FF2B5EF4-FFF2-40B4-BE49-F238E27FC236}">
                <a16:creationId xmlns:a16="http://schemas.microsoft.com/office/drawing/2014/main" id="{AB2A20B2-80E0-0873-757A-DA9868F37AEC}"/>
              </a:ext>
            </a:extLst>
          </p:cNvPr>
          <p:cNvSpPr txBox="1"/>
          <p:nvPr/>
        </p:nvSpPr>
        <p:spPr>
          <a:xfrm>
            <a:off x="2529426" y="2196885"/>
            <a:ext cx="298992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Secondary register set </a:t>
            </a:r>
            <a:r>
              <a:rPr kumimoji="0" lang="en-US" sz="1300" b="1" i="0" u="none" strike="noStrike" kern="1200" cap="none" spc="0" normalizeH="0" baseline="0" noProof="0" dirty="0" err="1">
                <a:ln>
                  <a:noFill/>
                </a:ln>
                <a:solidFill>
                  <a:srgbClr val="000000"/>
                </a:solidFill>
                <a:effectLst/>
                <a:uLnTx/>
                <a:uFillTx/>
                <a:latin typeface="Verdana"/>
                <a:ea typeface="+mn-ea"/>
                <a:cs typeface="+mn-cs"/>
              </a:rPr>
              <a:t>basedt</a:t>
            </a:r>
            <a:endParaRPr kumimoji="0" 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TextBox 58">
            <a:extLst>
              <a:ext uri="{FF2B5EF4-FFF2-40B4-BE49-F238E27FC236}">
                <a16:creationId xmlns:a16="http://schemas.microsoft.com/office/drawing/2014/main" id="{5350E726-67C6-2218-5054-BA2BA998DD9D}"/>
              </a:ext>
            </a:extLst>
          </p:cNvPr>
          <p:cNvSpPr txBox="1"/>
          <p:nvPr/>
        </p:nvSpPr>
        <p:spPr>
          <a:xfrm>
            <a:off x="6890265" y="2186375"/>
            <a:ext cx="229421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SVE register set based</a:t>
            </a:r>
          </a:p>
        </p:txBody>
      </p:sp>
      <p:sp>
        <p:nvSpPr>
          <p:cNvPr id="60" name="Text Box 7">
            <a:extLst>
              <a:ext uri="{FF2B5EF4-FFF2-40B4-BE49-F238E27FC236}">
                <a16:creationId xmlns:a16="http://schemas.microsoft.com/office/drawing/2014/main" id="{75EDA294-5468-CA31-B758-2B2E0C9B57BE}"/>
              </a:ext>
            </a:extLst>
          </p:cNvPr>
          <p:cNvSpPr txBox="1">
            <a:spLocks noChangeArrowheads="1"/>
          </p:cNvSpPr>
          <p:nvPr/>
        </p:nvSpPr>
        <p:spPr bwMode="auto">
          <a:xfrm>
            <a:off x="-61897" y="2934037"/>
            <a:ext cx="15401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FX SIMD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extensions</a:t>
            </a:r>
          </a:p>
        </p:txBody>
      </p:sp>
      <p:sp>
        <p:nvSpPr>
          <p:cNvPr id="61" name="Line 17">
            <a:extLst>
              <a:ext uri="{FF2B5EF4-FFF2-40B4-BE49-F238E27FC236}">
                <a16:creationId xmlns:a16="http://schemas.microsoft.com/office/drawing/2014/main" id="{21811E5C-735A-1AC4-535D-953A8D9E5668}"/>
              </a:ext>
            </a:extLst>
          </p:cNvPr>
          <p:cNvSpPr>
            <a:spLocks noChangeShapeType="1"/>
          </p:cNvSpPr>
          <p:nvPr/>
        </p:nvSpPr>
        <p:spPr bwMode="auto">
          <a:xfrm flipV="1">
            <a:off x="2170042" y="2701108"/>
            <a:ext cx="183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Line 22">
            <a:extLst>
              <a:ext uri="{FF2B5EF4-FFF2-40B4-BE49-F238E27FC236}">
                <a16:creationId xmlns:a16="http://schemas.microsoft.com/office/drawing/2014/main" id="{F03DADE1-E5EE-42A8-C17D-5A502A38530C}"/>
              </a:ext>
            </a:extLst>
          </p:cNvPr>
          <p:cNvSpPr>
            <a:spLocks noChangeShapeType="1"/>
          </p:cNvSpPr>
          <p:nvPr/>
        </p:nvSpPr>
        <p:spPr bwMode="auto">
          <a:xfrm>
            <a:off x="4020146" y="2516482"/>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3" name="Line 25">
            <a:extLst>
              <a:ext uri="{FF2B5EF4-FFF2-40B4-BE49-F238E27FC236}">
                <a16:creationId xmlns:a16="http://schemas.microsoft.com/office/drawing/2014/main" id="{0436197B-7C38-DA39-4978-33238832A26D}"/>
              </a:ext>
            </a:extLst>
          </p:cNvPr>
          <p:cNvSpPr>
            <a:spLocks noChangeShapeType="1"/>
          </p:cNvSpPr>
          <p:nvPr/>
        </p:nvSpPr>
        <p:spPr bwMode="auto">
          <a:xfrm>
            <a:off x="708281" y="2532945"/>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4" name="Line 29">
            <a:extLst>
              <a:ext uri="{FF2B5EF4-FFF2-40B4-BE49-F238E27FC236}">
                <a16:creationId xmlns:a16="http://schemas.microsoft.com/office/drawing/2014/main" id="{3049C637-8720-BE4F-CF63-C56BB28C03DA}"/>
              </a:ext>
            </a:extLst>
          </p:cNvPr>
          <p:cNvSpPr>
            <a:spLocks noChangeShapeType="1"/>
          </p:cNvSpPr>
          <p:nvPr/>
        </p:nvSpPr>
        <p:spPr bwMode="auto">
          <a:xfrm flipH="1">
            <a:off x="5889630" y="269473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5" name="Text Box 7">
            <a:extLst>
              <a:ext uri="{FF2B5EF4-FFF2-40B4-BE49-F238E27FC236}">
                <a16:creationId xmlns:a16="http://schemas.microsoft.com/office/drawing/2014/main" id="{C91181CD-B690-DBB2-E3B7-734A4B568AAB}"/>
              </a:ext>
            </a:extLst>
          </p:cNvPr>
          <p:cNvSpPr txBox="1">
            <a:spLocks noChangeArrowheads="1"/>
          </p:cNvSpPr>
          <p:nvPr/>
        </p:nvSpPr>
        <p:spPr bwMode="auto">
          <a:xfrm>
            <a:off x="3311257" y="2935759"/>
            <a:ext cx="13783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Vector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 extension</a:t>
            </a:r>
          </a:p>
        </p:txBody>
      </p:sp>
      <p:sp>
        <p:nvSpPr>
          <p:cNvPr id="66" name="Oval 13">
            <a:extLst>
              <a:ext uri="{FF2B5EF4-FFF2-40B4-BE49-F238E27FC236}">
                <a16:creationId xmlns:a16="http://schemas.microsoft.com/office/drawing/2014/main" id="{24D06D5C-DCB3-44E1-6737-BA06E7868AA8}"/>
              </a:ext>
            </a:extLst>
          </p:cNvPr>
          <p:cNvSpPr>
            <a:spLocks noChangeArrowheads="1"/>
          </p:cNvSpPr>
          <p:nvPr/>
        </p:nvSpPr>
        <p:spPr bwMode="auto">
          <a:xfrm>
            <a:off x="3982989" y="287735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67" name="Line 25">
            <a:extLst>
              <a:ext uri="{FF2B5EF4-FFF2-40B4-BE49-F238E27FC236}">
                <a16:creationId xmlns:a16="http://schemas.microsoft.com/office/drawing/2014/main" id="{DB5B83DF-12FE-C937-ED93-02C6F3F95979}"/>
              </a:ext>
            </a:extLst>
          </p:cNvPr>
          <p:cNvSpPr>
            <a:spLocks noChangeShapeType="1"/>
          </p:cNvSpPr>
          <p:nvPr/>
        </p:nvSpPr>
        <p:spPr bwMode="auto">
          <a:xfrm>
            <a:off x="4017597" y="2705938"/>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7">
            <a:extLst>
              <a:ext uri="{FF2B5EF4-FFF2-40B4-BE49-F238E27FC236}">
                <a16:creationId xmlns:a16="http://schemas.microsoft.com/office/drawing/2014/main" id="{0DB3AC0A-D8A2-EC50-D3E0-4760AC3BF4EE}"/>
              </a:ext>
            </a:extLst>
          </p:cNvPr>
          <p:cNvSpPr txBox="1">
            <a:spLocks noChangeArrowheads="1"/>
          </p:cNvSpPr>
          <p:nvPr/>
        </p:nvSpPr>
        <p:spPr bwMode="auto">
          <a:xfrm>
            <a:off x="5025990" y="2964869"/>
            <a:ext cx="1730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69" name="Oval 13">
            <a:extLst>
              <a:ext uri="{FF2B5EF4-FFF2-40B4-BE49-F238E27FC236}">
                <a16:creationId xmlns:a16="http://schemas.microsoft.com/office/drawing/2014/main" id="{8994EBA6-508D-159F-6BC9-B359E4F0FBA8}"/>
              </a:ext>
            </a:extLst>
          </p:cNvPr>
          <p:cNvSpPr>
            <a:spLocks noChangeArrowheads="1"/>
          </p:cNvSpPr>
          <p:nvPr/>
        </p:nvSpPr>
        <p:spPr bwMode="auto">
          <a:xfrm>
            <a:off x="664110" y="285346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0" name="Oval 69">
            <a:extLst>
              <a:ext uri="{FF2B5EF4-FFF2-40B4-BE49-F238E27FC236}">
                <a16:creationId xmlns:a16="http://schemas.microsoft.com/office/drawing/2014/main" id="{510584BD-9224-7F9D-0B0D-1592B2A4A22D}"/>
              </a:ext>
            </a:extLst>
          </p:cNvPr>
          <p:cNvSpPr>
            <a:spLocks noChangeArrowheads="1"/>
          </p:cNvSpPr>
          <p:nvPr/>
        </p:nvSpPr>
        <p:spPr bwMode="auto">
          <a:xfrm>
            <a:off x="5854042" y="284869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1" name="Text Box 7">
            <a:extLst>
              <a:ext uri="{FF2B5EF4-FFF2-40B4-BE49-F238E27FC236}">
                <a16:creationId xmlns:a16="http://schemas.microsoft.com/office/drawing/2014/main" id="{13FDFEC1-A6B8-F9BA-4E83-7EF8DB3C7371}"/>
              </a:ext>
            </a:extLst>
          </p:cNvPr>
          <p:cNvSpPr txBox="1">
            <a:spLocks noChangeArrowheads="1"/>
          </p:cNvSpPr>
          <p:nvPr/>
        </p:nvSpPr>
        <p:spPr bwMode="auto">
          <a:xfrm>
            <a:off x="1489564" y="2924473"/>
            <a:ext cx="134095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Scalar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extensions</a:t>
            </a:r>
          </a:p>
        </p:txBody>
      </p:sp>
      <p:sp>
        <p:nvSpPr>
          <p:cNvPr id="72" name="Oval 13">
            <a:extLst>
              <a:ext uri="{FF2B5EF4-FFF2-40B4-BE49-F238E27FC236}">
                <a16:creationId xmlns:a16="http://schemas.microsoft.com/office/drawing/2014/main" id="{199C8190-F294-5B2E-2CB6-CD5259AE6B71}"/>
              </a:ext>
            </a:extLst>
          </p:cNvPr>
          <p:cNvSpPr>
            <a:spLocks noChangeArrowheads="1"/>
          </p:cNvSpPr>
          <p:nvPr/>
        </p:nvSpPr>
        <p:spPr bwMode="auto">
          <a:xfrm>
            <a:off x="2120397" y="287715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3" name="Line 25">
            <a:extLst>
              <a:ext uri="{FF2B5EF4-FFF2-40B4-BE49-F238E27FC236}">
                <a16:creationId xmlns:a16="http://schemas.microsoft.com/office/drawing/2014/main" id="{A99FE1E3-D849-6BB3-232D-055E26F63C09}"/>
              </a:ext>
            </a:extLst>
          </p:cNvPr>
          <p:cNvSpPr>
            <a:spLocks noChangeShapeType="1"/>
          </p:cNvSpPr>
          <p:nvPr/>
        </p:nvSpPr>
        <p:spPr bwMode="auto">
          <a:xfrm>
            <a:off x="2155005" y="270019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4" name="Text Box 7">
            <a:extLst>
              <a:ext uri="{FF2B5EF4-FFF2-40B4-BE49-F238E27FC236}">
                <a16:creationId xmlns:a16="http://schemas.microsoft.com/office/drawing/2014/main" id="{7328A7B0-97AB-7AB8-D224-230F03498399}"/>
              </a:ext>
            </a:extLst>
          </p:cNvPr>
          <p:cNvSpPr txBox="1">
            <a:spLocks noChangeArrowheads="1"/>
          </p:cNvSpPr>
          <p:nvPr/>
        </p:nvSpPr>
        <p:spPr bwMode="auto">
          <a:xfrm>
            <a:off x="6777792" y="2961933"/>
            <a:ext cx="239742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Very long</a:t>
            </a: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75" name="Line 29">
            <a:extLst>
              <a:ext uri="{FF2B5EF4-FFF2-40B4-BE49-F238E27FC236}">
                <a16:creationId xmlns:a16="http://schemas.microsoft.com/office/drawing/2014/main" id="{1E5431C3-DE6D-58A1-189A-9806F9E9AA34}"/>
              </a:ext>
            </a:extLst>
          </p:cNvPr>
          <p:cNvSpPr>
            <a:spLocks noChangeShapeType="1"/>
          </p:cNvSpPr>
          <p:nvPr/>
        </p:nvSpPr>
        <p:spPr bwMode="auto">
          <a:xfrm flipH="1">
            <a:off x="8017011" y="2523287"/>
            <a:ext cx="0" cy="36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6" name="Oval 75">
            <a:extLst>
              <a:ext uri="{FF2B5EF4-FFF2-40B4-BE49-F238E27FC236}">
                <a16:creationId xmlns:a16="http://schemas.microsoft.com/office/drawing/2014/main" id="{30F70C76-854E-41FF-AD05-F6730CEBCD16}"/>
              </a:ext>
            </a:extLst>
          </p:cNvPr>
          <p:cNvSpPr>
            <a:spLocks noChangeArrowheads="1"/>
          </p:cNvSpPr>
          <p:nvPr/>
        </p:nvSpPr>
        <p:spPr bwMode="auto">
          <a:xfrm>
            <a:off x="7972588" y="2871621"/>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BF115BDF-7B02-9CCD-77D4-A89D7B7D4860}"/>
              </a:ext>
            </a:extLst>
          </p:cNvPr>
          <p:cNvSpPr txBox="1"/>
          <p:nvPr/>
        </p:nvSpPr>
        <p:spPr>
          <a:xfrm>
            <a:off x="1400138" y="3415277"/>
            <a:ext cx="1529586"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Coproc</a:t>
            </a:r>
            <a:r>
              <a:rPr kumimoji="0" lang="en-US" sz="1300" b="0" i="0" u="none" strike="noStrike" kern="1200" cap="none" spc="0" normalizeH="0" baseline="0" noProof="0" dirty="0">
                <a:ln>
                  <a:noFill/>
                </a:ln>
                <a:solidFill>
                  <a:srgbClr val="000000"/>
                </a:solidFill>
                <a:effectLst/>
                <a:uLnTx/>
                <a:uFillTx/>
                <a:latin typeface="Verdana"/>
                <a:ea typeface="+mn-ea"/>
                <a:cs typeface="+mn-cs"/>
              </a:rPr>
              <a:t>. based)</a:t>
            </a:r>
          </a:p>
        </p:txBody>
      </p:sp>
      <p:sp>
        <p:nvSpPr>
          <p:cNvPr id="78" name="TextBox 77">
            <a:extLst>
              <a:ext uri="{FF2B5EF4-FFF2-40B4-BE49-F238E27FC236}">
                <a16:creationId xmlns:a16="http://schemas.microsoft.com/office/drawing/2014/main" id="{8F0A9775-B654-E31D-DD2B-8080D8FD3E54}"/>
              </a:ext>
            </a:extLst>
          </p:cNvPr>
          <p:cNvSpPr txBox="1"/>
          <p:nvPr/>
        </p:nvSpPr>
        <p:spPr>
          <a:xfrm>
            <a:off x="2913391" y="3415277"/>
            <a:ext cx="2184893"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t>
            </a:r>
            <a:r>
              <a:rPr kumimoji="0" lang="en-US" sz="1300" b="0" i="0" u="none" strike="noStrike" kern="1200" cap="none" spc="0" normalizeH="0" baseline="0" noProof="0" err="1">
                <a:ln>
                  <a:noFill/>
                </a:ln>
                <a:solidFill>
                  <a:srgbClr val="000000"/>
                </a:solidFill>
                <a:effectLst/>
                <a:uLnTx/>
                <a:uFillTx/>
                <a:latin typeface="Verdana"/>
                <a:ea typeface="+mn-ea"/>
                <a:cs typeface="+mn-cs"/>
              </a:rPr>
              <a:t>Coproc</a:t>
            </a:r>
            <a:r>
              <a:rPr kumimoji="0" lang="en-US" sz="1300" b="0" i="0" u="none" strike="noStrike" kern="1200" cap="none" spc="0" normalizeH="0" baseline="0" noProof="0">
                <a:ln>
                  <a:noFill/>
                </a:ln>
                <a:solidFill>
                  <a:srgbClr val="000000"/>
                </a:solidFill>
                <a:effectLst/>
                <a:uLnTx/>
                <a:uFillTx/>
                <a:latin typeface="Verdana"/>
                <a:ea typeface="+mn-ea"/>
                <a:cs typeface="+mn-cs"/>
              </a:rPr>
              <a:t>. based)</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(Sequentially executed)</a:t>
            </a:r>
          </a:p>
        </p:txBody>
      </p:sp>
      <p:sp>
        <p:nvSpPr>
          <p:cNvPr id="79" name="TextBox 78">
            <a:extLst>
              <a:ext uri="{FF2B5EF4-FFF2-40B4-BE49-F238E27FC236}">
                <a16:creationId xmlns:a16="http://schemas.microsoft.com/office/drawing/2014/main" id="{A3CBBD1A-EA92-330B-35B8-22A3E4B15113}"/>
              </a:ext>
            </a:extLst>
          </p:cNvPr>
          <p:cNvSpPr txBox="1"/>
          <p:nvPr/>
        </p:nvSpPr>
        <p:spPr>
          <a:xfrm>
            <a:off x="5279688" y="3410921"/>
            <a:ext cx="123142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(64/128-bit)</a:t>
            </a:r>
          </a:p>
        </p:txBody>
      </p:sp>
      <p:sp>
        <p:nvSpPr>
          <p:cNvPr id="80" name="TextBox 79">
            <a:extLst>
              <a:ext uri="{FF2B5EF4-FFF2-40B4-BE49-F238E27FC236}">
                <a16:creationId xmlns:a16="http://schemas.microsoft.com/office/drawing/2014/main" id="{36977DA0-18B4-F2E2-990F-DFFC13780ABB}"/>
              </a:ext>
            </a:extLst>
          </p:cNvPr>
          <p:cNvSpPr txBox="1"/>
          <p:nvPr/>
        </p:nvSpPr>
        <p:spPr>
          <a:xfrm>
            <a:off x="7180834" y="3415277"/>
            <a:ext cx="144302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(128-2048-bit)</a:t>
            </a:r>
          </a:p>
        </p:txBody>
      </p:sp>
      <p:sp>
        <p:nvSpPr>
          <p:cNvPr id="81" name="TextBox 80">
            <a:extLst>
              <a:ext uri="{FF2B5EF4-FFF2-40B4-BE49-F238E27FC236}">
                <a16:creationId xmlns:a16="http://schemas.microsoft.com/office/drawing/2014/main" id="{B949621B-7B2E-6DD1-B6A7-E49D8CA91939}"/>
              </a:ext>
            </a:extLst>
          </p:cNvPr>
          <p:cNvSpPr txBox="1"/>
          <p:nvPr/>
        </p:nvSpPr>
        <p:spPr>
          <a:xfrm>
            <a:off x="5531022" y="3626945"/>
            <a:ext cx="10521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(Neon)</a:t>
            </a:r>
          </a:p>
        </p:txBody>
      </p:sp>
      <p:sp>
        <p:nvSpPr>
          <p:cNvPr id="82" name="TextBox 81">
            <a:extLst>
              <a:ext uri="{FF2B5EF4-FFF2-40B4-BE49-F238E27FC236}">
                <a16:creationId xmlns:a16="http://schemas.microsoft.com/office/drawing/2014/main" id="{57971552-9D7E-8653-6AAB-81E1C6AD8180}"/>
              </a:ext>
            </a:extLst>
          </p:cNvPr>
          <p:cNvSpPr txBox="1"/>
          <p:nvPr/>
        </p:nvSpPr>
        <p:spPr>
          <a:xfrm>
            <a:off x="7316865" y="3641811"/>
            <a:ext cx="134610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(SVE/SVE2)</a:t>
            </a:r>
          </a:p>
        </p:txBody>
      </p:sp>
      <p:sp>
        <p:nvSpPr>
          <p:cNvPr id="3" name="TextBox 2">
            <a:extLst>
              <a:ext uri="{FF2B5EF4-FFF2-40B4-BE49-F238E27FC236}">
                <a16:creationId xmlns:a16="http://schemas.microsoft.com/office/drawing/2014/main" id="{DB9E987C-572F-998D-9328-51D1FBEE5568}"/>
              </a:ext>
            </a:extLst>
          </p:cNvPr>
          <p:cNvSpPr txBox="1"/>
          <p:nvPr/>
        </p:nvSpPr>
        <p:spPr>
          <a:xfrm>
            <a:off x="63311" y="468087"/>
            <a:ext cx="9037410" cy="64633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Evolution of the ins</a:t>
            </a:r>
            <a:r>
              <a:rPr kumimoji="0" lang="en-US" b="0" i="0" u="none" strike="noStrike" kern="1200" cap="none" spc="0" normalizeH="0" baseline="0" noProof="0" dirty="0" err="1">
                <a:ln>
                  <a:noFill/>
                </a:ln>
                <a:solidFill>
                  <a:schemeClr val="accent6"/>
                </a:solidFill>
                <a:effectLst/>
                <a:uLnTx/>
                <a:uFillTx/>
                <a:latin typeface="Verdana"/>
                <a:ea typeface="+mn-ea"/>
                <a:cs typeface="+mn-cs"/>
              </a:rPr>
              <a:t>truction</a:t>
            </a:r>
            <a:r>
              <a:rPr kumimoji="0" lang="en-US" b="0" i="0" u="none" strike="noStrike" kern="1200" cap="none" spc="0" normalizeH="0" baseline="0" noProof="0" dirty="0">
                <a:ln>
                  <a:noFill/>
                </a:ln>
                <a:solidFill>
                  <a:schemeClr val="accent6"/>
                </a:solidFill>
                <a:effectLst/>
                <a:uLnTx/>
                <a:uFillTx/>
                <a:latin typeface="Verdana"/>
                <a:ea typeface="+mn-ea"/>
                <a:cs typeface="+mn-cs"/>
              </a:rPr>
              <a:t> types introduced in the subsequent ISA releases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to enhance compute capabilities -1</a:t>
            </a:r>
            <a:endParaRPr kumimoji="0" lang="en-US"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8BB56D16-A631-54C0-21C8-A24A62239751}"/>
              </a:ext>
            </a:extLst>
          </p:cNvPr>
          <p:cNvSpPr txBox="1"/>
          <p:nvPr/>
        </p:nvSpPr>
        <p:spPr>
          <a:xfrm>
            <a:off x="323320"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Armv6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(2002)</a:t>
            </a:r>
          </a:p>
        </p:txBody>
      </p:sp>
      <p:sp>
        <p:nvSpPr>
          <p:cNvPr id="5" name="TextBox 4">
            <a:extLst>
              <a:ext uri="{FF2B5EF4-FFF2-40B4-BE49-F238E27FC236}">
                <a16:creationId xmlns:a16="http://schemas.microsoft.com/office/drawing/2014/main" id="{9B0E18EF-3E81-877A-E563-73809DECB18B}"/>
              </a:ext>
            </a:extLst>
          </p:cNvPr>
          <p:cNvSpPr txBox="1"/>
          <p:nvPr/>
        </p:nvSpPr>
        <p:spPr>
          <a:xfrm>
            <a:off x="1760070"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6" name="TextBox 5">
            <a:extLst>
              <a:ext uri="{FF2B5EF4-FFF2-40B4-BE49-F238E27FC236}">
                <a16:creationId xmlns:a16="http://schemas.microsoft.com/office/drawing/2014/main" id="{6681764F-E81D-0D59-F70E-0A961756F75F}"/>
              </a:ext>
            </a:extLst>
          </p:cNvPr>
          <p:cNvSpPr txBox="1"/>
          <p:nvPr/>
        </p:nvSpPr>
        <p:spPr>
          <a:xfrm>
            <a:off x="3629007"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7" name="TextBox 6">
            <a:extLst>
              <a:ext uri="{FF2B5EF4-FFF2-40B4-BE49-F238E27FC236}">
                <a16:creationId xmlns:a16="http://schemas.microsoft.com/office/drawing/2014/main" id="{C5731A38-139E-F000-A0C5-3A3C4293FA08}"/>
              </a:ext>
            </a:extLst>
          </p:cNvPr>
          <p:cNvSpPr txBox="1"/>
          <p:nvPr/>
        </p:nvSpPr>
        <p:spPr>
          <a:xfrm>
            <a:off x="4880614" y="4525790"/>
            <a:ext cx="1996981" cy="9182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64-bit:Armv7</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(2004)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128-bit: Armv8.0 (2012)</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25FEA172-50B0-9C6C-DA7D-BAFD2548CECC}"/>
              </a:ext>
            </a:extLst>
          </p:cNvPr>
          <p:cNvSpPr txBox="1"/>
          <p:nvPr/>
        </p:nvSpPr>
        <p:spPr>
          <a:xfrm>
            <a:off x="6511727" y="4528402"/>
            <a:ext cx="2703333"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 Armv8.2 (opt.) (2017)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SVE2: Armv9 (mandatory) (2021)</a:t>
            </a:r>
          </a:p>
        </p:txBody>
      </p:sp>
      <p:sp>
        <p:nvSpPr>
          <p:cNvPr id="9" name="TextBox 8">
            <a:extLst>
              <a:ext uri="{FF2B5EF4-FFF2-40B4-BE49-F238E27FC236}">
                <a16:creationId xmlns:a16="http://schemas.microsoft.com/office/drawing/2014/main" id="{28A2ACE4-D434-8116-A88A-622A5DF95690}"/>
              </a:ext>
            </a:extLst>
          </p:cNvPr>
          <p:cNvSpPr txBox="1"/>
          <p:nvPr/>
        </p:nvSpPr>
        <p:spPr>
          <a:xfrm>
            <a:off x="79045" y="4295542"/>
            <a:ext cx="130997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Introduced in</a:t>
            </a:r>
          </a:p>
        </p:txBody>
      </p:sp>
      <p:sp>
        <p:nvSpPr>
          <p:cNvPr id="10" name="TextBox 9">
            <a:extLst>
              <a:ext uri="{FF2B5EF4-FFF2-40B4-BE49-F238E27FC236}">
                <a16:creationId xmlns:a16="http://schemas.microsoft.com/office/drawing/2014/main" id="{627ACD9A-516C-D4F6-824E-E7BF9CA55B50}"/>
              </a:ext>
            </a:extLst>
          </p:cNvPr>
          <p:cNvSpPr txBox="1"/>
          <p:nvPr/>
        </p:nvSpPr>
        <p:spPr>
          <a:xfrm>
            <a:off x="135768" y="5872538"/>
            <a:ext cx="8244949" cy="907941"/>
          </a:xfrm>
          <a:prstGeom prst="rect">
            <a:avLst/>
          </a:prstGeom>
          <a:noFill/>
        </p:spPr>
        <p:txBody>
          <a:bodyPr wrap="none" rtlCol="0">
            <a:spAutoFit/>
          </a:bodyPr>
          <a:lstStyle/>
          <a:p>
            <a:pPr marL="285750" indent="-285750">
              <a:buFont typeface="Arial" panose="020B0604020202020204" pitchFamily="34" charset="0"/>
              <a:buChar char="•"/>
            </a:pPr>
            <a:r>
              <a:rPr lang="en-US" sz="1600" dirty="0"/>
              <a:t>The </a:t>
            </a:r>
            <a:r>
              <a:rPr lang="en-US" sz="1600" dirty="0">
                <a:solidFill>
                  <a:srgbClr val="0070C0"/>
                </a:solidFill>
              </a:rPr>
              <a:t>GPR register set-based FX SIMD extensions were integrated </a:t>
            </a:r>
            <a:r>
              <a:rPr lang="en-US" sz="1600" dirty="0"/>
              <a:t>into the</a:t>
            </a:r>
          </a:p>
          <a:p>
            <a:pPr>
              <a:spcAft>
                <a:spcPts val="600"/>
              </a:spcAft>
            </a:pPr>
            <a:r>
              <a:rPr lang="en-US" sz="1600" dirty="0"/>
              <a:t>       secondary register set-based </a:t>
            </a:r>
            <a:r>
              <a:rPr lang="en-US" sz="1600" dirty="0">
                <a:solidFill>
                  <a:srgbClr val="0070C0"/>
                </a:solidFill>
              </a:rPr>
              <a:t>FX/FP SIMD extensions</a:t>
            </a:r>
            <a:r>
              <a:rPr lang="en-US" sz="1600" dirty="0"/>
              <a:t>.</a:t>
            </a:r>
          </a:p>
          <a:p>
            <a:pPr marL="285750" indent="-285750">
              <a:buFont typeface="Arial" panose="020B0604020202020204" pitchFamily="34" charset="0"/>
              <a:buChar char="•"/>
            </a:pPr>
            <a:r>
              <a:rPr lang="en-US" sz="1600" dirty="0"/>
              <a:t>The </a:t>
            </a:r>
            <a:r>
              <a:rPr lang="en-US" sz="1600" dirty="0">
                <a:solidFill>
                  <a:srgbClr val="0070C0"/>
                </a:solidFill>
              </a:rPr>
              <a:t>coprocessor-based extensions </a:t>
            </a:r>
            <a:r>
              <a:rPr lang="en-US" sz="1600" dirty="0"/>
              <a:t>soon became </a:t>
            </a:r>
            <a:r>
              <a:rPr lang="en-US" sz="1600" dirty="0">
                <a:solidFill>
                  <a:srgbClr val="0070C0"/>
                </a:solidFill>
              </a:rPr>
              <a:t>obsolete.</a:t>
            </a:r>
            <a:endParaRPr lang="hu-HU" sz="1600" dirty="0"/>
          </a:p>
        </p:txBody>
      </p:sp>
      <p:sp>
        <p:nvSpPr>
          <p:cNvPr id="11" name="Line 17">
            <a:extLst>
              <a:ext uri="{FF2B5EF4-FFF2-40B4-BE49-F238E27FC236}">
                <a16:creationId xmlns:a16="http://schemas.microsoft.com/office/drawing/2014/main" id="{E571B4EA-3BBD-31FD-E4A5-60AEC7AEA5CA}"/>
              </a:ext>
            </a:extLst>
          </p:cNvPr>
          <p:cNvSpPr>
            <a:spLocks noChangeShapeType="1"/>
          </p:cNvSpPr>
          <p:nvPr/>
        </p:nvSpPr>
        <p:spPr bwMode="auto">
          <a:xfrm flipV="1">
            <a:off x="4035625" y="1970641"/>
            <a:ext cx="399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Line 17">
            <a:extLst>
              <a:ext uri="{FF2B5EF4-FFF2-40B4-BE49-F238E27FC236}">
                <a16:creationId xmlns:a16="http://schemas.microsoft.com/office/drawing/2014/main" id="{8E189B5E-B941-CC92-2919-A41B52B339E4}"/>
              </a:ext>
            </a:extLst>
          </p:cNvPr>
          <p:cNvSpPr>
            <a:spLocks noChangeShapeType="1"/>
          </p:cNvSpPr>
          <p:nvPr/>
        </p:nvSpPr>
        <p:spPr bwMode="auto">
          <a:xfrm flipV="1">
            <a:off x="4025118" y="2706368"/>
            <a:ext cx="187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FCDFC7FE-BC68-3320-6A9D-D8DE235088BF}"/>
              </a:ext>
            </a:extLst>
          </p:cNvPr>
          <p:cNvSpPr txBox="1"/>
          <p:nvPr/>
        </p:nvSpPr>
        <p:spPr>
          <a:xfrm>
            <a:off x="97686" y="5538953"/>
            <a:ext cx="1085362" cy="338554"/>
          </a:xfrm>
          <a:prstGeom prst="rect">
            <a:avLst/>
          </a:prstGeom>
          <a:noFill/>
        </p:spPr>
        <p:txBody>
          <a:bodyPr wrap="none" rtlCol="0">
            <a:spAutoFit/>
          </a:bodyPr>
          <a:lstStyle/>
          <a:p>
            <a:r>
              <a:rPr lang="en-US" sz="1600" dirty="0">
                <a:solidFill>
                  <a:srgbClr val="FF0000"/>
                </a:solidFill>
              </a:rPr>
              <a:t>Remarks</a:t>
            </a:r>
            <a:endParaRPr lang="hu-HU" sz="1600" dirty="0">
              <a:solidFill>
                <a:srgbClr val="FF0000"/>
              </a:solidFill>
            </a:endParaRPr>
          </a:p>
        </p:txBody>
      </p:sp>
    </p:spTree>
    <p:extLst>
      <p:ext uri="{BB962C8B-B14F-4D97-AF65-F5344CB8AC3E}">
        <p14:creationId xmlns:p14="http://schemas.microsoft.com/office/powerpoint/2010/main" val="115171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ppt_x"/>
                                          </p:val>
                                        </p:tav>
                                        <p:tav tm="100000">
                                          <p:val>
                                            <p:strVal val="#ppt_x"/>
                                          </p:val>
                                        </p:tav>
                                      </p:tavLst>
                                    </p:anim>
                                    <p:anim calcmode="lin" valueType="num">
                                      <p:cBhvr additive="base">
                                        <p:cTn id="12" dur="500" fill="hold"/>
                                        <p:tgtEl>
                                          <p:spTgt spid="5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ppt_x"/>
                                          </p:val>
                                        </p:tav>
                                        <p:tav tm="100000">
                                          <p:val>
                                            <p:strVal val="#ppt_x"/>
                                          </p:val>
                                        </p:tav>
                                      </p:tavLst>
                                    </p:anim>
                                    <p:anim calcmode="lin" valueType="num">
                                      <p:cBhvr additive="base">
                                        <p:cTn id="16" dur="500" fill="hold"/>
                                        <p:tgtEl>
                                          <p:spTgt spid="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fill="hold"/>
                                        <p:tgtEl>
                                          <p:spTgt spid="53"/>
                                        </p:tgtEl>
                                        <p:attrNameLst>
                                          <p:attrName>ppt_x</p:attrName>
                                        </p:attrNameLst>
                                      </p:cBhvr>
                                      <p:tavLst>
                                        <p:tav tm="0">
                                          <p:val>
                                            <p:strVal val="#ppt_x"/>
                                          </p:val>
                                        </p:tav>
                                        <p:tav tm="100000">
                                          <p:val>
                                            <p:strVal val="#ppt_x"/>
                                          </p:val>
                                        </p:tav>
                                      </p:tavLst>
                                    </p:anim>
                                    <p:anim calcmode="lin" valueType="num">
                                      <p:cBhvr additive="base">
                                        <p:cTn id="24" dur="500" fill="hold"/>
                                        <p:tgtEl>
                                          <p:spTgt spid="5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ppt_x"/>
                                          </p:val>
                                        </p:tav>
                                        <p:tav tm="100000">
                                          <p:val>
                                            <p:strVal val="#ppt_x"/>
                                          </p:val>
                                        </p:tav>
                                      </p:tavLst>
                                    </p:anim>
                                    <p:anim calcmode="lin" valueType="num">
                                      <p:cBhvr additive="base">
                                        <p:cTn id="28" dur="500" fill="hold"/>
                                        <p:tgtEl>
                                          <p:spTgt spid="5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additive="base">
                                        <p:cTn id="31" dur="500" fill="hold"/>
                                        <p:tgtEl>
                                          <p:spTgt spid="60"/>
                                        </p:tgtEl>
                                        <p:attrNameLst>
                                          <p:attrName>ppt_x</p:attrName>
                                        </p:attrNameLst>
                                      </p:cBhvr>
                                      <p:tavLst>
                                        <p:tav tm="0">
                                          <p:val>
                                            <p:strVal val="#ppt_x"/>
                                          </p:val>
                                        </p:tav>
                                        <p:tav tm="100000">
                                          <p:val>
                                            <p:strVal val="#ppt_x"/>
                                          </p:val>
                                        </p:tav>
                                      </p:tavLst>
                                    </p:anim>
                                    <p:anim calcmode="lin" valueType="num">
                                      <p:cBhvr additive="base">
                                        <p:cTn id="32" dur="500" fill="hold"/>
                                        <p:tgtEl>
                                          <p:spTgt spid="6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ppt_x"/>
                                          </p:val>
                                        </p:tav>
                                        <p:tav tm="100000">
                                          <p:val>
                                            <p:strVal val="#ppt_x"/>
                                          </p:val>
                                        </p:tav>
                                      </p:tavLst>
                                    </p:anim>
                                    <p:anim calcmode="lin" valueType="num">
                                      <p:cBhvr additive="base">
                                        <p:cTn id="36" dur="500" fill="hold"/>
                                        <p:tgtEl>
                                          <p:spTgt spid="6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additive="base">
                                        <p:cTn id="39" dur="500" fill="hold"/>
                                        <p:tgtEl>
                                          <p:spTgt spid="69"/>
                                        </p:tgtEl>
                                        <p:attrNameLst>
                                          <p:attrName>ppt_x</p:attrName>
                                        </p:attrNameLst>
                                      </p:cBhvr>
                                      <p:tavLst>
                                        <p:tav tm="0">
                                          <p:val>
                                            <p:strVal val="#ppt_x"/>
                                          </p:val>
                                        </p:tav>
                                        <p:tav tm="100000">
                                          <p:val>
                                            <p:strVal val="#ppt_x"/>
                                          </p:val>
                                        </p:tav>
                                      </p:tavLst>
                                    </p:anim>
                                    <p:anim calcmode="lin" valueType="num">
                                      <p:cBhvr additive="base">
                                        <p:cTn id="40" dur="500" fill="hold"/>
                                        <p:tgtEl>
                                          <p:spTgt spid="6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8"/>
                                        </p:tgtEl>
                                        <p:attrNameLst>
                                          <p:attrName>style.visibility</p:attrName>
                                        </p:attrNameLst>
                                      </p:cBhvr>
                                      <p:to>
                                        <p:strVal val="visible"/>
                                      </p:to>
                                    </p:set>
                                    <p:anim calcmode="lin" valueType="num">
                                      <p:cBhvr additive="base">
                                        <p:cTn id="53" dur="500" fill="hold"/>
                                        <p:tgtEl>
                                          <p:spTgt spid="58"/>
                                        </p:tgtEl>
                                        <p:attrNameLst>
                                          <p:attrName>ppt_x</p:attrName>
                                        </p:attrNameLst>
                                      </p:cBhvr>
                                      <p:tavLst>
                                        <p:tav tm="0">
                                          <p:val>
                                            <p:strVal val="#ppt_x"/>
                                          </p:val>
                                        </p:tav>
                                        <p:tav tm="100000">
                                          <p:val>
                                            <p:strVal val="#ppt_x"/>
                                          </p:val>
                                        </p:tav>
                                      </p:tavLst>
                                    </p:anim>
                                    <p:anim calcmode="lin" valueType="num">
                                      <p:cBhvr additive="base">
                                        <p:cTn id="54" dur="500" fill="hold"/>
                                        <p:tgtEl>
                                          <p:spTgt spid="5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61"/>
                                        </p:tgtEl>
                                        <p:attrNameLst>
                                          <p:attrName>style.visibility</p:attrName>
                                        </p:attrNameLst>
                                      </p:cBhvr>
                                      <p:to>
                                        <p:strVal val="visible"/>
                                      </p:to>
                                    </p:set>
                                    <p:anim calcmode="lin" valueType="num">
                                      <p:cBhvr additive="base">
                                        <p:cTn id="57" dur="500" fill="hold"/>
                                        <p:tgtEl>
                                          <p:spTgt spid="61"/>
                                        </p:tgtEl>
                                        <p:attrNameLst>
                                          <p:attrName>ppt_x</p:attrName>
                                        </p:attrNameLst>
                                      </p:cBhvr>
                                      <p:tavLst>
                                        <p:tav tm="0">
                                          <p:val>
                                            <p:strVal val="#ppt_x"/>
                                          </p:val>
                                        </p:tav>
                                        <p:tav tm="100000">
                                          <p:val>
                                            <p:strVal val="#ppt_x"/>
                                          </p:val>
                                        </p:tav>
                                      </p:tavLst>
                                    </p:anim>
                                    <p:anim calcmode="lin" valueType="num">
                                      <p:cBhvr additive="base">
                                        <p:cTn id="58" dur="500" fill="hold"/>
                                        <p:tgtEl>
                                          <p:spTgt spid="61"/>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62"/>
                                        </p:tgtEl>
                                        <p:attrNameLst>
                                          <p:attrName>style.visibility</p:attrName>
                                        </p:attrNameLst>
                                      </p:cBhvr>
                                      <p:to>
                                        <p:strVal val="visible"/>
                                      </p:to>
                                    </p:set>
                                    <p:anim calcmode="lin" valueType="num">
                                      <p:cBhvr additive="base">
                                        <p:cTn id="61" dur="500" fill="hold"/>
                                        <p:tgtEl>
                                          <p:spTgt spid="62"/>
                                        </p:tgtEl>
                                        <p:attrNameLst>
                                          <p:attrName>ppt_x</p:attrName>
                                        </p:attrNameLst>
                                      </p:cBhvr>
                                      <p:tavLst>
                                        <p:tav tm="0">
                                          <p:val>
                                            <p:strVal val="#ppt_x"/>
                                          </p:val>
                                        </p:tav>
                                        <p:tav tm="100000">
                                          <p:val>
                                            <p:strVal val="#ppt_x"/>
                                          </p:val>
                                        </p:tav>
                                      </p:tavLst>
                                    </p:anim>
                                    <p:anim calcmode="lin" valueType="num">
                                      <p:cBhvr additive="base">
                                        <p:cTn id="62" dur="500" fill="hold"/>
                                        <p:tgtEl>
                                          <p:spTgt spid="62"/>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ppt_x"/>
                                          </p:val>
                                        </p:tav>
                                        <p:tav tm="100000">
                                          <p:val>
                                            <p:strVal val="#ppt_x"/>
                                          </p:val>
                                        </p:tav>
                                      </p:tavLst>
                                    </p:anim>
                                    <p:anim calcmode="lin" valueType="num">
                                      <p:cBhvr additive="base">
                                        <p:cTn id="70" dur="5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 calcmode="lin" valueType="num">
                                      <p:cBhvr additive="base">
                                        <p:cTn id="73" dur="500" fill="hold"/>
                                        <p:tgtEl>
                                          <p:spTgt spid="67"/>
                                        </p:tgtEl>
                                        <p:attrNameLst>
                                          <p:attrName>ppt_x</p:attrName>
                                        </p:attrNameLst>
                                      </p:cBhvr>
                                      <p:tavLst>
                                        <p:tav tm="0">
                                          <p:val>
                                            <p:strVal val="#ppt_x"/>
                                          </p:val>
                                        </p:tav>
                                        <p:tav tm="100000">
                                          <p:val>
                                            <p:strVal val="#ppt_x"/>
                                          </p:val>
                                        </p:tav>
                                      </p:tavLst>
                                    </p:anim>
                                    <p:anim calcmode="lin" valueType="num">
                                      <p:cBhvr additive="base">
                                        <p:cTn id="74" dur="500" fill="hold"/>
                                        <p:tgtEl>
                                          <p:spTgt spid="67"/>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71"/>
                                        </p:tgtEl>
                                        <p:attrNameLst>
                                          <p:attrName>style.visibility</p:attrName>
                                        </p:attrNameLst>
                                      </p:cBhvr>
                                      <p:to>
                                        <p:strVal val="visible"/>
                                      </p:to>
                                    </p:set>
                                    <p:anim calcmode="lin" valueType="num">
                                      <p:cBhvr additive="base">
                                        <p:cTn id="77" dur="500" fill="hold"/>
                                        <p:tgtEl>
                                          <p:spTgt spid="71"/>
                                        </p:tgtEl>
                                        <p:attrNameLst>
                                          <p:attrName>ppt_x</p:attrName>
                                        </p:attrNameLst>
                                      </p:cBhvr>
                                      <p:tavLst>
                                        <p:tav tm="0">
                                          <p:val>
                                            <p:strVal val="#ppt_x"/>
                                          </p:val>
                                        </p:tav>
                                        <p:tav tm="100000">
                                          <p:val>
                                            <p:strVal val="#ppt_x"/>
                                          </p:val>
                                        </p:tav>
                                      </p:tavLst>
                                    </p:anim>
                                    <p:anim calcmode="lin" valueType="num">
                                      <p:cBhvr additive="base">
                                        <p:cTn id="78" dur="500" fill="hold"/>
                                        <p:tgtEl>
                                          <p:spTgt spid="71"/>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500" fill="hold"/>
                                        <p:tgtEl>
                                          <p:spTgt spid="72"/>
                                        </p:tgtEl>
                                        <p:attrNameLst>
                                          <p:attrName>ppt_x</p:attrName>
                                        </p:attrNameLst>
                                      </p:cBhvr>
                                      <p:tavLst>
                                        <p:tav tm="0">
                                          <p:val>
                                            <p:strVal val="#ppt_x"/>
                                          </p:val>
                                        </p:tav>
                                        <p:tav tm="100000">
                                          <p:val>
                                            <p:strVal val="#ppt_x"/>
                                          </p:val>
                                        </p:tav>
                                      </p:tavLst>
                                    </p:anim>
                                    <p:anim calcmode="lin" valueType="num">
                                      <p:cBhvr additive="base">
                                        <p:cTn id="82" dur="500" fill="hold"/>
                                        <p:tgtEl>
                                          <p:spTgt spid="72"/>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73"/>
                                        </p:tgtEl>
                                        <p:attrNameLst>
                                          <p:attrName>style.visibility</p:attrName>
                                        </p:attrNameLst>
                                      </p:cBhvr>
                                      <p:to>
                                        <p:strVal val="visible"/>
                                      </p:to>
                                    </p:set>
                                    <p:anim calcmode="lin" valueType="num">
                                      <p:cBhvr additive="base">
                                        <p:cTn id="85" dur="500" fill="hold"/>
                                        <p:tgtEl>
                                          <p:spTgt spid="73"/>
                                        </p:tgtEl>
                                        <p:attrNameLst>
                                          <p:attrName>ppt_x</p:attrName>
                                        </p:attrNameLst>
                                      </p:cBhvr>
                                      <p:tavLst>
                                        <p:tav tm="0">
                                          <p:val>
                                            <p:strVal val="#ppt_x"/>
                                          </p:val>
                                        </p:tav>
                                        <p:tav tm="100000">
                                          <p:val>
                                            <p:strVal val="#ppt_x"/>
                                          </p:val>
                                        </p:tav>
                                      </p:tavLst>
                                    </p:anim>
                                    <p:anim calcmode="lin" valueType="num">
                                      <p:cBhvr additive="base">
                                        <p:cTn id="86" dur="500" fill="hold"/>
                                        <p:tgtEl>
                                          <p:spTgt spid="73"/>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anim calcmode="lin" valueType="num">
                                      <p:cBhvr additive="base">
                                        <p:cTn id="89" dur="500" fill="hold"/>
                                        <p:tgtEl>
                                          <p:spTgt spid="77"/>
                                        </p:tgtEl>
                                        <p:attrNameLst>
                                          <p:attrName>ppt_x</p:attrName>
                                        </p:attrNameLst>
                                      </p:cBhvr>
                                      <p:tavLst>
                                        <p:tav tm="0">
                                          <p:val>
                                            <p:strVal val="#ppt_x"/>
                                          </p:val>
                                        </p:tav>
                                        <p:tav tm="100000">
                                          <p:val>
                                            <p:strVal val="#ppt_x"/>
                                          </p:val>
                                        </p:tav>
                                      </p:tavLst>
                                    </p:anim>
                                    <p:anim calcmode="lin" valueType="num">
                                      <p:cBhvr additive="base">
                                        <p:cTn id="90" dur="500" fill="hold"/>
                                        <p:tgtEl>
                                          <p:spTgt spid="77"/>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78"/>
                                        </p:tgtEl>
                                        <p:attrNameLst>
                                          <p:attrName>style.visibility</p:attrName>
                                        </p:attrNameLst>
                                      </p:cBhvr>
                                      <p:to>
                                        <p:strVal val="visible"/>
                                      </p:to>
                                    </p:set>
                                    <p:anim calcmode="lin" valueType="num">
                                      <p:cBhvr additive="base">
                                        <p:cTn id="93" dur="500" fill="hold"/>
                                        <p:tgtEl>
                                          <p:spTgt spid="78"/>
                                        </p:tgtEl>
                                        <p:attrNameLst>
                                          <p:attrName>ppt_x</p:attrName>
                                        </p:attrNameLst>
                                      </p:cBhvr>
                                      <p:tavLst>
                                        <p:tav tm="0">
                                          <p:val>
                                            <p:strVal val="#ppt_x"/>
                                          </p:val>
                                        </p:tav>
                                        <p:tav tm="100000">
                                          <p:val>
                                            <p:strVal val="#ppt_x"/>
                                          </p:val>
                                        </p:tav>
                                      </p:tavLst>
                                    </p:anim>
                                    <p:anim calcmode="lin" valueType="num">
                                      <p:cBhvr additive="base">
                                        <p:cTn id="94" dur="500" fill="hold"/>
                                        <p:tgtEl>
                                          <p:spTgt spid="78"/>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5"/>
                                        </p:tgtEl>
                                        <p:attrNameLst>
                                          <p:attrName>style.visibility</p:attrName>
                                        </p:attrNameLst>
                                      </p:cBhvr>
                                      <p:to>
                                        <p:strVal val="visible"/>
                                      </p:to>
                                    </p:set>
                                    <p:anim calcmode="lin" valueType="num">
                                      <p:cBhvr additive="base">
                                        <p:cTn id="97" dur="500" fill="hold"/>
                                        <p:tgtEl>
                                          <p:spTgt spid="5"/>
                                        </p:tgtEl>
                                        <p:attrNameLst>
                                          <p:attrName>ppt_x</p:attrName>
                                        </p:attrNameLst>
                                      </p:cBhvr>
                                      <p:tavLst>
                                        <p:tav tm="0">
                                          <p:val>
                                            <p:strVal val="#ppt_x"/>
                                          </p:val>
                                        </p:tav>
                                        <p:tav tm="100000">
                                          <p:val>
                                            <p:strVal val="#ppt_x"/>
                                          </p:val>
                                        </p:tav>
                                      </p:tavLst>
                                    </p:anim>
                                    <p:anim calcmode="lin" valueType="num">
                                      <p:cBhvr additive="base">
                                        <p:cTn id="98" dur="500" fill="hold"/>
                                        <p:tgtEl>
                                          <p:spTgt spid="5"/>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6"/>
                                        </p:tgtEl>
                                        <p:attrNameLst>
                                          <p:attrName>style.visibility</p:attrName>
                                        </p:attrNameLst>
                                      </p:cBhvr>
                                      <p:to>
                                        <p:strVal val="visible"/>
                                      </p:to>
                                    </p:set>
                                    <p:anim calcmode="lin" valueType="num">
                                      <p:cBhvr additive="base">
                                        <p:cTn id="101" dur="500" fill="hold"/>
                                        <p:tgtEl>
                                          <p:spTgt spid="6"/>
                                        </p:tgtEl>
                                        <p:attrNameLst>
                                          <p:attrName>ppt_x</p:attrName>
                                        </p:attrNameLst>
                                      </p:cBhvr>
                                      <p:tavLst>
                                        <p:tav tm="0">
                                          <p:val>
                                            <p:strVal val="#ppt_x"/>
                                          </p:val>
                                        </p:tav>
                                        <p:tav tm="100000">
                                          <p:val>
                                            <p:strVal val="#ppt_x"/>
                                          </p:val>
                                        </p:tav>
                                      </p:tavLst>
                                    </p:anim>
                                    <p:anim calcmode="lin" valueType="num">
                                      <p:cBhvr additive="base">
                                        <p:cTn id="102" dur="500" fill="hold"/>
                                        <p:tgtEl>
                                          <p:spTgt spid="6"/>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52"/>
                                        </p:tgtEl>
                                        <p:attrNameLst>
                                          <p:attrName>style.visibility</p:attrName>
                                        </p:attrNameLst>
                                      </p:cBhvr>
                                      <p:to>
                                        <p:strVal val="visible"/>
                                      </p:to>
                                    </p:set>
                                    <p:anim calcmode="lin" valueType="num">
                                      <p:cBhvr additive="base">
                                        <p:cTn id="105" dur="500" fill="hold"/>
                                        <p:tgtEl>
                                          <p:spTgt spid="52"/>
                                        </p:tgtEl>
                                        <p:attrNameLst>
                                          <p:attrName>ppt_x</p:attrName>
                                        </p:attrNameLst>
                                      </p:cBhvr>
                                      <p:tavLst>
                                        <p:tav tm="0">
                                          <p:val>
                                            <p:strVal val="#ppt_x"/>
                                          </p:val>
                                        </p:tav>
                                        <p:tav tm="100000">
                                          <p:val>
                                            <p:strVal val="#ppt_x"/>
                                          </p:val>
                                        </p:tav>
                                      </p:tavLst>
                                    </p:anim>
                                    <p:anim calcmode="lin" valueType="num">
                                      <p:cBhvr additive="base">
                                        <p:cTn id="106" dur="500" fill="hold"/>
                                        <p:tgtEl>
                                          <p:spTgt spid="5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500" fill="hold"/>
                                        <p:tgtEl>
                                          <p:spTgt spid="54"/>
                                        </p:tgtEl>
                                        <p:attrNameLst>
                                          <p:attrName>ppt_x</p:attrName>
                                        </p:attrNameLst>
                                      </p:cBhvr>
                                      <p:tavLst>
                                        <p:tav tm="0">
                                          <p:val>
                                            <p:strVal val="#ppt_x"/>
                                          </p:val>
                                        </p:tav>
                                        <p:tav tm="100000">
                                          <p:val>
                                            <p:strVal val="#ppt_x"/>
                                          </p:val>
                                        </p:tav>
                                      </p:tavLst>
                                    </p:anim>
                                    <p:anim calcmode="lin" valueType="num">
                                      <p:cBhvr additive="base">
                                        <p:cTn id="11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2"/>
                                        </p:tgtEl>
                                        <p:attrNameLst>
                                          <p:attrName>style.visibility</p:attrName>
                                        </p:attrNameLst>
                                      </p:cBhvr>
                                      <p:to>
                                        <p:strVal val="visible"/>
                                      </p:to>
                                    </p:set>
                                    <p:anim calcmode="lin" valueType="num">
                                      <p:cBhvr additive="base">
                                        <p:cTn id="115" dur="500" fill="hold"/>
                                        <p:tgtEl>
                                          <p:spTgt spid="12"/>
                                        </p:tgtEl>
                                        <p:attrNameLst>
                                          <p:attrName>ppt_x</p:attrName>
                                        </p:attrNameLst>
                                      </p:cBhvr>
                                      <p:tavLst>
                                        <p:tav tm="0">
                                          <p:val>
                                            <p:strVal val="#ppt_x"/>
                                          </p:val>
                                        </p:tav>
                                        <p:tav tm="100000">
                                          <p:val>
                                            <p:strVal val="#ppt_x"/>
                                          </p:val>
                                        </p:tav>
                                      </p:tavLst>
                                    </p:anim>
                                    <p:anim calcmode="lin" valueType="num">
                                      <p:cBhvr additive="base">
                                        <p:cTn id="116" dur="500" fill="hold"/>
                                        <p:tgtEl>
                                          <p:spTgt spid="12"/>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64"/>
                                        </p:tgtEl>
                                        <p:attrNameLst>
                                          <p:attrName>style.visibility</p:attrName>
                                        </p:attrNameLst>
                                      </p:cBhvr>
                                      <p:to>
                                        <p:strVal val="visible"/>
                                      </p:to>
                                    </p:set>
                                    <p:anim calcmode="lin" valueType="num">
                                      <p:cBhvr additive="base">
                                        <p:cTn id="119" dur="500" fill="hold"/>
                                        <p:tgtEl>
                                          <p:spTgt spid="64"/>
                                        </p:tgtEl>
                                        <p:attrNameLst>
                                          <p:attrName>ppt_x</p:attrName>
                                        </p:attrNameLst>
                                      </p:cBhvr>
                                      <p:tavLst>
                                        <p:tav tm="0">
                                          <p:val>
                                            <p:strVal val="#ppt_x"/>
                                          </p:val>
                                        </p:tav>
                                        <p:tav tm="100000">
                                          <p:val>
                                            <p:strVal val="#ppt_x"/>
                                          </p:val>
                                        </p:tav>
                                      </p:tavLst>
                                    </p:anim>
                                    <p:anim calcmode="lin" valueType="num">
                                      <p:cBhvr additive="base">
                                        <p:cTn id="120" dur="500" fill="hold"/>
                                        <p:tgtEl>
                                          <p:spTgt spid="6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68"/>
                                        </p:tgtEl>
                                        <p:attrNameLst>
                                          <p:attrName>style.visibility</p:attrName>
                                        </p:attrNameLst>
                                      </p:cBhvr>
                                      <p:to>
                                        <p:strVal val="visible"/>
                                      </p:to>
                                    </p:set>
                                    <p:anim calcmode="lin" valueType="num">
                                      <p:cBhvr additive="base">
                                        <p:cTn id="123" dur="500" fill="hold"/>
                                        <p:tgtEl>
                                          <p:spTgt spid="68"/>
                                        </p:tgtEl>
                                        <p:attrNameLst>
                                          <p:attrName>ppt_x</p:attrName>
                                        </p:attrNameLst>
                                      </p:cBhvr>
                                      <p:tavLst>
                                        <p:tav tm="0">
                                          <p:val>
                                            <p:strVal val="#ppt_x"/>
                                          </p:val>
                                        </p:tav>
                                        <p:tav tm="100000">
                                          <p:val>
                                            <p:strVal val="#ppt_x"/>
                                          </p:val>
                                        </p:tav>
                                      </p:tavLst>
                                    </p:anim>
                                    <p:anim calcmode="lin" valueType="num">
                                      <p:cBhvr additive="base">
                                        <p:cTn id="124" dur="500" fill="hold"/>
                                        <p:tgtEl>
                                          <p:spTgt spid="68"/>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fill="hold"/>
                                        <p:tgtEl>
                                          <p:spTgt spid="70"/>
                                        </p:tgtEl>
                                        <p:attrNameLst>
                                          <p:attrName>ppt_x</p:attrName>
                                        </p:attrNameLst>
                                      </p:cBhvr>
                                      <p:tavLst>
                                        <p:tav tm="0">
                                          <p:val>
                                            <p:strVal val="#ppt_x"/>
                                          </p:val>
                                        </p:tav>
                                        <p:tav tm="100000">
                                          <p:val>
                                            <p:strVal val="#ppt_x"/>
                                          </p:val>
                                        </p:tav>
                                      </p:tavLst>
                                    </p:anim>
                                    <p:anim calcmode="lin" valueType="num">
                                      <p:cBhvr additive="base">
                                        <p:cTn id="128" dur="500" fill="hold"/>
                                        <p:tgtEl>
                                          <p:spTgt spid="7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79"/>
                                        </p:tgtEl>
                                        <p:attrNameLst>
                                          <p:attrName>style.visibility</p:attrName>
                                        </p:attrNameLst>
                                      </p:cBhvr>
                                      <p:to>
                                        <p:strVal val="visible"/>
                                      </p:to>
                                    </p:set>
                                    <p:anim calcmode="lin" valueType="num">
                                      <p:cBhvr additive="base">
                                        <p:cTn id="131" dur="500" fill="hold"/>
                                        <p:tgtEl>
                                          <p:spTgt spid="79"/>
                                        </p:tgtEl>
                                        <p:attrNameLst>
                                          <p:attrName>ppt_x</p:attrName>
                                        </p:attrNameLst>
                                      </p:cBhvr>
                                      <p:tavLst>
                                        <p:tav tm="0">
                                          <p:val>
                                            <p:strVal val="#ppt_x"/>
                                          </p:val>
                                        </p:tav>
                                        <p:tav tm="100000">
                                          <p:val>
                                            <p:strVal val="#ppt_x"/>
                                          </p:val>
                                        </p:tav>
                                      </p:tavLst>
                                    </p:anim>
                                    <p:anim calcmode="lin" valueType="num">
                                      <p:cBhvr additive="base">
                                        <p:cTn id="132" dur="500" fill="hold"/>
                                        <p:tgtEl>
                                          <p:spTgt spid="7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81"/>
                                        </p:tgtEl>
                                        <p:attrNameLst>
                                          <p:attrName>style.visibility</p:attrName>
                                        </p:attrNameLst>
                                      </p:cBhvr>
                                      <p:to>
                                        <p:strVal val="visible"/>
                                      </p:to>
                                    </p:set>
                                    <p:anim calcmode="lin" valueType="num">
                                      <p:cBhvr additive="base">
                                        <p:cTn id="135" dur="500" fill="hold"/>
                                        <p:tgtEl>
                                          <p:spTgt spid="81"/>
                                        </p:tgtEl>
                                        <p:attrNameLst>
                                          <p:attrName>ppt_x</p:attrName>
                                        </p:attrNameLst>
                                      </p:cBhvr>
                                      <p:tavLst>
                                        <p:tav tm="0">
                                          <p:val>
                                            <p:strVal val="#ppt_x"/>
                                          </p:val>
                                        </p:tav>
                                        <p:tav tm="100000">
                                          <p:val>
                                            <p:strVal val="#ppt_x"/>
                                          </p:val>
                                        </p:tav>
                                      </p:tavLst>
                                    </p:anim>
                                    <p:anim calcmode="lin" valueType="num">
                                      <p:cBhvr additive="base">
                                        <p:cTn id="136" dur="500" fill="hold"/>
                                        <p:tgtEl>
                                          <p:spTgt spid="81"/>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7"/>
                                        </p:tgtEl>
                                        <p:attrNameLst>
                                          <p:attrName>style.visibility</p:attrName>
                                        </p:attrNameLst>
                                      </p:cBhvr>
                                      <p:to>
                                        <p:strVal val="visible"/>
                                      </p:to>
                                    </p:set>
                                    <p:anim calcmode="lin" valueType="num">
                                      <p:cBhvr additive="base">
                                        <p:cTn id="139" dur="500" fill="hold"/>
                                        <p:tgtEl>
                                          <p:spTgt spid="7"/>
                                        </p:tgtEl>
                                        <p:attrNameLst>
                                          <p:attrName>ppt_x</p:attrName>
                                        </p:attrNameLst>
                                      </p:cBhvr>
                                      <p:tavLst>
                                        <p:tav tm="0">
                                          <p:val>
                                            <p:strVal val="#ppt_x"/>
                                          </p:val>
                                        </p:tav>
                                        <p:tav tm="100000">
                                          <p:val>
                                            <p:strVal val="#ppt_x"/>
                                          </p:val>
                                        </p:tav>
                                      </p:tavLst>
                                    </p:anim>
                                    <p:anim calcmode="lin" valueType="num">
                                      <p:cBhvr additive="base">
                                        <p:cTn id="14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11"/>
                                        </p:tgtEl>
                                        <p:attrNameLst>
                                          <p:attrName>style.visibility</p:attrName>
                                        </p:attrNameLst>
                                      </p:cBhvr>
                                      <p:to>
                                        <p:strVal val="visible"/>
                                      </p:to>
                                    </p:set>
                                    <p:anim calcmode="lin" valueType="num">
                                      <p:cBhvr additive="base">
                                        <p:cTn id="145" dur="500" fill="hold"/>
                                        <p:tgtEl>
                                          <p:spTgt spid="11"/>
                                        </p:tgtEl>
                                        <p:attrNameLst>
                                          <p:attrName>ppt_x</p:attrName>
                                        </p:attrNameLst>
                                      </p:cBhvr>
                                      <p:tavLst>
                                        <p:tav tm="0">
                                          <p:val>
                                            <p:strVal val="#ppt_x"/>
                                          </p:val>
                                        </p:tav>
                                        <p:tav tm="100000">
                                          <p:val>
                                            <p:strVal val="#ppt_x"/>
                                          </p:val>
                                        </p:tav>
                                      </p:tavLst>
                                    </p:anim>
                                    <p:anim calcmode="lin" valueType="num">
                                      <p:cBhvr additive="base">
                                        <p:cTn id="146" dur="500" fill="hold"/>
                                        <p:tgtEl>
                                          <p:spTgt spid="1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500" fill="hold"/>
                                        <p:tgtEl>
                                          <p:spTgt spid="55"/>
                                        </p:tgtEl>
                                        <p:attrNameLst>
                                          <p:attrName>ppt_x</p:attrName>
                                        </p:attrNameLst>
                                      </p:cBhvr>
                                      <p:tavLst>
                                        <p:tav tm="0">
                                          <p:val>
                                            <p:strVal val="#ppt_x"/>
                                          </p:val>
                                        </p:tav>
                                        <p:tav tm="100000">
                                          <p:val>
                                            <p:strVal val="#ppt_x"/>
                                          </p:val>
                                        </p:tav>
                                      </p:tavLst>
                                    </p:anim>
                                    <p:anim calcmode="lin" valueType="num">
                                      <p:cBhvr additive="base">
                                        <p:cTn id="150" dur="500" fill="hold"/>
                                        <p:tgtEl>
                                          <p:spTgt spid="55"/>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56"/>
                                        </p:tgtEl>
                                        <p:attrNameLst>
                                          <p:attrName>style.visibility</p:attrName>
                                        </p:attrNameLst>
                                      </p:cBhvr>
                                      <p:to>
                                        <p:strVal val="visible"/>
                                      </p:to>
                                    </p:set>
                                    <p:anim calcmode="lin" valueType="num">
                                      <p:cBhvr additive="base">
                                        <p:cTn id="153" dur="500" fill="hold"/>
                                        <p:tgtEl>
                                          <p:spTgt spid="56"/>
                                        </p:tgtEl>
                                        <p:attrNameLst>
                                          <p:attrName>ppt_x</p:attrName>
                                        </p:attrNameLst>
                                      </p:cBhvr>
                                      <p:tavLst>
                                        <p:tav tm="0">
                                          <p:val>
                                            <p:strVal val="#ppt_x"/>
                                          </p:val>
                                        </p:tav>
                                        <p:tav tm="100000">
                                          <p:val>
                                            <p:strVal val="#ppt_x"/>
                                          </p:val>
                                        </p:tav>
                                      </p:tavLst>
                                    </p:anim>
                                    <p:anim calcmode="lin" valueType="num">
                                      <p:cBhvr additive="base">
                                        <p:cTn id="154" dur="500" fill="hold"/>
                                        <p:tgtEl>
                                          <p:spTgt spid="56"/>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500" fill="hold"/>
                                        <p:tgtEl>
                                          <p:spTgt spid="59"/>
                                        </p:tgtEl>
                                        <p:attrNameLst>
                                          <p:attrName>ppt_x</p:attrName>
                                        </p:attrNameLst>
                                      </p:cBhvr>
                                      <p:tavLst>
                                        <p:tav tm="0">
                                          <p:val>
                                            <p:strVal val="#ppt_x"/>
                                          </p:val>
                                        </p:tav>
                                        <p:tav tm="100000">
                                          <p:val>
                                            <p:strVal val="#ppt_x"/>
                                          </p:val>
                                        </p:tav>
                                      </p:tavLst>
                                    </p:anim>
                                    <p:anim calcmode="lin" valueType="num">
                                      <p:cBhvr additive="base">
                                        <p:cTn id="158" dur="500" fill="hold"/>
                                        <p:tgtEl>
                                          <p:spTgt spid="59"/>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74"/>
                                        </p:tgtEl>
                                        <p:attrNameLst>
                                          <p:attrName>style.visibility</p:attrName>
                                        </p:attrNameLst>
                                      </p:cBhvr>
                                      <p:to>
                                        <p:strVal val="visible"/>
                                      </p:to>
                                    </p:set>
                                    <p:anim calcmode="lin" valueType="num">
                                      <p:cBhvr additive="base">
                                        <p:cTn id="161" dur="500" fill="hold"/>
                                        <p:tgtEl>
                                          <p:spTgt spid="74"/>
                                        </p:tgtEl>
                                        <p:attrNameLst>
                                          <p:attrName>ppt_x</p:attrName>
                                        </p:attrNameLst>
                                      </p:cBhvr>
                                      <p:tavLst>
                                        <p:tav tm="0">
                                          <p:val>
                                            <p:strVal val="#ppt_x"/>
                                          </p:val>
                                        </p:tav>
                                        <p:tav tm="100000">
                                          <p:val>
                                            <p:strVal val="#ppt_x"/>
                                          </p:val>
                                        </p:tav>
                                      </p:tavLst>
                                    </p:anim>
                                    <p:anim calcmode="lin" valueType="num">
                                      <p:cBhvr additive="base">
                                        <p:cTn id="162" dur="500" fill="hold"/>
                                        <p:tgtEl>
                                          <p:spTgt spid="74"/>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75"/>
                                        </p:tgtEl>
                                        <p:attrNameLst>
                                          <p:attrName>style.visibility</p:attrName>
                                        </p:attrNameLst>
                                      </p:cBhvr>
                                      <p:to>
                                        <p:strVal val="visible"/>
                                      </p:to>
                                    </p:set>
                                    <p:anim calcmode="lin" valueType="num">
                                      <p:cBhvr additive="base">
                                        <p:cTn id="165" dur="500" fill="hold"/>
                                        <p:tgtEl>
                                          <p:spTgt spid="75"/>
                                        </p:tgtEl>
                                        <p:attrNameLst>
                                          <p:attrName>ppt_x</p:attrName>
                                        </p:attrNameLst>
                                      </p:cBhvr>
                                      <p:tavLst>
                                        <p:tav tm="0">
                                          <p:val>
                                            <p:strVal val="#ppt_x"/>
                                          </p:val>
                                        </p:tav>
                                        <p:tav tm="100000">
                                          <p:val>
                                            <p:strVal val="#ppt_x"/>
                                          </p:val>
                                        </p:tav>
                                      </p:tavLst>
                                    </p:anim>
                                    <p:anim calcmode="lin" valueType="num">
                                      <p:cBhvr additive="base">
                                        <p:cTn id="166" dur="500" fill="hold"/>
                                        <p:tgtEl>
                                          <p:spTgt spid="75"/>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76"/>
                                        </p:tgtEl>
                                        <p:attrNameLst>
                                          <p:attrName>style.visibility</p:attrName>
                                        </p:attrNameLst>
                                      </p:cBhvr>
                                      <p:to>
                                        <p:strVal val="visible"/>
                                      </p:to>
                                    </p:set>
                                    <p:anim calcmode="lin" valueType="num">
                                      <p:cBhvr additive="base">
                                        <p:cTn id="169" dur="500" fill="hold"/>
                                        <p:tgtEl>
                                          <p:spTgt spid="76"/>
                                        </p:tgtEl>
                                        <p:attrNameLst>
                                          <p:attrName>ppt_x</p:attrName>
                                        </p:attrNameLst>
                                      </p:cBhvr>
                                      <p:tavLst>
                                        <p:tav tm="0">
                                          <p:val>
                                            <p:strVal val="#ppt_x"/>
                                          </p:val>
                                        </p:tav>
                                        <p:tav tm="100000">
                                          <p:val>
                                            <p:strVal val="#ppt_x"/>
                                          </p:val>
                                        </p:tav>
                                      </p:tavLst>
                                    </p:anim>
                                    <p:anim calcmode="lin" valueType="num">
                                      <p:cBhvr additive="base">
                                        <p:cTn id="170" dur="500" fill="hold"/>
                                        <p:tgtEl>
                                          <p:spTgt spid="76"/>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80"/>
                                        </p:tgtEl>
                                        <p:attrNameLst>
                                          <p:attrName>style.visibility</p:attrName>
                                        </p:attrNameLst>
                                      </p:cBhvr>
                                      <p:to>
                                        <p:strVal val="visible"/>
                                      </p:to>
                                    </p:set>
                                    <p:anim calcmode="lin" valueType="num">
                                      <p:cBhvr additive="base">
                                        <p:cTn id="173" dur="500" fill="hold"/>
                                        <p:tgtEl>
                                          <p:spTgt spid="80"/>
                                        </p:tgtEl>
                                        <p:attrNameLst>
                                          <p:attrName>ppt_x</p:attrName>
                                        </p:attrNameLst>
                                      </p:cBhvr>
                                      <p:tavLst>
                                        <p:tav tm="0">
                                          <p:val>
                                            <p:strVal val="#ppt_x"/>
                                          </p:val>
                                        </p:tav>
                                        <p:tav tm="100000">
                                          <p:val>
                                            <p:strVal val="#ppt_x"/>
                                          </p:val>
                                        </p:tav>
                                      </p:tavLst>
                                    </p:anim>
                                    <p:anim calcmode="lin" valueType="num">
                                      <p:cBhvr additive="base">
                                        <p:cTn id="174" dur="500" fill="hold"/>
                                        <p:tgtEl>
                                          <p:spTgt spid="80"/>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82"/>
                                        </p:tgtEl>
                                        <p:attrNameLst>
                                          <p:attrName>style.visibility</p:attrName>
                                        </p:attrNameLst>
                                      </p:cBhvr>
                                      <p:to>
                                        <p:strVal val="visible"/>
                                      </p:to>
                                    </p:set>
                                    <p:anim calcmode="lin" valueType="num">
                                      <p:cBhvr additive="base">
                                        <p:cTn id="177" dur="500" fill="hold"/>
                                        <p:tgtEl>
                                          <p:spTgt spid="82"/>
                                        </p:tgtEl>
                                        <p:attrNameLst>
                                          <p:attrName>ppt_x</p:attrName>
                                        </p:attrNameLst>
                                      </p:cBhvr>
                                      <p:tavLst>
                                        <p:tav tm="0">
                                          <p:val>
                                            <p:strVal val="#ppt_x"/>
                                          </p:val>
                                        </p:tav>
                                        <p:tav tm="100000">
                                          <p:val>
                                            <p:strVal val="#ppt_x"/>
                                          </p:val>
                                        </p:tav>
                                      </p:tavLst>
                                    </p:anim>
                                    <p:anim calcmode="lin" valueType="num">
                                      <p:cBhvr additive="base">
                                        <p:cTn id="178" dur="500" fill="hold"/>
                                        <p:tgtEl>
                                          <p:spTgt spid="82"/>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8"/>
                                        </p:tgtEl>
                                        <p:attrNameLst>
                                          <p:attrName>style.visibility</p:attrName>
                                        </p:attrNameLst>
                                      </p:cBhvr>
                                      <p:to>
                                        <p:strVal val="visible"/>
                                      </p:to>
                                    </p:set>
                                    <p:anim calcmode="lin" valueType="num">
                                      <p:cBhvr additive="base">
                                        <p:cTn id="181" dur="500" fill="hold"/>
                                        <p:tgtEl>
                                          <p:spTgt spid="8"/>
                                        </p:tgtEl>
                                        <p:attrNameLst>
                                          <p:attrName>ppt_x</p:attrName>
                                        </p:attrNameLst>
                                      </p:cBhvr>
                                      <p:tavLst>
                                        <p:tav tm="0">
                                          <p:val>
                                            <p:strVal val="#ppt_x"/>
                                          </p:val>
                                        </p:tav>
                                        <p:tav tm="100000">
                                          <p:val>
                                            <p:strVal val="#ppt_x"/>
                                          </p:val>
                                        </p:tav>
                                      </p:tavLst>
                                    </p:anim>
                                    <p:anim calcmode="lin" valueType="num">
                                      <p:cBhvr additive="base">
                                        <p:cTn id="18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47"/>
                                        </p:tgtEl>
                                        <p:attrNameLst>
                                          <p:attrName>style.visibility</p:attrName>
                                        </p:attrNameLst>
                                      </p:cBhvr>
                                      <p:to>
                                        <p:strVal val="visible"/>
                                      </p:to>
                                    </p:set>
                                    <p:anim calcmode="lin" valueType="num">
                                      <p:cBhvr additive="base">
                                        <p:cTn id="187" dur="500" fill="hold"/>
                                        <p:tgtEl>
                                          <p:spTgt spid="47"/>
                                        </p:tgtEl>
                                        <p:attrNameLst>
                                          <p:attrName>ppt_x</p:attrName>
                                        </p:attrNameLst>
                                      </p:cBhvr>
                                      <p:tavLst>
                                        <p:tav tm="0">
                                          <p:val>
                                            <p:strVal val="#ppt_x"/>
                                          </p:val>
                                        </p:tav>
                                        <p:tav tm="100000">
                                          <p:val>
                                            <p:strVal val="#ppt_x"/>
                                          </p:val>
                                        </p:tav>
                                      </p:tavLst>
                                    </p:anim>
                                    <p:anim calcmode="lin" valueType="num">
                                      <p:cBhvr additive="base">
                                        <p:cTn id="18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nodeType="clickEffect">
                                  <p:stCondLst>
                                    <p:cond delay="0"/>
                                  </p:stCondLst>
                                  <p:childTnLst>
                                    <p:set>
                                      <p:cBhvr>
                                        <p:cTn id="192" dur="1" fill="hold">
                                          <p:stCondLst>
                                            <p:cond delay="0"/>
                                          </p:stCondLst>
                                        </p:cTn>
                                        <p:tgtEl>
                                          <p:spTgt spid="10">
                                            <p:txEl>
                                              <p:pRg st="0" end="0"/>
                                            </p:txEl>
                                          </p:spTgt>
                                        </p:tgtEl>
                                        <p:attrNameLst>
                                          <p:attrName>style.visibility</p:attrName>
                                        </p:attrNameLst>
                                      </p:cBhvr>
                                      <p:to>
                                        <p:strVal val="visible"/>
                                      </p:to>
                                    </p:set>
                                    <p:anim calcmode="lin" valueType="num">
                                      <p:cBhvr additive="base">
                                        <p:cTn id="19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94"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195" presetID="2" presetClass="entr" presetSubtype="4" fill="hold" nodeType="withEffect">
                                  <p:stCondLst>
                                    <p:cond delay="0"/>
                                  </p:stCondLst>
                                  <p:childTnLst>
                                    <p:set>
                                      <p:cBhvr>
                                        <p:cTn id="196" dur="1" fill="hold">
                                          <p:stCondLst>
                                            <p:cond delay="0"/>
                                          </p:stCondLst>
                                        </p:cTn>
                                        <p:tgtEl>
                                          <p:spTgt spid="10">
                                            <p:txEl>
                                              <p:pRg st="1" end="1"/>
                                            </p:txEl>
                                          </p:spTgt>
                                        </p:tgtEl>
                                        <p:attrNameLst>
                                          <p:attrName>style.visibility</p:attrName>
                                        </p:attrNameLst>
                                      </p:cBhvr>
                                      <p:to>
                                        <p:strVal val="visible"/>
                                      </p:to>
                                    </p:set>
                                    <p:anim calcmode="lin" valueType="num">
                                      <p:cBhvr additive="base">
                                        <p:cTn id="19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98"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13"/>
                                        </p:tgtEl>
                                        <p:attrNameLst>
                                          <p:attrName>style.visibility</p:attrName>
                                        </p:attrNameLst>
                                      </p:cBhvr>
                                      <p:to>
                                        <p:strVal val="visible"/>
                                      </p:to>
                                    </p:set>
                                    <p:anim calcmode="lin" valueType="num">
                                      <p:cBhvr additive="base">
                                        <p:cTn id="201" dur="500" fill="hold"/>
                                        <p:tgtEl>
                                          <p:spTgt spid="13"/>
                                        </p:tgtEl>
                                        <p:attrNameLst>
                                          <p:attrName>ppt_x</p:attrName>
                                        </p:attrNameLst>
                                      </p:cBhvr>
                                      <p:tavLst>
                                        <p:tav tm="0">
                                          <p:val>
                                            <p:strVal val="#ppt_x"/>
                                          </p:val>
                                        </p:tav>
                                        <p:tav tm="100000">
                                          <p:val>
                                            <p:strVal val="#ppt_x"/>
                                          </p:val>
                                        </p:tav>
                                      </p:tavLst>
                                    </p:anim>
                                    <p:anim calcmode="lin" valueType="num">
                                      <p:cBhvr additive="base">
                                        <p:cTn id="20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nodeType="clickEffect">
                                  <p:stCondLst>
                                    <p:cond delay="0"/>
                                  </p:stCondLst>
                                  <p:childTnLst>
                                    <p:set>
                                      <p:cBhvr>
                                        <p:cTn id="206" dur="1" fill="hold">
                                          <p:stCondLst>
                                            <p:cond delay="0"/>
                                          </p:stCondLst>
                                        </p:cTn>
                                        <p:tgtEl>
                                          <p:spTgt spid="10">
                                            <p:txEl>
                                              <p:pRg st="2" end="2"/>
                                            </p:txEl>
                                          </p:spTgt>
                                        </p:tgtEl>
                                        <p:attrNameLst>
                                          <p:attrName>style.visibility</p:attrName>
                                        </p:attrNameLst>
                                      </p:cBhvr>
                                      <p:to>
                                        <p:strVal val="visible"/>
                                      </p:to>
                                    </p:set>
                                    <p:anim calcmode="lin" valueType="num">
                                      <p:cBhvr additive="base">
                                        <p:cTn id="20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08"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p:bldP spid="58" grpId="0"/>
      <p:bldP spid="59" grpId="0"/>
      <p:bldP spid="60" grpId="0"/>
      <p:bldP spid="61" grpId="0" animBg="1"/>
      <p:bldP spid="62" grpId="0" animBg="1"/>
      <p:bldP spid="63" grpId="0" animBg="1"/>
      <p:bldP spid="64" grpId="0" animBg="1"/>
      <p:bldP spid="65" grpId="0"/>
      <p:bldP spid="66" grpId="0" animBg="1"/>
      <p:bldP spid="67" grpId="0" animBg="1"/>
      <p:bldP spid="68" grpId="0"/>
      <p:bldP spid="69" grpId="0" animBg="1"/>
      <p:bldP spid="70" grpId="0" animBg="1"/>
      <p:bldP spid="71" grpId="0"/>
      <p:bldP spid="72" grpId="0" animBg="1"/>
      <p:bldP spid="73" grpId="0" animBg="1"/>
      <p:bldP spid="74" grpId="0"/>
      <p:bldP spid="75" grpId="0" animBg="1"/>
      <p:bldP spid="76" grpId="0" animBg="1"/>
      <p:bldP spid="77" grpId="0"/>
      <p:bldP spid="78" grpId="0"/>
      <p:bldP spid="79" grpId="0"/>
      <p:bldP spid="80" grpId="0"/>
      <p:bldP spid="81" grpId="0"/>
      <p:bldP spid="82" grpId="0"/>
      <p:bldP spid="4" grpId="0"/>
      <p:bldP spid="5" grpId="0"/>
      <p:bldP spid="6" grpId="0"/>
      <p:bldP spid="7" grpId="0"/>
      <p:bldP spid="8" grpId="0"/>
      <p:bldP spid="9" grpId="0"/>
      <p:bldP spid="11" grpId="0" animBg="1"/>
      <p:bldP spid="12" grpId="0" animBg="1"/>
      <p:bldP spid="1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03548" y="1879322"/>
            <a:ext cx="813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a:ln>
                  <a:noFill/>
                </a:ln>
                <a:solidFill>
                  <a:srgbClr val="FFFFFF"/>
                </a:solidFill>
                <a:effectLst/>
                <a:uLnTx/>
                <a:uFillTx/>
                <a:latin typeface="Verdana"/>
                <a:ea typeface="+mn-ea"/>
                <a:cs typeface="+mn-cs"/>
              </a:rPr>
              <a:t>1</a:t>
            </a:r>
            <a:r>
              <a:rPr kumimoji="0" lang="hu-HU" sz="1900" b="0" i="0" u="none" strike="noStrike" kern="1200" cap="none" spc="0" normalizeH="0" baseline="0" noProof="0">
                <a:ln>
                  <a:noFill/>
                </a:ln>
                <a:solidFill>
                  <a:srgbClr val="FFFFFF"/>
                </a:solidFill>
                <a:effectLst/>
                <a:uLnTx/>
                <a:uFillTx/>
                <a:latin typeface="Verdana"/>
                <a:ea typeface="+mn-ea"/>
                <a:cs typeface="+mn-cs"/>
              </a:rPr>
              <a:t>.</a:t>
            </a:r>
            <a:r>
              <a:rPr kumimoji="0" lang="en-US" sz="1900" b="0" i="0" u="none" strike="noStrike" kern="1200" cap="none" spc="0" normalizeH="0" baseline="0" noProof="0">
                <a:ln>
                  <a:noFill/>
                </a:ln>
                <a:solidFill>
                  <a:srgbClr val="FFFFFF"/>
                </a:solidFill>
                <a:effectLst/>
                <a:uLnTx/>
                <a:uFillTx/>
                <a:latin typeface="Verdana"/>
                <a:ea typeface="+mn-ea"/>
                <a:cs typeface="+mn-cs"/>
              </a:rPr>
              <a:t> I</a:t>
            </a:r>
            <a:r>
              <a:rPr kumimoji="0" lang="hu-HU" sz="1900" b="0" i="0" u="none" strike="noStrike" kern="1200" cap="none" spc="0" normalizeH="0" baseline="0" noProof="0">
                <a:ln>
                  <a:noFill/>
                </a:ln>
                <a:solidFill>
                  <a:srgbClr val="FFFFFF"/>
                </a:solidFill>
                <a:effectLst/>
                <a:uLnTx/>
                <a:uFillTx/>
                <a:latin typeface="Verdana"/>
                <a:ea typeface="+mn-ea"/>
                <a:cs typeface="+mn-cs"/>
              </a:rPr>
              <a:t>ntroduction to ARM</a:t>
            </a:r>
            <a:r>
              <a:rPr kumimoji="0" lang="en-US" sz="1900" b="0" i="0" u="none" strike="noStrike" kern="1200" cap="none" spc="0" normalizeH="0" baseline="0" noProof="0">
                <a:ln>
                  <a:noFill/>
                </a:ln>
                <a:solidFill>
                  <a:srgbClr val="FFFFFF"/>
                </a:solidFill>
                <a:effectLst/>
                <a:uLnTx/>
                <a:uFillTx/>
                <a:latin typeface="Verdana"/>
                <a:ea typeface="+mn-ea"/>
                <a:cs typeface="+mn-cs"/>
              </a:rPr>
              <a:t> </a:t>
            </a:r>
            <a:endParaRPr kumimoji="0" lang="hu-HU" sz="1900" b="0" i="0" u="none" strike="noStrike" kern="1200" cap="none" spc="0" normalizeH="0" baseline="0" noProof="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91194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6D6BCF-7246-C1E4-75C0-350F4C229ABF}"/>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30</a:t>
            </a:r>
            <a:r>
              <a:rPr lang="hu-HU" sz="1700" dirty="0"/>
              <a:t>)</a:t>
            </a:r>
          </a:p>
        </p:txBody>
      </p:sp>
      <p:sp>
        <p:nvSpPr>
          <p:cNvPr id="3" name="TextBox 2">
            <a:extLst>
              <a:ext uri="{FF2B5EF4-FFF2-40B4-BE49-F238E27FC236}">
                <a16:creationId xmlns:a16="http://schemas.microsoft.com/office/drawing/2014/main" id="{DCF12EE2-3854-8760-85E9-5DACB84A83CE}"/>
              </a:ext>
            </a:extLst>
          </p:cNvPr>
          <p:cNvSpPr txBox="1"/>
          <p:nvPr/>
        </p:nvSpPr>
        <p:spPr>
          <a:xfrm>
            <a:off x="63311" y="520637"/>
            <a:ext cx="9037410" cy="64633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Evolution of the ins</a:t>
            </a:r>
            <a:r>
              <a:rPr kumimoji="0" lang="en-US" b="0" i="0" u="none" strike="noStrike" kern="1200" cap="none" spc="0" normalizeH="0" baseline="0" noProof="0" dirty="0" err="1">
                <a:ln>
                  <a:noFill/>
                </a:ln>
                <a:solidFill>
                  <a:schemeClr val="accent6"/>
                </a:solidFill>
                <a:effectLst/>
                <a:uLnTx/>
                <a:uFillTx/>
                <a:latin typeface="Verdana"/>
                <a:ea typeface="+mn-ea"/>
                <a:cs typeface="+mn-cs"/>
              </a:rPr>
              <a:t>truction</a:t>
            </a:r>
            <a:r>
              <a:rPr kumimoji="0" lang="en-US" b="0" i="0" u="none" strike="noStrike" kern="1200" cap="none" spc="0" normalizeH="0" baseline="0" noProof="0" dirty="0">
                <a:ln>
                  <a:noFill/>
                </a:ln>
                <a:solidFill>
                  <a:schemeClr val="accent6"/>
                </a:solidFill>
                <a:effectLst/>
                <a:uLnTx/>
                <a:uFillTx/>
                <a:latin typeface="Verdana"/>
                <a:ea typeface="+mn-ea"/>
                <a:cs typeface="+mn-cs"/>
              </a:rPr>
              <a:t> types introduced in the subsequent ISA releases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to enhance compute capabilities -2</a:t>
            </a:r>
            <a:endParaRPr kumimoji="0" lang="en-US"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9C1BDDD6-53BF-36C4-08EA-99D2C4A6844F}"/>
              </a:ext>
            </a:extLst>
          </p:cNvPr>
          <p:cNvSpPr txBox="1"/>
          <p:nvPr/>
        </p:nvSpPr>
        <p:spPr>
          <a:xfrm>
            <a:off x="107950" y="1156137"/>
            <a:ext cx="9220409" cy="2539157"/>
          </a:xfrm>
          <a:prstGeom prst="rect">
            <a:avLst/>
          </a:prstGeom>
          <a:noFill/>
        </p:spPr>
        <p:txBody>
          <a:bodyPr wrap="none" rtlCol="0">
            <a:spAutoFit/>
          </a:bodyPr>
          <a:lstStyle/>
          <a:p>
            <a:pPr marL="285750" indent="-285750">
              <a:buFont typeface="Arial" panose="020B0604020202020204" pitchFamily="34" charset="0"/>
              <a:buChar char="•"/>
            </a:pPr>
            <a:r>
              <a:rPr lang="en-US" sz="1600" dirty="0"/>
              <a:t>The previous Figure indicates the </a:t>
            </a:r>
            <a:r>
              <a:rPr lang="en-US" sz="1600" dirty="0">
                <a:solidFill>
                  <a:srgbClr val="FF0000"/>
                </a:solidFill>
              </a:rPr>
              <a:t>evolution of the computing capabilities </a:t>
            </a:r>
            <a:r>
              <a:rPr lang="en-US" sz="1600" dirty="0"/>
              <a:t>of the </a:t>
            </a:r>
          </a:p>
          <a:p>
            <a:pPr>
              <a:spcAft>
                <a:spcPts val="600"/>
              </a:spcAft>
            </a:pPr>
            <a:r>
              <a:rPr lang="en-US" sz="1600" dirty="0"/>
              <a:t>      ARM ISA.</a:t>
            </a:r>
          </a:p>
          <a:p>
            <a:pPr>
              <a:spcAft>
                <a:spcPts val="600"/>
              </a:spcAft>
            </a:pPr>
            <a:r>
              <a:rPr lang="en-US" sz="1600" dirty="0"/>
              <a:t>    It began by introducing </a:t>
            </a:r>
            <a:r>
              <a:rPr lang="en-US" sz="1600" dirty="0">
                <a:solidFill>
                  <a:srgbClr val="0070C0"/>
                </a:solidFill>
              </a:rPr>
              <a:t>scalar FP and vector FP support through a coprocessor.</a:t>
            </a:r>
          </a:p>
          <a:p>
            <a:r>
              <a:rPr lang="en-US" sz="1600" dirty="0"/>
              <a:t>    This was later followed by adding the support of </a:t>
            </a:r>
            <a:r>
              <a:rPr lang="en-US" sz="1600" dirty="0">
                <a:solidFill>
                  <a:srgbClr val="0070C0"/>
                </a:solidFill>
              </a:rPr>
              <a:t>32-bit FX-SIMD, 64/128-bit</a:t>
            </a:r>
          </a:p>
          <a:p>
            <a:pPr>
              <a:spcAft>
                <a:spcPts val="600"/>
              </a:spcAft>
            </a:pPr>
            <a:r>
              <a:rPr lang="en-US" sz="1600" dirty="0">
                <a:solidFill>
                  <a:srgbClr val="0070C0"/>
                </a:solidFill>
              </a:rPr>
              <a:t>      FX/FP-SIMD and eventually 128 to 2024-bit FX/FP SIMD instructions</a:t>
            </a:r>
            <a:r>
              <a:rPr lang="en-US" sz="1600" dirty="0"/>
              <a:t>.</a:t>
            </a:r>
          </a:p>
          <a:p>
            <a:pPr marL="285750" indent="-285750">
              <a:buFont typeface="Arial" panose="020B0604020202020204" pitchFamily="34" charset="0"/>
              <a:buChar char="•"/>
            </a:pPr>
            <a:r>
              <a:rPr lang="en-US" sz="1600" dirty="0"/>
              <a:t>These enhancements were provided to improve computational capabilities for</a:t>
            </a:r>
          </a:p>
          <a:p>
            <a:r>
              <a:rPr lang="en-US" sz="1600" dirty="0">
                <a:solidFill>
                  <a:srgbClr val="0070C0"/>
                </a:solidFill>
              </a:rPr>
              <a:t>      emerging new applications</a:t>
            </a:r>
            <a:r>
              <a:rPr lang="en-US" sz="1600" dirty="0"/>
              <a:t>, starting with basic mobile applications, subsequently</a:t>
            </a:r>
          </a:p>
          <a:p>
            <a:r>
              <a:rPr lang="en-US" sz="1600" dirty="0"/>
              <a:t>      for multimedia and 3D graphics, and ultimately addressing high-performance (HP) </a:t>
            </a:r>
          </a:p>
          <a:p>
            <a:r>
              <a:rPr lang="en-US" sz="1600" dirty="0"/>
              <a:t>      computing and AI applications.</a:t>
            </a:r>
            <a:endParaRPr lang="hu-HU" sz="1600" dirty="0"/>
          </a:p>
        </p:txBody>
      </p:sp>
    </p:spTree>
    <p:extLst>
      <p:ext uri="{BB962C8B-B14F-4D97-AF65-F5344CB8AC3E}">
        <p14:creationId xmlns:p14="http://schemas.microsoft.com/office/powerpoint/2010/main" val="217072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anim calcmode="lin" valueType="num">
                                      <p:cBhvr additive="base">
                                        <p:cTn id="3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anim calcmode="lin" valueType="num">
                                      <p:cBhvr additive="base">
                                        <p:cTn id="39"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 calcmode="lin" valueType="num">
                                      <p:cBhvr additive="base">
                                        <p:cTn id="43"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3A7086-513E-02DA-4669-70D6F83339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3661CA-24C7-9C5E-E169-84DFEACA14C1}"/>
              </a:ext>
            </a:extLst>
          </p:cNvPr>
          <p:cNvSpPr>
            <a:spLocks noGrp="1"/>
          </p:cNvSpPr>
          <p:nvPr>
            <p:ph type="title"/>
          </p:nvPr>
        </p:nvSpPr>
        <p:spPr/>
        <p:txBody>
          <a:bodyPr/>
          <a:lstStyle/>
          <a:p>
            <a:endParaRPr lang="hu-HU"/>
          </a:p>
        </p:txBody>
      </p:sp>
      <p:sp>
        <p:nvSpPr>
          <p:cNvPr id="43" name="Title 1">
            <a:extLst>
              <a:ext uri="{FF2B5EF4-FFF2-40B4-BE49-F238E27FC236}">
                <a16:creationId xmlns:a16="http://schemas.microsoft.com/office/drawing/2014/main" id="{B9AB968E-B239-1737-74A1-CD38ABA81871}"/>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2.1 Overview of the evolution of the Arm ISA (31)</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44" name="TextBox 43">
            <a:extLst>
              <a:ext uri="{FF2B5EF4-FFF2-40B4-BE49-F238E27FC236}">
                <a16:creationId xmlns:a16="http://schemas.microsoft.com/office/drawing/2014/main" id="{6C7D887C-2987-4857-9881-45C3D3AAC4F0}"/>
              </a:ext>
            </a:extLst>
          </p:cNvPr>
          <p:cNvSpPr txBox="1"/>
          <p:nvPr/>
        </p:nvSpPr>
        <p:spPr>
          <a:xfrm>
            <a:off x="74801" y="441325"/>
            <a:ext cx="93275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Which Arm ISA </a:t>
            </a:r>
            <a:r>
              <a:rPr kumimoji="0" lang="hu-HU" altLang="en-US" sz="1800" b="0" i="0" u="none" strike="noStrike" kern="1200" cap="none" spc="-50" normalizeH="0" baseline="0" noProof="0" dirty="0" err="1">
                <a:ln>
                  <a:noFill/>
                </a:ln>
                <a:solidFill>
                  <a:srgbClr val="2D2D8A"/>
                </a:solidFill>
                <a:effectLst/>
                <a:uLnTx/>
                <a:uFillTx/>
                <a:latin typeface="Verdana"/>
                <a:ea typeface="+mn-ea"/>
                <a:cs typeface="+mn-cs"/>
              </a:rPr>
              <a:t>extensions</a:t>
            </a: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 are used at present in numeric computations?</a:t>
            </a:r>
          </a:p>
        </p:txBody>
      </p:sp>
      <p:sp>
        <p:nvSpPr>
          <p:cNvPr id="45" name="Rounded Rectangle 10">
            <a:extLst>
              <a:ext uri="{FF2B5EF4-FFF2-40B4-BE49-F238E27FC236}">
                <a16:creationId xmlns:a16="http://schemas.microsoft.com/office/drawing/2014/main" id="{976CF082-E5A9-3A6E-78D0-B0C6EF87E00F}"/>
              </a:ext>
            </a:extLst>
          </p:cNvPr>
          <p:cNvSpPr/>
          <p:nvPr/>
        </p:nvSpPr>
        <p:spPr bwMode="auto">
          <a:xfrm>
            <a:off x="-18510" y="876843"/>
            <a:ext cx="9146964" cy="1548000"/>
          </a:xfrm>
          <a:prstGeom prst="roundRect">
            <a:avLst/>
          </a:prstGeom>
          <a:solidFill>
            <a:srgbClr val="DBEE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6" name="TextBox 45">
            <a:extLst>
              <a:ext uri="{FF2B5EF4-FFF2-40B4-BE49-F238E27FC236}">
                <a16:creationId xmlns:a16="http://schemas.microsoft.com/office/drawing/2014/main" id="{C289CCF9-D9A5-C0DC-D585-45547644E84A}"/>
              </a:ext>
            </a:extLst>
          </p:cNvPr>
          <p:cNvSpPr txBox="1"/>
          <p:nvPr/>
        </p:nvSpPr>
        <p:spPr>
          <a:xfrm>
            <a:off x="74918" y="876843"/>
            <a:ext cx="906650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From all extensions introduced for enhancing the compute capabilities of the Arm ISA,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recently, </a:t>
            </a:r>
            <a:r>
              <a:rPr kumimoji="0" lang="en-US" sz="1600" b="0" i="0" u="none" strike="noStrike" kern="1200" cap="none" spc="0" normalizeH="0" baseline="0" noProof="0" dirty="0">
                <a:ln>
                  <a:noFill/>
                </a:ln>
                <a:solidFill>
                  <a:srgbClr val="FF0000"/>
                </a:solidFill>
                <a:effectLst/>
                <a:uLnTx/>
                <a:uFillTx/>
                <a:latin typeface="Verdana"/>
                <a:ea typeface="+mn-ea"/>
                <a:cs typeface="+mn-cs"/>
              </a:rPr>
              <a:t>only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Rounded Rectangle 21">
            <a:extLst>
              <a:ext uri="{FF2B5EF4-FFF2-40B4-BE49-F238E27FC236}">
                <a16:creationId xmlns:a16="http://schemas.microsoft.com/office/drawing/2014/main" id="{C63080C3-531D-D9C7-C507-A8CB5B890470}"/>
              </a:ext>
            </a:extLst>
          </p:cNvPr>
          <p:cNvSpPr/>
          <p:nvPr/>
        </p:nvSpPr>
        <p:spPr bwMode="auto">
          <a:xfrm>
            <a:off x="-15548" y="2566169"/>
            <a:ext cx="9144000" cy="2952000"/>
          </a:xfrm>
          <a:prstGeom prst="roundRect">
            <a:avLst/>
          </a:prstGeom>
          <a:solidFill>
            <a:schemeClr val="bg1">
              <a:lumMod val="9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Text Box 16">
            <a:extLst>
              <a:ext uri="{FF2B5EF4-FFF2-40B4-BE49-F238E27FC236}">
                <a16:creationId xmlns:a16="http://schemas.microsoft.com/office/drawing/2014/main" id="{701D7EA0-0B76-B0D9-2E15-FFE856611949}"/>
              </a:ext>
            </a:extLst>
          </p:cNvPr>
          <p:cNvSpPr txBox="1">
            <a:spLocks noChangeArrowheads="1"/>
          </p:cNvSpPr>
          <p:nvPr/>
        </p:nvSpPr>
        <p:spPr bwMode="auto">
          <a:xfrm>
            <a:off x="1569131" y="2690389"/>
            <a:ext cx="641072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introduced to enhance compute capabilities</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9" name="Line 17">
            <a:extLst>
              <a:ext uri="{FF2B5EF4-FFF2-40B4-BE49-F238E27FC236}">
                <a16:creationId xmlns:a16="http://schemas.microsoft.com/office/drawing/2014/main" id="{17D5C614-997D-D268-7497-5A9131D6332A}"/>
              </a:ext>
            </a:extLst>
          </p:cNvPr>
          <p:cNvSpPr>
            <a:spLocks noChangeShapeType="1"/>
          </p:cNvSpPr>
          <p:nvPr/>
        </p:nvSpPr>
        <p:spPr bwMode="auto">
          <a:xfrm flipV="1">
            <a:off x="698605" y="3258904"/>
            <a:ext cx="727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0" name="Line 22">
            <a:extLst>
              <a:ext uri="{FF2B5EF4-FFF2-40B4-BE49-F238E27FC236}">
                <a16:creationId xmlns:a16="http://schemas.microsoft.com/office/drawing/2014/main" id="{8E15F6E2-313A-8791-4474-B914638C86C8}"/>
              </a:ext>
            </a:extLst>
          </p:cNvPr>
          <p:cNvSpPr>
            <a:spLocks noChangeShapeType="1"/>
          </p:cNvSpPr>
          <p:nvPr/>
        </p:nvSpPr>
        <p:spPr bwMode="auto">
          <a:xfrm>
            <a:off x="3962456" y="3070045"/>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1" name="Line 25">
            <a:extLst>
              <a:ext uri="{FF2B5EF4-FFF2-40B4-BE49-F238E27FC236}">
                <a16:creationId xmlns:a16="http://schemas.microsoft.com/office/drawing/2014/main" id="{EC5AF0D8-E546-CCA2-BB50-ECE1099F905E}"/>
              </a:ext>
            </a:extLst>
          </p:cNvPr>
          <p:cNvSpPr>
            <a:spLocks noChangeShapeType="1"/>
          </p:cNvSpPr>
          <p:nvPr/>
        </p:nvSpPr>
        <p:spPr bwMode="auto">
          <a:xfrm>
            <a:off x="694419" y="325890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2" name="Line 29">
            <a:extLst>
              <a:ext uri="{FF2B5EF4-FFF2-40B4-BE49-F238E27FC236}">
                <a16:creationId xmlns:a16="http://schemas.microsoft.com/office/drawing/2014/main" id="{CF6DFDE3-F9DA-754D-2824-7A5250ED0531}"/>
              </a:ext>
            </a:extLst>
          </p:cNvPr>
          <p:cNvSpPr>
            <a:spLocks noChangeShapeType="1"/>
          </p:cNvSpPr>
          <p:nvPr/>
        </p:nvSpPr>
        <p:spPr bwMode="auto">
          <a:xfrm flipH="1">
            <a:off x="3960495" y="3252532"/>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Oval 13">
            <a:extLst>
              <a:ext uri="{FF2B5EF4-FFF2-40B4-BE49-F238E27FC236}">
                <a16:creationId xmlns:a16="http://schemas.microsoft.com/office/drawing/2014/main" id="{369309B1-7B63-D93B-CBA6-B9CD15AB11A5}"/>
              </a:ext>
            </a:extLst>
          </p:cNvPr>
          <p:cNvSpPr>
            <a:spLocks noChangeArrowheads="1"/>
          </p:cNvSpPr>
          <p:nvPr/>
        </p:nvSpPr>
        <p:spPr bwMode="auto">
          <a:xfrm>
            <a:off x="653600" y="341125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4" name="Oval 53">
            <a:extLst>
              <a:ext uri="{FF2B5EF4-FFF2-40B4-BE49-F238E27FC236}">
                <a16:creationId xmlns:a16="http://schemas.microsoft.com/office/drawing/2014/main" id="{523CE476-DF89-20A1-B350-C9808C3D0DB9}"/>
              </a:ext>
            </a:extLst>
          </p:cNvPr>
          <p:cNvSpPr>
            <a:spLocks noChangeArrowheads="1"/>
          </p:cNvSpPr>
          <p:nvPr/>
        </p:nvSpPr>
        <p:spPr bwMode="auto">
          <a:xfrm>
            <a:off x="3924907" y="3406495"/>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5" name="Line 29">
            <a:extLst>
              <a:ext uri="{FF2B5EF4-FFF2-40B4-BE49-F238E27FC236}">
                <a16:creationId xmlns:a16="http://schemas.microsoft.com/office/drawing/2014/main" id="{374C5912-0142-8BD9-3450-8359A928ECFC}"/>
              </a:ext>
            </a:extLst>
          </p:cNvPr>
          <p:cNvSpPr>
            <a:spLocks noChangeShapeType="1"/>
          </p:cNvSpPr>
          <p:nvPr/>
        </p:nvSpPr>
        <p:spPr bwMode="auto">
          <a:xfrm flipH="1">
            <a:off x="7979998" y="325778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Oval 55">
            <a:extLst>
              <a:ext uri="{FF2B5EF4-FFF2-40B4-BE49-F238E27FC236}">
                <a16:creationId xmlns:a16="http://schemas.microsoft.com/office/drawing/2014/main" id="{30AB784F-EC3E-3CE9-81E4-7410C8466F37}"/>
              </a:ext>
            </a:extLst>
          </p:cNvPr>
          <p:cNvSpPr>
            <a:spLocks noChangeArrowheads="1"/>
          </p:cNvSpPr>
          <p:nvPr/>
        </p:nvSpPr>
        <p:spPr bwMode="auto">
          <a:xfrm>
            <a:off x="7944410" y="341174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7" name="TextBox 56">
            <a:extLst>
              <a:ext uri="{FF2B5EF4-FFF2-40B4-BE49-F238E27FC236}">
                <a16:creationId xmlns:a16="http://schemas.microsoft.com/office/drawing/2014/main" id="{1CB8CB65-7348-F73F-CAEF-D591C73132C9}"/>
              </a:ext>
            </a:extLst>
          </p:cNvPr>
          <p:cNvSpPr txBox="1"/>
          <p:nvPr/>
        </p:nvSpPr>
        <p:spPr>
          <a:xfrm>
            <a:off x="135768" y="3500915"/>
            <a:ext cx="134363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GPR reg. set</a:t>
            </a:r>
          </a:p>
        </p:txBody>
      </p:sp>
      <p:sp>
        <p:nvSpPr>
          <p:cNvPr id="58" name="TextBox 57">
            <a:extLst>
              <a:ext uri="{FF2B5EF4-FFF2-40B4-BE49-F238E27FC236}">
                <a16:creationId xmlns:a16="http://schemas.microsoft.com/office/drawing/2014/main" id="{0B052AFC-4A4D-0F21-F54E-ED2BC59A82E0}"/>
              </a:ext>
            </a:extLst>
          </p:cNvPr>
          <p:cNvSpPr txBox="1"/>
          <p:nvPr/>
        </p:nvSpPr>
        <p:spPr>
          <a:xfrm>
            <a:off x="3030921" y="3532445"/>
            <a:ext cx="230223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Secondary register set</a:t>
            </a:r>
          </a:p>
        </p:txBody>
      </p:sp>
      <p:sp>
        <p:nvSpPr>
          <p:cNvPr id="59" name="TextBox 58">
            <a:extLst>
              <a:ext uri="{FF2B5EF4-FFF2-40B4-BE49-F238E27FC236}">
                <a16:creationId xmlns:a16="http://schemas.microsoft.com/office/drawing/2014/main" id="{00D05E10-013A-0BA0-21A4-A43BD5ECB5A9}"/>
              </a:ext>
            </a:extLst>
          </p:cNvPr>
          <p:cNvSpPr txBox="1"/>
          <p:nvPr/>
        </p:nvSpPr>
        <p:spPr>
          <a:xfrm>
            <a:off x="7143887" y="3532445"/>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SVE register set</a:t>
            </a:r>
          </a:p>
        </p:txBody>
      </p:sp>
      <p:sp>
        <p:nvSpPr>
          <p:cNvPr id="60" name="Text Box 7">
            <a:extLst>
              <a:ext uri="{FF2B5EF4-FFF2-40B4-BE49-F238E27FC236}">
                <a16:creationId xmlns:a16="http://schemas.microsoft.com/office/drawing/2014/main" id="{88A75DA0-B82C-A3AE-1B3B-3FC7D2E093CC}"/>
              </a:ext>
            </a:extLst>
          </p:cNvPr>
          <p:cNvSpPr txBox="1">
            <a:spLocks noChangeArrowheads="1"/>
          </p:cNvSpPr>
          <p:nvPr/>
        </p:nvSpPr>
        <p:spPr bwMode="auto">
          <a:xfrm>
            <a:off x="-114447" y="4227557"/>
            <a:ext cx="15401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FX SIMD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extensions</a:t>
            </a:r>
          </a:p>
        </p:txBody>
      </p:sp>
      <p:sp>
        <p:nvSpPr>
          <p:cNvPr id="61" name="Line 17">
            <a:extLst>
              <a:ext uri="{FF2B5EF4-FFF2-40B4-BE49-F238E27FC236}">
                <a16:creationId xmlns:a16="http://schemas.microsoft.com/office/drawing/2014/main" id="{A6BFC738-D44A-89EC-042F-7946DE72D73C}"/>
              </a:ext>
            </a:extLst>
          </p:cNvPr>
          <p:cNvSpPr>
            <a:spLocks noChangeShapeType="1"/>
          </p:cNvSpPr>
          <p:nvPr/>
        </p:nvSpPr>
        <p:spPr bwMode="auto">
          <a:xfrm flipV="1">
            <a:off x="2117492" y="3994628"/>
            <a:ext cx="370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Line 22">
            <a:extLst>
              <a:ext uri="{FF2B5EF4-FFF2-40B4-BE49-F238E27FC236}">
                <a16:creationId xmlns:a16="http://schemas.microsoft.com/office/drawing/2014/main" id="{E21160E8-2D72-2412-0EB1-2A76919D5A81}"/>
              </a:ext>
            </a:extLst>
          </p:cNvPr>
          <p:cNvSpPr>
            <a:spLocks noChangeShapeType="1"/>
          </p:cNvSpPr>
          <p:nvPr/>
        </p:nvSpPr>
        <p:spPr bwMode="auto">
          <a:xfrm>
            <a:off x="3967596" y="3810002"/>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3" name="Line 25">
            <a:extLst>
              <a:ext uri="{FF2B5EF4-FFF2-40B4-BE49-F238E27FC236}">
                <a16:creationId xmlns:a16="http://schemas.microsoft.com/office/drawing/2014/main" id="{FA11399D-8F65-C4E4-3F09-3BD280EF49EE}"/>
              </a:ext>
            </a:extLst>
          </p:cNvPr>
          <p:cNvSpPr>
            <a:spLocks noChangeShapeType="1"/>
          </p:cNvSpPr>
          <p:nvPr/>
        </p:nvSpPr>
        <p:spPr bwMode="auto">
          <a:xfrm>
            <a:off x="655731" y="3826465"/>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4" name="Line 29">
            <a:extLst>
              <a:ext uri="{FF2B5EF4-FFF2-40B4-BE49-F238E27FC236}">
                <a16:creationId xmlns:a16="http://schemas.microsoft.com/office/drawing/2014/main" id="{E2C10B5F-0434-9B8B-9DCA-10BD25F56EC5}"/>
              </a:ext>
            </a:extLst>
          </p:cNvPr>
          <p:cNvSpPr>
            <a:spLocks noChangeShapeType="1"/>
          </p:cNvSpPr>
          <p:nvPr/>
        </p:nvSpPr>
        <p:spPr bwMode="auto">
          <a:xfrm flipH="1">
            <a:off x="5984220" y="398825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5" name="Text Box 7">
            <a:extLst>
              <a:ext uri="{FF2B5EF4-FFF2-40B4-BE49-F238E27FC236}">
                <a16:creationId xmlns:a16="http://schemas.microsoft.com/office/drawing/2014/main" id="{DEF22222-3377-8595-99EA-A7DB243A4AEE}"/>
              </a:ext>
            </a:extLst>
          </p:cNvPr>
          <p:cNvSpPr txBox="1">
            <a:spLocks noChangeArrowheads="1"/>
          </p:cNvSpPr>
          <p:nvPr/>
        </p:nvSpPr>
        <p:spPr bwMode="auto">
          <a:xfrm>
            <a:off x="3258707" y="4229279"/>
            <a:ext cx="13783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Vector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 extension</a:t>
            </a:r>
          </a:p>
        </p:txBody>
      </p:sp>
      <p:sp>
        <p:nvSpPr>
          <p:cNvPr id="66" name="Oval 13">
            <a:extLst>
              <a:ext uri="{FF2B5EF4-FFF2-40B4-BE49-F238E27FC236}">
                <a16:creationId xmlns:a16="http://schemas.microsoft.com/office/drawing/2014/main" id="{EBB6A32B-7872-D0B6-5D22-B4F050C91E02}"/>
              </a:ext>
            </a:extLst>
          </p:cNvPr>
          <p:cNvSpPr>
            <a:spLocks noChangeArrowheads="1"/>
          </p:cNvSpPr>
          <p:nvPr/>
        </p:nvSpPr>
        <p:spPr bwMode="auto">
          <a:xfrm>
            <a:off x="3930439" y="417087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67" name="Line 25">
            <a:extLst>
              <a:ext uri="{FF2B5EF4-FFF2-40B4-BE49-F238E27FC236}">
                <a16:creationId xmlns:a16="http://schemas.microsoft.com/office/drawing/2014/main" id="{F1B86667-8F07-6E84-CF9F-AC8DA0296442}"/>
              </a:ext>
            </a:extLst>
          </p:cNvPr>
          <p:cNvSpPr>
            <a:spLocks noChangeShapeType="1"/>
          </p:cNvSpPr>
          <p:nvPr/>
        </p:nvSpPr>
        <p:spPr bwMode="auto">
          <a:xfrm>
            <a:off x="3965047" y="3999458"/>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7">
            <a:extLst>
              <a:ext uri="{FF2B5EF4-FFF2-40B4-BE49-F238E27FC236}">
                <a16:creationId xmlns:a16="http://schemas.microsoft.com/office/drawing/2014/main" id="{338847CC-7317-26CC-AA76-204F5B769704}"/>
              </a:ext>
            </a:extLst>
          </p:cNvPr>
          <p:cNvSpPr txBox="1">
            <a:spLocks noChangeArrowheads="1"/>
          </p:cNvSpPr>
          <p:nvPr/>
        </p:nvSpPr>
        <p:spPr bwMode="auto">
          <a:xfrm>
            <a:off x="5120580" y="4258389"/>
            <a:ext cx="1730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69" name="Oval 13">
            <a:extLst>
              <a:ext uri="{FF2B5EF4-FFF2-40B4-BE49-F238E27FC236}">
                <a16:creationId xmlns:a16="http://schemas.microsoft.com/office/drawing/2014/main" id="{0A9B0CE5-AEA6-D6F7-3EBD-075A248A05E1}"/>
              </a:ext>
            </a:extLst>
          </p:cNvPr>
          <p:cNvSpPr>
            <a:spLocks noChangeArrowheads="1"/>
          </p:cNvSpPr>
          <p:nvPr/>
        </p:nvSpPr>
        <p:spPr bwMode="auto">
          <a:xfrm>
            <a:off x="611560" y="414698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0" name="Oval 69">
            <a:extLst>
              <a:ext uri="{FF2B5EF4-FFF2-40B4-BE49-F238E27FC236}">
                <a16:creationId xmlns:a16="http://schemas.microsoft.com/office/drawing/2014/main" id="{9EE09DAD-770A-142F-D47A-6FF387FBD951}"/>
              </a:ext>
            </a:extLst>
          </p:cNvPr>
          <p:cNvSpPr>
            <a:spLocks noChangeArrowheads="1"/>
          </p:cNvSpPr>
          <p:nvPr/>
        </p:nvSpPr>
        <p:spPr bwMode="auto">
          <a:xfrm>
            <a:off x="5948632" y="414221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1" name="Text Box 7">
            <a:extLst>
              <a:ext uri="{FF2B5EF4-FFF2-40B4-BE49-F238E27FC236}">
                <a16:creationId xmlns:a16="http://schemas.microsoft.com/office/drawing/2014/main" id="{BC88B2A5-B099-56E3-CB59-EFCBA92F1921}"/>
              </a:ext>
            </a:extLst>
          </p:cNvPr>
          <p:cNvSpPr txBox="1">
            <a:spLocks noChangeArrowheads="1"/>
          </p:cNvSpPr>
          <p:nvPr/>
        </p:nvSpPr>
        <p:spPr bwMode="auto">
          <a:xfrm>
            <a:off x="1437014" y="4217993"/>
            <a:ext cx="134095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Scalar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extensions</a:t>
            </a:r>
          </a:p>
        </p:txBody>
      </p:sp>
      <p:sp>
        <p:nvSpPr>
          <p:cNvPr id="72" name="Oval 13">
            <a:extLst>
              <a:ext uri="{FF2B5EF4-FFF2-40B4-BE49-F238E27FC236}">
                <a16:creationId xmlns:a16="http://schemas.microsoft.com/office/drawing/2014/main" id="{74CF3442-4C12-8F8A-28A0-1C09D3CF1276}"/>
              </a:ext>
            </a:extLst>
          </p:cNvPr>
          <p:cNvSpPr>
            <a:spLocks noChangeArrowheads="1"/>
          </p:cNvSpPr>
          <p:nvPr/>
        </p:nvSpPr>
        <p:spPr bwMode="auto">
          <a:xfrm>
            <a:off x="2067847" y="417067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3" name="Line 25">
            <a:extLst>
              <a:ext uri="{FF2B5EF4-FFF2-40B4-BE49-F238E27FC236}">
                <a16:creationId xmlns:a16="http://schemas.microsoft.com/office/drawing/2014/main" id="{EAF57F6F-B3AB-0CAF-CCC2-86E88A9E2E62}"/>
              </a:ext>
            </a:extLst>
          </p:cNvPr>
          <p:cNvSpPr>
            <a:spLocks noChangeShapeType="1"/>
          </p:cNvSpPr>
          <p:nvPr/>
        </p:nvSpPr>
        <p:spPr bwMode="auto">
          <a:xfrm>
            <a:off x="2102455" y="399371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4" name="Text Box 7">
            <a:extLst>
              <a:ext uri="{FF2B5EF4-FFF2-40B4-BE49-F238E27FC236}">
                <a16:creationId xmlns:a16="http://schemas.microsoft.com/office/drawing/2014/main" id="{3EA92831-46B8-C083-BDAA-6570D4B33AEA}"/>
              </a:ext>
            </a:extLst>
          </p:cNvPr>
          <p:cNvSpPr txBox="1">
            <a:spLocks noChangeArrowheads="1"/>
          </p:cNvSpPr>
          <p:nvPr/>
        </p:nvSpPr>
        <p:spPr bwMode="auto">
          <a:xfrm>
            <a:off x="6725242" y="4255453"/>
            <a:ext cx="239742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Very long</a:t>
            </a: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75" name="Line 29">
            <a:extLst>
              <a:ext uri="{FF2B5EF4-FFF2-40B4-BE49-F238E27FC236}">
                <a16:creationId xmlns:a16="http://schemas.microsoft.com/office/drawing/2014/main" id="{9B78327B-C6F4-896B-7446-02760FCD032A}"/>
              </a:ext>
            </a:extLst>
          </p:cNvPr>
          <p:cNvSpPr>
            <a:spLocks noChangeShapeType="1"/>
          </p:cNvSpPr>
          <p:nvPr/>
        </p:nvSpPr>
        <p:spPr bwMode="auto">
          <a:xfrm flipH="1">
            <a:off x="7964461" y="3816807"/>
            <a:ext cx="0" cy="36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6" name="Oval 75">
            <a:extLst>
              <a:ext uri="{FF2B5EF4-FFF2-40B4-BE49-F238E27FC236}">
                <a16:creationId xmlns:a16="http://schemas.microsoft.com/office/drawing/2014/main" id="{872C5109-EA73-F4D0-A4EF-7855D9D195AB}"/>
              </a:ext>
            </a:extLst>
          </p:cNvPr>
          <p:cNvSpPr>
            <a:spLocks noChangeArrowheads="1"/>
          </p:cNvSpPr>
          <p:nvPr/>
        </p:nvSpPr>
        <p:spPr bwMode="auto">
          <a:xfrm>
            <a:off x="7920038" y="4165141"/>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20E584F6-4587-ECE6-0B08-1BE66A5EF78D}"/>
              </a:ext>
            </a:extLst>
          </p:cNvPr>
          <p:cNvSpPr txBox="1"/>
          <p:nvPr/>
        </p:nvSpPr>
        <p:spPr>
          <a:xfrm>
            <a:off x="1309917" y="4708797"/>
            <a:ext cx="160492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(Co-proc. based)</a:t>
            </a:r>
          </a:p>
        </p:txBody>
      </p:sp>
      <p:sp>
        <p:nvSpPr>
          <p:cNvPr id="78" name="TextBox 77">
            <a:extLst>
              <a:ext uri="{FF2B5EF4-FFF2-40B4-BE49-F238E27FC236}">
                <a16:creationId xmlns:a16="http://schemas.microsoft.com/office/drawing/2014/main" id="{A88E1A07-BB11-3568-F65B-4C8AE56243BA}"/>
              </a:ext>
            </a:extLst>
          </p:cNvPr>
          <p:cNvSpPr txBox="1"/>
          <p:nvPr/>
        </p:nvSpPr>
        <p:spPr>
          <a:xfrm>
            <a:off x="2829311" y="4708797"/>
            <a:ext cx="2184893"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(Co-proc. based)</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(Sequentially executed)</a:t>
            </a:r>
          </a:p>
        </p:txBody>
      </p:sp>
      <p:sp>
        <p:nvSpPr>
          <p:cNvPr id="79" name="TextBox 78">
            <a:extLst>
              <a:ext uri="{FF2B5EF4-FFF2-40B4-BE49-F238E27FC236}">
                <a16:creationId xmlns:a16="http://schemas.microsoft.com/office/drawing/2014/main" id="{FABEF4DE-5CD2-ABFC-A6AB-D6AEF3CA741E}"/>
              </a:ext>
            </a:extLst>
          </p:cNvPr>
          <p:cNvSpPr txBox="1"/>
          <p:nvPr/>
        </p:nvSpPr>
        <p:spPr>
          <a:xfrm>
            <a:off x="4918227" y="4651891"/>
            <a:ext cx="2143536" cy="73096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300" i="0" u="none" strike="noStrike" kern="1200" cap="none" spc="0" normalizeH="0" baseline="0" noProof="0" dirty="0">
                <a:ln>
                  <a:noFill/>
                </a:ln>
                <a:solidFill>
                  <a:srgbClr val="FF0000"/>
                </a:solidFill>
                <a:effectLst/>
                <a:uLnTx/>
                <a:uFillTx/>
                <a:latin typeface="Verdana"/>
                <a:ea typeface="+mn-ea"/>
                <a:cs typeface="+mn-cs"/>
              </a:rPr>
              <a:t>(Neon)</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v7:    (64-bit)  (2004)</a:t>
            </a:r>
          </a:p>
          <a:p>
            <a:pPr marL="0" marR="0" lvl="0" indent="0" defTabSz="914400" rtl="0" eaLnBrk="1" fontAlgn="auto" latinLnBrk="0" hangingPunct="1">
              <a:lnSpc>
                <a:spcPct val="100000"/>
              </a:lnSpc>
              <a:spcBef>
                <a:spcPts val="0"/>
              </a:spcBef>
              <a:spcAft>
                <a:spcPts val="0"/>
              </a:spcAft>
              <a:buClrTx/>
              <a:buSzTx/>
              <a:buFontTx/>
              <a:buNone/>
              <a:tabLst/>
              <a:defRPr/>
            </a:pPr>
            <a:r>
              <a:rPr lang="en-US" sz="1300" dirty="0">
                <a:solidFill>
                  <a:srgbClr val="FF0000"/>
                </a:solidFill>
                <a:latin typeface="Verdana"/>
              </a:rPr>
              <a:t>v8.0: (128-bit) (2012)</a:t>
            </a:r>
            <a:endParaRPr kumimoji="0" lang="en-US" sz="1300" b="0" i="0" u="none" strike="noStrike" kern="1200" cap="none" spc="0" normalizeH="0" baseline="0" noProof="0" dirty="0">
              <a:ln>
                <a:noFill/>
              </a:ln>
              <a:solidFill>
                <a:srgbClr val="FF0000"/>
              </a:solidFill>
              <a:effectLst/>
              <a:uLnTx/>
              <a:uFillTx/>
              <a:latin typeface="Verdana"/>
            </a:endParaRPr>
          </a:p>
        </p:txBody>
      </p:sp>
      <p:sp>
        <p:nvSpPr>
          <p:cNvPr id="80" name="TextBox 79">
            <a:extLst>
              <a:ext uri="{FF2B5EF4-FFF2-40B4-BE49-F238E27FC236}">
                <a16:creationId xmlns:a16="http://schemas.microsoft.com/office/drawing/2014/main" id="{473A5489-A21F-C4E8-BEB0-D10DAA9F30D5}"/>
              </a:ext>
            </a:extLst>
          </p:cNvPr>
          <p:cNvSpPr txBox="1"/>
          <p:nvPr/>
        </p:nvSpPr>
        <p:spPr>
          <a:xfrm>
            <a:off x="7233384" y="4698287"/>
            <a:ext cx="144302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(128-2048-bit)</a:t>
            </a:r>
          </a:p>
        </p:txBody>
      </p:sp>
      <p:sp>
        <p:nvSpPr>
          <p:cNvPr id="82" name="TextBox 81">
            <a:extLst>
              <a:ext uri="{FF2B5EF4-FFF2-40B4-BE49-F238E27FC236}">
                <a16:creationId xmlns:a16="http://schemas.microsoft.com/office/drawing/2014/main" id="{BF3B7EE3-253E-24C1-0AB2-360C649BE85D}"/>
              </a:ext>
            </a:extLst>
          </p:cNvPr>
          <p:cNvSpPr txBox="1"/>
          <p:nvPr/>
        </p:nvSpPr>
        <p:spPr>
          <a:xfrm>
            <a:off x="7148705" y="4935331"/>
            <a:ext cx="1791378" cy="51809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v8.2: </a:t>
            </a:r>
            <a:r>
              <a:rPr kumimoji="0" lang="en-US" sz="1300" b="0" i="0" u="none" strike="noStrike" kern="1200" cap="none" spc="0" normalizeH="0" baseline="0" noProof="0" dirty="0">
                <a:ln>
                  <a:noFill/>
                </a:ln>
                <a:solidFill>
                  <a:srgbClr val="FF0000"/>
                </a:solidFill>
                <a:effectLst/>
                <a:uLnTx/>
                <a:uFillTx/>
                <a:latin typeface="Verdana"/>
                <a:ea typeface="+mn-ea"/>
                <a:cs typeface="+mn-cs"/>
              </a:rPr>
              <a:t>SVE </a:t>
            </a:r>
            <a:r>
              <a:rPr kumimoji="0" lang="en-US" sz="1300" b="0" i="0" u="none" strike="noStrike" kern="1200" cap="none" spc="0" normalizeH="0" baseline="0" noProof="0" dirty="0">
                <a:ln>
                  <a:noFill/>
                </a:ln>
                <a:solidFill>
                  <a:srgbClr val="000000"/>
                </a:solidFill>
                <a:effectLst/>
                <a:uLnTx/>
                <a:uFillTx/>
                <a:latin typeface="Verdana"/>
                <a:ea typeface="+mn-ea"/>
                <a:cs typeface="+mn-cs"/>
              </a:rPr>
              <a:t>  (2017)</a:t>
            </a:r>
          </a:p>
          <a:p>
            <a:pPr marL="0" marR="0" lvl="0" indent="0"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v9:    SVE2 (2021)</a:t>
            </a:r>
          </a:p>
        </p:txBody>
      </p:sp>
      <p:sp>
        <p:nvSpPr>
          <p:cNvPr id="83" name="Rounded Rectangle 5">
            <a:extLst>
              <a:ext uri="{FF2B5EF4-FFF2-40B4-BE49-F238E27FC236}">
                <a16:creationId xmlns:a16="http://schemas.microsoft.com/office/drawing/2014/main" id="{8135C870-68F6-F74C-5E8E-BF842B7E6E3B}"/>
              </a:ext>
            </a:extLst>
          </p:cNvPr>
          <p:cNvSpPr/>
          <p:nvPr/>
        </p:nvSpPr>
        <p:spPr bwMode="auto">
          <a:xfrm>
            <a:off x="4961364" y="3993924"/>
            <a:ext cx="4020759" cy="1512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 name="TextBox 2">
            <a:extLst>
              <a:ext uri="{FF2B5EF4-FFF2-40B4-BE49-F238E27FC236}">
                <a16:creationId xmlns:a16="http://schemas.microsoft.com/office/drawing/2014/main" id="{73AD6151-55AD-0424-3DB6-9A8FDADE6124}"/>
              </a:ext>
            </a:extLst>
          </p:cNvPr>
          <p:cNvSpPr txBox="1"/>
          <p:nvPr/>
        </p:nvSpPr>
        <p:spPr>
          <a:xfrm>
            <a:off x="315315" y="1460937"/>
            <a:ext cx="7106433"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128-bit FX/FP SIMD </a:t>
            </a:r>
            <a:r>
              <a:rPr kumimoji="0" lang="en-US" sz="1600" b="0" i="0" u="none" strike="noStrike" kern="1200" cap="none" spc="0" normalizeH="0" baseline="0" noProof="0" dirty="0">
                <a:ln>
                  <a:noFill/>
                </a:ln>
                <a:solidFill>
                  <a:srgbClr val="000000"/>
                </a:solidFill>
                <a:effectLst/>
                <a:uLnTx/>
                <a:uFillTx/>
                <a:latin typeface="Verdana"/>
                <a:ea typeface="+mn-ea"/>
                <a:cs typeface="+mn-cs"/>
              </a:rPr>
              <a:t>extension (commonly called </a:t>
            </a:r>
            <a:r>
              <a:rPr kumimoji="0" lang="en-US" sz="1600" b="0" i="0" u="none" strike="noStrike" kern="1200" cap="none" spc="0" normalizeH="0" baseline="0" noProof="0" dirty="0">
                <a:ln>
                  <a:noFill/>
                </a:ln>
                <a:solidFill>
                  <a:srgbClr val="FF0000"/>
                </a:solidFill>
                <a:effectLst/>
                <a:uLnTx/>
                <a:uFillTx/>
                <a:latin typeface="Verdana"/>
                <a:ea typeface="+mn-ea"/>
                <a:cs typeface="+mn-cs"/>
              </a:rPr>
              <a:t>Neon</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128-2028-bit long FX/FP SIMD </a:t>
            </a:r>
            <a:r>
              <a:rPr kumimoji="0" lang="en-US" sz="1600" b="0" i="0" u="none" strike="noStrike" kern="1200" cap="none" spc="0" normalizeH="0" baseline="0" noProof="0" dirty="0">
                <a:ln>
                  <a:noFill/>
                </a:ln>
                <a:solidFill>
                  <a:srgbClr val="000000"/>
                </a:solidFill>
                <a:effectLst/>
                <a:uLnTx/>
                <a:uFillTx/>
                <a:latin typeface="Verdana"/>
                <a:ea typeface="+mn-ea"/>
                <a:cs typeface="+mn-cs"/>
              </a:rPr>
              <a:t>extensions, called </a:t>
            </a:r>
            <a:r>
              <a:rPr kumimoji="0" lang="en-US" sz="1600" b="0" i="0" u="none" strike="noStrike" kern="1200" cap="none" spc="0" normalizeH="0" baseline="0" noProof="0" dirty="0">
                <a:ln>
                  <a:noFill/>
                </a:ln>
                <a:solidFill>
                  <a:srgbClr val="FF0000"/>
                </a:solidFill>
                <a:effectLst/>
                <a:uLnTx/>
                <a:uFillTx/>
                <a:latin typeface="Verdana"/>
                <a:ea typeface="+mn-ea"/>
                <a:cs typeface="+mn-cs"/>
              </a:rPr>
              <a:t>SVE/SVE2</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41D6B0DB-2D45-28FC-CF75-9867F728BD42}"/>
              </a:ext>
            </a:extLst>
          </p:cNvPr>
          <p:cNvSpPr txBox="1"/>
          <p:nvPr/>
        </p:nvSpPr>
        <p:spPr>
          <a:xfrm>
            <a:off x="56114" y="2033833"/>
            <a:ext cx="7632700" cy="338554"/>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are of 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they absorb</a:t>
            </a:r>
            <a:r>
              <a:rPr kumimoji="0" lang="en-US" sz="1600" b="0" i="0" u="none" strike="noStrike" kern="1200" cap="none" spc="0" normalizeH="0" baseline="0" noProof="0" dirty="0">
                <a:ln>
                  <a:noFill/>
                </a:ln>
                <a:solidFill>
                  <a:srgbClr val="0070C0"/>
                </a:solidFill>
                <a:effectLst/>
                <a:uLnTx/>
                <a:uFillTx/>
                <a:latin typeface="Verdana"/>
                <a:ea typeface="+mn-ea"/>
                <a:cs typeface="+mn-cs"/>
              </a:rPr>
              <a:t> all previous extensions.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65741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anim calcmode="lin" valueType="num">
                                      <p:cBhvr additive="base">
                                        <p:cTn id="35" dur="500" fill="hold"/>
                                        <p:tgtEl>
                                          <p:spTgt spid="50"/>
                                        </p:tgtEl>
                                        <p:attrNameLst>
                                          <p:attrName>ppt_x</p:attrName>
                                        </p:attrNameLst>
                                      </p:cBhvr>
                                      <p:tavLst>
                                        <p:tav tm="0">
                                          <p:val>
                                            <p:strVal val="#ppt_x"/>
                                          </p:val>
                                        </p:tav>
                                        <p:tav tm="100000">
                                          <p:val>
                                            <p:strVal val="#ppt_x"/>
                                          </p:val>
                                        </p:tav>
                                      </p:tavLst>
                                    </p:anim>
                                    <p:anim calcmode="lin" valueType="num">
                                      <p:cBhvr additive="base">
                                        <p:cTn id="36" dur="500" fill="hold"/>
                                        <p:tgtEl>
                                          <p:spTgt spid="5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ppt_x"/>
                                          </p:val>
                                        </p:tav>
                                        <p:tav tm="100000">
                                          <p:val>
                                            <p:strVal val="#ppt_x"/>
                                          </p:val>
                                        </p:tav>
                                      </p:tavLst>
                                    </p:anim>
                                    <p:anim calcmode="lin" valueType="num">
                                      <p:cBhvr additive="base">
                                        <p:cTn id="40" dur="500" fill="hold"/>
                                        <p:tgtEl>
                                          <p:spTgt spid="5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additive="base">
                                        <p:cTn id="43" dur="500" fill="hold"/>
                                        <p:tgtEl>
                                          <p:spTgt spid="52"/>
                                        </p:tgtEl>
                                        <p:attrNameLst>
                                          <p:attrName>ppt_x</p:attrName>
                                        </p:attrNameLst>
                                      </p:cBhvr>
                                      <p:tavLst>
                                        <p:tav tm="0">
                                          <p:val>
                                            <p:strVal val="#ppt_x"/>
                                          </p:val>
                                        </p:tav>
                                        <p:tav tm="100000">
                                          <p:val>
                                            <p:strVal val="#ppt_x"/>
                                          </p:val>
                                        </p:tav>
                                      </p:tavLst>
                                    </p:anim>
                                    <p:anim calcmode="lin" valueType="num">
                                      <p:cBhvr additive="base">
                                        <p:cTn id="44" dur="500" fill="hold"/>
                                        <p:tgtEl>
                                          <p:spTgt spid="5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ppt_x"/>
                                          </p:val>
                                        </p:tav>
                                        <p:tav tm="100000">
                                          <p:val>
                                            <p:strVal val="#ppt_x"/>
                                          </p:val>
                                        </p:tav>
                                      </p:tavLst>
                                    </p:anim>
                                    <p:anim calcmode="lin" valueType="num">
                                      <p:cBhvr additive="base">
                                        <p:cTn id="48" dur="500" fill="hold"/>
                                        <p:tgtEl>
                                          <p:spTgt spid="5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ppt_x"/>
                                          </p:val>
                                        </p:tav>
                                        <p:tav tm="100000">
                                          <p:val>
                                            <p:strVal val="#ppt_x"/>
                                          </p:val>
                                        </p:tav>
                                      </p:tavLst>
                                    </p:anim>
                                    <p:anim calcmode="lin" valueType="num">
                                      <p:cBhvr additive="base">
                                        <p:cTn id="52" dur="500" fill="hold"/>
                                        <p:tgtEl>
                                          <p:spTgt spid="5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 calcmode="lin" valueType="num">
                                      <p:cBhvr additive="base">
                                        <p:cTn id="55" dur="500" fill="hold"/>
                                        <p:tgtEl>
                                          <p:spTgt spid="55"/>
                                        </p:tgtEl>
                                        <p:attrNameLst>
                                          <p:attrName>ppt_x</p:attrName>
                                        </p:attrNameLst>
                                      </p:cBhvr>
                                      <p:tavLst>
                                        <p:tav tm="0">
                                          <p:val>
                                            <p:strVal val="#ppt_x"/>
                                          </p:val>
                                        </p:tav>
                                        <p:tav tm="100000">
                                          <p:val>
                                            <p:strVal val="#ppt_x"/>
                                          </p:val>
                                        </p:tav>
                                      </p:tavLst>
                                    </p:anim>
                                    <p:anim calcmode="lin" valueType="num">
                                      <p:cBhvr additive="base">
                                        <p:cTn id="56" dur="500" fill="hold"/>
                                        <p:tgtEl>
                                          <p:spTgt spid="5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7"/>
                                        </p:tgtEl>
                                        <p:attrNameLst>
                                          <p:attrName>style.visibility</p:attrName>
                                        </p:attrNameLst>
                                      </p:cBhvr>
                                      <p:to>
                                        <p:strVal val="visible"/>
                                      </p:to>
                                    </p:set>
                                    <p:anim calcmode="lin" valueType="num">
                                      <p:cBhvr additive="base">
                                        <p:cTn id="63" dur="500" fill="hold"/>
                                        <p:tgtEl>
                                          <p:spTgt spid="57"/>
                                        </p:tgtEl>
                                        <p:attrNameLst>
                                          <p:attrName>ppt_x</p:attrName>
                                        </p:attrNameLst>
                                      </p:cBhvr>
                                      <p:tavLst>
                                        <p:tav tm="0">
                                          <p:val>
                                            <p:strVal val="#ppt_x"/>
                                          </p:val>
                                        </p:tav>
                                        <p:tav tm="100000">
                                          <p:val>
                                            <p:strVal val="#ppt_x"/>
                                          </p:val>
                                        </p:tav>
                                      </p:tavLst>
                                    </p:anim>
                                    <p:anim calcmode="lin" valueType="num">
                                      <p:cBhvr additive="base">
                                        <p:cTn id="64" dur="500" fill="hold"/>
                                        <p:tgtEl>
                                          <p:spTgt spid="5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ppt_x"/>
                                          </p:val>
                                        </p:tav>
                                        <p:tav tm="100000">
                                          <p:val>
                                            <p:strVal val="#ppt_x"/>
                                          </p:val>
                                        </p:tav>
                                      </p:tavLst>
                                    </p:anim>
                                    <p:anim calcmode="lin" valueType="num">
                                      <p:cBhvr additive="base">
                                        <p:cTn id="68" dur="500" fill="hold"/>
                                        <p:tgtEl>
                                          <p:spTgt spid="5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 calcmode="lin" valueType="num">
                                      <p:cBhvr additive="base">
                                        <p:cTn id="71" dur="500" fill="hold"/>
                                        <p:tgtEl>
                                          <p:spTgt spid="59"/>
                                        </p:tgtEl>
                                        <p:attrNameLst>
                                          <p:attrName>ppt_x</p:attrName>
                                        </p:attrNameLst>
                                      </p:cBhvr>
                                      <p:tavLst>
                                        <p:tav tm="0">
                                          <p:val>
                                            <p:strVal val="#ppt_x"/>
                                          </p:val>
                                        </p:tav>
                                        <p:tav tm="100000">
                                          <p:val>
                                            <p:strVal val="#ppt_x"/>
                                          </p:val>
                                        </p:tav>
                                      </p:tavLst>
                                    </p:anim>
                                    <p:anim calcmode="lin" valueType="num">
                                      <p:cBhvr additive="base">
                                        <p:cTn id="72" dur="500" fill="hold"/>
                                        <p:tgtEl>
                                          <p:spTgt spid="5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0"/>
                                        </p:tgtEl>
                                        <p:attrNameLst>
                                          <p:attrName>style.visibility</p:attrName>
                                        </p:attrNameLst>
                                      </p:cBhvr>
                                      <p:to>
                                        <p:strVal val="visible"/>
                                      </p:to>
                                    </p:set>
                                    <p:anim calcmode="lin" valueType="num">
                                      <p:cBhvr additive="base">
                                        <p:cTn id="75" dur="500" fill="hold"/>
                                        <p:tgtEl>
                                          <p:spTgt spid="60"/>
                                        </p:tgtEl>
                                        <p:attrNameLst>
                                          <p:attrName>ppt_x</p:attrName>
                                        </p:attrNameLst>
                                      </p:cBhvr>
                                      <p:tavLst>
                                        <p:tav tm="0">
                                          <p:val>
                                            <p:strVal val="#ppt_x"/>
                                          </p:val>
                                        </p:tav>
                                        <p:tav tm="100000">
                                          <p:val>
                                            <p:strVal val="#ppt_x"/>
                                          </p:val>
                                        </p:tav>
                                      </p:tavLst>
                                    </p:anim>
                                    <p:anim calcmode="lin" valueType="num">
                                      <p:cBhvr additive="base">
                                        <p:cTn id="76" dur="500" fill="hold"/>
                                        <p:tgtEl>
                                          <p:spTgt spid="6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1"/>
                                        </p:tgtEl>
                                        <p:attrNameLst>
                                          <p:attrName>style.visibility</p:attrName>
                                        </p:attrNameLst>
                                      </p:cBhvr>
                                      <p:to>
                                        <p:strVal val="visible"/>
                                      </p:to>
                                    </p:set>
                                    <p:anim calcmode="lin" valueType="num">
                                      <p:cBhvr additive="base">
                                        <p:cTn id="79" dur="500" fill="hold"/>
                                        <p:tgtEl>
                                          <p:spTgt spid="61"/>
                                        </p:tgtEl>
                                        <p:attrNameLst>
                                          <p:attrName>ppt_x</p:attrName>
                                        </p:attrNameLst>
                                      </p:cBhvr>
                                      <p:tavLst>
                                        <p:tav tm="0">
                                          <p:val>
                                            <p:strVal val="#ppt_x"/>
                                          </p:val>
                                        </p:tav>
                                        <p:tav tm="100000">
                                          <p:val>
                                            <p:strVal val="#ppt_x"/>
                                          </p:val>
                                        </p:tav>
                                      </p:tavLst>
                                    </p:anim>
                                    <p:anim calcmode="lin" valueType="num">
                                      <p:cBhvr additive="base">
                                        <p:cTn id="80" dur="500" fill="hold"/>
                                        <p:tgtEl>
                                          <p:spTgt spid="6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2"/>
                                        </p:tgtEl>
                                        <p:attrNameLst>
                                          <p:attrName>style.visibility</p:attrName>
                                        </p:attrNameLst>
                                      </p:cBhvr>
                                      <p:to>
                                        <p:strVal val="visible"/>
                                      </p:to>
                                    </p:set>
                                    <p:anim calcmode="lin" valueType="num">
                                      <p:cBhvr additive="base">
                                        <p:cTn id="83" dur="500" fill="hold"/>
                                        <p:tgtEl>
                                          <p:spTgt spid="62"/>
                                        </p:tgtEl>
                                        <p:attrNameLst>
                                          <p:attrName>ppt_x</p:attrName>
                                        </p:attrNameLst>
                                      </p:cBhvr>
                                      <p:tavLst>
                                        <p:tav tm="0">
                                          <p:val>
                                            <p:strVal val="#ppt_x"/>
                                          </p:val>
                                        </p:tav>
                                        <p:tav tm="100000">
                                          <p:val>
                                            <p:strVal val="#ppt_x"/>
                                          </p:val>
                                        </p:tav>
                                      </p:tavLst>
                                    </p:anim>
                                    <p:anim calcmode="lin" valueType="num">
                                      <p:cBhvr additive="base">
                                        <p:cTn id="84" dur="500" fill="hold"/>
                                        <p:tgtEl>
                                          <p:spTgt spid="62"/>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additive="base">
                                        <p:cTn id="87" dur="500" fill="hold"/>
                                        <p:tgtEl>
                                          <p:spTgt spid="63"/>
                                        </p:tgtEl>
                                        <p:attrNameLst>
                                          <p:attrName>ppt_x</p:attrName>
                                        </p:attrNameLst>
                                      </p:cBhvr>
                                      <p:tavLst>
                                        <p:tav tm="0">
                                          <p:val>
                                            <p:strVal val="#ppt_x"/>
                                          </p:val>
                                        </p:tav>
                                        <p:tav tm="100000">
                                          <p:val>
                                            <p:strVal val="#ppt_x"/>
                                          </p:val>
                                        </p:tav>
                                      </p:tavLst>
                                    </p:anim>
                                    <p:anim calcmode="lin" valueType="num">
                                      <p:cBhvr additive="base">
                                        <p:cTn id="88" dur="500" fill="hold"/>
                                        <p:tgtEl>
                                          <p:spTgt spid="6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 calcmode="lin" valueType="num">
                                      <p:cBhvr additive="base">
                                        <p:cTn id="91" dur="500" fill="hold"/>
                                        <p:tgtEl>
                                          <p:spTgt spid="64"/>
                                        </p:tgtEl>
                                        <p:attrNameLst>
                                          <p:attrName>ppt_x</p:attrName>
                                        </p:attrNameLst>
                                      </p:cBhvr>
                                      <p:tavLst>
                                        <p:tav tm="0">
                                          <p:val>
                                            <p:strVal val="#ppt_x"/>
                                          </p:val>
                                        </p:tav>
                                        <p:tav tm="100000">
                                          <p:val>
                                            <p:strVal val="#ppt_x"/>
                                          </p:val>
                                        </p:tav>
                                      </p:tavLst>
                                    </p:anim>
                                    <p:anim calcmode="lin" valueType="num">
                                      <p:cBhvr additive="base">
                                        <p:cTn id="92" dur="500" fill="hold"/>
                                        <p:tgtEl>
                                          <p:spTgt spid="64"/>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anim calcmode="lin" valueType="num">
                                      <p:cBhvr additive="base">
                                        <p:cTn id="95" dur="500" fill="hold"/>
                                        <p:tgtEl>
                                          <p:spTgt spid="65"/>
                                        </p:tgtEl>
                                        <p:attrNameLst>
                                          <p:attrName>ppt_x</p:attrName>
                                        </p:attrNameLst>
                                      </p:cBhvr>
                                      <p:tavLst>
                                        <p:tav tm="0">
                                          <p:val>
                                            <p:strVal val="#ppt_x"/>
                                          </p:val>
                                        </p:tav>
                                        <p:tav tm="100000">
                                          <p:val>
                                            <p:strVal val="#ppt_x"/>
                                          </p:val>
                                        </p:tav>
                                      </p:tavLst>
                                    </p:anim>
                                    <p:anim calcmode="lin" valueType="num">
                                      <p:cBhvr additive="base">
                                        <p:cTn id="96" dur="500" fill="hold"/>
                                        <p:tgtEl>
                                          <p:spTgt spid="65"/>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6"/>
                                        </p:tgtEl>
                                        <p:attrNameLst>
                                          <p:attrName>style.visibility</p:attrName>
                                        </p:attrNameLst>
                                      </p:cBhvr>
                                      <p:to>
                                        <p:strVal val="visible"/>
                                      </p:to>
                                    </p:set>
                                    <p:anim calcmode="lin" valueType="num">
                                      <p:cBhvr additive="base">
                                        <p:cTn id="99" dur="500" fill="hold"/>
                                        <p:tgtEl>
                                          <p:spTgt spid="66"/>
                                        </p:tgtEl>
                                        <p:attrNameLst>
                                          <p:attrName>ppt_x</p:attrName>
                                        </p:attrNameLst>
                                      </p:cBhvr>
                                      <p:tavLst>
                                        <p:tav tm="0">
                                          <p:val>
                                            <p:strVal val="#ppt_x"/>
                                          </p:val>
                                        </p:tav>
                                        <p:tav tm="100000">
                                          <p:val>
                                            <p:strVal val="#ppt_x"/>
                                          </p:val>
                                        </p:tav>
                                      </p:tavLst>
                                    </p:anim>
                                    <p:anim calcmode="lin" valueType="num">
                                      <p:cBhvr additive="base">
                                        <p:cTn id="100" dur="500" fill="hold"/>
                                        <p:tgtEl>
                                          <p:spTgt spid="66"/>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67"/>
                                        </p:tgtEl>
                                        <p:attrNameLst>
                                          <p:attrName>style.visibility</p:attrName>
                                        </p:attrNameLst>
                                      </p:cBhvr>
                                      <p:to>
                                        <p:strVal val="visible"/>
                                      </p:to>
                                    </p:set>
                                    <p:anim calcmode="lin" valueType="num">
                                      <p:cBhvr additive="base">
                                        <p:cTn id="103" dur="500" fill="hold"/>
                                        <p:tgtEl>
                                          <p:spTgt spid="67"/>
                                        </p:tgtEl>
                                        <p:attrNameLst>
                                          <p:attrName>ppt_x</p:attrName>
                                        </p:attrNameLst>
                                      </p:cBhvr>
                                      <p:tavLst>
                                        <p:tav tm="0">
                                          <p:val>
                                            <p:strVal val="#ppt_x"/>
                                          </p:val>
                                        </p:tav>
                                        <p:tav tm="100000">
                                          <p:val>
                                            <p:strVal val="#ppt_x"/>
                                          </p:val>
                                        </p:tav>
                                      </p:tavLst>
                                    </p:anim>
                                    <p:anim calcmode="lin" valueType="num">
                                      <p:cBhvr additive="base">
                                        <p:cTn id="104" dur="500" fill="hold"/>
                                        <p:tgtEl>
                                          <p:spTgt spid="67"/>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500" fill="hold"/>
                                        <p:tgtEl>
                                          <p:spTgt spid="68"/>
                                        </p:tgtEl>
                                        <p:attrNameLst>
                                          <p:attrName>ppt_x</p:attrName>
                                        </p:attrNameLst>
                                      </p:cBhvr>
                                      <p:tavLst>
                                        <p:tav tm="0">
                                          <p:val>
                                            <p:strVal val="#ppt_x"/>
                                          </p:val>
                                        </p:tav>
                                        <p:tav tm="100000">
                                          <p:val>
                                            <p:strVal val="#ppt_x"/>
                                          </p:val>
                                        </p:tav>
                                      </p:tavLst>
                                    </p:anim>
                                    <p:anim calcmode="lin" valueType="num">
                                      <p:cBhvr additive="base">
                                        <p:cTn id="108" dur="500" fill="hold"/>
                                        <p:tgtEl>
                                          <p:spTgt spid="68"/>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 calcmode="lin" valueType="num">
                                      <p:cBhvr additive="base">
                                        <p:cTn id="111" dur="500" fill="hold"/>
                                        <p:tgtEl>
                                          <p:spTgt spid="69"/>
                                        </p:tgtEl>
                                        <p:attrNameLst>
                                          <p:attrName>ppt_x</p:attrName>
                                        </p:attrNameLst>
                                      </p:cBhvr>
                                      <p:tavLst>
                                        <p:tav tm="0">
                                          <p:val>
                                            <p:strVal val="#ppt_x"/>
                                          </p:val>
                                        </p:tav>
                                        <p:tav tm="100000">
                                          <p:val>
                                            <p:strVal val="#ppt_x"/>
                                          </p:val>
                                        </p:tav>
                                      </p:tavLst>
                                    </p:anim>
                                    <p:anim calcmode="lin" valueType="num">
                                      <p:cBhvr additive="base">
                                        <p:cTn id="112" dur="500" fill="hold"/>
                                        <p:tgtEl>
                                          <p:spTgt spid="69"/>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70"/>
                                        </p:tgtEl>
                                        <p:attrNameLst>
                                          <p:attrName>style.visibility</p:attrName>
                                        </p:attrNameLst>
                                      </p:cBhvr>
                                      <p:to>
                                        <p:strVal val="visible"/>
                                      </p:to>
                                    </p:set>
                                    <p:anim calcmode="lin" valueType="num">
                                      <p:cBhvr additive="base">
                                        <p:cTn id="115" dur="500" fill="hold"/>
                                        <p:tgtEl>
                                          <p:spTgt spid="70"/>
                                        </p:tgtEl>
                                        <p:attrNameLst>
                                          <p:attrName>ppt_x</p:attrName>
                                        </p:attrNameLst>
                                      </p:cBhvr>
                                      <p:tavLst>
                                        <p:tav tm="0">
                                          <p:val>
                                            <p:strVal val="#ppt_x"/>
                                          </p:val>
                                        </p:tav>
                                        <p:tav tm="100000">
                                          <p:val>
                                            <p:strVal val="#ppt_x"/>
                                          </p:val>
                                        </p:tav>
                                      </p:tavLst>
                                    </p:anim>
                                    <p:anim calcmode="lin" valueType="num">
                                      <p:cBhvr additive="base">
                                        <p:cTn id="116" dur="500" fill="hold"/>
                                        <p:tgtEl>
                                          <p:spTgt spid="70"/>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71"/>
                                        </p:tgtEl>
                                        <p:attrNameLst>
                                          <p:attrName>style.visibility</p:attrName>
                                        </p:attrNameLst>
                                      </p:cBhvr>
                                      <p:to>
                                        <p:strVal val="visible"/>
                                      </p:to>
                                    </p:set>
                                    <p:anim calcmode="lin" valueType="num">
                                      <p:cBhvr additive="base">
                                        <p:cTn id="119" dur="500" fill="hold"/>
                                        <p:tgtEl>
                                          <p:spTgt spid="71"/>
                                        </p:tgtEl>
                                        <p:attrNameLst>
                                          <p:attrName>ppt_x</p:attrName>
                                        </p:attrNameLst>
                                      </p:cBhvr>
                                      <p:tavLst>
                                        <p:tav tm="0">
                                          <p:val>
                                            <p:strVal val="#ppt_x"/>
                                          </p:val>
                                        </p:tav>
                                        <p:tav tm="100000">
                                          <p:val>
                                            <p:strVal val="#ppt_x"/>
                                          </p:val>
                                        </p:tav>
                                      </p:tavLst>
                                    </p:anim>
                                    <p:anim calcmode="lin" valueType="num">
                                      <p:cBhvr additive="base">
                                        <p:cTn id="120" dur="500" fill="hold"/>
                                        <p:tgtEl>
                                          <p:spTgt spid="71"/>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72"/>
                                        </p:tgtEl>
                                        <p:attrNameLst>
                                          <p:attrName>style.visibility</p:attrName>
                                        </p:attrNameLst>
                                      </p:cBhvr>
                                      <p:to>
                                        <p:strVal val="visible"/>
                                      </p:to>
                                    </p:set>
                                    <p:anim calcmode="lin" valueType="num">
                                      <p:cBhvr additive="base">
                                        <p:cTn id="123" dur="500" fill="hold"/>
                                        <p:tgtEl>
                                          <p:spTgt spid="72"/>
                                        </p:tgtEl>
                                        <p:attrNameLst>
                                          <p:attrName>ppt_x</p:attrName>
                                        </p:attrNameLst>
                                      </p:cBhvr>
                                      <p:tavLst>
                                        <p:tav tm="0">
                                          <p:val>
                                            <p:strVal val="#ppt_x"/>
                                          </p:val>
                                        </p:tav>
                                        <p:tav tm="100000">
                                          <p:val>
                                            <p:strVal val="#ppt_x"/>
                                          </p:val>
                                        </p:tav>
                                      </p:tavLst>
                                    </p:anim>
                                    <p:anim calcmode="lin" valueType="num">
                                      <p:cBhvr additive="base">
                                        <p:cTn id="124" dur="500" fill="hold"/>
                                        <p:tgtEl>
                                          <p:spTgt spid="72"/>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73"/>
                                        </p:tgtEl>
                                        <p:attrNameLst>
                                          <p:attrName>style.visibility</p:attrName>
                                        </p:attrNameLst>
                                      </p:cBhvr>
                                      <p:to>
                                        <p:strVal val="visible"/>
                                      </p:to>
                                    </p:set>
                                    <p:anim calcmode="lin" valueType="num">
                                      <p:cBhvr additive="base">
                                        <p:cTn id="127" dur="500" fill="hold"/>
                                        <p:tgtEl>
                                          <p:spTgt spid="73"/>
                                        </p:tgtEl>
                                        <p:attrNameLst>
                                          <p:attrName>ppt_x</p:attrName>
                                        </p:attrNameLst>
                                      </p:cBhvr>
                                      <p:tavLst>
                                        <p:tav tm="0">
                                          <p:val>
                                            <p:strVal val="#ppt_x"/>
                                          </p:val>
                                        </p:tav>
                                        <p:tav tm="100000">
                                          <p:val>
                                            <p:strVal val="#ppt_x"/>
                                          </p:val>
                                        </p:tav>
                                      </p:tavLst>
                                    </p:anim>
                                    <p:anim calcmode="lin" valueType="num">
                                      <p:cBhvr additive="base">
                                        <p:cTn id="128" dur="500" fill="hold"/>
                                        <p:tgtEl>
                                          <p:spTgt spid="73"/>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additive="base">
                                        <p:cTn id="131" dur="500" fill="hold"/>
                                        <p:tgtEl>
                                          <p:spTgt spid="74"/>
                                        </p:tgtEl>
                                        <p:attrNameLst>
                                          <p:attrName>ppt_x</p:attrName>
                                        </p:attrNameLst>
                                      </p:cBhvr>
                                      <p:tavLst>
                                        <p:tav tm="0">
                                          <p:val>
                                            <p:strVal val="#ppt_x"/>
                                          </p:val>
                                        </p:tav>
                                        <p:tav tm="100000">
                                          <p:val>
                                            <p:strVal val="#ppt_x"/>
                                          </p:val>
                                        </p:tav>
                                      </p:tavLst>
                                    </p:anim>
                                    <p:anim calcmode="lin" valueType="num">
                                      <p:cBhvr additive="base">
                                        <p:cTn id="132" dur="500" fill="hold"/>
                                        <p:tgtEl>
                                          <p:spTgt spid="74"/>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75"/>
                                        </p:tgtEl>
                                        <p:attrNameLst>
                                          <p:attrName>style.visibility</p:attrName>
                                        </p:attrNameLst>
                                      </p:cBhvr>
                                      <p:to>
                                        <p:strVal val="visible"/>
                                      </p:to>
                                    </p:set>
                                    <p:anim calcmode="lin" valueType="num">
                                      <p:cBhvr additive="base">
                                        <p:cTn id="135" dur="500" fill="hold"/>
                                        <p:tgtEl>
                                          <p:spTgt spid="75"/>
                                        </p:tgtEl>
                                        <p:attrNameLst>
                                          <p:attrName>ppt_x</p:attrName>
                                        </p:attrNameLst>
                                      </p:cBhvr>
                                      <p:tavLst>
                                        <p:tav tm="0">
                                          <p:val>
                                            <p:strVal val="#ppt_x"/>
                                          </p:val>
                                        </p:tav>
                                        <p:tav tm="100000">
                                          <p:val>
                                            <p:strVal val="#ppt_x"/>
                                          </p:val>
                                        </p:tav>
                                      </p:tavLst>
                                    </p:anim>
                                    <p:anim calcmode="lin" valueType="num">
                                      <p:cBhvr additive="base">
                                        <p:cTn id="136" dur="500" fill="hold"/>
                                        <p:tgtEl>
                                          <p:spTgt spid="75"/>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76"/>
                                        </p:tgtEl>
                                        <p:attrNameLst>
                                          <p:attrName>style.visibility</p:attrName>
                                        </p:attrNameLst>
                                      </p:cBhvr>
                                      <p:to>
                                        <p:strVal val="visible"/>
                                      </p:to>
                                    </p:set>
                                    <p:anim calcmode="lin" valueType="num">
                                      <p:cBhvr additive="base">
                                        <p:cTn id="139" dur="500" fill="hold"/>
                                        <p:tgtEl>
                                          <p:spTgt spid="76"/>
                                        </p:tgtEl>
                                        <p:attrNameLst>
                                          <p:attrName>ppt_x</p:attrName>
                                        </p:attrNameLst>
                                      </p:cBhvr>
                                      <p:tavLst>
                                        <p:tav tm="0">
                                          <p:val>
                                            <p:strVal val="#ppt_x"/>
                                          </p:val>
                                        </p:tav>
                                        <p:tav tm="100000">
                                          <p:val>
                                            <p:strVal val="#ppt_x"/>
                                          </p:val>
                                        </p:tav>
                                      </p:tavLst>
                                    </p:anim>
                                    <p:anim calcmode="lin" valueType="num">
                                      <p:cBhvr additive="base">
                                        <p:cTn id="140" dur="500" fill="hold"/>
                                        <p:tgtEl>
                                          <p:spTgt spid="76"/>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77"/>
                                        </p:tgtEl>
                                        <p:attrNameLst>
                                          <p:attrName>style.visibility</p:attrName>
                                        </p:attrNameLst>
                                      </p:cBhvr>
                                      <p:to>
                                        <p:strVal val="visible"/>
                                      </p:to>
                                    </p:set>
                                    <p:anim calcmode="lin" valueType="num">
                                      <p:cBhvr additive="base">
                                        <p:cTn id="143" dur="500" fill="hold"/>
                                        <p:tgtEl>
                                          <p:spTgt spid="77"/>
                                        </p:tgtEl>
                                        <p:attrNameLst>
                                          <p:attrName>ppt_x</p:attrName>
                                        </p:attrNameLst>
                                      </p:cBhvr>
                                      <p:tavLst>
                                        <p:tav tm="0">
                                          <p:val>
                                            <p:strVal val="#ppt_x"/>
                                          </p:val>
                                        </p:tav>
                                        <p:tav tm="100000">
                                          <p:val>
                                            <p:strVal val="#ppt_x"/>
                                          </p:val>
                                        </p:tav>
                                      </p:tavLst>
                                    </p:anim>
                                    <p:anim calcmode="lin" valueType="num">
                                      <p:cBhvr additive="base">
                                        <p:cTn id="144" dur="500" fill="hold"/>
                                        <p:tgtEl>
                                          <p:spTgt spid="77"/>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78"/>
                                        </p:tgtEl>
                                        <p:attrNameLst>
                                          <p:attrName>style.visibility</p:attrName>
                                        </p:attrNameLst>
                                      </p:cBhvr>
                                      <p:to>
                                        <p:strVal val="visible"/>
                                      </p:to>
                                    </p:set>
                                    <p:anim calcmode="lin" valueType="num">
                                      <p:cBhvr additive="base">
                                        <p:cTn id="147" dur="500" fill="hold"/>
                                        <p:tgtEl>
                                          <p:spTgt spid="78"/>
                                        </p:tgtEl>
                                        <p:attrNameLst>
                                          <p:attrName>ppt_x</p:attrName>
                                        </p:attrNameLst>
                                      </p:cBhvr>
                                      <p:tavLst>
                                        <p:tav tm="0">
                                          <p:val>
                                            <p:strVal val="#ppt_x"/>
                                          </p:val>
                                        </p:tav>
                                        <p:tav tm="100000">
                                          <p:val>
                                            <p:strVal val="#ppt_x"/>
                                          </p:val>
                                        </p:tav>
                                      </p:tavLst>
                                    </p:anim>
                                    <p:anim calcmode="lin" valueType="num">
                                      <p:cBhvr additive="base">
                                        <p:cTn id="148" dur="500" fill="hold"/>
                                        <p:tgtEl>
                                          <p:spTgt spid="78"/>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79"/>
                                        </p:tgtEl>
                                        <p:attrNameLst>
                                          <p:attrName>style.visibility</p:attrName>
                                        </p:attrNameLst>
                                      </p:cBhvr>
                                      <p:to>
                                        <p:strVal val="visible"/>
                                      </p:to>
                                    </p:set>
                                    <p:anim calcmode="lin" valueType="num">
                                      <p:cBhvr additive="base">
                                        <p:cTn id="151" dur="500" fill="hold"/>
                                        <p:tgtEl>
                                          <p:spTgt spid="79"/>
                                        </p:tgtEl>
                                        <p:attrNameLst>
                                          <p:attrName>ppt_x</p:attrName>
                                        </p:attrNameLst>
                                      </p:cBhvr>
                                      <p:tavLst>
                                        <p:tav tm="0">
                                          <p:val>
                                            <p:strVal val="#ppt_x"/>
                                          </p:val>
                                        </p:tav>
                                        <p:tav tm="100000">
                                          <p:val>
                                            <p:strVal val="#ppt_x"/>
                                          </p:val>
                                        </p:tav>
                                      </p:tavLst>
                                    </p:anim>
                                    <p:anim calcmode="lin" valueType="num">
                                      <p:cBhvr additive="base">
                                        <p:cTn id="152" dur="500" fill="hold"/>
                                        <p:tgtEl>
                                          <p:spTgt spid="79"/>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80"/>
                                        </p:tgtEl>
                                        <p:attrNameLst>
                                          <p:attrName>style.visibility</p:attrName>
                                        </p:attrNameLst>
                                      </p:cBhvr>
                                      <p:to>
                                        <p:strVal val="visible"/>
                                      </p:to>
                                    </p:set>
                                    <p:anim calcmode="lin" valueType="num">
                                      <p:cBhvr additive="base">
                                        <p:cTn id="155" dur="500" fill="hold"/>
                                        <p:tgtEl>
                                          <p:spTgt spid="80"/>
                                        </p:tgtEl>
                                        <p:attrNameLst>
                                          <p:attrName>ppt_x</p:attrName>
                                        </p:attrNameLst>
                                      </p:cBhvr>
                                      <p:tavLst>
                                        <p:tav tm="0">
                                          <p:val>
                                            <p:strVal val="#ppt_x"/>
                                          </p:val>
                                        </p:tav>
                                        <p:tav tm="100000">
                                          <p:val>
                                            <p:strVal val="#ppt_x"/>
                                          </p:val>
                                        </p:tav>
                                      </p:tavLst>
                                    </p:anim>
                                    <p:anim calcmode="lin" valueType="num">
                                      <p:cBhvr additive="base">
                                        <p:cTn id="156" dur="500" fill="hold"/>
                                        <p:tgtEl>
                                          <p:spTgt spid="80"/>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82"/>
                                        </p:tgtEl>
                                        <p:attrNameLst>
                                          <p:attrName>style.visibility</p:attrName>
                                        </p:attrNameLst>
                                      </p:cBhvr>
                                      <p:to>
                                        <p:strVal val="visible"/>
                                      </p:to>
                                    </p:set>
                                    <p:anim calcmode="lin" valueType="num">
                                      <p:cBhvr additive="base">
                                        <p:cTn id="159" dur="500" fill="hold"/>
                                        <p:tgtEl>
                                          <p:spTgt spid="82"/>
                                        </p:tgtEl>
                                        <p:attrNameLst>
                                          <p:attrName>ppt_x</p:attrName>
                                        </p:attrNameLst>
                                      </p:cBhvr>
                                      <p:tavLst>
                                        <p:tav tm="0">
                                          <p:val>
                                            <p:strVal val="#ppt_x"/>
                                          </p:val>
                                        </p:tav>
                                        <p:tav tm="100000">
                                          <p:val>
                                            <p:strVal val="#ppt_x"/>
                                          </p:val>
                                        </p:tav>
                                      </p:tavLst>
                                    </p:anim>
                                    <p:anim calcmode="lin" valueType="num">
                                      <p:cBhvr additive="base">
                                        <p:cTn id="160" dur="500" fill="hold"/>
                                        <p:tgtEl>
                                          <p:spTgt spid="8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 calcmode="lin" valueType="num">
                                      <p:cBhvr additive="base">
                                        <p:cTn id="163" dur="500" fill="hold"/>
                                        <p:tgtEl>
                                          <p:spTgt spid="83"/>
                                        </p:tgtEl>
                                        <p:attrNameLst>
                                          <p:attrName>ppt_x</p:attrName>
                                        </p:attrNameLst>
                                      </p:cBhvr>
                                      <p:tavLst>
                                        <p:tav tm="0">
                                          <p:val>
                                            <p:strVal val="#ppt_x"/>
                                          </p:val>
                                        </p:tav>
                                        <p:tav tm="100000">
                                          <p:val>
                                            <p:strVal val="#ppt_x"/>
                                          </p:val>
                                        </p:tav>
                                      </p:tavLst>
                                    </p:anim>
                                    <p:anim calcmode="lin" valueType="num">
                                      <p:cBhvr additive="base">
                                        <p:cTn id="164"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p:bldP spid="58" grpId="0"/>
      <p:bldP spid="59" grpId="0"/>
      <p:bldP spid="60" grpId="0"/>
      <p:bldP spid="61" grpId="0" animBg="1"/>
      <p:bldP spid="62" grpId="0" animBg="1"/>
      <p:bldP spid="63" grpId="0" animBg="1"/>
      <p:bldP spid="64" grpId="0" animBg="1"/>
      <p:bldP spid="65" grpId="0"/>
      <p:bldP spid="66" grpId="0" animBg="1"/>
      <p:bldP spid="67" grpId="0" animBg="1"/>
      <p:bldP spid="68" grpId="0"/>
      <p:bldP spid="69" grpId="0" animBg="1"/>
      <p:bldP spid="70" grpId="0" animBg="1"/>
      <p:bldP spid="71" grpId="0"/>
      <p:bldP spid="72" grpId="0" animBg="1"/>
      <p:bldP spid="73" grpId="0" animBg="1"/>
      <p:bldP spid="74" grpId="0"/>
      <p:bldP spid="75" grpId="0" animBg="1"/>
      <p:bldP spid="76" grpId="0" animBg="1"/>
      <p:bldP spid="77" grpId="0"/>
      <p:bldP spid="78" grpId="0"/>
      <p:bldP spid="79" grpId="0"/>
      <p:bldP spid="80" grpId="0"/>
      <p:bldP spid="82" grpId="0"/>
      <p:bldP spid="83" grpId="0" animBg="1"/>
      <p:bldP spid="3" grpId="0"/>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C11FF023-E56B-D5E0-60DD-B74E4AF3B04B}"/>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AF9AEA25-BCE1-BC29-B2A9-E8BEB686156E}"/>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CF1404D2-E3ED-FCAD-43C5-DD80B7F1FFA3}"/>
              </a:ext>
            </a:extLst>
          </p:cNvPr>
          <p:cNvSpPr/>
          <p:nvPr/>
        </p:nvSpPr>
        <p:spPr>
          <a:xfrm>
            <a:off x="1560505" y="2723997"/>
            <a:ext cx="558678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it is included in the Annex.)</a:t>
            </a:r>
          </a:p>
        </p:txBody>
      </p:sp>
    </p:spTree>
    <p:extLst>
      <p:ext uri="{BB962C8B-B14F-4D97-AF65-F5344CB8AC3E}">
        <p14:creationId xmlns:p14="http://schemas.microsoft.com/office/powerpoint/2010/main" val="293920063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6CF7D8F5-D851-C13A-CD09-5BEBF8BA6150}"/>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2D3BAAD4-418D-9B3A-6438-A6A536FAB42D}"/>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2.3 Remarks to the evolution of Intel’s x86 ISA SIMD extensions  </a:t>
            </a:r>
          </a:p>
        </p:txBody>
      </p:sp>
      <p:sp>
        <p:nvSpPr>
          <p:cNvPr id="2" name="TextBox 1">
            <a:extLst>
              <a:ext uri="{FF2B5EF4-FFF2-40B4-BE49-F238E27FC236}">
                <a16:creationId xmlns:a16="http://schemas.microsoft.com/office/drawing/2014/main" id="{A929B9CA-812A-4077-7166-48DE009B9679}"/>
              </a:ext>
            </a:extLst>
          </p:cNvPr>
          <p:cNvSpPr txBox="1"/>
          <p:nvPr/>
        </p:nvSpPr>
        <p:spPr>
          <a:xfrm>
            <a:off x="1702674" y="2730091"/>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14622011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(1) </a:t>
            </a:r>
            <a:endParaRPr kumimoji="0" lang="en-US" sz="17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 name="TextBox 4"/>
          <p:cNvSpPr txBox="1"/>
          <p:nvPr/>
        </p:nvSpPr>
        <p:spPr>
          <a:xfrm>
            <a:off x="231626" y="779222"/>
            <a:ext cx="9149556" cy="172354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It is worth </a:t>
            </a:r>
            <a:r>
              <a:rPr kumimoji="0" lang="en-US" sz="1600" b="0" i="0" u="none" strike="noStrike" kern="1200" cap="none" spc="-50" normalizeH="0" baseline="0" noProof="0" dirty="0">
                <a:ln>
                  <a:noFill/>
                </a:ln>
                <a:solidFill>
                  <a:srgbClr val="FF0000"/>
                </a:solidFill>
                <a:effectLst/>
                <a:uLnTx/>
                <a:uFillTx/>
                <a:latin typeface="Verdana"/>
                <a:ea typeface="+mn-ea"/>
                <a:cs typeface="+mn-cs"/>
              </a:rPr>
              <a:t>comparing</a:t>
            </a:r>
            <a:r>
              <a:rPr kumimoji="0" lang="en-US" sz="1600" b="0" i="0" u="none" strike="noStrike" kern="1200" cap="none" spc="-50" normalizeH="0" baseline="0" noProof="0" dirty="0">
                <a:ln>
                  <a:noFill/>
                </a:ln>
                <a:solidFill>
                  <a:srgbClr val="0070C0"/>
                </a:solidFill>
                <a:effectLst/>
                <a:uLnTx/>
                <a:uFillTx/>
                <a:latin typeface="Verdana"/>
                <a:ea typeface="+mn-ea"/>
                <a:cs typeface="+mn-cs"/>
              </a:rPr>
              <a:t> the evolution of SIMD extensions provided by 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x86 ISA </a:t>
            </a:r>
            <a:r>
              <a:rPr kumimoji="0" lang="en-US" sz="1600" b="0" i="0" u="none" strike="noStrike" kern="1200" cap="none" spc="-50" normalizeH="0" baseline="0" noProof="0" dirty="0">
                <a:ln>
                  <a:noFill/>
                </a:ln>
                <a:solidFill>
                  <a:srgbClr val="0070C0"/>
                </a:solidFill>
                <a:effectLst/>
                <a:uLnTx/>
                <a:uFillTx/>
                <a:latin typeface="Verdana"/>
                <a:ea typeface="+mn-ea"/>
                <a:cs typeface="+mn-cs"/>
              </a:rPr>
              <a:t>with</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50" normalizeH="0" baseline="0" noProof="0" dirty="0">
                <a:ln>
                  <a:noFill/>
                </a:ln>
                <a:solidFill>
                  <a:srgbClr val="0070C0"/>
                </a:solidFill>
                <a:effectLst/>
                <a:uLnTx/>
                <a:uFillTx/>
                <a:latin typeface="Verdana"/>
                <a:ea typeface="+mn-ea"/>
                <a:cs typeface="+mn-cs"/>
              </a:rPr>
              <a:t>      those introduced by the Arm ISA.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Intel introduced their </a:t>
            </a:r>
            <a:r>
              <a:rPr kumimoji="0" lang="en-US" sz="1600" b="0" i="0" u="none" strike="noStrike" kern="1200" cap="none" spc="-40" normalizeH="0" baseline="0" noProof="0" dirty="0">
                <a:ln>
                  <a:noFill/>
                </a:ln>
                <a:solidFill>
                  <a:srgbClr val="000000"/>
                </a:solidFill>
                <a:effectLst/>
                <a:uLnTx/>
                <a:uFillTx/>
                <a:latin typeface="Verdana"/>
                <a:ea typeface="+mn-ea"/>
                <a:cs typeface="+mn-cs"/>
              </a:rPr>
              <a:t>first multimedia-inspired </a:t>
            </a:r>
            <a:r>
              <a:rPr kumimoji="0" lang="en-US" sz="1600" b="0" i="0" u="none" strike="noStrike" kern="1200" cap="none" spc="-40" normalizeH="0" baseline="0" noProof="0" dirty="0">
                <a:ln>
                  <a:noFill/>
                </a:ln>
                <a:solidFill>
                  <a:srgbClr val="0070C0"/>
                </a:solidFill>
                <a:effectLst/>
                <a:uLnTx/>
                <a:uFillTx/>
                <a:latin typeface="Verdana"/>
                <a:ea typeface="+mn-ea"/>
                <a:cs typeface="+mn-cs"/>
              </a:rPr>
              <a:t>MMX</a:t>
            </a:r>
            <a:r>
              <a:rPr kumimoji="0" lang="en-US" sz="1600" b="0" i="0" u="none" strike="noStrike" kern="1200" cap="none" spc="-40" normalizeH="0" baseline="0" noProof="0" dirty="0">
                <a:ln>
                  <a:noFill/>
                </a:ln>
                <a:solidFill>
                  <a:srgbClr val="000000"/>
                </a:solidFill>
                <a:effectLst/>
                <a:uLnTx/>
                <a:uFillTx/>
                <a:latin typeface="Verdana"/>
                <a:ea typeface="+mn-ea"/>
                <a:cs typeface="+mn-cs"/>
              </a:rPr>
              <a:t> extension</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Pentium 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in </a:t>
            </a:r>
            <a:r>
              <a:rPr kumimoji="0" lang="en-US" sz="1600" b="0" i="0" u="none" strike="noStrike" kern="1200" cap="none" spc="0" normalizeH="0" baseline="0" noProof="0" dirty="0">
                <a:ln>
                  <a:noFill/>
                </a:ln>
                <a:solidFill>
                  <a:srgbClr val="0070C0"/>
                </a:solidFill>
                <a:effectLst/>
                <a:uLnTx/>
                <a:uFillTx/>
                <a:latin typeface="Verdana"/>
                <a:ea typeface="+mn-ea"/>
                <a:cs typeface="+mn-cs"/>
              </a:rPr>
              <a:t>1997</a:t>
            </a:r>
            <a:r>
              <a:rPr kumimoji="0" lang="en-US" sz="1600" b="0" i="0" u="none" strike="noStrike" kern="1200" cap="none" spc="0" normalizeH="0" baseline="0" noProof="0" dirty="0">
                <a:ln>
                  <a:noFill/>
                </a:ln>
                <a:solidFill>
                  <a:srgbClr val="000000"/>
                </a:solidFill>
                <a:effectLst/>
                <a:uLnTx/>
                <a:uFillTx/>
                <a:latin typeface="Verdana"/>
                <a:ea typeface="+mn-ea"/>
                <a:cs typeface="+mn-cs"/>
              </a:rPr>
              <a:t> utilizing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64-bit mantissa part of the FP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Subsequently, Intel introduced a </a:t>
            </a:r>
            <a:r>
              <a:rPr kumimoji="0" lang="en-US" sz="1600" b="0" i="0" u="none" strike="noStrike" kern="1200" cap="none" spc="-40" normalizeH="0" baseline="0" noProof="0" dirty="0">
                <a:ln>
                  <a:noFill/>
                </a:ln>
                <a:solidFill>
                  <a:srgbClr val="FF0000"/>
                </a:solidFill>
                <a:effectLst/>
                <a:uLnTx/>
                <a:uFillTx/>
                <a:latin typeface="Verdana"/>
                <a:ea typeface="+mn-ea"/>
                <a:cs typeface="+mn-cs"/>
              </a:rPr>
              <a:t>dedicated SIMD register space </a:t>
            </a:r>
            <a:r>
              <a:rPr kumimoji="0" lang="en-US" sz="1600" b="0" i="0" u="none" strike="noStrike" kern="1200" cap="none" spc="-4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SSE extension </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0070C0"/>
                </a:solidFill>
                <a:latin typeface="Verdana"/>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in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Pentium III </a:t>
            </a:r>
            <a:r>
              <a:rPr kumimoji="0" lang="en-US" sz="1600" b="0" i="0" u="none" strike="noStrike" kern="1200" cap="none" spc="-40" normalizeH="0" baseline="0" noProof="0" dirty="0">
                <a:ln>
                  <a:noFill/>
                </a:ln>
                <a:solidFill>
                  <a:srgbClr val="000000"/>
                </a:solidFill>
                <a:effectLst/>
                <a:uLnTx/>
                <a:uFillTx/>
                <a:latin typeface="Verdana"/>
                <a:ea typeface="+mn-ea"/>
                <a:cs typeface="+mn-cs"/>
              </a:rPr>
              <a:t>(Katmai) core in </a:t>
            </a:r>
            <a:r>
              <a:rPr kumimoji="0" lang="en-US" sz="1600" b="0" i="0" u="none" strike="noStrike" kern="1200" cap="none" spc="-40" normalizeH="0" baseline="0" noProof="0" dirty="0">
                <a:ln>
                  <a:noFill/>
                </a:ln>
                <a:solidFill>
                  <a:srgbClr val="0070C0"/>
                </a:solidFill>
                <a:effectLst/>
                <a:uLnTx/>
                <a:uFillTx/>
                <a:latin typeface="Verdana"/>
                <a:ea typeface="+mn-ea"/>
                <a:cs typeface="+mn-cs"/>
              </a:rPr>
              <a:t>1999, </a:t>
            </a:r>
            <a:r>
              <a:rPr kumimoji="0" lang="en-US" sz="1600" b="0" i="0" u="none" strike="noStrike" kern="1200" cap="none" spc="-40" normalizeH="0" baseline="0" noProof="0" dirty="0">
                <a:ln>
                  <a:noFill/>
                </a:ln>
                <a:solidFill>
                  <a:srgbClr val="000000"/>
                </a:solidFill>
                <a:effectLst/>
                <a:uLnTx/>
                <a:uFillTx/>
                <a:latin typeface="Verdana"/>
                <a:ea typeface="+mn-ea"/>
                <a:cs typeface="+mn-cs"/>
              </a:rPr>
              <a:t>as shown in the next Figure.</a:t>
            </a:r>
          </a:p>
        </p:txBody>
      </p:sp>
      <p:sp>
        <p:nvSpPr>
          <p:cNvPr id="6" name="TextBox 5"/>
          <p:cNvSpPr txBox="1"/>
          <p:nvPr/>
        </p:nvSpPr>
        <p:spPr>
          <a:xfrm>
            <a:off x="71500" y="440668"/>
            <a:ext cx="751545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to the evolution of Intel’s x86 ISA SIMD extensions [</a:t>
            </a:r>
            <a:r>
              <a:rPr lang="hu-HU" sz="1600" dirty="0">
                <a:solidFill>
                  <a:srgbClr val="FF0000"/>
                </a:solidFill>
                <a:latin typeface="Verdana"/>
              </a:rPr>
              <a:t>23</a:t>
            </a:r>
            <a:r>
              <a:rPr kumimoji="0" lang="en-US" sz="1600" b="0" i="0" u="none" strike="noStrike" kern="1200" cap="none" spc="0" normalizeH="0" baseline="0" noProof="0" dirty="0">
                <a:ln>
                  <a:noFill/>
                </a:ln>
                <a:solidFill>
                  <a:srgbClr val="FF0000"/>
                </a:solidFill>
                <a:effectLst/>
                <a:uLnTx/>
                <a:uFillTx/>
                <a:latin typeface="Verdana"/>
                <a:ea typeface="+mn-ea"/>
                <a:cs typeface="+mn-cs"/>
              </a:rPr>
              <a:t>] -1 </a:t>
            </a:r>
          </a:p>
        </p:txBody>
      </p:sp>
    </p:spTree>
    <p:extLst>
      <p:ext uri="{BB962C8B-B14F-4D97-AF65-F5344CB8AC3E}">
        <p14:creationId xmlns:p14="http://schemas.microsoft.com/office/powerpoint/2010/main" val="321195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 calcmode="lin" valueType="num">
                                      <p:cBhvr additive="base">
                                        <p:cTn id="21"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additive="base">
                                        <p:cTn id="2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additive="base">
                                        <p:cTn id="3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(2)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grpSp>
        <p:nvGrpSpPr>
          <p:cNvPr id="6" name="Group 5"/>
          <p:cNvGrpSpPr/>
          <p:nvPr/>
        </p:nvGrpSpPr>
        <p:grpSpPr>
          <a:xfrm>
            <a:off x="746575" y="2586273"/>
            <a:ext cx="7772978" cy="3962950"/>
            <a:chOff x="746575" y="1201120"/>
            <a:chExt cx="7772978" cy="4061462"/>
          </a:xfrm>
        </p:grpSpPr>
        <p:grpSp>
          <p:nvGrpSpPr>
            <p:cNvPr id="7" name="Group 6"/>
            <p:cNvGrpSpPr/>
            <p:nvPr/>
          </p:nvGrpSpPr>
          <p:grpSpPr>
            <a:xfrm>
              <a:off x="836585" y="1201120"/>
              <a:ext cx="7682968" cy="3848060"/>
              <a:chOff x="1241630" y="1201120"/>
              <a:chExt cx="7682968" cy="3848060"/>
            </a:xfrm>
          </p:grpSpPr>
          <p:pic>
            <p:nvPicPr>
              <p:cNvPr id="12" name="Picture 6" descr="https://images.anandtech.com/doci/11550/basin_falls_june_6-page-009.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30" t="14680" b="22933"/>
              <a:stretch/>
            </p:blipFill>
            <p:spPr bwMode="auto">
              <a:xfrm>
                <a:off x="2231740" y="1988840"/>
                <a:ext cx="6692858" cy="306034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bwMode="auto">
              <a:xfrm>
                <a:off x="6642230" y="3654024"/>
                <a:ext cx="1710190" cy="130514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6642230" y="4014064"/>
                <a:ext cx="175519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(xmm0-xmm31)</a:t>
                </a:r>
              </a:p>
            </p:txBody>
          </p:sp>
          <p:sp>
            <p:nvSpPr>
              <p:cNvPr id="15" name="Rectangle 14"/>
              <p:cNvSpPr/>
              <p:nvPr/>
            </p:nvSpPr>
            <p:spPr bwMode="auto">
              <a:xfrm>
                <a:off x="2231740" y="2259399"/>
                <a:ext cx="6165685" cy="224495"/>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Rectangle 15"/>
              <p:cNvSpPr/>
              <p:nvPr/>
            </p:nvSpPr>
            <p:spPr bwMode="auto">
              <a:xfrm>
                <a:off x="6597225" y="2483894"/>
                <a:ext cx="1755195" cy="540060"/>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TextBox 16"/>
              <p:cNvSpPr txBox="1"/>
              <p:nvPr/>
            </p:nvSpPr>
            <p:spPr>
              <a:xfrm>
                <a:off x="6676811" y="2483894"/>
                <a:ext cx="1731037" cy="536226"/>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SSE (32-bit)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  (xmm0-xmm7)</a:t>
                </a:r>
              </a:p>
            </p:txBody>
          </p:sp>
          <p:sp>
            <p:nvSpPr>
              <p:cNvPr id="18" name="Rectangle 17"/>
              <p:cNvSpPr/>
              <p:nvPr/>
            </p:nvSpPr>
            <p:spPr bwMode="auto">
              <a:xfrm>
                <a:off x="6597225" y="3036003"/>
                <a:ext cx="1755196" cy="58506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p:cNvSpPr/>
              <p:nvPr/>
            </p:nvSpPr>
            <p:spPr bwMode="auto">
              <a:xfrm>
                <a:off x="4797024" y="2483894"/>
                <a:ext cx="1869365" cy="1137174"/>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Verdana"/>
                  <a:ea typeface="+mn-ea"/>
                  <a:cs typeface="+mn-cs"/>
                </a:endParaRPr>
              </a:p>
            </p:txBody>
          </p:sp>
          <p:sp>
            <p:nvSpPr>
              <p:cNvPr id="21" name="TextBox 20"/>
              <p:cNvSpPr txBox="1"/>
              <p:nvPr/>
            </p:nvSpPr>
            <p:spPr>
              <a:xfrm>
                <a:off x="4959475" y="2774393"/>
                <a:ext cx="152638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mn-cs"/>
                  </a:rPr>
                  <a:t>AVX/AVX2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mn-cs"/>
                  </a:rPr>
                  <a:t>  ymm0-ymm15) </a:t>
                </a:r>
              </a:p>
            </p:txBody>
          </p:sp>
          <p:sp>
            <p:nvSpPr>
              <p:cNvPr id="22" name="Rectangle 21"/>
              <p:cNvSpPr/>
              <p:nvPr/>
            </p:nvSpPr>
            <p:spPr bwMode="auto">
              <a:xfrm>
                <a:off x="4797025" y="3654024"/>
                <a:ext cx="1879786" cy="130514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35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5145951" y="4016934"/>
                <a:ext cx="137730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(ymm0-ymm31</a:t>
                </a:r>
                <a:endParaRPr kumimoji="0" lang="en-US" sz="1400" b="1" i="0" u="none" strike="noStrike" kern="1200" cap="none" spc="0" normalizeH="0" baseline="0" noProof="0">
                  <a:ln>
                    <a:noFill/>
                  </a:ln>
                  <a:solidFill>
                    <a:srgbClr val="2D2D8A"/>
                  </a:solidFill>
                  <a:effectLst/>
                  <a:uLnTx/>
                  <a:uFillTx/>
                  <a:latin typeface="Verdana"/>
                  <a:ea typeface="+mn-ea"/>
                  <a:cs typeface="+mn-cs"/>
                </a:endParaRPr>
              </a:p>
            </p:txBody>
          </p:sp>
          <p:sp>
            <p:nvSpPr>
              <p:cNvPr id="24" name="Rectangle 23"/>
              <p:cNvSpPr/>
              <p:nvPr/>
            </p:nvSpPr>
            <p:spPr bwMode="auto">
              <a:xfrm>
                <a:off x="1241630" y="2483894"/>
                <a:ext cx="3598866" cy="2513023"/>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TextBox 24"/>
              <p:cNvSpPr txBox="1"/>
              <p:nvPr/>
            </p:nvSpPr>
            <p:spPr>
              <a:xfrm>
                <a:off x="2556215" y="3293985"/>
                <a:ext cx="137730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(zmm0-zmm31</a:t>
                </a:r>
                <a:endParaRPr kumimoji="0" lang="en-US" sz="1400" b="1" i="0" u="none" strike="noStrike" kern="1200" cap="none" spc="0" normalizeH="0" baseline="0" noProof="0">
                  <a:ln>
                    <a:noFill/>
                  </a:ln>
                  <a:solidFill>
                    <a:srgbClr val="2D2D8A"/>
                  </a:solidFill>
                  <a:effectLst/>
                  <a:uLnTx/>
                  <a:uFillTx/>
                  <a:latin typeface="Verdana"/>
                  <a:ea typeface="+mn-ea"/>
                  <a:cs typeface="+mn-cs"/>
                </a:endParaRPr>
              </a:p>
            </p:txBody>
          </p:sp>
          <p:sp>
            <p:nvSpPr>
              <p:cNvPr id="26" name="TextBox 25"/>
              <p:cNvSpPr txBox="1"/>
              <p:nvPr/>
            </p:nvSpPr>
            <p:spPr>
              <a:xfrm>
                <a:off x="8458985" y="2393885"/>
                <a:ext cx="28245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0</a:t>
                </a:r>
              </a:p>
            </p:txBody>
          </p:sp>
          <p:sp>
            <p:nvSpPr>
              <p:cNvPr id="27" name="TextBox 26"/>
              <p:cNvSpPr txBox="1"/>
              <p:nvPr/>
            </p:nvSpPr>
            <p:spPr>
              <a:xfrm>
                <a:off x="8458985" y="2806188"/>
                <a:ext cx="28245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7</a:t>
                </a:r>
              </a:p>
            </p:txBody>
          </p:sp>
          <p:sp>
            <p:nvSpPr>
              <p:cNvPr id="28" name="TextBox 27"/>
              <p:cNvSpPr txBox="1"/>
              <p:nvPr/>
            </p:nvSpPr>
            <p:spPr>
              <a:xfrm>
                <a:off x="8352420" y="3346248"/>
                <a:ext cx="3802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15</a:t>
                </a:r>
              </a:p>
            </p:txBody>
          </p:sp>
          <p:sp>
            <p:nvSpPr>
              <p:cNvPr id="29" name="TextBox 28"/>
              <p:cNvSpPr txBox="1"/>
              <p:nvPr/>
            </p:nvSpPr>
            <p:spPr>
              <a:xfrm>
                <a:off x="8390178" y="4689140"/>
                <a:ext cx="3802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31</a:t>
                </a:r>
              </a:p>
            </p:txBody>
          </p:sp>
          <p:sp>
            <p:nvSpPr>
              <p:cNvPr id="30" name="Rectangle 29"/>
              <p:cNvSpPr/>
              <p:nvPr/>
            </p:nvSpPr>
            <p:spPr bwMode="auto">
              <a:xfrm>
                <a:off x="6597225" y="2043289"/>
                <a:ext cx="1764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p:cNvSpPr txBox="1"/>
              <p:nvPr/>
            </p:nvSpPr>
            <p:spPr>
              <a:xfrm>
                <a:off x="6777509" y="2033845"/>
                <a:ext cx="14029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xmm</a:t>
                </a:r>
                <a:r>
                  <a:rPr kumimoji="0" lang="en-US" sz="1400" b="0" i="0" u="none" strike="noStrike" kern="1200" cap="none" spc="0" normalizeH="0" baseline="0" noProof="0">
                    <a:ln>
                      <a:noFill/>
                    </a:ln>
                    <a:solidFill>
                      <a:srgbClr val="FFFFFF"/>
                    </a:solidFill>
                    <a:effectLst/>
                    <a:uLnTx/>
                    <a:uFillTx/>
                    <a:latin typeface="Verdana"/>
                    <a:ea typeface="+mn-ea"/>
                    <a:cs typeface="+mn-cs"/>
                  </a:rPr>
                  <a:t> (128-0)</a:t>
                </a:r>
              </a:p>
            </p:txBody>
          </p:sp>
          <p:sp>
            <p:nvSpPr>
              <p:cNvPr id="32" name="Rectangle 31"/>
              <p:cNvSpPr/>
              <p:nvPr/>
            </p:nvSpPr>
            <p:spPr bwMode="auto">
              <a:xfrm>
                <a:off x="4800145" y="1638244"/>
                <a:ext cx="3564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TextBox 32"/>
              <p:cNvSpPr txBox="1"/>
              <p:nvPr/>
            </p:nvSpPr>
            <p:spPr>
              <a:xfrm>
                <a:off x="5697125" y="1612670"/>
                <a:ext cx="14029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ymm</a:t>
                </a:r>
                <a:r>
                  <a:rPr kumimoji="0" lang="en-US" sz="1400" b="0" i="0" u="none" strike="noStrike" kern="1200" cap="none" spc="0" normalizeH="0" baseline="0" noProof="0">
                    <a:ln>
                      <a:noFill/>
                    </a:ln>
                    <a:solidFill>
                      <a:srgbClr val="FFFFFF"/>
                    </a:solidFill>
                    <a:effectLst/>
                    <a:uLnTx/>
                    <a:uFillTx/>
                    <a:latin typeface="Verdana"/>
                    <a:ea typeface="+mn-ea"/>
                    <a:cs typeface="+mn-cs"/>
                  </a:rPr>
                  <a:t> (255-0)</a:t>
                </a:r>
              </a:p>
            </p:txBody>
          </p:sp>
          <p:sp>
            <p:nvSpPr>
              <p:cNvPr id="34" name="Rectangle 33"/>
              <p:cNvSpPr/>
              <p:nvPr/>
            </p:nvSpPr>
            <p:spPr bwMode="auto">
              <a:xfrm>
                <a:off x="1241630" y="1226694"/>
                <a:ext cx="7128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TextBox 34"/>
              <p:cNvSpPr txBox="1"/>
              <p:nvPr/>
            </p:nvSpPr>
            <p:spPr>
              <a:xfrm>
                <a:off x="4249172" y="1201120"/>
                <a:ext cx="139172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zmm</a:t>
                </a:r>
                <a:r>
                  <a:rPr kumimoji="0" lang="en-US" sz="1400" b="0" i="0" u="none" strike="noStrike" kern="1200" cap="none" spc="0" normalizeH="0" baseline="0" noProof="0">
                    <a:ln>
                      <a:noFill/>
                    </a:ln>
                    <a:solidFill>
                      <a:srgbClr val="FFFFFF"/>
                    </a:solidFill>
                    <a:effectLst/>
                    <a:uLnTx/>
                    <a:uFillTx/>
                    <a:latin typeface="Verdana"/>
                    <a:ea typeface="+mn-ea"/>
                    <a:cs typeface="+mn-cs"/>
                  </a:rPr>
                  <a:t> (511-0)</a:t>
                </a:r>
              </a:p>
            </p:txBody>
          </p:sp>
        </p:grpSp>
        <p:sp>
          <p:nvSpPr>
            <p:cNvPr id="8" name="TextBox 7"/>
            <p:cNvSpPr txBox="1"/>
            <p:nvPr/>
          </p:nvSpPr>
          <p:spPr>
            <a:xfrm>
              <a:off x="7775412" y="4982785"/>
              <a:ext cx="298480" cy="27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0</a:t>
              </a:r>
            </a:p>
          </p:txBody>
        </p:sp>
        <p:sp>
          <p:nvSpPr>
            <p:cNvPr id="9" name="TextBox 8"/>
            <p:cNvSpPr txBox="1"/>
            <p:nvPr/>
          </p:nvSpPr>
          <p:spPr>
            <a:xfrm>
              <a:off x="6198675" y="4966636"/>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127</a:t>
              </a:r>
            </a:p>
          </p:txBody>
        </p:sp>
        <p:sp>
          <p:nvSpPr>
            <p:cNvPr id="10" name="TextBox 9"/>
            <p:cNvSpPr txBox="1"/>
            <p:nvPr/>
          </p:nvSpPr>
          <p:spPr>
            <a:xfrm>
              <a:off x="4301970" y="4968795"/>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255</a:t>
              </a:r>
            </a:p>
          </p:txBody>
        </p:sp>
        <p:sp>
          <p:nvSpPr>
            <p:cNvPr id="11" name="TextBox 10"/>
            <p:cNvSpPr txBox="1"/>
            <p:nvPr/>
          </p:nvSpPr>
          <p:spPr>
            <a:xfrm>
              <a:off x="746575" y="4968795"/>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511</a:t>
              </a:r>
            </a:p>
          </p:txBody>
        </p:sp>
      </p:grpSp>
      <p:sp>
        <p:nvSpPr>
          <p:cNvPr id="36" name="Rectangle 35"/>
          <p:cNvSpPr/>
          <p:nvPr/>
        </p:nvSpPr>
        <p:spPr bwMode="auto">
          <a:xfrm>
            <a:off x="6271766" y="3742374"/>
            <a:ext cx="1720614" cy="585819"/>
          </a:xfrm>
          <a:prstGeom prst="rect">
            <a:avLst/>
          </a:prstGeom>
          <a:noFill/>
          <a:ln w="28575"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39" name="TextBox 38"/>
          <p:cNvSpPr txBox="1"/>
          <p:nvPr/>
        </p:nvSpPr>
        <p:spPr>
          <a:xfrm>
            <a:off x="66630" y="6451612"/>
            <a:ext cx="901413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Figure: The x86 ISA’s dedicated register space for SIMD processing and its extensions [</a:t>
            </a:r>
            <a:r>
              <a:rPr lang="hu-HU" sz="1600" spc="-60" dirty="0">
                <a:solidFill>
                  <a:srgbClr val="000000"/>
                </a:solidFill>
                <a:latin typeface="Verdana"/>
              </a:rPr>
              <a:t>24</a:t>
            </a:r>
            <a:r>
              <a:rPr kumimoji="0" lang="en-US" sz="1600" b="0" i="0" u="none" strike="noStrike" kern="1200" cap="none" spc="-60" normalizeH="0" baseline="0" noProof="0" dirty="0">
                <a:ln>
                  <a:noFill/>
                </a:ln>
                <a:solidFill>
                  <a:srgbClr val="000000"/>
                </a:solidFill>
                <a:effectLst/>
                <a:uLnTx/>
                <a:uFillTx/>
                <a:latin typeface="Verdana"/>
                <a:ea typeface="+mn-ea"/>
                <a:cs typeface="+mn-cs"/>
              </a:rPr>
              <a:t>]</a:t>
            </a:r>
          </a:p>
        </p:txBody>
      </p:sp>
      <p:sp>
        <p:nvSpPr>
          <p:cNvPr id="41" name="TextBox 40"/>
          <p:cNvSpPr txBox="1"/>
          <p:nvPr/>
        </p:nvSpPr>
        <p:spPr>
          <a:xfrm>
            <a:off x="74743" y="729713"/>
            <a:ext cx="9643184" cy="6104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The introduced </a:t>
            </a:r>
            <a:r>
              <a:rPr kumimoji="0" lang="en-US" sz="1600" b="0" i="0" u="none" strike="noStrike" kern="1200" cap="none" spc="0" normalizeH="0" baseline="0" noProof="0" dirty="0">
                <a:ln>
                  <a:noFill/>
                </a:ln>
                <a:solidFill>
                  <a:srgbClr val="FF0000"/>
                </a:solidFill>
                <a:effectLst/>
                <a:uLnTx/>
                <a:uFillTx/>
                <a:latin typeface="Verdana"/>
                <a:ea typeface="+mn-ea"/>
                <a:cs typeface="+mn-cs"/>
              </a:rPr>
              <a:t>SIMD register space </a:t>
            </a:r>
            <a:r>
              <a:rPr kumimoji="0" lang="en-US" sz="1600" b="0" i="0" u="none" strike="noStrike" kern="1200" cap="none" spc="0" normalizeH="0" baseline="0" noProof="0" dirty="0">
                <a:ln>
                  <a:noFill/>
                </a:ln>
                <a:solidFill>
                  <a:srgbClr val="000000"/>
                </a:solidFill>
                <a:effectLst/>
                <a:uLnTx/>
                <a:uFillTx/>
                <a:latin typeface="Verdana"/>
                <a:ea typeface="+mn-ea"/>
                <a:cs typeface="+mn-cs"/>
              </a:rPr>
              <a:t>was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initially</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8x128-bit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size.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It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later </a:t>
            </a:r>
            <a:r>
              <a:rPr kumimoji="0" lang="en-US" sz="1600" b="0" i="0" u="none" strike="noStrike" kern="1200" cap="none" spc="0" normalizeH="0" baseline="0" noProof="0" dirty="0">
                <a:ln>
                  <a:noFill/>
                </a:ln>
                <a:solidFill>
                  <a:srgbClr val="FF0000"/>
                </a:solidFill>
                <a:effectLst/>
                <a:uLnTx/>
                <a:uFillTx/>
                <a:latin typeface="Verdana"/>
                <a:ea typeface="+mn-ea"/>
                <a:cs typeface="+mn-cs"/>
              </a:rPr>
              <a:t>extended in three steps, </a:t>
            </a:r>
            <a:r>
              <a:rPr kumimoji="0" lang="en-US" sz="1600" b="0" i="0" u="none" strike="noStrike" kern="1200" cap="none" spc="0" normalizeH="0" baseline="0" noProof="0" dirty="0">
                <a:ln>
                  <a:noFill/>
                </a:ln>
                <a:effectLst/>
                <a:uLnTx/>
                <a:uFillTx/>
                <a:latin typeface="Verdana"/>
                <a:ea typeface="+mn-ea"/>
                <a:cs typeface="+mn-cs"/>
              </a:rPr>
              <a:t>as shown below. </a:t>
            </a:r>
          </a:p>
        </p:txBody>
      </p:sp>
      <p:sp>
        <p:nvSpPr>
          <p:cNvPr id="42" name="TextBox 41"/>
          <p:cNvSpPr txBox="1"/>
          <p:nvPr/>
        </p:nvSpPr>
        <p:spPr>
          <a:xfrm>
            <a:off x="438527" y="1301900"/>
            <a:ext cx="6407460"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first to </a:t>
            </a:r>
            <a:r>
              <a:rPr kumimoji="0" lang="en-US" sz="1600" b="0" i="0" u="none" strike="noStrike" kern="1200" cap="none" spc="0" normalizeH="0" baseline="0" noProof="0" dirty="0">
                <a:ln>
                  <a:noFill/>
                </a:ln>
                <a:solidFill>
                  <a:srgbClr val="0070C0"/>
                </a:solidFill>
                <a:effectLst/>
                <a:uLnTx/>
                <a:uFillTx/>
                <a:latin typeface="Verdana"/>
                <a:ea typeface="+mn-ea"/>
                <a:cs typeface="+mn-cs"/>
              </a:rPr>
              <a:t>16x128-bit</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SSE3</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a:t>
            </a:r>
            <a:r>
              <a:rPr kumimoji="0" lang="en-US" sz="1600" b="0" i="0" u="none" strike="noStrike" kern="1200" cap="none" spc="-70" normalizeH="0" baseline="0" noProof="0" dirty="0">
                <a:ln>
                  <a:noFill/>
                </a:ln>
                <a:solidFill>
                  <a:srgbClr val="000000"/>
                </a:solidFill>
                <a:effectLst/>
                <a:uLnTx/>
                <a:uFillTx/>
                <a:latin typeface="Verdana"/>
                <a:ea typeface="+mn-ea"/>
                <a:cs typeface="+mn-cs"/>
              </a:rPr>
              <a:t> in </a:t>
            </a:r>
            <a:r>
              <a:rPr kumimoji="0" lang="en-US" sz="1600" b="0" i="0" u="none" strike="noStrike" kern="1200" cap="none" spc="-70" normalizeH="0" baseline="0" noProof="0" dirty="0">
                <a:ln>
                  <a:noFill/>
                </a:ln>
                <a:solidFill>
                  <a:srgbClr val="0070C0"/>
                </a:solidFill>
                <a:effectLst/>
                <a:uLnTx/>
                <a:uFillTx/>
                <a:latin typeface="Verdana"/>
                <a:ea typeface="+mn-ea"/>
                <a:cs typeface="+mn-cs"/>
              </a:rPr>
              <a:t>2004</a:t>
            </a:r>
            <a:r>
              <a:rPr kumimoji="0" lang="en-US" sz="1600" b="0" i="0" u="none" strike="noStrike" kern="1200" cap="none" spc="-7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then to </a:t>
            </a:r>
            <a:r>
              <a:rPr kumimoji="0" lang="en-US" sz="1600" b="0" i="0" u="none" strike="noStrike" kern="1200" cap="none" spc="-70" normalizeH="0" baseline="0" noProof="0" dirty="0">
                <a:ln>
                  <a:noFill/>
                </a:ln>
                <a:solidFill>
                  <a:srgbClr val="0070C0"/>
                </a:solidFill>
                <a:effectLst/>
                <a:uLnTx/>
                <a:uFillTx/>
                <a:latin typeface="Verdana"/>
                <a:ea typeface="+mn-ea"/>
                <a:cs typeface="+mn-cs"/>
              </a:rPr>
              <a:t>16x256-bit</a:t>
            </a:r>
            <a:r>
              <a:rPr kumimoji="0" lang="en-US" sz="1600" b="0" i="0" u="none" strike="noStrike" kern="1200" cap="none" spc="-7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AVX</a:t>
            </a:r>
            <a:r>
              <a:rPr kumimoji="0" lang="en-US" sz="1600" b="0" i="0" u="none" strike="noStrike" kern="1200" cap="none" spc="-70" normalizeH="0" baseline="0" noProof="0" dirty="0">
                <a:ln>
                  <a:noFill/>
                </a:ln>
                <a:solidFill>
                  <a:srgbClr val="000000"/>
                </a:solidFill>
                <a:effectLst/>
                <a:uLnTx/>
                <a:uFillTx/>
                <a:latin typeface="Verdana"/>
                <a:ea typeface="+mn-ea"/>
                <a:cs typeface="+mn-cs"/>
              </a:rPr>
              <a:t> extension, in </a:t>
            </a:r>
            <a:r>
              <a:rPr kumimoji="0" lang="en-US" sz="1600" b="0" i="0" u="none" strike="noStrike" kern="1200" cap="none" spc="-70" normalizeH="0" baseline="0" noProof="0" dirty="0">
                <a:ln>
                  <a:noFill/>
                </a:ln>
                <a:solidFill>
                  <a:srgbClr val="0070C0"/>
                </a:solidFill>
                <a:effectLst/>
                <a:uLnTx/>
                <a:uFillTx/>
                <a:latin typeface="Verdana"/>
                <a:ea typeface="+mn-ea"/>
                <a:cs typeface="+mn-cs"/>
              </a:rPr>
              <a:t>2011</a:t>
            </a:r>
            <a:r>
              <a:rPr kumimoji="0" lang="en-US" sz="1600" b="0" i="0" u="none" strike="noStrike" kern="1200" cap="none" spc="-7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finally,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t>
            </a:r>
            <a:r>
              <a:rPr kumimoji="0" lang="en-US" sz="1600" b="0" i="0" u="none" strike="noStrike" kern="1200" cap="none" spc="0" normalizeH="0" baseline="0" noProof="0" dirty="0">
                <a:ln>
                  <a:noFill/>
                </a:ln>
                <a:solidFill>
                  <a:srgbClr val="0070C0"/>
                </a:solidFill>
                <a:effectLst/>
                <a:uLnTx/>
                <a:uFillTx/>
                <a:latin typeface="Verdana"/>
                <a:ea typeface="+mn-ea"/>
                <a:cs typeface="+mn-cs"/>
              </a:rPr>
              <a:t>32x512-bit</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AVX512</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in </a:t>
            </a:r>
            <a:r>
              <a:rPr kumimoji="0" lang="en-US" sz="1600" b="0" i="0" u="none" strike="noStrike" kern="1200" cap="none" spc="0" normalizeH="0" baseline="0" noProof="0" dirty="0">
                <a:ln>
                  <a:noFill/>
                </a:ln>
                <a:solidFill>
                  <a:srgbClr val="0070C0"/>
                </a:solidFill>
                <a:effectLst/>
                <a:uLnTx/>
                <a:uFillTx/>
                <a:latin typeface="Verdana"/>
                <a:ea typeface="+mn-ea"/>
                <a:cs typeface="+mn-cs"/>
              </a:rPr>
              <a:t>2017</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43" name="TextBox 42"/>
          <p:cNvSpPr txBox="1"/>
          <p:nvPr/>
        </p:nvSpPr>
        <p:spPr>
          <a:xfrm>
            <a:off x="70743" y="2137993"/>
            <a:ext cx="83872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extension was implemented in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aliased</a:t>
            </a:r>
            <a:r>
              <a:rPr kumimoji="0" lang="en-US" sz="1600" b="0" i="0" u="none" strike="noStrike" kern="1200" cap="none" spc="0" normalizeH="0" baseline="0" noProof="0" dirty="0">
                <a:ln>
                  <a:noFill/>
                </a:ln>
                <a:solidFill>
                  <a:srgbClr val="000000"/>
                </a:solidFill>
                <a:effectLst/>
                <a:uLnTx/>
                <a:uFillTx/>
                <a:latin typeface="Verdana"/>
                <a:ea typeface="+mn-ea"/>
                <a:cs typeface="+mn-cs"/>
              </a:rPr>
              <a:t> manner, as discussed next.</a:t>
            </a:r>
          </a:p>
        </p:txBody>
      </p:sp>
      <p:sp>
        <p:nvSpPr>
          <p:cNvPr id="44" name="Rectangle 43"/>
          <p:cNvSpPr/>
          <p:nvPr/>
        </p:nvSpPr>
        <p:spPr bwMode="auto">
          <a:xfrm>
            <a:off x="6312481" y="3822235"/>
            <a:ext cx="1672651" cy="1083904"/>
          </a:xfrm>
          <a:prstGeom prst="rect">
            <a:avLst/>
          </a:prstGeom>
          <a:noFill/>
          <a:ln w="38100" cap="flat" cmpd="sng" algn="ctr">
            <a:solidFill>
              <a:srgbClr val="FFC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Rectangle 44"/>
          <p:cNvSpPr/>
          <p:nvPr/>
        </p:nvSpPr>
        <p:spPr bwMode="auto">
          <a:xfrm>
            <a:off x="4391979" y="3838478"/>
            <a:ext cx="3564201" cy="1100847"/>
          </a:xfrm>
          <a:prstGeom prst="rect">
            <a:avLst/>
          </a:prstGeom>
          <a:noFill/>
          <a:ln w="38100" cap="flat" cmpd="sng" algn="ctr">
            <a:solidFill>
              <a:srgbClr val="92D05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TextBox 45"/>
          <p:cNvSpPr txBox="1"/>
          <p:nvPr/>
        </p:nvSpPr>
        <p:spPr>
          <a:xfrm>
            <a:off x="6233275" y="4350160"/>
            <a:ext cx="1800201" cy="5268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SSE2(64-bit)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(xmm0-xmm15)</a:t>
            </a:r>
          </a:p>
        </p:txBody>
      </p:sp>
      <p:sp>
        <p:nvSpPr>
          <p:cNvPr id="48" name="TextBox 47"/>
          <p:cNvSpPr txBox="1"/>
          <p:nvPr/>
        </p:nvSpPr>
        <p:spPr>
          <a:xfrm>
            <a:off x="71500" y="440668"/>
            <a:ext cx="751545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to the evolution of Intel’s x86 ISA SIMD extensions [</a:t>
            </a:r>
            <a:r>
              <a:rPr lang="hu-HU" sz="1600" dirty="0">
                <a:solidFill>
                  <a:srgbClr val="FF0000"/>
                </a:solidFill>
                <a:latin typeface="Verdana"/>
              </a:rPr>
              <a:t>23</a:t>
            </a:r>
            <a:r>
              <a:rPr kumimoji="0" lang="en-US" sz="1600" b="0" i="0" u="none" strike="noStrike" kern="1200" cap="none" spc="0" normalizeH="0" baseline="0" noProof="0" dirty="0">
                <a:ln>
                  <a:noFill/>
                </a:ln>
                <a:solidFill>
                  <a:srgbClr val="FF0000"/>
                </a:solidFill>
                <a:effectLst/>
                <a:uLnTx/>
                <a:uFillTx/>
                <a:latin typeface="Verdana"/>
                <a:ea typeface="+mn-ea"/>
                <a:cs typeface="+mn-cs"/>
              </a:rPr>
              <a:t>] -2 </a:t>
            </a:r>
          </a:p>
        </p:txBody>
      </p:sp>
      <p:sp>
        <p:nvSpPr>
          <p:cNvPr id="3" name="Rectangle 2">
            <a:extLst>
              <a:ext uri="{FF2B5EF4-FFF2-40B4-BE49-F238E27FC236}">
                <a16:creationId xmlns:a16="http://schemas.microsoft.com/office/drawing/2014/main" id="{E157F049-625C-273D-9591-6FC395F08116}"/>
              </a:ext>
            </a:extLst>
          </p:cNvPr>
          <p:cNvSpPr/>
          <p:nvPr/>
        </p:nvSpPr>
        <p:spPr bwMode="auto">
          <a:xfrm>
            <a:off x="836585" y="3827494"/>
            <a:ext cx="7128000" cy="2434879"/>
          </a:xfrm>
          <a:prstGeom prst="rect">
            <a:avLst/>
          </a:prstGeom>
          <a:noFill/>
          <a:ln w="3810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51554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1">
                                            <p:txEl>
                                              <p:pRg st="1" end="1"/>
                                            </p:txEl>
                                          </p:spTgt>
                                        </p:tgtEl>
                                        <p:attrNameLst>
                                          <p:attrName>style.visibility</p:attrName>
                                        </p:attrNameLst>
                                      </p:cBhvr>
                                      <p:to>
                                        <p:strVal val="visible"/>
                                      </p:to>
                                    </p:set>
                                    <p:anim calcmode="lin" valueType="num">
                                      <p:cBhvr additive="base">
                                        <p:cTn id="7"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ppt_x"/>
                                          </p:val>
                                        </p:tav>
                                        <p:tav tm="100000">
                                          <p:val>
                                            <p:strVal val="#ppt_x"/>
                                          </p:val>
                                        </p:tav>
                                      </p:tavLst>
                                    </p:anim>
                                    <p:anim calcmode="lin" valueType="num">
                                      <p:cBhvr additive="base">
                                        <p:cTn id="1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2">
                                            <p:txEl>
                                              <p:pRg st="1" end="1"/>
                                            </p:txEl>
                                          </p:spTgt>
                                        </p:tgtEl>
                                        <p:attrNameLst>
                                          <p:attrName>style.visibility</p:attrName>
                                        </p:attrNameLst>
                                      </p:cBhvr>
                                      <p:to>
                                        <p:strVal val="visible"/>
                                      </p:to>
                                    </p:set>
                                    <p:anim calcmode="lin" valueType="num">
                                      <p:cBhvr additive="base">
                                        <p:cTn id="23"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2">
                                            <p:txEl>
                                              <p:pRg st="2" end="2"/>
                                            </p:txEl>
                                          </p:spTgt>
                                        </p:tgtEl>
                                        <p:attrNameLst>
                                          <p:attrName>style.visibility</p:attrName>
                                        </p:attrNameLst>
                                      </p:cBhvr>
                                      <p:to>
                                        <p:strVal val="visible"/>
                                      </p:to>
                                    </p:set>
                                    <p:anim calcmode="lin" valueType="num">
                                      <p:cBhvr additive="base">
                                        <p:cTn id="33"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45" grpId="0" animBg="1"/>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430"/>
            <a:ext cx="9144000" cy="393700"/>
          </a:xfrm>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(3)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Box 4"/>
          <p:cNvSpPr txBox="1"/>
          <p:nvPr/>
        </p:nvSpPr>
        <p:spPr>
          <a:xfrm>
            <a:off x="71438" y="445585"/>
            <a:ext cx="97796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
        <p:nvSpPr>
          <p:cNvPr id="6" name="TextBox 5"/>
          <p:cNvSpPr txBox="1"/>
          <p:nvPr/>
        </p:nvSpPr>
        <p:spPr>
          <a:xfrm>
            <a:off x="71438" y="714930"/>
            <a:ext cx="905824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In an </a:t>
            </a:r>
            <a:r>
              <a:rPr kumimoji="0" lang="en-US" sz="1600" b="0" i="0" u="none" strike="noStrike" kern="1200" cap="none" spc="-30" normalizeH="0" baseline="0" noProof="0" dirty="0">
                <a:ln>
                  <a:noFill/>
                </a:ln>
                <a:solidFill>
                  <a:srgbClr val="FF0000"/>
                </a:solidFill>
                <a:effectLst/>
                <a:uLnTx/>
                <a:uFillTx/>
                <a:latin typeface="Verdana"/>
                <a:ea typeface="+mn-ea"/>
                <a:cs typeface="+mn-cs"/>
              </a:rPr>
              <a:t>aliased extension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lower parts of the extended registers (e.g. 256-bit registers)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are the preceding (e.g. 128-bit) registers, as illustrated below.</a:t>
            </a:r>
            <a:endParaRPr kumimoji="0" lang="en-US" sz="1600" b="1" i="0" u="none" strike="noStrike" kern="1200" cap="none" spc="0" normalizeH="0" baseline="0" noProof="0" dirty="0">
              <a:ln>
                <a:noFill/>
              </a:ln>
              <a:solidFill>
                <a:srgbClr val="0070C0"/>
              </a:solidFill>
              <a:effectLst/>
              <a:uLnTx/>
              <a:uFillTx/>
              <a:latin typeface="Verdana"/>
              <a:ea typeface="+mn-ea"/>
              <a:cs typeface="+mn-cs"/>
            </a:endParaRPr>
          </a:p>
        </p:txBody>
      </p:sp>
      <p:pic>
        <p:nvPicPr>
          <p:cNvPr id="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6089"/>
          <a:stretch/>
        </p:blipFill>
        <p:spPr bwMode="auto">
          <a:xfrm>
            <a:off x="2975621" y="1457842"/>
            <a:ext cx="3242850" cy="26768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Box 9"/>
          <p:cNvSpPr txBox="1"/>
          <p:nvPr/>
        </p:nvSpPr>
        <p:spPr>
          <a:xfrm>
            <a:off x="399393" y="4238530"/>
            <a:ext cx="805092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Extending the existing 128-bit wide XMM [0, 15] SIMD register set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the 256-bit YMM [0, 15] register set in an aliased way [</a:t>
            </a:r>
            <a:r>
              <a:rPr lang="hu-HU" sz="1600" dirty="0">
                <a:solidFill>
                  <a:srgbClr val="000000"/>
                </a:solidFill>
                <a:latin typeface="Verdana"/>
              </a:rPr>
              <a:t>25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2000" b="0" i="0" u="none" strike="noStrike" kern="1200" cap="none" spc="0" normalizeH="0" baseline="0" noProof="0" dirty="0">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342417579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a:spLocks noGrp="1"/>
          </p:cNvSpPr>
          <p:nvPr>
            <p:ph type="title"/>
          </p:nvPr>
        </p:nvSpPr>
        <p:spPr>
          <a:xfrm>
            <a:off x="0" y="0"/>
            <a:ext cx="9144000" cy="393700"/>
          </a:xfrm>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(4)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grpSp>
        <p:nvGrpSpPr>
          <p:cNvPr id="6" name="Group 5"/>
          <p:cNvGrpSpPr/>
          <p:nvPr/>
        </p:nvGrpSpPr>
        <p:grpSpPr>
          <a:xfrm>
            <a:off x="66780" y="473019"/>
            <a:ext cx="9077219" cy="6416839"/>
            <a:chOff x="66780" y="468917"/>
            <a:chExt cx="9077219" cy="6416839"/>
          </a:xfrm>
        </p:grpSpPr>
        <p:grpSp>
          <p:nvGrpSpPr>
            <p:cNvPr id="14" name="Group 13"/>
            <p:cNvGrpSpPr/>
            <p:nvPr/>
          </p:nvGrpSpPr>
          <p:grpSpPr>
            <a:xfrm>
              <a:off x="66780" y="468917"/>
              <a:ext cx="9077219" cy="6416839"/>
              <a:chOff x="66780" y="468917"/>
              <a:chExt cx="9077219" cy="6416839"/>
            </a:xfrm>
          </p:grpSpPr>
          <p:pic>
            <p:nvPicPr>
              <p:cNvPr id="5" name="Picture 4"/>
              <p:cNvPicPr>
                <a:picLocks noChangeAspect="1"/>
              </p:cNvPicPr>
              <p:nvPr/>
            </p:nvPicPr>
            <p:blipFill rotWithShape="1">
              <a:blip r:embed="rId2"/>
              <a:srcRect r="7508"/>
              <a:stretch/>
            </p:blipFill>
            <p:spPr>
              <a:xfrm>
                <a:off x="476466" y="468917"/>
                <a:ext cx="8359527" cy="6266667"/>
              </a:xfrm>
              <a:prstGeom prst="rect">
                <a:avLst/>
              </a:prstGeom>
            </p:spPr>
          </p:pic>
          <p:pic>
            <p:nvPicPr>
              <p:cNvPr id="8" name="Picture 7"/>
              <p:cNvPicPr>
                <a:picLocks noChangeAspect="1"/>
              </p:cNvPicPr>
              <p:nvPr/>
            </p:nvPicPr>
            <p:blipFill rotWithShape="1">
              <a:blip r:embed="rId2"/>
              <a:srcRect l="4313" t="82910" r="87169" b="10029"/>
              <a:stretch/>
            </p:blipFill>
            <p:spPr>
              <a:xfrm>
                <a:off x="149514" y="5661355"/>
                <a:ext cx="769918" cy="442530"/>
              </a:xfrm>
              <a:prstGeom prst="rect">
                <a:avLst/>
              </a:prstGeom>
            </p:spPr>
          </p:pic>
          <p:sp>
            <p:nvSpPr>
              <p:cNvPr id="3" name="Rounded Rectangle 2"/>
              <p:cNvSpPr/>
              <p:nvPr/>
            </p:nvSpPr>
            <p:spPr bwMode="auto">
              <a:xfrm>
                <a:off x="1104472" y="6146543"/>
                <a:ext cx="559941" cy="431514"/>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4" name="TextBox 3"/>
              <p:cNvSpPr txBox="1"/>
              <p:nvPr/>
            </p:nvSpPr>
            <p:spPr>
              <a:xfrm>
                <a:off x="945223" y="6079763"/>
                <a:ext cx="714054" cy="5078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PII</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Klamath,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(1997)</a:t>
                </a:r>
              </a:p>
            </p:txBody>
          </p:sp>
          <p:sp>
            <p:nvSpPr>
              <p:cNvPr id="9" name="TextBox 8"/>
              <p:cNvSpPr txBox="1"/>
              <p:nvPr/>
            </p:nvSpPr>
            <p:spPr>
              <a:xfrm>
                <a:off x="66780" y="6083190"/>
                <a:ext cx="994883"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000000"/>
                    </a:solidFill>
                    <a:effectLst/>
                    <a:uLnTx/>
                    <a:uFillTx/>
                    <a:latin typeface="Arial Rounded MT Bold" panose="020F0704030504030204" pitchFamily="34" charset="0"/>
                    <a:ea typeface="+mn-ea"/>
                    <a:cs typeface="+mn-cs"/>
                  </a:rPr>
                  <a:t>Pentium_MMX</a:t>
                </a:r>
                <a:endPar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(1997)</a:t>
                </a:r>
              </a:p>
            </p:txBody>
          </p:sp>
          <p:sp>
            <p:nvSpPr>
              <p:cNvPr id="11" name="Rounded Rectangle 10"/>
              <p:cNvSpPr/>
              <p:nvPr/>
            </p:nvSpPr>
            <p:spPr bwMode="auto">
              <a:xfrm>
                <a:off x="8178229" y="6103885"/>
                <a:ext cx="585627" cy="304649"/>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12" name="TextBox 11"/>
              <p:cNvSpPr txBox="1"/>
              <p:nvPr/>
            </p:nvSpPr>
            <p:spPr>
              <a:xfrm>
                <a:off x="8094678" y="6062454"/>
                <a:ext cx="1049321" cy="82330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Cannon-Lake,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(2018)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Skylake-X/SP,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(2017)</a:t>
                </a:r>
              </a:p>
            </p:txBody>
          </p:sp>
          <p:sp>
            <p:nvSpPr>
              <p:cNvPr id="13" name="TextBox 12"/>
              <p:cNvSpPr txBox="1"/>
              <p:nvPr/>
            </p:nvSpPr>
            <p:spPr>
              <a:xfrm>
                <a:off x="7376847" y="6469443"/>
                <a:ext cx="559769" cy="23852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(2016)</a:t>
                </a:r>
              </a:p>
            </p:txBody>
          </p:sp>
        </p:grpSp>
        <p:sp>
          <p:nvSpPr>
            <p:cNvPr id="16" name="Rectangle 15"/>
            <p:cNvSpPr/>
            <p:nvPr/>
          </p:nvSpPr>
          <p:spPr bwMode="auto">
            <a:xfrm>
              <a:off x="904775" y="789272"/>
              <a:ext cx="3936732" cy="587141"/>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2" name="Rectangle 1"/>
            <p:cNvSpPr/>
            <p:nvPr/>
          </p:nvSpPr>
          <p:spPr bwMode="auto">
            <a:xfrm>
              <a:off x="476466" y="1806561"/>
              <a:ext cx="5103646" cy="478624"/>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pic>
          <p:nvPicPr>
            <p:cNvPr id="15" name="Picture 14"/>
            <p:cNvPicPr>
              <a:picLocks noChangeAspect="1"/>
            </p:cNvPicPr>
            <p:nvPr/>
          </p:nvPicPr>
          <p:blipFill rotWithShape="1">
            <a:blip r:embed="rId2"/>
            <a:srcRect l="11054" t="12763" r="84165" b="78741"/>
            <a:stretch/>
          </p:blipFill>
          <p:spPr>
            <a:xfrm>
              <a:off x="1449529" y="1672448"/>
              <a:ext cx="496632" cy="612000"/>
            </a:xfrm>
            <a:prstGeom prst="rect">
              <a:avLst/>
            </a:prstGeom>
          </p:spPr>
        </p:pic>
      </p:grpSp>
      <p:sp>
        <p:nvSpPr>
          <p:cNvPr id="22" name="TextBox 21"/>
          <p:cNvSpPr txBox="1"/>
          <p:nvPr/>
        </p:nvSpPr>
        <p:spPr>
          <a:xfrm>
            <a:off x="71500" y="440668"/>
            <a:ext cx="751545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Intel’s x86 ISA SIMD extensions [</a:t>
            </a:r>
            <a:r>
              <a:rPr lang="hu-HU" dirty="0">
                <a:solidFill>
                  <a:srgbClr val="2D2D8A"/>
                </a:solidFill>
                <a:latin typeface="Verdana"/>
              </a:rPr>
              <a:t>23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7" name="TextBox 6"/>
          <p:cNvSpPr txBox="1"/>
          <p:nvPr/>
        </p:nvSpPr>
        <p:spPr>
          <a:xfrm>
            <a:off x="71438" y="762336"/>
            <a:ext cx="478207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Based on the register space extensions Intel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introduced the following </a:t>
            </a:r>
            <a:r>
              <a:rPr kumimoji="0" lang="en-US" sz="1600" b="0" i="0" u="none" strike="noStrike" kern="1200" cap="none" spc="0" normalizeH="0" baseline="0" noProof="0" dirty="0">
                <a:ln>
                  <a:noFill/>
                </a:ln>
                <a:solidFill>
                  <a:srgbClr val="FF0000"/>
                </a:solidFill>
                <a:effectLst/>
                <a:uLnTx/>
                <a:uFillTx/>
                <a:latin typeface="Verdana"/>
                <a:ea typeface="+mn-ea"/>
                <a:cs typeface="+mn-cs"/>
              </a:rPr>
              <a:t>SIMD extensions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the x86 ISA:</a:t>
            </a:r>
          </a:p>
        </p:txBody>
      </p:sp>
    </p:spTree>
    <p:extLst>
      <p:ext uri="{BB962C8B-B14F-4D97-AF65-F5344CB8AC3E}">
        <p14:creationId xmlns:p14="http://schemas.microsoft.com/office/powerpoint/2010/main" val="6362432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(5)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 Box 7"/>
          <p:cNvSpPr txBox="1">
            <a:spLocks noChangeArrowheads="1"/>
          </p:cNvSpPr>
          <p:nvPr/>
        </p:nvSpPr>
        <p:spPr bwMode="auto">
          <a:xfrm>
            <a:off x="1496807" y="1814118"/>
            <a:ext cx="14040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SSE SIMD extensions</a:t>
            </a:r>
          </a:p>
        </p:txBody>
      </p:sp>
      <p:sp>
        <p:nvSpPr>
          <p:cNvPr id="6" name="Text Box 16"/>
          <p:cNvSpPr txBox="1">
            <a:spLocks noChangeArrowheads="1"/>
          </p:cNvSpPr>
          <p:nvPr/>
        </p:nvSpPr>
        <p:spPr bwMode="auto">
          <a:xfrm>
            <a:off x="2758896" y="1032552"/>
            <a:ext cx="347883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SIMD extensions of Intel’s x86 ISA</a:t>
            </a:r>
          </a:p>
        </p:txBody>
      </p:sp>
      <p:sp>
        <p:nvSpPr>
          <p:cNvPr id="7" name="Line 17"/>
          <p:cNvSpPr>
            <a:spLocks noChangeShapeType="1"/>
          </p:cNvSpPr>
          <p:nvPr/>
        </p:nvSpPr>
        <p:spPr bwMode="auto">
          <a:xfrm flipV="1">
            <a:off x="808684" y="1601067"/>
            <a:ext cx="741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Line 22"/>
          <p:cNvSpPr>
            <a:spLocks noChangeShapeType="1"/>
          </p:cNvSpPr>
          <p:nvPr/>
        </p:nvSpPr>
        <p:spPr bwMode="auto">
          <a:xfrm>
            <a:off x="4492457" y="1352088"/>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 name="Line 25"/>
          <p:cNvSpPr>
            <a:spLocks noChangeShapeType="1"/>
          </p:cNvSpPr>
          <p:nvPr/>
        </p:nvSpPr>
        <p:spPr bwMode="auto">
          <a:xfrm>
            <a:off x="2204322" y="1590557"/>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 Box 7"/>
          <p:cNvSpPr txBox="1">
            <a:spLocks noChangeArrowheads="1"/>
          </p:cNvSpPr>
          <p:nvPr/>
        </p:nvSpPr>
        <p:spPr bwMode="auto">
          <a:xfrm>
            <a:off x="7230715" y="1812527"/>
            <a:ext cx="19354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AVX-512</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SIMD</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extension</a:t>
            </a:r>
          </a:p>
        </p:txBody>
      </p:sp>
      <p:sp>
        <p:nvSpPr>
          <p:cNvPr id="11" name="Oval 13"/>
          <p:cNvSpPr>
            <a:spLocks noChangeArrowheads="1"/>
          </p:cNvSpPr>
          <p:nvPr/>
        </p:nvSpPr>
        <p:spPr bwMode="auto">
          <a:xfrm>
            <a:off x="8182004" y="177731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Line 25"/>
          <p:cNvSpPr>
            <a:spLocks noChangeShapeType="1"/>
          </p:cNvSpPr>
          <p:nvPr/>
        </p:nvSpPr>
        <p:spPr bwMode="auto">
          <a:xfrm>
            <a:off x="8216612" y="1605897"/>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3"/>
          <p:cNvSpPr>
            <a:spLocks noChangeArrowheads="1"/>
          </p:cNvSpPr>
          <p:nvPr/>
        </p:nvSpPr>
        <p:spPr bwMode="auto">
          <a:xfrm>
            <a:off x="2167920" y="174291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 Box 7"/>
          <p:cNvSpPr txBox="1">
            <a:spLocks noChangeArrowheads="1"/>
          </p:cNvSpPr>
          <p:nvPr/>
        </p:nvSpPr>
        <p:spPr bwMode="auto">
          <a:xfrm>
            <a:off x="5816660" y="1814493"/>
            <a:ext cx="18452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AVX2 SIMD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5" name="Oval 13"/>
          <p:cNvSpPr>
            <a:spLocks noChangeArrowheads="1"/>
          </p:cNvSpPr>
          <p:nvPr/>
        </p:nvSpPr>
        <p:spPr bwMode="auto">
          <a:xfrm>
            <a:off x="6691925" y="177710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Line 25"/>
          <p:cNvSpPr>
            <a:spLocks noChangeShapeType="1"/>
          </p:cNvSpPr>
          <p:nvPr/>
        </p:nvSpPr>
        <p:spPr bwMode="auto">
          <a:xfrm>
            <a:off x="6726533" y="1600153"/>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p:cNvSpPr txBox="1"/>
          <p:nvPr/>
        </p:nvSpPr>
        <p:spPr>
          <a:xfrm>
            <a:off x="1644622" y="2427398"/>
            <a:ext cx="1180130" cy="74379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marL="0" marR="0" lvl="0" indent="0" algn="ctr" defTabSz="457200" rtl="0" eaLnBrk="1" fontAlgn="base" latinLnBrk="0" hangingPunct="1">
              <a:lnSpc>
                <a:spcPct val="100000"/>
              </a:lnSpc>
              <a:spcBef>
                <a:spcPts val="0"/>
              </a:spcBef>
              <a:spcAft>
                <a:spcPts val="200"/>
              </a:spcAft>
              <a:buClrTx/>
              <a:buSzTx/>
              <a:buFontTx/>
              <a:buNone/>
              <a:tabLst/>
              <a:defRPr/>
            </a:pPr>
            <a:r>
              <a:rPr lang="en-US" sz="1300" dirty="0">
                <a:solidFill>
                  <a:srgbClr val="000000"/>
                </a:solidFill>
                <a:latin typeface="Verdana"/>
              </a:rPr>
              <a:t>(FP32)</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p:cNvSpPr txBox="1"/>
          <p:nvPr/>
        </p:nvSpPr>
        <p:spPr>
          <a:xfrm>
            <a:off x="6112261" y="2424212"/>
            <a:ext cx="1228220" cy="94384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256-bit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algn="ctr" defTabSz="457200" fontAlgn="base">
              <a:spcAft>
                <a:spcPts val="200"/>
              </a:spcAft>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Box 18"/>
          <p:cNvSpPr txBox="1"/>
          <p:nvPr/>
        </p:nvSpPr>
        <p:spPr>
          <a:xfrm>
            <a:off x="7514032" y="2427027"/>
            <a:ext cx="1228220" cy="918200"/>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512-bit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algn="ctr" defTabSz="457200" fontAlgn="base">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 Box 7"/>
          <p:cNvSpPr txBox="1">
            <a:spLocks noChangeArrowheads="1"/>
          </p:cNvSpPr>
          <p:nvPr/>
        </p:nvSpPr>
        <p:spPr bwMode="auto">
          <a:xfrm>
            <a:off x="-84021" y="1823024"/>
            <a:ext cx="178869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MMX SIMD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extensions</a:t>
            </a:r>
          </a:p>
        </p:txBody>
      </p:sp>
      <p:sp>
        <p:nvSpPr>
          <p:cNvPr id="21" name="Line 25"/>
          <p:cNvSpPr>
            <a:spLocks noChangeShapeType="1"/>
          </p:cNvSpPr>
          <p:nvPr/>
        </p:nvSpPr>
        <p:spPr bwMode="auto">
          <a:xfrm>
            <a:off x="797173" y="1599463"/>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2" name="Oval 13"/>
          <p:cNvSpPr>
            <a:spLocks noChangeArrowheads="1"/>
          </p:cNvSpPr>
          <p:nvPr/>
        </p:nvSpPr>
        <p:spPr bwMode="auto">
          <a:xfrm>
            <a:off x="756354" y="1751817"/>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359118" y="2425794"/>
            <a:ext cx="966931"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64-bit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FX SIMD</a:t>
            </a:r>
          </a:p>
        </p:txBody>
      </p:sp>
      <p:sp>
        <p:nvSpPr>
          <p:cNvPr id="24" name="TextBox 23"/>
          <p:cNvSpPr txBox="1"/>
          <p:nvPr/>
        </p:nvSpPr>
        <p:spPr>
          <a:xfrm>
            <a:off x="98318" y="3953111"/>
            <a:ext cx="1488677"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(Pentium-MMX)</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(1997)</a:t>
            </a:r>
          </a:p>
        </p:txBody>
      </p:sp>
      <p:sp>
        <p:nvSpPr>
          <p:cNvPr id="25" name="TextBox 24"/>
          <p:cNvSpPr txBox="1"/>
          <p:nvPr/>
        </p:nvSpPr>
        <p:spPr>
          <a:xfrm>
            <a:off x="1644220" y="3940812"/>
            <a:ext cx="1288301"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 III)</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(1999)</a:t>
            </a:r>
          </a:p>
        </p:txBody>
      </p:sp>
      <p:sp>
        <p:nvSpPr>
          <p:cNvPr id="26" name="TextBox 25"/>
          <p:cNvSpPr txBox="1"/>
          <p:nvPr/>
        </p:nvSpPr>
        <p:spPr>
          <a:xfrm>
            <a:off x="6269962" y="3951537"/>
            <a:ext cx="899605"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t>
            </a:r>
            <a:r>
              <a:rPr kumimoji="0" lang="en-US" sz="1300" b="0" i="1" u="none" strike="noStrike" kern="1200" cap="none" spc="0" normalizeH="0" baseline="0" noProof="0" dirty="0" err="1">
                <a:ln>
                  <a:noFill/>
                </a:ln>
                <a:solidFill>
                  <a:srgbClr val="000000"/>
                </a:solidFill>
                <a:effectLst/>
                <a:uLnTx/>
                <a:uFillTx/>
                <a:latin typeface="Verdana"/>
                <a:ea typeface="+mn-ea"/>
                <a:cs typeface="+mn-cs"/>
              </a:rPr>
              <a:t>Haswell</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(2013)</a:t>
            </a:r>
          </a:p>
        </p:txBody>
      </p:sp>
      <p:sp>
        <p:nvSpPr>
          <p:cNvPr id="27" name="TextBox 26"/>
          <p:cNvSpPr txBox="1"/>
          <p:nvPr/>
        </p:nvSpPr>
        <p:spPr>
          <a:xfrm>
            <a:off x="7404477" y="3953179"/>
            <a:ext cx="1418978"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(Cannon Lake)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(2018)</a:t>
            </a:r>
          </a:p>
        </p:txBody>
      </p:sp>
      <p:sp>
        <p:nvSpPr>
          <p:cNvPr id="28" name="TextBox 27"/>
          <p:cNvSpPr txBox="1"/>
          <p:nvPr/>
        </p:nvSpPr>
        <p:spPr>
          <a:xfrm>
            <a:off x="1663" y="3463839"/>
            <a:ext cx="1309974" cy="492443"/>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Introduced in</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DTs/laptops</a:t>
            </a:r>
          </a:p>
        </p:txBody>
      </p:sp>
      <p:sp>
        <p:nvSpPr>
          <p:cNvPr id="35" name="Text Box 7"/>
          <p:cNvSpPr txBox="1">
            <a:spLocks noChangeArrowheads="1"/>
          </p:cNvSpPr>
          <p:nvPr/>
        </p:nvSpPr>
        <p:spPr bwMode="auto">
          <a:xfrm>
            <a:off x="4658012" y="1812193"/>
            <a:ext cx="140672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 SIMD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6" name="Oval 13"/>
          <p:cNvSpPr>
            <a:spLocks noChangeArrowheads="1"/>
          </p:cNvSpPr>
          <p:nvPr/>
        </p:nvSpPr>
        <p:spPr bwMode="auto">
          <a:xfrm>
            <a:off x="5330490" y="1782365"/>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Line 25"/>
          <p:cNvSpPr>
            <a:spLocks noChangeShapeType="1"/>
          </p:cNvSpPr>
          <p:nvPr/>
        </p:nvSpPr>
        <p:spPr bwMode="auto">
          <a:xfrm>
            <a:off x="5365098" y="160540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8" name="TextBox 37"/>
          <p:cNvSpPr txBox="1"/>
          <p:nvPr/>
        </p:nvSpPr>
        <p:spPr>
          <a:xfrm>
            <a:off x="4730061" y="2425053"/>
            <a:ext cx="1228221" cy="918200"/>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256-bit</a:t>
            </a:r>
          </a:p>
          <a:p>
            <a:pPr marL="0" marR="0" lvl="0" indent="0" algn="l"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FP SIMD</a:t>
            </a:r>
          </a:p>
          <a:p>
            <a:pPr defTabSz="457200" fontAlgn="base">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base" latinLnBrk="0" hangingPunct="1">
              <a:lnSpc>
                <a:spcPct val="100000"/>
              </a:lnSpc>
              <a:spcBef>
                <a:spcPts val="0"/>
              </a:spcBef>
              <a:spcAft>
                <a:spcPts val="20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TextBox 38"/>
          <p:cNvSpPr txBox="1"/>
          <p:nvPr/>
        </p:nvSpPr>
        <p:spPr>
          <a:xfrm>
            <a:off x="4630750" y="3953550"/>
            <a:ext cx="1455848"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(2011)</a:t>
            </a:r>
          </a:p>
        </p:txBody>
      </p:sp>
      <p:sp>
        <p:nvSpPr>
          <p:cNvPr id="41" name="Text Box 7"/>
          <p:cNvSpPr txBox="1">
            <a:spLocks noChangeArrowheads="1"/>
          </p:cNvSpPr>
          <p:nvPr/>
        </p:nvSpPr>
        <p:spPr bwMode="auto">
          <a:xfrm>
            <a:off x="2807968" y="1813320"/>
            <a:ext cx="199115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SSE2, SSE4.2 SIMD extensions</a:t>
            </a:r>
          </a:p>
        </p:txBody>
      </p:sp>
      <p:sp>
        <p:nvSpPr>
          <p:cNvPr id="42" name="Line 25"/>
          <p:cNvSpPr>
            <a:spLocks noChangeShapeType="1"/>
          </p:cNvSpPr>
          <p:nvPr/>
        </p:nvSpPr>
        <p:spPr bwMode="auto">
          <a:xfrm>
            <a:off x="3803353" y="161683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Oval 13"/>
          <p:cNvSpPr>
            <a:spLocks noChangeArrowheads="1"/>
          </p:cNvSpPr>
          <p:nvPr/>
        </p:nvSpPr>
        <p:spPr bwMode="auto">
          <a:xfrm>
            <a:off x="3766951" y="176918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TextBox 43"/>
          <p:cNvSpPr txBox="1"/>
          <p:nvPr/>
        </p:nvSpPr>
        <p:spPr>
          <a:xfrm>
            <a:off x="3202659" y="2424212"/>
            <a:ext cx="1228220" cy="718145"/>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marL="0" marR="0" lvl="0" indent="0" algn="ctr" defTabSz="457200" rtl="0" eaLnBrk="1" fontAlgn="base" latinLnBrk="0" hangingPunct="1">
              <a:lnSpc>
                <a:spcPct val="100000"/>
              </a:lnSpc>
              <a:spcBef>
                <a:spcPts val="0"/>
              </a:spcBef>
              <a:spcAft>
                <a:spcPts val="0"/>
              </a:spcAft>
              <a:buClrTx/>
              <a:buSzTx/>
              <a:buFontTx/>
              <a:buNone/>
              <a:tabLst/>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5" name="TextBox 44"/>
          <p:cNvSpPr txBox="1"/>
          <p:nvPr/>
        </p:nvSpPr>
        <p:spPr>
          <a:xfrm>
            <a:off x="3232112" y="3952800"/>
            <a:ext cx="1156087" cy="692497"/>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 4</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Willamette)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(2000)</a:t>
            </a:r>
          </a:p>
        </p:txBody>
      </p:sp>
      <p:sp>
        <p:nvSpPr>
          <p:cNvPr id="47" name="TextBox 46"/>
          <p:cNvSpPr txBox="1"/>
          <p:nvPr/>
        </p:nvSpPr>
        <p:spPr>
          <a:xfrm>
            <a:off x="71500" y="440668"/>
            <a:ext cx="751545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Summing up Intel’s x86 ISA SIMD extensions [</a:t>
            </a:r>
            <a:r>
              <a:rPr lang="hu-HU" dirty="0">
                <a:solidFill>
                  <a:srgbClr val="2D2D8A"/>
                </a:solidFill>
                <a:latin typeface="Verdana"/>
              </a:rPr>
              <a:t>23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3" name="Rectangle 2"/>
          <p:cNvSpPr/>
          <p:nvPr/>
        </p:nvSpPr>
        <p:spPr bwMode="auto">
          <a:xfrm>
            <a:off x="-8467" y="2424212"/>
            <a:ext cx="9144000" cy="720000"/>
          </a:xfrm>
          <a:prstGeom prst="rect">
            <a:avLst/>
          </a:prstGeom>
          <a:noFill/>
          <a:ln w="1905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7B3E64DE-7C23-1C51-546F-EB1B9F222DA5}"/>
              </a:ext>
            </a:extLst>
          </p:cNvPr>
          <p:cNvSpPr txBox="1"/>
          <p:nvPr/>
        </p:nvSpPr>
        <p:spPr>
          <a:xfrm>
            <a:off x="1676398" y="3268128"/>
            <a:ext cx="941283" cy="292388"/>
          </a:xfrm>
          <a:prstGeom prst="rect">
            <a:avLst/>
          </a:prstGeom>
          <a:noFill/>
        </p:spPr>
        <p:txBody>
          <a:bodyPr wrap="none" rtlCol="0">
            <a:spAutoFit/>
          </a:bodyPr>
          <a:lstStyle/>
          <a:p>
            <a:r>
              <a:rPr lang="en-US" sz="1300" dirty="0"/>
              <a:t>xmm0..7</a:t>
            </a:r>
            <a:endParaRPr lang="hu-HU" sz="1300" dirty="0"/>
          </a:p>
        </p:txBody>
      </p:sp>
      <p:sp>
        <p:nvSpPr>
          <p:cNvPr id="32" name="TextBox 31">
            <a:extLst>
              <a:ext uri="{FF2B5EF4-FFF2-40B4-BE49-F238E27FC236}">
                <a16:creationId xmlns:a16="http://schemas.microsoft.com/office/drawing/2014/main" id="{AEECB8FB-0197-555C-DBB6-5EB2A3F6A063}"/>
              </a:ext>
            </a:extLst>
          </p:cNvPr>
          <p:cNvSpPr txBox="1"/>
          <p:nvPr/>
        </p:nvSpPr>
        <p:spPr>
          <a:xfrm>
            <a:off x="3318933" y="3251195"/>
            <a:ext cx="1047082" cy="292388"/>
          </a:xfrm>
          <a:prstGeom prst="rect">
            <a:avLst/>
          </a:prstGeom>
          <a:noFill/>
        </p:spPr>
        <p:txBody>
          <a:bodyPr wrap="none" rtlCol="0">
            <a:spAutoFit/>
          </a:bodyPr>
          <a:lstStyle/>
          <a:p>
            <a:r>
              <a:rPr lang="en-US" sz="1300" dirty="0"/>
              <a:t>xmm0..15</a:t>
            </a:r>
            <a:endParaRPr lang="hu-HU" sz="1300" dirty="0"/>
          </a:p>
        </p:txBody>
      </p:sp>
      <p:sp>
        <p:nvSpPr>
          <p:cNvPr id="33" name="TextBox 32">
            <a:extLst>
              <a:ext uri="{FF2B5EF4-FFF2-40B4-BE49-F238E27FC236}">
                <a16:creationId xmlns:a16="http://schemas.microsoft.com/office/drawing/2014/main" id="{20BF7417-93C9-7A39-E968-008E622D3584}"/>
              </a:ext>
            </a:extLst>
          </p:cNvPr>
          <p:cNvSpPr txBox="1"/>
          <p:nvPr/>
        </p:nvSpPr>
        <p:spPr>
          <a:xfrm>
            <a:off x="4851400" y="3259660"/>
            <a:ext cx="1047082" cy="292388"/>
          </a:xfrm>
          <a:prstGeom prst="rect">
            <a:avLst/>
          </a:prstGeom>
          <a:noFill/>
        </p:spPr>
        <p:txBody>
          <a:bodyPr wrap="none" rtlCol="0">
            <a:spAutoFit/>
          </a:bodyPr>
          <a:lstStyle/>
          <a:p>
            <a:r>
              <a:rPr lang="en-US" sz="1300" dirty="0"/>
              <a:t>ymm0..15</a:t>
            </a:r>
            <a:endParaRPr lang="hu-HU" sz="1300" dirty="0"/>
          </a:p>
        </p:txBody>
      </p:sp>
      <p:sp>
        <p:nvSpPr>
          <p:cNvPr id="34" name="TextBox 33">
            <a:extLst>
              <a:ext uri="{FF2B5EF4-FFF2-40B4-BE49-F238E27FC236}">
                <a16:creationId xmlns:a16="http://schemas.microsoft.com/office/drawing/2014/main" id="{C7BEA7A4-99ED-DD6E-388E-FCBA72ACB920}"/>
              </a:ext>
            </a:extLst>
          </p:cNvPr>
          <p:cNvSpPr txBox="1"/>
          <p:nvPr/>
        </p:nvSpPr>
        <p:spPr>
          <a:xfrm>
            <a:off x="6299199" y="3251194"/>
            <a:ext cx="1047082" cy="292388"/>
          </a:xfrm>
          <a:prstGeom prst="rect">
            <a:avLst/>
          </a:prstGeom>
          <a:noFill/>
        </p:spPr>
        <p:txBody>
          <a:bodyPr wrap="none" rtlCol="0">
            <a:spAutoFit/>
          </a:bodyPr>
          <a:lstStyle/>
          <a:p>
            <a:r>
              <a:rPr lang="en-US" sz="1300" dirty="0"/>
              <a:t>ymm0..15</a:t>
            </a:r>
            <a:endParaRPr lang="hu-HU" sz="1300" dirty="0"/>
          </a:p>
        </p:txBody>
      </p:sp>
      <p:sp>
        <p:nvSpPr>
          <p:cNvPr id="40" name="TextBox 39">
            <a:extLst>
              <a:ext uri="{FF2B5EF4-FFF2-40B4-BE49-F238E27FC236}">
                <a16:creationId xmlns:a16="http://schemas.microsoft.com/office/drawing/2014/main" id="{137D248A-3587-FE97-0685-53535198DA94}"/>
              </a:ext>
            </a:extLst>
          </p:cNvPr>
          <p:cNvSpPr txBox="1"/>
          <p:nvPr/>
        </p:nvSpPr>
        <p:spPr>
          <a:xfrm>
            <a:off x="7603066" y="3268127"/>
            <a:ext cx="1035861" cy="292388"/>
          </a:xfrm>
          <a:prstGeom prst="rect">
            <a:avLst/>
          </a:prstGeom>
          <a:noFill/>
        </p:spPr>
        <p:txBody>
          <a:bodyPr wrap="none" rtlCol="0">
            <a:spAutoFit/>
          </a:bodyPr>
          <a:lstStyle/>
          <a:p>
            <a:r>
              <a:rPr lang="en-US" sz="1300" dirty="0"/>
              <a:t>zmm0..15</a:t>
            </a:r>
            <a:endParaRPr lang="hu-HU" sz="1300" dirty="0"/>
          </a:p>
        </p:txBody>
      </p:sp>
      <p:sp>
        <p:nvSpPr>
          <p:cNvPr id="4" name="TextBox 3">
            <a:extLst>
              <a:ext uri="{FF2B5EF4-FFF2-40B4-BE49-F238E27FC236}">
                <a16:creationId xmlns:a16="http://schemas.microsoft.com/office/drawing/2014/main" id="{3F297AAD-A98A-BD55-F9AC-177D0674DBF9}"/>
              </a:ext>
            </a:extLst>
          </p:cNvPr>
          <p:cNvSpPr txBox="1"/>
          <p:nvPr/>
        </p:nvSpPr>
        <p:spPr>
          <a:xfrm>
            <a:off x="16927" y="3242723"/>
            <a:ext cx="1480662" cy="292388"/>
          </a:xfrm>
          <a:prstGeom prst="rect">
            <a:avLst/>
          </a:prstGeom>
          <a:noFill/>
        </p:spPr>
        <p:txBody>
          <a:bodyPr wrap="none" rtlCol="0">
            <a:spAutoFit/>
          </a:bodyPr>
          <a:lstStyle/>
          <a:p>
            <a:r>
              <a:rPr lang="en-US" sz="1300" i="1" dirty="0"/>
              <a:t>Register names</a:t>
            </a:r>
            <a:endParaRPr lang="hu-HU" sz="1300" i="1" dirty="0"/>
          </a:p>
        </p:txBody>
      </p:sp>
    </p:spTree>
    <p:extLst>
      <p:ext uri="{BB962C8B-B14F-4D97-AF65-F5344CB8AC3E}">
        <p14:creationId xmlns:p14="http://schemas.microsoft.com/office/powerpoint/2010/main" val="230156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(6)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Box 4"/>
          <p:cNvSpPr txBox="1"/>
          <p:nvPr/>
        </p:nvSpPr>
        <p:spPr>
          <a:xfrm>
            <a:off x="71438" y="444568"/>
            <a:ext cx="67091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Intel’s and AMD’s recent SIMD extensions -1</a:t>
            </a:r>
          </a:p>
        </p:txBody>
      </p:sp>
      <p:sp>
        <p:nvSpPr>
          <p:cNvPr id="7" name="Rounded Rectangle 6"/>
          <p:cNvSpPr/>
          <p:nvPr/>
        </p:nvSpPr>
        <p:spPr bwMode="auto">
          <a:xfrm>
            <a:off x="-10510" y="883642"/>
            <a:ext cx="9144000" cy="2628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35111" y="704348"/>
            <a:ext cx="9452844" cy="303159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lvl="0" indent="-285750">
              <a:buFont typeface="Arial" panose="020B0604020202020204" pitchFamily="34" charset="0"/>
              <a:buChar char="•"/>
              <a:defRPr/>
            </a:pPr>
            <a:r>
              <a:rPr lang="en-US" sz="1600" spc="-50" dirty="0">
                <a:solidFill>
                  <a:srgbClr val="0070C0"/>
                </a:solidFill>
              </a:rPr>
              <a:t>I</a:t>
            </a:r>
            <a:r>
              <a:rPr lang="en-US" sz="1600" dirty="0">
                <a:solidFill>
                  <a:srgbClr val="0070C0"/>
                </a:solidFill>
              </a:rPr>
              <a:t>n addition to </a:t>
            </a:r>
            <a:r>
              <a:rPr lang="en-US" sz="1600" spc="-50" dirty="0">
                <a:solidFill>
                  <a:srgbClr val="0070C0"/>
                </a:solidFill>
              </a:rPr>
              <a:t>the existing general-purpose 16x64-bit GPR and 8x80-bit FP architectural</a:t>
            </a:r>
          </a:p>
          <a:p>
            <a:pPr lvl="0">
              <a:defRPr/>
            </a:pPr>
            <a:r>
              <a:rPr lang="en-US" sz="1600" spc="-50" dirty="0">
                <a:solidFill>
                  <a:srgbClr val="0070C0"/>
                </a:solidFill>
              </a:rPr>
              <a:t>       register sets, </a:t>
            </a:r>
            <a:r>
              <a:rPr lang="en-US" sz="1600" noProof="0" dirty="0">
                <a:solidFill>
                  <a:srgbClr val="FF0000"/>
                </a:solidFill>
                <a:latin typeface="Verdana"/>
              </a:rPr>
              <a:t>Intel</a:t>
            </a:r>
            <a:r>
              <a:rPr lang="en-US" sz="1600" noProof="0" dirty="0">
                <a:solidFill>
                  <a:srgbClr val="0070C0"/>
                </a:solidFill>
                <a:latin typeface="Verdana"/>
              </a:rPr>
              <a:t> </a:t>
            </a:r>
            <a:r>
              <a:rPr lang="en-US" sz="1600" noProof="0" dirty="0">
                <a:latin typeface="Verdana"/>
              </a:rPr>
              <a:t>introduced</a:t>
            </a:r>
            <a:r>
              <a:rPr lang="en-US" sz="1600" noProof="0" dirty="0">
                <a:solidFill>
                  <a:srgbClr val="0070C0"/>
                </a:solidFill>
                <a:latin typeface="Verdana"/>
              </a:rPr>
              <a:t> </a:t>
            </a:r>
            <a:r>
              <a:rPr lang="en-US" sz="1600" dirty="0">
                <a:solidFill>
                  <a:srgbClr val="0070C0"/>
                </a:solidFill>
              </a:rPr>
              <a:t>three dedicated register sets </a:t>
            </a:r>
            <a:r>
              <a:rPr lang="en-US" sz="1600" dirty="0"/>
              <a:t>in succession for SIMD</a:t>
            </a:r>
          </a:p>
          <a:p>
            <a:pPr lvl="0">
              <a:spcAft>
                <a:spcPts val="600"/>
              </a:spcAft>
              <a:defRPr/>
            </a:pPr>
            <a:r>
              <a:rPr lang="en-US" sz="1600" dirty="0"/>
              <a:t>      processing with 16x128-, </a:t>
            </a:r>
            <a:r>
              <a:rPr lang="en-US" sz="1600" spc="-50" dirty="0">
                <a:solidFill>
                  <a:srgbClr val="000000"/>
                </a:solidFill>
              </a:rPr>
              <a:t>16x256- and 32x512-bit registers into their x86-64 ISA.</a:t>
            </a:r>
          </a:p>
          <a:p>
            <a:pPr marL="285750" lvl="0" indent="-285750">
              <a:buFont typeface="Arial" panose="020B0604020202020204" pitchFamily="34" charset="0"/>
              <a:buChar char="•"/>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The extended registers </a:t>
            </a:r>
            <a:r>
              <a:rPr kumimoji="0" lang="en-US" sz="1600" b="0" i="0" u="none" strike="noStrike" kern="1200" cap="none" spc="-60" normalizeH="0" baseline="0" noProof="0" dirty="0">
                <a:ln>
                  <a:noFill/>
                </a:ln>
                <a:solidFill>
                  <a:srgbClr val="000000"/>
                </a:solidFill>
                <a:effectLst/>
                <a:uLnTx/>
                <a:uFillTx/>
                <a:latin typeface="Verdana"/>
                <a:ea typeface="+mn-ea"/>
                <a:cs typeface="+mn-cs"/>
              </a:rPr>
              <a:t>are </a:t>
            </a:r>
            <a:r>
              <a:rPr kumimoji="0" lang="en-US" sz="1600" b="0" i="0" u="none" strike="noStrike" kern="1200" cap="none" spc="-60" normalizeH="0" baseline="0" noProof="0" dirty="0">
                <a:ln>
                  <a:noFill/>
                </a:ln>
                <a:solidFill>
                  <a:srgbClr val="0070C0"/>
                </a:solidFill>
                <a:effectLst/>
                <a:uLnTx/>
                <a:uFillTx/>
                <a:latin typeface="Verdana"/>
                <a:ea typeface="+mn-ea"/>
                <a:cs typeface="+mn-cs"/>
              </a:rPr>
              <a:t>aliased</a:t>
            </a:r>
            <a:r>
              <a:rPr kumimoji="0" lang="en-US" sz="1600" b="0" i="0" u="none" strike="noStrike" kern="1200" cap="none" spc="-60" normalizeH="0" baseline="0" noProof="0" dirty="0">
                <a:ln>
                  <a:noFill/>
                </a:ln>
                <a:solidFill>
                  <a:srgbClr val="000000"/>
                </a:solidFill>
                <a:effectLst/>
                <a:uLnTx/>
                <a:uFillTx/>
                <a:latin typeface="Verdana"/>
                <a:ea typeface="+mn-ea"/>
                <a:cs typeface="+mn-cs"/>
              </a:rPr>
              <a:t>, meaning that the </a:t>
            </a:r>
            <a:r>
              <a:rPr kumimoji="0" lang="en-US" sz="1600" b="0" i="0" u="none" strike="noStrike" kern="1200" cap="none" spc="-60" normalizeH="0" baseline="0" noProof="0" dirty="0">
                <a:ln>
                  <a:noFill/>
                </a:ln>
                <a:solidFill>
                  <a:srgbClr val="0070C0"/>
                </a:solidFill>
                <a:effectLst/>
                <a:uLnTx/>
                <a:uFillTx/>
                <a:latin typeface="Verdana"/>
                <a:ea typeface="+mn-ea"/>
                <a:cs typeface="+mn-cs"/>
              </a:rPr>
              <a:t>shorter registers are used as </a:t>
            </a:r>
            <a:r>
              <a:rPr lang="en-US" sz="1600" spc="-80" dirty="0">
                <a:solidFill>
                  <a:srgbClr val="0070C0"/>
                </a:solidFill>
                <a:latin typeface="Verdana"/>
              </a:rPr>
              <a:t>the </a:t>
            </a:r>
          </a:p>
          <a:p>
            <a:pPr lvl="0">
              <a:spcAft>
                <a:spcPts val="600"/>
              </a:spcAft>
              <a:defRPr/>
            </a:pPr>
            <a:r>
              <a:rPr lang="en-US" sz="1600" spc="-80" dirty="0">
                <a:solidFill>
                  <a:srgbClr val="0070C0"/>
                </a:solidFill>
                <a:latin typeface="Verdana"/>
              </a:rPr>
              <a:t>       lower parts of the extended registers.</a:t>
            </a:r>
          </a:p>
          <a:p>
            <a:pPr lvl="0">
              <a:spcAft>
                <a:spcPts val="600"/>
              </a:spcAft>
              <a:defRPr/>
            </a:pPr>
            <a:r>
              <a:rPr kumimoji="0" lang="en-US" sz="1600" b="0" i="0" u="none" strike="noStrike" kern="1200" cap="none" spc="-80" normalizeH="0" noProof="0" dirty="0">
                <a:ln>
                  <a:noFill/>
                </a:ln>
                <a:solidFill>
                  <a:srgbClr val="000000"/>
                </a:solidFill>
                <a:effectLst/>
                <a:uLnTx/>
                <a:uFillTx/>
                <a:latin typeface="Verdana"/>
                <a:ea typeface="+mn-ea"/>
                <a:cs typeface="+mn-cs"/>
              </a:rPr>
              <a:t> </a:t>
            </a:r>
            <a:r>
              <a:rPr kumimoji="0" lang="en-US" sz="1600" b="0" i="0" u="none" strike="noStrike" kern="1200" cap="none" spc="-2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000000"/>
                </a:solidFill>
                <a:effectLst/>
                <a:uLnTx/>
                <a:uFillTx/>
                <a:latin typeface="Verdana"/>
                <a:ea typeface="+mn-ea"/>
                <a:cs typeface="+mn-cs"/>
              </a:rPr>
              <a:t>It is important to note that Intel introduced a </a:t>
            </a:r>
            <a:r>
              <a:rPr kumimoji="0" lang="en-US" sz="1600" b="0" i="0" u="none" strike="noStrike" kern="1200" cap="none" spc="-30" normalizeH="0" noProof="0" dirty="0">
                <a:ln>
                  <a:noFill/>
                </a:ln>
                <a:solidFill>
                  <a:srgbClr val="FF0000"/>
                </a:solidFill>
                <a:effectLst/>
                <a:uLnTx/>
                <a:uFillTx/>
                <a:latin typeface="Verdana"/>
                <a:ea typeface="+mn-ea"/>
                <a:cs typeface="+mn-cs"/>
              </a:rPr>
              <a:t>new set </a:t>
            </a:r>
            <a:r>
              <a:rPr kumimoji="0" lang="en-US" sz="1600" b="0" i="0" u="none" strike="noStrike" kern="1200" cap="none" spc="-30" normalizeH="0" noProof="0" dirty="0">
                <a:ln>
                  <a:noFill/>
                </a:ln>
                <a:solidFill>
                  <a:srgbClr val="0070C0"/>
                </a:solidFill>
                <a:effectLst/>
                <a:uLnTx/>
                <a:uFillTx/>
                <a:latin typeface="Verdana"/>
                <a:ea typeface="+mn-ea"/>
                <a:cs typeface="+mn-cs"/>
              </a:rPr>
              <a:t>of instructions for each extension</a:t>
            </a:r>
            <a:r>
              <a:rPr kumimoji="0" lang="en-US" sz="1600" b="0" i="0" u="none" strike="noStrike" kern="1200" cap="none" spc="-30" normalizeH="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30" dirty="0">
                <a:solidFill>
                  <a:srgbClr val="000000"/>
                </a:solidFill>
                <a:latin typeface="Verdana"/>
              </a:rPr>
              <a:t>In </a:t>
            </a:r>
            <a:r>
              <a:rPr kumimoji="0" lang="en-US" sz="1600" b="0" i="0" u="none" strike="noStrike" kern="1200" cap="none" spc="-30" normalizeH="0" baseline="0" noProof="0" dirty="0">
                <a:ln>
                  <a:noFill/>
                </a:ln>
                <a:solidFill>
                  <a:srgbClr val="000000"/>
                </a:solidFill>
                <a:effectLst/>
                <a:uLnTx/>
                <a:uFillTx/>
                <a:latin typeface="Verdana"/>
                <a:ea typeface="+mn-ea"/>
                <a:cs typeface="+mn-cs"/>
              </a:rPr>
              <a:t>contrast, </a:t>
            </a:r>
            <a:r>
              <a:rPr kumimoji="0" lang="en-US" sz="1600" b="0" i="0" u="none" strike="noStrike" kern="1200" cap="none" spc="-30" normalizeH="0" baseline="0" noProof="0" dirty="0">
                <a:ln>
                  <a:noFill/>
                </a:ln>
                <a:solidFill>
                  <a:srgbClr val="0070C0"/>
                </a:solidFill>
                <a:effectLst/>
                <a:uLnTx/>
                <a:uFillTx/>
                <a:latin typeface="Verdana"/>
                <a:ea typeface="+mn-ea"/>
                <a:cs typeface="+mn-cs"/>
              </a:rPr>
              <a:t>for SIMD processing</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a:t>
            </a:r>
            <a:r>
              <a:rPr kumimoji="0" lang="en-US" sz="1600" b="0" i="0" u="none" strike="noStrike" kern="1200" cap="none" spc="-30" normalizeH="0" baseline="0" noProof="0" dirty="0">
                <a:ln>
                  <a:noFill/>
                </a:ln>
                <a:solidFill>
                  <a:srgbClr val="000000"/>
                </a:solidFill>
                <a:effectLst/>
                <a:uLnTx/>
                <a:uFillTx/>
                <a:latin typeface="Verdana"/>
                <a:ea typeface="+mn-ea"/>
                <a:cs typeface="+mn-cs"/>
              </a:rPr>
              <a:t> introduced </a:t>
            </a:r>
            <a:r>
              <a:rPr kumimoji="0" lang="en-US" sz="1600" b="0" i="0" u="none" strike="noStrike" kern="1200" cap="none" spc="-30" normalizeH="0" baseline="0" noProof="0" dirty="0">
                <a:ln>
                  <a:noFill/>
                </a:ln>
                <a:solidFill>
                  <a:srgbClr val="0070C0"/>
                </a:solidFill>
                <a:effectLst/>
                <a:uLnTx/>
                <a:uFillTx/>
                <a:latin typeface="Verdana"/>
                <a:ea typeface="+mn-ea"/>
                <a:cs typeface="+mn-cs"/>
              </a:rPr>
              <a:t>two additional distinct register sets;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up to 32x128-bit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secondary register set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Neon (SIMD) extension and 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32x128 to 32x2048-bit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SVE register set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SVE/SVE2 instruction extensions.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lang="en-US" sz="1600" dirty="0">
              <a:solidFill>
                <a:srgbClr val="000000"/>
              </a:solidFill>
            </a:endParaRPr>
          </a:p>
        </p:txBody>
      </p:sp>
    </p:spTree>
    <p:extLst>
      <p:ext uri="{BB962C8B-B14F-4D97-AF65-F5344CB8AC3E}">
        <p14:creationId xmlns:p14="http://schemas.microsoft.com/office/powerpoint/2010/main" val="252363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2" end="2"/>
                                            </p:txEl>
                                          </p:spTgt>
                                        </p:tgtEl>
                                        <p:attrNameLst>
                                          <p:attrName>style.visibility</p:attrName>
                                        </p:attrNameLst>
                                      </p:cBhvr>
                                      <p:to>
                                        <p:strVal val="visible"/>
                                      </p:to>
                                    </p:set>
                                    <p:anim calcmode="lin" valueType="num">
                                      <p:cBhvr additive="base">
                                        <p:cTn id="11"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3" end="3"/>
                                            </p:txEl>
                                          </p:spTgt>
                                        </p:tgtEl>
                                        <p:attrNameLst>
                                          <p:attrName>style.visibility</p:attrName>
                                        </p:attrNameLst>
                                      </p:cBhvr>
                                      <p:to>
                                        <p:strVal val="visible"/>
                                      </p:to>
                                    </p:set>
                                    <p:anim calcmode="lin" valueType="num">
                                      <p:cBhvr additive="base">
                                        <p:cTn id="15"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4" end="4"/>
                                            </p:txEl>
                                          </p:spTgt>
                                        </p:tgtEl>
                                        <p:attrNameLst>
                                          <p:attrName>style.visibility</p:attrName>
                                        </p:attrNameLst>
                                      </p:cBhvr>
                                      <p:to>
                                        <p:strVal val="visible"/>
                                      </p:to>
                                    </p:set>
                                    <p:anim calcmode="lin" valueType="num">
                                      <p:cBhvr additive="base">
                                        <p:cTn id="21"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4" end="4"/>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5" end="5"/>
                                            </p:txEl>
                                          </p:spTgt>
                                        </p:tgtEl>
                                        <p:attrNameLst>
                                          <p:attrName>style.visibility</p:attrName>
                                        </p:attrNameLst>
                                      </p:cBhvr>
                                      <p:to>
                                        <p:strVal val="visible"/>
                                      </p:to>
                                    </p:set>
                                    <p:anim calcmode="lin" valueType="num">
                                      <p:cBhvr additive="base">
                                        <p:cTn id="25"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anim calcmode="lin" valueType="num">
                                      <p:cBhvr additive="base">
                                        <p:cTn id="31"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
                                            <p:txEl>
                                              <p:pRg st="7" end="7"/>
                                            </p:txEl>
                                          </p:spTgt>
                                        </p:tgtEl>
                                        <p:attrNameLst>
                                          <p:attrName>style.visibility</p:attrName>
                                        </p:attrNameLst>
                                      </p:cBhvr>
                                      <p:to>
                                        <p:strVal val="visible"/>
                                      </p:to>
                                    </p:set>
                                    <p:anim calcmode="lin" valueType="num">
                                      <p:cBhvr additive="base">
                                        <p:cTn id="37"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8">
                                            <p:txEl>
                                              <p:pRg st="8" end="8"/>
                                            </p:txEl>
                                          </p:spTgt>
                                        </p:tgtEl>
                                        <p:attrNameLst>
                                          <p:attrName>style.visibility</p:attrName>
                                        </p:attrNameLst>
                                      </p:cBhvr>
                                      <p:to>
                                        <p:strVal val="visible"/>
                                      </p:to>
                                    </p:set>
                                    <p:anim calcmode="lin" valueType="num">
                                      <p:cBhvr additive="base">
                                        <p:cTn id="41"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9" end="9"/>
                                            </p:txEl>
                                          </p:spTgt>
                                        </p:tgtEl>
                                        <p:attrNameLst>
                                          <p:attrName>style.visibility</p:attrName>
                                        </p:attrNameLst>
                                      </p:cBhvr>
                                      <p:to>
                                        <p:strVal val="visible"/>
                                      </p:to>
                                    </p:set>
                                    <p:anim calcmode="lin" valueType="num">
                                      <p:cBhvr additive="base">
                                        <p:cTn id="45"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3210" y="444961"/>
            <a:ext cx="28264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1.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Introduction</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to</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333399"/>
                </a:solidFill>
                <a:effectLst/>
                <a:uLnTx/>
                <a:uFillTx/>
                <a:latin typeface="Verdana"/>
                <a:ea typeface="+mn-ea"/>
                <a:cs typeface="+mn-cs"/>
              </a:rPr>
              <a:t>ARM</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9" name="TextBox 8"/>
          <p:cNvSpPr txBox="1"/>
          <p:nvPr/>
        </p:nvSpPr>
        <p:spPr>
          <a:xfrm>
            <a:off x="4167763" y="6420815"/>
            <a:ext cx="433580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ntellectual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P</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roperty</a:t>
            </a:r>
            <a:r>
              <a:rPr kumimoji="0" lang="hu-HU" sz="1600" b="0" i="0" u="none" strike="noStrike" kern="1200" cap="none" spc="0" normalizeH="0" baseline="0" noProof="0" dirty="0">
                <a:ln>
                  <a:noFill/>
                </a:ln>
                <a:solidFill>
                  <a:srgbClr val="000000"/>
                </a:solidFill>
                <a:effectLst/>
                <a:uLnTx/>
                <a:uFillTx/>
                <a:latin typeface="Verdana"/>
                <a:ea typeface="+mn-ea"/>
                <a:cs typeface="+mn-cs"/>
              </a:rPr>
              <a:t>: szellemi tulajdon</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a:t>
            </a:r>
            <a:r>
              <a:rPr lang="hu-HU" sz="1700">
                <a:solidFill>
                  <a:srgbClr val="FFFFFF"/>
                </a:solidFill>
              </a:rPr>
              <a:t>)</a:t>
            </a:r>
            <a:endParaRPr lang="en-US" sz="1700">
              <a:solidFill>
                <a:srgbClr val="FFFFFF"/>
              </a:solidFill>
            </a:endParaRPr>
          </a:p>
        </p:txBody>
      </p:sp>
      <p:sp>
        <p:nvSpPr>
          <p:cNvPr id="12" name="TextBox 11"/>
          <p:cNvSpPr txBox="1"/>
          <p:nvPr/>
        </p:nvSpPr>
        <p:spPr>
          <a:xfrm>
            <a:off x="117313" y="6420815"/>
            <a:ext cx="337607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NPU: Neural Processing Unit </a:t>
            </a:r>
          </a:p>
        </p:txBody>
      </p:sp>
      <p:sp>
        <p:nvSpPr>
          <p:cNvPr id="16" name="TextBox 15"/>
          <p:cNvSpPr txBox="1"/>
          <p:nvPr/>
        </p:nvSpPr>
        <p:spPr>
          <a:xfrm>
            <a:off x="117313" y="6129299"/>
            <a:ext cx="18473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ounded Rectangle 2"/>
          <p:cNvSpPr/>
          <p:nvPr/>
        </p:nvSpPr>
        <p:spPr bwMode="auto">
          <a:xfrm>
            <a:off x="8000" y="881171"/>
            <a:ext cx="9144000" cy="36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Rectangle: Rounded Corners 4">
            <a:extLst>
              <a:ext uri="{FF2B5EF4-FFF2-40B4-BE49-F238E27FC236}">
                <a16:creationId xmlns:a16="http://schemas.microsoft.com/office/drawing/2014/main" id="{EE8BA75F-C4A8-CD9F-A0E0-9954F014C205}"/>
              </a:ext>
            </a:extLst>
          </p:cNvPr>
          <p:cNvSpPr/>
          <p:nvPr/>
        </p:nvSpPr>
        <p:spPr bwMode="auto">
          <a:xfrm>
            <a:off x="0" y="2477096"/>
            <a:ext cx="9162510" cy="23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7" name="TextBox 16"/>
          <p:cNvSpPr txBox="1"/>
          <p:nvPr/>
        </p:nvSpPr>
        <p:spPr>
          <a:xfrm>
            <a:off x="403490" y="902299"/>
            <a:ext cx="8353377" cy="15799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10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mj-lt"/>
              </a:rPr>
              <a:t>ARM</a:t>
            </a:r>
            <a:r>
              <a:rPr kumimoji="0" lang="en-US" sz="1600" b="0" i="0" u="none" strike="noStrike" kern="1200" cap="none" spc="0" normalizeH="0" baseline="0" noProof="0" dirty="0">
                <a:ln>
                  <a:noFill/>
                </a:ln>
                <a:solidFill>
                  <a:srgbClr val="000000"/>
                </a:solidFill>
                <a:effectLst/>
                <a:uLnTx/>
                <a:uFillTx/>
                <a:latin typeface="+mj-lt"/>
              </a:rPr>
              <a:t> is a </a:t>
            </a:r>
            <a:r>
              <a:rPr kumimoji="0" lang="en-US" sz="1600" b="0" i="0" u="none" strike="noStrike" kern="1200" cap="none" spc="0" normalizeH="0" baseline="0" noProof="0" dirty="0">
                <a:ln>
                  <a:noFill/>
                </a:ln>
                <a:solidFill>
                  <a:srgbClr val="0070C0"/>
                </a:solidFill>
                <a:effectLst/>
                <a:uLnTx/>
                <a:uFillTx/>
                <a:latin typeface="+mj-lt"/>
              </a:rPr>
              <a:t>British semiconductor </a:t>
            </a:r>
            <a:r>
              <a:rPr kumimoji="0" lang="en-US" sz="1600" b="0" i="0" u="none" strike="noStrike" kern="1200" cap="none" spc="0" normalizeH="0" baseline="0" noProof="0" dirty="0">
                <a:ln>
                  <a:noFill/>
                </a:ln>
                <a:solidFill>
                  <a:srgbClr val="FF0000"/>
                </a:solidFill>
                <a:effectLst/>
                <a:uLnTx/>
                <a:uFillTx/>
                <a:latin typeface="+mj-lt"/>
              </a:rPr>
              <a:t>design</a:t>
            </a:r>
            <a:r>
              <a:rPr kumimoji="0" lang="en-US" sz="1600" b="0" i="0" u="none" strike="noStrike" kern="1200" cap="none" spc="0" normalizeH="0" baseline="0" noProof="0" dirty="0">
                <a:ln>
                  <a:noFill/>
                </a:ln>
                <a:solidFill>
                  <a:srgbClr val="0070C0"/>
                </a:solidFill>
                <a:effectLst/>
                <a:uLnTx/>
                <a:uFillTx/>
                <a:latin typeface="+mj-lt"/>
              </a:rPr>
              <a:t> company </a:t>
            </a:r>
            <a:r>
              <a:rPr kumimoji="0" lang="en-US" sz="1600" b="0" i="0" u="none" strike="noStrike" kern="1200" cap="none" spc="0" normalizeH="0" baseline="0" noProof="0" dirty="0">
                <a:ln>
                  <a:noFill/>
                </a:ln>
                <a:solidFill>
                  <a:srgbClr val="000000"/>
                </a:solidFill>
                <a:effectLst/>
                <a:uLnTx/>
                <a:uFillTx/>
                <a:latin typeface="+mj-lt"/>
              </a:rPr>
              <a:t>based in Cambridge</a:t>
            </a:r>
            <a:r>
              <a:rPr kumimoji="0" lang="hu-HU" sz="1600" b="0" i="0" u="none" strike="noStrike" kern="1200" cap="none" spc="0" normalizeH="0" baseline="0" noProof="0" dirty="0">
                <a:ln>
                  <a:noFill/>
                </a:ln>
                <a:solidFill>
                  <a:srgbClr val="000000"/>
                </a:solidFill>
                <a:effectLst/>
                <a:uLnTx/>
                <a:uFillTx/>
                <a:latin typeface="+mj-lt"/>
              </a:rPr>
              <a:t>.</a:t>
            </a:r>
            <a:endParaRPr kumimoji="0" lang="en-US" sz="1600" b="0" i="0" u="none" strike="noStrike" kern="1200" cap="none" spc="0" normalizeH="0" baseline="0" noProof="0" dirty="0">
              <a:ln>
                <a:noFill/>
              </a:ln>
              <a:solidFill>
                <a:srgbClr val="000000"/>
              </a:solidFill>
              <a:effectLst/>
              <a:uLnTx/>
              <a:uFillTx/>
              <a:latin typeface="+mj-lt"/>
            </a:endParaRPr>
          </a:p>
          <a:p>
            <a:pPr marL="285750" lvl="0" indent="-285750">
              <a:buFont typeface="Arial" panose="020B0604020202020204" pitchFamily="34" charset="0"/>
              <a:buChar char="•"/>
              <a:defRPr/>
            </a:pPr>
            <a:r>
              <a:rPr lang="en-US" sz="1600" dirty="0">
                <a:latin typeface="+mj-lt"/>
              </a:rPr>
              <a:t>It was </a:t>
            </a:r>
            <a:r>
              <a:rPr lang="en-US" sz="1600" dirty="0">
                <a:solidFill>
                  <a:srgbClr val="0070C0"/>
                </a:solidFill>
                <a:latin typeface="+mj-lt"/>
              </a:rPr>
              <a:t>founded in 1990 </a:t>
            </a:r>
            <a:r>
              <a:rPr lang="en-US" sz="1600" dirty="0">
                <a:latin typeface="+mj-lt"/>
              </a:rPr>
              <a:t>as </a:t>
            </a:r>
            <a:r>
              <a:rPr lang="en-US" sz="1600" dirty="0">
                <a:solidFill>
                  <a:srgbClr val="0070C0"/>
                </a:solidFill>
                <a:latin typeface="+mj-lt"/>
              </a:rPr>
              <a:t>Advanced RISC Machines </a:t>
            </a:r>
            <a:r>
              <a:rPr lang="en-US" sz="1600" dirty="0">
                <a:latin typeface="+mj-lt"/>
              </a:rPr>
              <a:t>Ltd, which was a joint </a:t>
            </a:r>
          </a:p>
          <a:p>
            <a:pPr lvl="0">
              <a:defRPr/>
            </a:pPr>
            <a:r>
              <a:rPr lang="en-US" sz="1600" dirty="0">
                <a:latin typeface="+mj-lt"/>
              </a:rPr>
              <a:t>     venture between Acorn Computers, Apple Computer (now Apple Inc.), and </a:t>
            </a:r>
          </a:p>
          <a:p>
            <a:pPr lvl="0">
              <a:spcAft>
                <a:spcPts val="1000"/>
              </a:spcAft>
              <a:defRPr/>
            </a:pPr>
            <a:r>
              <a:rPr lang="en-US" sz="1600" dirty="0">
                <a:latin typeface="+mj-lt"/>
              </a:rPr>
              <a:t>     VLSI Technology (now NXP Semiconductors N.V). </a:t>
            </a:r>
            <a:endParaRPr kumimoji="0" lang="hu-HU" sz="1600" b="0" i="0" u="none" strike="noStrike" kern="1200" cap="none" spc="0" normalizeH="0" baseline="0" noProof="0" dirty="0">
              <a:ln>
                <a:noFill/>
              </a:ln>
              <a:solidFill>
                <a:srgbClr val="000000"/>
              </a:solidFill>
              <a:effectLst/>
              <a:uLnTx/>
              <a:uFillTx/>
              <a:latin typeface="+mj-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mj-lt"/>
              </a:rPr>
              <a:t>   </a:t>
            </a:r>
            <a:r>
              <a:rPr lang="en-US" sz="1600" dirty="0">
                <a:solidFill>
                  <a:srgbClr val="000000"/>
                </a:solidFill>
                <a:latin typeface="+mj-lt"/>
              </a:rPr>
              <a:t> ARM was</a:t>
            </a:r>
            <a:r>
              <a:rPr lang="hu-HU" sz="1600" dirty="0">
                <a:solidFill>
                  <a:srgbClr val="000000"/>
                </a:solidFill>
                <a:latin typeface="+mj-lt"/>
              </a:rPr>
              <a:t> </a:t>
            </a:r>
            <a:r>
              <a:rPr kumimoji="0" lang="en-US" sz="1600" b="0" i="0" u="none" strike="noStrike" kern="1200" cap="none" spc="0" normalizeH="0" baseline="0" noProof="0" dirty="0">
                <a:ln>
                  <a:noFill/>
                </a:ln>
                <a:solidFill>
                  <a:srgbClr val="000000"/>
                </a:solidFill>
                <a:effectLst/>
                <a:uLnTx/>
                <a:uFillTx/>
                <a:latin typeface="+mj-lt"/>
              </a:rPr>
              <a:t>later </a:t>
            </a:r>
            <a:r>
              <a:rPr kumimoji="0" lang="en-US" sz="1600" b="0" i="0" u="none" strike="noStrike" kern="1200" cap="none" spc="0" normalizeH="0" baseline="0" noProof="0" dirty="0">
                <a:ln>
                  <a:noFill/>
                </a:ln>
                <a:solidFill>
                  <a:srgbClr val="0070C0"/>
                </a:solidFill>
                <a:effectLst/>
                <a:uLnTx/>
                <a:uFillTx/>
                <a:latin typeface="+mj-lt"/>
              </a:rPr>
              <a:t>acquired by Softbank </a:t>
            </a:r>
            <a:r>
              <a:rPr kumimoji="0" lang="en-US" sz="1600" b="0" i="0" u="none" strike="noStrike" kern="1200" cap="none" spc="0" normalizeH="0" baseline="0" noProof="0" dirty="0">
                <a:ln>
                  <a:noFill/>
                </a:ln>
                <a:solidFill>
                  <a:srgbClr val="000000"/>
                </a:solidFill>
                <a:effectLst/>
                <a:uLnTx/>
                <a:uFillTx/>
                <a:latin typeface="+mj-lt"/>
              </a:rPr>
              <a:t>(Japan) in 2016.</a:t>
            </a:r>
          </a:p>
        </p:txBody>
      </p:sp>
      <p:sp>
        <p:nvSpPr>
          <p:cNvPr id="18" name="TextBox 17"/>
          <p:cNvSpPr txBox="1"/>
          <p:nvPr/>
        </p:nvSpPr>
        <p:spPr>
          <a:xfrm>
            <a:off x="366159" y="2469692"/>
            <a:ext cx="9051110" cy="172354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50" normalizeH="0" baseline="0" noProof="0" dirty="0">
                <a:ln>
                  <a:noFill/>
                </a:ln>
                <a:effectLst/>
                <a:uLnTx/>
                <a:uFillTx/>
                <a:latin typeface="Verdana"/>
                <a:ea typeface="+mn-ea"/>
                <a:cs typeface="+mn-cs"/>
              </a:rPr>
              <a:t>The </a:t>
            </a:r>
            <a:r>
              <a:rPr kumimoji="0" lang="hu-HU" sz="1600" b="0" i="0" u="none" strike="noStrike" kern="1200" cap="none" spc="-50" normalizeH="0" baseline="0" noProof="0" dirty="0" err="1">
                <a:ln>
                  <a:noFill/>
                </a:ln>
                <a:effectLst/>
                <a:uLnTx/>
                <a:uFillTx/>
                <a:latin typeface="Verdana"/>
                <a:ea typeface="+mn-ea"/>
                <a:cs typeface="+mn-cs"/>
              </a:rPr>
              <a:t>company</a:t>
            </a:r>
            <a:r>
              <a:rPr kumimoji="0" lang="hu-HU" sz="1600" b="0" i="0" u="none" strike="noStrike" kern="1200" cap="none" spc="-50" normalizeH="0" baseline="0" noProof="0" dirty="0">
                <a:ln>
                  <a:noFill/>
                </a:ln>
                <a:effectLst/>
                <a:uLnTx/>
                <a:uFillTx/>
                <a:latin typeface="Verdana"/>
                <a:ea typeface="+mn-ea"/>
                <a:cs typeface="+mn-cs"/>
              </a:rPr>
              <a:t> </a:t>
            </a:r>
            <a:r>
              <a:rPr kumimoji="0" lang="en-US" sz="1600" b="0" i="0" u="none" strike="noStrike" kern="1200" cap="none" spc="-50" normalizeH="0" baseline="0" noProof="0" dirty="0">
                <a:ln>
                  <a:noFill/>
                </a:ln>
                <a:effectLst/>
                <a:uLnTx/>
                <a:uFillTx/>
                <a:latin typeface="Verdana"/>
                <a:ea typeface="+mn-ea"/>
                <a:cs typeface="+mn-cs"/>
              </a:rPr>
              <a:t>specializes in </a:t>
            </a:r>
            <a:r>
              <a:rPr kumimoji="0" lang="en-US" sz="1600" b="0" i="0" u="none" strike="noStrike" kern="1200" cap="none" spc="-50" normalizeH="0" baseline="0" noProof="0" dirty="0">
                <a:ln>
                  <a:noFill/>
                </a:ln>
                <a:solidFill>
                  <a:srgbClr val="0070C0"/>
                </a:solidFill>
                <a:effectLst/>
                <a:uLnTx/>
                <a:uFillTx/>
                <a:latin typeface="Verdana"/>
                <a:ea typeface="+mn-ea"/>
                <a:cs typeface="+mn-cs"/>
              </a:rPr>
              <a:t>designing</a:t>
            </a:r>
            <a:r>
              <a:rPr kumimoji="0" lang="en-US" sz="1600" b="0" i="0" u="none" strike="noStrike" kern="1200" cap="none" spc="-50" normalizeH="0" baseline="0" noProof="0" dirty="0">
                <a:ln>
                  <a:noFill/>
                </a:ln>
                <a:solidFill>
                  <a:srgbClr val="00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FF0000"/>
                </a:solidFill>
                <a:effectLst/>
                <a:uLnTx/>
                <a:uFillTx/>
                <a:latin typeface="Verdana"/>
                <a:ea typeface="+mn-ea"/>
                <a:cs typeface="+mn-cs"/>
              </a:rPr>
              <a:t>low-power</a:t>
            </a:r>
            <a:r>
              <a:rPr kumimoji="0" lang="en-US" sz="1600" b="0" i="0" u="none" strike="noStrike" kern="1200" cap="none" spc="-50" normalizeH="0" baseline="0" noProof="0" dirty="0">
                <a:ln>
                  <a:noFill/>
                </a:ln>
                <a:solidFill>
                  <a:srgbClr val="FF0000"/>
                </a:solidFill>
                <a:effectLst/>
                <a:uLnTx/>
                <a:uFillTx/>
                <a:latin typeface="Verdana"/>
                <a:ea typeface="+mn-ea"/>
                <a:cs typeface="+mn-cs"/>
              </a:rPr>
              <a:t> processor components</a:t>
            </a:r>
            <a:r>
              <a:rPr kumimoji="0" lang="hu-HU" sz="1600" b="0" i="0" u="none" strike="noStrike" kern="1200" cap="none" spc="-50" normalizeH="0" baseline="0" noProof="0" dirty="0">
                <a:ln>
                  <a:noFill/>
                </a:ln>
                <a:solidFill>
                  <a:srgbClr val="FF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5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various</a:t>
            </a:r>
          </a:p>
          <a:p>
            <a:pPr marR="0" lvl="0" algn="l" defTabSz="914400" rtl="0" eaLnBrk="1" fontAlgn="auto" latinLnBrk="0" hangingPunct="1">
              <a:lnSpc>
                <a:spcPct val="100000"/>
              </a:lnSpc>
              <a:spcBef>
                <a:spcPts val="0"/>
              </a:spcBef>
              <a:spcAft>
                <a:spcPts val="0"/>
              </a:spcAft>
              <a:buClrTx/>
              <a:buSzTx/>
              <a:tabLst/>
              <a:defRPr/>
            </a:pPr>
            <a:r>
              <a:rPr lang="en-US" sz="1600" spc="-50" dirty="0">
                <a:solidFill>
                  <a:srgbClr val="000000"/>
                </a:solidFill>
                <a:latin typeface="Verdana"/>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markets, including</a:t>
            </a:r>
            <a:r>
              <a:rPr kumimoji="0" lang="hu-HU" sz="1600" b="0" i="0" u="none" strike="noStrike" kern="1200" cap="none" spc="-5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embedded systems</a:t>
            </a:r>
            <a:r>
              <a:rPr kumimoji="0" lang="hu-HU" sz="1600" b="0" i="0" u="none" strike="noStrike" kern="1200" cap="none" spc="-50" normalizeH="0" baseline="0" noProof="0" dirty="0">
                <a:ln>
                  <a:noFill/>
                </a:ln>
                <a:solidFill>
                  <a:srgbClr val="0070C0"/>
                </a:solidFill>
                <a:effectLst/>
                <a:uLnTx/>
                <a:uFillTx/>
                <a:latin typeface="Verdana"/>
                <a:ea typeface="+mn-ea"/>
                <a:cs typeface="+mn-cs"/>
              </a:rPr>
              <a:t>,</a:t>
            </a:r>
            <a:r>
              <a:rPr kumimoji="0" lang="en-US" sz="1600" b="0" i="0" u="none" strike="noStrike" kern="1200" cap="none" spc="-50" normalizeH="0" baseline="0" noProof="0" dirty="0">
                <a:ln>
                  <a:noFill/>
                </a:ln>
                <a:solidFill>
                  <a:srgbClr val="0070C0"/>
                </a:solidFill>
                <a:effectLst/>
                <a:uLnTx/>
                <a:uFillTx/>
                <a:latin typeface="Verdana"/>
                <a:ea typeface="+mn-ea"/>
                <a:cs typeface="+mn-cs"/>
              </a:rPr>
              <a:t> mobile devices, </a:t>
            </a:r>
            <a:r>
              <a:rPr kumimoji="0" lang="hu-HU" sz="1600" b="0" i="0" u="none" strike="noStrike" kern="1200" cap="none" spc="-50" normalizeH="0" baseline="0" noProof="0" dirty="0">
                <a:ln>
                  <a:noFill/>
                </a:ln>
                <a:solidFill>
                  <a:srgbClr val="0070C0"/>
                </a:solidFill>
                <a:effectLst/>
                <a:uLnTx/>
                <a:uFillTx/>
                <a:latin typeface="Verdana"/>
                <a:ea typeface="+mn-ea"/>
                <a:cs typeface="+mn-cs"/>
              </a:rPr>
              <a:t>and</a:t>
            </a:r>
            <a:r>
              <a:rPr kumimoji="0" lang="en-US" sz="1600" b="0" i="0" u="none" strike="noStrike" kern="1200" cap="none" spc="-50" normalizeH="0" baseline="0" noProof="0" dirty="0">
                <a:ln>
                  <a:noFill/>
                </a:ln>
                <a:solidFill>
                  <a:srgbClr val="0070C0"/>
                </a:solidFill>
                <a:effectLst/>
                <a:uLnTx/>
                <a:uFillTx/>
                <a:latin typeface="Verdana"/>
                <a:ea typeface="+mn-ea"/>
                <a:cs typeface="+mn-cs"/>
              </a:rPr>
              <a:t>, since about 2014 the</a:t>
            </a:r>
          </a:p>
          <a:p>
            <a:pPr marR="0" lvl="0" algn="l" defTabSz="914400" rtl="0" eaLnBrk="1" fontAlgn="auto" latinLnBrk="0" hangingPunct="1">
              <a:lnSpc>
                <a:spcPct val="100000"/>
              </a:lnSpc>
              <a:spcBef>
                <a:spcPts val="0"/>
              </a:spcBef>
              <a:spcAft>
                <a:spcPts val="600"/>
              </a:spcAft>
              <a:buClrTx/>
              <a:buSzTx/>
              <a:tabLst/>
              <a:defRPr/>
            </a:pPr>
            <a:r>
              <a:rPr lang="en-US" sz="1600" spc="-50" dirty="0">
                <a:solidFill>
                  <a:srgbClr val="0070C0"/>
                </a:solidFill>
                <a:latin typeface="Verdana"/>
              </a:rPr>
              <a:t>      </a:t>
            </a:r>
            <a:r>
              <a:rPr kumimoji="0" lang="hu-HU" sz="1600" b="0" i="0" u="none" strike="noStrike" kern="1200" cap="none" spc="-50" normalizeH="0" baseline="0" noProof="0" dirty="0">
                <a:ln>
                  <a:noFill/>
                </a:ln>
                <a:solidFill>
                  <a:srgbClr val="0070C0"/>
                </a:solidFill>
                <a:effectLst/>
                <a:uLnTx/>
                <a:uFillTx/>
                <a:latin typeface="Verdana"/>
                <a:ea typeface="+mn-ea"/>
                <a:cs typeface="+mn-cs"/>
              </a:rPr>
              <a:t>server</a:t>
            </a:r>
            <a:r>
              <a:rPr kumimoji="0" lang="en-US" sz="1600" b="0" i="0" u="none" strike="noStrike" kern="1200" cap="none" spc="-5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market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as well.</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600" dirty="0">
                <a:latin typeface="Verdana"/>
              </a:rPr>
              <a:t>Their product offerings include</a:t>
            </a:r>
            <a:r>
              <a:rPr kumimoji="0" lang="en-US" sz="1600" b="0" i="0" u="none" strike="noStrike" kern="1200" cap="none" spc="0" normalizeH="0" baseline="0" noProof="0" dirty="0">
                <a:ln>
                  <a:noFill/>
                </a:ln>
                <a:effectLst/>
                <a:uLnTx/>
                <a:uFillTx/>
                <a:latin typeface="Verdana"/>
                <a:ea typeface="+mn-ea"/>
                <a:cs typeface="+mn-cs"/>
              </a:rPr>
              <a:t> Cortex CPUs, Mali GPUs, Ethos NPUs, Memory Controllers</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(DMC), on-chip interconnects,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etc</a:t>
            </a:r>
            <a:r>
              <a:rPr kumimoji="0" lang="en-US" sz="1600" b="0" i="0" u="none" strike="noStrike" kern="1200" cap="none" spc="0" normalizeH="0" baseline="0" noProof="0" dirty="0">
                <a:ln>
                  <a:noFill/>
                </a:ln>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Additionally, ARM</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develops </a:t>
            </a:r>
            <a:r>
              <a:rPr kumimoji="0" lang="en-US" sz="1600" b="0" i="0" u="none" strike="noStrike" kern="1200" cap="none" spc="0" normalizeH="0" baseline="0" noProof="0" dirty="0">
                <a:ln>
                  <a:noFill/>
                </a:ln>
                <a:solidFill>
                  <a:srgbClr val="000000"/>
                </a:solidFill>
                <a:effectLst/>
                <a:uLnTx/>
                <a:uFillTx/>
                <a:latin typeface="Verdana"/>
                <a:ea typeface="+mn-ea"/>
                <a:cs typeface="+mn-cs"/>
              </a:rPr>
              <a:t>related</a:t>
            </a:r>
            <a:r>
              <a:rPr kumimoji="0" lang="en-US" sz="1600" b="0" i="0" u="none" strike="noStrike" kern="1200" cap="none" spc="0" normalizeH="0" baseline="0" noProof="0" dirty="0">
                <a:ln>
                  <a:noFill/>
                </a:ln>
                <a:solidFill>
                  <a:srgbClr val="FF0000"/>
                </a:solidFill>
                <a:effectLst/>
                <a:uLnTx/>
                <a:uFillTx/>
                <a:latin typeface="Verdana"/>
                <a:ea typeface="+mn-ea"/>
                <a:cs typeface="+mn-cs"/>
              </a:rPr>
              <a:t> software tools, such as</a:t>
            </a:r>
            <a:r>
              <a:rPr kumimoji="0" lang="en-US" sz="1600" b="0" i="0" u="none" strike="noStrike" kern="1200" cap="none" spc="0" normalizeH="0" baseline="0" noProof="0" dirty="0">
                <a:ln>
                  <a:noFill/>
                </a:ln>
                <a:solidFill>
                  <a:srgbClr val="000000"/>
                </a:solidFill>
                <a:effectLst/>
                <a:uLnTx/>
                <a:uFillTx/>
                <a:latin typeface="Verdana"/>
                <a:ea typeface="+mn-ea"/>
                <a:cs typeface="+mn-cs"/>
              </a:rPr>
              <a:t> development studios. </a:t>
            </a:r>
          </a:p>
        </p:txBody>
      </p:sp>
      <p:sp>
        <p:nvSpPr>
          <p:cNvPr id="19" name="TextBox 18"/>
          <p:cNvSpPr txBox="1"/>
          <p:nvPr/>
        </p:nvSpPr>
        <p:spPr>
          <a:xfrm>
            <a:off x="353919" y="4234769"/>
            <a:ext cx="7895303"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ARM</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licenses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their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IP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Intellectual</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Property</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including</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the</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hu-HU" sz="1600" b="0" i="0" u="none" strike="noStrike" kern="1200" cap="none" spc="0" normalizeH="0" baseline="0" noProof="0" dirty="0">
                <a:ln>
                  <a:noFill/>
                </a:ln>
                <a:solidFill>
                  <a:srgbClr val="0070C0"/>
                </a:solidFill>
                <a:effectLst/>
                <a:uLnTx/>
                <a:uFillTx/>
                <a:latin typeface="Verdana"/>
                <a:ea typeface="+mn-ea"/>
                <a:cs typeface="+mn-cs"/>
              </a:rPr>
              <a:t>ISA, </a:t>
            </a:r>
            <a:r>
              <a:rPr kumimoji="0" lang="en-US" sz="1600" b="0" i="0" u="none" strike="noStrike" kern="1200" cap="none" spc="0" normalizeH="0" baseline="0" noProof="0" dirty="0">
                <a:ln>
                  <a:noFill/>
                </a:ln>
                <a:solidFill>
                  <a:srgbClr val="000000"/>
                </a:solidFill>
                <a:effectLst/>
                <a:uLnTx/>
                <a:uFillTx/>
                <a:latin typeface="Verdana"/>
                <a:ea typeface="+mn-ea"/>
                <a:cs typeface="+mn-cs"/>
              </a:rPr>
              <a:t>but</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does not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manufacture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emiconductors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p:cNvSpPr txBox="1"/>
          <p:nvPr/>
        </p:nvSpPr>
        <p:spPr>
          <a:xfrm>
            <a:off x="303987" y="4798633"/>
            <a:ext cx="8951980"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Here, we note that ARM also announced a </a:t>
            </a:r>
            <a:r>
              <a:rPr kumimoji="0" lang="en-US" sz="1600" b="0" i="0" u="none" strike="noStrike" kern="1200" cap="none" spc="-30" normalizeH="0" baseline="0" noProof="0" dirty="0">
                <a:ln>
                  <a:noFill/>
                </a:ln>
                <a:solidFill>
                  <a:srgbClr val="0070C0"/>
                </a:solidFill>
                <a:effectLst/>
                <a:uLnTx/>
                <a:uFillTx/>
                <a:latin typeface="Verdana"/>
                <a:ea typeface="+mn-ea"/>
                <a:cs typeface="+mn-cs"/>
              </a:rPr>
              <a:t>new CPU family branding </a:t>
            </a:r>
            <a:r>
              <a:rPr kumimoji="0" lang="hu-HU" sz="1600" b="0" i="0" u="none" strike="noStrike" kern="1200" cap="none" spc="-30" normalizeH="0" baseline="0" noProof="0" dirty="0" err="1">
                <a:ln>
                  <a:noFill/>
                </a:ln>
                <a:effectLst/>
                <a:uLnTx/>
                <a:uFillTx/>
                <a:latin typeface="Verdana"/>
                <a:ea typeface="+mn-ea"/>
                <a:cs typeface="+mn-cs"/>
              </a:rPr>
              <a:t>called</a:t>
            </a:r>
            <a:r>
              <a:rPr kumimoji="0" lang="hu-HU" sz="1600" b="0" i="0" u="none" strike="noStrike" kern="1200" cap="none" spc="-30" normalizeH="0" baseline="0" noProof="0" dirty="0">
                <a:ln>
                  <a:noFill/>
                </a:ln>
                <a:effectLst/>
                <a:uLnTx/>
                <a:uFillTx/>
                <a:latin typeface="Verdana"/>
                <a:ea typeface="+mn-ea"/>
                <a:cs typeface="+mn-cs"/>
              </a:rPr>
              <a:t> </a:t>
            </a:r>
            <a:r>
              <a:rPr kumimoji="0" lang="hu-HU" sz="1600" b="0" i="0" u="none" strike="noStrike" kern="1200" cap="none" spc="-30" normalizeH="0" baseline="0" noProof="0" dirty="0" err="1">
                <a:ln>
                  <a:noFill/>
                </a:ln>
                <a:solidFill>
                  <a:srgbClr val="FF0000"/>
                </a:solidFill>
                <a:effectLst/>
                <a:uLnTx/>
                <a:uFillTx/>
                <a:latin typeface="Verdana"/>
                <a:ea typeface="+mn-ea"/>
                <a:cs typeface="+mn-cs"/>
              </a:rPr>
              <a:t>Neoverse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0"/>
              </a:spcAft>
              <a:buClrTx/>
              <a:buSzTx/>
              <a:tabLst/>
              <a:defRPr/>
            </a:pPr>
            <a:r>
              <a:rPr lang="hu-HU" sz="1600" spc="-30" dirty="0">
                <a:solidFill>
                  <a:srgbClr val="0070C0"/>
                </a:solidFill>
                <a:latin typeface="Verdana"/>
              </a:rPr>
              <a:t>      </a:t>
            </a:r>
            <a:r>
              <a:rPr kumimoji="0" lang="en-US" sz="1600" b="0" i="0" u="none" strike="noStrike" kern="1200" cap="none" spc="-30" normalizeH="0" baseline="0" noProof="0" dirty="0">
                <a:ln>
                  <a:noFill/>
                </a:ln>
                <a:solidFill>
                  <a:srgbClr val="0070C0"/>
                </a:solidFill>
                <a:effectLst/>
                <a:uLnTx/>
                <a:uFillTx/>
                <a:latin typeface="Verdana"/>
                <a:ea typeface="+mn-ea"/>
                <a:cs typeface="+mn-cs"/>
              </a:rPr>
              <a:t>in 2018</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processors and platforms,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targeting</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information infrastructures </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such</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as</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data centers, routers,</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switches etc.</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0"/>
              </a:spcAft>
              <a:buClrTx/>
              <a:buSzTx/>
              <a:tabLst/>
              <a:defRPr/>
            </a:pPr>
            <a:r>
              <a:rPr lang="hu-HU" sz="1600" dirty="0">
                <a:solidFill>
                  <a:srgbClr val="000000"/>
                </a:solidFill>
                <a:latin typeface="Verdana"/>
              </a:rPr>
              <a:t>    </a:t>
            </a:r>
            <a:r>
              <a:rPr lang="hu-HU" sz="1600" dirty="0" err="1">
                <a:solidFill>
                  <a:srgbClr val="000000"/>
                </a:solidFill>
                <a:latin typeface="Verdana"/>
              </a:rPr>
              <a:t>This</a:t>
            </a:r>
            <a:r>
              <a:rPr lang="hu-HU" sz="1600" dirty="0">
                <a:solidFill>
                  <a:srgbClr val="000000"/>
                </a:solidFill>
                <a:latin typeface="Verdana"/>
              </a:rPr>
              <a:t> </a:t>
            </a:r>
            <a:r>
              <a:rPr lang="hu-HU" sz="1600" dirty="0" err="1">
                <a:solidFill>
                  <a:srgbClr val="000000"/>
                </a:solidFill>
                <a:latin typeface="Verdana"/>
              </a:rPr>
              <a:t>topic</a:t>
            </a:r>
            <a:r>
              <a:rPr lang="hu-HU" sz="1600" dirty="0">
                <a:solidFill>
                  <a:srgbClr val="000000"/>
                </a:solidFill>
                <a:latin typeface="Verdana"/>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not discussed in this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Lecture.</a:t>
            </a:r>
          </a:p>
        </p:txBody>
      </p:sp>
    </p:spTree>
    <p:extLst>
      <p:ext uri="{BB962C8B-B14F-4D97-AF65-F5344CB8AC3E}">
        <p14:creationId xmlns:p14="http://schemas.microsoft.com/office/powerpoint/2010/main" val="495764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 calcmode="lin" valueType="num">
                                      <p:cBhvr additive="base">
                                        <p:cTn id="11"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xEl>
                                              <p:pRg st="1" end="1"/>
                                            </p:txEl>
                                          </p:spTgt>
                                        </p:tgtEl>
                                        <p:attrNameLst>
                                          <p:attrName>style.visibility</p:attrName>
                                        </p:attrNameLst>
                                      </p:cBhvr>
                                      <p:to>
                                        <p:strVal val="visible"/>
                                      </p:to>
                                    </p:set>
                                    <p:anim calcmode="lin" valueType="num">
                                      <p:cBhvr additive="base">
                                        <p:cTn id="1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7">
                                            <p:txEl>
                                              <p:pRg st="2" end="2"/>
                                            </p:txEl>
                                          </p:spTgt>
                                        </p:tgtEl>
                                        <p:attrNameLst>
                                          <p:attrName>style.visibility</p:attrName>
                                        </p:attrNameLst>
                                      </p:cBhvr>
                                      <p:to>
                                        <p:strVal val="visible"/>
                                      </p:to>
                                    </p:set>
                                    <p:anim calcmode="lin" valueType="num">
                                      <p:cBhvr additive="base">
                                        <p:cTn id="2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7">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7">
                                            <p:txEl>
                                              <p:pRg st="3" end="3"/>
                                            </p:txEl>
                                          </p:spTgt>
                                        </p:tgtEl>
                                        <p:attrNameLst>
                                          <p:attrName>style.visibility</p:attrName>
                                        </p:attrNameLst>
                                      </p:cBhvr>
                                      <p:to>
                                        <p:strVal val="visible"/>
                                      </p:to>
                                    </p:set>
                                    <p:anim calcmode="lin" valueType="num">
                                      <p:cBhvr additive="base">
                                        <p:cTn id="25"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3" end="3"/>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7">
                                            <p:txEl>
                                              <p:pRg st="4" end="4"/>
                                            </p:txEl>
                                          </p:spTgt>
                                        </p:tgtEl>
                                        <p:attrNameLst>
                                          <p:attrName>style.visibility</p:attrName>
                                        </p:attrNameLst>
                                      </p:cBhvr>
                                      <p:to>
                                        <p:strVal val="visible"/>
                                      </p:to>
                                    </p:set>
                                    <p:anim calcmode="lin" valueType="num">
                                      <p:cBhvr additive="base">
                                        <p:cTn id="29"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8">
                                            <p:txEl>
                                              <p:pRg st="0" end="0"/>
                                            </p:txEl>
                                          </p:spTgt>
                                        </p:tgtEl>
                                        <p:attrNameLst>
                                          <p:attrName>style.visibility</p:attrName>
                                        </p:attrNameLst>
                                      </p:cBhvr>
                                      <p:to>
                                        <p:strVal val="visible"/>
                                      </p:to>
                                    </p:set>
                                    <p:anim calcmode="lin" valueType="num">
                                      <p:cBhvr additive="base">
                                        <p:cTn id="35"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8">
                                            <p:txEl>
                                              <p:pRg st="1" end="1"/>
                                            </p:txEl>
                                          </p:spTgt>
                                        </p:tgtEl>
                                        <p:attrNameLst>
                                          <p:attrName>style.visibility</p:attrName>
                                        </p:attrNameLst>
                                      </p:cBhvr>
                                      <p:to>
                                        <p:strVal val="visible"/>
                                      </p:to>
                                    </p:set>
                                    <p:anim calcmode="lin" valueType="num">
                                      <p:cBhvr additive="base">
                                        <p:cTn id="39"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
                                            <p:txEl>
                                              <p:pRg st="1" end="1"/>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
                                            <p:txEl>
                                              <p:pRg st="2" end="2"/>
                                            </p:txEl>
                                          </p:spTgt>
                                        </p:tgtEl>
                                        <p:attrNameLst>
                                          <p:attrName>style.visibility</p:attrName>
                                        </p:attrNameLst>
                                      </p:cBhvr>
                                      <p:to>
                                        <p:strVal val="visible"/>
                                      </p:to>
                                    </p:set>
                                    <p:anim calcmode="lin" valueType="num">
                                      <p:cBhvr additive="base">
                                        <p:cTn id="43"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8">
                                            <p:txEl>
                                              <p:pRg st="3" end="3"/>
                                            </p:txEl>
                                          </p:spTgt>
                                        </p:tgtEl>
                                        <p:attrNameLst>
                                          <p:attrName>style.visibility</p:attrName>
                                        </p:attrNameLst>
                                      </p:cBhvr>
                                      <p:to>
                                        <p:strVal val="visible"/>
                                      </p:to>
                                    </p:set>
                                    <p:anim calcmode="lin" valueType="num">
                                      <p:cBhvr additive="base">
                                        <p:cTn id="49"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8">
                                            <p:txEl>
                                              <p:pRg st="3" end="3"/>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8">
                                            <p:txEl>
                                              <p:pRg st="4" end="4"/>
                                            </p:txEl>
                                          </p:spTgt>
                                        </p:tgtEl>
                                        <p:attrNameLst>
                                          <p:attrName>style.visibility</p:attrName>
                                        </p:attrNameLst>
                                      </p:cBhvr>
                                      <p:to>
                                        <p:strVal val="visible"/>
                                      </p:to>
                                    </p:set>
                                    <p:anim calcmode="lin" valueType="num">
                                      <p:cBhvr additive="base">
                                        <p:cTn id="59"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9">
                                            <p:txEl>
                                              <p:pRg st="0" end="0"/>
                                            </p:txEl>
                                          </p:spTgt>
                                        </p:tgtEl>
                                        <p:attrNameLst>
                                          <p:attrName>style.visibility</p:attrName>
                                        </p:attrNameLst>
                                      </p:cBhvr>
                                      <p:to>
                                        <p:strVal val="visible"/>
                                      </p:to>
                                    </p:set>
                                    <p:anim calcmode="lin" valueType="num">
                                      <p:cBhvr additive="base">
                                        <p:cTn id="65"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9">
                                            <p:txEl>
                                              <p:pRg st="1" end="1"/>
                                            </p:txEl>
                                          </p:spTgt>
                                        </p:tgtEl>
                                        <p:attrNameLst>
                                          <p:attrName>style.visibility</p:attrName>
                                        </p:attrNameLst>
                                      </p:cBhvr>
                                      <p:to>
                                        <p:strVal val="visible"/>
                                      </p:to>
                                    </p:set>
                                    <p:anim calcmode="lin" valueType="num">
                                      <p:cBhvr additive="base">
                                        <p:cTn id="69"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ppt_x"/>
                                          </p:val>
                                        </p:tav>
                                        <p:tav tm="100000">
                                          <p:val>
                                            <p:strVal val="#ppt_x"/>
                                          </p:val>
                                        </p:tav>
                                      </p:tavLst>
                                    </p:anim>
                                    <p:anim calcmode="lin" valueType="num">
                                      <p:cBhvr additive="base">
                                        <p:cTn id="7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fill="hold"/>
                                        <p:tgtEl>
                                          <p:spTgt spid="5"/>
                                        </p:tgtEl>
                                        <p:attrNameLst>
                                          <p:attrName>ppt_x</p:attrName>
                                        </p:attrNameLst>
                                      </p:cBhvr>
                                      <p:tavLst>
                                        <p:tav tm="0">
                                          <p:val>
                                            <p:strVal val="#ppt_x"/>
                                          </p:val>
                                        </p:tav>
                                        <p:tav tm="100000">
                                          <p:val>
                                            <p:strVal val="#ppt_x"/>
                                          </p:val>
                                        </p:tav>
                                      </p:tavLst>
                                    </p:anim>
                                    <p:anim calcmode="lin" valueType="num">
                                      <p:cBhvr additive="base">
                                        <p:cTn id="8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
                                        </p:tgtEl>
                                        <p:attrNameLst>
                                          <p:attrName>style.visibility</p:attrName>
                                        </p:attrNameLst>
                                      </p:cBhvr>
                                      <p:to>
                                        <p:strVal val="visible"/>
                                      </p:to>
                                    </p:set>
                                    <p:anim calcmode="lin" valueType="num">
                                      <p:cBhvr additive="base">
                                        <p:cTn id="85" dur="500" fill="hold"/>
                                        <p:tgtEl>
                                          <p:spTgt spid="2"/>
                                        </p:tgtEl>
                                        <p:attrNameLst>
                                          <p:attrName>ppt_x</p:attrName>
                                        </p:attrNameLst>
                                      </p:cBhvr>
                                      <p:tavLst>
                                        <p:tav tm="0">
                                          <p:val>
                                            <p:strVal val="#ppt_x"/>
                                          </p:val>
                                        </p:tav>
                                        <p:tav tm="100000">
                                          <p:val>
                                            <p:strVal val="#ppt_x"/>
                                          </p:val>
                                        </p:tav>
                                      </p:tavLst>
                                    </p:anim>
                                    <p:anim calcmode="lin" valueType="num">
                                      <p:cBhvr additive="base">
                                        <p:cTn id="8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3" grpId="0" animBg="1"/>
      <p:bldP spid="5" grpId="0" animBg="1"/>
      <p:bldP spid="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(7) </a:t>
            </a:r>
            <a:endParaRPr lang="en-US" sz="1700" dirty="0"/>
          </a:p>
        </p:txBody>
      </p:sp>
      <p:sp>
        <p:nvSpPr>
          <p:cNvPr id="3" name="Szövegdoboz 2"/>
          <p:cNvSpPr txBox="1"/>
          <p:nvPr/>
        </p:nvSpPr>
        <p:spPr>
          <a:xfrm>
            <a:off x="71500" y="452165"/>
            <a:ext cx="10428334" cy="369332"/>
          </a:xfrm>
          <a:prstGeom prst="rect">
            <a:avLst/>
          </a:prstGeom>
          <a:noFill/>
        </p:spPr>
        <p:txBody>
          <a:bodyPr wrap="square" rtlCol="0">
            <a:spAutoFit/>
          </a:bodyPr>
          <a:lstStyle/>
          <a:p>
            <a:pPr>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Intel’s and AMD’s recent SIMD extensions -2</a:t>
            </a:r>
          </a:p>
        </p:txBody>
      </p:sp>
      <p:sp>
        <p:nvSpPr>
          <p:cNvPr id="4" name="Rounded Rectangle 3"/>
          <p:cNvSpPr/>
          <p:nvPr/>
        </p:nvSpPr>
        <p:spPr bwMode="auto">
          <a:xfrm>
            <a:off x="3125" y="1960962"/>
            <a:ext cx="9144000" cy="14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5"/>
          <p:cNvSpPr txBox="1"/>
          <p:nvPr/>
        </p:nvSpPr>
        <p:spPr>
          <a:xfrm>
            <a:off x="234604" y="825718"/>
            <a:ext cx="8770734" cy="2539157"/>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As we discussed, </a:t>
            </a:r>
            <a:r>
              <a:rPr lang="en-US" sz="1600" dirty="0">
                <a:solidFill>
                  <a:srgbClr val="0070C0"/>
                </a:solidFill>
              </a:rPr>
              <a:t>both the x86 and Arm ISAs </a:t>
            </a:r>
            <a:r>
              <a:rPr lang="en-US" sz="1600" dirty="0">
                <a:solidFill>
                  <a:srgbClr val="000000"/>
                </a:solidFill>
              </a:rPr>
              <a:t>support increasingly</a:t>
            </a:r>
            <a:r>
              <a:rPr lang="en-US" sz="1600" dirty="0">
                <a:solidFill>
                  <a:srgbClr val="0070C0"/>
                </a:solidFill>
              </a:rPr>
              <a:t> wider SIMD</a:t>
            </a:r>
          </a:p>
          <a:p>
            <a:pPr lvl="0">
              <a:spcAft>
                <a:spcPts val="600"/>
              </a:spcAft>
              <a:defRPr/>
            </a:pPr>
            <a:r>
              <a:rPr lang="en-US" sz="1600" dirty="0">
                <a:solidFill>
                  <a:srgbClr val="0070C0"/>
                </a:solidFill>
              </a:rPr>
              <a:t>      execution,</a:t>
            </a:r>
            <a:r>
              <a:rPr lang="en-US" sz="1600" dirty="0">
                <a:solidFill>
                  <a:srgbClr val="000000"/>
                </a:solidFill>
              </a:rPr>
              <a:t> such as 64-bit, 128-bit, 256-bit, and 512-bit long SIMD processing.</a:t>
            </a:r>
          </a:p>
          <a:p>
            <a:pPr lvl="0">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with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en-US" sz="1600" spc="-30" dirty="0">
                <a:solidFill>
                  <a:srgbClr val="0070C0"/>
                </a:solidFill>
              </a:rPr>
              <a:t>each new extension</a:t>
            </a:r>
            <a:r>
              <a:rPr lang="en-US" sz="1600" spc="-30" dirty="0"/>
              <a:t>, such as MMX, SSE, SSE2, SSE3,</a:t>
            </a:r>
          </a:p>
          <a:p>
            <a:pPr lvl="0">
              <a:spcAft>
                <a:spcPts val="600"/>
              </a:spcAft>
              <a:defRPr/>
            </a:pPr>
            <a:r>
              <a:rPr lang="en-US" sz="1600" spc="-30" dirty="0"/>
              <a:t>      AVX, AVX512,</a:t>
            </a:r>
            <a:r>
              <a:rPr lang="en-US" sz="1600" dirty="0"/>
              <a:t>  </a:t>
            </a:r>
            <a:r>
              <a:rPr lang="en-US" sz="1600" dirty="0">
                <a:solidFill>
                  <a:srgbClr val="0070C0"/>
                </a:solidFill>
              </a:rPr>
              <a:t>a further subset of instructions </a:t>
            </a:r>
            <a:r>
              <a:rPr lang="en-US" sz="1600" dirty="0"/>
              <a:t>is introduced.</a:t>
            </a:r>
          </a:p>
          <a:p>
            <a:pPr marL="285750" lvl="0" indent="-285750">
              <a:buFont typeface="Arial" panose="020B0604020202020204" pitchFamily="34" charset="0"/>
              <a:buChar char="•"/>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evolution path has a </a:t>
            </a:r>
            <a:r>
              <a:rPr kumimoji="0" lang="en-US" sz="1600" b="0" i="0" u="none" strike="noStrike" kern="1200" cap="none" spc="0" normalizeH="0" baseline="0" noProof="0" dirty="0">
                <a:ln>
                  <a:noFill/>
                </a:ln>
                <a:solidFill>
                  <a:srgbClr val="FF0000"/>
                </a:solidFill>
                <a:effectLst/>
                <a:uLnTx/>
                <a:uFillTx/>
                <a:latin typeface="Verdana"/>
                <a:ea typeface="+mn-ea"/>
                <a:cs typeface="+mn-cs"/>
              </a:rPr>
              <a:t>drawback </a:t>
            </a:r>
            <a:r>
              <a:rPr kumimoji="0" lang="en-US" sz="1600" b="0" i="0" u="none" strike="noStrike" kern="1200" cap="none" spc="0" normalizeH="0" baseline="0" noProof="0" dirty="0">
                <a:ln>
                  <a:noFill/>
                </a:ln>
                <a:solidFill>
                  <a:srgbClr val="0070C0"/>
                </a:solidFill>
                <a:effectLst/>
                <a:uLnTx/>
                <a:uFillTx/>
                <a:latin typeface="Verdana"/>
                <a:ea typeface="+mn-ea"/>
                <a:cs typeface="+mn-cs"/>
              </a:rPr>
              <a:t>because to take advantage of the wider and</a:t>
            </a:r>
          </a:p>
          <a:p>
            <a:pPr lvl="0">
              <a:spcAft>
                <a:spcPts val="600"/>
              </a:spcAf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wider SIMD execution resources, software had to be rewritten and recompiled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lvl="0" indent="-285750">
              <a:buFont typeface="Arial" panose="020B0604020202020204" pitchFamily="34" charset="0"/>
              <a:buChar char="•"/>
              <a:defRPr/>
            </a:pPr>
            <a:r>
              <a:rPr lang="en-US" sz="1600" spc="-40" dirty="0">
                <a:solidFill>
                  <a:srgbClr val="000000"/>
                </a:solidFill>
              </a:rPr>
              <a:t>By contrast, with the </a:t>
            </a:r>
            <a:r>
              <a:rPr lang="en-US" sz="1600" spc="-40" dirty="0">
                <a:solidFill>
                  <a:srgbClr val="FF0000"/>
                </a:solidFill>
              </a:rPr>
              <a:t>SVE extension of the Arm ISA</a:t>
            </a:r>
            <a:r>
              <a:rPr lang="en-US" sz="1600" spc="-40" dirty="0">
                <a:solidFill>
                  <a:srgbClr val="000000"/>
                </a:solidFill>
              </a:rPr>
              <a:t>, programming becomes </a:t>
            </a:r>
          </a:p>
          <a:p>
            <a:pPr lvl="0">
              <a:defRPr/>
            </a:pPr>
            <a:r>
              <a:rPr lang="en-US" sz="1600" spc="-40" dirty="0">
                <a:solidFill>
                  <a:srgbClr val="000000"/>
                </a:solidFill>
              </a:rPr>
              <a:t>       "</a:t>
            </a:r>
            <a:r>
              <a:rPr lang="en-US" sz="1600" spc="-40" dirty="0">
                <a:solidFill>
                  <a:srgbClr val="FF0000"/>
                </a:solidFill>
              </a:rPr>
              <a:t>vector length agnostic</a:t>
            </a:r>
            <a:r>
              <a:rPr lang="en-US" sz="1600" spc="-40" dirty="0">
                <a:solidFill>
                  <a:srgbClr val="000000"/>
                </a:solidFill>
              </a:rPr>
              <a:t>," </a:t>
            </a:r>
            <a:r>
              <a:rPr lang="en-US" sz="1600" dirty="0">
                <a:solidFill>
                  <a:srgbClr val="000000"/>
                </a:solidFill>
              </a:rPr>
              <a:t>meaning the programmer no longer needs to use</a:t>
            </a:r>
          </a:p>
          <a:p>
            <a:pPr lvl="0">
              <a:defRPr/>
            </a:pPr>
            <a:r>
              <a:rPr lang="en-US" sz="1600" dirty="0">
                <a:solidFill>
                  <a:srgbClr val="000000"/>
                </a:solidFill>
              </a:rPr>
              <a:t>       different instruction subsets for different long ISA extensions.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54921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 calcmode="lin" valueType="num">
                                      <p:cBhvr additive="base">
                                        <p:cTn id="27"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additive="base">
                                        <p:cTn id="49" dur="500" fill="hold"/>
                                        <p:tgtEl>
                                          <p:spTgt spid="4"/>
                                        </p:tgtEl>
                                        <p:attrNameLst>
                                          <p:attrName>ppt_x</p:attrName>
                                        </p:attrNameLst>
                                      </p:cBhvr>
                                      <p:tavLst>
                                        <p:tav tm="0">
                                          <p:val>
                                            <p:strVal val="#ppt_x"/>
                                          </p:val>
                                        </p:tav>
                                        <p:tav tm="100000">
                                          <p:val>
                                            <p:strVal val="#ppt_x"/>
                                          </p:val>
                                        </p:tav>
                                      </p:tavLst>
                                    </p:anim>
                                    <p:anim calcmode="lin" valueType="num">
                                      <p:cBhvr additive="base">
                                        <p:cTn id="5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643463" y="522465"/>
            <a:ext cx="7826137"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900" b="0" i="0" u="none" strike="noStrike" kern="1200" cap="none" spc="0" normalizeH="0" baseline="0" noProof="0" dirty="0">
                <a:ln>
                  <a:noFill/>
                </a:ln>
                <a:solidFill>
                  <a:srgbClr val="FFFFFF"/>
                </a:solidFill>
                <a:effectLst/>
                <a:uLnTx/>
                <a:uFillTx/>
                <a:latin typeface="Verdana"/>
                <a:ea typeface="+mn-ea"/>
                <a:cs typeface="+mn-cs"/>
              </a:rPr>
              <a:t>3.</a:t>
            </a:r>
            <a:r>
              <a:rPr kumimoji="0" lang="en-US" sz="1900" b="0" i="0" u="none" strike="noStrike" kern="1200" cap="none" spc="0" normalizeH="0" baseline="0" noProof="0" dirty="0">
                <a:ln>
                  <a:noFill/>
                </a:ln>
                <a:solidFill>
                  <a:srgbClr val="FFFFFF"/>
                </a:solidFill>
                <a:effectLst/>
                <a:uLnTx/>
                <a:uFillTx/>
                <a:latin typeface="Verdana"/>
                <a:ea typeface="+mn-ea"/>
                <a:cs typeface="+mn-cs"/>
              </a:rPr>
              <a:t> How have ARM’s CPU core designs evolved over time?</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2" name="Group 4">
            <a:extLst>
              <a:ext uri="{FF2B5EF4-FFF2-40B4-BE49-F238E27FC236}">
                <a16:creationId xmlns:a16="http://schemas.microsoft.com/office/drawing/2014/main" id="{C89C053D-44E5-C53A-3385-CBFF9D3940A2}"/>
              </a:ext>
            </a:extLst>
          </p:cNvPr>
          <p:cNvGrpSpPr>
            <a:grpSpLocks/>
          </p:cNvGrpSpPr>
          <p:nvPr/>
        </p:nvGrpSpPr>
        <p:grpSpPr bwMode="auto">
          <a:xfrm>
            <a:off x="648470" y="1436296"/>
            <a:ext cx="7808052" cy="432182"/>
            <a:chOff x="684" y="1638"/>
            <a:chExt cx="4465" cy="309"/>
          </a:xfrm>
        </p:grpSpPr>
        <p:sp>
          <p:nvSpPr>
            <p:cNvPr id="3" name="AutoShape 5">
              <a:extLst>
                <a:ext uri="{FF2B5EF4-FFF2-40B4-BE49-F238E27FC236}">
                  <a16:creationId xmlns:a16="http://schemas.microsoft.com/office/drawing/2014/main" id="{0EBB431F-CED9-3913-2028-0E2FB37092D0}"/>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lang="en-US" altLang="en-US" sz="1900" dirty="0">
                <a:solidFill>
                  <a:srgbClr val="FFFFFF"/>
                </a:solidFill>
                <a:latin typeface="Verdana" pitchFamily="34" charset="0"/>
                <a:cs typeface="Times New Roman" pitchFamily="18" charset="0"/>
              </a:endParaRPr>
            </a:p>
          </p:txBody>
        </p:sp>
        <p:sp>
          <p:nvSpPr>
            <p:cNvPr id="4" name="Text Box 6">
              <a:extLst>
                <a:ext uri="{FF2B5EF4-FFF2-40B4-BE49-F238E27FC236}">
                  <a16:creationId xmlns:a16="http://schemas.microsoft.com/office/drawing/2014/main" id="{EBA71DC9-59A5-3152-4D81-E35184880008}"/>
                </a:ext>
              </a:extLst>
            </p:cNvPr>
            <p:cNvSpPr txBox="1">
              <a:spLocks noChangeArrowheads="1"/>
            </p:cNvSpPr>
            <p:nvPr/>
          </p:nvSpPr>
          <p:spPr bwMode="auto">
            <a:xfrm>
              <a:off x="684" y="164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5" name="Group 7">
            <a:extLst>
              <a:ext uri="{FF2B5EF4-FFF2-40B4-BE49-F238E27FC236}">
                <a16:creationId xmlns:a16="http://schemas.microsoft.com/office/drawing/2014/main" id="{AABE26F2-5996-8DD4-0453-DEADC81A1462}"/>
              </a:ext>
            </a:extLst>
          </p:cNvPr>
          <p:cNvGrpSpPr>
            <a:grpSpLocks/>
          </p:cNvGrpSpPr>
          <p:nvPr/>
        </p:nvGrpSpPr>
        <p:grpSpPr bwMode="auto">
          <a:xfrm>
            <a:off x="644128" y="1926840"/>
            <a:ext cx="7809848" cy="431800"/>
            <a:chOff x="681" y="1638"/>
            <a:chExt cx="4466" cy="272"/>
          </a:xfrm>
        </p:grpSpPr>
        <p:sp>
          <p:nvSpPr>
            <p:cNvPr id="6" name="AutoShape 8">
              <a:extLst>
                <a:ext uri="{FF2B5EF4-FFF2-40B4-BE49-F238E27FC236}">
                  <a16:creationId xmlns:a16="http://schemas.microsoft.com/office/drawing/2014/main" id="{26BE01AD-956D-53B5-11D0-9BCF61CC8087}"/>
                </a:ext>
              </a:extLst>
            </p:cNvPr>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3.2 Overview of the</a:t>
              </a:r>
              <a:r>
                <a:rPr lang="en-US" sz="1900" dirty="0">
                  <a:solidFill>
                    <a:srgbClr val="FFFFFF"/>
                  </a:solidFill>
                </a:rPr>
                <a:t> Cortex family of CPU cores</a:t>
              </a:r>
              <a:endParaRPr lang="en-US" altLang="en-US" sz="1900" dirty="0">
                <a:solidFill>
                  <a:srgbClr val="FFFFFF"/>
                </a:solidFill>
                <a:latin typeface="Verdana" pitchFamily="34" charset="0"/>
                <a:cs typeface="Times New Roman" pitchFamily="18" charset="0"/>
              </a:endParaRPr>
            </a:p>
          </p:txBody>
        </p:sp>
        <p:sp>
          <p:nvSpPr>
            <p:cNvPr id="7" name="Text Box 9">
              <a:extLst>
                <a:ext uri="{FF2B5EF4-FFF2-40B4-BE49-F238E27FC236}">
                  <a16:creationId xmlns:a16="http://schemas.microsoft.com/office/drawing/2014/main" id="{54B55CE1-3EF0-CCCE-46F1-E329495308D8}"/>
                </a:ext>
              </a:extLst>
            </p:cNvPr>
            <p:cNvSpPr txBox="1">
              <a:spLocks noChangeArrowheads="1"/>
            </p:cNvSpPr>
            <p:nvPr/>
          </p:nvSpPr>
          <p:spPr bwMode="auto">
            <a:xfrm>
              <a:off x="681"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8" name="Group 16">
            <a:extLst>
              <a:ext uri="{FF2B5EF4-FFF2-40B4-BE49-F238E27FC236}">
                <a16:creationId xmlns:a16="http://schemas.microsoft.com/office/drawing/2014/main" id="{53F4D57F-798E-F0F0-024D-AFE145776B47}"/>
              </a:ext>
            </a:extLst>
          </p:cNvPr>
          <p:cNvGrpSpPr>
            <a:grpSpLocks/>
          </p:cNvGrpSpPr>
          <p:nvPr/>
        </p:nvGrpSpPr>
        <p:grpSpPr bwMode="auto">
          <a:xfrm>
            <a:off x="647494" y="2930687"/>
            <a:ext cx="7809028" cy="420955"/>
            <a:chOff x="721" y="1621"/>
            <a:chExt cx="4454" cy="345"/>
          </a:xfrm>
        </p:grpSpPr>
        <p:sp>
          <p:nvSpPr>
            <p:cNvPr id="9" name="AutoShape 17">
              <a:extLst>
                <a:ext uri="{FF2B5EF4-FFF2-40B4-BE49-F238E27FC236}">
                  <a16:creationId xmlns:a16="http://schemas.microsoft.com/office/drawing/2014/main" id="{96508BE0-53A7-B3B5-E638-1DB0F82E419A}"/>
                </a:ext>
              </a:extLst>
            </p:cNvPr>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3.4 Armv8.0-A ISA-based 64-bit Cortex-A CPUs</a:t>
              </a:r>
              <a:endParaRPr lang="en-US" altLang="en-US" sz="1900" dirty="0">
                <a:solidFill>
                  <a:srgbClr val="FFFFFF"/>
                </a:solidFill>
                <a:latin typeface="Verdana" pitchFamily="34" charset="0"/>
                <a:cs typeface="Times New Roman" pitchFamily="18" charset="0"/>
              </a:endParaRPr>
            </a:p>
          </p:txBody>
        </p:sp>
        <p:sp>
          <p:nvSpPr>
            <p:cNvPr id="10" name="Text Box 18">
              <a:extLst>
                <a:ext uri="{FF2B5EF4-FFF2-40B4-BE49-F238E27FC236}">
                  <a16:creationId xmlns:a16="http://schemas.microsoft.com/office/drawing/2014/main" id="{87262259-2F62-013E-3B2D-61C53C34454C}"/>
                </a:ext>
              </a:extLst>
            </p:cNvPr>
            <p:cNvSpPr txBox="1">
              <a:spLocks noChangeArrowheads="1"/>
            </p:cNvSpPr>
            <p:nvPr/>
          </p:nvSpPr>
          <p:spPr bwMode="auto">
            <a:xfrm>
              <a:off x="721" y="1636"/>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16">
            <a:extLst>
              <a:ext uri="{FF2B5EF4-FFF2-40B4-BE49-F238E27FC236}">
                <a16:creationId xmlns:a16="http://schemas.microsoft.com/office/drawing/2014/main" id="{717DCF6E-B031-D652-FD3F-4CF817CDADE4}"/>
              </a:ext>
            </a:extLst>
          </p:cNvPr>
          <p:cNvGrpSpPr>
            <a:grpSpLocks/>
          </p:cNvGrpSpPr>
          <p:nvPr/>
        </p:nvGrpSpPr>
        <p:grpSpPr bwMode="auto">
          <a:xfrm>
            <a:off x="643463" y="2408690"/>
            <a:ext cx="7810513" cy="432000"/>
            <a:chOff x="687" y="1602"/>
            <a:chExt cx="4614" cy="288"/>
          </a:xfrm>
        </p:grpSpPr>
        <p:sp>
          <p:nvSpPr>
            <p:cNvPr id="12" name="AutoShape 17">
              <a:extLst>
                <a:ext uri="{FF2B5EF4-FFF2-40B4-BE49-F238E27FC236}">
                  <a16:creationId xmlns:a16="http://schemas.microsoft.com/office/drawing/2014/main" id="{830309D3-3277-C92C-A416-9A49F738E703}"/>
                </a:ext>
              </a:extLst>
            </p:cNvPr>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 Armv7-A ISA-based 32-bit Cortex-A CPUs</a:t>
              </a:r>
              <a:endParaRPr lang="en-US" sz="1900" dirty="0">
                <a:solidFill>
                  <a:schemeClr val="bg1"/>
                </a:solidFill>
                <a:latin typeface="+mj-lt"/>
              </a:endParaRPr>
            </a:p>
          </p:txBody>
        </p:sp>
        <p:sp>
          <p:nvSpPr>
            <p:cNvPr id="13" name="Text Box 18">
              <a:extLst>
                <a:ext uri="{FF2B5EF4-FFF2-40B4-BE49-F238E27FC236}">
                  <a16:creationId xmlns:a16="http://schemas.microsoft.com/office/drawing/2014/main" id="{BA5E62E2-C6B3-4FFA-3042-3F8DF3962196}"/>
                </a:ext>
              </a:extLst>
            </p:cNvPr>
            <p:cNvSpPr txBox="1">
              <a:spLocks noChangeArrowheads="1"/>
            </p:cNvSpPr>
            <p:nvPr/>
          </p:nvSpPr>
          <p:spPr bwMode="auto">
            <a:xfrm>
              <a:off x="687" y="1605"/>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a:solidFill>
                    <a:srgbClr val="FFFFFF"/>
                  </a:solidFill>
                  <a:latin typeface="Verdana" pitchFamily="34" charset="0"/>
                  <a:cs typeface="Times New Roman" pitchFamily="18" charset="0"/>
                </a:rPr>
                <a:t> </a:t>
              </a:r>
              <a:endParaRPr lang="en-US" altLang="en-US" sz="1900">
                <a:solidFill>
                  <a:srgbClr val="FFFFFF"/>
                </a:solidFill>
                <a:latin typeface="Verdana" pitchFamily="34" charset="0"/>
                <a:cs typeface="Times New Roman" pitchFamily="18" charset="0"/>
              </a:endParaRPr>
            </a:p>
          </p:txBody>
        </p:sp>
      </p:grpSp>
      <p:grpSp>
        <p:nvGrpSpPr>
          <p:cNvPr id="14" name="Group 4">
            <a:extLst>
              <a:ext uri="{FF2B5EF4-FFF2-40B4-BE49-F238E27FC236}">
                <a16:creationId xmlns:a16="http://schemas.microsoft.com/office/drawing/2014/main" id="{37B3F720-9C08-720F-D4FC-95AC3B3BA55A}"/>
              </a:ext>
            </a:extLst>
          </p:cNvPr>
          <p:cNvGrpSpPr>
            <a:grpSpLocks/>
          </p:cNvGrpSpPr>
          <p:nvPr/>
        </p:nvGrpSpPr>
        <p:grpSpPr bwMode="auto">
          <a:xfrm>
            <a:off x="648470" y="3371636"/>
            <a:ext cx="7808052" cy="447568"/>
            <a:chOff x="684" y="1627"/>
            <a:chExt cx="4465" cy="320"/>
          </a:xfrm>
        </p:grpSpPr>
        <p:sp>
          <p:nvSpPr>
            <p:cNvPr id="15" name="AutoShape 5">
              <a:extLst>
                <a:ext uri="{FF2B5EF4-FFF2-40B4-BE49-F238E27FC236}">
                  <a16:creationId xmlns:a16="http://schemas.microsoft.com/office/drawing/2014/main" id="{25A82DA1-1C38-B110-DD33-0B0E84BDB467}"/>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3.5 Armv8.2-A ISA-based 64-bit Cortex-A CPUs</a:t>
              </a:r>
              <a:endParaRPr lang="en-US" altLang="en-US" sz="1900" dirty="0">
                <a:solidFill>
                  <a:srgbClr val="FFFFFF"/>
                </a:solidFill>
                <a:latin typeface="Verdana" pitchFamily="34" charset="0"/>
                <a:cs typeface="Times New Roman" pitchFamily="18" charset="0"/>
              </a:endParaRPr>
            </a:p>
          </p:txBody>
        </p:sp>
        <p:sp>
          <p:nvSpPr>
            <p:cNvPr id="16" name="Text Box 6">
              <a:extLst>
                <a:ext uri="{FF2B5EF4-FFF2-40B4-BE49-F238E27FC236}">
                  <a16:creationId xmlns:a16="http://schemas.microsoft.com/office/drawing/2014/main" id="{3B95F90D-B4C8-D6FC-6261-086654B272BA}"/>
                </a:ext>
              </a:extLst>
            </p:cNvPr>
            <p:cNvSpPr txBox="1">
              <a:spLocks noChangeArrowheads="1"/>
            </p:cNvSpPr>
            <p:nvPr/>
          </p:nvSpPr>
          <p:spPr bwMode="auto">
            <a:xfrm>
              <a:off x="684" y="1627"/>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3" name="Group 16">
            <a:extLst>
              <a:ext uri="{FF2B5EF4-FFF2-40B4-BE49-F238E27FC236}">
                <a16:creationId xmlns:a16="http://schemas.microsoft.com/office/drawing/2014/main" id="{8EE15744-6177-9E84-F4C8-CA49AFE10FB3}"/>
              </a:ext>
            </a:extLst>
          </p:cNvPr>
          <p:cNvGrpSpPr>
            <a:grpSpLocks/>
          </p:cNvGrpSpPr>
          <p:nvPr/>
        </p:nvGrpSpPr>
        <p:grpSpPr bwMode="auto">
          <a:xfrm>
            <a:off x="643463" y="3823067"/>
            <a:ext cx="7810513" cy="432000"/>
            <a:chOff x="687" y="1583"/>
            <a:chExt cx="4614" cy="307"/>
          </a:xfrm>
        </p:grpSpPr>
        <p:sp>
          <p:nvSpPr>
            <p:cNvPr id="24" name="AutoShape 17">
              <a:extLst>
                <a:ext uri="{FF2B5EF4-FFF2-40B4-BE49-F238E27FC236}">
                  <a16:creationId xmlns:a16="http://schemas.microsoft.com/office/drawing/2014/main" id="{5431B5E6-D524-B898-AE64-35ED444D530F}"/>
                </a:ext>
              </a:extLst>
            </p:cNvPr>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3.6 Armv9-A based 64-bit Cortex-A CPUs</a:t>
              </a:r>
              <a:endParaRPr lang="en-US" sz="1900" dirty="0">
                <a:solidFill>
                  <a:schemeClr val="bg1"/>
                </a:solidFill>
                <a:latin typeface="+mj-lt"/>
              </a:endParaRPr>
            </a:p>
          </p:txBody>
        </p:sp>
        <p:sp>
          <p:nvSpPr>
            <p:cNvPr id="25" name="Text Box 18">
              <a:extLst>
                <a:ext uri="{FF2B5EF4-FFF2-40B4-BE49-F238E27FC236}">
                  <a16:creationId xmlns:a16="http://schemas.microsoft.com/office/drawing/2014/main" id="{9A4B20DD-B982-2D83-8C6C-828B2433FB47}"/>
                </a:ext>
              </a:extLst>
            </p:cNvPr>
            <p:cNvSpPr txBox="1">
              <a:spLocks noChangeArrowheads="1"/>
            </p:cNvSpPr>
            <p:nvPr/>
          </p:nvSpPr>
          <p:spPr bwMode="auto">
            <a:xfrm>
              <a:off x="687" y="1583"/>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6" name="Group 7">
            <a:extLst>
              <a:ext uri="{FF2B5EF4-FFF2-40B4-BE49-F238E27FC236}">
                <a16:creationId xmlns:a16="http://schemas.microsoft.com/office/drawing/2014/main" id="{BCECF1B1-9607-E6B8-A6B6-015499A84BF3}"/>
              </a:ext>
            </a:extLst>
          </p:cNvPr>
          <p:cNvGrpSpPr>
            <a:grpSpLocks/>
          </p:cNvGrpSpPr>
          <p:nvPr/>
        </p:nvGrpSpPr>
        <p:grpSpPr bwMode="auto">
          <a:xfrm>
            <a:off x="623808" y="4251234"/>
            <a:ext cx="7809848" cy="606423"/>
            <a:chOff x="681" y="1611"/>
            <a:chExt cx="4466" cy="299"/>
          </a:xfrm>
        </p:grpSpPr>
        <p:sp>
          <p:nvSpPr>
            <p:cNvPr id="27" name="AutoShape 8">
              <a:extLst>
                <a:ext uri="{FF2B5EF4-FFF2-40B4-BE49-F238E27FC236}">
                  <a16:creationId xmlns:a16="http://schemas.microsoft.com/office/drawing/2014/main" id="{8A77A223-0163-25EB-95BD-75D58E825719}"/>
                </a:ext>
              </a:extLst>
            </p:cNvPr>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defTabSz="914400" rtl="0" eaLnBrk="1" fontAlgn="base" latinLnBrk="0" hangingPunct="1">
                <a:lnSpc>
                  <a:spcPct val="100000"/>
                </a:lnSpc>
                <a:spcBef>
                  <a:spcPct val="0"/>
                </a:spcBef>
                <a:spcAft>
                  <a:spcPct val="0"/>
                </a:spcAft>
                <a:buClrTx/>
                <a:buSzTx/>
                <a:buFontTx/>
                <a:buNone/>
                <a:tabLst/>
                <a:defRPr/>
              </a:pPr>
              <a:r>
                <a:rPr lang="hu-HU" altLang="en-US" sz="1900" dirty="0">
                  <a:solidFill>
                    <a:srgbClr val="FFFFFF"/>
                  </a:solidFill>
                  <a:latin typeface="Verdana" pitchFamily="34" charset="0"/>
                  <a:cs typeface="Times New Roman" pitchFamily="18" charset="0"/>
                </a:rPr>
                <a:t> </a:t>
              </a:r>
              <a:r>
                <a:rPr lang="en-US" altLang="en-US" sz="1900" dirty="0">
                  <a:solidFill>
                    <a:srgbClr val="FFFFFF"/>
                  </a:solidFill>
                  <a:latin typeface="Verdana" pitchFamily="34" charset="0"/>
                  <a:cs typeface="Times New Roman" pitchFamily="18" charset="0"/>
                </a:rPr>
                <a:t> 3</a:t>
              </a:r>
              <a:r>
                <a:rPr kumimoji="0" lang="en-US" sz="1900" b="0" i="0" u="none" strike="noStrike" kern="1200" cap="none" spc="0" normalizeH="0" baseline="0" noProof="0" dirty="0">
                  <a:ln>
                    <a:noFill/>
                  </a:ln>
                  <a:solidFill>
                    <a:srgbClr val="FFFFFF"/>
                  </a:solidFill>
                  <a:effectLst/>
                  <a:uLnTx/>
                  <a:uFillTx/>
                  <a:latin typeface="Verdana"/>
                  <a:ea typeface="+mn-ea"/>
                  <a:cs typeface="+mn-cs"/>
                </a:rPr>
                <a:t>.7 </a:t>
              </a:r>
              <a:r>
                <a:rPr kumimoji="0" lang="en-US" sz="1900" b="0" i="0" u="none" strike="noStrike" kern="1200" cap="none" spc="-60" normalizeH="0" noProof="0" dirty="0">
                  <a:ln>
                    <a:noFill/>
                  </a:ln>
                  <a:solidFill>
                    <a:srgbClr val="FFFFFF"/>
                  </a:solidFill>
                  <a:effectLst/>
                  <a:uLnTx/>
                  <a:uFillTx/>
                  <a:latin typeface="Verdana"/>
                  <a:ea typeface="+mn-ea"/>
                  <a:cs typeface="+mn-cs"/>
                </a:rPr>
                <a:t>Case example: The core complex of the TCS22 platform </a:t>
              </a:r>
              <a:endParaRPr lang="en-US" altLang="en-US" sz="1900" spc="-60" dirty="0">
                <a:solidFill>
                  <a:srgbClr val="FFFFFF"/>
                </a:solidFill>
                <a:latin typeface="Verdana" pitchFamily="34" charset="0"/>
                <a:cs typeface="Times New Roman" pitchFamily="18" charset="0"/>
              </a:endParaRPr>
            </a:p>
          </p:txBody>
        </p:sp>
        <p:sp>
          <p:nvSpPr>
            <p:cNvPr id="28" name="Text Box 9">
              <a:extLst>
                <a:ext uri="{FF2B5EF4-FFF2-40B4-BE49-F238E27FC236}">
                  <a16:creationId xmlns:a16="http://schemas.microsoft.com/office/drawing/2014/main" id="{864A9458-CE53-A6D3-326E-D4E56E59BEF6}"/>
                </a:ext>
              </a:extLst>
            </p:cNvPr>
            <p:cNvSpPr txBox="1">
              <a:spLocks noChangeArrowheads="1"/>
            </p:cNvSpPr>
            <p:nvPr/>
          </p:nvSpPr>
          <p:spPr bwMode="auto">
            <a:xfrm>
              <a:off x="681" y="1611"/>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9" name="Group 16">
            <a:extLst>
              <a:ext uri="{FF2B5EF4-FFF2-40B4-BE49-F238E27FC236}">
                <a16:creationId xmlns:a16="http://schemas.microsoft.com/office/drawing/2014/main" id="{F51116FA-D72A-F001-FEEE-3A29891312CC}"/>
              </a:ext>
            </a:extLst>
          </p:cNvPr>
          <p:cNvGrpSpPr>
            <a:grpSpLocks/>
          </p:cNvGrpSpPr>
          <p:nvPr/>
        </p:nvGrpSpPr>
        <p:grpSpPr bwMode="auto">
          <a:xfrm>
            <a:off x="643463" y="4880402"/>
            <a:ext cx="7810513" cy="675438"/>
            <a:chOff x="687" y="1583"/>
            <a:chExt cx="4614" cy="480"/>
          </a:xfrm>
        </p:grpSpPr>
        <p:sp>
          <p:nvSpPr>
            <p:cNvPr id="30" name="AutoShape 17">
              <a:extLst>
                <a:ext uri="{FF2B5EF4-FFF2-40B4-BE49-F238E27FC236}">
                  <a16:creationId xmlns:a16="http://schemas.microsoft.com/office/drawing/2014/main" id="{CADE46E8-02C4-B4E8-76C2-659E18301404}"/>
                </a:ext>
              </a:extLst>
            </p:cNvPr>
            <p:cNvSpPr>
              <a:spLocks noChangeArrowheads="1"/>
            </p:cNvSpPr>
            <p:nvPr/>
          </p:nvSpPr>
          <p:spPr bwMode="auto">
            <a:xfrm>
              <a:off x="951" y="1602"/>
              <a:ext cx="4350" cy="461"/>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3.8 Summing up: Main evolution steps of Armv7 to </a:t>
              </a:r>
            </a:p>
            <a:p>
              <a:pPr eaLnBrk="1" fontAlgn="base" hangingPunct="1">
                <a:spcBef>
                  <a:spcPct val="0"/>
                </a:spcBef>
                <a:spcAft>
                  <a:spcPct val="0"/>
                </a:spcAft>
                <a:buNone/>
              </a:pPr>
              <a:r>
                <a:rPr lang="en-US" sz="1900" dirty="0">
                  <a:solidFill>
                    <a:srgbClr val="FFFFFF"/>
                  </a:solidFill>
                  <a:latin typeface="Verdana"/>
                </a:rPr>
                <a:t>           Armv9</a:t>
              </a:r>
              <a:r>
                <a:rPr kumimoji="0" lang="en-US" sz="1900" b="0" i="0" u="none" strike="noStrike" kern="1200" cap="none" spc="0" normalizeH="0" baseline="0" noProof="0" dirty="0">
                  <a:ln>
                    <a:noFill/>
                  </a:ln>
                  <a:solidFill>
                    <a:srgbClr val="FFFFFF"/>
                  </a:solidFill>
                  <a:effectLst/>
                  <a:uLnTx/>
                  <a:uFillTx/>
                  <a:latin typeface="Verdana"/>
                  <a:ea typeface="+mn-ea"/>
                  <a:cs typeface="+mn-cs"/>
                </a:rPr>
                <a:t>-based </a:t>
              </a:r>
              <a:r>
                <a:rPr lang="en-US" sz="1900" dirty="0">
                  <a:solidFill>
                    <a:srgbClr val="FFFFFF"/>
                  </a:solidFill>
                  <a:latin typeface="Verdana"/>
                </a:rPr>
                <a:t>CPU designs in</a:t>
              </a:r>
              <a:r>
                <a:rPr kumimoji="0" lang="en-US" sz="1900" b="0" i="0" u="none" strike="noStrike" kern="1200" cap="none" spc="0" normalizeH="0" baseline="0" noProof="0" dirty="0">
                  <a:ln>
                    <a:noFill/>
                  </a:ln>
                  <a:solidFill>
                    <a:srgbClr val="FFFFFF"/>
                  </a:solidFill>
                  <a:effectLst/>
                  <a:uLnTx/>
                  <a:uFillTx/>
                  <a:latin typeface="Verdana"/>
                  <a:ea typeface="+mn-ea"/>
                  <a:cs typeface="+mn-cs"/>
                </a:rPr>
                <a:t> mobile processors </a:t>
              </a:r>
              <a:endParaRPr lang="en-US" sz="1900" dirty="0">
                <a:solidFill>
                  <a:schemeClr val="bg1"/>
                </a:solidFill>
                <a:latin typeface="+mj-lt"/>
              </a:endParaRPr>
            </a:p>
          </p:txBody>
        </p:sp>
        <p:sp>
          <p:nvSpPr>
            <p:cNvPr id="31" name="Text Box 18">
              <a:extLst>
                <a:ext uri="{FF2B5EF4-FFF2-40B4-BE49-F238E27FC236}">
                  <a16:creationId xmlns:a16="http://schemas.microsoft.com/office/drawing/2014/main" id="{84346D5F-A3B0-5AFF-79B7-58921BE2477A}"/>
                </a:ext>
              </a:extLst>
            </p:cNvPr>
            <p:cNvSpPr txBox="1">
              <a:spLocks noChangeArrowheads="1"/>
            </p:cNvSpPr>
            <p:nvPr/>
          </p:nvSpPr>
          <p:spPr bwMode="auto">
            <a:xfrm>
              <a:off x="687" y="1583"/>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17" name="TextBox 16">
            <a:extLst>
              <a:ext uri="{FF2B5EF4-FFF2-40B4-BE49-F238E27FC236}">
                <a16:creationId xmlns:a16="http://schemas.microsoft.com/office/drawing/2014/main" id="{624F60C0-5103-A877-83F5-9E83746FE321}"/>
              </a:ext>
            </a:extLst>
          </p:cNvPr>
          <p:cNvSpPr txBox="1"/>
          <p:nvPr/>
        </p:nvSpPr>
        <p:spPr>
          <a:xfrm>
            <a:off x="1202593" y="5791202"/>
            <a:ext cx="6825908" cy="646331"/>
          </a:xfrm>
          <a:prstGeom prst="rect">
            <a:avLst/>
          </a:prstGeom>
          <a:noFill/>
        </p:spPr>
        <p:txBody>
          <a:bodyPr wrap="none" rtlCol="0">
            <a:spAutoFit/>
          </a:bodyPr>
          <a:lstStyle/>
          <a:p>
            <a:pPr algn="ctr"/>
            <a:r>
              <a:rPr lang="en-US" dirty="0">
                <a:solidFill>
                  <a:schemeClr val="bg1"/>
                </a:solidFill>
              </a:rPr>
              <a:t>(Only Section 3.8 is a part of the Lecture and the exam.)</a:t>
            </a:r>
          </a:p>
          <a:p>
            <a:pPr algn="ctr"/>
            <a:endParaRPr lang="hu-HU" dirty="0">
              <a:solidFill>
                <a:schemeClr val="bg1"/>
              </a:solidFill>
            </a:endParaRPr>
          </a:p>
        </p:txBody>
      </p:sp>
    </p:spTree>
    <p:extLst>
      <p:ext uri="{BB962C8B-B14F-4D97-AF65-F5344CB8AC3E}">
        <p14:creationId xmlns:p14="http://schemas.microsoft.com/office/powerpoint/2010/main" val="121989060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35496" y="448140"/>
            <a:ext cx="620201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333399"/>
                </a:solidFill>
                <a:latin typeface="Verdana"/>
              </a:rPr>
              <a:t>3. How have ARM’s CPU designs evolved over time?</a:t>
            </a:r>
          </a:p>
        </p:txBody>
      </p:sp>
      <p:sp>
        <p:nvSpPr>
          <p:cNvPr id="14" name="TextBox 13"/>
          <p:cNvSpPr txBox="1"/>
          <p:nvPr/>
        </p:nvSpPr>
        <p:spPr>
          <a:xfrm>
            <a:off x="319976" y="761056"/>
            <a:ext cx="45685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dirty="0">
                <a:ln>
                  <a:noFill/>
                </a:ln>
                <a:solidFill>
                  <a:schemeClr val="accent6"/>
                </a:solidFill>
                <a:effectLst/>
                <a:uLnTx/>
                <a:uFillTx/>
                <a:latin typeface="Verdana"/>
                <a:ea typeface="+mn-ea"/>
                <a:cs typeface="+mn-cs"/>
              </a:rPr>
              <a:t>Overview of ARM’s CPU core designs</a:t>
            </a:r>
          </a:p>
        </p:txBody>
      </p:sp>
      <p:sp>
        <p:nvSpPr>
          <p:cNvPr id="15" name="Title 1"/>
          <p:cNvSpPr>
            <a:spLocks noGrp="1"/>
          </p:cNvSpPr>
          <p:nvPr>
            <p:ph type="title"/>
          </p:nvPr>
        </p:nvSpPr>
        <p:spPr>
          <a:xfrm>
            <a:off x="0" y="0"/>
            <a:ext cx="9144000" cy="393700"/>
          </a:xfrm>
        </p:spPr>
        <p:txBody>
          <a:bodyPr/>
          <a:lstStyle/>
          <a:p>
            <a:r>
              <a:rPr lang="en-US" sz="1700" dirty="0">
                <a:solidFill>
                  <a:srgbClr val="FFFFFF"/>
                </a:solidFill>
              </a:rPr>
              <a:t>3. How have ARM’s CPU designs evolved? (1)</a:t>
            </a:r>
          </a:p>
        </p:txBody>
      </p:sp>
      <p:sp>
        <p:nvSpPr>
          <p:cNvPr id="26" name="TextBox 25"/>
          <p:cNvSpPr txBox="1"/>
          <p:nvPr/>
        </p:nvSpPr>
        <p:spPr>
          <a:xfrm>
            <a:off x="425079" y="4305001"/>
            <a:ext cx="121219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ARM1-ARM3</a:t>
            </a:r>
          </a:p>
        </p:txBody>
      </p:sp>
      <p:sp>
        <p:nvSpPr>
          <p:cNvPr id="27" name="TextBox 26"/>
          <p:cNvSpPr txBox="1"/>
          <p:nvPr/>
        </p:nvSpPr>
        <p:spPr>
          <a:xfrm>
            <a:off x="139321" y="4764530"/>
            <a:ext cx="175400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26-bit address bus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data buses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1" name="TextBox 30"/>
          <p:cNvSpPr txBox="1"/>
          <p:nvPr/>
        </p:nvSpPr>
        <p:spPr>
          <a:xfrm>
            <a:off x="2368616" y="4308933"/>
            <a:ext cx="171553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ARM6xx-ARM11xx</a:t>
            </a:r>
          </a:p>
        </p:txBody>
      </p:sp>
      <p:sp>
        <p:nvSpPr>
          <p:cNvPr id="32" name="TextBox 31"/>
          <p:cNvSpPr txBox="1"/>
          <p:nvPr/>
        </p:nvSpPr>
        <p:spPr>
          <a:xfrm>
            <a:off x="2350568" y="4772399"/>
            <a:ext cx="175400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address bus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data buses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2" name="TextBox 41"/>
          <p:cNvSpPr txBox="1"/>
          <p:nvPr/>
        </p:nvSpPr>
        <p:spPr>
          <a:xfrm>
            <a:off x="6823385" y="4357807"/>
            <a:ext cx="2042547"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  Target </a:t>
            </a:r>
            <a:r>
              <a:rPr kumimoji="0" lang="en-US" altLang="en-US" sz="1300" b="0" i="1" u="none" strike="noStrike" kern="1200" cap="none" spc="0" normalizeH="0" baseline="0" noProof="0" dirty="0">
                <a:ln>
                  <a:noFill/>
                </a:ln>
                <a:solidFill>
                  <a:srgbClr val="0070C0"/>
                </a:solidFill>
                <a:effectLst/>
                <a:uLnTx/>
                <a:uFillTx/>
                <a:latin typeface="Verdana"/>
                <a:ea typeface="+mn-ea"/>
                <a:cs typeface="+mn-cs"/>
              </a:rPr>
              <a:t>infrastructure</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altLang="en-US" sz="1300" b="0" i="1" u="none" strike="noStrike" kern="1200" cap="none" spc="0" normalizeH="0" baseline="0" noProof="0" dirty="0">
                <a:ln>
                  <a:noFill/>
                </a:ln>
                <a:solidFill>
                  <a:srgbClr val="0070C0"/>
                </a:solidFill>
                <a:effectLst/>
                <a:uLnTx/>
                <a:uFillTx/>
                <a:latin typeface="Verdana"/>
                <a:ea typeface="+mn-ea"/>
                <a:cs typeface="+mn-cs"/>
              </a:rPr>
              <a:t> (servers, edge)</a:t>
            </a:r>
          </a:p>
        </p:txBody>
      </p:sp>
      <p:sp>
        <p:nvSpPr>
          <p:cNvPr id="12" name="Rectangle 11"/>
          <p:cNvSpPr/>
          <p:nvPr/>
        </p:nvSpPr>
        <p:spPr>
          <a:xfrm>
            <a:off x="4360687" y="4345320"/>
            <a:ext cx="2552708" cy="1092607"/>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Mainly target </a:t>
            </a:r>
            <a:r>
              <a:rPr kumimoji="0" lang="en-GB" altLang="en-US" sz="1300" b="0" i="0" u="none" strike="noStrike" kern="1200" cap="none" spc="0" normalizeH="0" baseline="0" noProof="0" dirty="0">
                <a:ln>
                  <a:noFill/>
                </a:ln>
                <a:solidFill>
                  <a:srgbClr val="0070C0"/>
                </a:solidFill>
                <a:effectLst/>
                <a:uLnTx/>
                <a:uFillTx/>
                <a:latin typeface="Verdana"/>
                <a:ea typeface="+mn-ea"/>
                <a:cs typeface="+mn-cs"/>
              </a:rPr>
              <a:t>mobiles</a:t>
            </a: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though several vendors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entered the market with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Arm ISA-based client or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server designs as well.</a:t>
            </a:r>
            <a:endParaRPr kumimoji="0" lang="en-US" alt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3" name="TextBox 52"/>
          <p:cNvSpPr txBox="1"/>
          <p:nvPr/>
        </p:nvSpPr>
        <p:spPr>
          <a:xfrm>
            <a:off x="1469008" y="5719858"/>
            <a:ext cx="113524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3.1</a:t>
            </a:r>
          </a:p>
        </p:txBody>
      </p:sp>
      <p:sp>
        <p:nvSpPr>
          <p:cNvPr id="54" name="Right Brace 53"/>
          <p:cNvSpPr/>
          <p:nvPr/>
        </p:nvSpPr>
        <p:spPr bwMode="auto">
          <a:xfrm rot="5400000">
            <a:off x="5518045" y="4421354"/>
            <a:ext cx="196390" cy="2232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TextBox 54"/>
          <p:cNvSpPr txBox="1"/>
          <p:nvPr/>
        </p:nvSpPr>
        <p:spPr>
          <a:xfrm>
            <a:off x="4740311" y="5748588"/>
            <a:ext cx="16768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Sections 3.2-3.7</a:t>
            </a:r>
          </a:p>
        </p:txBody>
      </p:sp>
      <p:sp>
        <p:nvSpPr>
          <p:cNvPr id="57" name="Right Brace 56"/>
          <p:cNvSpPr/>
          <p:nvPr/>
        </p:nvSpPr>
        <p:spPr bwMode="auto">
          <a:xfrm rot="5400000">
            <a:off x="7876035" y="4627121"/>
            <a:ext cx="196390" cy="180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TextBox 57"/>
          <p:cNvSpPr txBox="1"/>
          <p:nvPr/>
        </p:nvSpPr>
        <p:spPr>
          <a:xfrm>
            <a:off x="6927865" y="5975902"/>
            <a:ext cx="21788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Optional reading,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err="1">
                <a:solidFill>
                  <a:srgbClr val="000000"/>
                </a:solidFill>
                <a:latin typeface="Verdana"/>
              </a:rPr>
              <a:t>i</a:t>
            </a:r>
            <a:r>
              <a:rPr kumimoji="0" lang="en-US" sz="1300" b="0" i="0" u="none" strike="noStrike" kern="1200" cap="none" spc="0" normalizeH="0" baseline="0" noProof="0" dirty="0">
                <a:ln>
                  <a:noFill/>
                </a:ln>
                <a:solidFill>
                  <a:srgbClr val="000000"/>
                </a:solidFill>
                <a:effectLst/>
                <a:uLnTx/>
                <a:uFillTx/>
                <a:latin typeface="Verdana"/>
                <a:ea typeface="+mn-ea"/>
                <a:cs typeface="+mn-cs"/>
              </a:rPr>
              <a:t>s not part of the exam.</a:t>
            </a:r>
          </a:p>
        </p:txBody>
      </p:sp>
      <p:sp>
        <p:nvSpPr>
          <p:cNvPr id="47" name="Right Brace 46"/>
          <p:cNvSpPr/>
          <p:nvPr/>
        </p:nvSpPr>
        <p:spPr bwMode="auto">
          <a:xfrm rot="5400000">
            <a:off x="1953433" y="3619121"/>
            <a:ext cx="196390" cy="3816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Rounded Rectangle 1"/>
          <p:cNvSpPr/>
          <p:nvPr/>
        </p:nvSpPr>
        <p:spPr bwMode="auto">
          <a:xfrm>
            <a:off x="-10134" y="1404406"/>
            <a:ext cx="9144000" cy="2877853"/>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Line 17"/>
          <p:cNvSpPr>
            <a:spLocks noChangeShapeType="1"/>
          </p:cNvSpPr>
          <p:nvPr/>
        </p:nvSpPr>
        <p:spPr bwMode="auto">
          <a:xfrm flipV="1">
            <a:off x="1031216" y="2848522"/>
            <a:ext cx="2160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Line 22"/>
          <p:cNvSpPr>
            <a:spLocks noChangeShapeType="1"/>
          </p:cNvSpPr>
          <p:nvPr/>
        </p:nvSpPr>
        <p:spPr bwMode="auto">
          <a:xfrm>
            <a:off x="2096725" y="259593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9" name="Line 25"/>
          <p:cNvSpPr>
            <a:spLocks noChangeShapeType="1"/>
          </p:cNvSpPr>
          <p:nvPr/>
        </p:nvSpPr>
        <p:spPr bwMode="auto">
          <a:xfrm>
            <a:off x="1014185" y="2837971"/>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0" name="Line 29"/>
          <p:cNvSpPr>
            <a:spLocks noChangeShapeType="1"/>
          </p:cNvSpPr>
          <p:nvPr/>
        </p:nvSpPr>
        <p:spPr bwMode="auto">
          <a:xfrm flipH="1">
            <a:off x="3188230" y="2855528"/>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1" name="Oval 13"/>
          <p:cNvSpPr>
            <a:spLocks noChangeArrowheads="1"/>
          </p:cNvSpPr>
          <p:nvPr/>
        </p:nvSpPr>
        <p:spPr bwMode="auto">
          <a:xfrm>
            <a:off x="979576" y="2990324"/>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Oval 13"/>
          <p:cNvSpPr>
            <a:spLocks noChangeArrowheads="1"/>
          </p:cNvSpPr>
          <p:nvPr/>
        </p:nvSpPr>
        <p:spPr bwMode="auto">
          <a:xfrm>
            <a:off x="3139496" y="2985561"/>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3" name="Text Box 7"/>
          <p:cNvSpPr txBox="1">
            <a:spLocks noChangeArrowheads="1"/>
          </p:cNvSpPr>
          <p:nvPr/>
        </p:nvSpPr>
        <p:spPr bwMode="auto">
          <a:xfrm>
            <a:off x="-89034" y="3109897"/>
            <a:ext cx="22127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 the </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Armv1–v2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4" name="TextBox 63"/>
          <p:cNvSpPr txBox="1"/>
          <p:nvPr/>
        </p:nvSpPr>
        <p:spPr>
          <a:xfrm>
            <a:off x="91820" y="3684410"/>
            <a:ext cx="1888659"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Earl</a:t>
            </a:r>
            <a:r>
              <a:rPr kumimoji="0" lang="en-US" altLang="en-US" sz="1300" b="0" i="1" u="none" strike="noStrike" kern="1200" cap="none" spc="0" normalizeH="0" baseline="0" noProof="0" dirty="0" err="1">
                <a:ln>
                  <a:noFill/>
                </a:ln>
                <a:solidFill>
                  <a:srgbClr val="000000"/>
                </a:solidFill>
                <a:effectLst/>
                <a:uLnTx/>
                <a:uFillTx/>
                <a:latin typeface="Verdana"/>
                <a:ea typeface="+mn-ea"/>
                <a:cs typeface="+mn-cs"/>
              </a:rPr>
              <a:t>i</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est ARM </a:t>
            </a: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cores</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5" name="TextBox 64"/>
          <p:cNvSpPr txBox="1"/>
          <p:nvPr/>
        </p:nvSpPr>
        <p:spPr>
          <a:xfrm>
            <a:off x="279549" y="3909435"/>
            <a:ext cx="145264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19</a:t>
            </a:r>
            <a:r>
              <a:rPr kumimoji="0" lang="hu-HU" sz="1300" b="0" i="0" u="none" strike="noStrike" kern="1200" cap="none" spc="0" normalizeH="0" baseline="0" noProof="0" dirty="0">
                <a:ln>
                  <a:noFill/>
                </a:ln>
                <a:solidFill>
                  <a:srgbClr val="000000"/>
                </a:solidFill>
                <a:effectLst/>
                <a:uLnTx/>
                <a:uFillTx/>
                <a:latin typeface="Verdana"/>
                <a:ea typeface="+mn-ea"/>
                <a:cs typeface="+mn-cs"/>
              </a:rPr>
              <a:t>85</a:t>
            </a:r>
            <a:r>
              <a:rPr kumimoji="0" lang="en-US" sz="1300" b="0" i="0" u="none" strike="noStrike" kern="1200" cap="none" spc="0" normalizeH="0" baseline="0" noProof="0" dirty="0">
                <a:ln>
                  <a:noFill/>
                </a:ln>
                <a:solidFill>
                  <a:srgbClr val="000000"/>
                </a:solidFill>
                <a:effectLst/>
                <a:uLnTx/>
                <a:uFillTx/>
                <a:latin typeface="Verdana"/>
                <a:ea typeface="+mn-ea"/>
                <a:cs typeface="+mn-cs"/>
              </a:rPr>
              <a:t>-199</a:t>
            </a:r>
            <a:r>
              <a:rPr kumimoji="0" lang="hu-HU" sz="1300" b="0" i="0" u="none" strike="noStrike" kern="1200" cap="none" spc="0" normalizeH="0" baseline="0" noProof="0" dirty="0">
                <a:ln>
                  <a:noFill/>
                </a:ln>
                <a:solidFill>
                  <a:srgbClr val="000000"/>
                </a:solidFill>
                <a:effectLst/>
                <a:uLnTx/>
                <a:uFillTx/>
                <a:latin typeface="Verdana"/>
                <a:ea typeface="+mn-ea"/>
                <a:cs typeface="+mn-cs"/>
              </a:rPr>
              <a:t>0</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6" name="Text Box 7"/>
          <p:cNvSpPr txBox="1">
            <a:spLocks noChangeArrowheads="1"/>
          </p:cNvSpPr>
          <p:nvPr/>
        </p:nvSpPr>
        <p:spPr bwMode="auto">
          <a:xfrm>
            <a:off x="2195735" y="3111643"/>
            <a:ext cx="2044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 Armv3–v6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TextBox 66"/>
          <p:cNvSpPr txBox="1"/>
          <p:nvPr/>
        </p:nvSpPr>
        <p:spPr>
          <a:xfrm>
            <a:off x="2394592" y="3693464"/>
            <a:ext cx="168828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Early ARM </a:t>
            </a: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cores</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8" name="TextBox 67"/>
          <p:cNvSpPr txBox="1"/>
          <p:nvPr/>
        </p:nvSpPr>
        <p:spPr>
          <a:xfrm>
            <a:off x="2497836" y="3916767"/>
            <a:ext cx="145264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1992-2004)</a:t>
            </a:r>
          </a:p>
        </p:txBody>
      </p:sp>
      <p:sp>
        <p:nvSpPr>
          <p:cNvPr id="69" name="Line 22"/>
          <p:cNvSpPr>
            <a:spLocks noChangeShapeType="1"/>
          </p:cNvSpPr>
          <p:nvPr/>
        </p:nvSpPr>
        <p:spPr bwMode="auto">
          <a:xfrm>
            <a:off x="5666212" y="2738490"/>
            <a:ext cx="0" cy="396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0" name="Text Box 7"/>
          <p:cNvSpPr txBox="1">
            <a:spLocks noChangeArrowheads="1"/>
          </p:cNvSpPr>
          <p:nvPr/>
        </p:nvSpPr>
        <p:spPr bwMode="auto">
          <a:xfrm>
            <a:off x="4239991" y="3110061"/>
            <a:ext cx="283531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Armv7 – Armv</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9</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a:t>
            </a:r>
            <a:endPar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1" name="Text Box 7"/>
          <p:cNvSpPr txBox="1">
            <a:spLocks noChangeArrowheads="1"/>
          </p:cNvSpPr>
          <p:nvPr/>
        </p:nvSpPr>
        <p:spPr bwMode="auto">
          <a:xfrm>
            <a:off x="6628460" y="3112134"/>
            <a:ext cx="244517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9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2" name="TextBox 71"/>
          <p:cNvSpPr txBox="1"/>
          <p:nvPr/>
        </p:nvSpPr>
        <p:spPr>
          <a:xfrm>
            <a:off x="7318440" y="3861322"/>
            <a:ext cx="111921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Since 2021</a:t>
            </a:r>
          </a:p>
        </p:txBody>
      </p:sp>
      <p:sp>
        <p:nvSpPr>
          <p:cNvPr id="73" name="Rectangle 72"/>
          <p:cNvSpPr/>
          <p:nvPr/>
        </p:nvSpPr>
        <p:spPr>
          <a:xfrm>
            <a:off x="5096781" y="3868795"/>
            <a:ext cx="1119217" cy="292388"/>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ts val="60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Since 2004</a:t>
            </a:r>
          </a:p>
        </p:txBody>
      </p:sp>
      <p:sp>
        <p:nvSpPr>
          <p:cNvPr id="74" name="Text Box 7"/>
          <p:cNvSpPr txBox="1">
            <a:spLocks noChangeArrowheads="1"/>
          </p:cNvSpPr>
          <p:nvPr/>
        </p:nvSpPr>
        <p:spPr bwMode="auto">
          <a:xfrm>
            <a:off x="1028497" y="2289208"/>
            <a:ext cx="2499387" cy="290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early CPU cores</a:t>
            </a:r>
          </a:p>
        </p:txBody>
      </p:sp>
      <p:sp>
        <p:nvSpPr>
          <p:cNvPr id="75" name="Text Box 16"/>
          <p:cNvSpPr txBox="1">
            <a:spLocks noChangeArrowheads="1"/>
          </p:cNvSpPr>
          <p:nvPr/>
        </p:nvSpPr>
        <p:spPr bwMode="auto">
          <a:xfrm>
            <a:off x="3334644" y="1470810"/>
            <a:ext cx="243368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 designs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6" name="Line 17"/>
          <p:cNvSpPr>
            <a:spLocks noChangeShapeType="1"/>
          </p:cNvSpPr>
          <p:nvPr/>
        </p:nvSpPr>
        <p:spPr bwMode="auto">
          <a:xfrm flipV="1">
            <a:off x="2140482" y="2046082"/>
            <a:ext cx="5760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7" name="Line 22"/>
          <p:cNvSpPr>
            <a:spLocks noChangeShapeType="1"/>
          </p:cNvSpPr>
          <p:nvPr/>
        </p:nvSpPr>
        <p:spPr bwMode="auto">
          <a:xfrm>
            <a:off x="4740311" y="179349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8" name="Line 25"/>
          <p:cNvSpPr>
            <a:spLocks noChangeShapeType="1"/>
          </p:cNvSpPr>
          <p:nvPr/>
        </p:nvSpPr>
        <p:spPr bwMode="auto">
          <a:xfrm>
            <a:off x="2122333" y="2035531"/>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9" name="Line 29"/>
          <p:cNvSpPr>
            <a:spLocks noChangeShapeType="1"/>
          </p:cNvSpPr>
          <p:nvPr/>
        </p:nvSpPr>
        <p:spPr bwMode="auto">
          <a:xfrm flipH="1">
            <a:off x="5656390" y="2048409"/>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0" name="Text Box 7"/>
          <p:cNvSpPr txBox="1">
            <a:spLocks noChangeArrowheads="1"/>
          </p:cNvSpPr>
          <p:nvPr/>
        </p:nvSpPr>
        <p:spPr bwMode="auto">
          <a:xfrm>
            <a:off x="4606755" y="2285223"/>
            <a:ext cx="20702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Cortex-A</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CPU cores</a:t>
            </a:r>
          </a:p>
        </p:txBody>
      </p:sp>
      <p:sp>
        <p:nvSpPr>
          <p:cNvPr id="81" name="Oval 13"/>
          <p:cNvSpPr>
            <a:spLocks noChangeArrowheads="1"/>
          </p:cNvSpPr>
          <p:nvPr/>
        </p:nvSpPr>
        <p:spPr bwMode="auto">
          <a:xfrm>
            <a:off x="2087724" y="2187884"/>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Oval 13"/>
          <p:cNvSpPr>
            <a:spLocks noChangeArrowheads="1"/>
          </p:cNvSpPr>
          <p:nvPr/>
        </p:nvSpPr>
        <p:spPr bwMode="auto">
          <a:xfrm>
            <a:off x="5625125" y="2202371"/>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Text Box 7"/>
          <p:cNvSpPr txBox="1">
            <a:spLocks noChangeArrowheads="1"/>
          </p:cNvSpPr>
          <p:nvPr/>
        </p:nvSpPr>
        <p:spPr bwMode="auto">
          <a:xfrm>
            <a:off x="6772969" y="2285589"/>
            <a:ext cx="221065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a:t>
            </a: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Neoverse</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CPU cores</a:t>
            </a:r>
          </a:p>
        </p:txBody>
      </p:sp>
      <p:sp>
        <p:nvSpPr>
          <p:cNvPr id="84" name="Line 29"/>
          <p:cNvSpPr>
            <a:spLocks noChangeShapeType="1"/>
          </p:cNvSpPr>
          <p:nvPr/>
        </p:nvSpPr>
        <p:spPr bwMode="auto">
          <a:xfrm flipH="1">
            <a:off x="7913552" y="2055875"/>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5" name="Oval 13"/>
          <p:cNvSpPr>
            <a:spLocks noChangeArrowheads="1"/>
          </p:cNvSpPr>
          <p:nvPr/>
        </p:nvSpPr>
        <p:spPr bwMode="auto">
          <a:xfrm>
            <a:off x="7882287" y="2209837"/>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Line 22"/>
          <p:cNvSpPr>
            <a:spLocks noChangeShapeType="1"/>
          </p:cNvSpPr>
          <p:nvPr/>
        </p:nvSpPr>
        <p:spPr bwMode="auto">
          <a:xfrm>
            <a:off x="7902370" y="2753352"/>
            <a:ext cx="0" cy="396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C92CA6EF-F2D5-B3D3-877B-EB71417D83CA}"/>
              </a:ext>
            </a:extLst>
          </p:cNvPr>
          <p:cNvSpPr/>
          <p:nvPr/>
        </p:nvSpPr>
        <p:spPr bwMode="auto">
          <a:xfrm>
            <a:off x="4360687" y="1814154"/>
            <a:ext cx="2587576" cy="370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a:extLst>
              <a:ext uri="{FF2B5EF4-FFF2-40B4-BE49-F238E27FC236}">
                <a16:creationId xmlns:a16="http://schemas.microsoft.com/office/drawing/2014/main" id="{1595CEAB-E9CB-A5FD-FAAF-DF052201B577}"/>
              </a:ext>
            </a:extLst>
          </p:cNvPr>
          <p:cNvSpPr txBox="1"/>
          <p:nvPr/>
        </p:nvSpPr>
        <p:spPr>
          <a:xfrm>
            <a:off x="952005" y="6050936"/>
            <a:ext cx="198644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Optional reading,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part of the exam.</a:t>
            </a:r>
          </a:p>
        </p:txBody>
      </p:sp>
    </p:spTree>
    <p:extLst>
      <p:ext uri="{BB962C8B-B14F-4D97-AF65-F5344CB8AC3E}">
        <p14:creationId xmlns:p14="http://schemas.microsoft.com/office/powerpoint/2010/main" val="258219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ppt_x"/>
                                          </p:val>
                                        </p:tav>
                                        <p:tav tm="100000">
                                          <p:val>
                                            <p:strVal val="#ppt_x"/>
                                          </p:val>
                                        </p:tav>
                                      </p:tavLst>
                                    </p:anim>
                                    <p:anim calcmode="lin" valueType="num">
                                      <p:cBhvr additive="base">
                                        <p:cTn id="8"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additive="base">
                                        <p:cTn id="13" dur="500" fill="hold"/>
                                        <p:tgtEl>
                                          <p:spTgt spid="76"/>
                                        </p:tgtEl>
                                        <p:attrNameLst>
                                          <p:attrName>ppt_x</p:attrName>
                                        </p:attrNameLst>
                                      </p:cBhvr>
                                      <p:tavLst>
                                        <p:tav tm="0">
                                          <p:val>
                                            <p:strVal val="#ppt_x"/>
                                          </p:val>
                                        </p:tav>
                                        <p:tav tm="100000">
                                          <p:val>
                                            <p:strVal val="#ppt_x"/>
                                          </p:val>
                                        </p:tav>
                                      </p:tavLst>
                                    </p:anim>
                                    <p:anim calcmode="lin" valueType="num">
                                      <p:cBhvr additive="base">
                                        <p:cTn id="14" dur="500" fill="hold"/>
                                        <p:tgtEl>
                                          <p:spTgt spid="7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ppt_x"/>
                                          </p:val>
                                        </p:tav>
                                        <p:tav tm="100000">
                                          <p:val>
                                            <p:strVal val="#ppt_x"/>
                                          </p:val>
                                        </p:tav>
                                      </p:tavLst>
                                    </p:anim>
                                    <p:anim calcmode="lin" valueType="num">
                                      <p:cBhvr additive="base">
                                        <p:cTn id="18" dur="500" fill="hold"/>
                                        <p:tgtEl>
                                          <p:spTgt spid="7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1"/>
                                        </p:tgtEl>
                                        <p:attrNameLst>
                                          <p:attrName>style.visibility</p:attrName>
                                        </p:attrNameLst>
                                      </p:cBhvr>
                                      <p:to>
                                        <p:strVal val="visible"/>
                                      </p:to>
                                    </p:set>
                                    <p:anim calcmode="lin" valueType="num">
                                      <p:cBhvr additive="base">
                                        <p:cTn id="21" dur="500" fill="hold"/>
                                        <p:tgtEl>
                                          <p:spTgt spid="81"/>
                                        </p:tgtEl>
                                        <p:attrNameLst>
                                          <p:attrName>ppt_x</p:attrName>
                                        </p:attrNameLst>
                                      </p:cBhvr>
                                      <p:tavLst>
                                        <p:tav tm="0">
                                          <p:val>
                                            <p:strVal val="#ppt_x"/>
                                          </p:val>
                                        </p:tav>
                                        <p:tav tm="100000">
                                          <p:val>
                                            <p:strVal val="#ppt_x"/>
                                          </p:val>
                                        </p:tav>
                                      </p:tavLst>
                                    </p:anim>
                                    <p:anim calcmode="lin" valueType="num">
                                      <p:cBhvr additive="base">
                                        <p:cTn id="22" dur="500" fill="hold"/>
                                        <p:tgtEl>
                                          <p:spTgt spid="81"/>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ppt_x"/>
                                          </p:val>
                                        </p:tav>
                                        <p:tav tm="100000">
                                          <p:val>
                                            <p:strVal val="#ppt_x"/>
                                          </p:val>
                                        </p:tav>
                                      </p:tavLst>
                                    </p:anim>
                                    <p:anim calcmode="lin" valueType="num">
                                      <p:cBhvr additive="base">
                                        <p:cTn id="36" dur="500" fill="hold"/>
                                        <p:tgtEl>
                                          <p:spTgt spid="2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ppt_x"/>
                                          </p:val>
                                        </p:tav>
                                        <p:tav tm="100000">
                                          <p:val>
                                            <p:strVal val="#ppt_x"/>
                                          </p:val>
                                        </p:tav>
                                      </p:tavLst>
                                    </p:anim>
                                    <p:anim calcmode="lin" valueType="num">
                                      <p:cBhvr additive="base">
                                        <p:cTn id="40" dur="500" fill="hold"/>
                                        <p:tgtEl>
                                          <p:spTgt spid="2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ppt_x"/>
                                          </p:val>
                                        </p:tav>
                                        <p:tav tm="100000">
                                          <p:val>
                                            <p:strVal val="#ppt_x"/>
                                          </p:val>
                                        </p:tav>
                                      </p:tavLst>
                                    </p:anim>
                                    <p:anim calcmode="lin" valueType="num">
                                      <p:cBhvr additive="base">
                                        <p:cTn id="44" dur="500" fill="hold"/>
                                        <p:tgtEl>
                                          <p:spTgt spid="3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additive="base">
                                        <p:cTn id="47" dur="500" fill="hold"/>
                                        <p:tgtEl>
                                          <p:spTgt spid="32"/>
                                        </p:tgtEl>
                                        <p:attrNameLst>
                                          <p:attrName>ppt_x</p:attrName>
                                        </p:attrNameLst>
                                      </p:cBhvr>
                                      <p:tavLst>
                                        <p:tav tm="0">
                                          <p:val>
                                            <p:strVal val="#ppt_x"/>
                                          </p:val>
                                        </p:tav>
                                        <p:tav tm="100000">
                                          <p:val>
                                            <p:strVal val="#ppt_x"/>
                                          </p:val>
                                        </p:tav>
                                      </p:tavLst>
                                    </p:anim>
                                    <p:anim calcmode="lin" valueType="num">
                                      <p:cBhvr additive="base">
                                        <p:cTn id="48" dur="500" fill="hold"/>
                                        <p:tgtEl>
                                          <p:spTgt spid="3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ppt_x"/>
                                          </p:val>
                                        </p:tav>
                                        <p:tav tm="100000">
                                          <p:val>
                                            <p:strVal val="#ppt_x"/>
                                          </p:val>
                                        </p:tav>
                                      </p:tavLst>
                                    </p:anim>
                                    <p:anim calcmode="lin" valueType="num">
                                      <p:cBhvr additive="base">
                                        <p:cTn id="52" dur="500" fill="hold"/>
                                        <p:tgtEl>
                                          <p:spTgt spid="4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2"/>
                                        </p:tgtEl>
                                        <p:attrNameLst>
                                          <p:attrName>style.visibility</p:attrName>
                                        </p:attrNameLst>
                                      </p:cBhvr>
                                      <p:to>
                                        <p:strVal val="visible"/>
                                      </p:to>
                                    </p:set>
                                    <p:anim calcmode="lin" valueType="num">
                                      <p:cBhvr additive="base">
                                        <p:cTn id="55" dur="500" fill="hold"/>
                                        <p:tgtEl>
                                          <p:spTgt spid="52"/>
                                        </p:tgtEl>
                                        <p:attrNameLst>
                                          <p:attrName>ppt_x</p:attrName>
                                        </p:attrNameLst>
                                      </p:cBhvr>
                                      <p:tavLst>
                                        <p:tav tm="0">
                                          <p:val>
                                            <p:strVal val="#ppt_x"/>
                                          </p:val>
                                        </p:tav>
                                        <p:tav tm="100000">
                                          <p:val>
                                            <p:strVal val="#ppt_x"/>
                                          </p:val>
                                        </p:tav>
                                      </p:tavLst>
                                    </p:anim>
                                    <p:anim calcmode="lin" valueType="num">
                                      <p:cBhvr additive="base">
                                        <p:cTn id="56" dur="500" fill="hold"/>
                                        <p:tgtEl>
                                          <p:spTgt spid="5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additive="base">
                                        <p:cTn id="63" dur="500" fill="hold"/>
                                        <p:tgtEl>
                                          <p:spTgt spid="59"/>
                                        </p:tgtEl>
                                        <p:attrNameLst>
                                          <p:attrName>ppt_x</p:attrName>
                                        </p:attrNameLst>
                                      </p:cBhvr>
                                      <p:tavLst>
                                        <p:tav tm="0">
                                          <p:val>
                                            <p:strVal val="#ppt_x"/>
                                          </p:val>
                                        </p:tav>
                                        <p:tav tm="100000">
                                          <p:val>
                                            <p:strVal val="#ppt_x"/>
                                          </p:val>
                                        </p:tav>
                                      </p:tavLst>
                                    </p:anim>
                                    <p:anim calcmode="lin" valueType="num">
                                      <p:cBhvr additive="base">
                                        <p:cTn id="64" dur="500" fill="hold"/>
                                        <p:tgtEl>
                                          <p:spTgt spid="59"/>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0"/>
                                        </p:tgtEl>
                                        <p:attrNameLst>
                                          <p:attrName>style.visibility</p:attrName>
                                        </p:attrNameLst>
                                      </p:cBhvr>
                                      <p:to>
                                        <p:strVal val="visible"/>
                                      </p:to>
                                    </p:set>
                                    <p:anim calcmode="lin" valueType="num">
                                      <p:cBhvr additive="base">
                                        <p:cTn id="67" dur="500" fill="hold"/>
                                        <p:tgtEl>
                                          <p:spTgt spid="60"/>
                                        </p:tgtEl>
                                        <p:attrNameLst>
                                          <p:attrName>ppt_x</p:attrName>
                                        </p:attrNameLst>
                                      </p:cBhvr>
                                      <p:tavLst>
                                        <p:tav tm="0">
                                          <p:val>
                                            <p:strVal val="#ppt_x"/>
                                          </p:val>
                                        </p:tav>
                                        <p:tav tm="100000">
                                          <p:val>
                                            <p:strVal val="#ppt_x"/>
                                          </p:val>
                                        </p:tav>
                                      </p:tavLst>
                                    </p:anim>
                                    <p:anim calcmode="lin" valueType="num">
                                      <p:cBhvr additive="base">
                                        <p:cTn id="68" dur="500" fill="hold"/>
                                        <p:tgtEl>
                                          <p:spTgt spid="60"/>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 calcmode="lin" valueType="num">
                                      <p:cBhvr additive="base">
                                        <p:cTn id="71" dur="500" fill="hold"/>
                                        <p:tgtEl>
                                          <p:spTgt spid="61"/>
                                        </p:tgtEl>
                                        <p:attrNameLst>
                                          <p:attrName>ppt_x</p:attrName>
                                        </p:attrNameLst>
                                      </p:cBhvr>
                                      <p:tavLst>
                                        <p:tav tm="0">
                                          <p:val>
                                            <p:strVal val="#ppt_x"/>
                                          </p:val>
                                        </p:tav>
                                        <p:tav tm="100000">
                                          <p:val>
                                            <p:strVal val="#ppt_x"/>
                                          </p:val>
                                        </p:tav>
                                      </p:tavLst>
                                    </p:anim>
                                    <p:anim calcmode="lin" valueType="num">
                                      <p:cBhvr additive="base">
                                        <p:cTn id="72" dur="500" fill="hold"/>
                                        <p:tgtEl>
                                          <p:spTgt spid="61"/>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2"/>
                                        </p:tgtEl>
                                        <p:attrNameLst>
                                          <p:attrName>style.visibility</p:attrName>
                                        </p:attrNameLst>
                                      </p:cBhvr>
                                      <p:to>
                                        <p:strVal val="visible"/>
                                      </p:to>
                                    </p:set>
                                    <p:anim calcmode="lin" valueType="num">
                                      <p:cBhvr additive="base">
                                        <p:cTn id="75" dur="500" fill="hold"/>
                                        <p:tgtEl>
                                          <p:spTgt spid="62"/>
                                        </p:tgtEl>
                                        <p:attrNameLst>
                                          <p:attrName>ppt_x</p:attrName>
                                        </p:attrNameLst>
                                      </p:cBhvr>
                                      <p:tavLst>
                                        <p:tav tm="0">
                                          <p:val>
                                            <p:strVal val="#ppt_x"/>
                                          </p:val>
                                        </p:tav>
                                        <p:tav tm="100000">
                                          <p:val>
                                            <p:strVal val="#ppt_x"/>
                                          </p:val>
                                        </p:tav>
                                      </p:tavLst>
                                    </p:anim>
                                    <p:anim calcmode="lin" valueType="num">
                                      <p:cBhvr additive="base">
                                        <p:cTn id="76" dur="500" fill="hold"/>
                                        <p:tgtEl>
                                          <p:spTgt spid="6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4"/>
                                        </p:tgtEl>
                                        <p:attrNameLst>
                                          <p:attrName>style.visibility</p:attrName>
                                        </p:attrNameLst>
                                      </p:cBhvr>
                                      <p:to>
                                        <p:strVal val="visible"/>
                                      </p:to>
                                    </p:set>
                                    <p:anim calcmode="lin" valueType="num">
                                      <p:cBhvr additive="base">
                                        <p:cTn id="83" dur="500" fill="hold"/>
                                        <p:tgtEl>
                                          <p:spTgt spid="64"/>
                                        </p:tgtEl>
                                        <p:attrNameLst>
                                          <p:attrName>ppt_x</p:attrName>
                                        </p:attrNameLst>
                                      </p:cBhvr>
                                      <p:tavLst>
                                        <p:tav tm="0">
                                          <p:val>
                                            <p:strVal val="#ppt_x"/>
                                          </p:val>
                                        </p:tav>
                                        <p:tav tm="100000">
                                          <p:val>
                                            <p:strVal val="#ppt_x"/>
                                          </p:val>
                                        </p:tav>
                                      </p:tavLst>
                                    </p:anim>
                                    <p:anim calcmode="lin" valueType="num">
                                      <p:cBhvr additive="base">
                                        <p:cTn id="84" dur="500" fill="hold"/>
                                        <p:tgtEl>
                                          <p:spTgt spid="6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500" fill="hold"/>
                                        <p:tgtEl>
                                          <p:spTgt spid="65"/>
                                        </p:tgtEl>
                                        <p:attrNameLst>
                                          <p:attrName>ppt_x</p:attrName>
                                        </p:attrNameLst>
                                      </p:cBhvr>
                                      <p:tavLst>
                                        <p:tav tm="0">
                                          <p:val>
                                            <p:strVal val="#ppt_x"/>
                                          </p:val>
                                        </p:tav>
                                        <p:tav tm="100000">
                                          <p:val>
                                            <p:strVal val="#ppt_x"/>
                                          </p:val>
                                        </p:tav>
                                      </p:tavLst>
                                    </p:anim>
                                    <p:anim calcmode="lin" valueType="num">
                                      <p:cBhvr additive="base">
                                        <p:cTn id="88" dur="500" fill="hold"/>
                                        <p:tgtEl>
                                          <p:spTgt spid="6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additive="base">
                                        <p:cTn id="95" dur="500" fill="hold"/>
                                        <p:tgtEl>
                                          <p:spTgt spid="67"/>
                                        </p:tgtEl>
                                        <p:attrNameLst>
                                          <p:attrName>ppt_x</p:attrName>
                                        </p:attrNameLst>
                                      </p:cBhvr>
                                      <p:tavLst>
                                        <p:tav tm="0">
                                          <p:val>
                                            <p:strVal val="#ppt_x"/>
                                          </p:val>
                                        </p:tav>
                                        <p:tav tm="100000">
                                          <p:val>
                                            <p:strVal val="#ppt_x"/>
                                          </p:val>
                                        </p:tav>
                                      </p:tavLst>
                                    </p:anim>
                                    <p:anim calcmode="lin" valueType="num">
                                      <p:cBhvr additive="base">
                                        <p:cTn id="96" dur="500" fill="hold"/>
                                        <p:tgtEl>
                                          <p:spTgt spid="67"/>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8"/>
                                        </p:tgtEl>
                                        <p:attrNameLst>
                                          <p:attrName>style.visibility</p:attrName>
                                        </p:attrNameLst>
                                      </p:cBhvr>
                                      <p:to>
                                        <p:strVal val="visible"/>
                                      </p:to>
                                    </p:set>
                                    <p:anim calcmode="lin" valueType="num">
                                      <p:cBhvr additive="base">
                                        <p:cTn id="99" dur="500" fill="hold"/>
                                        <p:tgtEl>
                                          <p:spTgt spid="68"/>
                                        </p:tgtEl>
                                        <p:attrNameLst>
                                          <p:attrName>ppt_x</p:attrName>
                                        </p:attrNameLst>
                                      </p:cBhvr>
                                      <p:tavLst>
                                        <p:tav tm="0">
                                          <p:val>
                                            <p:strVal val="#ppt_x"/>
                                          </p:val>
                                        </p:tav>
                                        <p:tav tm="100000">
                                          <p:val>
                                            <p:strVal val="#ppt_x"/>
                                          </p:val>
                                        </p:tav>
                                      </p:tavLst>
                                    </p:anim>
                                    <p:anim calcmode="lin" valueType="num">
                                      <p:cBhvr additive="base">
                                        <p:cTn id="100"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2"/>
                                        </p:tgtEl>
                                        <p:attrNameLst>
                                          <p:attrName>style.visibility</p:attrName>
                                        </p:attrNameLst>
                                      </p:cBhvr>
                                      <p:to>
                                        <p:strVal val="visible"/>
                                      </p:to>
                                    </p:set>
                                    <p:anim calcmode="lin" valueType="num">
                                      <p:cBhvr additive="base">
                                        <p:cTn id="105" dur="500" fill="hold"/>
                                        <p:tgtEl>
                                          <p:spTgt spid="12"/>
                                        </p:tgtEl>
                                        <p:attrNameLst>
                                          <p:attrName>ppt_x</p:attrName>
                                        </p:attrNameLst>
                                      </p:cBhvr>
                                      <p:tavLst>
                                        <p:tav tm="0">
                                          <p:val>
                                            <p:strVal val="#ppt_x"/>
                                          </p:val>
                                        </p:tav>
                                        <p:tav tm="100000">
                                          <p:val>
                                            <p:strVal val="#ppt_x"/>
                                          </p:val>
                                        </p:tav>
                                      </p:tavLst>
                                    </p:anim>
                                    <p:anim calcmode="lin" valueType="num">
                                      <p:cBhvr additive="base">
                                        <p:cTn id="106" dur="500" fill="hold"/>
                                        <p:tgtEl>
                                          <p:spTgt spid="1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500" fill="hold"/>
                                        <p:tgtEl>
                                          <p:spTgt spid="54"/>
                                        </p:tgtEl>
                                        <p:attrNameLst>
                                          <p:attrName>ppt_x</p:attrName>
                                        </p:attrNameLst>
                                      </p:cBhvr>
                                      <p:tavLst>
                                        <p:tav tm="0">
                                          <p:val>
                                            <p:strVal val="#ppt_x"/>
                                          </p:val>
                                        </p:tav>
                                        <p:tav tm="100000">
                                          <p:val>
                                            <p:strVal val="#ppt_x"/>
                                          </p:val>
                                        </p:tav>
                                      </p:tavLst>
                                    </p:anim>
                                    <p:anim calcmode="lin" valueType="num">
                                      <p:cBhvr additive="base">
                                        <p:cTn id="110" dur="500" fill="hold"/>
                                        <p:tgtEl>
                                          <p:spTgt spid="54"/>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500" fill="hold"/>
                                        <p:tgtEl>
                                          <p:spTgt spid="69"/>
                                        </p:tgtEl>
                                        <p:attrNameLst>
                                          <p:attrName>ppt_x</p:attrName>
                                        </p:attrNameLst>
                                      </p:cBhvr>
                                      <p:tavLst>
                                        <p:tav tm="0">
                                          <p:val>
                                            <p:strVal val="#ppt_x"/>
                                          </p:val>
                                        </p:tav>
                                        <p:tav tm="100000">
                                          <p:val>
                                            <p:strVal val="#ppt_x"/>
                                          </p:val>
                                        </p:tav>
                                      </p:tavLst>
                                    </p:anim>
                                    <p:anim calcmode="lin" valueType="num">
                                      <p:cBhvr additive="base">
                                        <p:cTn id="114" dur="500" fill="hold"/>
                                        <p:tgtEl>
                                          <p:spTgt spid="69"/>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70"/>
                                        </p:tgtEl>
                                        <p:attrNameLst>
                                          <p:attrName>style.visibility</p:attrName>
                                        </p:attrNameLst>
                                      </p:cBhvr>
                                      <p:to>
                                        <p:strVal val="visible"/>
                                      </p:to>
                                    </p:set>
                                    <p:anim calcmode="lin" valueType="num">
                                      <p:cBhvr additive="base">
                                        <p:cTn id="117" dur="500" fill="hold"/>
                                        <p:tgtEl>
                                          <p:spTgt spid="70"/>
                                        </p:tgtEl>
                                        <p:attrNameLst>
                                          <p:attrName>ppt_x</p:attrName>
                                        </p:attrNameLst>
                                      </p:cBhvr>
                                      <p:tavLst>
                                        <p:tav tm="0">
                                          <p:val>
                                            <p:strVal val="#ppt_x"/>
                                          </p:val>
                                        </p:tav>
                                        <p:tav tm="100000">
                                          <p:val>
                                            <p:strVal val="#ppt_x"/>
                                          </p:val>
                                        </p:tav>
                                      </p:tavLst>
                                    </p:anim>
                                    <p:anim calcmode="lin" valueType="num">
                                      <p:cBhvr additive="base">
                                        <p:cTn id="118" dur="500" fill="hold"/>
                                        <p:tgtEl>
                                          <p:spTgt spid="70"/>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73"/>
                                        </p:tgtEl>
                                        <p:attrNameLst>
                                          <p:attrName>style.visibility</p:attrName>
                                        </p:attrNameLst>
                                      </p:cBhvr>
                                      <p:to>
                                        <p:strVal val="visible"/>
                                      </p:to>
                                    </p:set>
                                    <p:anim calcmode="lin" valueType="num">
                                      <p:cBhvr additive="base">
                                        <p:cTn id="121" dur="500" fill="hold"/>
                                        <p:tgtEl>
                                          <p:spTgt spid="73"/>
                                        </p:tgtEl>
                                        <p:attrNameLst>
                                          <p:attrName>ppt_x</p:attrName>
                                        </p:attrNameLst>
                                      </p:cBhvr>
                                      <p:tavLst>
                                        <p:tav tm="0">
                                          <p:val>
                                            <p:strVal val="#ppt_x"/>
                                          </p:val>
                                        </p:tav>
                                        <p:tav tm="100000">
                                          <p:val>
                                            <p:strVal val="#ppt_x"/>
                                          </p:val>
                                        </p:tav>
                                      </p:tavLst>
                                    </p:anim>
                                    <p:anim calcmode="lin" valueType="num">
                                      <p:cBhvr additive="base">
                                        <p:cTn id="122" dur="500" fill="hold"/>
                                        <p:tgtEl>
                                          <p:spTgt spid="73"/>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 calcmode="lin" valueType="num">
                                      <p:cBhvr additive="base">
                                        <p:cTn id="125" dur="500" fill="hold"/>
                                        <p:tgtEl>
                                          <p:spTgt spid="79"/>
                                        </p:tgtEl>
                                        <p:attrNameLst>
                                          <p:attrName>ppt_x</p:attrName>
                                        </p:attrNameLst>
                                      </p:cBhvr>
                                      <p:tavLst>
                                        <p:tav tm="0">
                                          <p:val>
                                            <p:strVal val="#ppt_x"/>
                                          </p:val>
                                        </p:tav>
                                        <p:tav tm="100000">
                                          <p:val>
                                            <p:strVal val="#ppt_x"/>
                                          </p:val>
                                        </p:tav>
                                      </p:tavLst>
                                    </p:anim>
                                    <p:anim calcmode="lin" valueType="num">
                                      <p:cBhvr additive="base">
                                        <p:cTn id="126" dur="500" fill="hold"/>
                                        <p:tgtEl>
                                          <p:spTgt spid="79"/>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80"/>
                                        </p:tgtEl>
                                        <p:attrNameLst>
                                          <p:attrName>style.visibility</p:attrName>
                                        </p:attrNameLst>
                                      </p:cBhvr>
                                      <p:to>
                                        <p:strVal val="visible"/>
                                      </p:to>
                                    </p:set>
                                    <p:anim calcmode="lin" valueType="num">
                                      <p:cBhvr additive="base">
                                        <p:cTn id="129" dur="500" fill="hold"/>
                                        <p:tgtEl>
                                          <p:spTgt spid="80"/>
                                        </p:tgtEl>
                                        <p:attrNameLst>
                                          <p:attrName>ppt_x</p:attrName>
                                        </p:attrNameLst>
                                      </p:cBhvr>
                                      <p:tavLst>
                                        <p:tav tm="0">
                                          <p:val>
                                            <p:strVal val="#ppt_x"/>
                                          </p:val>
                                        </p:tav>
                                        <p:tav tm="100000">
                                          <p:val>
                                            <p:strVal val="#ppt_x"/>
                                          </p:val>
                                        </p:tav>
                                      </p:tavLst>
                                    </p:anim>
                                    <p:anim calcmode="lin" valueType="num">
                                      <p:cBhvr additive="base">
                                        <p:cTn id="130" dur="500" fill="hold"/>
                                        <p:tgtEl>
                                          <p:spTgt spid="80"/>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82"/>
                                        </p:tgtEl>
                                        <p:attrNameLst>
                                          <p:attrName>style.visibility</p:attrName>
                                        </p:attrNameLst>
                                      </p:cBhvr>
                                      <p:to>
                                        <p:strVal val="visible"/>
                                      </p:to>
                                    </p:set>
                                    <p:anim calcmode="lin" valueType="num">
                                      <p:cBhvr additive="base">
                                        <p:cTn id="133" dur="500" fill="hold"/>
                                        <p:tgtEl>
                                          <p:spTgt spid="82"/>
                                        </p:tgtEl>
                                        <p:attrNameLst>
                                          <p:attrName>ppt_x</p:attrName>
                                        </p:attrNameLst>
                                      </p:cBhvr>
                                      <p:tavLst>
                                        <p:tav tm="0">
                                          <p:val>
                                            <p:strVal val="#ppt_x"/>
                                          </p:val>
                                        </p:tav>
                                        <p:tav tm="100000">
                                          <p:val>
                                            <p:strVal val="#ppt_x"/>
                                          </p:val>
                                        </p:tav>
                                      </p:tavLst>
                                    </p:anim>
                                    <p:anim calcmode="lin" valueType="num">
                                      <p:cBhvr additive="base">
                                        <p:cTn id="134"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42"/>
                                        </p:tgtEl>
                                        <p:attrNameLst>
                                          <p:attrName>style.visibility</p:attrName>
                                        </p:attrNameLst>
                                      </p:cBhvr>
                                      <p:to>
                                        <p:strVal val="visible"/>
                                      </p:to>
                                    </p:set>
                                    <p:anim calcmode="lin" valueType="num">
                                      <p:cBhvr additive="base">
                                        <p:cTn id="139" dur="500" fill="hold"/>
                                        <p:tgtEl>
                                          <p:spTgt spid="42"/>
                                        </p:tgtEl>
                                        <p:attrNameLst>
                                          <p:attrName>ppt_x</p:attrName>
                                        </p:attrNameLst>
                                      </p:cBhvr>
                                      <p:tavLst>
                                        <p:tav tm="0">
                                          <p:val>
                                            <p:strVal val="#ppt_x"/>
                                          </p:val>
                                        </p:tav>
                                        <p:tav tm="100000">
                                          <p:val>
                                            <p:strVal val="#ppt_x"/>
                                          </p:val>
                                        </p:tav>
                                      </p:tavLst>
                                    </p:anim>
                                    <p:anim calcmode="lin" valueType="num">
                                      <p:cBhvr additive="base">
                                        <p:cTn id="140" dur="500" fill="hold"/>
                                        <p:tgtEl>
                                          <p:spTgt spid="42"/>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7"/>
                                        </p:tgtEl>
                                        <p:attrNameLst>
                                          <p:attrName>style.visibility</p:attrName>
                                        </p:attrNameLst>
                                      </p:cBhvr>
                                      <p:to>
                                        <p:strVal val="visible"/>
                                      </p:to>
                                    </p:set>
                                    <p:anim calcmode="lin" valueType="num">
                                      <p:cBhvr additive="base">
                                        <p:cTn id="143" dur="500" fill="hold"/>
                                        <p:tgtEl>
                                          <p:spTgt spid="57"/>
                                        </p:tgtEl>
                                        <p:attrNameLst>
                                          <p:attrName>ppt_x</p:attrName>
                                        </p:attrNameLst>
                                      </p:cBhvr>
                                      <p:tavLst>
                                        <p:tav tm="0">
                                          <p:val>
                                            <p:strVal val="#ppt_x"/>
                                          </p:val>
                                        </p:tav>
                                        <p:tav tm="100000">
                                          <p:val>
                                            <p:strVal val="#ppt_x"/>
                                          </p:val>
                                        </p:tav>
                                      </p:tavLst>
                                    </p:anim>
                                    <p:anim calcmode="lin" valueType="num">
                                      <p:cBhvr additive="base">
                                        <p:cTn id="144" dur="500" fill="hold"/>
                                        <p:tgtEl>
                                          <p:spTgt spid="57"/>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71"/>
                                        </p:tgtEl>
                                        <p:attrNameLst>
                                          <p:attrName>style.visibility</p:attrName>
                                        </p:attrNameLst>
                                      </p:cBhvr>
                                      <p:to>
                                        <p:strVal val="visible"/>
                                      </p:to>
                                    </p:set>
                                    <p:anim calcmode="lin" valueType="num">
                                      <p:cBhvr additive="base">
                                        <p:cTn id="147" dur="500" fill="hold"/>
                                        <p:tgtEl>
                                          <p:spTgt spid="71"/>
                                        </p:tgtEl>
                                        <p:attrNameLst>
                                          <p:attrName>ppt_x</p:attrName>
                                        </p:attrNameLst>
                                      </p:cBhvr>
                                      <p:tavLst>
                                        <p:tav tm="0">
                                          <p:val>
                                            <p:strVal val="#ppt_x"/>
                                          </p:val>
                                        </p:tav>
                                        <p:tav tm="100000">
                                          <p:val>
                                            <p:strVal val="#ppt_x"/>
                                          </p:val>
                                        </p:tav>
                                      </p:tavLst>
                                    </p:anim>
                                    <p:anim calcmode="lin" valueType="num">
                                      <p:cBhvr additive="base">
                                        <p:cTn id="148" dur="500" fill="hold"/>
                                        <p:tgtEl>
                                          <p:spTgt spid="71"/>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72"/>
                                        </p:tgtEl>
                                        <p:attrNameLst>
                                          <p:attrName>style.visibility</p:attrName>
                                        </p:attrNameLst>
                                      </p:cBhvr>
                                      <p:to>
                                        <p:strVal val="visible"/>
                                      </p:to>
                                    </p:set>
                                    <p:anim calcmode="lin" valueType="num">
                                      <p:cBhvr additive="base">
                                        <p:cTn id="151" dur="500" fill="hold"/>
                                        <p:tgtEl>
                                          <p:spTgt spid="72"/>
                                        </p:tgtEl>
                                        <p:attrNameLst>
                                          <p:attrName>ppt_x</p:attrName>
                                        </p:attrNameLst>
                                      </p:cBhvr>
                                      <p:tavLst>
                                        <p:tav tm="0">
                                          <p:val>
                                            <p:strVal val="#ppt_x"/>
                                          </p:val>
                                        </p:tav>
                                        <p:tav tm="100000">
                                          <p:val>
                                            <p:strVal val="#ppt_x"/>
                                          </p:val>
                                        </p:tav>
                                      </p:tavLst>
                                    </p:anim>
                                    <p:anim calcmode="lin" valueType="num">
                                      <p:cBhvr additive="base">
                                        <p:cTn id="152" dur="500" fill="hold"/>
                                        <p:tgtEl>
                                          <p:spTgt spid="72"/>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83"/>
                                        </p:tgtEl>
                                        <p:attrNameLst>
                                          <p:attrName>style.visibility</p:attrName>
                                        </p:attrNameLst>
                                      </p:cBhvr>
                                      <p:to>
                                        <p:strVal val="visible"/>
                                      </p:to>
                                    </p:set>
                                    <p:anim calcmode="lin" valueType="num">
                                      <p:cBhvr additive="base">
                                        <p:cTn id="155" dur="500" fill="hold"/>
                                        <p:tgtEl>
                                          <p:spTgt spid="83"/>
                                        </p:tgtEl>
                                        <p:attrNameLst>
                                          <p:attrName>ppt_x</p:attrName>
                                        </p:attrNameLst>
                                      </p:cBhvr>
                                      <p:tavLst>
                                        <p:tav tm="0">
                                          <p:val>
                                            <p:strVal val="#ppt_x"/>
                                          </p:val>
                                        </p:tav>
                                        <p:tav tm="100000">
                                          <p:val>
                                            <p:strVal val="#ppt_x"/>
                                          </p:val>
                                        </p:tav>
                                      </p:tavLst>
                                    </p:anim>
                                    <p:anim calcmode="lin" valueType="num">
                                      <p:cBhvr additive="base">
                                        <p:cTn id="156" dur="500" fill="hold"/>
                                        <p:tgtEl>
                                          <p:spTgt spid="83"/>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84"/>
                                        </p:tgtEl>
                                        <p:attrNameLst>
                                          <p:attrName>style.visibility</p:attrName>
                                        </p:attrNameLst>
                                      </p:cBhvr>
                                      <p:to>
                                        <p:strVal val="visible"/>
                                      </p:to>
                                    </p:set>
                                    <p:anim calcmode="lin" valueType="num">
                                      <p:cBhvr additive="base">
                                        <p:cTn id="159" dur="500" fill="hold"/>
                                        <p:tgtEl>
                                          <p:spTgt spid="84"/>
                                        </p:tgtEl>
                                        <p:attrNameLst>
                                          <p:attrName>ppt_x</p:attrName>
                                        </p:attrNameLst>
                                      </p:cBhvr>
                                      <p:tavLst>
                                        <p:tav tm="0">
                                          <p:val>
                                            <p:strVal val="#ppt_x"/>
                                          </p:val>
                                        </p:tav>
                                        <p:tav tm="100000">
                                          <p:val>
                                            <p:strVal val="#ppt_x"/>
                                          </p:val>
                                        </p:tav>
                                      </p:tavLst>
                                    </p:anim>
                                    <p:anim calcmode="lin" valueType="num">
                                      <p:cBhvr additive="base">
                                        <p:cTn id="160" dur="500" fill="hold"/>
                                        <p:tgtEl>
                                          <p:spTgt spid="84"/>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85"/>
                                        </p:tgtEl>
                                        <p:attrNameLst>
                                          <p:attrName>style.visibility</p:attrName>
                                        </p:attrNameLst>
                                      </p:cBhvr>
                                      <p:to>
                                        <p:strVal val="visible"/>
                                      </p:to>
                                    </p:set>
                                    <p:anim calcmode="lin" valueType="num">
                                      <p:cBhvr additive="base">
                                        <p:cTn id="163" dur="500" fill="hold"/>
                                        <p:tgtEl>
                                          <p:spTgt spid="85"/>
                                        </p:tgtEl>
                                        <p:attrNameLst>
                                          <p:attrName>ppt_x</p:attrName>
                                        </p:attrNameLst>
                                      </p:cBhvr>
                                      <p:tavLst>
                                        <p:tav tm="0">
                                          <p:val>
                                            <p:strVal val="#ppt_x"/>
                                          </p:val>
                                        </p:tav>
                                        <p:tav tm="100000">
                                          <p:val>
                                            <p:strVal val="#ppt_x"/>
                                          </p:val>
                                        </p:tav>
                                      </p:tavLst>
                                    </p:anim>
                                    <p:anim calcmode="lin" valueType="num">
                                      <p:cBhvr additive="base">
                                        <p:cTn id="164" dur="500" fill="hold"/>
                                        <p:tgtEl>
                                          <p:spTgt spid="85"/>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86"/>
                                        </p:tgtEl>
                                        <p:attrNameLst>
                                          <p:attrName>style.visibility</p:attrName>
                                        </p:attrNameLst>
                                      </p:cBhvr>
                                      <p:to>
                                        <p:strVal val="visible"/>
                                      </p:to>
                                    </p:set>
                                    <p:anim calcmode="lin" valueType="num">
                                      <p:cBhvr additive="base">
                                        <p:cTn id="167" dur="500" fill="hold"/>
                                        <p:tgtEl>
                                          <p:spTgt spid="86"/>
                                        </p:tgtEl>
                                        <p:attrNameLst>
                                          <p:attrName>ppt_x</p:attrName>
                                        </p:attrNameLst>
                                      </p:cBhvr>
                                      <p:tavLst>
                                        <p:tav tm="0">
                                          <p:val>
                                            <p:strVal val="#ppt_x"/>
                                          </p:val>
                                        </p:tav>
                                        <p:tav tm="100000">
                                          <p:val>
                                            <p:strVal val="#ppt_x"/>
                                          </p:val>
                                        </p:tav>
                                      </p:tavLst>
                                    </p:anim>
                                    <p:anim calcmode="lin" valueType="num">
                                      <p:cBhvr additive="base">
                                        <p:cTn id="16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2"/>
                                        </p:tgtEl>
                                        <p:attrNameLst>
                                          <p:attrName>style.visibility</p:attrName>
                                        </p:attrNameLst>
                                      </p:cBhvr>
                                      <p:to>
                                        <p:strVal val="visible"/>
                                      </p:to>
                                    </p:set>
                                    <p:anim calcmode="lin" valueType="num">
                                      <p:cBhvr additive="base">
                                        <p:cTn id="173" dur="500" fill="hold"/>
                                        <p:tgtEl>
                                          <p:spTgt spid="2"/>
                                        </p:tgtEl>
                                        <p:attrNameLst>
                                          <p:attrName>ppt_x</p:attrName>
                                        </p:attrNameLst>
                                      </p:cBhvr>
                                      <p:tavLst>
                                        <p:tav tm="0">
                                          <p:val>
                                            <p:strVal val="#ppt_x"/>
                                          </p:val>
                                        </p:tav>
                                        <p:tav tm="100000">
                                          <p:val>
                                            <p:strVal val="#ppt_x"/>
                                          </p:val>
                                        </p:tav>
                                      </p:tavLst>
                                    </p:anim>
                                    <p:anim calcmode="lin" valueType="num">
                                      <p:cBhvr additive="base">
                                        <p:cTn id="17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4"/>
                                        </p:tgtEl>
                                        <p:attrNameLst>
                                          <p:attrName>style.visibility</p:attrName>
                                        </p:attrNameLst>
                                      </p:cBhvr>
                                      <p:to>
                                        <p:strVal val="visible"/>
                                      </p:to>
                                    </p:set>
                                    <p:anim calcmode="lin" valueType="num">
                                      <p:cBhvr additive="base">
                                        <p:cTn id="179" dur="500" fill="hold"/>
                                        <p:tgtEl>
                                          <p:spTgt spid="4"/>
                                        </p:tgtEl>
                                        <p:attrNameLst>
                                          <p:attrName>ppt_x</p:attrName>
                                        </p:attrNameLst>
                                      </p:cBhvr>
                                      <p:tavLst>
                                        <p:tav tm="0">
                                          <p:val>
                                            <p:strVal val="#ppt_x"/>
                                          </p:val>
                                        </p:tav>
                                        <p:tav tm="100000">
                                          <p:val>
                                            <p:strVal val="#ppt_x"/>
                                          </p:val>
                                        </p:tav>
                                      </p:tavLst>
                                    </p:anim>
                                    <p:anim calcmode="lin" valueType="num">
                                      <p:cBhvr additive="base">
                                        <p:cTn id="180" dur="500" fill="hold"/>
                                        <p:tgtEl>
                                          <p:spTgt spid="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
                                        </p:tgtEl>
                                        <p:attrNameLst>
                                          <p:attrName>style.visibility</p:attrName>
                                        </p:attrNameLst>
                                      </p:cBhvr>
                                      <p:to>
                                        <p:strVal val="visible"/>
                                      </p:to>
                                    </p:set>
                                    <p:anim calcmode="lin" valueType="num">
                                      <p:cBhvr additive="base">
                                        <p:cTn id="183" dur="500" fill="hold"/>
                                        <p:tgtEl>
                                          <p:spTgt spid="5"/>
                                        </p:tgtEl>
                                        <p:attrNameLst>
                                          <p:attrName>ppt_x</p:attrName>
                                        </p:attrNameLst>
                                      </p:cBhvr>
                                      <p:tavLst>
                                        <p:tav tm="0">
                                          <p:val>
                                            <p:strVal val="#ppt_x"/>
                                          </p:val>
                                        </p:tav>
                                        <p:tav tm="100000">
                                          <p:val>
                                            <p:strVal val="#ppt_x"/>
                                          </p:val>
                                        </p:tav>
                                      </p:tavLst>
                                    </p:anim>
                                    <p:anim calcmode="lin" valueType="num">
                                      <p:cBhvr additive="base">
                                        <p:cTn id="184" dur="500" fill="hold"/>
                                        <p:tgtEl>
                                          <p:spTgt spid="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8"/>
                                        </p:tgtEl>
                                        <p:attrNameLst>
                                          <p:attrName>style.visibility</p:attrName>
                                        </p:attrNameLst>
                                      </p:cBhvr>
                                      <p:to>
                                        <p:strVal val="visible"/>
                                      </p:to>
                                    </p:set>
                                    <p:anim calcmode="lin" valueType="num">
                                      <p:cBhvr additive="base">
                                        <p:cTn id="187" dur="500" fill="hold"/>
                                        <p:tgtEl>
                                          <p:spTgt spid="58"/>
                                        </p:tgtEl>
                                        <p:attrNameLst>
                                          <p:attrName>ppt_x</p:attrName>
                                        </p:attrNameLst>
                                      </p:cBhvr>
                                      <p:tavLst>
                                        <p:tav tm="0">
                                          <p:val>
                                            <p:strVal val="#ppt_x"/>
                                          </p:val>
                                        </p:tav>
                                        <p:tav tm="100000">
                                          <p:val>
                                            <p:strVal val="#ppt_x"/>
                                          </p:val>
                                        </p:tav>
                                      </p:tavLst>
                                    </p:anim>
                                    <p:anim calcmode="lin" valueType="num">
                                      <p:cBhvr additive="base">
                                        <p:cTn id="188" dur="500" fill="hold"/>
                                        <p:tgtEl>
                                          <p:spTgt spid="58"/>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3"/>
                                        </p:tgtEl>
                                        <p:attrNameLst>
                                          <p:attrName>style.visibility</p:attrName>
                                        </p:attrNameLst>
                                      </p:cBhvr>
                                      <p:to>
                                        <p:strVal val="visible"/>
                                      </p:to>
                                    </p:set>
                                    <p:anim calcmode="lin" valueType="num">
                                      <p:cBhvr additive="base">
                                        <p:cTn id="191" dur="500" fill="hold"/>
                                        <p:tgtEl>
                                          <p:spTgt spid="53"/>
                                        </p:tgtEl>
                                        <p:attrNameLst>
                                          <p:attrName>ppt_x</p:attrName>
                                        </p:attrNameLst>
                                      </p:cBhvr>
                                      <p:tavLst>
                                        <p:tav tm="0">
                                          <p:val>
                                            <p:strVal val="#ppt_x"/>
                                          </p:val>
                                        </p:tav>
                                        <p:tav tm="100000">
                                          <p:val>
                                            <p:strVal val="#ppt_x"/>
                                          </p:val>
                                        </p:tav>
                                      </p:tavLst>
                                    </p:anim>
                                    <p:anim calcmode="lin" valueType="num">
                                      <p:cBhvr additive="base">
                                        <p:cTn id="192" dur="500" fill="hold"/>
                                        <p:tgtEl>
                                          <p:spTgt spid="53"/>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5"/>
                                        </p:tgtEl>
                                        <p:attrNameLst>
                                          <p:attrName>style.visibility</p:attrName>
                                        </p:attrNameLst>
                                      </p:cBhvr>
                                      <p:to>
                                        <p:strVal val="visible"/>
                                      </p:to>
                                    </p:set>
                                    <p:anim calcmode="lin" valueType="num">
                                      <p:cBhvr additive="base">
                                        <p:cTn id="195" dur="500" fill="hold"/>
                                        <p:tgtEl>
                                          <p:spTgt spid="55"/>
                                        </p:tgtEl>
                                        <p:attrNameLst>
                                          <p:attrName>ppt_x</p:attrName>
                                        </p:attrNameLst>
                                      </p:cBhvr>
                                      <p:tavLst>
                                        <p:tav tm="0">
                                          <p:val>
                                            <p:strVal val="#ppt_x"/>
                                          </p:val>
                                        </p:tav>
                                        <p:tav tm="100000">
                                          <p:val>
                                            <p:strVal val="#ppt_x"/>
                                          </p:val>
                                        </p:tav>
                                      </p:tavLst>
                                    </p:anim>
                                    <p:anim calcmode="lin" valueType="num">
                                      <p:cBhvr additive="base">
                                        <p:cTn id="196"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31" grpId="0"/>
      <p:bldP spid="32" grpId="0"/>
      <p:bldP spid="42" grpId="0"/>
      <p:bldP spid="12" grpId="0"/>
      <p:bldP spid="53" grpId="0"/>
      <p:bldP spid="54" grpId="0" animBg="1"/>
      <p:bldP spid="55" grpId="0"/>
      <p:bldP spid="57" grpId="0" animBg="1"/>
      <p:bldP spid="58" grpId="0"/>
      <p:bldP spid="47" grpId="0" animBg="1"/>
      <p:bldP spid="2" grpId="0" animBg="1"/>
      <p:bldP spid="52" grpId="0" animBg="1"/>
      <p:bldP spid="56" grpId="0" animBg="1"/>
      <p:bldP spid="59" grpId="0" animBg="1"/>
      <p:bldP spid="60" grpId="0" animBg="1"/>
      <p:bldP spid="61" grpId="0" animBg="1"/>
      <p:bldP spid="62" grpId="0" animBg="1"/>
      <p:bldP spid="63" grpId="0"/>
      <p:bldP spid="64" grpId="0"/>
      <p:bldP spid="65" grpId="0"/>
      <p:bldP spid="66" grpId="0"/>
      <p:bldP spid="67" grpId="0"/>
      <p:bldP spid="68" grpId="0"/>
      <p:bldP spid="69" grpId="0" animBg="1"/>
      <p:bldP spid="70" grpId="0"/>
      <p:bldP spid="71" grpId="0"/>
      <p:bldP spid="72" grpId="0"/>
      <p:bldP spid="73" grpId="0"/>
      <p:bldP spid="74" grpId="0"/>
      <p:bldP spid="75" grpId="0"/>
      <p:bldP spid="76" grpId="0" animBg="1"/>
      <p:bldP spid="77" grpId="0" animBg="1"/>
      <p:bldP spid="78" grpId="0" animBg="1"/>
      <p:bldP spid="79" grpId="0" animBg="1"/>
      <p:bldP spid="80" grpId="0"/>
      <p:bldP spid="81" grpId="0" animBg="1"/>
      <p:bldP spid="82" grpId="0" animBg="1"/>
      <p:bldP spid="83" grpId="0"/>
      <p:bldP spid="84" grpId="0" animBg="1"/>
      <p:bldP spid="85" grpId="0" animBg="1"/>
      <p:bldP spid="86" grpId="0" animBg="1"/>
      <p:bldP spid="4" grpId="0" animBg="1"/>
      <p:bldP spid="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p:spPr>
        <p:txBody>
          <a:bodyPr/>
          <a:lstStyle/>
          <a:p>
            <a:r>
              <a:rPr lang="en-US" sz="1700" dirty="0">
                <a:solidFill>
                  <a:srgbClr val="FFFFFF"/>
                </a:solidFill>
              </a:rPr>
              <a:t>3. How have ARM’s CPU designs evolved? (2)</a:t>
            </a:r>
            <a:endParaRPr lang="hu-HU" sz="1700" kern="1200" dirty="0">
              <a:solidFill>
                <a:srgbClr val="FFFFFF"/>
              </a:solidFill>
            </a:endParaRPr>
          </a:p>
        </p:txBody>
      </p:sp>
      <p:sp>
        <p:nvSpPr>
          <p:cNvPr id="43" name="TextBox 42"/>
          <p:cNvSpPr txBox="1"/>
          <p:nvPr/>
        </p:nvSpPr>
        <p:spPr>
          <a:xfrm>
            <a:off x="75052" y="449378"/>
            <a:ext cx="73819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t>
            </a:r>
            <a:r>
              <a:rPr lang="en-US" dirty="0">
                <a:solidFill>
                  <a:schemeClr val="accent6"/>
                </a:solidFill>
              </a:rPr>
              <a:t>Armv7- to Armv9-based Cortex-A CPU designs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03FFF422-B2FD-C0DD-72BA-D1D9307CEAEF}"/>
              </a:ext>
            </a:extLst>
          </p:cNvPr>
          <p:cNvSpPr txBox="1"/>
          <p:nvPr/>
        </p:nvSpPr>
        <p:spPr>
          <a:xfrm>
            <a:off x="646279" y="3341574"/>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a:t>
            </a:r>
            <a:r>
              <a:rPr lang="en-US" sz="1300" dirty="0">
                <a:solidFill>
                  <a:srgbClr val="000000"/>
                </a:solidFill>
                <a:latin typeface="Verdana"/>
              </a:rPr>
              <a:t>3</a:t>
            </a:r>
            <a:r>
              <a:rPr kumimoji="0" lang="en-US" sz="13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15" name="Right Brace 14">
            <a:extLst>
              <a:ext uri="{FF2B5EF4-FFF2-40B4-BE49-F238E27FC236}">
                <a16:creationId xmlns:a16="http://schemas.microsoft.com/office/drawing/2014/main" id="{173F3DEE-9401-0109-7AD4-AB3785BEFA9B}"/>
              </a:ext>
            </a:extLst>
          </p:cNvPr>
          <p:cNvSpPr/>
          <p:nvPr/>
        </p:nvSpPr>
        <p:spPr bwMode="auto">
          <a:xfrm rot="5400000">
            <a:off x="5527020" y="22878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F32F2276-1AD4-7EF4-0C01-A8BC40CFEA4E}"/>
              </a:ext>
            </a:extLst>
          </p:cNvPr>
          <p:cNvSpPr txBox="1"/>
          <p:nvPr/>
        </p:nvSpPr>
        <p:spPr>
          <a:xfrm>
            <a:off x="5067055"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25" name="Right Brace 24">
            <a:extLst>
              <a:ext uri="{FF2B5EF4-FFF2-40B4-BE49-F238E27FC236}">
                <a16:creationId xmlns:a16="http://schemas.microsoft.com/office/drawing/2014/main" id="{6558F85B-AD93-60C3-EB33-026A11D996E2}"/>
              </a:ext>
            </a:extLst>
          </p:cNvPr>
          <p:cNvSpPr/>
          <p:nvPr/>
        </p:nvSpPr>
        <p:spPr bwMode="auto">
          <a:xfrm rot="5400000">
            <a:off x="7912035" y="2197812"/>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6083AE1B-6295-1B62-6024-7652843A5E74}"/>
              </a:ext>
            </a:extLst>
          </p:cNvPr>
          <p:cNvSpPr txBox="1"/>
          <p:nvPr/>
        </p:nvSpPr>
        <p:spPr>
          <a:xfrm>
            <a:off x="7452320"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0" name="TextBox 29">
            <a:extLst>
              <a:ext uri="{FF2B5EF4-FFF2-40B4-BE49-F238E27FC236}">
                <a16:creationId xmlns:a16="http://schemas.microsoft.com/office/drawing/2014/main" id="{29DF5D42-3A6C-A924-4C49-30A9C18B33EB}"/>
              </a:ext>
            </a:extLst>
          </p:cNvPr>
          <p:cNvSpPr txBox="1"/>
          <p:nvPr/>
        </p:nvSpPr>
        <p:spPr>
          <a:xfrm>
            <a:off x="728064" y="2813712"/>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4" name="TextBox 43">
            <a:extLst>
              <a:ext uri="{FF2B5EF4-FFF2-40B4-BE49-F238E27FC236}">
                <a16:creationId xmlns:a16="http://schemas.microsoft.com/office/drawing/2014/main" id="{E20B6BF8-FCE5-6803-88D1-E17AA0BE387D}"/>
              </a:ext>
            </a:extLst>
          </p:cNvPr>
          <p:cNvSpPr txBox="1"/>
          <p:nvPr/>
        </p:nvSpPr>
        <p:spPr>
          <a:xfrm>
            <a:off x="268179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5" name="TextBox 44">
            <a:extLst>
              <a:ext uri="{FF2B5EF4-FFF2-40B4-BE49-F238E27FC236}">
                <a16:creationId xmlns:a16="http://schemas.microsoft.com/office/drawing/2014/main" id="{4CA78E93-4E9F-066F-35DE-3300BF2191D6}"/>
              </a:ext>
            </a:extLst>
          </p:cNvPr>
          <p:cNvSpPr txBox="1"/>
          <p:nvPr/>
        </p:nvSpPr>
        <p:spPr>
          <a:xfrm>
            <a:off x="484203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6" name="TextBox 45">
            <a:extLst>
              <a:ext uri="{FF2B5EF4-FFF2-40B4-BE49-F238E27FC236}">
                <a16:creationId xmlns:a16="http://schemas.microsoft.com/office/drawing/2014/main" id="{70B8454B-F8AA-C0CC-6B3C-60B38AB4339D}"/>
              </a:ext>
            </a:extLst>
          </p:cNvPr>
          <p:cNvSpPr txBox="1"/>
          <p:nvPr/>
        </p:nvSpPr>
        <p:spPr>
          <a:xfrm>
            <a:off x="6957265" y="2813712"/>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a:extLst>
              <a:ext uri="{FF2B5EF4-FFF2-40B4-BE49-F238E27FC236}">
                <a16:creationId xmlns:a16="http://schemas.microsoft.com/office/drawing/2014/main" id="{74CB32AD-BD7F-8A35-DDBC-3CA2F40E9045}"/>
              </a:ext>
            </a:extLst>
          </p:cNvPr>
          <p:cNvSpPr txBox="1"/>
          <p:nvPr/>
        </p:nvSpPr>
        <p:spPr>
          <a:xfrm>
            <a:off x="129510" y="2602733"/>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8" name="Right Brace 47">
            <a:extLst>
              <a:ext uri="{FF2B5EF4-FFF2-40B4-BE49-F238E27FC236}">
                <a16:creationId xmlns:a16="http://schemas.microsoft.com/office/drawing/2014/main" id="{586F1BF7-A5EF-0AD6-C8D8-99B27FE694DF}"/>
              </a:ext>
            </a:extLst>
          </p:cNvPr>
          <p:cNvSpPr/>
          <p:nvPr/>
        </p:nvSpPr>
        <p:spPr bwMode="auto">
          <a:xfrm rot="5400000">
            <a:off x="1133504" y="2455072"/>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9" name="Right Brace 48">
            <a:extLst>
              <a:ext uri="{FF2B5EF4-FFF2-40B4-BE49-F238E27FC236}">
                <a16:creationId xmlns:a16="http://schemas.microsoft.com/office/drawing/2014/main" id="{4AC37F3D-81BC-1A59-B9DF-361192224660}"/>
              </a:ext>
            </a:extLst>
          </p:cNvPr>
          <p:cNvSpPr/>
          <p:nvPr/>
        </p:nvSpPr>
        <p:spPr bwMode="auto">
          <a:xfrm rot="5400000">
            <a:off x="3372410" y="2298328"/>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a:extLst>
              <a:ext uri="{FF2B5EF4-FFF2-40B4-BE49-F238E27FC236}">
                <a16:creationId xmlns:a16="http://schemas.microsoft.com/office/drawing/2014/main" id="{D48B1D52-D2D4-7493-146D-2740D1EC348A}"/>
              </a:ext>
            </a:extLst>
          </p:cNvPr>
          <p:cNvSpPr txBox="1"/>
          <p:nvPr/>
        </p:nvSpPr>
        <p:spPr>
          <a:xfrm>
            <a:off x="2920719" y="3336672"/>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1" name="Rectangle: Rounded Corners 50">
            <a:extLst>
              <a:ext uri="{FF2B5EF4-FFF2-40B4-BE49-F238E27FC236}">
                <a16:creationId xmlns:a16="http://schemas.microsoft.com/office/drawing/2014/main" id="{08E0427F-9B6A-183C-EDD2-363833620844}"/>
              </a:ext>
            </a:extLst>
          </p:cNvPr>
          <p:cNvSpPr/>
          <p:nvPr/>
        </p:nvSpPr>
        <p:spPr bwMode="auto">
          <a:xfrm>
            <a:off x="-10160" y="1142157"/>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2" name="Text Box 7">
            <a:extLst>
              <a:ext uri="{FF2B5EF4-FFF2-40B4-BE49-F238E27FC236}">
                <a16:creationId xmlns:a16="http://schemas.microsoft.com/office/drawing/2014/main" id="{43E762F3-8837-6E7B-42CB-5630D7DC039E}"/>
              </a:ext>
            </a:extLst>
          </p:cNvPr>
          <p:cNvSpPr txBox="1">
            <a:spLocks noChangeArrowheads="1"/>
          </p:cNvSpPr>
          <p:nvPr/>
        </p:nvSpPr>
        <p:spPr bwMode="auto">
          <a:xfrm>
            <a:off x="10160" y="1975562"/>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a:t>
            </a:r>
            <a:r>
              <a:rPr kumimoji="0" lang="en-US" altLang="en-US" sz="1300" b="1" i="0" u="none" strike="noStrike" kern="1200" cap="none" spc="0" normalizeH="0" noProof="0" dirty="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Armv7-A ISA</a:t>
            </a:r>
          </a:p>
        </p:txBody>
      </p:sp>
      <p:sp>
        <p:nvSpPr>
          <p:cNvPr id="53" name="Text Box 16">
            <a:extLst>
              <a:ext uri="{FF2B5EF4-FFF2-40B4-BE49-F238E27FC236}">
                <a16:creationId xmlns:a16="http://schemas.microsoft.com/office/drawing/2014/main" id="{290AF45D-A711-4392-971B-DBDE73E580D1}"/>
              </a:ext>
            </a:extLst>
          </p:cNvPr>
          <p:cNvSpPr txBox="1">
            <a:spLocks noChangeArrowheads="1"/>
          </p:cNvSpPr>
          <p:nvPr/>
        </p:nvSpPr>
        <p:spPr bwMode="auto">
          <a:xfrm>
            <a:off x="3919358" y="1251471"/>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4" name="Text Box 7">
            <a:extLst>
              <a:ext uri="{FF2B5EF4-FFF2-40B4-BE49-F238E27FC236}">
                <a16:creationId xmlns:a16="http://schemas.microsoft.com/office/drawing/2014/main" id="{CBEC5839-9625-DF6D-94B2-259AE55621B6}"/>
              </a:ext>
            </a:extLst>
          </p:cNvPr>
          <p:cNvSpPr txBox="1">
            <a:spLocks noChangeArrowheads="1"/>
          </p:cNvSpPr>
          <p:nvPr/>
        </p:nvSpPr>
        <p:spPr bwMode="auto">
          <a:xfrm>
            <a:off x="2518596" y="1974026"/>
            <a:ext cx="20235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5" name="Text Box 7">
            <a:extLst>
              <a:ext uri="{FF2B5EF4-FFF2-40B4-BE49-F238E27FC236}">
                <a16:creationId xmlns:a16="http://schemas.microsoft.com/office/drawing/2014/main" id="{C5FC598B-A2A5-A9AB-3E4E-F32094A0D394}"/>
              </a:ext>
            </a:extLst>
          </p:cNvPr>
          <p:cNvSpPr txBox="1">
            <a:spLocks noChangeArrowheads="1"/>
          </p:cNvSpPr>
          <p:nvPr/>
        </p:nvSpPr>
        <p:spPr bwMode="auto">
          <a:xfrm>
            <a:off x="4724400" y="1973751"/>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6" name="Right Arrow 17">
            <a:extLst>
              <a:ext uri="{FF2B5EF4-FFF2-40B4-BE49-F238E27FC236}">
                <a16:creationId xmlns:a16="http://schemas.microsoft.com/office/drawing/2014/main" id="{133FC292-5646-2663-F212-9B0465A208F6}"/>
              </a:ext>
            </a:extLst>
          </p:cNvPr>
          <p:cNvSpPr/>
          <p:nvPr/>
        </p:nvSpPr>
        <p:spPr bwMode="auto">
          <a:xfrm>
            <a:off x="2481375" y="206246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Text Box 7">
            <a:extLst>
              <a:ext uri="{FF2B5EF4-FFF2-40B4-BE49-F238E27FC236}">
                <a16:creationId xmlns:a16="http://schemas.microsoft.com/office/drawing/2014/main" id="{B0F383E9-51D3-B3A6-1590-9BCAB74B45E3}"/>
              </a:ext>
            </a:extLst>
          </p:cNvPr>
          <p:cNvSpPr txBox="1">
            <a:spLocks noChangeArrowheads="1"/>
          </p:cNvSpPr>
          <p:nvPr/>
        </p:nvSpPr>
        <p:spPr bwMode="auto">
          <a:xfrm>
            <a:off x="6883959" y="1975562"/>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58" name="Right Arrow 35">
            <a:extLst>
              <a:ext uri="{FF2B5EF4-FFF2-40B4-BE49-F238E27FC236}">
                <a16:creationId xmlns:a16="http://schemas.microsoft.com/office/drawing/2014/main" id="{E0268AC0-A456-05C3-C5EE-2B63FF635594}"/>
              </a:ext>
            </a:extLst>
          </p:cNvPr>
          <p:cNvSpPr/>
          <p:nvPr/>
        </p:nvSpPr>
        <p:spPr bwMode="auto">
          <a:xfrm>
            <a:off x="456241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ight Arrow 36">
            <a:extLst>
              <a:ext uri="{FF2B5EF4-FFF2-40B4-BE49-F238E27FC236}">
                <a16:creationId xmlns:a16="http://schemas.microsoft.com/office/drawing/2014/main" id="{E6079AD2-E574-25C2-4BDE-08FE942BEC24}"/>
              </a:ext>
            </a:extLst>
          </p:cNvPr>
          <p:cNvSpPr/>
          <p:nvPr/>
        </p:nvSpPr>
        <p:spPr bwMode="auto">
          <a:xfrm>
            <a:off x="666407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1" name="Straight Connector 60">
            <a:extLst>
              <a:ext uri="{FF2B5EF4-FFF2-40B4-BE49-F238E27FC236}">
                <a16:creationId xmlns:a16="http://schemas.microsoft.com/office/drawing/2014/main" id="{1054593E-2AE2-9DB1-9DF0-140D69F415F7}"/>
              </a:ext>
            </a:extLst>
          </p:cNvPr>
          <p:cNvCxnSpPr>
            <a:cxnSpLocks/>
            <a:endCxn id="68" idx="6"/>
          </p:cNvCxnSpPr>
          <p:nvPr/>
        </p:nvCxnSpPr>
        <p:spPr>
          <a:xfrm flipH="1">
            <a:off x="1358754" y="1602904"/>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8F580DD9-0CB5-77F9-73E7-5A8C1BCFDAA7}"/>
              </a:ext>
            </a:extLst>
          </p:cNvPr>
          <p:cNvCxnSpPr>
            <a:cxnSpLocks/>
            <a:endCxn id="65" idx="1"/>
          </p:cNvCxnSpPr>
          <p:nvPr/>
        </p:nvCxnSpPr>
        <p:spPr>
          <a:xfrm>
            <a:off x="4668431" y="1601085"/>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13">
            <a:extLst>
              <a:ext uri="{FF2B5EF4-FFF2-40B4-BE49-F238E27FC236}">
                <a16:creationId xmlns:a16="http://schemas.microsoft.com/office/drawing/2014/main" id="{FF9C1AC1-965C-7B13-0807-30136798104D}"/>
              </a:ext>
            </a:extLst>
          </p:cNvPr>
          <p:cNvSpPr>
            <a:spLocks noChangeArrowheads="1"/>
          </p:cNvSpPr>
          <p:nvPr/>
        </p:nvSpPr>
        <p:spPr bwMode="auto">
          <a:xfrm>
            <a:off x="3512959" y="1883170"/>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4" name="Straight Connector 63">
            <a:extLst>
              <a:ext uri="{FF2B5EF4-FFF2-40B4-BE49-F238E27FC236}">
                <a16:creationId xmlns:a16="http://schemas.microsoft.com/office/drawing/2014/main" id="{F81DE5CE-BC22-E57A-FD66-AEB7F8F2440C}"/>
              </a:ext>
            </a:extLst>
          </p:cNvPr>
          <p:cNvCxnSpPr>
            <a:cxnSpLocks/>
            <a:endCxn id="63" idx="7"/>
          </p:cNvCxnSpPr>
          <p:nvPr/>
        </p:nvCxnSpPr>
        <p:spPr bwMode="auto">
          <a:xfrm flipH="1">
            <a:off x="3574415" y="1601085"/>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Oval 13">
            <a:extLst>
              <a:ext uri="{FF2B5EF4-FFF2-40B4-BE49-F238E27FC236}">
                <a16:creationId xmlns:a16="http://schemas.microsoft.com/office/drawing/2014/main" id="{32475868-E077-1B36-D67D-2D625F08940E}"/>
              </a:ext>
            </a:extLst>
          </p:cNvPr>
          <p:cNvSpPr>
            <a:spLocks noChangeArrowheads="1"/>
          </p:cNvSpPr>
          <p:nvPr/>
        </p:nvSpPr>
        <p:spPr bwMode="auto">
          <a:xfrm>
            <a:off x="5706082" y="187849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6" name="Straight Connector 65">
            <a:extLst>
              <a:ext uri="{FF2B5EF4-FFF2-40B4-BE49-F238E27FC236}">
                <a16:creationId xmlns:a16="http://schemas.microsoft.com/office/drawing/2014/main" id="{8622AD57-9571-C8B9-304F-0BF495855855}"/>
              </a:ext>
            </a:extLst>
          </p:cNvPr>
          <p:cNvCxnSpPr>
            <a:cxnSpLocks/>
            <a:endCxn id="67" idx="2"/>
          </p:cNvCxnSpPr>
          <p:nvPr/>
        </p:nvCxnSpPr>
        <p:spPr>
          <a:xfrm>
            <a:off x="4668431" y="1602701"/>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Oval 13">
            <a:extLst>
              <a:ext uri="{FF2B5EF4-FFF2-40B4-BE49-F238E27FC236}">
                <a16:creationId xmlns:a16="http://schemas.microsoft.com/office/drawing/2014/main" id="{D7E078AA-FEF6-A49C-5A49-B2464FFA8B18}"/>
              </a:ext>
            </a:extLst>
          </p:cNvPr>
          <p:cNvSpPr>
            <a:spLocks noChangeArrowheads="1"/>
          </p:cNvSpPr>
          <p:nvPr/>
        </p:nvSpPr>
        <p:spPr bwMode="auto">
          <a:xfrm>
            <a:off x="8017024" y="1869997"/>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8" name="Oval 13">
            <a:extLst>
              <a:ext uri="{FF2B5EF4-FFF2-40B4-BE49-F238E27FC236}">
                <a16:creationId xmlns:a16="http://schemas.microsoft.com/office/drawing/2014/main" id="{7578BE11-2D02-2DBF-E09B-FD7B9E61C498}"/>
              </a:ext>
            </a:extLst>
          </p:cNvPr>
          <p:cNvSpPr>
            <a:spLocks noChangeArrowheads="1"/>
          </p:cNvSpPr>
          <p:nvPr/>
        </p:nvSpPr>
        <p:spPr bwMode="auto">
          <a:xfrm>
            <a:off x="1285888" y="1892863"/>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 name="TextBox 2">
            <a:extLst>
              <a:ext uri="{FF2B5EF4-FFF2-40B4-BE49-F238E27FC236}">
                <a16:creationId xmlns:a16="http://schemas.microsoft.com/office/drawing/2014/main" id="{1C571C4E-A5D6-B95F-B760-F6ECC2806797}"/>
              </a:ext>
            </a:extLst>
          </p:cNvPr>
          <p:cNvSpPr txBox="1"/>
          <p:nvPr/>
        </p:nvSpPr>
        <p:spPr>
          <a:xfrm flipH="1">
            <a:off x="140192" y="6081281"/>
            <a:ext cx="8846504" cy="584775"/>
          </a:xfrm>
          <a:prstGeom prst="rect">
            <a:avLst/>
          </a:prstGeom>
          <a:noFill/>
        </p:spPr>
        <p:txBody>
          <a:bodyPr wrap="square" rtlCol="0">
            <a:spAutoFit/>
          </a:bodyPr>
          <a:lstStyle/>
          <a:p>
            <a:r>
              <a:rPr kumimoji="0" lang="en-US" sz="1600" b="0" i="0" u="none" strike="noStrike" kern="1200" cap="none" spc="0" normalizeH="0" baseline="0" noProof="0" dirty="0">
                <a:ln>
                  <a:noFill/>
                </a:ln>
                <a:solidFill>
                  <a:srgbClr val="000000"/>
                </a:solidFill>
                <a:effectLst/>
                <a:uLnTx/>
                <a:uFillTx/>
                <a:latin typeface="Verdana"/>
                <a:ea typeface="+mn-ea"/>
                <a:cs typeface="+mn-cs"/>
              </a:rPr>
              <a:t>(Please note that from Section 3, only Subsections 3.3.4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CPUs) and 3.6</a:t>
            </a:r>
          </a:p>
          <a:p>
            <a:r>
              <a:rPr lang="en-US" sz="1600" dirty="0">
                <a:solidFill>
                  <a:srgbClr val="000000"/>
                </a:solidFill>
                <a:latin typeface="Verdana"/>
              </a:rPr>
              <a:t>  (Armv9-A ISA-based CPUs)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included in the Lecture and the exam.</a:t>
            </a:r>
            <a:endParaRPr lang="en-US" sz="1600" dirty="0"/>
          </a:p>
        </p:txBody>
      </p:sp>
    </p:spTree>
    <p:extLst>
      <p:ext uri="{BB962C8B-B14F-4D97-AF65-F5344CB8AC3E}">
        <p14:creationId xmlns:p14="http://schemas.microsoft.com/office/powerpoint/2010/main" val="3800829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ppt_x"/>
                                          </p:val>
                                        </p:tav>
                                        <p:tav tm="100000">
                                          <p:val>
                                            <p:strVal val="#ppt_x"/>
                                          </p:val>
                                        </p:tav>
                                      </p:tavLst>
                                    </p:anim>
                                    <p:anim calcmode="lin" valueType="num">
                                      <p:cBhvr additive="base">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ppt_x"/>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anim calcmode="lin" valueType="num">
                                      <p:cBhvr additive="base">
                                        <p:cTn id="25" dur="500" fill="hold"/>
                                        <p:tgtEl>
                                          <p:spTgt spid="48"/>
                                        </p:tgtEl>
                                        <p:attrNameLst>
                                          <p:attrName>ppt_x</p:attrName>
                                        </p:attrNameLst>
                                      </p:cBhvr>
                                      <p:tavLst>
                                        <p:tav tm="0">
                                          <p:val>
                                            <p:strVal val="#ppt_x"/>
                                          </p:val>
                                        </p:tav>
                                        <p:tav tm="100000">
                                          <p:val>
                                            <p:strVal val="#ppt_x"/>
                                          </p:val>
                                        </p:tav>
                                      </p:tavLst>
                                    </p:anim>
                                    <p:anim calcmode="lin" valueType="num">
                                      <p:cBhvr additive="base">
                                        <p:cTn id="26" dur="500" fill="hold"/>
                                        <p:tgtEl>
                                          <p:spTgt spid="4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68"/>
                                        </p:tgtEl>
                                        <p:attrNameLst>
                                          <p:attrName>style.visibility</p:attrName>
                                        </p:attrNameLst>
                                      </p:cBhvr>
                                      <p:to>
                                        <p:strVal val="visible"/>
                                      </p:to>
                                    </p:set>
                                    <p:anim calcmode="lin" valueType="num">
                                      <p:cBhvr additive="base">
                                        <p:cTn id="29" dur="500" fill="hold"/>
                                        <p:tgtEl>
                                          <p:spTgt spid="68"/>
                                        </p:tgtEl>
                                        <p:attrNameLst>
                                          <p:attrName>ppt_x</p:attrName>
                                        </p:attrNameLst>
                                      </p:cBhvr>
                                      <p:tavLst>
                                        <p:tav tm="0">
                                          <p:val>
                                            <p:strVal val="#ppt_x"/>
                                          </p:val>
                                        </p:tav>
                                        <p:tav tm="100000">
                                          <p:val>
                                            <p:strVal val="#ppt_x"/>
                                          </p:val>
                                        </p:tav>
                                      </p:tavLst>
                                    </p:anim>
                                    <p:anim calcmode="lin" valueType="num">
                                      <p:cBhvr additive="base">
                                        <p:cTn id="30" dur="500" fill="hold"/>
                                        <p:tgtEl>
                                          <p:spTgt spid="6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 calcmode="lin" valueType="num">
                                      <p:cBhvr additive="base">
                                        <p:cTn id="33" dur="500" fill="hold"/>
                                        <p:tgtEl>
                                          <p:spTgt spid="52"/>
                                        </p:tgtEl>
                                        <p:attrNameLst>
                                          <p:attrName>ppt_x</p:attrName>
                                        </p:attrNameLst>
                                      </p:cBhvr>
                                      <p:tavLst>
                                        <p:tav tm="0">
                                          <p:val>
                                            <p:strVal val="#ppt_x"/>
                                          </p:val>
                                        </p:tav>
                                        <p:tav tm="100000">
                                          <p:val>
                                            <p:strVal val="#ppt_x"/>
                                          </p:val>
                                        </p:tav>
                                      </p:tavLst>
                                    </p:anim>
                                    <p:anim calcmode="lin" valueType="num">
                                      <p:cBhvr additive="base">
                                        <p:cTn id="34" dur="500" fill="hold"/>
                                        <p:tgtEl>
                                          <p:spTgt spid="5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additive="base">
                                        <p:cTn id="37" dur="500" fill="hold"/>
                                        <p:tgtEl>
                                          <p:spTgt spid="61"/>
                                        </p:tgtEl>
                                        <p:attrNameLst>
                                          <p:attrName>ppt_x</p:attrName>
                                        </p:attrNameLst>
                                      </p:cBhvr>
                                      <p:tavLst>
                                        <p:tav tm="0">
                                          <p:val>
                                            <p:strVal val="#ppt_x"/>
                                          </p:val>
                                        </p:tav>
                                        <p:tav tm="100000">
                                          <p:val>
                                            <p:strVal val="#ppt_x"/>
                                          </p:val>
                                        </p:tav>
                                      </p:tavLst>
                                    </p:anim>
                                    <p:anim calcmode="lin" valueType="num">
                                      <p:cBhvr additive="base">
                                        <p:cTn id="38"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500" fill="hold"/>
                                        <p:tgtEl>
                                          <p:spTgt spid="49"/>
                                        </p:tgtEl>
                                        <p:attrNameLst>
                                          <p:attrName>ppt_x</p:attrName>
                                        </p:attrNameLst>
                                      </p:cBhvr>
                                      <p:tavLst>
                                        <p:tav tm="0">
                                          <p:val>
                                            <p:strVal val="#ppt_x"/>
                                          </p:val>
                                        </p:tav>
                                        <p:tav tm="100000">
                                          <p:val>
                                            <p:strVal val="#ppt_x"/>
                                          </p:val>
                                        </p:tav>
                                      </p:tavLst>
                                    </p:anim>
                                    <p:anim calcmode="lin" valueType="num">
                                      <p:cBhvr additive="base">
                                        <p:cTn id="48" dur="500" fill="hold"/>
                                        <p:tgtEl>
                                          <p:spTgt spid="4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additive="base">
                                        <p:cTn id="51" dur="500" fill="hold"/>
                                        <p:tgtEl>
                                          <p:spTgt spid="50"/>
                                        </p:tgtEl>
                                        <p:attrNameLst>
                                          <p:attrName>ppt_x</p:attrName>
                                        </p:attrNameLst>
                                      </p:cBhvr>
                                      <p:tavLst>
                                        <p:tav tm="0">
                                          <p:val>
                                            <p:strVal val="#ppt_x"/>
                                          </p:val>
                                        </p:tav>
                                        <p:tav tm="100000">
                                          <p:val>
                                            <p:strVal val="#ppt_x"/>
                                          </p:val>
                                        </p:tav>
                                      </p:tavLst>
                                    </p:anim>
                                    <p:anim calcmode="lin" valueType="num">
                                      <p:cBhvr additive="base">
                                        <p:cTn id="52" dur="500" fill="hold"/>
                                        <p:tgtEl>
                                          <p:spTgt spid="5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ppt_x"/>
                                          </p:val>
                                        </p:tav>
                                        <p:tav tm="100000">
                                          <p:val>
                                            <p:strVal val="#ppt_x"/>
                                          </p:val>
                                        </p:tav>
                                      </p:tavLst>
                                    </p:anim>
                                    <p:anim calcmode="lin" valueType="num">
                                      <p:cBhvr additive="base">
                                        <p:cTn id="56" dur="5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63"/>
                                        </p:tgtEl>
                                        <p:attrNameLst>
                                          <p:attrName>style.visibility</p:attrName>
                                        </p:attrNameLst>
                                      </p:cBhvr>
                                      <p:to>
                                        <p:strVal val="visible"/>
                                      </p:to>
                                    </p:set>
                                    <p:anim calcmode="lin" valueType="num">
                                      <p:cBhvr additive="base">
                                        <p:cTn id="63" dur="500" fill="hold"/>
                                        <p:tgtEl>
                                          <p:spTgt spid="63"/>
                                        </p:tgtEl>
                                        <p:attrNameLst>
                                          <p:attrName>ppt_x</p:attrName>
                                        </p:attrNameLst>
                                      </p:cBhvr>
                                      <p:tavLst>
                                        <p:tav tm="0">
                                          <p:val>
                                            <p:strVal val="#ppt_x"/>
                                          </p:val>
                                        </p:tav>
                                        <p:tav tm="100000">
                                          <p:val>
                                            <p:strVal val="#ppt_x"/>
                                          </p:val>
                                        </p:tav>
                                      </p:tavLst>
                                    </p:anim>
                                    <p:anim calcmode="lin" valueType="num">
                                      <p:cBhvr additive="base">
                                        <p:cTn id="64" dur="500" fill="hold"/>
                                        <p:tgtEl>
                                          <p:spTgt spid="6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ppt_x"/>
                                          </p:val>
                                        </p:tav>
                                        <p:tav tm="100000">
                                          <p:val>
                                            <p:strVal val="#ppt_x"/>
                                          </p:val>
                                        </p:tav>
                                      </p:tavLst>
                                    </p:anim>
                                    <p:anim calcmode="lin" valueType="num">
                                      <p:cBhvr additive="base">
                                        <p:cTn id="6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additive="base">
                                        <p:cTn id="77" dur="500" fill="hold"/>
                                        <p:tgtEl>
                                          <p:spTgt spid="16"/>
                                        </p:tgtEl>
                                        <p:attrNameLst>
                                          <p:attrName>ppt_x</p:attrName>
                                        </p:attrNameLst>
                                      </p:cBhvr>
                                      <p:tavLst>
                                        <p:tav tm="0">
                                          <p:val>
                                            <p:strVal val="#ppt_x"/>
                                          </p:val>
                                        </p:tav>
                                        <p:tav tm="100000">
                                          <p:val>
                                            <p:strVal val="#ppt_x"/>
                                          </p:val>
                                        </p:tav>
                                      </p:tavLst>
                                    </p:anim>
                                    <p:anim calcmode="lin" valueType="num">
                                      <p:cBhvr additive="base">
                                        <p:cTn id="78" dur="500" fill="hold"/>
                                        <p:tgtEl>
                                          <p:spTgt spid="16"/>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45"/>
                                        </p:tgtEl>
                                        <p:attrNameLst>
                                          <p:attrName>style.visibility</p:attrName>
                                        </p:attrNameLst>
                                      </p:cBhvr>
                                      <p:to>
                                        <p:strVal val="visible"/>
                                      </p:to>
                                    </p:set>
                                    <p:anim calcmode="lin" valueType="num">
                                      <p:cBhvr additive="base">
                                        <p:cTn id="81" dur="500" fill="hold"/>
                                        <p:tgtEl>
                                          <p:spTgt spid="45"/>
                                        </p:tgtEl>
                                        <p:attrNameLst>
                                          <p:attrName>ppt_x</p:attrName>
                                        </p:attrNameLst>
                                      </p:cBhvr>
                                      <p:tavLst>
                                        <p:tav tm="0">
                                          <p:val>
                                            <p:strVal val="#ppt_x"/>
                                          </p:val>
                                        </p:tav>
                                        <p:tav tm="100000">
                                          <p:val>
                                            <p:strVal val="#ppt_x"/>
                                          </p:val>
                                        </p:tav>
                                      </p:tavLst>
                                    </p:anim>
                                    <p:anim calcmode="lin" valueType="num">
                                      <p:cBhvr additive="base">
                                        <p:cTn id="82" dur="500" fill="hold"/>
                                        <p:tgtEl>
                                          <p:spTgt spid="45"/>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ppt_x"/>
                                          </p:val>
                                        </p:tav>
                                        <p:tav tm="100000">
                                          <p:val>
                                            <p:strVal val="#ppt_x"/>
                                          </p:val>
                                        </p:tav>
                                      </p:tavLst>
                                    </p:anim>
                                    <p:anim calcmode="lin" valueType="num">
                                      <p:cBhvr additive="base">
                                        <p:cTn id="86" dur="500" fill="hold"/>
                                        <p:tgtEl>
                                          <p:spTgt spid="55"/>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58"/>
                                        </p:tgtEl>
                                        <p:attrNameLst>
                                          <p:attrName>style.visibility</p:attrName>
                                        </p:attrNameLst>
                                      </p:cBhvr>
                                      <p:to>
                                        <p:strVal val="visible"/>
                                      </p:to>
                                    </p:set>
                                    <p:anim calcmode="lin" valueType="num">
                                      <p:cBhvr additive="base">
                                        <p:cTn id="89" dur="500" fill="hold"/>
                                        <p:tgtEl>
                                          <p:spTgt spid="58"/>
                                        </p:tgtEl>
                                        <p:attrNameLst>
                                          <p:attrName>ppt_x</p:attrName>
                                        </p:attrNameLst>
                                      </p:cBhvr>
                                      <p:tavLst>
                                        <p:tav tm="0">
                                          <p:val>
                                            <p:strVal val="#ppt_x"/>
                                          </p:val>
                                        </p:tav>
                                        <p:tav tm="100000">
                                          <p:val>
                                            <p:strVal val="#ppt_x"/>
                                          </p:val>
                                        </p:tav>
                                      </p:tavLst>
                                    </p:anim>
                                    <p:anim calcmode="lin" valueType="num">
                                      <p:cBhvr additive="base">
                                        <p:cTn id="90" dur="500" fill="hold"/>
                                        <p:tgtEl>
                                          <p:spTgt spid="58"/>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62"/>
                                        </p:tgtEl>
                                        <p:attrNameLst>
                                          <p:attrName>style.visibility</p:attrName>
                                        </p:attrNameLst>
                                      </p:cBhvr>
                                      <p:to>
                                        <p:strVal val="visible"/>
                                      </p:to>
                                    </p:set>
                                    <p:anim calcmode="lin" valueType="num">
                                      <p:cBhvr additive="base">
                                        <p:cTn id="93" dur="500" fill="hold"/>
                                        <p:tgtEl>
                                          <p:spTgt spid="62"/>
                                        </p:tgtEl>
                                        <p:attrNameLst>
                                          <p:attrName>ppt_x</p:attrName>
                                        </p:attrNameLst>
                                      </p:cBhvr>
                                      <p:tavLst>
                                        <p:tav tm="0">
                                          <p:val>
                                            <p:strVal val="#ppt_x"/>
                                          </p:val>
                                        </p:tav>
                                        <p:tav tm="100000">
                                          <p:val>
                                            <p:strVal val="#ppt_x"/>
                                          </p:val>
                                        </p:tav>
                                      </p:tavLst>
                                    </p:anim>
                                    <p:anim calcmode="lin" valueType="num">
                                      <p:cBhvr additive="base">
                                        <p:cTn id="9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65"/>
                                        </p:tgtEl>
                                        <p:attrNameLst>
                                          <p:attrName>style.visibility</p:attrName>
                                        </p:attrNameLst>
                                      </p:cBhvr>
                                      <p:to>
                                        <p:strVal val="visible"/>
                                      </p:to>
                                    </p:set>
                                    <p:anim calcmode="lin" valueType="num">
                                      <p:cBhvr additive="base">
                                        <p:cTn id="99" dur="500" fill="hold"/>
                                        <p:tgtEl>
                                          <p:spTgt spid="65"/>
                                        </p:tgtEl>
                                        <p:attrNameLst>
                                          <p:attrName>ppt_x</p:attrName>
                                        </p:attrNameLst>
                                      </p:cBhvr>
                                      <p:tavLst>
                                        <p:tav tm="0">
                                          <p:val>
                                            <p:strVal val="#ppt_x"/>
                                          </p:val>
                                        </p:tav>
                                        <p:tav tm="100000">
                                          <p:val>
                                            <p:strVal val="#ppt_x"/>
                                          </p:val>
                                        </p:tav>
                                      </p:tavLst>
                                    </p:anim>
                                    <p:anim calcmode="lin" valueType="num">
                                      <p:cBhvr additive="base">
                                        <p:cTn id="100" dur="500" fill="hold"/>
                                        <p:tgtEl>
                                          <p:spTgt spid="65"/>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5"/>
                                        </p:tgtEl>
                                        <p:attrNameLst>
                                          <p:attrName>style.visibility</p:attrName>
                                        </p:attrNameLst>
                                      </p:cBhvr>
                                      <p:to>
                                        <p:strVal val="visible"/>
                                      </p:to>
                                    </p:set>
                                    <p:anim calcmode="lin" valueType="num">
                                      <p:cBhvr additive="base">
                                        <p:cTn id="103" dur="500" fill="hold"/>
                                        <p:tgtEl>
                                          <p:spTgt spid="25"/>
                                        </p:tgtEl>
                                        <p:attrNameLst>
                                          <p:attrName>ppt_x</p:attrName>
                                        </p:attrNameLst>
                                      </p:cBhvr>
                                      <p:tavLst>
                                        <p:tav tm="0">
                                          <p:val>
                                            <p:strVal val="#ppt_x"/>
                                          </p:val>
                                        </p:tav>
                                        <p:tav tm="100000">
                                          <p:val>
                                            <p:strVal val="#ppt_x"/>
                                          </p:val>
                                        </p:tav>
                                      </p:tavLst>
                                    </p:anim>
                                    <p:anim calcmode="lin" valueType="num">
                                      <p:cBhvr additive="base">
                                        <p:cTn id="104" dur="500" fill="hold"/>
                                        <p:tgtEl>
                                          <p:spTgt spid="2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500" fill="hold"/>
                                        <p:tgtEl>
                                          <p:spTgt spid="29"/>
                                        </p:tgtEl>
                                        <p:attrNameLst>
                                          <p:attrName>ppt_x</p:attrName>
                                        </p:attrNameLst>
                                      </p:cBhvr>
                                      <p:tavLst>
                                        <p:tav tm="0">
                                          <p:val>
                                            <p:strVal val="#ppt_x"/>
                                          </p:val>
                                        </p:tav>
                                        <p:tav tm="100000">
                                          <p:val>
                                            <p:strVal val="#ppt_x"/>
                                          </p:val>
                                        </p:tav>
                                      </p:tavLst>
                                    </p:anim>
                                    <p:anim calcmode="lin" valueType="num">
                                      <p:cBhvr additive="base">
                                        <p:cTn id="108" dur="500" fill="hold"/>
                                        <p:tgtEl>
                                          <p:spTgt spid="2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500" fill="hold"/>
                                        <p:tgtEl>
                                          <p:spTgt spid="46"/>
                                        </p:tgtEl>
                                        <p:attrNameLst>
                                          <p:attrName>ppt_x</p:attrName>
                                        </p:attrNameLst>
                                      </p:cBhvr>
                                      <p:tavLst>
                                        <p:tav tm="0">
                                          <p:val>
                                            <p:strVal val="#ppt_x"/>
                                          </p:val>
                                        </p:tav>
                                        <p:tav tm="100000">
                                          <p:val>
                                            <p:strVal val="#ppt_x"/>
                                          </p:val>
                                        </p:tav>
                                      </p:tavLst>
                                    </p:anim>
                                    <p:anim calcmode="lin" valueType="num">
                                      <p:cBhvr additive="base">
                                        <p:cTn id="112" dur="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anim calcmode="lin" valueType="num">
                                      <p:cBhvr additive="base">
                                        <p:cTn id="115" dur="500" fill="hold"/>
                                        <p:tgtEl>
                                          <p:spTgt spid="57"/>
                                        </p:tgtEl>
                                        <p:attrNameLst>
                                          <p:attrName>ppt_x</p:attrName>
                                        </p:attrNameLst>
                                      </p:cBhvr>
                                      <p:tavLst>
                                        <p:tav tm="0">
                                          <p:val>
                                            <p:strVal val="#ppt_x"/>
                                          </p:val>
                                        </p:tav>
                                        <p:tav tm="100000">
                                          <p:val>
                                            <p:strVal val="#ppt_x"/>
                                          </p:val>
                                        </p:tav>
                                      </p:tavLst>
                                    </p:anim>
                                    <p:anim calcmode="lin" valueType="num">
                                      <p:cBhvr additive="base">
                                        <p:cTn id="116" dur="500" fill="hold"/>
                                        <p:tgtEl>
                                          <p:spTgt spid="5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59"/>
                                        </p:tgtEl>
                                        <p:attrNameLst>
                                          <p:attrName>style.visibility</p:attrName>
                                        </p:attrNameLst>
                                      </p:cBhvr>
                                      <p:to>
                                        <p:strVal val="visible"/>
                                      </p:to>
                                    </p:set>
                                    <p:anim calcmode="lin" valueType="num">
                                      <p:cBhvr additive="base">
                                        <p:cTn id="119" dur="500" fill="hold"/>
                                        <p:tgtEl>
                                          <p:spTgt spid="59"/>
                                        </p:tgtEl>
                                        <p:attrNameLst>
                                          <p:attrName>ppt_x</p:attrName>
                                        </p:attrNameLst>
                                      </p:cBhvr>
                                      <p:tavLst>
                                        <p:tav tm="0">
                                          <p:val>
                                            <p:strVal val="#ppt_x"/>
                                          </p:val>
                                        </p:tav>
                                        <p:tav tm="100000">
                                          <p:val>
                                            <p:strVal val="#ppt_x"/>
                                          </p:val>
                                        </p:tav>
                                      </p:tavLst>
                                    </p:anim>
                                    <p:anim calcmode="lin" valueType="num">
                                      <p:cBhvr additive="base">
                                        <p:cTn id="120" dur="500" fill="hold"/>
                                        <p:tgtEl>
                                          <p:spTgt spid="5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67"/>
                                        </p:tgtEl>
                                        <p:attrNameLst>
                                          <p:attrName>style.visibility</p:attrName>
                                        </p:attrNameLst>
                                      </p:cBhvr>
                                      <p:to>
                                        <p:strVal val="visible"/>
                                      </p:to>
                                    </p:set>
                                    <p:anim calcmode="lin" valueType="num">
                                      <p:cBhvr additive="base">
                                        <p:cTn id="123" dur="500" fill="hold"/>
                                        <p:tgtEl>
                                          <p:spTgt spid="67"/>
                                        </p:tgtEl>
                                        <p:attrNameLst>
                                          <p:attrName>ppt_x</p:attrName>
                                        </p:attrNameLst>
                                      </p:cBhvr>
                                      <p:tavLst>
                                        <p:tav tm="0">
                                          <p:val>
                                            <p:strVal val="#ppt_x"/>
                                          </p:val>
                                        </p:tav>
                                        <p:tav tm="100000">
                                          <p:val>
                                            <p:strVal val="#ppt_x"/>
                                          </p:val>
                                        </p:tav>
                                      </p:tavLst>
                                    </p:anim>
                                    <p:anim calcmode="lin" valueType="num">
                                      <p:cBhvr additive="base">
                                        <p:cTn id="124" dur="500" fill="hold"/>
                                        <p:tgtEl>
                                          <p:spTgt spid="67"/>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66"/>
                                        </p:tgtEl>
                                        <p:attrNameLst>
                                          <p:attrName>style.visibility</p:attrName>
                                        </p:attrNameLst>
                                      </p:cBhvr>
                                      <p:to>
                                        <p:strVal val="visible"/>
                                      </p:to>
                                    </p:set>
                                    <p:anim calcmode="lin" valueType="num">
                                      <p:cBhvr additive="base">
                                        <p:cTn id="127" dur="500" fill="hold"/>
                                        <p:tgtEl>
                                          <p:spTgt spid="66"/>
                                        </p:tgtEl>
                                        <p:attrNameLst>
                                          <p:attrName>ppt_x</p:attrName>
                                        </p:attrNameLst>
                                      </p:cBhvr>
                                      <p:tavLst>
                                        <p:tav tm="0">
                                          <p:val>
                                            <p:strVal val="#ppt_x"/>
                                          </p:val>
                                        </p:tav>
                                        <p:tav tm="100000">
                                          <p:val>
                                            <p:strVal val="#ppt_x"/>
                                          </p:val>
                                        </p:tav>
                                      </p:tavLst>
                                    </p:anim>
                                    <p:anim calcmode="lin" valueType="num">
                                      <p:cBhvr additive="base">
                                        <p:cTn id="12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51"/>
                                        </p:tgtEl>
                                        <p:attrNameLst>
                                          <p:attrName>style.visibility</p:attrName>
                                        </p:attrNameLst>
                                      </p:cBhvr>
                                      <p:to>
                                        <p:strVal val="visible"/>
                                      </p:to>
                                    </p:set>
                                    <p:anim calcmode="lin" valueType="num">
                                      <p:cBhvr additive="base">
                                        <p:cTn id="133" dur="500" fill="hold"/>
                                        <p:tgtEl>
                                          <p:spTgt spid="51"/>
                                        </p:tgtEl>
                                        <p:attrNameLst>
                                          <p:attrName>ppt_x</p:attrName>
                                        </p:attrNameLst>
                                      </p:cBhvr>
                                      <p:tavLst>
                                        <p:tav tm="0">
                                          <p:val>
                                            <p:strVal val="#ppt_x"/>
                                          </p:val>
                                        </p:tav>
                                        <p:tav tm="100000">
                                          <p:val>
                                            <p:strVal val="#ppt_x"/>
                                          </p:val>
                                        </p:tav>
                                      </p:tavLst>
                                    </p:anim>
                                    <p:anim calcmode="lin" valueType="num">
                                      <p:cBhvr additive="base">
                                        <p:cTn id="134" dur="500" fill="hold"/>
                                        <p:tgtEl>
                                          <p:spTgt spid="51"/>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3"/>
                                        </p:tgtEl>
                                        <p:attrNameLst>
                                          <p:attrName>style.visibility</p:attrName>
                                        </p:attrNameLst>
                                      </p:cBhvr>
                                      <p:to>
                                        <p:strVal val="visible"/>
                                      </p:to>
                                    </p:set>
                                    <p:anim calcmode="lin" valueType="num">
                                      <p:cBhvr additive="base">
                                        <p:cTn id="137" dur="500" fill="hold"/>
                                        <p:tgtEl>
                                          <p:spTgt spid="3"/>
                                        </p:tgtEl>
                                        <p:attrNameLst>
                                          <p:attrName>ppt_x</p:attrName>
                                        </p:attrNameLst>
                                      </p:cBhvr>
                                      <p:tavLst>
                                        <p:tav tm="0">
                                          <p:val>
                                            <p:strVal val="#ppt_x"/>
                                          </p:val>
                                        </p:tav>
                                        <p:tav tm="100000">
                                          <p:val>
                                            <p:strVal val="#ppt_x"/>
                                          </p:val>
                                        </p:tav>
                                      </p:tavLst>
                                    </p:anim>
                                    <p:anim calcmode="lin" valueType="num">
                                      <p:cBhvr additive="base">
                                        <p:cTn id="1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p:bldP spid="25" grpId="0" animBg="1"/>
      <p:bldP spid="29" grpId="0"/>
      <p:bldP spid="30" grpId="0"/>
      <p:bldP spid="44" grpId="0"/>
      <p:bldP spid="45" grpId="0"/>
      <p:bldP spid="46" grpId="0"/>
      <p:bldP spid="47" grpId="0"/>
      <p:bldP spid="48" grpId="0" animBg="1"/>
      <p:bldP spid="49" grpId="0" animBg="1"/>
      <p:bldP spid="50" grpId="0"/>
      <p:bldP spid="51" grpId="0" animBg="1"/>
      <p:bldP spid="52" grpId="0"/>
      <p:bldP spid="53" grpId="0"/>
      <p:bldP spid="54" grpId="0"/>
      <p:bldP spid="55" grpId="0"/>
      <p:bldP spid="56" grpId="0" animBg="1"/>
      <p:bldP spid="57" grpId="0"/>
      <p:bldP spid="58" grpId="0" animBg="1"/>
      <p:bldP spid="59" grpId="0" animBg="1"/>
      <p:bldP spid="63" grpId="0" animBg="1"/>
      <p:bldP spid="65" grpId="0" animBg="1"/>
      <p:bldP spid="67" grpId="0" animBg="1"/>
      <p:bldP spid="68" grpId="0" animBg="1"/>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02645" y="1953460"/>
            <a:ext cx="8100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p:cNvSpPr/>
          <p:nvPr/>
        </p:nvSpPr>
        <p:spPr>
          <a:xfrm>
            <a:off x="1970407" y="2902671"/>
            <a:ext cx="541366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6254065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7F40A0-9CC5-5D8F-DAC3-925F4F1C42CA}"/>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89CDC6F0-8750-1B81-F30C-0ADFCB1BF132}"/>
              </a:ext>
            </a:extLst>
          </p:cNvPr>
          <p:cNvSpPr txBox="1"/>
          <p:nvPr/>
        </p:nvSpPr>
        <p:spPr>
          <a:xfrm>
            <a:off x="73103" y="442852"/>
            <a:ext cx="9237465" cy="68480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3.1 ARM’s CPU designs preceding the ARM Cortex family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 Overview of Armv1-Armv2 based CPU cores and their use in mobiles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4" name="Picture 2" descr="C:\Users\Sima Dezső\Documents\arm_processors\armhistory[1].JPG">
            <a:extLst>
              <a:ext uri="{FF2B5EF4-FFF2-40B4-BE49-F238E27FC236}">
                <a16:creationId xmlns:a16="http://schemas.microsoft.com/office/drawing/2014/main" id="{A15D75E7-3F0D-BF60-F810-C2ED583C96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545" y="1251932"/>
            <a:ext cx="8145905" cy="5606068"/>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0B4F1D18-A3ED-5727-9BA9-02F719A1E785}"/>
              </a:ext>
            </a:extLst>
          </p:cNvPr>
          <p:cNvSpPr/>
          <p:nvPr/>
        </p:nvSpPr>
        <p:spPr bwMode="auto">
          <a:xfrm>
            <a:off x="476790" y="1268760"/>
            <a:ext cx="3690165" cy="990110"/>
          </a:xfrm>
          <a:prstGeom prst="roundRect">
            <a:avLst/>
          </a:prstGeom>
          <a:noFill/>
          <a:ln w="3810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CB4EDC74-4DDB-C4B3-0625-1144D549A970}"/>
              </a:ext>
            </a:extLst>
          </p:cNvPr>
          <p:cNvSpPr>
            <a:spLocks noGrp="1"/>
          </p:cNvSpPr>
          <p:nvPr>
            <p:ph type="title"/>
          </p:nvPr>
        </p:nvSpPr>
        <p:spPr>
          <a:xfrm>
            <a:off x="0" y="-4297"/>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a:t>
            </a:r>
          </a:p>
        </p:txBody>
      </p:sp>
    </p:spTree>
    <p:extLst>
      <p:ext uri="{BB962C8B-B14F-4D97-AF65-F5344CB8AC3E}">
        <p14:creationId xmlns:p14="http://schemas.microsoft.com/office/powerpoint/2010/main" val="182440846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BF7186-EE48-39A8-3369-93E4E0B638A7}"/>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546FD1CA-24CF-DA68-96AF-2C6E58FDE450}"/>
              </a:ext>
            </a:extLst>
          </p:cNvPr>
          <p:cNvSpPr txBox="1"/>
          <p:nvPr/>
        </p:nvSpPr>
        <p:spPr>
          <a:xfrm>
            <a:off x="73630" y="413665"/>
            <a:ext cx="45205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FF0000"/>
                </a:solidFill>
                <a:effectLst/>
                <a:uLnTx/>
                <a:uFillTx/>
                <a:latin typeface="Verdana"/>
                <a:ea typeface="+mn-ea"/>
                <a:cs typeface="+mn-cs"/>
              </a:rPr>
              <a:t>R</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emarks</a:t>
            </a:r>
            <a:r>
              <a:rPr kumimoji="0" lang="en-US" sz="1600" b="0" i="0" u="none" strike="noStrike" kern="1200" cap="none" spc="0" normalizeH="0" baseline="0" noProof="0" dirty="0">
                <a:ln>
                  <a:noFill/>
                </a:ln>
                <a:solidFill>
                  <a:srgbClr val="FF0000"/>
                </a:solidFill>
                <a:effectLst/>
                <a:uLnTx/>
                <a:uFillTx/>
                <a:latin typeface="Verdana"/>
                <a:ea typeface="+mn-ea"/>
                <a:cs typeface="+mn-cs"/>
              </a:rPr>
              <a:t> to the address spaces supported</a:t>
            </a:r>
          </a:p>
        </p:txBody>
      </p:sp>
      <p:sp>
        <p:nvSpPr>
          <p:cNvPr id="4" name="TextBox 3">
            <a:extLst>
              <a:ext uri="{FF2B5EF4-FFF2-40B4-BE49-F238E27FC236}">
                <a16:creationId xmlns:a16="http://schemas.microsoft.com/office/drawing/2014/main" id="{DB2A7CA5-6515-1BE5-6282-F8C77BB67BEC}"/>
              </a:ext>
            </a:extLst>
          </p:cNvPr>
          <p:cNvSpPr txBox="1"/>
          <p:nvPr/>
        </p:nvSpPr>
        <p:spPr>
          <a:xfrm>
            <a:off x="405385" y="1057359"/>
            <a:ext cx="893764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70" normalizeH="0" baseline="0" noProof="0" dirty="0">
                <a:ln>
                  <a:noFill/>
                </a:ln>
                <a:solidFill>
                  <a:srgbClr val="000000"/>
                </a:solidFill>
                <a:effectLst/>
                <a:uLnTx/>
                <a:uFillTx/>
                <a:latin typeface="Verdana"/>
                <a:ea typeface="+mn-ea"/>
                <a:cs typeface="+mn-cs"/>
              </a:rPr>
              <a:t>The earliest CPU cores</a:t>
            </a:r>
            <a:r>
              <a:rPr kumimoji="0" lang="en-US" sz="1600" b="0" i="0" u="none" strike="noStrike" kern="1200" cap="none" spc="-70" normalizeH="0" baseline="0" noProof="0" dirty="0">
                <a:ln>
                  <a:noFill/>
                </a:ln>
                <a:solidFill>
                  <a:srgbClr val="0070C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such as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ARM1</a:t>
            </a:r>
            <a:r>
              <a:rPr kumimoji="0" lang="hu-HU"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or </a:t>
            </a:r>
            <a:r>
              <a:rPr kumimoji="0" lang="en-US" sz="1600" b="0" i="0" u="none" strike="noStrike" kern="1200" cap="none" spc="-70" normalizeH="0" baseline="0" noProof="0" dirty="0">
                <a:ln>
                  <a:noFill/>
                </a:ln>
                <a:solidFill>
                  <a:srgbClr val="0070C0"/>
                </a:solidFill>
                <a:effectLst/>
                <a:uLnTx/>
                <a:uFillTx/>
                <a:latin typeface="Verdana"/>
                <a:ea typeface="+mn-ea"/>
                <a:cs typeface="+mn-cs"/>
              </a:rPr>
              <a:t>ARM2</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cores, were </a:t>
            </a:r>
            <a:r>
              <a:rPr kumimoji="0" lang="en-US" sz="1600" b="0" i="0" u="none" strike="noStrike" kern="1200" cap="none" spc="-70" normalizeH="0" baseline="0" noProof="0" dirty="0">
                <a:ln>
                  <a:noFill/>
                </a:ln>
                <a:solidFill>
                  <a:srgbClr val="000000"/>
                </a:solidFill>
                <a:effectLst/>
                <a:uLnTx/>
                <a:uFillTx/>
                <a:latin typeface="Verdana"/>
                <a:ea typeface="+mn-ea"/>
                <a:cs typeface="+mn-cs"/>
              </a:rPr>
              <a:t>based on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ISA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70" normalizeH="0" baseline="0" noProof="0" dirty="0">
                <a:ln>
                  <a:noFill/>
                </a:ln>
                <a:solidFill>
                  <a:srgbClr val="0070C0"/>
                </a:solidFill>
                <a:effectLst/>
                <a:uLnTx/>
                <a:uFillTx/>
                <a:latin typeface="Verdana"/>
                <a:ea typeface="+mn-ea"/>
                <a:cs typeface="+mn-cs"/>
              </a:rPr>
              <a:t>       versions Armv1 and Armv2</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cores only had a </a:t>
            </a:r>
            <a:r>
              <a:rPr kumimoji="0" lang="en-US" sz="1600" b="0" i="0" u="none" strike="noStrike" kern="1200" cap="none" spc="0" normalizeH="0" baseline="0" noProof="0" dirty="0">
                <a:ln>
                  <a:noFill/>
                </a:ln>
                <a:solidFill>
                  <a:srgbClr val="0070C0"/>
                </a:solidFill>
                <a:effectLst/>
                <a:uLnTx/>
                <a:uFillTx/>
                <a:latin typeface="Verdana"/>
                <a:ea typeface="+mn-ea"/>
                <a:cs typeface="+mn-cs"/>
              </a:rPr>
              <a:t>26-bit address bus </a:t>
            </a:r>
            <a:r>
              <a:rPr kumimoji="0" lang="en-US" sz="1600" b="0" i="0" u="none" strike="noStrike" kern="1200" cap="none" spc="0" normalizeH="0" baseline="0" noProof="0" dirty="0">
                <a:ln>
                  <a:noFill/>
                </a:ln>
                <a:solidFill>
                  <a:srgbClr val="000000"/>
                </a:solidFill>
                <a:effectLst/>
                <a:uLnTx/>
                <a:uFillTx/>
                <a:latin typeface="Verdana"/>
                <a:ea typeface="+mn-ea"/>
                <a:cs typeface="+mn-cs"/>
              </a:rPr>
              <a:t>but a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data bus,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makes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them </a:t>
            </a:r>
            <a:r>
              <a:rPr kumimoji="0" lang="en-US" sz="1600" b="0" i="0" u="none" strike="noStrike" kern="1200" cap="none" spc="0" normalizeH="0" baseline="0" noProof="0" dirty="0">
                <a:ln>
                  <a:noFill/>
                </a:ln>
                <a:solidFill>
                  <a:srgbClr val="FF0000"/>
                </a:solidFill>
                <a:effectLst/>
                <a:uLnTx/>
                <a:uFillTx/>
                <a:latin typeface="Verdana"/>
                <a:ea typeface="+mn-ea"/>
                <a:cs typeface="+mn-cs"/>
              </a:rPr>
              <a:t>ARM’s 26-bit architectures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On the other hand,</a:t>
            </a:r>
            <a:r>
              <a:rPr kumimoji="0" lang="hu-HU"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CPU cores based on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Armv3 or higher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versions </a:t>
            </a:r>
            <a:r>
              <a:rPr kumimoji="0" lang="en-US" sz="1600" b="0" i="0" u="none" strike="noStrike" kern="1200" cap="none" spc="-40" normalizeH="0" baseline="0" noProof="0" dirty="0">
                <a:ln>
                  <a:noFill/>
                </a:ln>
                <a:solidFill>
                  <a:srgbClr val="0070C0"/>
                </a:solidFill>
                <a:effectLst/>
                <a:uLnTx/>
                <a:uFillTx/>
                <a:latin typeface="Verdana"/>
                <a:ea typeface="+mn-ea"/>
                <a:cs typeface="+mn-cs"/>
              </a:rPr>
              <a:t>up to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Arm v7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already suppor</a:t>
            </a:r>
            <a:r>
              <a:rPr kumimoji="0" lang="en-US" sz="1600" b="0" i="0" u="none" strike="noStrike" kern="1200" cap="none" spc="0" normalizeH="0" baseline="0" noProof="0" dirty="0">
                <a:ln>
                  <a:noFill/>
                </a:ln>
                <a:solidFill>
                  <a:srgbClr val="000000"/>
                </a:solidFill>
                <a:effectLst/>
                <a:uLnTx/>
                <a:uFillTx/>
                <a:latin typeface="Verdana"/>
                <a:ea typeface="+mn-ea"/>
                <a:cs typeface="+mn-cs"/>
              </a:rPr>
              <a:t>t 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address space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are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32-bit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architectures.      </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Later, t</a:t>
            </a:r>
            <a:r>
              <a:rPr kumimoji="0" lang="hu-HU" sz="1600" b="0" i="0" u="none" strike="noStrike" kern="1200" cap="none" spc="-20" normalizeH="0" baseline="0" noProof="0" dirty="0">
                <a:ln>
                  <a:noFill/>
                </a:ln>
                <a:solidFill>
                  <a:srgbClr val="000000"/>
                </a:solidFill>
                <a:effectLst/>
                <a:uLnTx/>
                <a:uFillTx/>
                <a:latin typeface="Verdana"/>
                <a:ea typeface="+mn-ea"/>
                <a:cs typeface="+mn-cs"/>
              </a:rPr>
              <a:t>he </a:t>
            </a:r>
            <a:r>
              <a:rPr kumimoji="0" lang="hu-HU" sz="1600" b="0" i="0" u="none" strike="noStrike" kern="1200" cap="none" spc="-20" normalizeH="0" baseline="0" noProof="0" dirty="0">
                <a:ln>
                  <a:noFill/>
                </a:ln>
                <a:solidFill>
                  <a:srgbClr val="0070C0"/>
                </a:solidFill>
                <a:effectLst/>
                <a:uLnTx/>
                <a:uFillTx/>
                <a:latin typeface="Verdana"/>
                <a:ea typeface="+mn-ea"/>
                <a:cs typeface="+mn-cs"/>
              </a:rPr>
              <a:t>Armv8 ISA </a:t>
            </a:r>
            <a:r>
              <a:rPr kumimoji="0" lang="en-US" sz="1600" b="0" i="0" u="none" strike="noStrike" kern="1200" cap="none" spc="-20" normalizeH="0" baseline="0" noProof="0" dirty="0">
                <a:ln>
                  <a:noFill/>
                </a:ln>
                <a:solidFill>
                  <a:srgbClr val="0070C0"/>
                </a:solidFill>
                <a:effectLst/>
                <a:uLnTx/>
                <a:uFillTx/>
                <a:latin typeface="Verdana"/>
                <a:ea typeface="+mn-ea"/>
                <a:cs typeface="+mn-cs"/>
              </a:rPr>
              <a:t>expanded the address space to 64-bit</a:t>
            </a:r>
            <a:r>
              <a:rPr kumimoji="0" lang="en-US" sz="1600" b="0" i="0" u="none" strike="noStrike" kern="1200" cap="none" spc="-20" normalizeH="0" baseline="0" noProof="0" dirty="0">
                <a:ln>
                  <a:noFill/>
                </a:ln>
                <a:solidFill>
                  <a:srgbClr val="FF0000"/>
                </a:solidFill>
                <a:effectLst/>
                <a:uLnTx/>
                <a:uFillTx/>
                <a:latin typeface="Verdana"/>
                <a:ea typeface="+mn-ea"/>
                <a:cs typeface="+mn-cs"/>
              </a:rPr>
              <a:t> </a:t>
            </a:r>
            <a:r>
              <a:rPr kumimoji="0" lang="en-US" sz="1600" b="0" i="0" u="none" strike="noStrike" kern="1200" cap="none" spc="-20" normalizeH="0" baseline="0" noProof="0" dirty="0">
                <a:ln>
                  <a:noFill/>
                </a:ln>
                <a:solidFill>
                  <a:srgbClr val="0070C0"/>
                </a:solidFill>
                <a:effectLst/>
                <a:uLnTx/>
                <a:uFillTx/>
                <a:latin typeface="Verdana"/>
                <a:ea typeface="+mn-ea"/>
                <a:cs typeface="+mn-cs"/>
              </a:rPr>
              <a:t>in </a:t>
            </a:r>
            <a:r>
              <a:rPr kumimoji="0" lang="hu-HU" sz="1600" b="0" i="0" u="none" strike="noStrike" kern="1200" cap="none" spc="-2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20" normalizeH="0" baseline="0" noProof="0" dirty="0">
                <a:ln>
                  <a:noFill/>
                </a:ln>
                <a:solidFill>
                  <a:srgbClr val="0070C0"/>
                </a:solidFill>
                <a:effectLst/>
                <a:uLnTx/>
                <a:uFillTx/>
                <a:latin typeface="Verdana"/>
                <a:ea typeface="+mn-ea"/>
                <a:cs typeface="+mn-cs"/>
              </a:rPr>
              <a:t> AArch64 </a:t>
            </a:r>
            <a:r>
              <a:rPr kumimoji="0" lang="hu-HU" sz="1600" b="0" i="0" u="none" strike="noStrike" kern="1200" cap="none" spc="-20" normalizeH="0" baseline="0" noProof="0" dirty="0" err="1">
                <a:ln>
                  <a:noFill/>
                </a:ln>
                <a:solidFill>
                  <a:srgbClr val="0070C0"/>
                </a:solidFill>
                <a:effectLst/>
                <a:uLnTx/>
                <a:uFillTx/>
                <a:latin typeface="Verdana"/>
                <a:ea typeface="+mn-ea"/>
                <a:cs typeface="+mn-cs"/>
              </a:rPr>
              <a:t>mode</a:t>
            </a:r>
            <a:r>
              <a:rPr kumimoji="0" lang="en-US" sz="1600" b="0" i="0" u="none" strike="noStrike" kern="1200" cap="none" spc="-20" normalizeH="0" baseline="0" noProof="0" dirty="0">
                <a:ln>
                  <a:noFill/>
                </a:ln>
                <a:solidFill>
                  <a:srgbClr val="0070C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paving the way for </a:t>
            </a:r>
            <a:r>
              <a:rPr kumimoji="0" lang="en-US" sz="1600" b="0" i="0" u="none" strike="noStrike" kern="1200" cap="none" spc="0" normalizeH="0" baseline="0" noProof="0" dirty="0">
                <a:ln>
                  <a:noFill/>
                </a:ln>
                <a:solidFill>
                  <a:srgbClr val="FF0000"/>
                </a:solidFill>
                <a:effectLst/>
                <a:uLnTx/>
                <a:uFillTx/>
                <a:latin typeface="Verdana"/>
                <a:ea typeface="+mn-ea"/>
                <a:cs typeface="+mn-cs"/>
              </a:rPr>
              <a:t>64-bit architectures</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p:txBody>
      </p:sp>
      <p:sp>
        <p:nvSpPr>
          <p:cNvPr id="5" name="Title 1">
            <a:extLst>
              <a:ext uri="{FF2B5EF4-FFF2-40B4-BE49-F238E27FC236}">
                <a16:creationId xmlns:a16="http://schemas.microsoft.com/office/drawing/2014/main" id="{8A94F831-8EC6-BFBF-3EFD-7DDFAFE22558}"/>
              </a:ext>
            </a:extLst>
          </p:cNvPr>
          <p:cNvSpPr>
            <a:spLocks noGrp="1"/>
          </p:cNvSpPr>
          <p:nvPr>
            <p:ph type="title"/>
          </p:nvPr>
        </p:nvSpPr>
        <p:spPr>
          <a:xfrm>
            <a:off x="0" y="-4412"/>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(2)</a:t>
            </a:r>
          </a:p>
        </p:txBody>
      </p:sp>
      <p:sp>
        <p:nvSpPr>
          <p:cNvPr id="2" name="TextBox 1">
            <a:extLst>
              <a:ext uri="{FF2B5EF4-FFF2-40B4-BE49-F238E27FC236}">
                <a16:creationId xmlns:a16="http://schemas.microsoft.com/office/drawing/2014/main" id="{97E50254-8A15-0B67-2373-3B670438DA91}"/>
              </a:ext>
            </a:extLst>
          </p:cNvPr>
          <p:cNvSpPr txBox="1"/>
          <p:nvPr/>
        </p:nvSpPr>
        <p:spPr>
          <a:xfrm>
            <a:off x="243782" y="742324"/>
            <a:ext cx="402546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already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mentioned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Section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2.1</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914238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additive="base">
                                        <p:cTn id="7"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additive="base">
                                        <p:cTn id="1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5" end="5"/>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additive="base">
                                        <p:cTn id="1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anim calcmode="lin" valueType="num">
                                      <p:cBhvr additive="base">
                                        <p:cTn id="21"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7" end="7"/>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8" end="8"/>
                                            </p:txEl>
                                          </p:spTgt>
                                        </p:tgtEl>
                                        <p:attrNameLst>
                                          <p:attrName>style.visibility</p:attrName>
                                        </p:attrNameLst>
                                      </p:cBhvr>
                                      <p:to>
                                        <p:strVal val="visible"/>
                                      </p:to>
                                    </p:set>
                                    <p:anim calcmode="lin" valueType="num">
                                      <p:cBhvr additive="base">
                                        <p:cTn id="25"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27032B-92AC-F32C-6806-9D28FA19118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F85DFE-82EA-2403-EF24-A66C64B598DC}"/>
              </a:ext>
            </a:extLst>
          </p:cNvPr>
          <p:cNvSpPr>
            <a:spLocks noGrp="1"/>
          </p:cNvSpPr>
          <p:nvPr>
            <p:ph type="title"/>
          </p:nvPr>
        </p:nvSpPr>
        <p:spPr>
          <a:xfrm>
            <a:off x="0" y="-11347"/>
            <a:ext cx="9144000" cy="393700"/>
          </a:xfrm>
        </p:spPr>
        <p:txBody>
          <a:bodyPr/>
          <a:lstStyle/>
          <a:p>
            <a:r>
              <a:rPr lang="en-US" sz="1700" dirty="0">
                <a:solidFill>
                  <a:srgbClr val="FFFFFF"/>
                </a:solidFill>
              </a:rPr>
              <a:t>3.1 ARM’s CPU designs preceding the ARM Cortex family (3)</a:t>
            </a:r>
          </a:p>
        </p:txBody>
      </p:sp>
      <p:sp>
        <p:nvSpPr>
          <p:cNvPr id="3" name="TextBox 2">
            <a:extLst>
              <a:ext uri="{FF2B5EF4-FFF2-40B4-BE49-F238E27FC236}">
                <a16:creationId xmlns:a16="http://schemas.microsoft.com/office/drawing/2014/main" id="{FACA4AB6-3656-C43B-7EFC-0808B77EFBC2}"/>
              </a:ext>
            </a:extLst>
          </p:cNvPr>
          <p:cNvSpPr txBox="1"/>
          <p:nvPr/>
        </p:nvSpPr>
        <p:spPr>
          <a:xfrm>
            <a:off x="238292" y="845113"/>
            <a:ext cx="51752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   ARM’s basic ISA (Armv3 – v4) </a:t>
            </a:r>
            <a:r>
              <a:rPr kumimoji="0" lang="hu-HU" sz="1800" b="0" i="0" u="none" strike="noStrike" kern="1200" cap="none" spc="0" normalizeH="0" baseline="0" noProof="0" dirty="0">
                <a:ln>
                  <a:noFill/>
                </a:ln>
                <a:solidFill>
                  <a:srgbClr val="2D2D8A"/>
                </a:solidFill>
                <a:effectLst/>
                <a:uLnTx/>
                <a:uFillTx/>
                <a:latin typeface="Verdana"/>
                <a:ea typeface="+mn-ea"/>
                <a:cs typeface="+mn-cs"/>
              </a:rPr>
              <a:t>[21</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22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en-GB"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11EBBCC7-C717-3F55-A79B-96EABF7A6C4E}"/>
              </a:ext>
            </a:extLst>
          </p:cNvPr>
          <p:cNvSpPr txBox="1"/>
          <p:nvPr/>
        </p:nvSpPr>
        <p:spPr>
          <a:xfrm>
            <a:off x="5040037" y="3453093"/>
            <a:ext cx="1085554" cy="6540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Stack pointer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Link register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PC</a:t>
            </a:r>
          </a:p>
        </p:txBody>
      </p:sp>
      <p:sp>
        <p:nvSpPr>
          <p:cNvPr id="5" name="TextBox 4">
            <a:extLst>
              <a:ext uri="{FF2B5EF4-FFF2-40B4-BE49-F238E27FC236}">
                <a16:creationId xmlns:a16="http://schemas.microsoft.com/office/drawing/2014/main" id="{4AAF6D6D-EF6E-DC7A-9EC5-0A5A5B35DCD6}"/>
              </a:ext>
            </a:extLst>
          </p:cNvPr>
          <p:cNvSpPr txBox="1"/>
          <p:nvPr/>
        </p:nvSpPr>
        <p:spPr>
          <a:xfrm>
            <a:off x="4130727" y="1361187"/>
            <a:ext cx="94769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32-bit wide</a:t>
            </a:r>
          </a:p>
        </p:txBody>
      </p:sp>
      <p:sp>
        <p:nvSpPr>
          <p:cNvPr id="6" name="TextBox 5">
            <a:extLst>
              <a:ext uri="{FF2B5EF4-FFF2-40B4-BE49-F238E27FC236}">
                <a16:creationId xmlns:a16="http://schemas.microsoft.com/office/drawing/2014/main" id="{1251F104-D790-F869-31BA-A06627D83F0A}"/>
              </a:ext>
            </a:extLst>
          </p:cNvPr>
          <p:cNvSpPr txBox="1"/>
          <p:nvPr/>
        </p:nvSpPr>
        <p:spPr>
          <a:xfrm>
            <a:off x="3107164" y="4325240"/>
            <a:ext cx="315035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GPRs in the</a:t>
            </a:r>
            <a:r>
              <a:rPr kumimoji="0" lang="hu-HU" sz="1050" b="0" i="0" u="none" strike="noStrike" kern="1200" cap="none" spc="0" normalizeH="0" baseline="0" noProof="0" dirty="0">
                <a:ln>
                  <a:noFill/>
                </a:ln>
                <a:solidFill>
                  <a:srgbClr val="000000"/>
                </a:solidFill>
                <a:effectLst/>
                <a:uLnTx/>
                <a:uFillTx/>
                <a:latin typeface="Verdana"/>
                <a:ea typeface="+mn-ea"/>
                <a:cs typeface="+mn-cs"/>
              </a:rPr>
              <a:t> </a:t>
            </a:r>
            <a:r>
              <a:rPr kumimoji="0" lang="hu-HU" sz="1050" b="0" i="0" u="none" strike="noStrike" kern="1200" cap="none" spc="0" normalizeH="0" baseline="0" noProof="0" dirty="0">
                <a:ln>
                  <a:noFill/>
                </a:ln>
                <a:solidFill>
                  <a:srgbClr val="0070C0"/>
                </a:solidFill>
                <a:effectLst/>
                <a:uLnTx/>
                <a:uFillTx/>
                <a:latin typeface="Verdana"/>
                <a:ea typeface="+mn-ea"/>
                <a:cs typeface="+mn-cs"/>
              </a:rPr>
              <a:t>A</a:t>
            </a:r>
            <a:r>
              <a:rPr kumimoji="0" lang="en-GB" sz="1050" b="0" i="0" u="none" strike="noStrike" kern="1200" cap="none" spc="0" normalizeH="0" baseline="0" noProof="0" dirty="0" err="1">
                <a:ln>
                  <a:noFill/>
                </a:ln>
                <a:solidFill>
                  <a:srgbClr val="0070C0"/>
                </a:solidFill>
                <a:effectLst/>
                <a:uLnTx/>
                <a:uFillTx/>
                <a:latin typeface="Verdana"/>
                <a:ea typeface="+mn-ea"/>
                <a:cs typeface="+mn-cs"/>
              </a:rPr>
              <a:t>rm</a:t>
            </a:r>
            <a:r>
              <a:rPr kumimoji="0" lang="hu-HU" sz="1050" b="0" i="0" u="none" strike="noStrike" kern="1200" cap="none" spc="0" normalizeH="0" baseline="0" noProof="0" dirty="0">
                <a:ln>
                  <a:noFill/>
                </a:ln>
                <a:solidFill>
                  <a:srgbClr val="0070C0"/>
                </a:solidFill>
                <a:effectLst/>
                <a:uLnTx/>
                <a:uFillTx/>
                <a:latin typeface="Verdana"/>
                <a:ea typeface="+mn-ea"/>
                <a:cs typeface="+mn-cs"/>
              </a:rPr>
              <a:t>v3</a:t>
            </a:r>
            <a:r>
              <a:rPr kumimoji="0" lang="hu-HU" sz="1050" b="0" i="0" u="none" strike="noStrike" kern="1200" cap="none" spc="0" normalizeH="0" baseline="0" noProof="0" dirty="0">
                <a:ln>
                  <a:noFill/>
                </a:ln>
                <a:solidFill>
                  <a:srgbClr val="000000"/>
                </a:solidFill>
                <a:effectLst/>
                <a:uLnTx/>
                <a:uFillTx/>
                <a:latin typeface="Verdana"/>
                <a:ea typeface="+mn-ea"/>
                <a:cs typeface="+mn-cs"/>
              </a:rPr>
              <a:t>-</a:t>
            </a:r>
            <a:r>
              <a:rPr kumimoji="0" lang="en-GB" sz="1050" b="0" i="0" u="none" strike="noStrike" kern="1200" cap="none" spc="0" normalizeH="0" baseline="0" noProof="0" dirty="0">
                <a:ln>
                  <a:noFill/>
                </a:ln>
                <a:solidFill>
                  <a:srgbClr val="000000"/>
                </a:solidFill>
                <a:effectLst/>
                <a:uLnTx/>
                <a:uFillTx/>
                <a:latin typeface="Verdana"/>
                <a:ea typeface="+mn-ea"/>
                <a:cs typeface="+mn-cs"/>
              </a:rPr>
              <a:t>v</a:t>
            </a:r>
            <a:r>
              <a:rPr kumimoji="0" lang="hu-HU" sz="1050" b="0" i="0" u="none" strike="noStrike" kern="1200" cap="none" spc="0" normalizeH="0" baseline="0" noProof="0" dirty="0">
                <a:ln>
                  <a:noFill/>
                </a:ln>
                <a:solidFill>
                  <a:srgbClr val="0070C0"/>
                </a:solidFill>
                <a:effectLst/>
                <a:uLnTx/>
                <a:uFillTx/>
                <a:latin typeface="Verdana"/>
                <a:ea typeface="+mn-ea"/>
                <a:cs typeface="+mn-cs"/>
              </a:rPr>
              <a:t>7</a:t>
            </a:r>
            <a:r>
              <a:rPr kumimoji="0" lang="en-GB" sz="1050" b="0" i="0" u="none" strike="noStrike" kern="1200" cap="none" spc="0" normalizeH="0" baseline="0" noProof="0" dirty="0">
                <a:ln>
                  <a:noFill/>
                </a:ln>
                <a:solidFill>
                  <a:srgbClr val="0070C0"/>
                </a:solidFill>
                <a:effectLst/>
                <a:uLnTx/>
                <a:uFillTx/>
                <a:latin typeface="Verdana"/>
                <a:ea typeface="+mn-ea"/>
                <a:cs typeface="+mn-cs"/>
              </a:rPr>
              <a:t> ISA</a:t>
            </a:r>
            <a:endParaRPr kumimoji="0" lang="en-US" sz="105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Left Brace 6">
            <a:extLst>
              <a:ext uri="{FF2B5EF4-FFF2-40B4-BE49-F238E27FC236}">
                <a16:creationId xmlns:a16="http://schemas.microsoft.com/office/drawing/2014/main" id="{C5CD3897-C8AA-530D-D064-594C2997FA0D}"/>
              </a:ext>
            </a:extLst>
          </p:cNvPr>
          <p:cNvSpPr/>
          <p:nvPr/>
        </p:nvSpPr>
        <p:spPr bwMode="auto">
          <a:xfrm rot="16200000">
            <a:off x="4550817" y="3404691"/>
            <a:ext cx="228600" cy="1616274"/>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grpSp>
        <p:nvGrpSpPr>
          <p:cNvPr id="8" name="Group 7">
            <a:extLst>
              <a:ext uri="{FF2B5EF4-FFF2-40B4-BE49-F238E27FC236}">
                <a16:creationId xmlns:a16="http://schemas.microsoft.com/office/drawing/2014/main" id="{E8C97FA6-3FA1-46A2-6319-C33E2838C1D1}"/>
              </a:ext>
            </a:extLst>
          </p:cNvPr>
          <p:cNvGrpSpPr/>
          <p:nvPr/>
        </p:nvGrpSpPr>
        <p:grpSpPr>
          <a:xfrm>
            <a:off x="4234522" y="1726834"/>
            <a:ext cx="756000" cy="2376000"/>
            <a:chOff x="1457419" y="1998728"/>
            <a:chExt cx="649287" cy="2376487"/>
          </a:xfrm>
        </p:grpSpPr>
        <p:sp>
          <p:nvSpPr>
            <p:cNvPr id="9" name="Téglalap 3">
              <a:extLst>
                <a:ext uri="{FF2B5EF4-FFF2-40B4-BE49-F238E27FC236}">
                  <a16:creationId xmlns:a16="http://schemas.microsoft.com/office/drawing/2014/main" id="{545B03E9-0E25-CAF6-887F-F3D15FF3F1CD}"/>
                </a:ext>
              </a:extLst>
            </p:cNvPr>
            <p:cNvSpPr/>
            <p:nvPr/>
          </p:nvSpPr>
          <p:spPr>
            <a:xfrm>
              <a:off x="1457419" y="19987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R0</a:t>
              </a:r>
            </a:p>
          </p:txBody>
        </p:sp>
        <p:sp>
          <p:nvSpPr>
            <p:cNvPr id="10" name="Téglalap 4">
              <a:extLst>
                <a:ext uri="{FF2B5EF4-FFF2-40B4-BE49-F238E27FC236}">
                  <a16:creationId xmlns:a16="http://schemas.microsoft.com/office/drawing/2014/main" id="{EACB6A3A-27DA-F614-EDFF-82C01F97ED40}"/>
                </a:ext>
              </a:extLst>
            </p:cNvPr>
            <p:cNvSpPr/>
            <p:nvPr/>
          </p:nvSpPr>
          <p:spPr>
            <a:xfrm>
              <a:off x="1457419" y="2214628"/>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a:t>
              </a:r>
            </a:p>
          </p:txBody>
        </p:sp>
        <p:sp>
          <p:nvSpPr>
            <p:cNvPr id="11" name="Téglalap 5">
              <a:extLst>
                <a:ext uri="{FF2B5EF4-FFF2-40B4-BE49-F238E27FC236}">
                  <a16:creationId xmlns:a16="http://schemas.microsoft.com/office/drawing/2014/main" id="{0DEBB8C5-761F-1047-6190-5808A4D16E2B}"/>
                </a:ext>
              </a:extLst>
            </p:cNvPr>
            <p:cNvSpPr/>
            <p:nvPr/>
          </p:nvSpPr>
          <p:spPr>
            <a:xfrm>
              <a:off x="1457419" y="24305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R2</a:t>
              </a:r>
            </a:p>
          </p:txBody>
        </p:sp>
        <p:sp>
          <p:nvSpPr>
            <p:cNvPr id="12" name="Téglalap 6">
              <a:extLst>
                <a:ext uri="{FF2B5EF4-FFF2-40B4-BE49-F238E27FC236}">
                  <a16:creationId xmlns:a16="http://schemas.microsoft.com/office/drawing/2014/main" id="{0433979B-7413-3552-7163-337099F4C52F}"/>
                </a:ext>
              </a:extLst>
            </p:cNvPr>
            <p:cNvSpPr/>
            <p:nvPr/>
          </p:nvSpPr>
          <p:spPr>
            <a:xfrm>
              <a:off x="1457419" y="2646428"/>
              <a:ext cx="649287"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 name="Téglalap 7">
              <a:extLst>
                <a:ext uri="{FF2B5EF4-FFF2-40B4-BE49-F238E27FC236}">
                  <a16:creationId xmlns:a16="http://schemas.microsoft.com/office/drawing/2014/main" id="{4F418E33-3749-D55F-5C94-59C3762D5DBD}"/>
                </a:ext>
              </a:extLst>
            </p:cNvPr>
            <p:cNvSpPr/>
            <p:nvPr/>
          </p:nvSpPr>
          <p:spPr>
            <a:xfrm>
              <a:off x="1457419" y="35116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R12</a:t>
              </a:r>
            </a:p>
          </p:txBody>
        </p:sp>
        <p:sp>
          <p:nvSpPr>
            <p:cNvPr id="14" name="Téglalap 8">
              <a:extLst>
                <a:ext uri="{FF2B5EF4-FFF2-40B4-BE49-F238E27FC236}">
                  <a16:creationId xmlns:a16="http://schemas.microsoft.com/office/drawing/2014/main" id="{FF19064D-960B-7F98-9528-5FFB7E56AA4A}"/>
                </a:ext>
              </a:extLst>
            </p:cNvPr>
            <p:cNvSpPr/>
            <p:nvPr/>
          </p:nvSpPr>
          <p:spPr>
            <a:xfrm>
              <a:off x="1457419" y="3737946"/>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R13(SP)</a:t>
              </a:r>
            </a:p>
          </p:txBody>
        </p:sp>
        <p:sp>
          <p:nvSpPr>
            <p:cNvPr id="15" name="Téglalap 9">
              <a:extLst>
                <a:ext uri="{FF2B5EF4-FFF2-40B4-BE49-F238E27FC236}">
                  <a16:creationId xmlns:a16="http://schemas.microsoft.com/office/drawing/2014/main" id="{EE122DA1-6FB6-A7F6-9B7F-8ED663345BDD}"/>
                </a:ext>
              </a:extLst>
            </p:cNvPr>
            <p:cNvSpPr/>
            <p:nvPr/>
          </p:nvSpPr>
          <p:spPr>
            <a:xfrm>
              <a:off x="1457419" y="39434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R14(LR)</a:t>
              </a:r>
            </a:p>
          </p:txBody>
        </p:sp>
        <p:sp>
          <p:nvSpPr>
            <p:cNvPr id="16" name="Téglalap 10">
              <a:extLst>
                <a:ext uri="{FF2B5EF4-FFF2-40B4-BE49-F238E27FC236}">
                  <a16:creationId xmlns:a16="http://schemas.microsoft.com/office/drawing/2014/main" id="{1A9C3A36-0B16-99DB-35A0-DA4CC071D276}"/>
                </a:ext>
              </a:extLst>
            </p:cNvPr>
            <p:cNvSpPr/>
            <p:nvPr/>
          </p:nvSpPr>
          <p:spPr>
            <a:xfrm>
              <a:off x="1457419" y="4159315"/>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R15(PC)</a:t>
              </a:r>
            </a:p>
          </p:txBody>
        </p:sp>
      </p:grpSp>
      <p:sp>
        <p:nvSpPr>
          <p:cNvPr id="17" name="Rounded Rectangle 16">
            <a:extLst>
              <a:ext uri="{FF2B5EF4-FFF2-40B4-BE49-F238E27FC236}">
                <a16:creationId xmlns:a16="http://schemas.microsoft.com/office/drawing/2014/main" id="{3B9E41A9-D2E0-AECF-95BE-4E9570E09CF1}"/>
              </a:ext>
            </a:extLst>
          </p:cNvPr>
          <p:cNvSpPr/>
          <p:nvPr/>
        </p:nvSpPr>
        <p:spPr bwMode="auto">
          <a:xfrm>
            <a:off x="3513369" y="4894295"/>
            <a:ext cx="2340000" cy="1008000"/>
          </a:xfrm>
          <a:prstGeom prst="roundRect">
            <a:avLst/>
          </a:prstGeom>
          <a:solidFill>
            <a:srgbClr val="CAE8AA"/>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8" name="TextBox 17">
            <a:extLst>
              <a:ext uri="{FF2B5EF4-FFF2-40B4-BE49-F238E27FC236}">
                <a16:creationId xmlns:a16="http://schemas.microsoft.com/office/drawing/2014/main" id="{DD123921-A060-21DD-FC2C-5E6455118457}"/>
              </a:ext>
            </a:extLst>
          </p:cNvPr>
          <p:cNvSpPr txBox="1"/>
          <p:nvPr/>
        </p:nvSpPr>
        <p:spPr>
          <a:xfrm>
            <a:off x="3746859" y="5173516"/>
            <a:ext cx="106150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1" u="none" strike="noStrike" kern="1200" cap="none" spc="0" normalizeH="0" baseline="0" noProof="0" dirty="0">
                <a:ln>
                  <a:noFill/>
                </a:ln>
                <a:solidFill>
                  <a:srgbClr val="0070C0"/>
                </a:solidFill>
                <a:effectLst/>
                <a:uLnTx/>
                <a:uFillTx/>
                <a:latin typeface="Verdana"/>
                <a:ea typeface="+mn-ea"/>
                <a:cs typeface="+mn-cs"/>
              </a:rPr>
              <a:t>Scalar data</a:t>
            </a:r>
            <a:endParaRPr kumimoji="0" lang="en-US" sz="1200" b="0" i="1" u="none" strike="noStrike" kern="1200" cap="none" spc="0" normalizeH="0" baseline="0" noProof="0" dirty="0">
              <a:ln>
                <a:noFill/>
              </a:ln>
              <a:solidFill>
                <a:srgbClr val="0070C0"/>
              </a:solidFill>
              <a:effectLst/>
              <a:uLnTx/>
              <a:uFillTx/>
              <a:latin typeface="Verdana"/>
              <a:ea typeface="+mn-ea"/>
              <a:cs typeface="+mn-cs"/>
            </a:endParaRPr>
          </a:p>
        </p:txBody>
      </p:sp>
      <p:sp>
        <p:nvSpPr>
          <p:cNvPr id="19" name="TextBox 18">
            <a:extLst>
              <a:ext uri="{FF2B5EF4-FFF2-40B4-BE49-F238E27FC236}">
                <a16:creationId xmlns:a16="http://schemas.microsoft.com/office/drawing/2014/main" id="{FA1192D9-161B-AA20-E586-E6035A35587B}"/>
              </a:ext>
            </a:extLst>
          </p:cNvPr>
          <p:cNvSpPr txBox="1"/>
          <p:nvPr/>
        </p:nvSpPr>
        <p:spPr>
          <a:xfrm>
            <a:off x="4376929" y="5401010"/>
            <a:ext cx="8050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FX32</a:t>
            </a: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Boole32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094DB23B-B727-56BB-34E2-8E85496743E3}"/>
              </a:ext>
            </a:extLst>
          </p:cNvPr>
          <p:cNvSpPr txBox="1"/>
          <p:nvPr/>
        </p:nvSpPr>
        <p:spPr>
          <a:xfrm>
            <a:off x="4153615" y="4900830"/>
            <a:ext cx="107433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dirty="0">
                <a:ln>
                  <a:noFill/>
                </a:ln>
                <a:solidFill>
                  <a:srgbClr val="FF0000"/>
                </a:solidFill>
                <a:effectLst/>
                <a:uLnTx/>
                <a:uFillTx/>
                <a:latin typeface="Verdana"/>
                <a:ea typeface="+mn-ea"/>
                <a:cs typeface="+mn-cs"/>
              </a:rPr>
              <a:t>Basic ISA</a:t>
            </a:r>
            <a:endParaRPr kumimoji="0" lang="en-US" sz="1300" b="1" i="0" u="none" strike="noStrike" kern="1200" cap="none" spc="0" normalizeH="0" baseline="0" noProof="0" dirty="0">
              <a:ln>
                <a:noFill/>
              </a:ln>
              <a:solidFill>
                <a:srgbClr val="FF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DA60F7F8-DE89-13A3-57A9-3FF5A9C9AA07}"/>
              </a:ext>
            </a:extLst>
          </p:cNvPr>
          <p:cNvSpPr txBox="1"/>
          <p:nvPr/>
        </p:nvSpPr>
        <p:spPr>
          <a:xfrm>
            <a:off x="2145012" y="1582554"/>
            <a:ext cx="1814920"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dirty="0">
                <a:ln>
                  <a:noFill/>
                </a:ln>
                <a:solidFill>
                  <a:srgbClr val="FF0000"/>
                </a:solidFill>
                <a:effectLst/>
                <a:uLnTx/>
                <a:uFillTx/>
                <a:latin typeface="Verdana"/>
                <a:ea typeface="+mn-ea"/>
                <a:cs typeface="+mn-cs"/>
              </a:rPr>
              <a:t>Basic register set</a:t>
            </a:r>
          </a:p>
        </p:txBody>
      </p:sp>
      <p:sp>
        <p:nvSpPr>
          <p:cNvPr id="22" name="TextBox 21">
            <a:extLst>
              <a:ext uri="{FF2B5EF4-FFF2-40B4-BE49-F238E27FC236}">
                <a16:creationId xmlns:a16="http://schemas.microsoft.com/office/drawing/2014/main" id="{F17E1317-67F3-1AC3-6252-755F1AF01561}"/>
              </a:ext>
            </a:extLst>
          </p:cNvPr>
          <p:cNvSpPr txBox="1"/>
          <p:nvPr/>
        </p:nvSpPr>
        <p:spPr>
          <a:xfrm>
            <a:off x="91019" y="6190335"/>
            <a:ext cx="763279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Note: Subsequently we do not follow the use of the Boolean data type.</a:t>
            </a:r>
          </a:p>
        </p:txBody>
      </p:sp>
      <p:sp>
        <p:nvSpPr>
          <p:cNvPr id="23" name="TextBox 22">
            <a:extLst>
              <a:ext uri="{FF2B5EF4-FFF2-40B4-BE49-F238E27FC236}">
                <a16:creationId xmlns:a16="http://schemas.microsoft.com/office/drawing/2014/main" id="{D6A7848F-B1E9-087D-463E-1CD29C464419}"/>
              </a:ext>
            </a:extLst>
          </p:cNvPr>
          <p:cNvSpPr txBox="1"/>
          <p:nvPr/>
        </p:nvSpPr>
        <p:spPr>
          <a:xfrm>
            <a:off x="145140" y="404040"/>
            <a:ext cx="86644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Overview of Armv3 - Armv6 based CPU cores and their use in mobiles</a:t>
            </a:r>
          </a:p>
        </p:txBody>
      </p:sp>
    </p:spTree>
    <p:extLst>
      <p:ext uri="{BB962C8B-B14F-4D97-AF65-F5344CB8AC3E}">
        <p14:creationId xmlns:p14="http://schemas.microsoft.com/office/powerpoint/2010/main" val="184499580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5E16B2-CAA0-C294-85FF-B3600706B074}"/>
            </a:ext>
          </a:extLst>
        </p:cNvPr>
        <p:cNvGrpSpPr/>
        <p:nvPr/>
      </p:nvGrpSpPr>
      <p:grpSpPr>
        <a:xfrm>
          <a:off x="0" y="0"/>
          <a:ext cx="0" cy="0"/>
          <a:chOff x="0" y="0"/>
          <a:chExt cx="0" cy="0"/>
        </a:xfrm>
      </p:grpSpPr>
      <p:sp>
        <p:nvSpPr>
          <p:cNvPr id="85" name="TextBox 84">
            <a:extLst>
              <a:ext uri="{FF2B5EF4-FFF2-40B4-BE49-F238E27FC236}">
                <a16:creationId xmlns:a16="http://schemas.microsoft.com/office/drawing/2014/main" id="{7DA4CE1D-AE6C-82AC-B77B-5182092367D2}"/>
              </a:ext>
            </a:extLst>
          </p:cNvPr>
          <p:cNvSpPr txBox="1"/>
          <p:nvPr/>
        </p:nvSpPr>
        <p:spPr>
          <a:xfrm>
            <a:off x="75630" y="452165"/>
            <a:ext cx="89555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Main extensions introduced in the </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Armv</a:t>
            </a:r>
            <a:r>
              <a:rPr kumimoji="0" lang="hu-HU" sz="1800" b="0" i="0" u="none" strike="noStrike" kern="1200" cap="none" spc="0" normalizeH="0" baseline="0" noProof="0" dirty="0">
                <a:ln>
                  <a:noFill/>
                </a:ln>
                <a:solidFill>
                  <a:srgbClr val="333399"/>
                </a:solidFill>
                <a:effectLst/>
                <a:uLnTx/>
                <a:uFillTx/>
                <a:latin typeface="Verdana"/>
                <a:ea typeface="+mn-ea"/>
                <a:cs typeface="+mn-cs"/>
              </a:rPr>
              <a:t>4 – A</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rm</a:t>
            </a:r>
            <a:r>
              <a:rPr kumimoji="0" lang="hu-HU" sz="1800" b="0" i="0" u="none" strike="noStrike" kern="1200" cap="none" spc="0" normalizeH="0" baseline="0" noProof="0" dirty="0">
                <a:ln>
                  <a:noFill/>
                </a:ln>
                <a:solidFill>
                  <a:srgbClr val="333399"/>
                </a:solidFill>
                <a:effectLst/>
                <a:uLnTx/>
                <a:uFillTx/>
                <a:latin typeface="Verdana"/>
                <a:ea typeface="+mn-ea"/>
                <a:cs typeface="+mn-cs"/>
              </a:rPr>
              <a:t>v</a:t>
            </a:r>
            <a:r>
              <a:rPr kumimoji="0" lang="en-US" sz="1800" b="0" i="0" u="none" strike="noStrike" kern="1200" cap="none" spc="0" normalizeH="0" baseline="0" noProof="0" dirty="0">
                <a:ln>
                  <a:noFill/>
                </a:ln>
                <a:solidFill>
                  <a:srgbClr val="333399"/>
                </a:solidFill>
                <a:effectLst/>
                <a:uLnTx/>
                <a:uFillTx/>
                <a:latin typeface="Verdana"/>
                <a:ea typeface="+mn-ea"/>
                <a:cs typeface="+mn-cs"/>
              </a:rPr>
              <a:t>6 ISA version</a:t>
            </a:r>
            <a:r>
              <a:rPr kumimoji="0" lang="hu-HU" sz="1800" b="0" i="0" u="none" strike="noStrike" kern="1200" cap="none" spc="0" normalizeH="0" baseline="0" noProof="0" dirty="0">
                <a:ln>
                  <a:noFill/>
                </a:ln>
                <a:solidFill>
                  <a:srgbClr val="333399"/>
                </a:solidFill>
                <a:effectLst/>
                <a:uLnTx/>
                <a:uFillTx/>
                <a:latin typeface="Verdana"/>
                <a:ea typeface="+mn-ea"/>
                <a:cs typeface="+mn-cs"/>
              </a:rPr>
              <a:t>s</a:t>
            </a:r>
            <a:r>
              <a:rPr kumimoji="0" lang="en-US" sz="1800" b="0" i="0" u="none" strike="noStrike" kern="1200" cap="none" spc="0" normalizeH="0" baseline="0" noProof="0" dirty="0">
                <a:ln>
                  <a:noFill/>
                </a:ln>
                <a:solidFill>
                  <a:srgbClr val="333399"/>
                </a:solidFill>
                <a:effectLst/>
                <a:uLnTx/>
                <a:uFillTx/>
                <a:latin typeface="Verdana"/>
                <a:ea typeface="+mn-ea"/>
                <a:cs typeface="+mn-cs"/>
              </a:rPr>
              <a:t> (simplified)</a:t>
            </a:r>
          </a:p>
        </p:txBody>
      </p:sp>
      <p:sp>
        <p:nvSpPr>
          <p:cNvPr id="80" name="Title 1">
            <a:extLst>
              <a:ext uri="{FF2B5EF4-FFF2-40B4-BE49-F238E27FC236}">
                <a16:creationId xmlns:a16="http://schemas.microsoft.com/office/drawing/2014/main" id="{87505A05-9164-4EEA-92CA-8239706A6A9D}"/>
              </a:ext>
            </a:extLst>
          </p:cNvPr>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(4)</a:t>
            </a:r>
            <a:endParaRPr lang="hu-HU" sz="1700" dirty="0">
              <a:solidFill>
                <a:srgbClr val="FFFFFF"/>
              </a:solidFill>
            </a:endParaRPr>
          </a:p>
        </p:txBody>
      </p:sp>
      <p:grpSp>
        <p:nvGrpSpPr>
          <p:cNvPr id="24" name="Group 23">
            <a:extLst>
              <a:ext uri="{FF2B5EF4-FFF2-40B4-BE49-F238E27FC236}">
                <a16:creationId xmlns:a16="http://schemas.microsoft.com/office/drawing/2014/main" id="{9B3010BA-5FEA-68BF-024D-B8563FA1B5E7}"/>
              </a:ext>
            </a:extLst>
          </p:cNvPr>
          <p:cNvGrpSpPr/>
          <p:nvPr/>
        </p:nvGrpSpPr>
        <p:grpSpPr>
          <a:xfrm>
            <a:off x="-198530" y="677928"/>
            <a:ext cx="9299504" cy="6216457"/>
            <a:chOff x="-198530" y="677928"/>
            <a:chExt cx="9299504" cy="6216457"/>
          </a:xfrm>
        </p:grpSpPr>
        <p:cxnSp>
          <p:nvCxnSpPr>
            <p:cNvPr id="31" name="Egyenes összekötő 35">
              <a:extLst>
                <a:ext uri="{FF2B5EF4-FFF2-40B4-BE49-F238E27FC236}">
                  <a16:creationId xmlns:a16="http://schemas.microsoft.com/office/drawing/2014/main" id="{5760E693-9FB7-6A0E-8B72-F1D61073E58E}"/>
                </a:ext>
              </a:extLst>
            </p:cNvPr>
            <p:cNvCxnSpPr>
              <a:endCxn id="18" idx="2"/>
            </p:cNvCxnSpPr>
            <p:nvPr/>
          </p:nvCxnSpPr>
          <p:spPr>
            <a:xfrm flipH="1">
              <a:off x="7523343" y="677928"/>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6F95B567-BB95-D819-CB89-88996296160B}"/>
                </a:ext>
              </a:extLst>
            </p:cNvPr>
            <p:cNvGrpSpPr/>
            <p:nvPr/>
          </p:nvGrpSpPr>
          <p:grpSpPr>
            <a:xfrm>
              <a:off x="-198530" y="1047260"/>
              <a:ext cx="9299504" cy="5847125"/>
              <a:chOff x="-198530" y="1047260"/>
              <a:chExt cx="9299504" cy="5847125"/>
            </a:xfrm>
          </p:grpSpPr>
          <p:sp>
            <p:nvSpPr>
              <p:cNvPr id="87" name="Lekerekített téglalap 43">
                <a:extLst>
                  <a:ext uri="{FF2B5EF4-FFF2-40B4-BE49-F238E27FC236}">
                    <a16:creationId xmlns:a16="http://schemas.microsoft.com/office/drawing/2014/main" id="{29A65698-14D4-794E-0A5E-10303F7EFAF0}"/>
                  </a:ext>
                </a:extLst>
              </p:cNvPr>
              <p:cNvSpPr/>
              <p:nvPr/>
            </p:nvSpPr>
            <p:spPr>
              <a:xfrm>
                <a:off x="124761" y="4942218"/>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0" name="Lekerekített téglalap 42">
                <a:extLst>
                  <a:ext uri="{FF2B5EF4-FFF2-40B4-BE49-F238E27FC236}">
                    <a16:creationId xmlns:a16="http://schemas.microsoft.com/office/drawing/2014/main" id="{D1EC98C0-EBA5-D935-2894-C70B109618AF}"/>
                  </a:ext>
                </a:extLst>
              </p:cNvPr>
              <p:cNvSpPr/>
              <p:nvPr/>
            </p:nvSpPr>
            <p:spPr>
              <a:xfrm>
                <a:off x="1386456" y="2672916"/>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1" name="Lekerekített téglalap 3">
                <a:extLst>
                  <a:ext uri="{FF2B5EF4-FFF2-40B4-BE49-F238E27FC236}">
                    <a16:creationId xmlns:a16="http://schemas.microsoft.com/office/drawing/2014/main" id="{C55A925C-F6E2-8F3C-0D81-5E86745885B4}"/>
                  </a:ext>
                </a:extLst>
              </p:cNvPr>
              <p:cNvSpPr/>
              <p:nvPr/>
            </p:nvSpPr>
            <p:spPr>
              <a:xfrm>
                <a:off x="17371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102" name="Lekerekített téglalap 4">
                <a:extLst>
                  <a:ext uri="{FF2B5EF4-FFF2-40B4-BE49-F238E27FC236}">
                    <a16:creationId xmlns:a16="http://schemas.microsoft.com/office/drawing/2014/main" id="{2D13643A-1647-D2B6-633A-C4DE3DE894F7}"/>
                  </a:ext>
                </a:extLst>
              </p:cNvPr>
              <p:cNvSpPr/>
              <p:nvPr/>
            </p:nvSpPr>
            <p:spPr>
              <a:xfrm>
                <a:off x="151125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3" name="Lekerekített téglalap 5">
                <a:extLst>
                  <a:ext uri="{FF2B5EF4-FFF2-40B4-BE49-F238E27FC236}">
                    <a16:creationId xmlns:a16="http://schemas.microsoft.com/office/drawing/2014/main" id="{AF387652-02F7-7F5F-2790-D91DC806A7ED}"/>
                  </a:ext>
                </a:extLst>
              </p:cNvPr>
              <p:cNvSpPr/>
              <p:nvPr/>
            </p:nvSpPr>
            <p:spPr>
              <a:xfrm>
                <a:off x="283837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04" name="Lekerekített téglalap 6">
                <a:extLst>
                  <a:ext uri="{FF2B5EF4-FFF2-40B4-BE49-F238E27FC236}">
                    <a16:creationId xmlns:a16="http://schemas.microsoft.com/office/drawing/2014/main" id="{59195A6F-D5C2-45BE-253E-F16C2B8534B5}"/>
                  </a:ext>
                </a:extLst>
              </p:cNvPr>
              <p:cNvSpPr/>
              <p:nvPr/>
            </p:nvSpPr>
            <p:spPr>
              <a:xfrm>
                <a:off x="5379245" y="5662081"/>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05" name="Lekerekített téglalap 7">
                <a:extLst>
                  <a:ext uri="{FF2B5EF4-FFF2-40B4-BE49-F238E27FC236}">
                    <a16:creationId xmlns:a16="http://schemas.microsoft.com/office/drawing/2014/main" id="{1D4473D4-2D7F-C282-A9C0-EDBF8E699E8C}"/>
                  </a:ext>
                </a:extLst>
              </p:cNvPr>
              <p:cNvSpPr/>
              <p:nvPr/>
            </p:nvSpPr>
            <p:spPr>
              <a:xfrm>
                <a:off x="417237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6" name="Lekerekített téglalap 8">
                <a:extLst>
                  <a:ext uri="{FF2B5EF4-FFF2-40B4-BE49-F238E27FC236}">
                    <a16:creationId xmlns:a16="http://schemas.microsoft.com/office/drawing/2014/main" id="{9B880F1E-087E-3355-C304-2AF815C72EE3}"/>
                  </a:ext>
                </a:extLst>
              </p:cNvPr>
              <p:cNvSpPr/>
              <p:nvPr/>
            </p:nvSpPr>
            <p:spPr>
              <a:xfrm>
                <a:off x="1459049" y="4208765"/>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07" name="Lekerekített téglalap 9">
                <a:extLst>
                  <a:ext uri="{FF2B5EF4-FFF2-40B4-BE49-F238E27FC236}">
                    <a16:creationId xmlns:a16="http://schemas.microsoft.com/office/drawing/2014/main" id="{5FD66700-ACFA-33D5-4869-E964A10239AE}"/>
                  </a:ext>
                </a:extLst>
              </p:cNvPr>
              <p:cNvSpPr/>
              <p:nvPr/>
            </p:nvSpPr>
            <p:spPr>
              <a:xfrm>
                <a:off x="1486379" y="3753305"/>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08" name="Lekerekített téglalap 10">
                <a:extLst>
                  <a:ext uri="{FF2B5EF4-FFF2-40B4-BE49-F238E27FC236}">
                    <a16:creationId xmlns:a16="http://schemas.microsoft.com/office/drawing/2014/main" id="{49E92B1C-5A97-1046-DB09-0F96304B9DBE}"/>
                  </a:ext>
                </a:extLst>
              </p:cNvPr>
              <p:cNvSpPr/>
              <p:nvPr/>
            </p:nvSpPr>
            <p:spPr>
              <a:xfrm>
                <a:off x="173717" y="5100934"/>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9" name="Lekerekített téglalap 11">
                <a:extLst>
                  <a:ext uri="{FF2B5EF4-FFF2-40B4-BE49-F238E27FC236}">
                    <a16:creationId xmlns:a16="http://schemas.microsoft.com/office/drawing/2014/main" id="{8AAFF002-DE1A-1303-3467-97B202F3B956}"/>
                  </a:ext>
                </a:extLst>
              </p:cNvPr>
              <p:cNvSpPr/>
              <p:nvPr/>
            </p:nvSpPr>
            <p:spPr>
              <a:xfrm>
                <a:off x="2766005"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0" name="Lekerekített téglalap 12">
                <a:extLst>
                  <a:ext uri="{FF2B5EF4-FFF2-40B4-BE49-F238E27FC236}">
                    <a16:creationId xmlns:a16="http://schemas.microsoft.com/office/drawing/2014/main" id="{B18376F4-F824-6D3B-1C4D-51453A993FA6}"/>
                  </a:ext>
                </a:extLst>
              </p:cNvPr>
              <p:cNvSpPr/>
              <p:nvPr/>
            </p:nvSpPr>
            <p:spPr>
              <a:xfrm>
                <a:off x="2826880" y="2965934"/>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11" name="Lekerekített téglalap 13">
                <a:extLst>
                  <a:ext uri="{FF2B5EF4-FFF2-40B4-BE49-F238E27FC236}">
                    <a16:creationId xmlns:a16="http://schemas.microsoft.com/office/drawing/2014/main" id="{645A9BA8-E83D-8F05-293E-10C615D1BB9F}"/>
                  </a:ext>
                </a:extLst>
              </p:cNvPr>
              <p:cNvSpPr/>
              <p:nvPr/>
            </p:nvSpPr>
            <p:spPr>
              <a:xfrm>
                <a:off x="2826880" y="2125313"/>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err="1">
                    <a:ln>
                      <a:noFill/>
                    </a:ln>
                    <a:solidFill>
                      <a:srgbClr val="FFFFFF"/>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12" name="Lekerekített téglalap 14">
                <a:extLst>
                  <a:ext uri="{FF2B5EF4-FFF2-40B4-BE49-F238E27FC236}">
                    <a16:creationId xmlns:a16="http://schemas.microsoft.com/office/drawing/2014/main" id="{32F31FC0-886F-7AEE-052B-448A62C64931}"/>
                  </a:ext>
                </a:extLst>
              </p:cNvPr>
              <p:cNvSpPr/>
              <p:nvPr/>
            </p:nvSpPr>
            <p:spPr>
              <a:xfrm>
                <a:off x="4068492"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3" name="Lekerekített téglalap 15">
                <a:extLst>
                  <a:ext uri="{FF2B5EF4-FFF2-40B4-BE49-F238E27FC236}">
                    <a16:creationId xmlns:a16="http://schemas.microsoft.com/office/drawing/2014/main" id="{D1B373DB-32E1-9773-0F38-19AEB95C71EE}"/>
                  </a:ext>
                </a:extLst>
              </p:cNvPr>
              <p:cNvSpPr/>
              <p:nvPr/>
            </p:nvSpPr>
            <p:spPr>
              <a:xfrm>
                <a:off x="2816805" y="5114481"/>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4" name="Lekerekített téglalap 17">
                <a:extLst>
                  <a:ext uri="{FF2B5EF4-FFF2-40B4-BE49-F238E27FC236}">
                    <a16:creationId xmlns:a16="http://schemas.microsoft.com/office/drawing/2014/main" id="{116980E1-346C-CB8C-304E-094B62A3AFB7}"/>
                  </a:ext>
                </a:extLst>
              </p:cNvPr>
              <p:cNvSpPr/>
              <p:nvPr/>
            </p:nvSpPr>
            <p:spPr>
              <a:xfrm>
                <a:off x="5379125" y="1160554"/>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5" name="Lekerekített téglalap 18">
                <a:extLst>
                  <a:ext uri="{FF2B5EF4-FFF2-40B4-BE49-F238E27FC236}">
                    <a16:creationId xmlns:a16="http://schemas.microsoft.com/office/drawing/2014/main" id="{BE668E1F-7D29-6220-C757-F386A55DB901}"/>
                  </a:ext>
                </a:extLst>
              </p:cNvPr>
              <p:cNvSpPr/>
              <p:nvPr/>
            </p:nvSpPr>
            <p:spPr>
              <a:xfrm>
                <a:off x="4117827" y="3344669"/>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116" name="Lekerekített téglalap 20">
                <a:extLst>
                  <a:ext uri="{FF2B5EF4-FFF2-40B4-BE49-F238E27FC236}">
                    <a16:creationId xmlns:a16="http://schemas.microsoft.com/office/drawing/2014/main" id="{DECC214E-9FEB-6388-1265-82E60F39454C}"/>
                  </a:ext>
                </a:extLst>
              </p:cNvPr>
              <p:cNvSpPr/>
              <p:nvPr/>
            </p:nvSpPr>
            <p:spPr>
              <a:xfrm>
                <a:off x="4117827" y="3764191"/>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17" name="Jobbra nyíl 30">
                <a:extLst>
                  <a:ext uri="{FF2B5EF4-FFF2-40B4-BE49-F238E27FC236}">
                    <a16:creationId xmlns:a16="http://schemas.microsoft.com/office/drawing/2014/main" id="{5D9FF716-1058-03DF-A7B5-E1E90D3FB3B0}"/>
                  </a:ext>
                </a:extLst>
              </p:cNvPr>
              <p:cNvSpPr/>
              <p:nvPr/>
            </p:nvSpPr>
            <p:spPr>
              <a:xfrm>
                <a:off x="5195747" y="3444673"/>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18" name="Lekerekített téglalap 36">
                <a:extLst>
                  <a:ext uri="{FF2B5EF4-FFF2-40B4-BE49-F238E27FC236}">
                    <a16:creationId xmlns:a16="http://schemas.microsoft.com/office/drawing/2014/main" id="{A0FACA92-3ACC-E02B-47E9-218A3692DAF1}"/>
                  </a:ext>
                </a:extLst>
              </p:cNvPr>
              <p:cNvSpPr/>
              <p:nvPr/>
            </p:nvSpPr>
            <p:spPr>
              <a:xfrm>
                <a:off x="5405378" y="1694868"/>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9" name="Lekerekített téglalap 8">
                <a:extLst>
                  <a:ext uri="{FF2B5EF4-FFF2-40B4-BE49-F238E27FC236}">
                    <a16:creationId xmlns:a16="http://schemas.microsoft.com/office/drawing/2014/main" id="{52109BCE-272A-E1B8-7050-26C822891BCB}"/>
                  </a:ext>
                </a:extLst>
              </p:cNvPr>
              <p:cNvSpPr/>
              <p:nvPr/>
            </p:nvSpPr>
            <p:spPr>
              <a:xfrm>
                <a:off x="4109370" y="4197879"/>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0" name="Lekerekített téglalap 15">
                <a:extLst>
                  <a:ext uri="{FF2B5EF4-FFF2-40B4-BE49-F238E27FC236}">
                    <a16:creationId xmlns:a16="http://schemas.microsoft.com/office/drawing/2014/main" id="{61A1269A-C6AD-7449-D053-FB31A42C0FBC}"/>
                  </a:ext>
                </a:extLst>
              </p:cNvPr>
              <p:cNvSpPr/>
              <p:nvPr/>
            </p:nvSpPr>
            <p:spPr>
              <a:xfrm>
                <a:off x="4107789" y="4634391"/>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21" name="TextBox 120">
                <a:extLst>
                  <a:ext uri="{FF2B5EF4-FFF2-40B4-BE49-F238E27FC236}">
                    <a16:creationId xmlns:a16="http://schemas.microsoft.com/office/drawing/2014/main" id="{D28DF227-9C29-ECFD-EC44-66D8960491AC}"/>
                  </a:ext>
                </a:extLst>
              </p:cNvPr>
              <p:cNvSpPr txBox="1"/>
              <p:nvPr/>
            </p:nvSpPr>
            <p:spPr>
              <a:xfrm>
                <a:off x="208429" y="6074815"/>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22" name="TextBox 121">
                <a:extLst>
                  <a:ext uri="{FF2B5EF4-FFF2-40B4-BE49-F238E27FC236}">
                    <a16:creationId xmlns:a16="http://schemas.microsoft.com/office/drawing/2014/main" id="{0218583B-0541-79BB-2535-C9944892BF5A}"/>
                  </a:ext>
                </a:extLst>
              </p:cNvPr>
              <p:cNvSpPr txBox="1"/>
              <p:nvPr/>
            </p:nvSpPr>
            <p:spPr>
              <a:xfrm>
                <a:off x="1548704" y="6087515"/>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123" name="TextBox 122">
                <a:extLst>
                  <a:ext uri="{FF2B5EF4-FFF2-40B4-BE49-F238E27FC236}">
                    <a16:creationId xmlns:a16="http://schemas.microsoft.com/office/drawing/2014/main" id="{42DCFC37-1AC4-5700-4A58-2464BC93A412}"/>
                  </a:ext>
                </a:extLst>
              </p:cNvPr>
              <p:cNvSpPr txBox="1"/>
              <p:nvPr/>
            </p:nvSpPr>
            <p:spPr>
              <a:xfrm>
                <a:off x="2905946" y="6087515"/>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(2002)</a:t>
                </a:r>
              </a:p>
            </p:txBody>
          </p:sp>
          <p:sp>
            <p:nvSpPr>
              <p:cNvPr id="124" name="TextBox 123">
                <a:extLst>
                  <a:ext uri="{FF2B5EF4-FFF2-40B4-BE49-F238E27FC236}">
                    <a16:creationId xmlns:a16="http://schemas.microsoft.com/office/drawing/2014/main" id="{D94F298F-1FB7-45B1-C25A-42FF044BC053}"/>
                  </a:ext>
                </a:extLst>
              </p:cNvPr>
              <p:cNvSpPr txBox="1"/>
              <p:nvPr/>
            </p:nvSpPr>
            <p:spPr>
              <a:xfrm>
                <a:off x="3982244" y="6074060"/>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a:t>
                </a:r>
                <a:r>
                  <a:rPr kumimoji="0" lang="hu-HU" sz="1200" b="0" i="0" u="none" strike="noStrike" kern="1200" cap="none" spc="0" normalizeH="0" baseline="0" noProof="0" dirty="0">
                    <a:ln>
                      <a:noFill/>
                    </a:ln>
                    <a:solidFill>
                      <a:srgbClr val="000000"/>
                    </a:solidFill>
                    <a:effectLst/>
                    <a:uLnTx/>
                    <a:uFillTx/>
                    <a:latin typeface="Verdana"/>
                    <a:ea typeface="+mn-ea"/>
                    <a:cs typeface="+mn-cs"/>
                  </a:rPr>
                  <a:t>5</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5" name="TextBox 124">
                <a:extLst>
                  <a:ext uri="{FF2B5EF4-FFF2-40B4-BE49-F238E27FC236}">
                    <a16:creationId xmlns:a16="http://schemas.microsoft.com/office/drawing/2014/main" id="{A15BDDA5-797C-9535-F325-074D1A2D3471}"/>
                  </a:ext>
                </a:extLst>
              </p:cNvPr>
              <p:cNvSpPr txBox="1"/>
              <p:nvPr/>
            </p:nvSpPr>
            <p:spPr>
              <a:xfrm>
                <a:off x="5797169" y="6087515"/>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126" name="Rounded Rectangle 125">
                <a:extLst>
                  <a:ext uri="{FF2B5EF4-FFF2-40B4-BE49-F238E27FC236}">
                    <a16:creationId xmlns:a16="http://schemas.microsoft.com/office/drawing/2014/main" id="{7303C271-0B4F-B1FF-E01C-A364B1A590D5}"/>
                  </a:ext>
                </a:extLst>
              </p:cNvPr>
              <p:cNvSpPr/>
              <p:nvPr/>
            </p:nvSpPr>
            <p:spPr bwMode="auto">
              <a:xfrm>
                <a:off x="1241631" y="4181699"/>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27" name="TextBox 126">
                <a:extLst>
                  <a:ext uri="{FF2B5EF4-FFF2-40B4-BE49-F238E27FC236}">
                    <a16:creationId xmlns:a16="http://schemas.microsoft.com/office/drawing/2014/main" id="{CD578D87-39EE-9103-4756-212224F39578}"/>
                  </a:ext>
                </a:extLst>
              </p:cNvPr>
              <p:cNvSpPr txBox="1"/>
              <p:nvPr/>
            </p:nvSpPr>
            <p:spPr>
              <a:xfrm>
                <a:off x="1397372" y="1832660"/>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128" name="TextBox 127">
                <a:extLst>
                  <a:ext uri="{FF2B5EF4-FFF2-40B4-BE49-F238E27FC236}">
                    <a16:creationId xmlns:a16="http://schemas.microsoft.com/office/drawing/2014/main" id="{BFE7A766-F764-4788-6D02-932CCE19DE64}"/>
                  </a:ext>
                </a:extLst>
              </p:cNvPr>
              <p:cNvSpPr txBox="1"/>
              <p:nvPr/>
            </p:nvSpPr>
            <p:spPr>
              <a:xfrm>
                <a:off x="-198530" y="4223455"/>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129" name="Rounded Rectangle 128">
                <a:extLst>
                  <a:ext uri="{FF2B5EF4-FFF2-40B4-BE49-F238E27FC236}">
                    <a16:creationId xmlns:a16="http://schemas.microsoft.com/office/drawing/2014/main" id="{E043C121-1D44-B343-9B3D-4E343E7E471A}"/>
                  </a:ext>
                </a:extLst>
              </p:cNvPr>
              <p:cNvSpPr/>
              <p:nvPr/>
            </p:nvSpPr>
            <p:spPr bwMode="auto">
              <a:xfrm>
                <a:off x="93791" y="5056973"/>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0" name="Jobbra nyíl 30">
                <a:extLst>
                  <a:ext uri="{FF2B5EF4-FFF2-40B4-BE49-F238E27FC236}">
                    <a16:creationId xmlns:a16="http://schemas.microsoft.com/office/drawing/2014/main" id="{1E096C9D-9EE0-BE87-F828-3C0C8867CE1A}"/>
                  </a:ext>
                </a:extLst>
              </p:cNvPr>
              <p:cNvSpPr/>
              <p:nvPr/>
            </p:nvSpPr>
            <p:spPr>
              <a:xfrm>
                <a:off x="6030764" y="2230420"/>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1" name="Jobbra nyíl 30">
                <a:extLst>
                  <a:ext uri="{FF2B5EF4-FFF2-40B4-BE49-F238E27FC236}">
                    <a16:creationId xmlns:a16="http://schemas.microsoft.com/office/drawing/2014/main" id="{1010727B-CCB4-6759-91DB-74849CFFB75E}"/>
                  </a:ext>
                </a:extLst>
              </p:cNvPr>
              <p:cNvSpPr/>
              <p:nvPr/>
            </p:nvSpPr>
            <p:spPr>
              <a:xfrm>
                <a:off x="6462824" y="1786391"/>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2" name="Jobbra nyíl 30">
                <a:extLst>
                  <a:ext uri="{FF2B5EF4-FFF2-40B4-BE49-F238E27FC236}">
                    <a16:creationId xmlns:a16="http://schemas.microsoft.com/office/drawing/2014/main" id="{1B492BE5-29C5-40C1-9551-6F0821ED7368}"/>
                  </a:ext>
                </a:extLst>
              </p:cNvPr>
              <p:cNvSpPr/>
              <p:nvPr/>
            </p:nvSpPr>
            <p:spPr>
              <a:xfrm>
                <a:off x="3941930" y="223176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3" name="Jobbra nyíl 30">
                <a:extLst>
                  <a:ext uri="{FF2B5EF4-FFF2-40B4-BE49-F238E27FC236}">
                    <a16:creationId xmlns:a16="http://schemas.microsoft.com/office/drawing/2014/main" id="{69DDAB9F-914A-9549-A9B5-3C636327039C}"/>
                  </a:ext>
                </a:extLst>
              </p:cNvPr>
              <p:cNvSpPr/>
              <p:nvPr/>
            </p:nvSpPr>
            <p:spPr>
              <a:xfrm>
                <a:off x="4622565" y="2231454"/>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4" name="Jobbra nyíl 30">
                <a:extLst>
                  <a:ext uri="{FF2B5EF4-FFF2-40B4-BE49-F238E27FC236}">
                    <a16:creationId xmlns:a16="http://schemas.microsoft.com/office/drawing/2014/main" id="{59D73E13-512A-6362-6A3F-0D20FDFAAA18}"/>
                  </a:ext>
                </a:extLst>
              </p:cNvPr>
              <p:cNvSpPr/>
              <p:nvPr/>
            </p:nvSpPr>
            <p:spPr>
              <a:xfrm>
                <a:off x="2594059" y="386521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5" name="Jobbra nyíl 30">
                <a:extLst>
                  <a:ext uri="{FF2B5EF4-FFF2-40B4-BE49-F238E27FC236}">
                    <a16:creationId xmlns:a16="http://schemas.microsoft.com/office/drawing/2014/main" id="{EBCCA639-0CD6-B901-C8D0-4C98FB429C2C}"/>
                  </a:ext>
                </a:extLst>
              </p:cNvPr>
              <p:cNvSpPr/>
              <p:nvPr/>
            </p:nvSpPr>
            <p:spPr>
              <a:xfrm>
                <a:off x="2585599" y="4320031"/>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6" name="Jobbra nyíl 30">
                <a:extLst>
                  <a:ext uri="{FF2B5EF4-FFF2-40B4-BE49-F238E27FC236}">
                    <a16:creationId xmlns:a16="http://schemas.microsoft.com/office/drawing/2014/main" id="{626F92B3-F029-8761-1FC2-A64DB245A6A6}"/>
                  </a:ext>
                </a:extLst>
              </p:cNvPr>
              <p:cNvSpPr/>
              <p:nvPr/>
            </p:nvSpPr>
            <p:spPr>
              <a:xfrm>
                <a:off x="3361723" y="4324029"/>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7" name="Jobbra nyíl 30">
                <a:extLst>
                  <a:ext uri="{FF2B5EF4-FFF2-40B4-BE49-F238E27FC236}">
                    <a16:creationId xmlns:a16="http://schemas.microsoft.com/office/drawing/2014/main" id="{69CB284A-BD18-2FFD-6A34-462B8D5E59C0}"/>
                  </a:ext>
                </a:extLst>
              </p:cNvPr>
              <p:cNvSpPr/>
              <p:nvPr/>
            </p:nvSpPr>
            <p:spPr>
              <a:xfrm>
                <a:off x="1286635" y="5207103"/>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8" name="Jobbra nyíl 30">
                <a:extLst>
                  <a:ext uri="{FF2B5EF4-FFF2-40B4-BE49-F238E27FC236}">
                    <a16:creationId xmlns:a16="http://schemas.microsoft.com/office/drawing/2014/main" id="{89A84190-7FCE-64D9-E626-F9FAA5822DEE}"/>
                  </a:ext>
                </a:extLst>
              </p:cNvPr>
              <p:cNvSpPr/>
              <p:nvPr/>
            </p:nvSpPr>
            <p:spPr>
              <a:xfrm>
                <a:off x="2043266" y="5207578"/>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9" name="Jobbra nyíl 30">
                <a:extLst>
                  <a:ext uri="{FF2B5EF4-FFF2-40B4-BE49-F238E27FC236}">
                    <a16:creationId xmlns:a16="http://schemas.microsoft.com/office/drawing/2014/main" id="{13D3FAC9-5DE2-7FF2-EC43-DB6991049476}"/>
                  </a:ext>
                </a:extLst>
              </p:cNvPr>
              <p:cNvSpPr/>
              <p:nvPr/>
            </p:nvSpPr>
            <p:spPr>
              <a:xfrm>
                <a:off x="3918296" y="5201699"/>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0" name="Jobbra nyíl 30">
                <a:extLst>
                  <a:ext uri="{FF2B5EF4-FFF2-40B4-BE49-F238E27FC236}">
                    <a16:creationId xmlns:a16="http://schemas.microsoft.com/office/drawing/2014/main" id="{E0710FF1-9A33-2C34-BBBE-6C4074BF808A}"/>
                  </a:ext>
                </a:extLst>
              </p:cNvPr>
              <p:cNvSpPr/>
              <p:nvPr/>
            </p:nvSpPr>
            <p:spPr>
              <a:xfrm>
                <a:off x="3941930" y="3070372"/>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1" name="Jobbra nyíl 30">
                <a:extLst>
                  <a:ext uri="{FF2B5EF4-FFF2-40B4-BE49-F238E27FC236}">
                    <a16:creationId xmlns:a16="http://schemas.microsoft.com/office/drawing/2014/main" id="{57CFC058-A65A-5400-E2A3-C7471BC76F5C}"/>
                  </a:ext>
                </a:extLst>
              </p:cNvPr>
              <p:cNvSpPr/>
              <p:nvPr/>
            </p:nvSpPr>
            <p:spPr>
              <a:xfrm>
                <a:off x="4622565" y="3070062"/>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2" name="TextBox 141">
                <a:extLst>
                  <a:ext uri="{FF2B5EF4-FFF2-40B4-BE49-F238E27FC236}">
                    <a16:creationId xmlns:a16="http://schemas.microsoft.com/office/drawing/2014/main" id="{C42438FD-07A7-5A7A-A5C6-E61F99A48A5C}"/>
                  </a:ext>
                </a:extLst>
              </p:cNvPr>
              <p:cNvSpPr txBox="1"/>
              <p:nvPr/>
            </p:nvSpPr>
            <p:spPr>
              <a:xfrm>
                <a:off x="5622288" y="128259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3" name="TextBox 142">
                <a:extLst>
                  <a:ext uri="{FF2B5EF4-FFF2-40B4-BE49-F238E27FC236}">
                    <a16:creationId xmlns:a16="http://schemas.microsoft.com/office/drawing/2014/main" id="{B29EA15B-F753-F202-FB9A-65ADF9F900B8}"/>
                  </a:ext>
                </a:extLst>
              </p:cNvPr>
              <p:cNvSpPr txBox="1"/>
              <p:nvPr/>
            </p:nvSpPr>
            <p:spPr>
              <a:xfrm>
                <a:off x="6567393" y="1291537"/>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144" name="Straight Connector 143">
                <a:extLst>
                  <a:ext uri="{FF2B5EF4-FFF2-40B4-BE49-F238E27FC236}">
                    <a16:creationId xmlns:a16="http://schemas.microsoft.com/office/drawing/2014/main" id="{CC8DC4EC-7BD6-6BC9-30F4-CB436F0FE87F}"/>
                  </a:ext>
                </a:extLst>
              </p:cNvPr>
              <p:cNvCxnSpPr/>
              <p:nvPr/>
            </p:nvCxnSpPr>
            <p:spPr bwMode="auto">
              <a:xfrm>
                <a:off x="6446659" y="1181573"/>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5" name="Lekerekített téglalap 18">
                <a:extLst>
                  <a:ext uri="{FF2B5EF4-FFF2-40B4-BE49-F238E27FC236}">
                    <a16:creationId xmlns:a16="http://schemas.microsoft.com/office/drawing/2014/main" id="{45AB99D0-3F57-28D9-AF27-ABEE85C4629F}"/>
                  </a:ext>
                </a:extLst>
              </p:cNvPr>
              <p:cNvSpPr/>
              <p:nvPr/>
            </p:nvSpPr>
            <p:spPr>
              <a:xfrm>
                <a:off x="5405484" y="270379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6" name="Lekerekített téglalap 76">
                <a:extLst>
                  <a:ext uri="{FF2B5EF4-FFF2-40B4-BE49-F238E27FC236}">
                    <a16:creationId xmlns:a16="http://schemas.microsoft.com/office/drawing/2014/main" id="{C2F2FC3D-1452-DBD6-458D-118C3DD7BB50}"/>
                  </a:ext>
                </a:extLst>
              </p:cNvPr>
              <p:cNvSpPr/>
              <p:nvPr/>
            </p:nvSpPr>
            <p:spPr>
              <a:xfrm>
                <a:off x="7638270" y="1156115"/>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7" name="TextBox 82">
                <a:extLst>
                  <a:ext uri="{FF2B5EF4-FFF2-40B4-BE49-F238E27FC236}">
                    <a16:creationId xmlns:a16="http://schemas.microsoft.com/office/drawing/2014/main" id="{F8A1ABA9-F20B-5863-2242-EE947D5991FD}"/>
                  </a:ext>
                </a:extLst>
              </p:cNvPr>
              <p:cNvSpPr txBox="1"/>
              <p:nvPr/>
            </p:nvSpPr>
            <p:spPr>
              <a:xfrm>
                <a:off x="7895909" y="127974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8" name="Lekerekített téglalap 7">
                <a:extLst>
                  <a:ext uri="{FF2B5EF4-FFF2-40B4-BE49-F238E27FC236}">
                    <a16:creationId xmlns:a16="http://schemas.microsoft.com/office/drawing/2014/main" id="{47DC29EB-60D2-8929-A88A-30A6B1862C5A}"/>
                  </a:ext>
                </a:extLst>
              </p:cNvPr>
              <p:cNvSpPr/>
              <p:nvPr/>
            </p:nvSpPr>
            <p:spPr>
              <a:xfrm>
                <a:off x="7711960" y="5650140"/>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49" name="TextBox 48">
                <a:extLst>
                  <a:ext uri="{FF2B5EF4-FFF2-40B4-BE49-F238E27FC236}">
                    <a16:creationId xmlns:a16="http://schemas.microsoft.com/office/drawing/2014/main" id="{0D0372F2-FAEB-8F2F-DAA8-F41FC0F8CE9E}"/>
                  </a:ext>
                </a:extLst>
              </p:cNvPr>
              <p:cNvSpPr txBox="1"/>
              <p:nvPr/>
            </p:nvSpPr>
            <p:spPr>
              <a:xfrm>
                <a:off x="7202890" y="6076050"/>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dirty="0">
                    <a:ln>
                      <a:noFill/>
                    </a:ln>
                    <a:solidFill>
                      <a:srgbClr val="000000"/>
                    </a:solidFill>
                    <a:effectLst/>
                    <a:uLnTx/>
                    <a:uFillTx/>
                    <a:latin typeface="Verdana"/>
                    <a:ea typeface="+mn-ea"/>
                    <a:cs typeface="+mn-cs"/>
                  </a:rPr>
                  <a:t>/</a:t>
                </a:r>
                <a:r>
                  <a:rPr kumimoji="0" lang="hu-HU" sz="1200" b="0" i="0" u="none" strike="noStrike" kern="1200" cap="none" spc="0" normalizeH="0" baseline="0" noProof="0" dirty="0">
                    <a:ln>
                      <a:noFill/>
                    </a:ln>
                    <a:solidFill>
                      <a:srgbClr val="000000"/>
                    </a:solidFill>
                    <a:effectLst/>
                    <a:uLnTx/>
                    <a:uFillTx/>
                    <a:latin typeface="Verdana"/>
                    <a:ea typeface="+mn-ea"/>
                    <a:cs typeface="+mn-cs"/>
                  </a:rPr>
                  <a:t>V1</a:t>
                </a: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cores </a:t>
                </a:r>
                <a:r>
                  <a:rPr kumimoji="0" lang="hu-HU" sz="1200" b="0" i="0" u="none" strike="noStrike" kern="1200" cap="none" spc="0" normalizeH="0" baseline="0" noProof="0" dirty="0">
                    <a:ln>
                      <a:noFill/>
                    </a:ln>
                    <a:solidFill>
                      <a:srgbClr val="000000"/>
                    </a:solidFill>
                    <a:effectLst/>
                    <a:uLnTx/>
                    <a:uFillTx/>
                    <a:latin typeface="Verdana"/>
                    <a:ea typeface="+mn-ea"/>
                    <a:cs typeface="+mn-cs"/>
                  </a:rPr>
                  <a:t>(2021</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50" name="Rounded Rectangle 1">
                <a:extLst>
                  <a:ext uri="{FF2B5EF4-FFF2-40B4-BE49-F238E27FC236}">
                    <a16:creationId xmlns:a16="http://schemas.microsoft.com/office/drawing/2014/main" id="{8C4FA0B7-CDDC-FAB1-FD5A-114FC4BF3FD9}"/>
                  </a:ext>
                </a:extLst>
              </p:cNvPr>
              <p:cNvSpPr/>
              <p:nvPr/>
            </p:nvSpPr>
            <p:spPr bwMode="auto">
              <a:xfrm>
                <a:off x="1253717" y="2663409"/>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1" name="Jobbra nyíl 30">
                <a:extLst>
                  <a:ext uri="{FF2B5EF4-FFF2-40B4-BE49-F238E27FC236}">
                    <a16:creationId xmlns:a16="http://schemas.microsoft.com/office/drawing/2014/main" id="{96F6F653-7AD0-2864-9124-497F9D278814}"/>
                  </a:ext>
                </a:extLst>
              </p:cNvPr>
              <p:cNvSpPr/>
              <p:nvPr/>
            </p:nvSpPr>
            <p:spPr>
              <a:xfrm>
                <a:off x="5205035" y="3864940"/>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2" name="Lekerekített téglalap 18">
                <a:extLst>
                  <a:ext uri="{FF2B5EF4-FFF2-40B4-BE49-F238E27FC236}">
                    <a16:creationId xmlns:a16="http://schemas.microsoft.com/office/drawing/2014/main" id="{BE964175-5951-FD26-129F-D1EEC5F14428}"/>
                  </a:ext>
                </a:extLst>
              </p:cNvPr>
              <p:cNvSpPr/>
              <p:nvPr/>
            </p:nvSpPr>
            <p:spPr>
              <a:xfrm>
                <a:off x="6463547" y="272304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3" name="Lekerekített téglalap 15">
                <a:extLst>
                  <a:ext uri="{FF2B5EF4-FFF2-40B4-BE49-F238E27FC236}">
                    <a16:creationId xmlns:a16="http://schemas.microsoft.com/office/drawing/2014/main" id="{DA2B81E8-AF5D-0902-3A7F-4B5B38531D61}"/>
                  </a:ext>
                </a:extLst>
              </p:cNvPr>
              <p:cNvSpPr/>
              <p:nvPr/>
            </p:nvSpPr>
            <p:spPr>
              <a:xfrm>
                <a:off x="5406195" y="5134065"/>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4" name="Lekerekített téglalap 36">
                <a:extLst>
                  <a:ext uri="{FF2B5EF4-FFF2-40B4-BE49-F238E27FC236}">
                    <a16:creationId xmlns:a16="http://schemas.microsoft.com/office/drawing/2014/main" id="{47EBF617-A8E5-B291-F9C8-2E6C392DED82}"/>
                  </a:ext>
                </a:extLst>
              </p:cNvPr>
              <p:cNvSpPr/>
              <p:nvPr/>
            </p:nvSpPr>
            <p:spPr>
              <a:xfrm>
                <a:off x="6482665" y="2713460"/>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5" name="Jobbra nyíl 30">
                <a:extLst>
                  <a:ext uri="{FF2B5EF4-FFF2-40B4-BE49-F238E27FC236}">
                    <a16:creationId xmlns:a16="http://schemas.microsoft.com/office/drawing/2014/main" id="{43E8C13D-F748-158B-B76B-F27DC565BE99}"/>
                  </a:ext>
                </a:extLst>
              </p:cNvPr>
              <p:cNvSpPr/>
              <p:nvPr/>
            </p:nvSpPr>
            <p:spPr>
              <a:xfrm>
                <a:off x="6855400" y="1794710"/>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6" name="Lekerekített téglalap 13">
                <a:extLst>
                  <a:ext uri="{FF2B5EF4-FFF2-40B4-BE49-F238E27FC236}">
                    <a16:creationId xmlns:a16="http://schemas.microsoft.com/office/drawing/2014/main" id="{4858D27E-5820-2673-F04C-931FE082F3FF}"/>
                  </a:ext>
                </a:extLst>
              </p:cNvPr>
              <p:cNvSpPr/>
              <p:nvPr/>
            </p:nvSpPr>
            <p:spPr>
              <a:xfrm>
                <a:off x="7765705" y="2129240"/>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7" name="Jobbra nyíl 30">
                <a:extLst>
                  <a:ext uri="{FF2B5EF4-FFF2-40B4-BE49-F238E27FC236}">
                    <a16:creationId xmlns:a16="http://schemas.microsoft.com/office/drawing/2014/main" id="{8355BA85-4406-5C83-B542-2D8C4A676743}"/>
                  </a:ext>
                </a:extLst>
              </p:cNvPr>
              <p:cNvSpPr/>
              <p:nvPr/>
            </p:nvSpPr>
            <p:spPr>
              <a:xfrm>
                <a:off x="6910490" y="2231285"/>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8" name="Lekerekített téglalap 18">
                <a:extLst>
                  <a:ext uri="{FF2B5EF4-FFF2-40B4-BE49-F238E27FC236}">
                    <a16:creationId xmlns:a16="http://schemas.microsoft.com/office/drawing/2014/main" id="{126D8E4B-4395-0158-1C87-4FF59C396E14}"/>
                  </a:ext>
                </a:extLst>
              </p:cNvPr>
              <p:cNvSpPr/>
              <p:nvPr/>
            </p:nvSpPr>
            <p:spPr>
              <a:xfrm>
                <a:off x="7764455" y="2710035"/>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Aarch32</a:t>
                </a:r>
                <a:r>
                  <a:rPr kumimoji="0" lang="en-GB"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9" name="Lekerekített téglalap 36">
                <a:extLst>
                  <a:ext uri="{FF2B5EF4-FFF2-40B4-BE49-F238E27FC236}">
                    <a16:creationId xmlns:a16="http://schemas.microsoft.com/office/drawing/2014/main" id="{1BAA2761-C8A6-43E5-2A57-1892038AC9D5}"/>
                  </a:ext>
                </a:extLst>
              </p:cNvPr>
              <p:cNvSpPr/>
              <p:nvPr/>
            </p:nvSpPr>
            <p:spPr>
              <a:xfrm>
                <a:off x="7784835" y="2720545"/>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0" name="Jobbra nyíl 30">
                <a:extLst>
                  <a:ext uri="{FF2B5EF4-FFF2-40B4-BE49-F238E27FC236}">
                    <a16:creationId xmlns:a16="http://schemas.microsoft.com/office/drawing/2014/main" id="{59B80372-D4D9-BA85-36AD-2AD49D68982F}"/>
                  </a:ext>
                </a:extLst>
              </p:cNvPr>
              <p:cNvSpPr/>
              <p:nvPr/>
            </p:nvSpPr>
            <p:spPr>
              <a:xfrm>
                <a:off x="7521330" y="3455405"/>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1" name="TextBox 79">
                <a:extLst>
                  <a:ext uri="{FF2B5EF4-FFF2-40B4-BE49-F238E27FC236}">
                    <a16:creationId xmlns:a16="http://schemas.microsoft.com/office/drawing/2014/main" id="{02697DD7-BEA2-1E52-AF61-106C927F9E76}"/>
                  </a:ext>
                </a:extLst>
              </p:cNvPr>
              <p:cNvSpPr txBox="1"/>
              <p:nvPr/>
            </p:nvSpPr>
            <p:spPr>
              <a:xfrm>
                <a:off x="6109" y="3091737"/>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To</a:t>
                </a:r>
                <a:r>
                  <a:rPr kumimoji="0" lang="hu-HU" sz="1200" b="0" i="0" u="none" strike="noStrike" kern="1200" cap="none" spc="0" normalizeH="0" baseline="0" noProof="0" dirty="0">
                    <a:ln>
                      <a:noFill/>
                    </a:ln>
                    <a:solidFill>
                      <a:srgbClr val="FF0000"/>
                    </a:solidFill>
                    <a:effectLst/>
                    <a:uLnTx/>
                    <a:uFillTx/>
                    <a:latin typeface="Verdana"/>
                    <a:ea typeface="+mn-ea"/>
                    <a:cs typeface="+mn-cs"/>
                  </a:rPr>
                  <a:t> </a:t>
                </a:r>
                <a:r>
                  <a:rPr kumimoji="0" lang="hu-HU" sz="1200" b="0" i="0" u="none" strike="noStrike" kern="1200" cap="none" spc="0" normalizeH="0" baseline="0" noProof="0" dirty="0" err="1">
                    <a:ln>
                      <a:noFill/>
                    </a:ln>
                    <a:solidFill>
                      <a:srgbClr val="FF0000"/>
                    </a:solidFill>
                    <a:effectLst/>
                    <a:uLnTx/>
                    <a:uFillTx/>
                    <a:latin typeface="Verdana"/>
                    <a:ea typeface="+mn-ea"/>
                    <a:cs typeface="+mn-cs"/>
                  </a:rPr>
                  <a:t>enhance</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compute</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capabilities</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p:txBody>
          </p:sp>
          <p:sp>
            <p:nvSpPr>
              <p:cNvPr id="162" name="Rounded Rectangle 161">
                <a:extLst>
                  <a:ext uri="{FF2B5EF4-FFF2-40B4-BE49-F238E27FC236}">
                    <a16:creationId xmlns:a16="http://schemas.microsoft.com/office/drawing/2014/main" id="{1972D889-F47D-0440-FF50-4D48C864F5E7}"/>
                  </a:ext>
                </a:extLst>
              </p:cNvPr>
              <p:cNvSpPr/>
              <p:nvPr/>
            </p:nvSpPr>
            <p:spPr bwMode="auto">
              <a:xfrm>
                <a:off x="2693616" y="1627677"/>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3" name="TextBox 162">
                <a:extLst>
                  <a:ext uri="{FF2B5EF4-FFF2-40B4-BE49-F238E27FC236}">
                    <a16:creationId xmlns:a16="http://schemas.microsoft.com/office/drawing/2014/main" id="{C4E04C5C-A3C4-966D-BD55-38FD8D7CC92D}"/>
                  </a:ext>
                </a:extLst>
              </p:cNvPr>
              <p:cNvSpPr txBox="1"/>
              <p:nvPr/>
            </p:nvSpPr>
            <p:spPr>
              <a:xfrm>
                <a:off x="437056" y="6601997"/>
                <a:ext cx="3159228"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For the </a:t>
                </a:r>
                <a:r>
                  <a:rPr kumimoji="0" lang="hu-HU" sz="1300" b="0" i="0" u="none" strike="noStrike" kern="1200" cap="none" spc="0" normalizeH="0" baseline="0" noProof="0" dirty="0">
                    <a:ln>
                      <a:noFill/>
                    </a:ln>
                    <a:solidFill>
                      <a:srgbClr val="000000"/>
                    </a:solidFill>
                    <a:effectLst/>
                    <a:uLnTx/>
                    <a:uFillTx/>
                    <a:latin typeface="Verdana"/>
                    <a:ea typeface="+mn-ea"/>
                    <a:cs typeface="+mn-cs"/>
                  </a:rPr>
                  <a:t>Remarks</a:t>
                </a:r>
                <a:r>
                  <a:rPr kumimoji="0" lang="en-GB" sz="1300" b="0" i="0" u="none" strike="noStrike" kern="1200" cap="none" spc="0" normalizeH="0" baseline="0" noProof="0" dirty="0">
                    <a:ln>
                      <a:noFill/>
                    </a:ln>
                    <a:solidFill>
                      <a:srgbClr val="000000"/>
                    </a:solidFill>
                    <a:effectLst/>
                    <a:uLnTx/>
                    <a:uFillTx/>
                    <a:latin typeface="Verdana"/>
                    <a:ea typeface="+mn-ea"/>
                    <a:cs typeface="+mn-cs"/>
                  </a:rPr>
                  <a:t> s</a:t>
                </a:r>
                <a:r>
                  <a:rPr kumimoji="0" lang="hu-HU" sz="1300" b="0" i="0" u="none" strike="noStrike" kern="1200" cap="none" spc="0" normalizeH="0" baseline="0" noProof="0" dirty="0">
                    <a:ln>
                      <a:noFill/>
                    </a:ln>
                    <a:solidFill>
                      <a:srgbClr val="000000"/>
                    </a:solidFill>
                    <a:effectLst/>
                    <a:uLnTx/>
                    <a:uFillTx/>
                    <a:latin typeface="Verdana"/>
                    <a:ea typeface="+mn-ea"/>
                    <a:cs typeface="+mn-cs"/>
                  </a:rPr>
                  <a:t>ee the next slide.</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64" name="Rounded Rectangle 163">
                <a:extLst>
                  <a:ext uri="{FF2B5EF4-FFF2-40B4-BE49-F238E27FC236}">
                    <a16:creationId xmlns:a16="http://schemas.microsoft.com/office/drawing/2014/main" id="{8E5B0049-3D6F-06EF-CF68-1147AD42F223}"/>
                  </a:ext>
                </a:extLst>
              </p:cNvPr>
              <p:cNvSpPr/>
              <p:nvPr/>
            </p:nvSpPr>
            <p:spPr bwMode="auto">
              <a:xfrm>
                <a:off x="-508" y="1047260"/>
                <a:ext cx="4000170" cy="5810740"/>
              </a:xfrm>
              <a:prstGeom prst="roundRect">
                <a:avLst/>
              </a:prstGeom>
              <a:noFill/>
              <a:ln w="38100"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1" name="TextBox 20">
              <a:extLst>
                <a:ext uri="{FF2B5EF4-FFF2-40B4-BE49-F238E27FC236}">
                  <a16:creationId xmlns:a16="http://schemas.microsoft.com/office/drawing/2014/main" id="{34C282D2-6FF7-BBA3-C510-E796E53D7BFF}"/>
                </a:ext>
              </a:extLst>
            </p:cNvPr>
            <p:cNvSpPr txBox="1"/>
            <p:nvPr/>
          </p:nvSpPr>
          <p:spPr>
            <a:xfrm>
              <a:off x="-508" y="1207785"/>
              <a:ext cx="414607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30" normalizeH="0" baseline="0" noProof="0" dirty="0">
                  <a:ln>
                    <a:noFill/>
                  </a:ln>
                  <a:solidFill>
                    <a:srgbClr val="FF0000"/>
                  </a:solidFill>
                  <a:effectLst/>
                  <a:uLnTx/>
                  <a:uFillTx/>
                  <a:latin typeface="Verdana"/>
                  <a:ea typeface="+mn-ea"/>
                  <a:cs typeface="+mn-cs"/>
                </a:rPr>
                <a:t>The thumb instruction set aims at reducing code size.</a:t>
              </a:r>
            </a:p>
          </p:txBody>
        </p:sp>
      </p:grpSp>
    </p:spTree>
    <p:extLst>
      <p:ext uri="{BB962C8B-B14F-4D97-AF65-F5344CB8AC3E}">
        <p14:creationId xmlns:p14="http://schemas.microsoft.com/office/powerpoint/2010/main" val="390125204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F070B0-DD95-02A0-E6AA-E9BD43E731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3C7741-396A-44EA-7EBE-4DD09077CCF0}"/>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(5)</a:t>
            </a:r>
          </a:p>
        </p:txBody>
      </p:sp>
      <p:sp>
        <p:nvSpPr>
          <p:cNvPr id="4" name="TextBox 3">
            <a:extLst>
              <a:ext uri="{FF2B5EF4-FFF2-40B4-BE49-F238E27FC236}">
                <a16:creationId xmlns:a16="http://schemas.microsoft.com/office/drawing/2014/main" id="{CA96AEB6-F014-8E90-0697-AE7C9EAB9EF4}"/>
              </a:ext>
            </a:extLst>
          </p:cNvPr>
          <p:cNvSpPr txBox="1"/>
          <p:nvPr/>
        </p:nvSpPr>
        <p:spPr>
          <a:xfrm>
            <a:off x="224406" y="773705"/>
            <a:ext cx="8913108" cy="23185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Advanced SIMD architecture 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000000"/>
                </a:solidFill>
                <a:effectLst/>
                <a:uLnTx/>
                <a:uFillTx/>
                <a:latin typeface="Verdana"/>
                <a:ea typeface="+mn-ea"/>
                <a:cs typeface="+mn-cs"/>
              </a:rPr>
              <a:t>commonly referred to as </a:t>
            </a:r>
            <a:r>
              <a:rPr kumimoji="0" lang="hu-HU" sz="1600" b="0" i="0" u="none" strike="noStrike" kern="1200" cap="none" spc="0" normalizeH="0" baseline="0" noProof="0" dirty="0">
                <a:ln>
                  <a:noFill/>
                </a:ln>
                <a:solidFill>
                  <a:srgbClr val="000000"/>
                </a:solidFill>
                <a:effectLst/>
                <a:uLnTx/>
                <a:uFillTx/>
                <a:latin typeface="Verdana"/>
                <a:ea typeface="+mn-ea"/>
                <a:cs typeface="+mn-cs"/>
              </a:rPr>
              <a:t>the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NEON technology</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The VFP subset became depricated in the Armv8 ISA.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Jazelle-RTC (ThumbEE) became depricated in Armv7 Issue C in 10/2011.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4</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SV</a:t>
            </a:r>
            <a:r>
              <a:rPr kumimoji="0" lang="hu-HU" sz="1600" b="0" i="0" u="none" strike="noStrike" kern="1200" cap="none" spc="0" normalizeH="0" baseline="0" noProof="0" dirty="0">
                <a:ln>
                  <a:noFill/>
                </a:ln>
                <a:solidFill>
                  <a:srgbClr val="000000"/>
                </a:solidFill>
                <a:effectLst/>
                <a:uLnTx/>
                <a:uFillTx/>
                <a:latin typeface="Verdana"/>
                <a:ea typeface="+mn-ea"/>
                <a:cs typeface="+mn-cs"/>
              </a:rPr>
              <a:t>E (Scalable Vector Extension) subset became introduced in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Armv8</a:t>
            </a:r>
            <a:r>
              <a:rPr kumimoji="0" lang="en-US" sz="1600" b="0" i="0" u="none" strike="noStrike" kern="1200" cap="none" spc="0" normalizeH="0" baseline="0" noProof="0" dirty="0">
                <a:ln>
                  <a:noFill/>
                </a:ln>
                <a:solidFill>
                  <a:srgbClr val="000000"/>
                </a:solidFill>
                <a:effectLst/>
                <a:uLnTx/>
                <a:uFillTx/>
                <a:latin typeface="Verdana"/>
                <a:ea typeface="+mn-ea"/>
                <a:cs typeface="+mn-cs"/>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 ISA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an optional feature, </a:t>
            </a:r>
            <a:r>
              <a:rPr kumimoji="0" lang="hu-HU" sz="1600" b="0" i="0" u="none" strike="noStrike" kern="1200" cap="none" spc="0" normalizeH="0" baseline="0" noProof="0" dirty="0">
                <a:ln>
                  <a:noFill/>
                </a:ln>
                <a:solidFill>
                  <a:srgbClr val="000000"/>
                </a:solidFill>
                <a:effectLst/>
                <a:uLnTx/>
                <a:uFillTx/>
                <a:latin typeface="Verdana"/>
                <a:ea typeface="+mn-ea"/>
                <a:cs typeface="+mn-cs"/>
              </a:rPr>
              <a:t>only in 201</a:t>
            </a:r>
            <a:r>
              <a:rPr kumimoji="0" lang="en-US" sz="1600" b="0" i="0" u="none" strike="noStrike" kern="1200" cap="none" spc="0" normalizeH="0" baseline="0" noProof="0" dirty="0">
                <a:ln>
                  <a:noFill/>
                </a:ln>
                <a:solidFill>
                  <a:srgbClr val="000000"/>
                </a:solidFill>
                <a:effectLst/>
                <a:uLnTx/>
                <a:uFillTx/>
                <a:latin typeface="Verdana"/>
                <a:ea typeface="+mn-ea"/>
                <a:cs typeface="+mn-cs"/>
              </a:rPr>
              <a:t>7</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srgbClr val="000000"/>
                </a:solidFill>
                <a:effectLst/>
                <a:uLnTx/>
                <a:uFillTx/>
                <a:latin typeface="Verdana"/>
                <a:ea typeface="+mn-ea"/>
                <a:cs typeface="+mn-cs"/>
              </a:rPr>
              <a:t>5</a:t>
            </a:r>
            <a:r>
              <a:rPr kumimoji="0" lang="en-GB" sz="1600" b="0" i="0" u="none" strike="noStrike" kern="1200" cap="none" spc="0" normalizeH="0" baseline="0" noProof="0" dirty="0">
                <a:ln>
                  <a:noFill/>
                </a:ln>
                <a:solidFill>
                  <a:srgbClr val="000000"/>
                </a:solidFill>
                <a:effectLst/>
                <a:uLnTx/>
                <a:uFillTx/>
                <a:latin typeface="Verdana"/>
                <a:ea typeface="+mn-ea"/>
                <a:cs typeface="+mn-cs"/>
              </a:rPr>
              <a:t>The AArch32 execution mode is only supported in certain implementations, e.g.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for the Cortex-A510 CPU.</a:t>
            </a:r>
          </a:p>
        </p:txBody>
      </p:sp>
      <p:sp>
        <p:nvSpPr>
          <p:cNvPr id="6" name="TextBox 5">
            <a:extLst>
              <a:ext uri="{FF2B5EF4-FFF2-40B4-BE49-F238E27FC236}">
                <a16:creationId xmlns:a16="http://schemas.microsoft.com/office/drawing/2014/main" id="{6BBD143E-096E-DD78-8C92-BAE14A45E934}"/>
              </a:ext>
            </a:extLst>
          </p:cNvPr>
          <p:cNvSpPr txBox="1"/>
          <p:nvPr/>
        </p:nvSpPr>
        <p:spPr>
          <a:xfrm>
            <a:off x="73100" y="442852"/>
            <a:ext cx="571182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Explanation of the superscripts in the previous Figure</a:t>
            </a:r>
          </a:p>
        </p:txBody>
      </p:sp>
    </p:spTree>
    <p:extLst>
      <p:ext uri="{BB962C8B-B14F-4D97-AF65-F5344CB8AC3E}">
        <p14:creationId xmlns:p14="http://schemas.microsoft.com/office/powerpoint/2010/main" val="25507092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296862" y="1077692"/>
          <a:ext cx="8640761" cy="4530699"/>
        </p:xfrm>
        <a:graphic>
          <a:graphicData uri="http://schemas.openxmlformats.org/drawingml/2006/table">
            <a:tbl>
              <a:tblPr/>
              <a:tblGrid>
                <a:gridCol w="2339923">
                  <a:extLst>
                    <a:ext uri="{9D8B030D-6E8A-4147-A177-3AD203B41FA5}">
                      <a16:colId xmlns:a16="http://schemas.microsoft.com/office/drawing/2014/main" val="20000"/>
                    </a:ext>
                  </a:extLst>
                </a:gridCol>
                <a:gridCol w="3150350">
                  <a:extLst>
                    <a:ext uri="{9D8B030D-6E8A-4147-A177-3AD203B41FA5}">
                      <a16:colId xmlns:a16="http://schemas.microsoft.com/office/drawing/2014/main" val="20001"/>
                    </a:ext>
                  </a:extLst>
                </a:gridCol>
                <a:gridCol w="3150488">
                  <a:extLst>
                    <a:ext uri="{9D8B030D-6E8A-4147-A177-3AD203B41FA5}">
                      <a16:colId xmlns:a16="http://schemas.microsoft.com/office/drawing/2014/main" val="20002"/>
                    </a:ext>
                  </a:extLst>
                </a:gridCol>
              </a:tblGrid>
              <a:tr h="281062">
                <a:tc>
                  <a:txBody>
                    <a:bodyPr/>
                    <a:lstStyle/>
                    <a:p>
                      <a:pPr algn="ctr">
                        <a:spcAft>
                          <a:spcPts val="300"/>
                        </a:spcAft>
                      </a:pPr>
                      <a:r>
                        <a:rPr lang="en-US" sz="1400" b="1"/>
                        <a:t>Graphic IP</a:t>
                      </a:r>
                    </a:p>
                  </a:txBody>
                  <a:tcPr marL="36219" marR="36219" marT="36219" marB="36219">
                    <a:lnL>
                      <a:noFill/>
                    </a:lnL>
                    <a:lnR>
                      <a:noFill/>
                    </a:lnR>
                    <a:lnT>
                      <a:noFill/>
                    </a:lnT>
                    <a:lnB>
                      <a:noFill/>
                    </a:lnB>
                  </a:tcPr>
                </a:tc>
                <a:tc>
                  <a:txBody>
                    <a:bodyPr/>
                    <a:lstStyle/>
                    <a:p>
                      <a:pPr algn="ctr">
                        <a:spcAft>
                          <a:spcPts val="300"/>
                        </a:spcAft>
                      </a:pPr>
                      <a:r>
                        <a:rPr lang="en-US" sz="1400" b="1" dirty="0"/>
                        <a:t>Other IP</a:t>
                      </a:r>
                    </a:p>
                  </a:txBody>
                  <a:tcPr marL="36219" marR="36219" marT="36219" marB="36219">
                    <a:lnL>
                      <a:noFill/>
                    </a:lnL>
                    <a:lnR>
                      <a:noFill/>
                    </a:lnR>
                    <a:lnT>
                      <a:noFill/>
                    </a:lnT>
                    <a:lnB>
                      <a:noFill/>
                    </a:lnB>
                  </a:tcPr>
                </a:tc>
                <a:tc>
                  <a:txBody>
                    <a:bodyPr/>
                    <a:lstStyle/>
                    <a:p>
                      <a:pPr algn="ctr">
                        <a:spcAft>
                          <a:spcPts val="300"/>
                        </a:spcAft>
                      </a:pPr>
                      <a:r>
                        <a:rPr lang="en-US" sz="1400" b="1"/>
                        <a:t>Tools</a:t>
                      </a:r>
                    </a:p>
                  </a:txBody>
                  <a:tcPr marL="36219" marR="36219" marT="36219" marB="36219">
                    <a:lnL>
                      <a:noFill/>
                    </a:lnL>
                    <a:lnR>
                      <a:noFill/>
                    </a:lnR>
                    <a:lnT>
                      <a:noFill/>
                    </a:lnT>
                    <a:lnB>
                      <a:noFill/>
                    </a:lnB>
                  </a:tcPr>
                </a:tc>
                <a:extLst>
                  <a:ext uri="{0D108BD9-81ED-4DB2-BD59-A6C34878D82A}">
                    <a16:rowId xmlns:a16="http://schemas.microsoft.com/office/drawing/2014/main" val="10000"/>
                  </a:ext>
                </a:extLst>
              </a:tr>
              <a:tr h="4244901">
                <a:tc>
                  <a:txBody>
                    <a:bodyPr/>
                    <a:lstStyle/>
                    <a:p>
                      <a:pPr>
                        <a:spcAft>
                          <a:spcPts val="300"/>
                        </a:spcAft>
                        <a:buFont typeface="Arial" panose="020B0604020202020204" pitchFamily="34" charset="0"/>
                        <a:buChar char="•"/>
                      </a:pPr>
                      <a:r>
                        <a:rPr lang="hu-HU" sz="1400" dirty="0"/>
                        <a:t> </a:t>
                      </a:r>
                      <a:r>
                        <a:rPr lang="en-US" sz="1400" u="none" dirty="0"/>
                        <a:t>ARM Mali™-G71 </a:t>
                      </a:r>
                    </a:p>
                    <a:p>
                      <a:pPr>
                        <a:spcAft>
                          <a:spcPts val="300"/>
                        </a:spcAft>
                        <a:buFont typeface="Arial" panose="020B0604020202020204" pitchFamily="34" charset="0"/>
                        <a:buChar char="•"/>
                      </a:pPr>
                      <a:r>
                        <a:rPr lang="hu-HU" sz="1400" u="none" dirty="0"/>
                        <a:t> </a:t>
                      </a:r>
                      <a:r>
                        <a:rPr lang="en-US" sz="1400" u="none" dirty="0"/>
                        <a:t>Mali-DP550</a:t>
                      </a:r>
                      <a:endParaRPr lang="hu-HU" sz="1400" u="none" dirty="0"/>
                    </a:p>
                    <a:p>
                      <a:pPr>
                        <a:spcAft>
                          <a:spcPts val="300"/>
                        </a:spcAft>
                        <a:buFont typeface="Arial" panose="020B0604020202020204" pitchFamily="34" charset="0"/>
                        <a:buNone/>
                      </a:pPr>
                      <a:r>
                        <a:rPr lang="en-US" sz="1400" u="none" dirty="0"/>
                        <a:t> </a:t>
                      </a:r>
                      <a:r>
                        <a:rPr lang="hu-HU" sz="1400" u="none" dirty="0"/>
                        <a:t>  </a:t>
                      </a:r>
                      <a:r>
                        <a:rPr lang="en-US" sz="1400" u="none" dirty="0"/>
                        <a:t>(Display processor) </a:t>
                      </a:r>
                    </a:p>
                    <a:p>
                      <a:pPr>
                        <a:spcAft>
                          <a:spcPts val="300"/>
                        </a:spcAft>
                        <a:buFont typeface="Arial" panose="020B0604020202020204" pitchFamily="34" charset="0"/>
                        <a:buChar char="•"/>
                      </a:pPr>
                      <a:r>
                        <a:rPr lang="hu-HU" sz="1400" u="none" dirty="0"/>
                        <a:t> </a:t>
                      </a:r>
                      <a:r>
                        <a:rPr lang="en-US" sz="1400" u="none" dirty="0"/>
                        <a:t>Mali-V550</a:t>
                      </a:r>
                      <a:endParaRPr lang="hu-HU" sz="1400" u="none" dirty="0"/>
                    </a:p>
                    <a:p>
                      <a:pPr>
                        <a:spcAft>
                          <a:spcPts val="300"/>
                        </a:spcAft>
                        <a:buFont typeface="Arial" panose="020B0604020202020204" pitchFamily="34" charset="0"/>
                        <a:buNone/>
                      </a:pPr>
                      <a:r>
                        <a:rPr lang="hu-HU" sz="1400" u="none" dirty="0"/>
                        <a:t>  </a:t>
                      </a:r>
                      <a:r>
                        <a:rPr lang="en-US" sz="1400" u="none" dirty="0"/>
                        <a:t> (Video Processor) </a:t>
                      </a:r>
                    </a:p>
                  </a:txBody>
                  <a:tcPr marL="36219" marR="36219" marT="36219" marB="36219">
                    <a:lnL>
                      <a:noFill/>
                    </a:lnL>
                    <a:lnR>
                      <a:noFill/>
                    </a:lnR>
                    <a:lnT>
                      <a:noFill/>
                    </a:lnT>
                    <a:lnB>
                      <a:noFill/>
                    </a:lnB>
                  </a:tcPr>
                </a:tc>
                <a:tc>
                  <a:txBody>
                    <a:bodyPr/>
                    <a:lstStyle/>
                    <a:p>
                      <a:pPr>
                        <a:spcAft>
                          <a:spcPts val="300"/>
                        </a:spcAft>
                        <a:buFont typeface="Arial" panose="020B0604020202020204" pitchFamily="34" charset="0"/>
                        <a:buChar char="•"/>
                      </a:pPr>
                      <a:r>
                        <a:rPr lang="hu-HU" sz="1400"/>
                        <a:t> </a:t>
                      </a:r>
                      <a:r>
                        <a:rPr lang="en-US" sz="1400"/>
                        <a:t>ARM </a:t>
                      </a:r>
                      <a:r>
                        <a:rPr lang="en-US" sz="1400" u="sng" err="1"/>
                        <a:t>CoreLink</a:t>
                      </a:r>
                      <a:r>
                        <a:rPr lang="en-US" sz="1400"/>
                        <a:t>™ CCI-550</a:t>
                      </a:r>
                      <a:endParaRPr lang="hu-HU" sz="1400"/>
                    </a:p>
                    <a:p>
                      <a:pPr>
                        <a:spcAft>
                          <a:spcPts val="300"/>
                        </a:spcAft>
                        <a:buFont typeface="Arial" panose="020B0604020202020204" pitchFamily="34" charset="0"/>
                        <a:buNone/>
                      </a:pPr>
                      <a:r>
                        <a:rPr lang="hu-HU" sz="1400"/>
                        <a:t>  </a:t>
                      </a:r>
                      <a:r>
                        <a:rPr lang="en-US" sz="1400"/>
                        <a:t> (Cache Coherent Interconnect) </a:t>
                      </a:r>
                    </a:p>
                    <a:p>
                      <a:pPr>
                        <a:spcAft>
                          <a:spcPts val="300"/>
                        </a:spcAft>
                        <a:buFont typeface="Arial" panose="020B0604020202020204" pitchFamily="34" charset="0"/>
                        <a:buChar char="•"/>
                      </a:pPr>
                      <a:r>
                        <a:rPr lang="hu-HU" sz="1400"/>
                        <a:t> </a:t>
                      </a:r>
                      <a:r>
                        <a:rPr lang="en-US" sz="1400" err="1"/>
                        <a:t>CoreLink</a:t>
                      </a:r>
                      <a:r>
                        <a:rPr lang="en-US" sz="1400"/>
                        <a:t> GIC-500</a:t>
                      </a:r>
                      <a:endParaRPr lang="hu-HU" sz="1400"/>
                    </a:p>
                    <a:p>
                      <a:pPr>
                        <a:spcAft>
                          <a:spcPts val="300"/>
                        </a:spcAft>
                        <a:buFont typeface="Arial" panose="020B0604020202020204" pitchFamily="34" charset="0"/>
                        <a:buNone/>
                      </a:pPr>
                      <a:r>
                        <a:rPr lang="hu-HU" sz="1400"/>
                        <a:t>  </a:t>
                      </a:r>
                      <a:r>
                        <a:rPr lang="en-US" sz="1400"/>
                        <a:t> (Interrupt Controller) </a:t>
                      </a:r>
                    </a:p>
                    <a:p>
                      <a:pPr>
                        <a:spcAft>
                          <a:spcPts val="300"/>
                        </a:spcAft>
                        <a:buFont typeface="Arial" panose="020B0604020202020204" pitchFamily="34" charset="0"/>
                        <a:buChar char="•"/>
                      </a:pPr>
                      <a:r>
                        <a:rPr lang="hu-HU" sz="1400"/>
                        <a:t> </a:t>
                      </a:r>
                      <a:r>
                        <a:rPr lang="en-US" sz="1400" err="1"/>
                        <a:t>CoreLink</a:t>
                      </a:r>
                      <a:r>
                        <a:rPr lang="en-US" sz="1400"/>
                        <a:t> MMU-500</a:t>
                      </a:r>
                      <a:endParaRPr lang="hu-HU" sz="1400"/>
                    </a:p>
                    <a:p>
                      <a:pPr>
                        <a:spcAft>
                          <a:spcPts val="300"/>
                        </a:spcAft>
                        <a:buFont typeface="Arial" panose="020B0604020202020204" pitchFamily="34" charset="0"/>
                        <a:buNone/>
                      </a:pPr>
                      <a:r>
                        <a:rPr lang="hu-HU" sz="1400"/>
                        <a:t>  </a:t>
                      </a:r>
                      <a:r>
                        <a:rPr lang="en-US" sz="1400"/>
                        <a:t> (System Memory Management </a:t>
                      </a:r>
                      <a:endParaRPr lang="hu-HU" sz="1400"/>
                    </a:p>
                    <a:p>
                      <a:pPr>
                        <a:spcAft>
                          <a:spcPts val="300"/>
                        </a:spcAft>
                        <a:buFont typeface="Arial" panose="020B0604020202020204" pitchFamily="34" charset="0"/>
                        <a:buNone/>
                      </a:pPr>
                      <a:r>
                        <a:rPr lang="hu-HU" sz="1400"/>
                        <a:t>    </a:t>
                      </a:r>
                      <a:r>
                        <a:rPr lang="en-US" sz="1400"/>
                        <a:t>Unit) </a:t>
                      </a:r>
                    </a:p>
                    <a:p>
                      <a:pPr>
                        <a:spcAft>
                          <a:spcPts val="300"/>
                        </a:spcAft>
                        <a:buFont typeface="Arial" panose="020B0604020202020204" pitchFamily="34" charset="0"/>
                        <a:buChar char="•"/>
                      </a:pPr>
                      <a:r>
                        <a:rPr lang="hu-HU" sz="1400"/>
                        <a:t> </a:t>
                      </a:r>
                      <a:r>
                        <a:rPr lang="en-US" sz="1400" err="1"/>
                        <a:t>CoreLink</a:t>
                      </a:r>
                      <a:r>
                        <a:rPr lang="en-US" sz="1400"/>
                        <a:t> TZC-400</a:t>
                      </a:r>
                      <a:endParaRPr lang="hu-HU" sz="1400"/>
                    </a:p>
                    <a:p>
                      <a:pPr>
                        <a:spcAft>
                          <a:spcPts val="300"/>
                        </a:spcAft>
                        <a:buFont typeface="Arial" panose="020B0604020202020204" pitchFamily="34" charset="0"/>
                        <a:buNone/>
                      </a:pPr>
                      <a:r>
                        <a:rPr lang="hu-HU" sz="1400"/>
                        <a:t>   </a:t>
                      </a:r>
                      <a:r>
                        <a:rPr lang="en-US" sz="1400"/>
                        <a:t> (ARM </a:t>
                      </a:r>
                      <a:r>
                        <a:rPr lang="en-US" sz="1400" err="1"/>
                        <a:t>TrustZone</a:t>
                      </a:r>
                      <a:r>
                        <a:rPr lang="en-US" sz="1400"/>
                        <a:t>® Controller) </a:t>
                      </a:r>
                    </a:p>
                    <a:p>
                      <a:pPr>
                        <a:spcAft>
                          <a:spcPts val="300"/>
                        </a:spcAft>
                        <a:buFont typeface="Arial" panose="020B0604020202020204" pitchFamily="34" charset="0"/>
                        <a:buChar char="•"/>
                      </a:pPr>
                      <a:r>
                        <a:rPr lang="hu-HU" sz="1400"/>
                        <a:t> </a:t>
                      </a:r>
                      <a:r>
                        <a:rPr lang="en-US" sz="1400" err="1"/>
                        <a:t>CoreLink</a:t>
                      </a:r>
                      <a:r>
                        <a:rPr lang="en-US" sz="1400"/>
                        <a:t> DMC-500</a:t>
                      </a:r>
                      <a:r>
                        <a:rPr lang="hu-HU" sz="1400"/>
                        <a:t>/</a:t>
                      </a:r>
                      <a:r>
                        <a:rPr lang="en-US" sz="1400"/>
                        <a:t>DMC-520 </a:t>
                      </a:r>
                      <a:r>
                        <a:rPr lang="hu-HU" sz="1400"/>
                        <a:t> </a:t>
                      </a:r>
                    </a:p>
                    <a:p>
                      <a:pPr>
                        <a:spcAft>
                          <a:spcPts val="300"/>
                        </a:spcAft>
                        <a:buFont typeface="Arial" panose="020B0604020202020204" pitchFamily="34" charset="0"/>
                        <a:buNone/>
                      </a:pPr>
                      <a:r>
                        <a:rPr lang="hu-HU" sz="1400" baseline="0"/>
                        <a:t>    </a:t>
                      </a:r>
                      <a:r>
                        <a:rPr lang="en-US" sz="1400"/>
                        <a:t>(Dynamic Memory Controller) </a:t>
                      </a:r>
                    </a:p>
                    <a:p>
                      <a:pPr>
                        <a:spcAft>
                          <a:spcPts val="300"/>
                        </a:spcAft>
                        <a:buFont typeface="Arial" panose="020B0604020202020204" pitchFamily="34" charset="0"/>
                        <a:buChar char="•"/>
                      </a:pPr>
                      <a:r>
                        <a:rPr lang="hu-HU" sz="1400"/>
                        <a:t> </a:t>
                      </a:r>
                      <a:r>
                        <a:rPr lang="en-US" sz="1400"/>
                        <a:t>ARM </a:t>
                      </a:r>
                      <a:r>
                        <a:rPr lang="en-US" sz="1400" err="1"/>
                        <a:t>CoreSight</a:t>
                      </a:r>
                      <a:r>
                        <a:rPr lang="en-US" sz="1400"/>
                        <a:t>™ SoC-400 </a:t>
                      </a:r>
                      <a:r>
                        <a:rPr lang="hu-HU" sz="1400"/>
                        <a:t>   </a:t>
                      </a:r>
                    </a:p>
                    <a:p>
                      <a:pPr>
                        <a:spcAft>
                          <a:spcPts val="300"/>
                        </a:spcAft>
                        <a:buFont typeface="Arial" panose="020B0604020202020204" pitchFamily="34" charset="0"/>
                        <a:buNone/>
                      </a:pPr>
                      <a:r>
                        <a:rPr lang="hu-HU" sz="1400" baseline="0"/>
                        <a:t>    </a:t>
                      </a:r>
                      <a:r>
                        <a:rPr lang="en-US" sz="1400"/>
                        <a:t>(Debug and Trace) </a:t>
                      </a:r>
                    </a:p>
                    <a:p>
                      <a:pPr>
                        <a:spcAft>
                          <a:spcPts val="300"/>
                        </a:spcAft>
                        <a:buFont typeface="Arial" panose="020B0604020202020204" pitchFamily="34" charset="0"/>
                        <a:buChar char="•"/>
                      </a:pPr>
                      <a:r>
                        <a:rPr lang="hu-HU" sz="1400"/>
                        <a:t> </a:t>
                      </a:r>
                      <a:r>
                        <a:rPr lang="en-US" sz="1400"/>
                        <a:t>ARM POP™ (Physical IP) </a:t>
                      </a:r>
                    </a:p>
                  </a:txBody>
                  <a:tcPr marL="36219" marR="36219" marT="36219" marB="36219">
                    <a:lnL>
                      <a:noFill/>
                    </a:lnL>
                    <a:lnR>
                      <a:noFill/>
                    </a:lnR>
                    <a:lnT>
                      <a:noFill/>
                    </a:lnT>
                    <a:lnB>
                      <a:noFill/>
                    </a:lnB>
                  </a:tcPr>
                </a:tc>
                <a:tc>
                  <a:txBody>
                    <a:bodyPr/>
                    <a:lstStyle/>
                    <a:p>
                      <a:pPr>
                        <a:spcAft>
                          <a:spcPts val="300"/>
                        </a:spcAft>
                        <a:buFont typeface="Arial" panose="020B0604020202020204" pitchFamily="34" charset="0"/>
                        <a:buChar char="•"/>
                      </a:pPr>
                      <a:r>
                        <a:rPr lang="hu-HU" sz="1400" dirty="0"/>
                        <a:t> </a:t>
                      </a:r>
                      <a:r>
                        <a:rPr lang="en-US" sz="1400" dirty="0"/>
                        <a:t>ARM DS-5 Development Studio </a:t>
                      </a:r>
                    </a:p>
                    <a:p>
                      <a:pPr>
                        <a:spcAft>
                          <a:spcPts val="300"/>
                        </a:spcAft>
                        <a:buFont typeface="Arial" panose="020B0604020202020204" pitchFamily="34" charset="0"/>
                        <a:buChar char="•"/>
                      </a:pPr>
                      <a:r>
                        <a:rPr lang="hu-HU" sz="1400" dirty="0"/>
                        <a:t> </a:t>
                      </a:r>
                      <a:r>
                        <a:rPr lang="en-US" sz="1400" dirty="0"/>
                        <a:t>Fixed Virtual Platforms </a:t>
                      </a:r>
                    </a:p>
                    <a:p>
                      <a:pPr>
                        <a:spcAft>
                          <a:spcPts val="300"/>
                        </a:spcAft>
                        <a:buFont typeface="Arial" panose="020B0604020202020204" pitchFamily="34" charset="0"/>
                        <a:buChar char="•"/>
                      </a:pPr>
                      <a:r>
                        <a:rPr lang="hu-HU" sz="1400" dirty="0"/>
                        <a:t> </a:t>
                      </a:r>
                      <a:r>
                        <a:rPr lang="en-US" sz="1400" dirty="0"/>
                        <a:t>ARM Versatile™ Express </a:t>
                      </a:r>
                    </a:p>
                    <a:p>
                      <a:pPr>
                        <a:spcAft>
                          <a:spcPts val="300"/>
                        </a:spcAft>
                        <a:buFont typeface="Arial" panose="020B0604020202020204" pitchFamily="34" charset="0"/>
                        <a:buChar char="•"/>
                      </a:pPr>
                      <a:r>
                        <a:rPr lang="hu-HU" sz="1400" dirty="0"/>
                        <a:t> </a:t>
                      </a:r>
                      <a:r>
                        <a:rPr lang="en-US" sz="1400" dirty="0"/>
                        <a:t>ARM Compiler 6 </a:t>
                      </a:r>
                    </a:p>
                    <a:p>
                      <a:pPr>
                        <a:spcAft>
                          <a:spcPts val="300"/>
                        </a:spcAft>
                        <a:buFont typeface="Arial" panose="020B0604020202020204" pitchFamily="34" charset="0"/>
                        <a:buChar char="•"/>
                      </a:pPr>
                      <a:r>
                        <a:rPr lang="hu-HU" sz="1400" dirty="0"/>
                        <a:t> </a:t>
                      </a:r>
                      <a:r>
                        <a:rPr lang="en-US" sz="1400" dirty="0"/>
                        <a:t>ARM Fast Models </a:t>
                      </a:r>
                    </a:p>
                  </a:txBody>
                  <a:tcPr marL="36219" marR="36219" marT="36219" marB="36219">
                    <a:lnL>
                      <a:noFill/>
                    </a:lnL>
                    <a:lnR>
                      <a:noFill/>
                    </a:lnR>
                    <a:lnT>
                      <a:noFill/>
                    </a:lnT>
                    <a:lnB>
                      <a:noFill/>
                    </a:lnB>
                  </a:tcPr>
                </a:tc>
                <a:extLst>
                  <a:ext uri="{0D108BD9-81ED-4DB2-BD59-A6C34878D82A}">
                    <a16:rowId xmlns:a16="http://schemas.microsoft.com/office/drawing/2014/main" val="10001"/>
                  </a:ext>
                </a:extLst>
              </a:tr>
            </a:tbl>
          </a:graphicData>
        </a:graphic>
      </p:graphicFrame>
      <p:sp>
        <p:nvSpPr>
          <p:cNvPr id="5" name="TextBox 4"/>
          <p:cNvSpPr txBox="1"/>
          <p:nvPr/>
        </p:nvSpPr>
        <p:spPr>
          <a:xfrm>
            <a:off x="74341" y="445618"/>
            <a:ext cx="74125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Example</a:t>
            </a:r>
            <a:r>
              <a:rPr kumimoji="0" lang="en-US" sz="1800" b="0" i="0" u="none" strike="noStrike" kern="1200" cap="none" spc="0" normalizeH="0" baseline="0" noProof="0" dirty="0">
                <a:ln>
                  <a:noFill/>
                </a:ln>
                <a:solidFill>
                  <a:srgbClr val="2D2D8A"/>
                </a:solidFill>
                <a:effectLst/>
                <a:uLnTx/>
                <a:uFillTx/>
                <a:latin typeface="Verdana"/>
                <a:ea typeface="+mn-ea"/>
                <a:cs typeface="+mn-cs"/>
              </a:rPr>
              <a:t> 1</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ARM's</a:t>
            </a:r>
            <a:r>
              <a:rPr kumimoji="0" lang="hu-HU" sz="1800" b="0" i="0" u="none" strike="noStrike" kern="1200" cap="none" spc="0" normalizeH="0" baseline="0" noProof="0" dirty="0">
                <a:ln>
                  <a:noFill/>
                </a:ln>
                <a:solidFill>
                  <a:srgbClr val="2D2D8A"/>
                </a:solidFill>
                <a:effectLst/>
                <a:uLnTx/>
                <a:uFillTx/>
                <a:latin typeface="Verdana"/>
                <a:ea typeface="+mn-ea"/>
                <a:cs typeface="+mn-cs"/>
              </a:rPr>
              <a:t> IP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offer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related to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Cortex-A73 </a:t>
            </a:r>
            <a:r>
              <a:rPr kumimoji="0" lang="en-GB" sz="1800" b="0" i="0" u="none" strike="noStrike" kern="1200" cap="none" spc="0" normalizeH="0" baseline="0" noProof="0" dirty="0">
                <a:ln>
                  <a:noFill/>
                </a:ln>
                <a:solidFill>
                  <a:srgbClr val="2D2D8A"/>
                </a:solidFill>
                <a:effectLst/>
                <a:uLnTx/>
                <a:uFillTx/>
                <a:latin typeface="Verdana"/>
                <a:ea typeface="+mn-ea"/>
                <a:cs typeface="+mn-cs"/>
              </a:rPr>
              <a:t>CPU</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3</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(2)</a:t>
            </a:r>
            <a:endParaRPr lang="en-US" sz="1700">
              <a:solidFill>
                <a:srgbClr val="FFFFFF"/>
              </a:solidFill>
            </a:endParaRPr>
          </a:p>
        </p:txBody>
      </p:sp>
    </p:spTree>
    <p:extLst>
      <p:ext uri="{BB962C8B-B14F-4D97-AF65-F5344CB8AC3E}">
        <p14:creationId xmlns:p14="http://schemas.microsoft.com/office/powerpoint/2010/main" val="208923412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614EBC-F516-A199-1839-5C50FE16E2BA}"/>
            </a:ext>
          </a:extLst>
        </p:cNvPr>
        <p:cNvGrpSpPr/>
        <p:nvPr/>
      </p:nvGrpSpPr>
      <p:grpSpPr>
        <a:xfrm>
          <a:off x="0" y="0"/>
          <a:ext cx="0" cy="0"/>
          <a:chOff x="0" y="0"/>
          <a:chExt cx="0" cy="0"/>
        </a:xfrm>
      </p:grpSpPr>
      <p:sp>
        <p:nvSpPr>
          <p:cNvPr id="230447" name="Text Box 47">
            <a:extLst>
              <a:ext uri="{FF2B5EF4-FFF2-40B4-BE49-F238E27FC236}">
                <a16:creationId xmlns:a16="http://schemas.microsoft.com/office/drawing/2014/main" id="{BAB63A9A-C0AB-3FB5-5A06-BE15753973EF}"/>
              </a:ext>
            </a:extLst>
          </p:cNvPr>
          <p:cNvSpPr txBox="1">
            <a:spLocks noChangeArrowheads="1"/>
          </p:cNvSpPr>
          <p:nvPr/>
        </p:nvSpPr>
        <p:spPr bwMode="auto">
          <a:xfrm>
            <a:off x="251520" y="6115050"/>
            <a:ext cx="3216275" cy="304800"/>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Times New Roman" pitchFamily="18" charset="0"/>
                <a:ea typeface="+mn-ea"/>
                <a:cs typeface="+mn-cs"/>
              </a:rPr>
              <a:t>XScale</a:t>
            </a: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is a trademark of Intel Corporation</a:t>
            </a:r>
          </a:p>
        </p:txBody>
      </p:sp>
      <p:sp>
        <p:nvSpPr>
          <p:cNvPr id="3" name="TextBox 2">
            <a:extLst>
              <a:ext uri="{FF2B5EF4-FFF2-40B4-BE49-F238E27FC236}">
                <a16:creationId xmlns:a16="http://schemas.microsoft.com/office/drawing/2014/main" id="{FAA03357-584D-D52A-409E-248D8A8F9174}"/>
              </a:ext>
            </a:extLst>
          </p:cNvPr>
          <p:cNvSpPr txBox="1"/>
          <p:nvPr/>
        </p:nvSpPr>
        <p:spPr>
          <a:xfrm>
            <a:off x="72882" y="442852"/>
            <a:ext cx="88210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333399"/>
                </a:solidFill>
                <a:effectLst/>
                <a:uLnTx/>
                <a:uFillTx/>
                <a:latin typeface="Verdana"/>
                <a:ea typeface="+mn-ea"/>
                <a:cs typeface="+mn-cs"/>
              </a:rPr>
              <a:t>Overview of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ARM’s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en-GB" sz="1800" b="0" i="0" u="none" strike="noStrike" kern="1200" cap="none" spc="0" normalizeH="0" baseline="0" noProof="0" dirty="0">
                <a:ln>
                  <a:noFill/>
                </a:ln>
                <a:solidFill>
                  <a:srgbClr val="333399"/>
                </a:solidFill>
                <a:effectLst/>
                <a:uLnTx/>
                <a:uFillTx/>
                <a:latin typeface="Verdana"/>
                <a:ea typeface="+mn-ea"/>
                <a:cs typeface="+mn-cs"/>
              </a:rPr>
              <a:t>CPU cores</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333399"/>
                </a:solidFill>
                <a:effectLst/>
                <a:uLnTx/>
                <a:uFillTx/>
                <a:latin typeface="Verdana"/>
                <a:ea typeface="+mn-ea"/>
                <a:cs typeface="+mn-cs"/>
              </a:rPr>
              <a:t>implementing the </a:t>
            </a:r>
            <a:r>
              <a:rPr kumimoji="0" lang="en-US" sz="1800" b="0" i="0" u="none" strike="noStrike" kern="1200" cap="none" spc="0" normalizeH="0" baseline="0" noProof="0" dirty="0">
                <a:ln>
                  <a:noFill/>
                </a:ln>
                <a:solidFill>
                  <a:srgbClr val="333399"/>
                </a:solidFill>
                <a:effectLst/>
                <a:uLnTx/>
                <a:uFillTx/>
                <a:latin typeface="Verdana"/>
                <a:ea typeface="+mn-ea"/>
                <a:cs typeface="+mn-cs"/>
              </a:rPr>
              <a:t>Armv4 – Armv6</a:t>
            </a:r>
            <a:r>
              <a:rPr kumimoji="0" lang="hu-HU" sz="1800" b="0" i="0" u="none" strike="noStrike" kern="1200" cap="none" spc="0" normalizeH="0" baseline="0" noProof="0" dirty="0">
                <a:ln>
                  <a:noFill/>
                </a:ln>
                <a:solidFill>
                  <a:srgbClr val="333399"/>
                </a:solidFill>
                <a:effectLst/>
                <a:uLnTx/>
                <a:uFillTx/>
                <a:latin typeface="Verdana"/>
                <a:ea typeface="+mn-ea"/>
                <a:cs typeface="+mn-cs"/>
              </a:rPr>
              <a:t> ISA</a:t>
            </a:r>
            <a:r>
              <a:rPr kumimoji="0" lang="en-US" sz="1800" b="0" i="0" u="none" strike="noStrike" kern="1200" cap="none" spc="0" normalizeH="0" baseline="0" noProof="0" dirty="0">
                <a:ln>
                  <a:noFill/>
                </a:ln>
                <a:solidFill>
                  <a:srgbClr val="333399"/>
                </a:solidFill>
                <a:effectLst/>
                <a:uLnTx/>
                <a:uFillTx/>
                <a:latin typeface="Verdana"/>
                <a:ea typeface="+mn-ea"/>
                <a:cs typeface="+mn-cs"/>
              </a:rPr>
              <a:t>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1" name="Title 1">
            <a:extLst>
              <a:ext uri="{FF2B5EF4-FFF2-40B4-BE49-F238E27FC236}">
                <a16:creationId xmlns:a16="http://schemas.microsoft.com/office/drawing/2014/main" id="{BC41C68C-DBDC-78AC-3AA8-8A033F6AD459}"/>
              </a:ext>
            </a:extLst>
          </p:cNvPr>
          <p:cNvSpPr>
            <a:spLocks noGrp="1"/>
          </p:cNvSpPr>
          <p:nvPr>
            <p:ph type="title"/>
          </p:nvPr>
        </p:nvSpPr>
        <p:spPr>
          <a:xfrm>
            <a:off x="-8467" y="-1100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(6)</a:t>
            </a:r>
          </a:p>
        </p:txBody>
      </p:sp>
      <p:grpSp>
        <p:nvGrpSpPr>
          <p:cNvPr id="4" name="Group 3">
            <a:extLst>
              <a:ext uri="{FF2B5EF4-FFF2-40B4-BE49-F238E27FC236}">
                <a16:creationId xmlns:a16="http://schemas.microsoft.com/office/drawing/2014/main" id="{7FBB8E27-ABC4-EB06-F5F3-CC10B3442257}"/>
              </a:ext>
            </a:extLst>
          </p:cNvPr>
          <p:cNvGrpSpPr/>
          <p:nvPr/>
        </p:nvGrpSpPr>
        <p:grpSpPr>
          <a:xfrm>
            <a:off x="-18510" y="1044938"/>
            <a:ext cx="9271030" cy="4718813"/>
            <a:chOff x="-254461" y="1178750"/>
            <a:chExt cx="9687001" cy="4802950"/>
          </a:xfrm>
        </p:grpSpPr>
        <p:sp>
          <p:nvSpPr>
            <p:cNvPr id="230402" name="AutoShape 2">
              <a:extLst>
                <a:ext uri="{FF2B5EF4-FFF2-40B4-BE49-F238E27FC236}">
                  <a16:creationId xmlns:a16="http://schemas.microsoft.com/office/drawing/2014/main" id="{0D9BE472-9340-7EDB-6E73-1116FEC778B1}"/>
                </a:ext>
              </a:extLst>
            </p:cNvPr>
            <p:cNvSpPr>
              <a:spLocks noChangeArrowheads="1"/>
            </p:cNvSpPr>
            <p:nvPr/>
          </p:nvSpPr>
          <p:spPr bwMode="auto">
            <a:xfrm>
              <a:off x="152400" y="4234687"/>
              <a:ext cx="8763000" cy="838200"/>
            </a:xfrm>
            <a:prstGeom prst="notchedRightArrow">
              <a:avLst>
                <a:gd name="adj1" fmla="val 56944"/>
                <a:gd name="adj2" fmla="val 159093"/>
              </a:avLst>
            </a:prstGeom>
            <a:gradFill rotWithShape="0">
              <a:gsLst>
                <a:gs pos="0">
                  <a:srgbClr val="D5F8FF"/>
                </a:gs>
                <a:gs pos="100000">
                  <a:schemeClr val="accent2"/>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4" name="Text Box 4">
              <a:extLst>
                <a:ext uri="{FF2B5EF4-FFF2-40B4-BE49-F238E27FC236}">
                  <a16:creationId xmlns:a16="http://schemas.microsoft.com/office/drawing/2014/main" id="{EECA1997-19C3-11E8-62E4-CFC9AB7ED45E}"/>
                </a:ext>
              </a:extLst>
            </p:cNvPr>
            <p:cNvSpPr txBox="1">
              <a:spLocks noChangeArrowheads="1"/>
            </p:cNvSpPr>
            <p:nvPr/>
          </p:nvSpPr>
          <p:spPr bwMode="auto">
            <a:xfrm>
              <a:off x="29718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1998</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5" name="Text Box 5">
              <a:extLst>
                <a:ext uri="{FF2B5EF4-FFF2-40B4-BE49-F238E27FC236}">
                  <a16:creationId xmlns:a16="http://schemas.microsoft.com/office/drawing/2014/main" id="{30666FF9-AAEE-9ECB-7090-2139DE33406E}"/>
                </a:ext>
              </a:extLst>
            </p:cNvPr>
            <p:cNvSpPr txBox="1">
              <a:spLocks noChangeArrowheads="1"/>
            </p:cNvSpPr>
            <p:nvPr/>
          </p:nvSpPr>
          <p:spPr bwMode="auto">
            <a:xfrm>
              <a:off x="42672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2000</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6" name="Text Box 6">
              <a:extLst>
                <a:ext uri="{FF2B5EF4-FFF2-40B4-BE49-F238E27FC236}">
                  <a16:creationId xmlns:a16="http://schemas.microsoft.com/office/drawing/2014/main" id="{C329A6CC-8C0E-276C-BA8B-7491A3312149}"/>
                </a:ext>
              </a:extLst>
            </p:cNvPr>
            <p:cNvSpPr txBox="1">
              <a:spLocks noChangeArrowheads="1"/>
            </p:cNvSpPr>
            <p:nvPr/>
          </p:nvSpPr>
          <p:spPr bwMode="auto">
            <a:xfrm>
              <a:off x="55626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2002</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7" name="Text Box 7">
              <a:extLst>
                <a:ext uri="{FF2B5EF4-FFF2-40B4-BE49-F238E27FC236}">
                  <a16:creationId xmlns:a16="http://schemas.microsoft.com/office/drawing/2014/main" id="{DEFBCD87-1B8D-DD15-5048-4130A92B56C9}"/>
                </a:ext>
              </a:extLst>
            </p:cNvPr>
            <p:cNvSpPr txBox="1">
              <a:spLocks noChangeArrowheads="1"/>
            </p:cNvSpPr>
            <p:nvPr/>
          </p:nvSpPr>
          <p:spPr bwMode="auto">
            <a:xfrm>
              <a:off x="6781800" y="56769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8" name="Line 8">
              <a:extLst>
                <a:ext uri="{FF2B5EF4-FFF2-40B4-BE49-F238E27FC236}">
                  <a16:creationId xmlns:a16="http://schemas.microsoft.com/office/drawing/2014/main" id="{81DF4826-E1BB-97E1-A685-CD85D2C4A991}"/>
                </a:ext>
              </a:extLst>
            </p:cNvPr>
            <p:cNvSpPr>
              <a:spLocks noChangeShapeType="1"/>
            </p:cNvSpPr>
            <p:nvPr/>
          </p:nvSpPr>
          <p:spPr bwMode="auto">
            <a:xfrm>
              <a:off x="609600" y="5486400"/>
              <a:ext cx="8229600"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09" name="Line 9">
              <a:extLst>
                <a:ext uri="{FF2B5EF4-FFF2-40B4-BE49-F238E27FC236}">
                  <a16:creationId xmlns:a16="http://schemas.microsoft.com/office/drawing/2014/main" id="{A01A9068-5671-D1B4-9725-C41DB953DF10}"/>
                </a:ext>
              </a:extLst>
            </p:cNvPr>
            <p:cNvSpPr>
              <a:spLocks noChangeShapeType="1"/>
            </p:cNvSpPr>
            <p:nvPr/>
          </p:nvSpPr>
          <p:spPr bwMode="auto">
            <a:xfrm flipV="1">
              <a:off x="609600" y="1371600"/>
              <a:ext cx="0" cy="41148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0" name="Text Box 10">
              <a:extLst>
                <a:ext uri="{FF2B5EF4-FFF2-40B4-BE49-F238E27FC236}">
                  <a16:creationId xmlns:a16="http://schemas.microsoft.com/office/drawing/2014/main" id="{BCAF0AF8-852D-161B-BF42-EBED329996ED}"/>
                </a:ext>
              </a:extLst>
            </p:cNvPr>
            <p:cNvSpPr txBox="1">
              <a:spLocks noChangeArrowheads="1"/>
            </p:cNvSpPr>
            <p:nvPr/>
          </p:nvSpPr>
          <p:spPr bwMode="auto">
            <a:xfrm>
              <a:off x="8518140" y="5509465"/>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time</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1" name="Text Box 11">
              <a:extLst>
                <a:ext uri="{FF2B5EF4-FFF2-40B4-BE49-F238E27FC236}">
                  <a16:creationId xmlns:a16="http://schemas.microsoft.com/office/drawing/2014/main" id="{83553D32-FE5B-0A36-D6D0-5A3A55B44F2D}"/>
                </a:ext>
              </a:extLst>
            </p:cNvPr>
            <p:cNvSpPr txBox="1">
              <a:spLocks noChangeArrowheads="1"/>
            </p:cNvSpPr>
            <p:nvPr/>
          </p:nvSpPr>
          <p:spPr bwMode="auto">
            <a:xfrm rot="-5400000">
              <a:off x="-457200" y="1864550"/>
              <a:ext cx="1676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version</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2" name="Line 12">
              <a:extLst>
                <a:ext uri="{FF2B5EF4-FFF2-40B4-BE49-F238E27FC236}">
                  <a16:creationId xmlns:a16="http://schemas.microsoft.com/office/drawing/2014/main" id="{17C17266-A857-EDD7-EB8C-F11A9C4F58A0}"/>
                </a:ext>
              </a:extLst>
            </p:cNvPr>
            <p:cNvSpPr>
              <a:spLocks noChangeShapeType="1"/>
            </p:cNvSpPr>
            <p:nvPr/>
          </p:nvSpPr>
          <p:spPr bwMode="auto">
            <a:xfrm>
              <a:off x="34290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3" name="Line 13">
              <a:extLst>
                <a:ext uri="{FF2B5EF4-FFF2-40B4-BE49-F238E27FC236}">
                  <a16:creationId xmlns:a16="http://schemas.microsoft.com/office/drawing/2014/main" id="{ED14F16E-9AFF-1A11-FB1D-DE00C24C1593}"/>
                </a:ext>
              </a:extLst>
            </p:cNvPr>
            <p:cNvSpPr>
              <a:spLocks noChangeShapeType="1"/>
            </p:cNvSpPr>
            <p:nvPr/>
          </p:nvSpPr>
          <p:spPr bwMode="auto">
            <a:xfrm>
              <a:off x="47244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4" name="Line 14">
              <a:extLst>
                <a:ext uri="{FF2B5EF4-FFF2-40B4-BE49-F238E27FC236}">
                  <a16:creationId xmlns:a16="http://schemas.microsoft.com/office/drawing/2014/main" id="{35C87A36-D78F-4FB5-3634-66322A8494C6}"/>
                </a:ext>
              </a:extLst>
            </p:cNvPr>
            <p:cNvSpPr>
              <a:spLocks noChangeShapeType="1"/>
            </p:cNvSpPr>
            <p:nvPr/>
          </p:nvSpPr>
          <p:spPr bwMode="auto">
            <a:xfrm>
              <a:off x="60198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5" name="Line 15">
              <a:extLst>
                <a:ext uri="{FF2B5EF4-FFF2-40B4-BE49-F238E27FC236}">
                  <a16:creationId xmlns:a16="http://schemas.microsoft.com/office/drawing/2014/main" id="{A3B56D54-C433-8872-99F2-9554FA9EAD29}"/>
                </a:ext>
              </a:extLst>
            </p:cNvPr>
            <p:cNvSpPr>
              <a:spLocks noChangeShapeType="1"/>
            </p:cNvSpPr>
            <p:nvPr/>
          </p:nvSpPr>
          <p:spPr bwMode="auto">
            <a:xfrm>
              <a:off x="72390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6" name="Text Box 16">
              <a:extLst>
                <a:ext uri="{FF2B5EF4-FFF2-40B4-BE49-F238E27FC236}">
                  <a16:creationId xmlns:a16="http://schemas.microsoft.com/office/drawing/2014/main" id="{792B617F-0581-84D0-B9BD-8215DE858C10}"/>
                </a:ext>
              </a:extLst>
            </p:cNvPr>
            <p:cNvSpPr txBox="1">
              <a:spLocks noChangeArrowheads="1"/>
            </p:cNvSpPr>
            <p:nvPr/>
          </p:nvSpPr>
          <p:spPr bwMode="auto">
            <a:xfrm>
              <a:off x="914400" y="3266055"/>
              <a:ext cx="1219200" cy="313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alt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0417" name="Text Box 17">
              <a:extLst>
                <a:ext uri="{FF2B5EF4-FFF2-40B4-BE49-F238E27FC236}">
                  <a16:creationId xmlns:a16="http://schemas.microsoft.com/office/drawing/2014/main" id="{01334943-5A73-D6FC-9B00-F1FA910AE8F1}"/>
                </a:ext>
              </a:extLst>
            </p:cNvPr>
            <p:cNvSpPr txBox="1">
              <a:spLocks noChangeArrowheads="1"/>
            </p:cNvSpPr>
            <p:nvPr/>
          </p:nvSpPr>
          <p:spPr bwMode="auto">
            <a:xfrm>
              <a:off x="3309938" y="1982825"/>
              <a:ext cx="1143000" cy="313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Verdana"/>
                  <a:ea typeface="+mn-ea"/>
                  <a:cs typeface="+mn-cs"/>
                </a:rPr>
                <a:t>Armv6</a:t>
              </a:r>
              <a:endParaRPr kumimoji="0" lang="en-US" alt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0418" name="Text Box 18">
              <a:extLst>
                <a:ext uri="{FF2B5EF4-FFF2-40B4-BE49-F238E27FC236}">
                  <a16:creationId xmlns:a16="http://schemas.microsoft.com/office/drawing/2014/main" id="{21995F81-234D-E36D-F046-B6AAB7D16BF8}"/>
                </a:ext>
              </a:extLst>
            </p:cNvPr>
            <p:cNvSpPr txBox="1">
              <a:spLocks noChangeArrowheads="1"/>
            </p:cNvSpPr>
            <p:nvPr/>
          </p:nvSpPr>
          <p:spPr bwMode="auto">
            <a:xfrm>
              <a:off x="4572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9" name="Line 19">
              <a:extLst>
                <a:ext uri="{FF2B5EF4-FFF2-40B4-BE49-F238E27FC236}">
                  <a16:creationId xmlns:a16="http://schemas.microsoft.com/office/drawing/2014/main" id="{DBD404E5-FDC1-ABC9-F7B9-337DAE1DDAD3}"/>
                </a:ext>
              </a:extLst>
            </p:cNvPr>
            <p:cNvSpPr>
              <a:spLocks noChangeShapeType="1"/>
            </p:cNvSpPr>
            <p:nvPr/>
          </p:nvSpPr>
          <p:spPr bwMode="auto">
            <a:xfrm>
              <a:off x="21336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0" name="Line 20">
              <a:extLst>
                <a:ext uri="{FF2B5EF4-FFF2-40B4-BE49-F238E27FC236}">
                  <a16:creationId xmlns:a16="http://schemas.microsoft.com/office/drawing/2014/main" id="{298FFEA7-300E-16CD-6DB3-7445A762FA2F}"/>
                </a:ext>
              </a:extLst>
            </p:cNvPr>
            <p:cNvSpPr>
              <a:spLocks noChangeShapeType="1"/>
            </p:cNvSpPr>
            <p:nvPr/>
          </p:nvSpPr>
          <p:spPr bwMode="auto">
            <a:xfrm>
              <a:off x="9144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1" name="Text Box 21">
              <a:extLst>
                <a:ext uri="{FF2B5EF4-FFF2-40B4-BE49-F238E27FC236}">
                  <a16:creationId xmlns:a16="http://schemas.microsoft.com/office/drawing/2014/main" id="{26D01D8A-4896-8B2E-6F7E-59F62125C88A}"/>
                </a:ext>
              </a:extLst>
            </p:cNvPr>
            <p:cNvSpPr txBox="1">
              <a:spLocks noChangeArrowheads="1"/>
            </p:cNvSpPr>
            <p:nvPr/>
          </p:nvSpPr>
          <p:spPr bwMode="auto">
            <a:xfrm>
              <a:off x="16764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1996</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2" name="Line 22">
              <a:extLst>
                <a:ext uri="{FF2B5EF4-FFF2-40B4-BE49-F238E27FC236}">
                  <a16:creationId xmlns:a16="http://schemas.microsoft.com/office/drawing/2014/main" id="{55CDD8EB-4E22-DA7D-1054-B33154D8CA2A}"/>
                </a:ext>
              </a:extLst>
            </p:cNvPr>
            <p:cNvSpPr>
              <a:spLocks noChangeShapeType="1"/>
            </p:cNvSpPr>
            <p:nvPr/>
          </p:nvSpPr>
          <p:spPr bwMode="auto">
            <a:xfrm>
              <a:off x="8382000" y="54864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3" name="Text Box 23">
              <a:extLst>
                <a:ext uri="{FF2B5EF4-FFF2-40B4-BE49-F238E27FC236}">
                  <a16:creationId xmlns:a16="http://schemas.microsoft.com/office/drawing/2014/main" id="{1173B55C-72D0-54AB-4045-6E8BA1BAE141}"/>
                </a:ext>
              </a:extLst>
            </p:cNvPr>
            <p:cNvSpPr txBox="1">
              <a:spLocks noChangeArrowheads="1"/>
            </p:cNvSpPr>
            <p:nvPr/>
          </p:nvSpPr>
          <p:spPr bwMode="auto">
            <a:xfrm>
              <a:off x="79248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2006</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4" name="AutoShape 24">
              <a:extLst>
                <a:ext uri="{FF2B5EF4-FFF2-40B4-BE49-F238E27FC236}">
                  <a16:creationId xmlns:a16="http://schemas.microsoft.com/office/drawing/2014/main" id="{E84F0A34-B0C7-A9DC-58E2-707668B58F12}"/>
                </a:ext>
              </a:extLst>
            </p:cNvPr>
            <p:cNvSpPr>
              <a:spLocks noChangeArrowheads="1"/>
            </p:cNvSpPr>
            <p:nvPr/>
          </p:nvSpPr>
          <p:spPr bwMode="auto">
            <a:xfrm>
              <a:off x="1776413" y="2938500"/>
              <a:ext cx="7010400" cy="990600"/>
            </a:xfrm>
            <a:prstGeom prst="notchedRightArrow">
              <a:avLst>
                <a:gd name="adj1" fmla="val 51602"/>
                <a:gd name="adj2" fmla="val 118342"/>
              </a:avLst>
            </a:prstGeom>
            <a:gradFill rotWithShape="0">
              <a:gsLst>
                <a:gs pos="0">
                  <a:srgbClr val="CCFFCC"/>
                </a:gs>
                <a:gs pos="100000">
                  <a:schemeClr val="accent1"/>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6" name="Text Box 26">
              <a:extLst>
                <a:ext uri="{FF2B5EF4-FFF2-40B4-BE49-F238E27FC236}">
                  <a16:creationId xmlns:a16="http://schemas.microsoft.com/office/drawing/2014/main" id="{7C4F269B-50C3-0174-44B4-EFA0F06206D0}"/>
                </a:ext>
              </a:extLst>
            </p:cNvPr>
            <p:cNvSpPr txBox="1">
              <a:spLocks noChangeArrowheads="1"/>
            </p:cNvSpPr>
            <p:nvPr/>
          </p:nvSpPr>
          <p:spPr bwMode="auto">
            <a:xfrm>
              <a:off x="-254461" y="4387513"/>
              <a:ext cx="685800" cy="532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hu-HU" altLang="en-US" sz="1400" b="1" i="0" u="none" strike="noStrike" kern="1200" cap="none" spc="0" normalizeH="0" baseline="0" noProof="0">
                  <a:ln>
                    <a:noFill/>
                  </a:ln>
                  <a:solidFill>
                    <a:srgbClr val="000000"/>
                  </a:solidFill>
                  <a:effectLst/>
                  <a:uLnTx/>
                  <a:uFillTx/>
                  <a:latin typeface="Verdana"/>
                  <a:ea typeface="+mn-ea"/>
                  <a:cs typeface="+mn-cs"/>
                </a:rPr>
                <a:t>ARM</a:t>
              </a:r>
              <a:r>
                <a:rPr kumimoji="0" lang="en-US" altLang="en-US" sz="1400" b="1" i="0" u="none" strike="noStrike" kern="1200" cap="none" spc="0" normalizeH="0" baseline="0" noProof="0">
                  <a:ln>
                    <a:noFill/>
                  </a:ln>
                  <a:solidFill>
                    <a:srgbClr val="000000"/>
                  </a:solidFill>
                  <a:effectLst/>
                  <a:uLnTx/>
                  <a:uFillTx/>
                  <a:latin typeface="Verdana"/>
                  <a:ea typeface="+mn-ea"/>
                  <a:cs typeface="+mn-cs"/>
                </a:rPr>
                <a:t>V4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7" name="Text Box 27">
              <a:extLst>
                <a:ext uri="{FF2B5EF4-FFF2-40B4-BE49-F238E27FC236}">
                  <a16:creationId xmlns:a16="http://schemas.microsoft.com/office/drawing/2014/main" id="{68A65D81-E702-6C6E-711A-13681E883576}"/>
                </a:ext>
              </a:extLst>
            </p:cNvPr>
            <p:cNvSpPr txBox="1">
              <a:spLocks noChangeArrowheads="1"/>
            </p:cNvSpPr>
            <p:nvPr/>
          </p:nvSpPr>
          <p:spPr bwMode="auto">
            <a:xfrm>
              <a:off x="2090292" y="3995362"/>
              <a:ext cx="1311578"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err="1">
                  <a:ln>
                    <a:noFill/>
                  </a:ln>
                  <a:solidFill>
                    <a:srgbClr val="000000"/>
                  </a:solidFill>
                  <a:effectLst/>
                  <a:uLnTx/>
                  <a:uFillTx/>
                  <a:latin typeface="Verdana"/>
                  <a:ea typeface="+mn-ea"/>
                  <a:cs typeface="+mn-cs"/>
                </a:rPr>
                <a:t>StrongARM</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28" name="Oval 28">
              <a:extLst>
                <a:ext uri="{FF2B5EF4-FFF2-40B4-BE49-F238E27FC236}">
                  <a16:creationId xmlns:a16="http://schemas.microsoft.com/office/drawing/2014/main" id="{BF8115A1-8FA1-D575-B56B-FCB560DEC4F9}"/>
                </a:ext>
              </a:extLst>
            </p:cNvPr>
            <p:cNvSpPr>
              <a:spLocks noChangeArrowheads="1"/>
            </p:cNvSpPr>
            <p:nvPr/>
          </p:nvSpPr>
          <p:spPr bwMode="auto">
            <a:xfrm>
              <a:off x="2133600" y="4325175"/>
              <a:ext cx="252413" cy="273050"/>
            </a:xfrm>
            <a:prstGeom prst="ellipse">
              <a:avLst/>
            </a:prstGeom>
            <a:solidFill>
              <a:srgbClr val="66FF33"/>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9" name="Text Box 29">
              <a:extLst>
                <a:ext uri="{FF2B5EF4-FFF2-40B4-BE49-F238E27FC236}">
                  <a16:creationId xmlns:a16="http://schemas.microsoft.com/office/drawing/2014/main" id="{A40E8811-AD52-DE00-935C-AE929EDC4F02}"/>
                </a:ext>
              </a:extLst>
            </p:cNvPr>
            <p:cNvSpPr txBox="1">
              <a:spLocks noChangeArrowheads="1"/>
            </p:cNvSpPr>
            <p:nvPr/>
          </p:nvSpPr>
          <p:spPr bwMode="auto">
            <a:xfrm>
              <a:off x="4745038" y="3798683"/>
              <a:ext cx="1457325"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ARM926EJ-S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0" name="Oval 30">
              <a:extLst>
                <a:ext uri="{FF2B5EF4-FFF2-40B4-BE49-F238E27FC236}">
                  <a16:creationId xmlns:a16="http://schemas.microsoft.com/office/drawing/2014/main" id="{9CA6A724-67EE-A8E3-ED61-87C80234FD47}"/>
                </a:ext>
              </a:extLst>
            </p:cNvPr>
            <p:cNvSpPr>
              <a:spLocks noChangeArrowheads="1"/>
            </p:cNvSpPr>
            <p:nvPr/>
          </p:nvSpPr>
          <p:spPr bwMode="auto">
            <a:xfrm>
              <a:off x="5224463" y="3384587"/>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1" name="Oval 31">
              <a:extLst>
                <a:ext uri="{FF2B5EF4-FFF2-40B4-BE49-F238E27FC236}">
                  <a16:creationId xmlns:a16="http://schemas.microsoft.com/office/drawing/2014/main" id="{327AD2CE-6134-7B88-26F6-EF1FD5DDA61A}"/>
                </a:ext>
              </a:extLst>
            </p:cNvPr>
            <p:cNvSpPr>
              <a:spLocks noChangeArrowheads="1"/>
            </p:cNvSpPr>
            <p:nvPr/>
          </p:nvSpPr>
          <p:spPr bwMode="auto">
            <a:xfrm>
              <a:off x="3738563" y="3141700"/>
              <a:ext cx="255587" cy="273050"/>
            </a:xfrm>
            <a:prstGeom prst="ellipse">
              <a:avLst/>
            </a:prstGeom>
            <a:solidFill>
              <a:srgbClr val="0066CC"/>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2" name="Text Box 32">
              <a:extLst>
                <a:ext uri="{FF2B5EF4-FFF2-40B4-BE49-F238E27FC236}">
                  <a16:creationId xmlns:a16="http://schemas.microsoft.com/office/drawing/2014/main" id="{A9FC370A-05FA-476B-E1B4-5862AAB932AB}"/>
                </a:ext>
              </a:extLst>
            </p:cNvPr>
            <p:cNvSpPr txBox="1">
              <a:spLocks noChangeArrowheads="1"/>
            </p:cNvSpPr>
            <p:nvPr/>
          </p:nvSpPr>
          <p:spPr bwMode="auto">
            <a:xfrm>
              <a:off x="4062413" y="2879862"/>
              <a:ext cx="856325"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err="1">
                  <a:ln>
                    <a:noFill/>
                  </a:ln>
                  <a:solidFill>
                    <a:srgbClr val="000000"/>
                  </a:solidFill>
                  <a:effectLst/>
                  <a:uLnTx/>
                  <a:uFillTx/>
                  <a:latin typeface="Verdana"/>
                  <a:ea typeface="+mn-ea"/>
                  <a:cs typeface="+mn-cs"/>
                </a:rPr>
                <a:t>XScale</a:t>
              </a:r>
              <a:endParaRPr kumimoji="0" lang="en-US" alt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0433" name="Oval 33">
              <a:extLst>
                <a:ext uri="{FF2B5EF4-FFF2-40B4-BE49-F238E27FC236}">
                  <a16:creationId xmlns:a16="http://schemas.microsoft.com/office/drawing/2014/main" id="{B2540EEA-A443-43D8-4097-62697207BD26}"/>
                </a:ext>
              </a:extLst>
            </p:cNvPr>
            <p:cNvSpPr>
              <a:spLocks noChangeArrowheads="1"/>
            </p:cNvSpPr>
            <p:nvPr/>
          </p:nvSpPr>
          <p:spPr bwMode="auto">
            <a:xfrm>
              <a:off x="4724400" y="3155987"/>
              <a:ext cx="252413" cy="273050"/>
            </a:xfrm>
            <a:prstGeom prst="ellipse">
              <a:avLst/>
            </a:prstGeom>
            <a:solidFill>
              <a:srgbClr val="66FF33"/>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4" name="Text Box 34">
              <a:extLst>
                <a:ext uri="{FF2B5EF4-FFF2-40B4-BE49-F238E27FC236}">
                  <a16:creationId xmlns:a16="http://schemas.microsoft.com/office/drawing/2014/main" id="{BB03142B-4091-F7B1-BF6F-22B29C4DE1EA}"/>
                </a:ext>
              </a:extLst>
            </p:cNvPr>
            <p:cNvSpPr txBox="1">
              <a:spLocks noChangeArrowheads="1"/>
            </p:cNvSpPr>
            <p:nvPr/>
          </p:nvSpPr>
          <p:spPr bwMode="auto">
            <a:xfrm>
              <a:off x="3035300" y="2690217"/>
              <a:ext cx="1101725"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ARM102xE</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5" name="Oval 35">
              <a:extLst>
                <a:ext uri="{FF2B5EF4-FFF2-40B4-BE49-F238E27FC236}">
                  <a16:creationId xmlns:a16="http://schemas.microsoft.com/office/drawing/2014/main" id="{E78B229A-AF80-FFFB-CACE-2F9850711A68}"/>
                </a:ext>
              </a:extLst>
            </p:cNvPr>
            <p:cNvSpPr>
              <a:spLocks noChangeArrowheads="1"/>
            </p:cNvSpPr>
            <p:nvPr/>
          </p:nvSpPr>
          <p:spPr bwMode="auto">
            <a:xfrm>
              <a:off x="5824538" y="3129000"/>
              <a:ext cx="255587" cy="273050"/>
            </a:xfrm>
            <a:prstGeom prst="ellipse">
              <a:avLst/>
            </a:prstGeom>
            <a:solidFill>
              <a:srgbClr val="0066CC"/>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6" name="Text Box 36">
              <a:extLst>
                <a:ext uri="{FF2B5EF4-FFF2-40B4-BE49-F238E27FC236}">
                  <a16:creationId xmlns:a16="http://schemas.microsoft.com/office/drawing/2014/main" id="{259190F8-F52C-9B1D-3CCA-07BDF83E639C}"/>
                </a:ext>
              </a:extLst>
            </p:cNvPr>
            <p:cNvSpPr txBox="1">
              <a:spLocks noChangeArrowheads="1"/>
            </p:cNvSpPr>
            <p:nvPr/>
          </p:nvSpPr>
          <p:spPr bwMode="auto">
            <a:xfrm>
              <a:off x="5027613" y="2780227"/>
              <a:ext cx="1585690"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ARM1026EJ-S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7" name="Oval 37">
              <a:extLst>
                <a:ext uri="{FF2B5EF4-FFF2-40B4-BE49-F238E27FC236}">
                  <a16:creationId xmlns:a16="http://schemas.microsoft.com/office/drawing/2014/main" id="{2C0DBBC3-6280-C1D7-DED4-2B8D4AFD31DF}"/>
                </a:ext>
              </a:extLst>
            </p:cNvPr>
            <p:cNvSpPr>
              <a:spLocks noChangeArrowheads="1"/>
            </p:cNvSpPr>
            <p:nvPr/>
          </p:nvSpPr>
          <p:spPr bwMode="auto">
            <a:xfrm>
              <a:off x="3886200" y="4387087"/>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8" name="Oval 38">
              <a:extLst>
                <a:ext uri="{FF2B5EF4-FFF2-40B4-BE49-F238E27FC236}">
                  <a16:creationId xmlns:a16="http://schemas.microsoft.com/office/drawing/2014/main" id="{C64E9D54-1ED3-9CE7-7BA7-2388ACB5895F}"/>
                </a:ext>
              </a:extLst>
            </p:cNvPr>
            <p:cNvSpPr>
              <a:spLocks noChangeArrowheads="1"/>
            </p:cNvSpPr>
            <p:nvPr/>
          </p:nvSpPr>
          <p:spPr bwMode="auto">
            <a:xfrm>
              <a:off x="4119563" y="3370300"/>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9" name="Text Box 39">
              <a:extLst>
                <a:ext uri="{FF2B5EF4-FFF2-40B4-BE49-F238E27FC236}">
                  <a16:creationId xmlns:a16="http://schemas.microsoft.com/office/drawing/2014/main" id="{8C048CD7-36DA-AAFC-3034-2863656ACA50}"/>
                </a:ext>
              </a:extLst>
            </p:cNvPr>
            <p:cNvSpPr txBox="1">
              <a:spLocks noChangeArrowheads="1"/>
            </p:cNvSpPr>
            <p:nvPr/>
          </p:nvSpPr>
          <p:spPr bwMode="auto">
            <a:xfrm>
              <a:off x="3760788" y="3690562"/>
              <a:ext cx="1003300"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ARM9x6E</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0" name="Text Box 40">
              <a:extLst>
                <a:ext uri="{FF2B5EF4-FFF2-40B4-BE49-F238E27FC236}">
                  <a16:creationId xmlns:a16="http://schemas.microsoft.com/office/drawing/2014/main" id="{84E8005F-D30C-87D5-383E-0EE37D396399}"/>
                </a:ext>
              </a:extLst>
            </p:cNvPr>
            <p:cNvSpPr txBox="1">
              <a:spLocks noChangeArrowheads="1"/>
            </p:cNvSpPr>
            <p:nvPr/>
          </p:nvSpPr>
          <p:spPr bwMode="auto">
            <a:xfrm>
              <a:off x="3641725" y="4085372"/>
              <a:ext cx="99218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ARM92xT</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2" name="Text Box 42">
              <a:extLst>
                <a:ext uri="{FF2B5EF4-FFF2-40B4-BE49-F238E27FC236}">
                  <a16:creationId xmlns:a16="http://schemas.microsoft.com/office/drawing/2014/main" id="{B58CD64C-BE1F-8EA5-8DC4-E7CA36725908}"/>
                </a:ext>
              </a:extLst>
            </p:cNvPr>
            <p:cNvSpPr txBox="1">
              <a:spLocks noChangeArrowheads="1"/>
            </p:cNvSpPr>
            <p:nvPr/>
          </p:nvSpPr>
          <p:spPr bwMode="auto">
            <a:xfrm>
              <a:off x="5092700" y="1615582"/>
              <a:ext cx="154463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ARM1136JF-S™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3" name="Oval 43">
              <a:extLst>
                <a:ext uri="{FF2B5EF4-FFF2-40B4-BE49-F238E27FC236}">
                  <a16:creationId xmlns:a16="http://schemas.microsoft.com/office/drawing/2014/main" id="{BBCDE3E2-8BA6-A38F-F198-1B2CF19DFF53}"/>
                </a:ext>
              </a:extLst>
            </p:cNvPr>
            <p:cNvSpPr>
              <a:spLocks noChangeArrowheads="1"/>
            </p:cNvSpPr>
            <p:nvPr/>
          </p:nvSpPr>
          <p:spPr bwMode="auto">
            <a:xfrm>
              <a:off x="1600200" y="4387087"/>
              <a:ext cx="255588"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44" name="Text Box 44">
              <a:extLst>
                <a:ext uri="{FF2B5EF4-FFF2-40B4-BE49-F238E27FC236}">
                  <a16:creationId xmlns:a16="http://schemas.microsoft.com/office/drawing/2014/main" id="{1E00A936-9D2F-5AE8-3C73-E2C04E558426}"/>
                </a:ext>
              </a:extLst>
            </p:cNvPr>
            <p:cNvSpPr txBox="1">
              <a:spLocks noChangeArrowheads="1"/>
            </p:cNvSpPr>
            <p:nvPr/>
          </p:nvSpPr>
          <p:spPr bwMode="auto">
            <a:xfrm>
              <a:off x="579963" y="4085372"/>
              <a:ext cx="1516762"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ARM7TDMI-S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5" name="Oval 45">
              <a:extLst>
                <a:ext uri="{FF2B5EF4-FFF2-40B4-BE49-F238E27FC236}">
                  <a16:creationId xmlns:a16="http://schemas.microsoft.com/office/drawing/2014/main" id="{79296019-B640-E848-2C08-C86542FD39C0}"/>
                </a:ext>
              </a:extLst>
            </p:cNvPr>
            <p:cNvSpPr>
              <a:spLocks noChangeArrowheads="1"/>
            </p:cNvSpPr>
            <p:nvPr/>
          </p:nvSpPr>
          <p:spPr bwMode="auto">
            <a:xfrm>
              <a:off x="3276600" y="4629975"/>
              <a:ext cx="255588"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46" name="Text Box 46">
              <a:extLst>
                <a:ext uri="{FF2B5EF4-FFF2-40B4-BE49-F238E27FC236}">
                  <a16:creationId xmlns:a16="http://schemas.microsoft.com/office/drawing/2014/main" id="{1CB9B764-DE35-7A15-5552-7189FF93D7E5}"/>
                </a:ext>
              </a:extLst>
            </p:cNvPr>
            <p:cNvSpPr txBox="1">
              <a:spLocks noChangeArrowheads="1"/>
            </p:cNvSpPr>
            <p:nvPr/>
          </p:nvSpPr>
          <p:spPr bwMode="auto">
            <a:xfrm>
              <a:off x="3035300" y="4901437"/>
              <a:ext cx="116998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ARM720T</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0" name="Oval 50">
              <a:extLst>
                <a:ext uri="{FF2B5EF4-FFF2-40B4-BE49-F238E27FC236}">
                  <a16:creationId xmlns:a16="http://schemas.microsoft.com/office/drawing/2014/main" id="{3019CE1E-4E27-DB30-CFA9-913D7CCC7B98}"/>
                </a:ext>
              </a:extLst>
            </p:cNvPr>
            <p:cNvSpPr>
              <a:spLocks noChangeArrowheads="1"/>
            </p:cNvSpPr>
            <p:nvPr/>
          </p:nvSpPr>
          <p:spPr bwMode="auto">
            <a:xfrm>
              <a:off x="2411413" y="4617275"/>
              <a:ext cx="255587"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51" name="Text Box 51">
              <a:extLst>
                <a:ext uri="{FF2B5EF4-FFF2-40B4-BE49-F238E27FC236}">
                  <a16:creationId xmlns:a16="http://schemas.microsoft.com/office/drawing/2014/main" id="{AE321C5D-21F8-4E22-C537-A06597F705D4}"/>
                </a:ext>
              </a:extLst>
            </p:cNvPr>
            <p:cNvSpPr txBox="1">
              <a:spLocks noChangeArrowheads="1"/>
            </p:cNvSpPr>
            <p:nvPr/>
          </p:nvSpPr>
          <p:spPr bwMode="auto">
            <a:xfrm>
              <a:off x="2117725" y="4947725"/>
              <a:ext cx="827471"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SC100</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2" name="Oval 52">
              <a:extLst>
                <a:ext uri="{FF2B5EF4-FFF2-40B4-BE49-F238E27FC236}">
                  <a16:creationId xmlns:a16="http://schemas.microsoft.com/office/drawing/2014/main" id="{2AA9119D-165B-601B-50F5-52AC24745EC1}"/>
                </a:ext>
              </a:extLst>
            </p:cNvPr>
            <p:cNvSpPr>
              <a:spLocks noChangeArrowheads="1"/>
            </p:cNvSpPr>
            <p:nvPr/>
          </p:nvSpPr>
          <p:spPr bwMode="auto">
            <a:xfrm>
              <a:off x="6016625" y="3449675"/>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53" name="Text Box 53">
              <a:extLst>
                <a:ext uri="{FF2B5EF4-FFF2-40B4-BE49-F238E27FC236}">
                  <a16:creationId xmlns:a16="http://schemas.microsoft.com/office/drawing/2014/main" id="{E6A82F16-12CE-5906-01BA-CF11E12CB83D}"/>
                </a:ext>
              </a:extLst>
            </p:cNvPr>
            <p:cNvSpPr txBox="1">
              <a:spLocks noChangeArrowheads="1"/>
            </p:cNvSpPr>
            <p:nvPr/>
          </p:nvSpPr>
          <p:spPr bwMode="auto">
            <a:xfrm>
              <a:off x="5938838" y="3960592"/>
              <a:ext cx="1153442"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SC200</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6" name="Text Box 56">
              <a:extLst>
                <a:ext uri="{FF2B5EF4-FFF2-40B4-BE49-F238E27FC236}">
                  <a16:creationId xmlns:a16="http://schemas.microsoft.com/office/drawing/2014/main" id="{1F52C9A5-A42D-4B0E-44F8-B2426472D48C}"/>
                </a:ext>
              </a:extLst>
            </p:cNvPr>
            <p:cNvSpPr txBox="1">
              <a:spLocks noChangeArrowheads="1"/>
            </p:cNvSpPr>
            <p:nvPr/>
          </p:nvSpPr>
          <p:spPr bwMode="auto">
            <a:xfrm>
              <a:off x="6064645" y="2472450"/>
              <a:ext cx="1702710"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ARM1176JZF-S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60" name="AutoShape 49">
              <a:extLst>
                <a:ext uri="{FF2B5EF4-FFF2-40B4-BE49-F238E27FC236}">
                  <a16:creationId xmlns:a16="http://schemas.microsoft.com/office/drawing/2014/main" id="{2B683249-D337-C920-64F4-3F31AF91271A}"/>
                </a:ext>
              </a:extLst>
            </p:cNvPr>
            <p:cNvSpPr>
              <a:spLocks noChangeArrowheads="1"/>
            </p:cNvSpPr>
            <p:nvPr/>
          </p:nvSpPr>
          <p:spPr bwMode="auto">
            <a:xfrm>
              <a:off x="3429000" y="1262887"/>
              <a:ext cx="5124450" cy="914400"/>
            </a:xfrm>
            <a:prstGeom prst="notchedRightArrow">
              <a:avLst>
                <a:gd name="adj1" fmla="val 50343"/>
                <a:gd name="adj2" fmla="val 103997"/>
              </a:avLst>
            </a:prstGeom>
            <a:solidFill>
              <a:schemeClr val="bg1"/>
            </a:solidFill>
            <a:ln>
              <a:noFill/>
            </a:ln>
            <a:effec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3" name="Text Box 57">
              <a:extLst>
                <a:ext uri="{FF2B5EF4-FFF2-40B4-BE49-F238E27FC236}">
                  <a16:creationId xmlns:a16="http://schemas.microsoft.com/office/drawing/2014/main" id="{F1601DC4-A77B-17A0-75FB-2269AA31DBCE}"/>
                </a:ext>
              </a:extLst>
            </p:cNvPr>
            <p:cNvSpPr txBox="1">
              <a:spLocks noChangeArrowheads="1"/>
            </p:cNvSpPr>
            <p:nvPr/>
          </p:nvSpPr>
          <p:spPr bwMode="auto">
            <a:xfrm>
              <a:off x="5902379" y="1338579"/>
              <a:ext cx="1729961"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ARM1156T2F-S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64" name="AutoShape 25">
              <a:extLst>
                <a:ext uri="{FF2B5EF4-FFF2-40B4-BE49-F238E27FC236}">
                  <a16:creationId xmlns:a16="http://schemas.microsoft.com/office/drawing/2014/main" id="{2D10E3FA-B2DA-E834-EB73-098CB345A83B}"/>
                </a:ext>
              </a:extLst>
            </p:cNvPr>
            <p:cNvSpPr>
              <a:spLocks noChangeArrowheads="1"/>
            </p:cNvSpPr>
            <p:nvPr/>
          </p:nvSpPr>
          <p:spPr bwMode="auto">
            <a:xfrm>
              <a:off x="4071938" y="1640802"/>
              <a:ext cx="4648200" cy="914400"/>
            </a:xfrm>
            <a:prstGeom prst="notchedRightArrow">
              <a:avLst>
                <a:gd name="adj1" fmla="val 52315"/>
                <a:gd name="adj2" fmla="val 123553"/>
              </a:avLst>
            </a:prstGeom>
            <a:gradFill rotWithShape="0">
              <a:gsLst>
                <a:gs pos="0">
                  <a:srgbClr val="FFFFCC"/>
                </a:gs>
                <a:gs pos="100000">
                  <a:schemeClr val="tx2"/>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5" name="Oval 41">
              <a:extLst>
                <a:ext uri="{FF2B5EF4-FFF2-40B4-BE49-F238E27FC236}">
                  <a16:creationId xmlns:a16="http://schemas.microsoft.com/office/drawing/2014/main" id="{1AB1685B-A1E9-1728-95E0-D8610B5A0E45}"/>
                </a:ext>
              </a:extLst>
            </p:cNvPr>
            <p:cNvSpPr>
              <a:spLocks noChangeArrowheads="1"/>
            </p:cNvSpPr>
            <p:nvPr/>
          </p:nvSpPr>
          <p:spPr bwMode="auto">
            <a:xfrm>
              <a:off x="6181725" y="1987057"/>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6" name="Oval 54">
              <a:extLst>
                <a:ext uri="{FF2B5EF4-FFF2-40B4-BE49-F238E27FC236}">
                  <a16:creationId xmlns:a16="http://schemas.microsoft.com/office/drawing/2014/main" id="{E6B028B1-D1CE-4140-EFFA-98A59D1607DD}"/>
                </a:ext>
              </a:extLst>
            </p:cNvPr>
            <p:cNvSpPr>
              <a:spLocks noChangeArrowheads="1"/>
            </p:cNvSpPr>
            <p:nvPr/>
          </p:nvSpPr>
          <p:spPr bwMode="auto">
            <a:xfrm>
              <a:off x="7292975" y="2098182"/>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7" name="Oval 55">
              <a:extLst>
                <a:ext uri="{FF2B5EF4-FFF2-40B4-BE49-F238E27FC236}">
                  <a16:creationId xmlns:a16="http://schemas.microsoft.com/office/drawing/2014/main" id="{A3BEB77F-71CF-0846-5FB1-BF6068D82825}"/>
                </a:ext>
              </a:extLst>
            </p:cNvPr>
            <p:cNvSpPr>
              <a:spLocks noChangeArrowheads="1"/>
            </p:cNvSpPr>
            <p:nvPr/>
          </p:nvSpPr>
          <p:spPr bwMode="auto">
            <a:xfrm>
              <a:off x="7337425" y="1894982"/>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42">
              <a:extLst>
                <a:ext uri="{FF2B5EF4-FFF2-40B4-BE49-F238E27FC236}">
                  <a16:creationId xmlns:a16="http://schemas.microsoft.com/office/drawing/2014/main" id="{FC641AE6-7B7C-FBE5-B08A-C010E3ABA9FD}"/>
                </a:ext>
              </a:extLst>
            </p:cNvPr>
            <p:cNvSpPr txBox="1">
              <a:spLocks noChangeArrowheads="1"/>
            </p:cNvSpPr>
            <p:nvPr/>
          </p:nvSpPr>
          <p:spPr bwMode="auto">
            <a:xfrm>
              <a:off x="5092700" y="1565092"/>
              <a:ext cx="154463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ARM1136JF-S™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grpSp>
    </p:spTree>
    <p:extLst>
      <p:ext uri="{BB962C8B-B14F-4D97-AF65-F5344CB8AC3E}">
        <p14:creationId xmlns:p14="http://schemas.microsoft.com/office/powerpoint/2010/main" val="12366088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B9986E-ECF9-2581-7304-56C12D9D9224}"/>
            </a:ext>
          </a:extLst>
        </p:cNvPr>
        <p:cNvGrpSpPr/>
        <p:nvPr/>
      </p:nvGrpSpPr>
      <p:grpSpPr>
        <a:xfrm>
          <a:off x="0" y="0"/>
          <a:ext cx="0" cy="0"/>
          <a:chOff x="0" y="0"/>
          <a:chExt cx="0" cy="0"/>
        </a:xfrm>
      </p:grpSpPr>
      <p:sp>
        <p:nvSpPr>
          <p:cNvPr id="5" name="Title 3">
            <a:extLst>
              <a:ext uri="{FF2B5EF4-FFF2-40B4-BE49-F238E27FC236}">
                <a16:creationId xmlns:a16="http://schemas.microsoft.com/office/drawing/2014/main" id="{F2F49EB2-9765-A318-822A-69A4F3170F7D}"/>
              </a:ext>
            </a:extLst>
          </p:cNvPr>
          <p:cNvSpPr txBox="1">
            <a:spLocks/>
          </p:cNvSpPr>
          <p:nvPr/>
        </p:nvSpPr>
        <p:spPr>
          <a:xfrm>
            <a:off x="0" y="0"/>
            <a:ext cx="9144000" cy="393700"/>
          </a:xfrm>
          <a:prstGeom prst="rect">
            <a:avLst/>
          </a:prstGeom>
        </p:spPr>
        <p:txBody>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800" b="0" i="0" u="none" strike="noStrike" kern="0" cap="none" spc="0" normalizeH="0" baseline="0" noProof="0" dirty="0">
                <a:ln>
                  <a:noFill/>
                </a:ln>
                <a:solidFill>
                  <a:srgbClr val="FFFFFF"/>
                </a:solidFill>
                <a:effectLst/>
                <a:uLnTx/>
                <a:uFillTx/>
                <a:latin typeface="Verdana"/>
                <a:ea typeface="+mj-ea"/>
                <a:cs typeface="+mj-cs"/>
              </a:rPr>
              <a:t>4.1 </a:t>
            </a:r>
            <a:r>
              <a:rPr kumimoji="0" lang="en-US" sz="1800" b="0" i="0" u="none" strike="noStrike" kern="0" cap="none" spc="0" normalizeH="0" baseline="0" noProof="0" dirty="0">
                <a:ln>
                  <a:noFill/>
                </a:ln>
                <a:solidFill>
                  <a:srgbClr val="FFFFFF"/>
                </a:solidFill>
                <a:effectLst/>
                <a:uLnTx/>
                <a:uFillTx/>
                <a:latin typeface="Verdana"/>
                <a:ea typeface="+mj-ea"/>
                <a:cs typeface="+mj-cs"/>
              </a:rPr>
              <a:t>Single-core mobile processors </a:t>
            </a:r>
            <a:r>
              <a:rPr kumimoji="0" lang="hu-HU" sz="1800" b="0" i="0" u="none" strike="noStrike" kern="0" cap="none" spc="0" normalizeH="0" baseline="0" noProof="0" dirty="0">
                <a:ln>
                  <a:noFill/>
                </a:ln>
                <a:solidFill>
                  <a:srgbClr val="FFFFFF"/>
                </a:solidFill>
                <a:effectLst/>
                <a:uLnTx/>
                <a:uFillTx/>
                <a:latin typeface="Verdana"/>
                <a:ea typeface="+mj-ea"/>
                <a:cs typeface="+mj-cs"/>
              </a:rPr>
              <a:t>(</a:t>
            </a:r>
            <a:r>
              <a:rPr kumimoji="0" lang="en-US" sz="1800" b="0" i="0" u="none" strike="noStrike" kern="0" cap="none" spc="0" normalizeH="0" baseline="0" noProof="0" dirty="0">
                <a:ln>
                  <a:noFill/>
                </a:ln>
                <a:solidFill>
                  <a:srgbClr val="FFFFFF"/>
                </a:solidFill>
                <a:effectLst/>
                <a:uLnTx/>
                <a:uFillTx/>
                <a:latin typeface="Verdana"/>
                <a:ea typeface="+mj-ea"/>
                <a:cs typeface="+mj-cs"/>
              </a:rPr>
              <a:t>1</a:t>
            </a:r>
            <a:r>
              <a:rPr kumimoji="0" lang="hu-HU" sz="1800" b="0" i="0" u="none" strike="noStrike" kern="0" cap="none" spc="0" normalizeH="0" baseline="0" noProof="0" dirty="0">
                <a:ln>
                  <a:noFill/>
                </a:ln>
                <a:solidFill>
                  <a:srgbClr val="FFFFFF"/>
                </a:solidFill>
                <a:effectLst/>
                <a:uLnTx/>
                <a:uFillTx/>
                <a:latin typeface="Verdana"/>
                <a:ea typeface="+mj-ea"/>
                <a:cs typeface="+mj-cs"/>
              </a:rPr>
              <a:t>)</a:t>
            </a:r>
            <a:endParaRPr kumimoji="0" lang="en-US" sz="1800" b="0" i="0" u="none" strike="noStrike" kern="0" cap="none" spc="0" normalizeH="0" baseline="0" noProof="0" dirty="0">
              <a:ln>
                <a:noFill/>
              </a:ln>
              <a:solidFill>
                <a:srgbClr val="FFFFFF"/>
              </a:solidFill>
              <a:effectLst/>
              <a:uLnTx/>
              <a:uFillTx/>
              <a:latin typeface="Verdana"/>
              <a:ea typeface="+mj-ea"/>
              <a:cs typeface="+mj-cs"/>
            </a:endParaRPr>
          </a:p>
        </p:txBody>
      </p:sp>
      <p:sp>
        <p:nvSpPr>
          <p:cNvPr id="6" name="Title 5">
            <a:extLst>
              <a:ext uri="{FF2B5EF4-FFF2-40B4-BE49-F238E27FC236}">
                <a16:creationId xmlns:a16="http://schemas.microsoft.com/office/drawing/2014/main" id="{3B71D840-345B-6537-CFA2-D6DCD5D8568F}"/>
              </a:ext>
            </a:extLst>
          </p:cNvPr>
          <p:cNvSpPr>
            <a:spLocks noGrp="1"/>
          </p:cNvSpPr>
          <p:nvPr>
            <p:ph type="title"/>
          </p:nvPr>
        </p:nvSpPr>
        <p:spPr>
          <a:solidFill>
            <a:srgbClr val="0066FF"/>
          </a:solidFill>
        </p:spPr>
        <p:txBody>
          <a:bodyPr/>
          <a:lstStyle/>
          <a:p>
            <a:r>
              <a:rPr lang="en-US" sz="1700" dirty="0">
                <a:solidFill>
                  <a:srgbClr val="FFFFFF"/>
                </a:solidFill>
              </a:rPr>
              <a:t>3.1 ARM’s CPU designs preceding the ARM Cortex family (7)</a:t>
            </a:r>
            <a:endParaRPr lang="en-US" sz="1700" dirty="0"/>
          </a:p>
        </p:txBody>
      </p:sp>
      <p:graphicFrame>
        <p:nvGraphicFramePr>
          <p:cNvPr id="7" name="Table 6">
            <a:extLst>
              <a:ext uri="{FF2B5EF4-FFF2-40B4-BE49-F238E27FC236}">
                <a16:creationId xmlns:a16="http://schemas.microsoft.com/office/drawing/2014/main" id="{DE123136-9309-C59B-967E-7695F7809975}"/>
              </a:ext>
            </a:extLst>
          </p:cNvPr>
          <p:cNvGraphicFramePr>
            <a:graphicFrameLocks noGrp="1"/>
          </p:cNvGraphicFramePr>
          <p:nvPr/>
        </p:nvGraphicFramePr>
        <p:xfrm>
          <a:off x="852704" y="2810376"/>
          <a:ext cx="7247688" cy="3596640"/>
        </p:xfrm>
        <a:graphic>
          <a:graphicData uri="http://schemas.openxmlformats.org/drawingml/2006/table">
            <a:tbl>
              <a:tblPr firstRow="1" bandRow="1">
                <a:tableStyleId>{5C22544A-7EE6-4342-B048-85BDC9FD1C3A}</a:tableStyleId>
              </a:tblPr>
              <a:tblGrid>
                <a:gridCol w="1207948">
                  <a:extLst>
                    <a:ext uri="{9D8B030D-6E8A-4147-A177-3AD203B41FA5}">
                      <a16:colId xmlns:a16="http://schemas.microsoft.com/office/drawing/2014/main" val="809679000"/>
                    </a:ext>
                  </a:extLst>
                </a:gridCol>
                <a:gridCol w="1207948">
                  <a:extLst>
                    <a:ext uri="{9D8B030D-6E8A-4147-A177-3AD203B41FA5}">
                      <a16:colId xmlns:a16="http://schemas.microsoft.com/office/drawing/2014/main" val="3773993265"/>
                    </a:ext>
                  </a:extLst>
                </a:gridCol>
                <a:gridCol w="1159386">
                  <a:extLst>
                    <a:ext uri="{9D8B030D-6E8A-4147-A177-3AD203B41FA5}">
                      <a16:colId xmlns:a16="http://schemas.microsoft.com/office/drawing/2014/main" val="2435265787"/>
                    </a:ext>
                  </a:extLst>
                </a:gridCol>
                <a:gridCol w="1332148">
                  <a:extLst>
                    <a:ext uri="{9D8B030D-6E8A-4147-A177-3AD203B41FA5}">
                      <a16:colId xmlns:a16="http://schemas.microsoft.com/office/drawing/2014/main" val="1673345291"/>
                    </a:ext>
                  </a:extLst>
                </a:gridCol>
                <a:gridCol w="1332148">
                  <a:extLst>
                    <a:ext uri="{9D8B030D-6E8A-4147-A177-3AD203B41FA5}">
                      <a16:colId xmlns:a16="http://schemas.microsoft.com/office/drawing/2014/main" val="3181837499"/>
                    </a:ext>
                  </a:extLst>
                </a:gridCol>
                <a:gridCol w="1008110">
                  <a:extLst>
                    <a:ext uri="{9D8B030D-6E8A-4147-A177-3AD203B41FA5}">
                      <a16:colId xmlns:a16="http://schemas.microsoft.com/office/drawing/2014/main" val="4044087106"/>
                    </a:ext>
                  </a:extLst>
                </a:gridCol>
              </a:tblGrid>
              <a:tr h="272943">
                <a:tc>
                  <a:txBody>
                    <a:bodyPr/>
                    <a:lstStyle/>
                    <a:p>
                      <a:pPr algn="ctr"/>
                      <a:r>
                        <a:rPr lang="en-US" sz="1300" dirty="0"/>
                        <a:t>Vendor</a:t>
                      </a:r>
                    </a:p>
                  </a:txBody>
                  <a:tcPr anchor="ctr">
                    <a:solidFill>
                      <a:srgbClr val="0070C0"/>
                    </a:solidFill>
                  </a:tcPr>
                </a:tc>
                <a:tc>
                  <a:txBody>
                    <a:bodyPr/>
                    <a:lstStyle/>
                    <a:p>
                      <a:pPr algn="ctr"/>
                      <a:r>
                        <a:rPr lang="en-US" sz="1300" dirty="0"/>
                        <a:t>Family</a:t>
                      </a:r>
                    </a:p>
                  </a:txBody>
                  <a:tcPr anchor="ctr">
                    <a:solidFill>
                      <a:srgbClr val="0070C0"/>
                    </a:solidFill>
                  </a:tcPr>
                </a:tc>
                <a:tc>
                  <a:txBody>
                    <a:bodyPr/>
                    <a:lstStyle/>
                    <a:p>
                      <a:pPr algn="ctr"/>
                      <a:r>
                        <a:rPr lang="en-US" sz="1300" dirty="0"/>
                        <a:t>Processor</a:t>
                      </a:r>
                    </a:p>
                  </a:txBody>
                  <a:tcPr anchor="ctr">
                    <a:solidFill>
                      <a:srgbClr val="0070C0"/>
                    </a:solidFill>
                  </a:tcPr>
                </a:tc>
                <a:tc>
                  <a:txBody>
                    <a:bodyPr/>
                    <a:lstStyle/>
                    <a:p>
                      <a:pPr algn="ctr"/>
                      <a:r>
                        <a:rPr lang="en-US" sz="1300" dirty="0"/>
                        <a:t>CPU core</a:t>
                      </a:r>
                    </a:p>
                  </a:txBody>
                  <a:tcPr anchor="ctr">
                    <a:solidFill>
                      <a:srgbClr val="0070C0"/>
                    </a:solidFill>
                  </a:tcPr>
                </a:tc>
                <a:tc>
                  <a:txBody>
                    <a:bodyPr/>
                    <a:lstStyle/>
                    <a:p>
                      <a:pPr algn="ctr"/>
                      <a:r>
                        <a:rPr lang="en-US" sz="1300" dirty="0"/>
                        <a:t>ISA</a:t>
                      </a:r>
                    </a:p>
                  </a:txBody>
                  <a:tcPr anchor="ctr">
                    <a:solidFill>
                      <a:srgbClr val="0070C0"/>
                    </a:solidFill>
                  </a:tcPr>
                </a:tc>
                <a:tc>
                  <a:txBody>
                    <a:bodyPr/>
                    <a:lstStyle/>
                    <a:p>
                      <a:pPr algn="ctr"/>
                      <a:r>
                        <a:rPr lang="en-US" sz="1300" dirty="0"/>
                        <a:t>Year</a:t>
                      </a:r>
                    </a:p>
                  </a:txBody>
                  <a:tcPr anchor="ctr">
                    <a:solidFill>
                      <a:srgbClr val="0070C0"/>
                    </a:solidFill>
                  </a:tcPr>
                </a:tc>
                <a:extLst>
                  <a:ext uri="{0D108BD9-81ED-4DB2-BD59-A6C34878D82A}">
                    <a16:rowId xmlns:a16="http://schemas.microsoft.com/office/drawing/2014/main" val="1384992909"/>
                  </a:ext>
                </a:extLst>
              </a:tr>
              <a:tr h="431367">
                <a:tc>
                  <a:txBody>
                    <a:bodyPr/>
                    <a:lstStyle/>
                    <a:p>
                      <a:pPr algn="ctr"/>
                      <a:r>
                        <a:rPr lang="en-US" sz="1300" dirty="0"/>
                        <a:t>ARM</a:t>
                      </a:r>
                    </a:p>
                  </a:txBody>
                  <a:tcPr anchor="ctr">
                    <a:solidFill>
                      <a:srgbClr val="E1F4FF"/>
                    </a:solidFill>
                  </a:tcPr>
                </a:tc>
                <a:tc>
                  <a:txBody>
                    <a:bodyPr/>
                    <a:lstStyle/>
                    <a:p>
                      <a:pPr algn="ctr"/>
                      <a:r>
                        <a:rPr lang="en-US" sz="1300" dirty="0" err="1"/>
                        <a:t>ARMx</a:t>
                      </a:r>
                      <a:r>
                        <a:rPr lang="en-US" sz="1300" dirty="0"/>
                        <a:t> (CPUs)</a:t>
                      </a:r>
                    </a:p>
                  </a:txBody>
                  <a:tcPr anchor="ctr">
                    <a:solidFill>
                      <a:srgbClr val="E1F4FF"/>
                    </a:solidFill>
                  </a:tcPr>
                </a:tc>
                <a:tc>
                  <a:txBody>
                    <a:bodyPr/>
                    <a:lstStyle/>
                    <a:p>
                      <a:pPr algn="ctr"/>
                      <a:endParaRPr lang="en-US" sz="1300" dirty="0"/>
                    </a:p>
                  </a:txBody>
                  <a:tcPr anchor="ctr">
                    <a:solidFill>
                      <a:srgbClr val="E1F4FF"/>
                    </a:solidFill>
                  </a:tcPr>
                </a:tc>
                <a:tc>
                  <a:txBody>
                    <a:bodyPr/>
                    <a:lstStyle/>
                    <a:p>
                      <a:pPr algn="ctr"/>
                      <a:r>
                        <a:rPr lang="en-US" sz="1300" dirty="0"/>
                        <a:t>ARM1</a:t>
                      </a:r>
                    </a:p>
                    <a:p>
                      <a:pPr algn="ctr"/>
                      <a:r>
                        <a:rPr lang="en-US" sz="1300" dirty="0"/>
                        <a:t>Cortex-A5</a:t>
                      </a:r>
                    </a:p>
                  </a:txBody>
                  <a:tcPr anchor="ctr">
                    <a:solidFill>
                      <a:srgbClr val="E1F4FF"/>
                    </a:solidFill>
                  </a:tcPr>
                </a:tc>
                <a:tc>
                  <a:txBody>
                    <a:bodyPr/>
                    <a:lstStyle/>
                    <a:p>
                      <a:pPr algn="ctr"/>
                      <a:r>
                        <a:rPr lang="en-US" sz="1300" dirty="0"/>
                        <a:t>Armv1-</a:t>
                      </a:r>
                    </a:p>
                    <a:p>
                      <a:pPr algn="ctr"/>
                      <a:r>
                        <a:rPr lang="en-US" sz="1300" dirty="0"/>
                        <a:t>Armv7</a:t>
                      </a:r>
                    </a:p>
                  </a:txBody>
                  <a:tcPr anchor="ctr">
                    <a:solidFill>
                      <a:srgbClr val="E1F4FF"/>
                    </a:solidFill>
                  </a:tcPr>
                </a:tc>
                <a:tc>
                  <a:txBody>
                    <a:bodyPr/>
                    <a:lstStyle/>
                    <a:p>
                      <a:pPr algn="ctr"/>
                      <a:r>
                        <a:rPr lang="en-US" sz="1300" dirty="0"/>
                        <a:t>1985-</a:t>
                      </a:r>
                    </a:p>
                    <a:p>
                      <a:pPr algn="ctr"/>
                      <a:r>
                        <a:rPr lang="en-US" sz="1300" dirty="0"/>
                        <a:t>2009</a:t>
                      </a:r>
                    </a:p>
                  </a:txBody>
                  <a:tcPr anchor="ctr">
                    <a:solidFill>
                      <a:srgbClr val="E1F4FF"/>
                    </a:solidFill>
                  </a:tcPr>
                </a:tc>
                <a:extLst>
                  <a:ext uri="{0D108BD9-81ED-4DB2-BD59-A6C34878D82A}">
                    <a16:rowId xmlns:a16="http://schemas.microsoft.com/office/drawing/2014/main" val="3060331072"/>
                  </a:ext>
                </a:extLst>
              </a:tr>
              <a:tr h="606609">
                <a:tc>
                  <a:txBody>
                    <a:bodyPr/>
                    <a:lstStyle/>
                    <a:p>
                      <a:pPr algn="ctr"/>
                      <a:r>
                        <a:rPr lang="en-US" sz="1300" dirty="0"/>
                        <a:t>Qualcomm</a:t>
                      </a:r>
                    </a:p>
                  </a:txBody>
                  <a:tcPr anchor="ctr">
                    <a:solidFill>
                      <a:schemeClr val="bg1">
                        <a:lumMod val="95000"/>
                      </a:schemeClr>
                    </a:solidFill>
                  </a:tcPr>
                </a:tc>
                <a:tc>
                  <a:txBody>
                    <a:bodyPr/>
                    <a:lstStyle/>
                    <a:p>
                      <a:pPr algn="ctr"/>
                      <a:r>
                        <a:rPr lang="en-US" sz="1300" dirty="0"/>
                        <a:t>MSM</a:t>
                      </a:r>
                    </a:p>
                    <a:p>
                      <a:pPr algn="ctr"/>
                      <a:r>
                        <a:rPr lang="en-US" sz="1300" dirty="0"/>
                        <a:t>MSM</a:t>
                      </a:r>
                    </a:p>
                    <a:p>
                      <a:pPr algn="ctr"/>
                      <a:r>
                        <a:rPr lang="en-US" sz="1300" dirty="0"/>
                        <a:t>Snapdragon</a:t>
                      </a:r>
                    </a:p>
                  </a:txBody>
                  <a:tcPr anchor="ctr">
                    <a:solidFill>
                      <a:schemeClr val="bg1">
                        <a:lumMod val="95000"/>
                      </a:schemeClr>
                    </a:solidFill>
                  </a:tcPr>
                </a:tc>
                <a:tc>
                  <a:txBody>
                    <a:bodyPr/>
                    <a:lstStyle/>
                    <a:p>
                      <a:pPr algn="ctr"/>
                      <a:r>
                        <a:rPr lang="en-US" sz="1300" dirty="0"/>
                        <a:t>MSM2</a:t>
                      </a:r>
                    </a:p>
                    <a:p>
                      <a:pPr algn="ctr"/>
                      <a:r>
                        <a:rPr lang="en-US" sz="1300" dirty="0"/>
                        <a:t>MSM3000</a:t>
                      </a:r>
                    </a:p>
                    <a:p>
                      <a:pPr algn="ctr"/>
                      <a:r>
                        <a:rPr lang="en-US" sz="1300" dirty="0"/>
                        <a:t>QSD8250</a:t>
                      </a:r>
                    </a:p>
                  </a:txBody>
                  <a:tcPr anchor="ctr">
                    <a:solidFill>
                      <a:schemeClr val="bg1">
                        <a:lumMod val="95000"/>
                      </a:schemeClr>
                    </a:solidFill>
                  </a:tcPr>
                </a:tc>
                <a:tc>
                  <a:txBody>
                    <a:bodyPr/>
                    <a:lstStyle/>
                    <a:p>
                      <a:pPr algn="ctr"/>
                      <a:r>
                        <a:rPr lang="en-US" sz="1300" dirty="0"/>
                        <a:t>Intel 80186</a:t>
                      </a:r>
                    </a:p>
                    <a:p>
                      <a:pPr algn="ctr"/>
                      <a:r>
                        <a:rPr lang="en-US" sz="1300" dirty="0"/>
                        <a:t>ARM7TDMI</a:t>
                      </a:r>
                    </a:p>
                    <a:p>
                      <a:pPr algn="ctr"/>
                      <a:r>
                        <a:rPr lang="en-US" sz="1300" dirty="0"/>
                        <a:t>Scorpion</a:t>
                      </a:r>
                    </a:p>
                  </a:txBody>
                  <a:tcPr anchor="ctr">
                    <a:solidFill>
                      <a:schemeClr val="bg1">
                        <a:lumMod val="95000"/>
                      </a:schemeClr>
                    </a:solidFill>
                  </a:tcPr>
                </a:tc>
                <a:tc>
                  <a:txBody>
                    <a:bodyPr/>
                    <a:lstStyle/>
                    <a:p>
                      <a:pPr algn="ctr"/>
                      <a:r>
                        <a:rPr lang="en-US" sz="1300" dirty="0"/>
                        <a:t>x86 (16-bit)</a:t>
                      </a:r>
                    </a:p>
                    <a:p>
                      <a:pPr algn="ctr"/>
                      <a:r>
                        <a:rPr lang="en-US" sz="1300" dirty="0"/>
                        <a:t>Armv4</a:t>
                      </a:r>
                    </a:p>
                    <a:p>
                      <a:pPr algn="ctr"/>
                      <a:r>
                        <a:rPr lang="en-US" sz="1300" dirty="0"/>
                        <a:t>Armv7</a:t>
                      </a:r>
                    </a:p>
                  </a:txBody>
                  <a:tcPr anchor="ctr">
                    <a:solidFill>
                      <a:schemeClr val="bg1">
                        <a:lumMod val="95000"/>
                      </a:schemeClr>
                    </a:solidFill>
                  </a:tcPr>
                </a:tc>
                <a:tc>
                  <a:txBody>
                    <a:bodyPr/>
                    <a:lstStyle/>
                    <a:p>
                      <a:pPr algn="ctr"/>
                      <a:r>
                        <a:rPr lang="en-US" sz="1300" dirty="0"/>
                        <a:t>1995</a:t>
                      </a:r>
                    </a:p>
                    <a:p>
                      <a:pPr algn="ctr"/>
                      <a:r>
                        <a:rPr lang="en-US" sz="1300" dirty="0"/>
                        <a:t>1998</a:t>
                      </a:r>
                    </a:p>
                    <a:p>
                      <a:pPr algn="ctr"/>
                      <a:r>
                        <a:rPr lang="en-US" sz="1300" dirty="0"/>
                        <a:t>2007</a:t>
                      </a:r>
                    </a:p>
                  </a:txBody>
                  <a:tcPr anchor="ctr">
                    <a:solidFill>
                      <a:schemeClr val="bg1">
                        <a:lumMod val="95000"/>
                      </a:schemeClr>
                    </a:solidFill>
                  </a:tcPr>
                </a:tc>
                <a:extLst>
                  <a:ext uri="{0D108BD9-81ED-4DB2-BD59-A6C34878D82A}">
                    <a16:rowId xmlns:a16="http://schemas.microsoft.com/office/drawing/2014/main" val="60225835"/>
                  </a:ext>
                </a:extLst>
              </a:tr>
              <a:tr h="256124">
                <a:tc>
                  <a:txBody>
                    <a:bodyPr/>
                    <a:lstStyle/>
                    <a:p>
                      <a:pPr algn="ctr"/>
                      <a:r>
                        <a:rPr lang="en-US" sz="1300" dirty="0" err="1"/>
                        <a:t>MediaTek</a:t>
                      </a:r>
                      <a:endParaRPr lang="en-US" sz="1300" dirty="0"/>
                    </a:p>
                  </a:txBody>
                  <a:tcPr anchor="ctr"/>
                </a:tc>
                <a:tc>
                  <a:txBody>
                    <a:bodyPr/>
                    <a:lstStyle/>
                    <a:p>
                      <a:pPr algn="ctr"/>
                      <a:r>
                        <a:rPr lang="en-US" sz="1300" dirty="0" err="1"/>
                        <a:t>MTx</a:t>
                      </a:r>
                      <a:endParaRPr lang="en-US" sz="1300" dirty="0"/>
                    </a:p>
                  </a:txBody>
                  <a:tcPr anchor="ctr"/>
                </a:tc>
                <a:tc>
                  <a:txBody>
                    <a:bodyPr/>
                    <a:lstStyle/>
                    <a:p>
                      <a:pPr algn="ctr"/>
                      <a:r>
                        <a:rPr lang="en-US" sz="1300" dirty="0"/>
                        <a:t>MT6218B</a:t>
                      </a:r>
                    </a:p>
                  </a:txBody>
                  <a:tcPr anchor="ctr"/>
                </a:tc>
                <a:tc>
                  <a:txBody>
                    <a:bodyPr/>
                    <a:lstStyle/>
                    <a:p>
                      <a:pPr algn="ctr"/>
                      <a:r>
                        <a:rPr lang="en-US" sz="1300" dirty="0"/>
                        <a:t>ARM7EjS</a:t>
                      </a:r>
                    </a:p>
                  </a:txBody>
                  <a:tcPr anchor="ctr"/>
                </a:tc>
                <a:tc>
                  <a:txBody>
                    <a:bodyPr/>
                    <a:lstStyle/>
                    <a:p>
                      <a:pPr algn="ctr"/>
                      <a:r>
                        <a:rPr lang="en-US" sz="1300" dirty="0"/>
                        <a:t>Armv3</a:t>
                      </a:r>
                    </a:p>
                  </a:txBody>
                  <a:tcPr anchor="ctr"/>
                </a:tc>
                <a:tc>
                  <a:txBody>
                    <a:bodyPr/>
                    <a:lstStyle/>
                    <a:p>
                      <a:pPr algn="ctr"/>
                      <a:r>
                        <a:rPr lang="en-US" sz="1300" dirty="0"/>
                        <a:t>2003</a:t>
                      </a:r>
                    </a:p>
                  </a:txBody>
                  <a:tcPr anchor="ctr"/>
                </a:tc>
                <a:extLst>
                  <a:ext uri="{0D108BD9-81ED-4DB2-BD59-A6C34878D82A}">
                    <a16:rowId xmlns:a16="http://schemas.microsoft.com/office/drawing/2014/main" val="1702616893"/>
                  </a:ext>
                </a:extLst>
              </a:tr>
              <a:tr h="256124">
                <a:tc>
                  <a:txBody>
                    <a:bodyPr/>
                    <a:lstStyle/>
                    <a:p>
                      <a:pPr algn="ctr"/>
                      <a:r>
                        <a:rPr lang="en-US" sz="1300" dirty="0"/>
                        <a:t>Intel</a:t>
                      </a:r>
                    </a:p>
                  </a:txBody>
                  <a:tcPr anchor="ctr">
                    <a:solidFill>
                      <a:schemeClr val="bg1">
                        <a:lumMod val="95000"/>
                      </a:schemeClr>
                    </a:solidFill>
                  </a:tcPr>
                </a:tc>
                <a:tc>
                  <a:txBody>
                    <a:bodyPr/>
                    <a:lstStyle/>
                    <a:p>
                      <a:pPr algn="ctr"/>
                      <a:r>
                        <a:rPr lang="en-US" sz="1300" dirty="0"/>
                        <a:t>Atom</a:t>
                      </a:r>
                    </a:p>
                  </a:txBody>
                  <a:tcPr anchor="ctr">
                    <a:solidFill>
                      <a:schemeClr val="bg1">
                        <a:lumMod val="95000"/>
                      </a:schemeClr>
                    </a:solidFill>
                  </a:tcPr>
                </a:tc>
                <a:tc>
                  <a:txBody>
                    <a:bodyPr/>
                    <a:lstStyle/>
                    <a:p>
                      <a:pPr algn="ctr"/>
                      <a:r>
                        <a:rPr lang="en-US" sz="1300" dirty="0"/>
                        <a:t>Many </a:t>
                      </a:r>
                    </a:p>
                  </a:txBody>
                  <a:tcPr anchor="ctr">
                    <a:solidFill>
                      <a:schemeClr val="bg1">
                        <a:lumMod val="95000"/>
                      </a:schemeClr>
                    </a:solidFill>
                  </a:tcPr>
                </a:tc>
                <a:tc>
                  <a:txBody>
                    <a:bodyPr/>
                    <a:lstStyle/>
                    <a:p>
                      <a:pPr algn="ctr"/>
                      <a:r>
                        <a:rPr lang="en-US" sz="1300" dirty="0" err="1"/>
                        <a:t>Bonnel</a:t>
                      </a:r>
                      <a:endParaRPr lang="en-US" sz="1300" dirty="0"/>
                    </a:p>
                  </a:txBody>
                  <a:tcPr anchor="ctr">
                    <a:solidFill>
                      <a:schemeClr val="bg1">
                        <a:lumMod val="95000"/>
                      </a:schemeClr>
                    </a:solidFill>
                  </a:tcPr>
                </a:tc>
                <a:tc>
                  <a:txBody>
                    <a:bodyPr/>
                    <a:lstStyle/>
                    <a:p>
                      <a:pPr algn="ctr"/>
                      <a:r>
                        <a:rPr lang="en-US" sz="1300" dirty="0"/>
                        <a:t>x86 (64-bit)</a:t>
                      </a:r>
                    </a:p>
                  </a:txBody>
                  <a:tcPr anchor="ctr">
                    <a:solidFill>
                      <a:schemeClr val="bg1">
                        <a:lumMod val="95000"/>
                      </a:schemeClr>
                    </a:solidFill>
                  </a:tcPr>
                </a:tc>
                <a:tc>
                  <a:txBody>
                    <a:bodyPr/>
                    <a:lstStyle/>
                    <a:p>
                      <a:pPr algn="ctr"/>
                      <a:r>
                        <a:rPr lang="en-US" sz="1300" dirty="0"/>
                        <a:t>2008</a:t>
                      </a:r>
                    </a:p>
                  </a:txBody>
                  <a:tcPr anchor="ctr">
                    <a:solidFill>
                      <a:schemeClr val="bg1">
                        <a:lumMod val="95000"/>
                      </a:schemeClr>
                    </a:solidFill>
                  </a:tcPr>
                </a:tc>
                <a:extLst>
                  <a:ext uri="{0D108BD9-81ED-4DB2-BD59-A6C34878D82A}">
                    <a16:rowId xmlns:a16="http://schemas.microsoft.com/office/drawing/2014/main" val="4288942162"/>
                  </a:ext>
                </a:extLst>
              </a:tr>
              <a:tr h="256124">
                <a:tc>
                  <a:txBody>
                    <a:bodyPr/>
                    <a:lstStyle/>
                    <a:p>
                      <a:pPr algn="ctr"/>
                      <a:r>
                        <a:rPr lang="en-US" sz="1300" dirty="0"/>
                        <a:t>Huawei</a:t>
                      </a:r>
                    </a:p>
                  </a:txBody>
                  <a:tcPr anchor="ctr">
                    <a:solidFill>
                      <a:srgbClr val="E1F4FF"/>
                    </a:solidFill>
                  </a:tcPr>
                </a:tc>
                <a:tc>
                  <a:txBody>
                    <a:bodyPr/>
                    <a:lstStyle/>
                    <a:p>
                      <a:pPr algn="ctr"/>
                      <a:r>
                        <a:rPr lang="en-US" sz="1300" dirty="0"/>
                        <a:t>Kirin</a:t>
                      </a:r>
                    </a:p>
                  </a:txBody>
                  <a:tcPr anchor="ctr">
                    <a:solidFill>
                      <a:srgbClr val="E1F4FF"/>
                    </a:solidFill>
                  </a:tcPr>
                </a:tc>
                <a:tc>
                  <a:txBody>
                    <a:bodyPr/>
                    <a:lstStyle/>
                    <a:p>
                      <a:pPr algn="ctr"/>
                      <a:r>
                        <a:rPr lang="en-US" sz="1300" dirty="0"/>
                        <a:t>K3V1</a:t>
                      </a:r>
                    </a:p>
                  </a:txBody>
                  <a:tcPr anchor="ctr">
                    <a:solidFill>
                      <a:srgbClr val="E1F4FF"/>
                    </a:solidFill>
                  </a:tcPr>
                </a:tc>
                <a:tc>
                  <a:txBody>
                    <a:bodyPr/>
                    <a:lstStyle/>
                    <a:p>
                      <a:r>
                        <a:rPr lang="en-US" sz="1300" u="none" strike="noStrike" dirty="0">
                          <a:solidFill>
                            <a:schemeClr val="tx1"/>
                          </a:solidFill>
                          <a:effectLst/>
                        </a:rPr>
                        <a:t>ARM926EJ-S</a:t>
                      </a:r>
                      <a:endParaRPr lang="en-US" sz="1300" dirty="0">
                        <a:effectLst/>
                      </a:endParaRPr>
                    </a:p>
                  </a:txBody>
                  <a:tcPr marL="6350" marR="6350" marT="6350" marB="6350" anchor="ctr">
                    <a:solidFill>
                      <a:srgbClr val="E1F4FF"/>
                    </a:solidFill>
                  </a:tcPr>
                </a:tc>
                <a:tc>
                  <a:txBody>
                    <a:bodyPr/>
                    <a:lstStyle/>
                    <a:p>
                      <a:pPr algn="ctr"/>
                      <a:r>
                        <a:rPr lang="en-US" sz="1300" dirty="0"/>
                        <a:t>Armv5</a:t>
                      </a:r>
                    </a:p>
                  </a:txBody>
                  <a:tcPr anchor="ctr">
                    <a:solidFill>
                      <a:srgbClr val="E1F4FF"/>
                    </a:solidFill>
                  </a:tcPr>
                </a:tc>
                <a:tc>
                  <a:txBody>
                    <a:bodyPr/>
                    <a:lstStyle/>
                    <a:p>
                      <a:pPr algn="ctr"/>
                      <a:r>
                        <a:rPr lang="en-US" sz="1300" dirty="0"/>
                        <a:t>2009</a:t>
                      </a:r>
                    </a:p>
                  </a:txBody>
                  <a:tcPr anchor="ctr">
                    <a:solidFill>
                      <a:srgbClr val="E1F4FF"/>
                    </a:solidFill>
                  </a:tcPr>
                </a:tc>
                <a:extLst>
                  <a:ext uri="{0D108BD9-81ED-4DB2-BD59-A6C34878D82A}">
                    <a16:rowId xmlns:a16="http://schemas.microsoft.com/office/drawing/2014/main" val="58495769"/>
                  </a:ext>
                </a:extLst>
              </a:tr>
              <a:tr h="431367">
                <a:tc>
                  <a:txBody>
                    <a:bodyPr/>
                    <a:lstStyle/>
                    <a:p>
                      <a:pPr algn="ctr"/>
                      <a:r>
                        <a:rPr lang="en-US" sz="1300" dirty="0"/>
                        <a:t>Apple</a:t>
                      </a:r>
                    </a:p>
                  </a:txBody>
                  <a:tcPr anchor="ctr">
                    <a:solidFill>
                      <a:schemeClr val="bg1">
                        <a:lumMod val="95000"/>
                      </a:schemeClr>
                    </a:solidFill>
                  </a:tcPr>
                </a:tc>
                <a:tc>
                  <a:txBody>
                    <a:bodyPr/>
                    <a:lstStyle/>
                    <a:p>
                      <a:pPr algn="ctr"/>
                      <a:r>
                        <a:rPr lang="en-US" sz="1300" dirty="0"/>
                        <a:t>--</a:t>
                      </a:r>
                    </a:p>
                    <a:p>
                      <a:pPr algn="ctr"/>
                      <a:r>
                        <a:rPr lang="en-US" sz="1300" dirty="0"/>
                        <a:t>Ax</a:t>
                      </a:r>
                    </a:p>
                  </a:txBody>
                  <a:tcPr anchor="ctr">
                    <a:solidFill>
                      <a:schemeClr val="bg1">
                        <a:lumMod val="95000"/>
                      </a:schemeClr>
                    </a:solidFill>
                  </a:tcPr>
                </a:tc>
                <a:tc>
                  <a:txBody>
                    <a:bodyPr/>
                    <a:lstStyle/>
                    <a:p>
                      <a:pPr algn="ctr"/>
                      <a:r>
                        <a:rPr lang="en-US" sz="1300" dirty="0"/>
                        <a:t>S5L8900</a:t>
                      </a:r>
                    </a:p>
                    <a:p>
                      <a:pPr algn="ctr"/>
                      <a:r>
                        <a:rPr lang="en-US" sz="1300" dirty="0"/>
                        <a:t>A4</a:t>
                      </a:r>
                    </a:p>
                  </a:txBody>
                  <a:tcPr anchor="ctr">
                    <a:solidFill>
                      <a:schemeClr val="bg1">
                        <a:lumMod val="95000"/>
                      </a:schemeClr>
                    </a:solidFill>
                  </a:tcPr>
                </a:tc>
                <a:tc>
                  <a:txBody>
                    <a:bodyPr/>
                    <a:lstStyle/>
                    <a:p>
                      <a:pPr algn="ctr"/>
                      <a:r>
                        <a:rPr lang="en-US" sz="1300" dirty="0"/>
                        <a:t>ARM1176jzf-s</a:t>
                      </a:r>
                    </a:p>
                    <a:p>
                      <a:pPr algn="ctr"/>
                      <a:r>
                        <a:rPr lang="en-US" sz="1300" dirty="0"/>
                        <a:t>Cortex-A8</a:t>
                      </a:r>
                    </a:p>
                  </a:txBody>
                  <a:tcPr anchor="ctr">
                    <a:solidFill>
                      <a:schemeClr val="bg1">
                        <a:lumMod val="95000"/>
                      </a:schemeClr>
                    </a:solidFill>
                  </a:tcPr>
                </a:tc>
                <a:tc>
                  <a:txBody>
                    <a:bodyPr/>
                    <a:lstStyle/>
                    <a:p>
                      <a:pPr algn="ctr"/>
                      <a:r>
                        <a:rPr lang="en-US" sz="1300" dirty="0"/>
                        <a:t>Armv6</a:t>
                      </a:r>
                    </a:p>
                    <a:p>
                      <a:pPr algn="ctr"/>
                      <a:r>
                        <a:rPr lang="en-US" sz="1300" dirty="0"/>
                        <a:t>Armv7</a:t>
                      </a:r>
                    </a:p>
                  </a:txBody>
                  <a:tcPr anchor="ctr">
                    <a:solidFill>
                      <a:schemeClr val="bg1">
                        <a:lumMod val="95000"/>
                      </a:schemeClr>
                    </a:solidFill>
                  </a:tcPr>
                </a:tc>
                <a:tc>
                  <a:txBody>
                    <a:bodyPr/>
                    <a:lstStyle/>
                    <a:p>
                      <a:pPr algn="ctr"/>
                      <a:r>
                        <a:rPr lang="en-US" sz="1300" dirty="0"/>
                        <a:t>2007</a:t>
                      </a:r>
                    </a:p>
                    <a:p>
                      <a:pPr algn="ctr"/>
                      <a:r>
                        <a:rPr lang="en-US" sz="1300" dirty="0"/>
                        <a:t>2010</a:t>
                      </a:r>
                    </a:p>
                  </a:txBody>
                  <a:tcPr anchor="ctr">
                    <a:solidFill>
                      <a:schemeClr val="bg1">
                        <a:lumMod val="95000"/>
                      </a:schemeClr>
                    </a:solidFill>
                  </a:tcPr>
                </a:tc>
                <a:extLst>
                  <a:ext uri="{0D108BD9-81ED-4DB2-BD59-A6C34878D82A}">
                    <a16:rowId xmlns:a16="http://schemas.microsoft.com/office/drawing/2014/main" val="3176822737"/>
                  </a:ext>
                </a:extLst>
              </a:tr>
              <a:tr h="431367">
                <a:tc>
                  <a:txBody>
                    <a:bodyPr/>
                    <a:lstStyle/>
                    <a:p>
                      <a:pPr algn="ctr"/>
                      <a:r>
                        <a:rPr lang="en-US" sz="1300" dirty="0"/>
                        <a:t>Samsung</a:t>
                      </a:r>
                    </a:p>
                  </a:txBody>
                  <a:tcPr anchor="ctr">
                    <a:solidFill>
                      <a:srgbClr val="E1F4FF"/>
                    </a:solidFill>
                  </a:tcPr>
                </a:tc>
                <a:tc>
                  <a:txBody>
                    <a:bodyPr/>
                    <a:lstStyle/>
                    <a:p>
                      <a:pPr algn="ctr"/>
                      <a:r>
                        <a:rPr lang="en-US" sz="1300" dirty="0"/>
                        <a:t>--</a:t>
                      </a:r>
                    </a:p>
                    <a:p>
                      <a:pPr algn="ctr"/>
                      <a:r>
                        <a:rPr lang="en-US" sz="1300" dirty="0" err="1"/>
                        <a:t>Exynos</a:t>
                      </a:r>
                      <a:endParaRPr lang="en-US" sz="1300" dirty="0"/>
                    </a:p>
                  </a:txBody>
                  <a:tcPr anchor="ctr">
                    <a:solidFill>
                      <a:srgbClr val="E1F4FF"/>
                    </a:solidFill>
                  </a:tcPr>
                </a:tc>
                <a:tc>
                  <a:txBody>
                    <a:bodyPr/>
                    <a:lstStyle/>
                    <a:p>
                      <a:pPr algn="ctr"/>
                      <a:r>
                        <a:rPr lang="en-US" sz="1300" dirty="0"/>
                        <a:t>S3C44B0</a:t>
                      </a:r>
                    </a:p>
                    <a:p>
                      <a:pPr algn="ctr"/>
                      <a:r>
                        <a:rPr lang="en-US" sz="1300" dirty="0"/>
                        <a:t>3110</a:t>
                      </a:r>
                    </a:p>
                  </a:txBody>
                  <a:tcPr anchor="ctr">
                    <a:solidFill>
                      <a:srgbClr val="E1F4FF"/>
                    </a:solidFill>
                  </a:tcPr>
                </a:tc>
                <a:tc>
                  <a:txBody>
                    <a:bodyPr/>
                    <a:lstStyle/>
                    <a:p>
                      <a:pPr algn="ctr"/>
                      <a:r>
                        <a:rPr lang="en-US" sz="1300" dirty="0"/>
                        <a:t>ARM7TDMI</a:t>
                      </a:r>
                    </a:p>
                    <a:p>
                      <a:pPr algn="ctr"/>
                      <a:r>
                        <a:rPr lang="en-US" sz="1300" dirty="0"/>
                        <a:t>Cortex-A8</a:t>
                      </a:r>
                    </a:p>
                  </a:txBody>
                  <a:tcPr anchor="ctr">
                    <a:solidFill>
                      <a:srgbClr val="E1F4FF"/>
                    </a:solidFill>
                  </a:tcPr>
                </a:tc>
                <a:tc>
                  <a:txBody>
                    <a:bodyPr/>
                    <a:lstStyle/>
                    <a:p>
                      <a:pPr algn="ctr"/>
                      <a:r>
                        <a:rPr lang="en-US" sz="1300" dirty="0"/>
                        <a:t>Armv4</a:t>
                      </a:r>
                    </a:p>
                    <a:p>
                      <a:pPr algn="ctr"/>
                      <a:r>
                        <a:rPr lang="en-US" sz="1300" dirty="0"/>
                        <a:t>Armv7</a:t>
                      </a:r>
                    </a:p>
                  </a:txBody>
                  <a:tcPr anchor="ctr">
                    <a:solidFill>
                      <a:srgbClr val="E1F4FF"/>
                    </a:solidFill>
                  </a:tcPr>
                </a:tc>
                <a:tc>
                  <a:txBody>
                    <a:bodyPr/>
                    <a:lstStyle/>
                    <a:p>
                      <a:pPr algn="ctr"/>
                      <a:r>
                        <a:rPr lang="en-US" sz="1300" dirty="0"/>
                        <a:t>2000</a:t>
                      </a:r>
                    </a:p>
                    <a:p>
                      <a:pPr algn="ctr"/>
                      <a:r>
                        <a:rPr lang="en-US" sz="1300" dirty="0"/>
                        <a:t>2010</a:t>
                      </a:r>
                    </a:p>
                  </a:txBody>
                  <a:tcPr anchor="ctr">
                    <a:solidFill>
                      <a:srgbClr val="E1F4FF"/>
                    </a:solidFill>
                  </a:tcPr>
                </a:tc>
                <a:extLst>
                  <a:ext uri="{0D108BD9-81ED-4DB2-BD59-A6C34878D82A}">
                    <a16:rowId xmlns:a16="http://schemas.microsoft.com/office/drawing/2014/main" val="2892367917"/>
                  </a:ext>
                </a:extLst>
              </a:tr>
              <a:tr h="256124">
                <a:tc>
                  <a:txBody>
                    <a:bodyPr/>
                    <a:lstStyle/>
                    <a:p>
                      <a:pPr algn="ctr"/>
                      <a:r>
                        <a:rPr lang="en-US" sz="1300" dirty="0"/>
                        <a:t>AMD</a:t>
                      </a:r>
                    </a:p>
                  </a:txBody>
                  <a:tcPr anchor="ctr">
                    <a:solidFill>
                      <a:schemeClr val="bg1">
                        <a:lumMod val="95000"/>
                      </a:schemeClr>
                    </a:solidFill>
                  </a:tcPr>
                </a:tc>
                <a:tc>
                  <a:txBody>
                    <a:bodyPr/>
                    <a:lstStyle/>
                    <a:p>
                      <a:pPr algn="ctr"/>
                      <a:r>
                        <a:rPr lang="en-US" sz="1300" dirty="0"/>
                        <a:t>Cat</a:t>
                      </a:r>
                    </a:p>
                  </a:txBody>
                  <a:tcPr anchor="ctr">
                    <a:solidFill>
                      <a:schemeClr val="bg1">
                        <a:lumMod val="95000"/>
                      </a:schemeClr>
                    </a:solidFill>
                  </a:tcPr>
                </a:tc>
                <a:tc>
                  <a:txBody>
                    <a:bodyPr/>
                    <a:lstStyle/>
                    <a:p>
                      <a:pPr algn="ctr"/>
                      <a:r>
                        <a:rPr lang="en-US" sz="1300" dirty="0"/>
                        <a:t>Many</a:t>
                      </a:r>
                    </a:p>
                  </a:txBody>
                  <a:tcPr anchor="ctr">
                    <a:solidFill>
                      <a:schemeClr val="bg1">
                        <a:lumMod val="95000"/>
                      </a:schemeClr>
                    </a:solidFill>
                  </a:tcPr>
                </a:tc>
                <a:tc>
                  <a:txBody>
                    <a:bodyPr/>
                    <a:lstStyle/>
                    <a:p>
                      <a:pPr algn="ctr"/>
                      <a:r>
                        <a:rPr lang="en-US" sz="1300" dirty="0"/>
                        <a:t>Bobcat </a:t>
                      </a:r>
                    </a:p>
                  </a:txBody>
                  <a:tcPr anchor="ctr">
                    <a:solidFill>
                      <a:schemeClr val="bg1">
                        <a:lumMod val="95000"/>
                      </a:schemeClr>
                    </a:solidFill>
                  </a:tcPr>
                </a:tc>
                <a:tc>
                  <a:txBody>
                    <a:bodyPr/>
                    <a:lstStyle/>
                    <a:p>
                      <a:pPr algn="ctr"/>
                      <a:r>
                        <a:rPr lang="en-US" sz="1300" dirty="0"/>
                        <a:t>x86 (64-bit)</a:t>
                      </a:r>
                    </a:p>
                  </a:txBody>
                  <a:tcPr anchor="ctr">
                    <a:solidFill>
                      <a:schemeClr val="bg1">
                        <a:lumMod val="95000"/>
                      </a:schemeClr>
                    </a:solidFill>
                  </a:tcPr>
                </a:tc>
                <a:tc>
                  <a:txBody>
                    <a:bodyPr/>
                    <a:lstStyle/>
                    <a:p>
                      <a:pPr algn="ctr"/>
                      <a:r>
                        <a:rPr lang="en-US" sz="1300" dirty="0"/>
                        <a:t>2011</a:t>
                      </a:r>
                    </a:p>
                  </a:txBody>
                  <a:tcPr anchor="ctr">
                    <a:solidFill>
                      <a:schemeClr val="bg1">
                        <a:lumMod val="95000"/>
                      </a:schemeClr>
                    </a:solidFill>
                  </a:tcPr>
                </a:tc>
                <a:extLst>
                  <a:ext uri="{0D108BD9-81ED-4DB2-BD59-A6C34878D82A}">
                    <a16:rowId xmlns:a16="http://schemas.microsoft.com/office/drawing/2014/main" val="1181343988"/>
                  </a:ext>
                </a:extLst>
              </a:tr>
            </a:tbl>
          </a:graphicData>
        </a:graphic>
      </p:graphicFrame>
      <p:sp>
        <p:nvSpPr>
          <p:cNvPr id="8" name="TextBox 7">
            <a:extLst>
              <a:ext uri="{FF2B5EF4-FFF2-40B4-BE49-F238E27FC236}">
                <a16:creationId xmlns:a16="http://schemas.microsoft.com/office/drawing/2014/main" id="{A2DF5223-F42D-F969-EF11-9E75A7DAB236}"/>
              </a:ext>
            </a:extLst>
          </p:cNvPr>
          <p:cNvSpPr txBox="1"/>
          <p:nvPr/>
        </p:nvSpPr>
        <p:spPr>
          <a:xfrm>
            <a:off x="1853244" y="6453336"/>
            <a:ext cx="4842992" cy="5847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Table: Emergence of single core mobile CPUs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9" name="Rounded Rectangle 8">
            <a:extLst>
              <a:ext uri="{FF2B5EF4-FFF2-40B4-BE49-F238E27FC236}">
                <a16:creationId xmlns:a16="http://schemas.microsoft.com/office/drawing/2014/main" id="{EFA96220-41FD-2403-7863-2AEEA13E4795}"/>
              </a:ext>
            </a:extLst>
          </p:cNvPr>
          <p:cNvSpPr/>
          <p:nvPr/>
        </p:nvSpPr>
        <p:spPr bwMode="auto">
          <a:xfrm>
            <a:off x="-508" y="441325"/>
            <a:ext cx="9144000" cy="2052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a:extLst>
              <a:ext uri="{FF2B5EF4-FFF2-40B4-BE49-F238E27FC236}">
                <a16:creationId xmlns:a16="http://schemas.microsoft.com/office/drawing/2014/main" id="{3F744C32-CE90-A423-9B82-B32B508006BD}"/>
              </a:ext>
            </a:extLst>
          </p:cNvPr>
          <p:cNvSpPr txBox="1"/>
          <p:nvPr/>
        </p:nvSpPr>
        <p:spPr>
          <a:xfrm>
            <a:off x="85758" y="457059"/>
            <a:ext cx="780220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How ARM became involved into implementing mobile processors?</a:t>
            </a:r>
          </a:p>
        </p:txBody>
      </p:sp>
      <p:sp>
        <p:nvSpPr>
          <p:cNvPr id="11" name="TextBox 10">
            <a:extLst>
              <a:ext uri="{FF2B5EF4-FFF2-40B4-BE49-F238E27FC236}">
                <a16:creationId xmlns:a16="http://schemas.microsoft.com/office/drawing/2014/main" id="{4F8EE974-4428-DFAA-DCF7-4BF015287C1D}"/>
              </a:ext>
            </a:extLst>
          </p:cNvPr>
          <p:cNvSpPr txBox="1"/>
          <p:nvPr/>
        </p:nvSpPr>
        <p:spPr>
          <a:xfrm>
            <a:off x="287193" y="800708"/>
            <a:ext cx="9097812" cy="164660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a:t>
            </a:r>
            <a:r>
              <a:rPr kumimoji="0" lang="en-US" sz="1600" b="0" i="0" u="none" strike="noStrike" kern="1200" cap="none" spc="0" normalizeH="0" baseline="0" noProof="0" dirty="0">
                <a:ln>
                  <a:noFill/>
                </a:ln>
                <a:solidFill>
                  <a:srgbClr val="FF0000"/>
                </a:solidFill>
                <a:effectLst/>
                <a:uLnTx/>
                <a:uFillTx/>
                <a:latin typeface="Verdana"/>
                <a:ea typeface="+mn-ea"/>
                <a:cs typeface="+mn-cs"/>
              </a:rPr>
              <a:t> first mobile phones</a:t>
            </a:r>
            <a:r>
              <a:rPr kumimoji="0" lang="en-US" sz="1600" b="0" i="0" u="none" strike="noStrike" kern="1200" cap="none" spc="0" normalizeH="0" baseline="0" noProof="0" dirty="0">
                <a:ln>
                  <a:noFill/>
                </a:ln>
                <a:solidFill>
                  <a:srgbClr val="000000"/>
                </a:solidFill>
                <a:effectLst/>
                <a:uLnTx/>
                <a:uFillTx/>
                <a:latin typeface="Verdana"/>
                <a:ea typeface="+mn-ea"/>
                <a:cs typeface="+mn-cs"/>
              </a:rPr>
              <a:t> (aka </a:t>
            </a:r>
            <a:r>
              <a:rPr kumimoji="0" lang="en-US" sz="1600" b="0" i="0" u="none" strike="noStrike" kern="1200" cap="none" spc="0" normalizeH="0" baseline="0" noProof="0" dirty="0">
                <a:ln>
                  <a:noFill/>
                </a:ln>
                <a:solidFill>
                  <a:srgbClr val="FF0000"/>
                </a:solidFill>
                <a:effectLst/>
                <a:uLnTx/>
                <a:uFillTx/>
                <a:latin typeface="Verdana"/>
                <a:ea typeface="+mn-ea"/>
                <a:cs typeface="+mn-cs"/>
              </a:rPr>
              <a:t>cellphones)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emerged</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beginning of the 2000’s.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Smartphones,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were introduced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second half of the 2000’,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devices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RIM’s Blackberry 8100 (2006) or Apple’s iPhone (2007).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mobile boom </a:t>
            </a:r>
            <a:r>
              <a:rPr kumimoji="0" lang="en-US" sz="1600" b="0" i="0" u="none" strike="noStrike" kern="1200" cap="none" spc="-30" normalizeH="0" baseline="0" noProof="0" dirty="0">
                <a:ln>
                  <a:noFill/>
                </a:ln>
                <a:solidFill>
                  <a:srgbClr val="000000"/>
                </a:solidFill>
                <a:effectLst/>
                <a:uLnTx/>
                <a:uFillTx/>
                <a:latin typeface="Verdana"/>
                <a:ea typeface="+mn-ea"/>
                <a:cs typeface="+mn-cs"/>
              </a:rPr>
              <a:t>sparked the interest of many companies, so in the second half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the 2000’s, a </a:t>
            </a:r>
            <a:r>
              <a:rPr kumimoji="0" lang="en-US" sz="1600" b="0" i="0" u="none" strike="noStrike" kern="1200" cap="none" spc="-40" normalizeH="0" baseline="0" noProof="0" dirty="0">
                <a:ln>
                  <a:noFill/>
                </a:ln>
                <a:solidFill>
                  <a:srgbClr val="0070C0"/>
                </a:solidFill>
                <a:effectLst/>
                <a:uLnTx/>
                <a:uFillTx/>
                <a:latin typeface="Verdana"/>
                <a:ea typeface="+mn-ea"/>
                <a:cs typeface="+mn-cs"/>
              </a:rPr>
              <a:t>large number of vendors began designing mobiles </a:t>
            </a:r>
            <a:r>
              <a:rPr kumimoji="0" lang="en-US" sz="1600" b="0" i="0" u="none" strike="noStrike" kern="1200" cap="none" spc="-40" normalizeH="0" baseline="0" noProof="0" dirty="0">
                <a:ln>
                  <a:noFill/>
                </a:ln>
                <a:solidFill>
                  <a:srgbClr val="000000"/>
                </a:solidFill>
                <a:effectLst/>
                <a:uLnTx/>
                <a:uFillTx/>
                <a:latin typeface="Verdana"/>
                <a:ea typeface="+mn-ea"/>
                <a:cs typeface="+mn-cs"/>
              </a:rPr>
              <a:t>while using </a:t>
            </a:r>
            <a:r>
              <a:rPr kumimoji="0" lang="en-US" sz="1600" b="0" i="0" u="none" strike="noStrike" kern="1200" cap="none" spc="-40" normalizeH="0" baseline="0" noProof="0" dirty="0">
                <a:ln>
                  <a:noFill/>
                </a:ln>
                <a:solidFill>
                  <a:srgbClr val="0070C0"/>
                </a:solidFill>
                <a:effectLst/>
                <a:uLnTx/>
                <a:uFillTx/>
                <a:latin typeface="Verdana"/>
                <a:ea typeface="+mn-ea"/>
                <a:cs typeface="+mn-cs"/>
              </a:rPr>
              <a:t>mostly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ARM-</a:t>
            </a:r>
            <a:r>
              <a:rPr kumimoji="0" lang="en-US" sz="1600" b="0" i="0" u="none" strike="noStrike" kern="1200" cap="none" spc="-50" normalizeH="0" baseline="0" noProof="0" dirty="0">
                <a:ln>
                  <a:noFill/>
                </a:ln>
                <a:solidFill>
                  <a:srgbClr val="000000"/>
                </a:solidFill>
                <a:effectLst/>
                <a:uLnTx/>
                <a:uFillTx/>
                <a:latin typeface="Verdana"/>
                <a:ea typeface="+mn-ea"/>
                <a:cs typeface="+mn-cs"/>
              </a:rPr>
              <a:t> or </a:t>
            </a:r>
            <a:r>
              <a:rPr kumimoji="0" lang="en-US" sz="1600" b="0" i="0" u="none" strike="noStrike" kern="1200" cap="none" spc="-50" normalizeH="0" baseline="0" noProof="0" dirty="0">
                <a:ln>
                  <a:noFill/>
                </a:ln>
                <a:solidFill>
                  <a:srgbClr val="0070C0"/>
                </a:solidFill>
                <a:effectLst/>
                <a:uLnTx/>
                <a:uFillTx/>
                <a:latin typeface="Verdana"/>
                <a:ea typeface="+mn-ea"/>
                <a:cs typeface="+mn-cs"/>
              </a:rPr>
              <a:t>in-house designed Arm ISA-based cores</a:t>
            </a:r>
            <a:r>
              <a:rPr kumimoji="0" lang="en-US" sz="1600" b="0" i="0" u="none" strike="noStrike" kern="1200" cap="none" spc="-50" normalizeH="0" baseline="0" noProof="0" dirty="0">
                <a:ln>
                  <a:noFill/>
                </a:ln>
                <a:solidFill>
                  <a:srgbClr val="000000"/>
                </a:solidFill>
                <a:effectLst/>
                <a:uLnTx/>
                <a:uFillTx/>
                <a:latin typeface="Verdana"/>
                <a:ea typeface="+mn-ea"/>
                <a:cs typeface="+mn-cs"/>
              </a:rPr>
              <a:t>, as indicated in the Table below.</a:t>
            </a:r>
          </a:p>
        </p:txBody>
      </p:sp>
    </p:spTree>
    <p:extLst>
      <p:ext uri="{BB962C8B-B14F-4D97-AF65-F5344CB8AC3E}">
        <p14:creationId xmlns:p14="http://schemas.microsoft.com/office/powerpoint/2010/main" val="83926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additive="base">
                                        <p:cTn id="1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 calcmode="lin" valueType="num">
                                      <p:cBhvr additive="base">
                                        <p:cTn id="15"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xEl>
                                              <p:pRg st="3" end="3"/>
                                            </p:txEl>
                                          </p:spTgt>
                                        </p:tgtEl>
                                        <p:attrNameLst>
                                          <p:attrName>style.visibility</p:attrName>
                                        </p:attrNameLst>
                                      </p:cBhvr>
                                      <p:to>
                                        <p:strVal val="visible"/>
                                      </p:to>
                                    </p:set>
                                    <p:anim calcmode="lin" valueType="num">
                                      <p:cBhvr additive="base">
                                        <p:cTn id="21"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
                                            <p:txEl>
                                              <p:pRg st="4" end="4"/>
                                            </p:txEl>
                                          </p:spTgt>
                                        </p:tgtEl>
                                        <p:attrNameLst>
                                          <p:attrName>style.visibility</p:attrName>
                                        </p:attrNameLst>
                                      </p:cBhvr>
                                      <p:to>
                                        <p:strVal val="visible"/>
                                      </p:to>
                                    </p:set>
                                    <p:anim calcmode="lin" valueType="num">
                                      <p:cBhvr additive="base">
                                        <p:cTn id="25"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
                                            <p:txEl>
                                              <p:pRg st="5" end="5"/>
                                            </p:txEl>
                                          </p:spTgt>
                                        </p:tgtEl>
                                        <p:attrNameLst>
                                          <p:attrName>style.visibility</p:attrName>
                                        </p:attrNameLst>
                                      </p:cBhvr>
                                      <p:to>
                                        <p:strVal val="visible"/>
                                      </p:to>
                                    </p:set>
                                    <p:anim calcmode="lin" valueType="num">
                                      <p:cBhvr additive="base">
                                        <p:cTn id="29"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89763-1FD5-1616-A524-5D7DC7F484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7039A6-1810-0C94-31AD-8498F26D7933}"/>
              </a:ext>
            </a:extLst>
          </p:cNvPr>
          <p:cNvSpPr>
            <a:spLocks noGrp="1"/>
          </p:cNvSpPr>
          <p:nvPr>
            <p:ph type="title"/>
          </p:nvPr>
        </p:nvSpPr>
        <p:spPr/>
        <p:txBody>
          <a:bodyPr/>
          <a:lstStyle/>
          <a:p>
            <a:pPr lvl="0">
              <a:defRPr/>
            </a:pPr>
            <a:r>
              <a:rPr lang="en-US" sz="1700" dirty="0">
                <a:solidFill>
                  <a:srgbClr val="FFFFFF"/>
                </a:solidFill>
              </a:rPr>
              <a:t>3.1 ARM’s CPU designs preceding the ARM Cortex family (8)</a:t>
            </a:r>
          </a:p>
        </p:txBody>
      </p:sp>
      <p:sp>
        <p:nvSpPr>
          <p:cNvPr id="13" name="Rounded Rectangle 12">
            <a:extLst>
              <a:ext uri="{FF2B5EF4-FFF2-40B4-BE49-F238E27FC236}">
                <a16:creationId xmlns:a16="http://schemas.microsoft.com/office/drawing/2014/main" id="{01D7A7AE-C409-BC81-D42F-6FC9CC9EE698}"/>
              </a:ext>
            </a:extLst>
          </p:cNvPr>
          <p:cNvSpPr/>
          <p:nvPr/>
        </p:nvSpPr>
        <p:spPr bwMode="auto">
          <a:xfrm>
            <a:off x="26988" y="992030"/>
            <a:ext cx="9117012" cy="1305145"/>
          </a:xfrm>
          <a:prstGeom prst="roundRect">
            <a:avLst/>
          </a:prstGeom>
          <a:noFill/>
          <a:ln w="19050" cap="flat" cmpd="sng" algn="ctr">
            <a:no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Rounded Rectangle 13">
            <a:extLst>
              <a:ext uri="{FF2B5EF4-FFF2-40B4-BE49-F238E27FC236}">
                <a16:creationId xmlns:a16="http://schemas.microsoft.com/office/drawing/2014/main" id="{6ED40F84-1FF2-F3DB-DD0B-BD4F24426022}"/>
              </a:ext>
            </a:extLst>
          </p:cNvPr>
          <p:cNvSpPr/>
          <p:nvPr/>
        </p:nvSpPr>
        <p:spPr bwMode="auto">
          <a:xfrm>
            <a:off x="-18510" y="898926"/>
            <a:ext cx="9162510" cy="1944000"/>
          </a:xfrm>
          <a:prstGeom prst="roundRect">
            <a:avLst/>
          </a:prstGeom>
          <a:solidFill>
            <a:srgbClr val="E5F2FF"/>
          </a:solidFill>
          <a:ln w="19050" cap="flat" cmpd="sng" algn="ctr">
            <a:solidFill>
              <a:srgbClr val="89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 name="TextBox 14">
            <a:extLst>
              <a:ext uri="{FF2B5EF4-FFF2-40B4-BE49-F238E27FC236}">
                <a16:creationId xmlns:a16="http://schemas.microsoft.com/office/drawing/2014/main" id="{ECD7E435-8C7E-E594-B723-AAF097576D98}"/>
              </a:ext>
            </a:extLst>
          </p:cNvPr>
          <p:cNvSpPr txBox="1"/>
          <p:nvPr/>
        </p:nvSpPr>
        <p:spPr>
          <a:xfrm>
            <a:off x="75633" y="933180"/>
            <a:ext cx="9436173" cy="18928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FF0000"/>
                </a:solidFill>
                <a:effectLst/>
                <a:uLnTx/>
                <a:uFillTx/>
                <a:latin typeface="Verdana"/>
                <a:ea typeface="+mn-ea"/>
                <a:cs typeface="+mn-cs"/>
              </a:rPr>
              <a:t>The crucial point for ARM’s success </a:t>
            </a:r>
            <a:r>
              <a:rPr kumimoji="0" lang="en-GB" sz="1600" b="0" i="0" u="none" strike="noStrike" kern="1200" cap="none" spc="-30" normalizeH="0" baseline="0" noProof="0" dirty="0">
                <a:ln>
                  <a:noFill/>
                </a:ln>
                <a:solidFill>
                  <a:srgbClr val="000000"/>
                </a:solidFill>
                <a:effectLst/>
                <a:uLnTx/>
                <a:uFillTx/>
                <a:latin typeface="Verdana"/>
                <a:ea typeface="+mn-ea"/>
                <a:cs typeface="+mn-cs"/>
              </a:rPr>
              <a:t>in penetrating the mobile world is </a:t>
            </a:r>
            <a:r>
              <a:rPr kumimoji="0" lang="en-GB" sz="1600" b="0" i="0" u="none" strike="noStrike" kern="1200" cap="none" spc="-30" normalizeH="0" baseline="0" noProof="0" dirty="0">
                <a:ln>
                  <a:noFill/>
                </a:ln>
                <a:solidFill>
                  <a:srgbClr val="FF0000"/>
                </a:solidFill>
                <a:effectLst/>
                <a:uLnTx/>
                <a:uFillTx/>
                <a:latin typeface="Verdana"/>
                <a:ea typeface="+mn-ea"/>
                <a:cs typeface="+mn-cs"/>
              </a:rPr>
              <a:t>the lower power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FF0000"/>
                </a:solidFill>
                <a:effectLst/>
                <a:uLnTx/>
                <a:uFillTx/>
                <a:latin typeface="Verdana"/>
                <a:ea typeface="+mn-ea"/>
                <a:cs typeface="+mn-cs"/>
              </a:rPr>
              <a:t>   consumption of ARM ISA-based designs, </a:t>
            </a:r>
            <a:r>
              <a:rPr kumimoji="0" lang="en-GB" sz="1600" b="0" i="0" u="none" strike="noStrike" kern="1200" cap="none" spc="-30" normalizeH="0" baseline="0" noProof="0" dirty="0">
                <a:ln>
                  <a:noFill/>
                </a:ln>
                <a:solidFill>
                  <a:srgbClr val="000000"/>
                </a:solidFill>
                <a:effectLst/>
                <a:uLnTx/>
                <a:uFillTx/>
                <a:latin typeface="Verdana"/>
                <a:ea typeface="+mn-ea"/>
                <a:cs typeface="+mn-cs"/>
              </a:rPr>
              <a:t>that mostly originates from the</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inherent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advantage of RISC type Arm ISAs vs. CISC type x86 ISAs in power consumption.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70C0"/>
                </a:solidFill>
                <a:effectLst/>
                <a:uLnTx/>
                <a:uFillTx/>
                <a:latin typeface="Verdana"/>
                <a:ea typeface="+mn-ea"/>
                <a:cs typeface="+mn-cs"/>
              </a:rPr>
              <a:t>This difference arises from the fact that RISC architectures require less power for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70C0"/>
                </a:solidFill>
                <a:effectLst/>
                <a:uLnTx/>
                <a:uFillTx/>
                <a:latin typeface="Verdana"/>
                <a:ea typeface="+mn-ea"/>
                <a:cs typeface="+mn-cs"/>
              </a:rPr>
              <a:t>    decoding and operand fetching, </a:t>
            </a:r>
            <a:r>
              <a:rPr kumimoji="0" lang="en-GB" sz="1600" b="0" i="0" u="none" strike="noStrike" kern="1200" cap="none" spc="-30" normalizeH="0" baseline="0" noProof="0" dirty="0">
                <a:ln>
                  <a:noFill/>
                </a:ln>
                <a:solidFill>
                  <a:srgbClr val="000000"/>
                </a:solidFill>
                <a:effectLst/>
                <a:uLnTx/>
                <a:uFillTx/>
                <a:latin typeface="Verdana"/>
                <a:ea typeface="+mn-ea"/>
                <a:cs typeface="+mn-cs"/>
              </a:rPr>
              <a:t>since RISC processors decode fixed length instructions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and fetch operands basically from registers whereas CISC processors decode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variable length instructions and fetch operands both from registers and the memory.</a:t>
            </a:r>
          </a:p>
        </p:txBody>
      </p:sp>
      <p:sp>
        <p:nvSpPr>
          <p:cNvPr id="3" name="TextBox 2">
            <a:extLst>
              <a:ext uri="{FF2B5EF4-FFF2-40B4-BE49-F238E27FC236}">
                <a16:creationId xmlns:a16="http://schemas.microsoft.com/office/drawing/2014/main" id="{98861749-B8BE-A7B0-DA7A-BAA54AA57BCC}"/>
              </a:ext>
            </a:extLst>
          </p:cNvPr>
          <p:cNvSpPr txBox="1"/>
          <p:nvPr/>
        </p:nvSpPr>
        <p:spPr>
          <a:xfrm>
            <a:off x="75386" y="441325"/>
            <a:ext cx="809644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Why could ARM break into the mobile world with their CPU designs?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346366423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F6A05E-193D-25A5-4CDB-643DFB5DDD74}"/>
            </a:ext>
          </a:extLst>
        </p:cNvPr>
        <p:cNvGrpSpPr/>
        <p:nvPr/>
      </p:nvGrpSpPr>
      <p:grpSpPr>
        <a:xfrm>
          <a:off x="0" y="0"/>
          <a:ext cx="0" cy="0"/>
          <a:chOff x="0" y="0"/>
          <a:chExt cx="0" cy="0"/>
        </a:xfrm>
      </p:grpSpPr>
      <p:pic>
        <p:nvPicPr>
          <p:cNvPr id="4" name="Picture 2" descr="C:\Users\Sima Dezső\Documents\arm_processors\armhistory[1].JPG">
            <a:extLst>
              <a:ext uri="{FF2B5EF4-FFF2-40B4-BE49-F238E27FC236}">
                <a16:creationId xmlns:a16="http://schemas.microsoft.com/office/drawing/2014/main" id="{AEF47169-212E-FFD1-A08C-EE236255D8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545" y="1073425"/>
            <a:ext cx="8145905" cy="5760982"/>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C29E3B9E-162B-DF25-0741-4824E01A049F}"/>
              </a:ext>
            </a:extLst>
          </p:cNvPr>
          <p:cNvSpPr/>
          <p:nvPr/>
        </p:nvSpPr>
        <p:spPr bwMode="auto">
          <a:xfrm>
            <a:off x="462735" y="2123856"/>
            <a:ext cx="3690165" cy="3735414"/>
          </a:xfrm>
          <a:prstGeom prst="roundRect">
            <a:avLst/>
          </a:prstGeom>
          <a:noFill/>
          <a:ln w="3810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C97D07AB-0CF6-0055-3E09-EFAF8320815D}"/>
              </a:ext>
            </a:extLst>
          </p:cNvPr>
          <p:cNvSpPr>
            <a:spLocks noGrp="1"/>
          </p:cNvSpPr>
          <p:nvPr>
            <p:ph type="title"/>
          </p:nvPr>
        </p:nvSpPr>
        <p:spPr>
          <a:xfrm>
            <a:off x="-8467" y="-7722"/>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(9)</a:t>
            </a:r>
          </a:p>
        </p:txBody>
      </p:sp>
      <p:sp>
        <p:nvSpPr>
          <p:cNvPr id="7" name="TextBox 6">
            <a:extLst>
              <a:ext uri="{FF2B5EF4-FFF2-40B4-BE49-F238E27FC236}">
                <a16:creationId xmlns:a16="http://schemas.microsoft.com/office/drawing/2014/main" id="{9A7E6563-1525-8674-7BD7-208795AEF0F9}"/>
              </a:ext>
            </a:extLst>
          </p:cNvPr>
          <p:cNvSpPr txBox="1"/>
          <p:nvPr/>
        </p:nvSpPr>
        <p:spPr>
          <a:xfrm>
            <a:off x="72880" y="442852"/>
            <a:ext cx="935191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333399"/>
                </a:solidFill>
                <a:effectLst/>
                <a:uLnTx/>
                <a:uFillTx/>
                <a:latin typeface="Verdana"/>
                <a:ea typeface="+mn-ea"/>
                <a:cs typeface="+mn-cs"/>
              </a:rPr>
              <a:t>CPU cores</a:t>
            </a:r>
            <a:r>
              <a:rPr kumimoji="0" lang="hu-HU" sz="1800" b="0" i="0" u="none" strike="noStrike" kern="1200" cap="none" spc="0" normalizeH="0" baseline="0" noProof="0" dirty="0">
                <a:ln>
                  <a:noFill/>
                </a:ln>
                <a:solidFill>
                  <a:srgbClr val="333399"/>
                </a:solidFill>
                <a:effectLst/>
                <a:uLnTx/>
                <a:uFillTx/>
                <a:latin typeface="Verdana"/>
                <a:ea typeface="+mn-ea"/>
                <a:cs typeface="+mn-cs"/>
              </a:rPr>
              <a:t> implementing the </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Armv</a:t>
            </a:r>
            <a:r>
              <a:rPr kumimoji="0" lang="hu-HU" sz="1800" b="0" i="0" u="none" strike="noStrike" kern="1200" cap="none" spc="0" normalizeH="0" baseline="0" noProof="0" dirty="0">
                <a:ln>
                  <a:noFill/>
                </a:ln>
                <a:solidFill>
                  <a:srgbClr val="333399"/>
                </a:solidFill>
                <a:effectLst/>
                <a:uLnTx/>
                <a:uFillTx/>
                <a:latin typeface="Verdana"/>
                <a:ea typeface="+mn-ea"/>
                <a:cs typeface="+mn-cs"/>
              </a:rPr>
              <a:t>3</a:t>
            </a:r>
            <a:r>
              <a:rPr kumimoji="0" lang="en-US" sz="1800" b="0" i="0" u="none" strike="noStrike" kern="1200" cap="none" spc="0" normalizeH="0" baseline="0" noProof="0" dirty="0">
                <a:ln>
                  <a:noFill/>
                </a:ln>
                <a:solidFill>
                  <a:srgbClr val="333399"/>
                </a:solidFill>
                <a:effectLst/>
                <a:uLnTx/>
                <a:uFillTx/>
                <a:latin typeface="Verdana"/>
                <a:ea typeface="+mn-ea"/>
                <a:cs typeface="+mn-cs"/>
              </a:rPr>
              <a:t> – Armv6</a:t>
            </a:r>
            <a:r>
              <a:rPr kumimoji="0" lang="hu-HU" sz="1800" b="0" i="0" u="none" strike="noStrike" kern="1200" cap="none" spc="0" normalizeH="0" baseline="0" noProof="0" dirty="0">
                <a:ln>
                  <a:noFill/>
                </a:ln>
                <a:solidFill>
                  <a:srgbClr val="333399"/>
                </a:solidFill>
                <a:effectLst/>
                <a:uLnTx/>
                <a:uFillTx/>
                <a:latin typeface="Verdana"/>
                <a:ea typeface="+mn-ea"/>
                <a:cs typeface="+mn-cs"/>
              </a:rPr>
              <a:t> ISA </a:t>
            </a:r>
            <a:r>
              <a:rPr kumimoji="0" lang="en-GB" sz="1800" b="0" i="0" u="none" strike="noStrike" kern="1200" cap="none" spc="0" normalizeH="0" baseline="0" noProof="0" dirty="0">
                <a:ln>
                  <a:noFill/>
                </a:ln>
                <a:solidFill>
                  <a:srgbClr val="333399"/>
                </a:solidFill>
                <a:effectLst/>
                <a:uLnTx/>
                <a:uFillTx/>
                <a:latin typeface="Verdana"/>
                <a:ea typeface="+mn-ea"/>
                <a:cs typeface="+mn-cs"/>
              </a:rPr>
              <a:t>and their use in mobiles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7420561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651390-8915-BE8C-4E74-682A65D68668}"/>
            </a:ext>
          </a:extLst>
        </p:cNvPr>
        <p:cNvGrpSpPr/>
        <p:nvPr/>
      </p:nvGrpSpPr>
      <p:grpSpPr>
        <a:xfrm>
          <a:off x="0" y="0"/>
          <a:ext cx="0" cy="0"/>
          <a:chOff x="0" y="0"/>
          <a:chExt cx="0" cy="0"/>
        </a:xfrm>
      </p:grpSpPr>
      <p:pic>
        <p:nvPicPr>
          <p:cNvPr id="24578" name="Picture 2">
            <a:extLst>
              <a:ext uri="{FF2B5EF4-FFF2-40B4-BE49-F238E27FC236}">
                <a16:creationId xmlns:a16="http://schemas.microsoft.com/office/drawing/2014/main" id="{8F112910-B0D9-8C69-9836-5508C23106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421" y="967535"/>
            <a:ext cx="7551718" cy="58618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a:extLst>
              <a:ext uri="{FF2B5EF4-FFF2-40B4-BE49-F238E27FC236}">
                <a16:creationId xmlns:a16="http://schemas.microsoft.com/office/drawing/2014/main" id="{96DEB615-ADF8-75FD-8771-84362B02FE87}"/>
              </a:ext>
            </a:extLst>
          </p:cNvPr>
          <p:cNvSpPr txBox="1"/>
          <p:nvPr/>
        </p:nvSpPr>
        <p:spPr>
          <a:xfrm>
            <a:off x="74046" y="442852"/>
            <a:ext cx="874361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pipeline 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of</a:t>
            </a:r>
            <a:r>
              <a:rPr kumimoji="0" lang="en-US" sz="1800" b="0" i="0" u="none" strike="noStrike" kern="1200" cap="none" spc="0" normalizeH="0" baseline="0" noProof="0" dirty="0">
                <a:ln>
                  <a:noFill/>
                </a:ln>
                <a:solidFill>
                  <a:srgbClr val="2D2D8A"/>
                </a:solidFill>
                <a:effectLst/>
                <a:uLnTx/>
                <a:uFillTx/>
                <a:latin typeface="Verdana"/>
                <a:ea typeface="+mn-ea"/>
                <a:cs typeface="+mn-cs"/>
              </a:rPr>
              <a:t> ARM</a:t>
            </a:r>
            <a:r>
              <a:rPr kumimoji="0" lang="hu-HU" sz="1800" b="0" i="0" u="none" strike="noStrike" kern="1200" cap="none" spc="0" normalizeH="0" baseline="0" noProof="0" dirty="0">
                <a:ln>
                  <a:noFill/>
                </a:ln>
                <a:solidFill>
                  <a:srgbClr val="2D2D8A"/>
                </a:solidFill>
                <a:effectLst/>
                <a:uLnTx/>
                <a:uFillTx/>
                <a:latin typeface="Verdana"/>
                <a:ea typeface="+mn-ea"/>
                <a:cs typeface="+mn-cs"/>
              </a:rPr>
              <a:t> v4</a:t>
            </a:r>
            <a:r>
              <a:rPr kumimoji="0" lang="en-US" sz="1800" b="0" i="0" u="none" strike="noStrike" kern="1200" cap="none" spc="0" normalizeH="0" baseline="0" noProof="0" dirty="0">
                <a:ln>
                  <a:noFill/>
                </a:ln>
                <a:solidFill>
                  <a:srgbClr val="2D2D8A"/>
                </a:solidFill>
                <a:effectLst/>
                <a:uLnTx/>
                <a:uFillTx/>
                <a:latin typeface="Verdana"/>
                <a:ea typeface="+mn-ea"/>
                <a:cs typeface="+mn-cs"/>
              </a:rPr>
              <a:t> – Arm</a:t>
            </a:r>
            <a:r>
              <a:rPr kumimoji="0" lang="hu-HU" sz="1800" b="0" i="0" u="none" strike="noStrike" kern="1200" cap="none" spc="0" normalizeH="0" baseline="0" noProof="0" dirty="0">
                <a:ln>
                  <a:noFill/>
                </a:ln>
                <a:solidFill>
                  <a:srgbClr val="2D2D8A"/>
                </a:solidFill>
                <a:effectLst/>
                <a:uLnTx/>
                <a:uFillTx/>
                <a:latin typeface="Verdana"/>
                <a:ea typeface="+mn-ea"/>
                <a:cs typeface="+mn-cs"/>
              </a:rPr>
              <a:t>v6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based</a:t>
            </a:r>
            <a:r>
              <a:rPr kumimoji="0" lang="en-US" sz="1800" b="0" i="0" u="none" strike="noStrike" kern="1200" cap="none" spc="0" normalizeH="0" baseline="0" noProof="0" dirty="0">
                <a:ln>
                  <a:noFill/>
                </a:ln>
                <a:solidFill>
                  <a:srgbClr val="2D2D8A"/>
                </a:solidFill>
                <a:effectLst/>
                <a:uLnTx/>
                <a:uFillTx/>
                <a:latin typeface="Verdana"/>
                <a:ea typeface="+mn-ea"/>
                <a:cs typeface="+mn-cs"/>
              </a:rPr>
              <a:t>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30</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a:extLst>
              <a:ext uri="{FF2B5EF4-FFF2-40B4-BE49-F238E27FC236}">
                <a16:creationId xmlns:a16="http://schemas.microsoft.com/office/drawing/2014/main" id="{EEC21F7D-6ABC-D79A-895B-4B2E4FF2037E}"/>
              </a:ext>
            </a:extLst>
          </p:cNvPr>
          <p:cNvSpPr>
            <a:spLocks noGrp="1"/>
          </p:cNvSpPr>
          <p:nvPr>
            <p:ph type="title"/>
          </p:nvPr>
        </p:nvSpPr>
        <p:spPr>
          <a:xfrm>
            <a:off x="-8467" y="-11019"/>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(10)</a:t>
            </a:r>
          </a:p>
        </p:txBody>
      </p:sp>
      <p:sp>
        <p:nvSpPr>
          <p:cNvPr id="2" name="TextBox 1">
            <a:extLst>
              <a:ext uri="{FF2B5EF4-FFF2-40B4-BE49-F238E27FC236}">
                <a16:creationId xmlns:a16="http://schemas.microsoft.com/office/drawing/2014/main" id="{46EBD5BD-F8E3-20A7-283E-44EB4F2B6143}"/>
              </a:ext>
            </a:extLst>
          </p:cNvPr>
          <p:cNvSpPr txBox="1"/>
          <p:nvPr/>
        </p:nvSpPr>
        <p:spPr>
          <a:xfrm>
            <a:off x="573220" y="1853825"/>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Armv4</a:t>
            </a:r>
          </a:p>
        </p:txBody>
      </p:sp>
      <p:sp>
        <p:nvSpPr>
          <p:cNvPr id="7" name="TextBox 6">
            <a:extLst>
              <a:ext uri="{FF2B5EF4-FFF2-40B4-BE49-F238E27FC236}">
                <a16:creationId xmlns:a16="http://schemas.microsoft.com/office/drawing/2014/main" id="{028D47FD-02FC-1F6B-2FEB-89AD8B3FA8F5}"/>
              </a:ext>
            </a:extLst>
          </p:cNvPr>
          <p:cNvSpPr txBox="1"/>
          <p:nvPr/>
        </p:nvSpPr>
        <p:spPr>
          <a:xfrm>
            <a:off x="573220" y="298620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Armv4</a:t>
            </a:r>
          </a:p>
        </p:txBody>
      </p:sp>
      <p:sp>
        <p:nvSpPr>
          <p:cNvPr id="8" name="TextBox 7">
            <a:extLst>
              <a:ext uri="{FF2B5EF4-FFF2-40B4-BE49-F238E27FC236}">
                <a16:creationId xmlns:a16="http://schemas.microsoft.com/office/drawing/2014/main" id="{37DB8ECC-C91C-9EC2-A9B7-8F6A37586333}"/>
              </a:ext>
            </a:extLst>
          </p:cNvPr>
          <p:cNvSpPr txBox="1"/>
          <p:nvPr/>
        </p:nvSpPr>
        <p:spPr>
          <a:xfrm>
            <a:off x="566555" y="406632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Armv5</a:t>
            </a:r>
          </a:p>
        </p:txBody>
      </p:sp>
      <p:sp>
        <p:nvSpPr>
          <p:cNvPr id="9" name="TextBox 8">
            <a:extLst>
              <a:ext uri="{FF2B5EF4-FFF2-40B4-BE49-F238E27FC236}">
                <a16:creationId xmlns:a16="http://schemas.microsoft.com/office/drawing/2014/main" id="{56D4C719-5550-D6E8-BD2E-20F6B8B8F76E}"/>
              </a:ext>
            </a:extLst>
          </p:cNvPr>
          <p:cNvSpPr txBox="1"/>
          <p:nvPr/>
        </p:nvSpPr>
        <p:spPr>
          <a:xfrm>
            <a:off x="566555" y="496642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Armv5</a:t>
            </a:r>
          </a:p>
        </p:txBody>
      </p:sp>
      <p:sp>
        <p:nvSpPr>
          <p:cNvPr id="10" name="TextBox 9">
            <a:extLst>
              <a:ext uri="{FF2B5EF4-FFF2-40B4-BE49-F238E27FC236}">
                <a16:creationId xmlns:a16="http://schemas.microsoft.com/office/drawing/2014/main" id="{ABEBA6C4-51E5-A9E2-7423-62DD07E5776A}"/>
              </a:ext>
            </a:extLst>
          </p:cNvPr>
          <p:cNvSpPr txBox="1"/>
          <p:nvPr/>
        </p:nvSpPr>
        <p:spPr>
          <a:xfrm>
            <a:off x="566555" y="5974649"/>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Armv6</a:t>
            </a:r>
          </a:p>
        </p:txBody>
      </p:sp>
    </p:spTree>
    <p:extLst>
      <p:ext uri="{BB962C8B-B14F-4D97-AF65-F5344CB8AC3E}">
        <p14:creationId xmlns:p14="http://schemas.microsoft.com/office/powerpoint/2010/main" val="398154041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188A0-0E63-11B0-40D7-B6C1513E9788}"/>
            </a:ext>
          </a:extLst>
        </p:cNvPr>
        <p:cNvGrpSpPr/>
        <p:nvPr/>
      </p:nvGrpSpPr>
      <p:grpSpPr>
        <a:xfrm>
          <a:off x="0" y="0"/>
          <a:ext cx="0" cy="0"/>
          <a:chOff x="0" y="0"/>
          <a:chExt cx="0" cy="0"/>
        </a:xfrm>
      </p:grpSpPr>
      <p:pic>
        <p:nvPicPr>
          <p:cNvPr id="27650" name="Picture 2">
            <a:extLst>
              <a:ext uri="{FF2B5EF4-FFF2-40B4-BE49-F238E27FC236}">
                <a16:creationId xmlns:a16="http://schemas.microsoft.com/office/drawing/2014/main" id="{DACD32FB-E974-6ED9-9A07-ACD31AFF13D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20" y="976236"/>
            <a:ext cx="8629650" cy="5373970"/>
          </a:xfrm>
          <a:prstGeom prst="rect">
            <a:avLst/>
          </a:prstGeom>
          <a:noFill/>
          <a:ln>
            <a:noFill/>
          </a:ln>
        </p:spPr>
      </p:pic>
      <p:sp>
        <p:nvSpPr>
          <p:cNvPr id="4" name="TextBox 3">
            <a:extLst>
              <a:ext uri="{FF2B5EF4-FFF2-40B4-BE49-F238E27FC236}">
                <a16:creationId xmlns:a16="http://schemas.microsoft.com/office/drawing/2014/main" id="{5BDD7150-5E4E-0D9C-A2DE-620102D27797}"/>
              </a:ext>
            </a:extLst>
          </p:cNvPr>
          <p:cNvSpPr txBox="1"/>
          <p:nvPr/>
        </p:nvSpPr>
        <p:spPr>
          <a:xfrm>
            <a:off x="72883" y="442850"/>
            <a:ext cx="8878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features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Armv</a:t>
            </a:r>
            <a:r>
              <a:rPr kumimoji="0" lang="hu-HU" sz="1800" b="0" i="0" u="none" strike="noStrike" kern="1200" cap="none" spc="0" normalizeH="0" baseline="0" noProof="0" dirty="0">
                <a:ln>
                  <a:noFill/>
                </a:ln>
                <a:solidFill>
                  <a:srgbClr val="2D2D8A"/>
                </a:solidFill>
                <a:effectLst/>
                <a:uLnTx/>
                <a:uFillTx/>
                <a:latin typeface="Verdana"/>
                <a:ea typeface="+mn-ea"/>
                <a:cs typeface="+mn-cs"/>
              </a:rPr>
              <a:t>5</a:t>
            </a:r>
            <a:r>
              <a:rPr kumimoji="0" lang="en-US" sz="1800" b="0" i="0" u="none" strike="noStrike" kern="1200" cap="none" spc="0" normalizeH="0" baseline="0" noProof="0" dirty="0">
                <a:ln>
                  <a:noFill/>
                </a:ln>
                <a:solidFill>
                  <a:srgbClr val="2D2D8A"/>
                </a:solidFill>
                <a:effectLst/>
                <a:uLnTx/>
                <a:uFillTx/>
                <a:latin typeface="Verdana"/>
                <a:ea typeface="+mn-ea"/>
                <a:cs typeface="+mn-cs"/>
              </a:rPr>
              <a:t> – Arm</a:t>
            </a:r>
            <a:r>
              <a:rPr kumimoji="0" lang="hu-HU" sz="1800" b="0" i="0" u="none" strike="noStrike" kern="1200" cap="none" spc="0" normalizeH="0" baseline="0" noProof="0" dirty="0">
                <a:ln>
                  <a:noFill/>
                </a:ln>
                <a:solidFill>
                  <a:srgbClr val="2D2D8A"/>
                </a:solidFill>
                <a:effectLst/>
                <a:uLnTx/>
                <a:uFillTx/>
                <a:latin typeface="Verdana"/>
                <a:ea typeface="+mn-ea"/>
                <a:cs typeface="+mn-cs"/>
              </a:rPr>
              <a:t>v6</a:t>
            </a:r>
            <a:r>
              <a:rPr kumimoji="0" lang="en-US" sz="1800" b="0" i="0" u="none" strike="noStrike" kern="1200" cap="none" spc="0" normalizeH="0" baseline="0" noProof="0" dirty="0">
                <a:ln>
                  <a:noFill/>
                </a:ln>
                <a:solidFill>
                  <a:srgbClr val="2D2D8A"/>
                </a:solidFill>
                <a:effectLst/>
                <a:uLnTx/>
                <a:uFillTx/>
                <a:latin typeface="Verdana"/>
                <a:ea typeface="+mn-ea"/>
                <a:cs typeface="+mn-cs"/>
              </a:rPr>
              <a:t> based CPU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(≈1999-2003)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itle 1">
            <a:extLst>
              <a:ext uri="{FF2B5EF4-FFF2-40B4-BE49-F238E27FC236}">
                <a16:creationId xmlns:a16="http://schemas.microsoft.com/office/drawing/2014/main" id="{64C62C6F-8806-8511-C2CB-D6E6849D7EB2}"/>
              </a:ext>
            </a:extLst>
          </p:cNvPr>
          <p:cNvSpPr>
            <a:spLocks noGrp="1"/>
          </p:cNvSpPr>
          <p:nvPr>
            <p:ph type="title"/>
          </p:nvPr>
        </p:nvSpPr>
        <p:spPr>
          <a:xfrm>
            <a:off x="-8467" y="-10361"/>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(11)</a:t>
            </a:r>
          </a:p>
        </p:txBody>
      </p:sp>
    </p:spTree>
    <p:extLst>
      <p:ext uri="{BB962C8B-B14F-4D97-AF65-F5344CB8AC3E}">
        <p14:creationId xmlns:p14="http://schemas.microsoft.com/office/powerpoint/2010/main" val="82054700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9F2D55-1D08-97FA-7B7C-590180F4050D}"/>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4A804CB5-77B9-EABF-56E1-3899DD69A79A}"/>
              </a:ext>
            </a:extLst>
          </p:cNvPr>
          <p:cNvSpPr txBox="1"/>
          <p:nvPr/>
        </p:nvSpPr>
        <p:spPr>
          <a:xfrm>
            <a:off x="73846" y="442852"/>
            <a:ext cx="82770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Introduction of mu</a:t>
            </a:r>
            <a:r>
              <a:rPr kumimoji="0" lang="en-US" sz="1800" b="0" i="0" u="none" strike="noStrike" kern="1200" cap="none" spc="0" normalizeH="0" baseline="0" noProof="0" dirty="0">
                <a:ln>
                  <a:noFill/>
                </a:ln>
                <a:solidFill>
                  <a:srgbClr val="2D2D8A"/>
                </a:solidFill>
                <a:effectLst/>
                <a:uLnTx/>
                <a:uFillTx/>
                <a:latin typeface="Verdana"/>
                <a:ea typeface="+mn-ea"/>
                <a:cs typeface="+mn-cs"/>
              </a:rPr>
              <a:t>l</a:t>
            </a:r>
            <a:r>
              <a:rPr kumimoji="0" lang="hu-HU" sz="1800" b="0" i="0" u="none" strike="noStrike" kern="1200" cap="none" spc="0" normalizeH="0" baseline="0" noProof="0" dirty="0">
                <a:ln>
                  <a:noFill/>
                </a:ln>
                <a:solidFill>
                  <a:srgbClr val="2D2D8A"/>
                </a:solidFill>
                <a:effectLst/>
                <a:uLnTx/>
                <a:uFillTx/>
                <a:latin typeface="Verdana"/>
                <a:ea typeface="+mn-ea"/>
                <a:cs typeface="+mn-cs"/>
              </a:rPr>
              <a:t>ticore </a:t>
            </a:r>
            <a:r>
              <a:rPr kumimoji="0" lang="en-GB" sz="1800" b="0" i="0" u="none" strike="noStrike" kern="1200" cap="none" spc="0" normalizeH="0" baseline="0" noProof="0" dirty="0">
                <a:ln>
                  <a:noFill/>
                </a:ln>
                <a:solidFill>
                  <a:srgbClr val="2D2D8A"/>
                </a:solidFill>
                <a:effectLst/>
                <a:uLnTx/>
                <a:uFillTx/>
                <a:latin typeface="Verdana"/>
                <a:ea typeface="+mn-ea"/>
                <a:cs typeface="+mn-cs"/>
              </a:rPr>
              <a:t>CPUs</a:t>
            </a:r>
            <a:r>
              <a:rPr kumimoji="0" lang="hu-HU" sz="1800" b="0" i="0" u="none" strike="noStrike" kern="1200" cap="none" spc="0" normalizeH="0" baseline="0" noProof="0" dirty="0">
                <a:ln>
                  <a:noFill/>
                </a:ln>
                <a:solidFill>
                  <a:srgbClr val="2D2D8A"/>
                </a:solidFill>
                <a:effectLst/>
                <a:uLnTx/>
                <a:uFillTx/>
                <a:latin typeface="Verdana"/>
                <a:ea typeface="+mn-ea"/>
                <a:cs typeface="+mn-cs"/>
              </a:rPr>
              <a:t> by ARM: t</a:t>
            </a:r>
            <a:r>
              <a:rPr kumimoji="0" lang="en-US" sz="1800" b="0" i="0" u="none" strike="noStrike" kern="1200" cap="none" spc="0" normalizeH="0" baseline="0" noProof="0" dirty="0">
                <a:ln>
                  <a:noFill/>
                </a:ln>
                <a:solidFill>
                  <a:srgbClr val="2D2D8A"/>
                </a:solidFill>
                <a:effectLst/>
                <a:uLnTx/>
                <a:uFillTx/>
                <a:latin typeface="Verdana"/>
                <a:ea typeface="+mn-ea"/>
                <a:cs typeface="+mn-cs"/>
              </a:rPr>
              <a:t>he ARM11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MPCore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(Armv6)</a:t>
            </a:r>
          </a:p>
        </p:txBody>
      </p:sp>
      <p:sp>
        <p:nvSpPr>
          <p:cNvPr id="10" name="Title 1">
            <a:extLst>
              <a:ext uri="{FF2B5EF4-FFF2-40B4-BE49-F238E27FC236}">
                <a16:creationId xmlns:a16="http://schemas.microsoft.com/office/drawing/2014/main" id="{BD8281EF-9F16-7AB1-C21C-D3369937F46F}"/>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(12)</a:t>
            </a:r>
          </a:p>
        </p:txBody>
      </p:sp>
      <p:sp>
        <p:nvSpPr>
          <p:cNvPr id="5" name="TextBox 4">
            <a:extLst>
              <a:ext uri="{FF2B5EF4-FFF2-40B4-BE49-F238E27FC236}">
                <a16:creationId xmlns:a16="http://schemas.microsoft.com/office/drawing/2014/main" id="{3C440798-4C1E-09D5-C2F3-DE643DE0AFE7}"/>
              </a:ext>
            </a:extLst>
          </p:cNvPr>
          <p:cNvSpPr txBox="1"/>
          <p:nvPr/>
        </p:nvSpPr>
        <p:spPr>
          <a:xfrm>
            <a:off x="205634" y="796405"/>
            <a:ext cx="9009967"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07/2003: First public disclosure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the ARM11 MPCore.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05/2004</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ARM11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MPCore</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multi core ARM11 with 1-4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available for licensing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with an evaluation system for early software development.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7D9F1759-0F76-0292-49BC-5D60E857DD19}"/>
              </a:ext>
            </a:extLst>
          </p:cNvPr>
          <p:cNvSpPr txBox="1"/>
          <p:nvPr/>
        </p:nvSpPr>
        <p:spPr>
          <a:xfrm>
            <a:off x="503548" y="2370225"/>
            <a:ext cx="882098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dynamically predicts the required performance and adjusts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voltage and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frequency</a:t>
            </a:r>
            <a:r>
              <a:rPr kumimoji="0" lang="hu-HU" sz="1600" b="0" i="0" u="none" strike="noStrike" kern="1200" cap="none" spc="0" normalizeH="0" baseline="0" noProof="0" dirty="0">
                <a:ln>
                  <a:noFill/>
                </a:ln>
                <a:solidFill>
                  <a:srgbClr val="000000"/>
                </a:solidFill>
                <a:effectLst/>
                <a:uLnTx/>
                <a:uFillTx/>
                <a:latin typeface="Verdana"/>
                <a:ea typeface="+mn-ea"/>
                <a:cs typeface="+mn-cs"/>
              </a:rPr>
              <a:t> accordingly.</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2" name="TextBox 1">
            <a:extLst>
              <a:ext uri="{FF2B5EF4-FFF2-40B4-BE49-F238E27FC236}">
                <a16:creationId xmlns:a16="http://schemas.microsoft.com/office/drawing/2014/main" id="{B378C9E1-D0BC-F91A-4943-E0D6CC1BB1F5}"/>
              </a:ext>
            </a:extLst>
          </p:cNvPr>
          <p:cNvSpPr txBox="1"/>
          <p:nvPr/>
        </p:nvSpPr>
        <p:spPr>
          <a:xfrm>
            <a:off x="205634" y="2047125"/>
            <a:ext cx="7758471"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ARM11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MPCore</a:t>
            </a:r>
            <a:r>
              <a:rPr kumimoji="0" lang="en-US" sz="1600" b="0" i="0" u="none" strike="noStrike" kern="1200" cap="none" spc="0" normalizeH="0" baseline="0" noProof="0" dirty="0">
                <a:ln>
                  <a:noFill/>
                </a:ln>
                <a:solidFill>
                  <a:srgbClr val="000000"/>
                </a:solidFill>
                <a:effectLst/>
                <a:uLnTx/>
                <a:uFillTx/>
                <a:latin typeface="Verdana"/>
                <a:ea typeface="+mn-ea"/>
                <a:cs typeface="+mn-cs"/>
              </a:rPr>
              <a:t> incorporates the</a:t>
            </a:r>
            <a:r>
              <a:rPr kumimoji="0" lang="en-US" sz="1600" b="0" i="0" u="none" strike="noStrike" kern="1200" cap="none" spc="0" normalizeH="0" baseline="0" noProof="0" dirty="0">
                <a:ln>
                  <a:noFill/>
                </a:ln>
                <a:solidFill>
                  <a:srgbClr val="FF0000"/>
                </a:solidFill>
                <a:effectLst/>
                <a:uLnTx/>
                <a:uFillTx/>
                <a:latin typeface="Verdana"/>
                <a:ea typeface="+mn-ea"/>
                <a:cs typeface="+mn-cs"/>
              </a:rPr>
              <a:t> IEM (</a:t>
            </a:r>
            <a:r>
              <a:rPr kumimoji="0" lang="hu-HU" sz="1600" b="0" i="0" u="none" strike="noStrike" kern="1200" cap="none" spc="0" normalizeH="0" baseline="0" noProof="0" dirty="0">
                <a:ln>
                  <a:noFill/>
                </a:ln>
                <a:solidFill>
                  <a:srgbClr val="FF0000"/>
                </a:solidFill>
                <a:effectLst/>
                <a:uLnTx/>
                <a:uFillTx/>
                <a:latin typeface="Verdana"/>
                <a:ea typeface="+mn-ea"/>
                <a:cs typeface="+mn-cs"/>
              </a:rPr>
              <a:t>I</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ntelligent</a:t>
            </a:r>
            <a:r>
              <a:rPr kumimoji="0" lang="en-US" sz="1600" b="0" i="0" u="none" strike="noStrike" kern="1200" cap="none" spc="0" normalizeH="0" baseline="0" noProof="0" dirty="0">
                <a:ln>
                  <a:noFill/>
                </a:ln>
                <a:solidFill>
                  <a:srgbClr val="FF0000"/>
                </a:solidFill>
                <a:effectLst/>
                <a:uLnTx/>
                <a:uFillTx/>
                <a:latin typeface="Verdana"/>
                <a:ea typeface="+mn-ea"/>
                <a:cs typeface="+mn-cs"/>
              </a:rPr>
              <a:t> Energy Manager).</a:t>
            </a:r>
          </a:p>
        </p:txBody>
      </p:sp>
      <p:sp>
        <p:nvSpPr>
          <p:cNvPr id="3" name="TextBox 2">
            <a:extLst>
              <a:ext uri="{FF2B5EF4-FFF2-40B4-BE49-F238E27FC236}">
                <a16:creationId xmlns:a16="http://schemas.microsoft.com/office/drawing/2014/main" id="{C4F7FCB2-DDBB-D92D-A296-A70898A95249}"/>
              </a:ext>
            </a:extLst>
          </p:cNvPr>
          <p:cNvSpPr txBox="1"/>
          <p:nvPr/>
        </p:nvSpPr>
        <p:spPr>
          <a:xfrm>
            <a:off x="206080" y="1707981"/>
            <a:ext cx="963107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It i</a:t>
            </a:r>
            <a:r>
              <a:rPr kumimoji="0" lang="en-US" sz="1600" b="0" i="0" u="none" strike="noStrike" kern="1200" cap="none" spc="0" normalizeH="0" baseline="0" noProof="0" dirty="0">
                <a:ln>
                  <a:noFill/>
                </a:ln>
                <a:solidFill>
                  <a:srgbClr val="000000"/>
                </a:solidFill>
                <a:effectLst/>
                <a:uLnTx/>
                <a:uFillTx/>
                <a:latin typeface="Verdana"/>
                <a:ea typeface="+mn-ea"/>
                <a:cs typeface="+mn-cs"/>
              </a:rPr>
              <a:t>s basically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coherent symmetric multicore </a:t>
            </a:r>
            <a:r>
              <a:rPr kumimoji="0" lang="en-US" sz="1600" b="0" i="0" u="none" strike="noStrike" kern="1200" cap="none" spc="0" normalizeH="0" baseline="0" noProof="0" dirty="0">
                <a:ln>
                  <a:noFill/>
                </a:ln>
                <a:solidFill>
                  <a:srgbClr val="0070C0"/>
                </a:solidFill>
                <a:effectLst/>
                <a:uLnTx/>
                <a:uFillTx/>
                <a:latin typeface="Verdana"/>
                <a:ea typeface="+mn-ea"/>
                <a:cs typeface="+mn-cs"/>
              </a:rPr>
              <a:t>with up to 4 cores.</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1679615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2" grpId="0"/>
      <p:bldP spid="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1B9A16-6F23-D98C-AB9C-5E459EE541E6}"/>
            </a:ext>
          </a:extLst>
        </p:cNvPr>
        <p:cNvGrpSpPr/>
        <p:nvPr/>
      </p:nvGrpSpPr>
      <p:grpSpPr>
        <a:xfrm>
          <a:off x="0" y="0"/>
          <a:ext cx="0" cy="0"/>
          <a:chOff x="0" y="0"/>
          <a:chExt cx="0" cy="0"/>
        </a:xfrm>
      </p:grpSpPr>
      <p:pic>
        <p:nvPicPr>
          <p:cNvPr id="77826" name="Picture 2">
            <a:extLst>
              <a:ext uri="{FF2B5EF4-FFF2-40B4-BE49-F238E27FC236}">
                <a16:creationId xmlns:a16="http://schemas.microsoft.com/office/drawing/2014/main" id="{98783BC4-B4CF-A90C-DD7C-DFBE380B8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209900"/>
            <a:ext cx="9144000" cy="44432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a:extLst>
              <a:ext uri="{FF2B5EF4-FFF2-40B4-BE49-F238E27FC236}">
                <a16:creationId xmlns:a16="http://schemas.microsoft.com/office/drawing/2014/main" id="{3B51402F-DE4C-3574-53F2-938070EF873F}"/>
              </a:ext>
            </a:extLst>
          </p:cNvPr>
          <p:cNvSpPr txBox="1"/>
          <p:nvPr/>
        </p:nvSpPr>
        <p:spPr>
          <a:xfrm>
            <a:off x="75050" y="442852"/>
            <a:ext cx="50168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Block diagram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ARM11</a:t>
            </a:r>
            <a:r>
              <a:rPr kumimoji="0" lang="en-US" sz="1800" b="0" i="0" u="none" strike="noStrike" kern="1200" cap="none" spc="0" normalizeH="0" baseline="0" noProof="0" dirty="0">
                <a:ln>
                  <a:noFill/>
                </a:ln>
                <a:solidFill>
                  <a:srgbClr val="2D2D8A"/>
                </a:solidFill>
                <a:effectLst/>
                <a:uLnTx/>
                <a:uFillTx/>
                <a:latin typeface="Verdana"/>
                <a:ea typeface="+mn-ea"/>
                <a:cs typeface="+mn-cs"/>
              </a:rPr>
              <a:t> MP</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extBox 7">
            <a:extLst>
              <a:ext uri="{FF2B5EF4-FFF2-40B4-BE49-F238E27FC236}">
                <a16:creationId xmlns:a16="http://schemas.microsoft.com/office/drawing/2014/main" id="{9DCE1DA7-28D9-5FC4-E5CD-CCB25A228C1D}"/>
              </a:ext>
            </a:extLst>
          </p:cNvPr>
          <p:cNvSpPr txBox="1"/>
          <p:nvPr/>
        </p:nvSpPr>
        <p:spPr>
          <a:xfrm>
            <a:off x="190573" y="6084295"/>
            <a:ext cx="56701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Note that the ARM11 MP</a:t>
            </a:r>
            <a:r>
              <a:rPr kumimoji="0" lang="hu-HU" sz="1600" b="0" i="0" u="none" strike="noStrike" kern="1200" cap="none" spc="0" normalizeH="0" baseline="0" noProof="0">
                <a:ln>
                  <a:noFill/>
                </a:ln>
                <a:solidFill>
                  <a:srgbClr val="000000"/>
                </a:solidFill>
                <a:effectLst/>
                <a:uLnTx/>
                <a:uFillTx/>
                <a:latin typeface="Verdana"/>
                <a:ea typeface="+mn-ea"/>
                <a:cs typeface="+mn-cs"/>
              </a:rPr>
              <a:t>Core</a:t>
            </a:r>
            <a:r>
              <a:rPr kumimoji="0" lang="en-US" sz="1600" b="0" i="0" u="none" strike="noStrike" kern="1200" cap="none" spc="0" normalizeH="0" baseline="0" noProof="0">
                <a:ln>
                  <a:noFill/>
                </a:ln>
                <a:solidFill>
                  <a:srgbClr val="000000"/>
                </a:solidFill>
                <a:effectLst/>
                <a:uLnTx/>
                <a:uFillTx/>
                <a:latin typeface="Verdana"/>
                <a:ea typeface="+mn-ea"/>
                <a:cs typeface="+mn-cs"/>
              </a:rPr>
              <a:t> </a:t>
            </a:r>
            <a:r>
              <a:rPr kumimoji="0" lang="en-US" sz="1600" b="0" i="0" u="none" strike="noStrike" kern="1200" cap="none" spc="0" normalizeH="0" baseline="0" noProof="0">
                <a:ln>
                  <a:noFill/>
                </a:ln>
                <a:solidFill>
                  <a:srgbClr val="0070C0"/>
                </a:solidFill>
                <a:effectLst/>
                <a:uLnTx/>
                <a:uFillTx/>
                <a:latin typeface="Verdana"/>
                <a:ea typeface="+mn-ea"/>
                <a:cs typeface="+mn-cs"/>
              </a:rPr>
              <a:t>does not include an L2</a:t>
            </a:r>
            <a:r>
              <a:rPr kumimoji="0" lang="en-US" sz="1600" b="0" i="0" u="none" strike="noStrike" kern="1200" cap="none" spc="0" normalizeH="0" baseline="0" noProof="0">
                <a:ln>
                  <a:noFill/>
                </a:ln>
                <a:solidFill>
                  <a:srgbClr val="000000"/>
                </a:solidFill>
                <a:effectLst/>
                <a:uLnTx/>
                <a:uFillTx/>
                <a:latin typeface="Verdana"/>
                <a:ea typeface="+mn-ea"/>
                <a:cs typeface="+mn-cs"/>
              </a:rPr>
              <a:t>.</a:t>
            </a:r>
          </a:p>
        </p:txBody>
      </p:sp>
      <p:sp>
        <p:nvSpPr>
          <p:cNvPr id="9" name="Title 1">
            <a:extLst>
              <a:ext uri="{FF2B5EF4-FFF2-40B4-BE49-F238E27FC236}">
                <a16:creationId xmlns:a16="http://schemas.microsoft.com/office/drawing/2014/main" id="{F7D2D94A-E107-F0B3-7AB7-E42C710B087E}"/>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(13)</a:t>
            </a:r>
          </a:p>
        </p:txBody>
      </p:sp>
    </p:spTree>
    <p:extLst>
      <p:ext uri="{BB962C8B-B14F-4D97-AF65-F5344CB8AC3E}">
        <p14:creationId xmlns:p14="http://schemas.microsoft.com/office/powerpoint/2010/main" val="111798268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14115" y="1894306"/>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3.2 Overview of the</a:t>
            </a:r>
            <a:r>
              <a:rPr lang="en-US" sz="1900" dirty="0">
                <a:solidFill>
                  <a:srgbClr val="FFFFFF"/>
                </a:solidFill>
              </a:rPr>
              <a:t> Cortex family of CPU cores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TextBox 2">
            <a:extLst>
              <a:ext uri="{FF2B5EF4-FFF2-40B4-BE49-F238E27FC236}">
                <a16:creationId xmlns:a16="http://schemas.microsoft.com/office/drawing/2014/main" id="{0CCB452D-FF88-477D-1F92-A70E8F3BDF8F}"/>
              </a:ext>
            </a:extLst>
          </p:cNvPr>
          <p:cNvSpPr txBox="1"/>
          <p:nvPr/>
        </p:nvSpPr>
        <p:spPr>
          <a:xfrm>
            <a:off x="1849821" y="2761619"/>
            <a:ext cx="568609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5396620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en-US" sz="1700" kern="1200" dirty="0">
                <a:solidFill>
                  <a:srgbClr val="FFFFFF"/>
                </a:solidFill>
              </a:rPr>
              <a:t>3.2 Overview of the Cortex family of CPU cores (1)</a:t>
            </a:r>
          </a:p>
        </p:txBody>
      </p:sp>
      <p:sp>
        <p:nvSpPr>
          <p:cNvPr id="3" name="TextBox 2"/>
          <p:cNvSpPr txBox="1"/>
          <p:nvPr/>
        </p:nvSpPr>
        <p:spPr>
          <a:xfrm>
            <a:off x="75050" y="440668"/>
            <a:ext cx="6123921" cy="369332"/>
          </a:xfrm>
          <a:prstGeom prst="rect">
            <a:avLst/>
          </a:prstGeom>
          <a:noFill/>
        </p:spPr>
        <p:txBody>
          <a:bodyPr wrap="square" rtlCol="0">
            <a:spAutoFit/>
          </a:bodyPr>
          <a:lstStyle/>
          <a:p>
            <a:pPr lvl="0">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3.2 Overview of t</a:t>
            </a:r>
            <a:r>
              <a:rPr lang="en-GB" dirty="0">
                <a:solidFill>
                  <a:srgbClr val="333399"/>
                </a:solidFill>
              </a:rPr>
              <a:t>he Cortex family of CPU cores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4" name="Rounded Rectangle 3"/>
          <p:cNvSpPr/>
          <p:nvPr/>
        </p:nvSpPr>
        <p:spPr bwMode="auto">
          <a:xfrm>
            <a:off x="-36512" y="908856"/>
            <a:ext cx="9180000" cy="12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7" name="TextBox 6"/>
          <p:cNvSpPr txBox="1"/>
          <p:nvPr/>
        </p:nvSpPr>
        <p:spPr>
          <a:xfrm>
            <a:off x="231198" y="944724"/>
            <a:ext cx="9267537"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60" normalizeH="0" noProof="0" dirty="0">
                <a:ln>
                  <a:noFill/>
                </a:ln>
                <a:effectLst/>
                <a:uLnTx/>
                <a:uFillTx/>
                <a:latin typeface="Verdana"/>
              </a:rPr>
              <a:t>In </a:t>
            </a:r>
            <a:r>
              <a:rPr kumimoji="0" lang="en-US" sz="1600" b="0" i="0" u="none" strike="noStrike" kern="1200" cap="none" spc="-60" normalizeH="0" noProof="0" dirty="0">
                <a:ln>
                  <a:noFill/>
                </a:ln>
                <a:solidFill>
                  <a:srgbClr val="0070C0"/>
                </a:solidFill>
                <a:effectLst/>
                <a:uLnTx/>
                <a:uFillTx/>
                <a:latin typeface="Verdana"/>
              </a:rPr>
              <a:t>10/2004, </a:t>
            </a:r>
            <a:r>
              <a:rPr kumimoji="0" lang="en-US" sz="1600" b="0" i="0" u="none" strike="noStrike" kern="1200" cap="none" spc="-60" normalizeH="0" noProof="0" dirty="0">
                <a:ln>
                  <a:noFill/>
                </a:ln>
                <a:effectLst/>
                <a:uLnTx/>
                <a:uFillTx/>
                <a:latin typeface="Verdana"/>
              </a:rPr>
              <a:t>ARM announced the </a:t>
            </a:r>
            <a:r>
              <a:rPr kumimoji="0" lang="en-US" sz="1600" b="0" i="0" u="none" strike="noStrike" kern="1200" cap="none" spc="-60" normalizeH="0" noProof="0" dirty="0">
                <a:ln>
                  <a:noFill/>
                </a:ln>
                <a:solidFill>
                  <a:srgbClr val="FF0000"/>
                </a:solidFill>
                <a:effectLst/>
                <a:uLnTx/>
                <a:uFillTx/>
                <a:latin typeface="Verdana"/>
              </a:rPr>
              <a:t>Cortex Family </a:t>
            </a:r>
            <a:r>
              <a:rPr lang="en-US" sz="1600" spc="-60" dirty="0">
                <a:latin typeface="Verdana"/>
              </a:rPr>
              <a:t>of </a:t>
            </a:r>
            <a:r>
              <a:rPr lang="en-US" sz="1600" spc="-60" dirty="0">
                <a:solidFill>
                  <a:srgbClr val="0070C0"/>
                </a:solidFill>
                <a:latin typeface="Verdana"/>
              </a:rPr>
              <a:t>CPU cores, along with </a:t>
            </a:r>
            <a:r>
              <a:rPr kumimoji="0" lang="en-US" sz="1600" b="0" i="0" u="none" strike="noStrike" kern="1200" cap="none" spc="-40" normalizeH="0" noProof="0" dirty="0">
                <a:ln>
                  <a:noFill/>
                </a:ln>
                <a:effectLst/>
                <a:uLnTx/>
                <a:uFillTx/>
                <a:latin typeface="Verdana"/>
                <a:ea typeface="+mn-ea"/>
                <a:cs typeface="+mn-cs"/>
              </a:rPr>
              <a:t>its </a:t>
            </a:r>
            <a:r>
              <a:rPr kumimoji="0" lang="en-US" sz="1600" b="0" i="0" u="none" strike="noStrike" kern="1200" cap="none" spc="-40" normalizeH="0" noProof="0" dirty="0">
                <a:ln>
                  <a:noFill/>
                </a:ln>
                <a:solidFill>
                  <a:srgbClr val="0070C0"/>
                </a:solidFill>
                <a:effectLst/>
                <a:uLnTx/>
                <a:uFillTx/>
                <a:latin typeface="Verdana"/>
                <a:ea typeface="+mn-ea"/>
                <a:cs typeface="+mn-cs"/>
              </a:rPr>
              <a:t>first model,</a:t>
            </a:r>
            <a:r>
              <a:rPr kumimoji="0" lang="en-US" sz="1600" b="0" i="0" u="none" strike="noStrike" kern="1200" cap="none" spc="-40" normalizeH="0" noProof="0" dirty="0">
                <a:ln>
                  <a:noFill/>
                </a:ln>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spc="-40" dirty="0">
                <a:solidFill>
                  <a:srgbClr val="0070C0"/>
                </a:solidFill>
                <a:latin typeface="Verdana"/>
              </a:rPr>
              <a:t>      the Cortex-M3 CPU core</a:t>
            </a:r>
            <a:r>
              <a:rPr lang="en-US" sz="1600" spc="-40" dirty="0">
                <a:latin typeface="Verdana"/>
              </a:rPr>
              <a: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en-US" sz="1600" spc="-40" dirty="0">
                <a:latin typeface="Verdana"/>
              </a:rPr>
              <a:t>The </a:t>
            </a:r>
            <a:r>
              <a:rPr lang="en-US" sz="1600" spc="-40" dirty="0">
                <a:solidFill>
                  <a:srgbClr val="FF0000"/>
                </a:solidFill>
                <a:latin typeface="Verdana"/>
              </a:rPr>
              <a:t>Cortex brand </a:t>
            </a:r>
            <a:r>
              <a:rPr lang="en-US" sz="1600" spc="-40" dirty="0">
                <a:latin typeface="Verdana"/>
              </a:rPr>
              <a:t>is used by ARM’s for their </a:t>
            </a:r>
            <a:r>
              <a:rPr lang="en-US" sz="1600" spc="-40" dirty="0">
                <a:solidFill>
                  <a:srgbClr val="0070C0"/>
                </a:solidFill>
                <a:latin typeface="Verdana"/>
              </a:rPr>
              <a:t>mobile application-oriented </a:t>
            </a:r>
            <a:r>
              <a:rPr lang="en-US" sz="1600" spc="-40" dirty="0">
                <a:solidFill>
                  <a:srgbClr val="FF0000"/>
                </a:solidFill>
                <a:latin typeface="Verdana"/>
              </a:rPr>
              <a:t>CPU cores,</a:t>
            </a:r>
          </a:p>
          <a:p>
            <a:pPr marR="0" lvl="0" algn="l" defTabSz="914400" rtl="0" eaLnBrk="1" fontAlgn="auto" latinLnBrk="0" hangingPunct="1">
              <a:lnSpc>
                <a:spcPct val="100000"/>
              </a:lnSpc>
              <a:spcBef>
                <a:spcPts val="0"/>
              </a:spcBef>
              <a:spcAft>
                <a:spcPts val="1200"/>
              </a:spcAft>
              <a:buClr>
                <a:srgbClr val="000000"/>
              </a:buClr>
              <a:buSzTx/>
              <a:tabLst/>
              <a:defRPr/>
            </a:pPr>
            <a:r>
              <a:rPr lang="en-US" sz="1600" spc="-40" dirty="0">
                <a:latin typeface="Verdana"/>
              </a:rPr>
              <a:t>       which are </a:t>
            </a:r>
            <a:r>
              <a:rPr lang="en-US" sz="1600" spc="-40" dirty="0">
                <a:solidFill>
                  <a:srgbClr val="0070C0"/>
                </a:solidFill>
                <a:latin typeface="Verdana"/>
              </a:rPr>
              <a:t>based on the Armv7 ISA or later releases</a:t>
            </a:r>
            <a:r>
              <a:rPr lang="en-US" sz="1600" spc="-40" dirty="0">
                <a:latin typeface="Verdana"/>
              </a:rPr>
              <a:t>.</a:t>
            </a:r>
          </a:p>
        </p:txBody>
      </p:sp>
      <p:sp>
        <p:nvSpPr>
          <p:cNvPr id="5" name="Rounded Rectangle 4"/>
          <p:cNvSpPr/>
          <p:nvPr/>
        </p:nvSpPr>
        <p:spPr bwMode="auto">
          <a:xfrm>
            <a:off x="-3568" y="2223659"/>
            <a:ext cx="9144000" cy="93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1" name="TextBox 10"/>
          <p:cNvSpPr txBox="1"/>
          <p:nvPr/>
        </p:nvSpPr>
        <p:spPr>
          <a:xfrm>
            <a:off x="215516" y="2259663"/>
            <a:ext cx="8647367" cy="830997"/>
          </a:xfrm>
          <a:prstGeom prst="rect">
            <a:avLst/>
          </a:prstGeom>
          <a:noFill/>
        </p:spPr>
        <p:txBody>
          <a:bodyPr wrap="none" rtlCol="0">
            <a:spAutoFit/>
          </a:bodyPr>
          <a:lstStyle/>
          <a:p>
            <a:pPr marL="285750" indent="-285750">
              <a:buFont typeface="Arial" panose="020B0604020202020204" pitchFamily="34" charset="0"/>
              <a:buChar char="•"/>
            </a:pPr>
            <a:r>
              <a:rPr lang="en-US" sz="1600" spc="-60" dirty="0"/>
              <a:t>It is worth noting that ARM announced a </a:t>
            </a:r>
            <a:r>
              <a:rPr lang="en-US" sz="1600" spc="-60" dirty="0">
                <a:solidFill>
                  <a:srgbClr val="0070C0"/>
                </a:solidFill>
              </a:rPr>
              <a:t>second CPU brand in 2018 </a:t>
            </a:r>
            <a:r>
              <a:rPr lang="en-US" sz="1600" spc="-60" dirty="0"/>
              <a:t>as well, called</a:t>
            </a:r>
          </a:p>
          <a:p>
            <a:r>
              <a:rPr lang="en-US" sz="1600" spc="-60" dirty="0"/>
              <a:t>       </a:t>
            </a:r>
            <a:r>
              <a:rPr lang="en-US" sz="1600" spc="-60" dirty="0">
                <a:solidFill>
                  <a:srgbClr val="FF0000"/>
                </a:solidFill>
              </a:rPr>
              <a:t>Neoverse,</a:t>
            </a:r>
            <a:r>
              <a:rPr lang="en-US" sz="1600" dirty="0">
                <a:solidFill>
                  <a:srgbClr val="0070C0"/>
                </a:solidFill>
              </a:rPr>
              <a:t> </a:t>
            </a:r>
            <a:r>
              <a:rPr lang="en-US" sz="1600" dirty="0"/>
              <a:t>to be used in processors focused on </a:t>
            </a:r>
            <a:r>
              <a:rPr lang="en-US" sz="1600" dirty="0">
                <a:solidFill>
                  <a:srgbClr val="0070C0"/>
                </a:solidFill>
              </a:rPr>
              <a:t>information </a:t>
            </a:r>
            <a:r>
              <a:rPr lang="en-US" sz="1600" spc="-20" dirty="0">
                <a:solidFill>
                  <a:srgbClr val="0070C0"/>
                </a:solidFill>
              </a:rPr>
              <a:t>infrastructures,</a:t>
            </a:r>
          </a:p>
          <a:p>
            <a:r>
              <a:rPr lang="en-US" sz="1600" spc="-20" dirty="0">
                <a:solidFill>
                  <a:srgbClr val="0070C0"/>
                </a:solidFill>
              </a:rPr>
              <a:t>      </a:t>
            </a:r>
            <a:r>
              <a:rPr lang="en-US" sz="1600" spc="-20" dirty="0"/>
              <a:t>including datacenters, routers, switches, etc.), as discussed in another Chapter</a:t>
            </a:r>
            <a:r>
              <a:rPr lang="en-US" sz="1600" dirty="0"/>
              <a:t>.</a:t>
            </a:r>
          </a:p>
        </p:txBody>
      </p:sp>
    </p:spTree>
    <p:extLst>
      <p:ext uri="{BB962C8B-B14F-4D97-AF65-F5344CB8AC3E}">
        <p14:creationId xmlns:p14="http://schemas.microsoft.com/office/powerpoint/2010/main" val="4114146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431754" y="1313765"/>
            <a:ext cx="8010676" cy="4950550"/>
          </a:xfrm>
          <a:prstGeom prst="rect">
            <a:avLst/>
          </a:prstGeom>
        </p:spPr>
      </p:pic>
      <p:sp>
        <p:nvSpPr>
          <p:cNvPr id="9" name="TextBox 8"/>
          <p:cNvSpPr txBox="1"/>
          <p:nvPr/>
        </p:nvSpPr>
        <p:spPr>
          <a:xfrm>
            <a:off x="6192180" y="5814265"/>
            <a:ext cx="2557110"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ADB: AMBA Domain 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(to implement DVFS)</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Box 9"/>
          <p:cNvSpPr txBox="1"/>
          <p:nvPr/>
        </p:nvSpPr>
        <p:spPr>
          <a:xfrm>
            <a:off x="70282" y="444961"/>
            <a:ext cx="9143999"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2: An Armv8.0-based SoC design that includes </a:t>
            </a:r>
            <a:r>
              <a:rPr kumimoji="0" lang="hu-HU" sz="1800" b="0" i="0" u="none" strike="noStrike" kern="1200" cap="none" spc="-20" normalizeH="0" baseline="0" noProof="0" dirty="0">
                <a:ln>
                  <a:noFill/>
                </a:ln>
                <a:solidFill>
                  <a:srgbClr val="2D2D8A"/>
                </a:solidFill>
                <a:effectLst/>
                <a:uLnTx/>
                <a:uFillTx/>
                <a:latin typeface="Verdana"/>
                <a:ea typeface="+mn-ea"/>
                <a:cs typeface="+mn-cs"/>
              </a:rPr>
              <a:t>Cortex-A57/A53 </a:t>
            </a:r>
            <a:r>
              <a:rPr kumimoji="0" lang="en-GB" sz="1800" b="0" i="0" u="none" strike="noStrike" kern="1200" cap="none" spc="-20" normalizeH="0" baseline="0" noProof="0" dirty="0">
                <a:ln>
                  <a:noFill/>
                </a:ln>
                <a:solidFill>
                  <a:srgbClr val="2D2D8A"/>
                </a:solidFill>
                <a:effectLst/>
                <a:uLnTx/>
                <a:uFillTx/>
                <a:latin typeface="Verdana"/>
                <a:ea typeface="+mn-ea"/>
                <a:cs typeface="+mn-cs"/>
              </a:rPr>
              <a:t>CPUs </a:t>
            </a:r>
            <a:r>
              <a:rPr lang="en-GB" spc="-20" dirty="0">
                <a:solidFill>
                  <a:srgbClr val="2D2D8A"/>
                </a:solidFill>
                <a:latin typeface="Verdana"/>
              </a:rPr>
              <a:t> </a:t>
            </a:r>
            <a:endParaRPr kumimoji="0" lang="en-GB" sz="1800" b="0" i="0" u="none" strike="noStrike" kern="1200" cap="none" spc="-2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20" normalizeH="0" baseline="0" noProof="0" dirty="0">
                <a:ln>
                  <a:noFill/>
                </a:ln>
                <a:solidFill>
                  <a:srgbClr val="2D2D8A"/>
                </a:solidFill>
                <a:effectLst/>
                <a:uLnTx/>
                <a:uFillTx/>
                <a:latin typeface="Verdana"/>
                <a:ea typeface="+mn-ea"/>
                <a:cs typeface="+mn-cs"/>
              </a:rPr>
              <a:t>   along with the </a:t>
            </a:r>
            <a:r>
              <a:rPr kumimoji="0" lang="en-US" sz="1800" b="0" i="0" u="none" strike="noStrike" kern="1200" cap="none" spc="-20" normalizeH="0" baseline="0" noProof="0" dirty="0">
                <a:ln>
                  <a:noFill/>
                </a:ln>
                <a:solidFill>
                  <a:srgbClr val="2D2D8A"/>
                </a:solidFill>
                <a:effectLst/>
                <a:uLnTx/>
                <a:uFillTx/>
                <a:latin typeface="Verdana"/>
                <a:ea typeface="+mn-ea"/>
                <a:cs typeface="+mn-cs"/>
              </a:rPr>
              <a:t>CCI-400 interconnect, developed in 2012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lang="hu-HU" spc="-20" dirty="0">
                <a:solidFill>
                  <a:srgbClr val="000000"/>
                </a:solidFill>
                <a:latin typeface="Verdana"/>
              </a:rPr>
              <a:t>4</a:t>
            </a:r>
            <a:r>
              <a:rPr kumimoji="0" lang="en-US" sz="1800" b="0" i="0" u="none" strike="noStrike" kern="1200" cap="none" spc="-20" normalizeH="0" baseline="0" noProof="0" dirty="0">
                <a:ln>
                  <a:noFill/>
                </a:ln>
                <a:solidFill>
                  <a:srgbClr val="000000"/>
                </a:solidFill>
                <a:effectLst/>
                <a:uLnTx/>
                <a:uFillTx/>
                <a:latin typeface="Verdana"/>
                <a:ea typeface="+mn-ea"/>
                <a:cs typeface="+mn-cs"/>
              </a:rPr>
              <a:t>]  An </a:t>
            </a:r>
            <a:endParaRPr kumimoji="0" lang="en-US" sz="1600" b="0" i="0" u="none" strike="noStrike" kern="1200" cap="none" spc="-20" normalizeH="0" baseline="0" noProof="0" dirty="0">
              <a:ln>
                <a:noFill/>
              </a:ln>
              <a:solidFill>
                <a:srgbClr val="2D2D8A"/>
              </a:solidFill>
              <a:effectLst/>
              <a:uLnTx/>
              <a:uFillTx/>
              <a:latin typeface="Verdana"/>
              <a:ea typeface="+mn-ea"/>
              <a:cs typeface="+mn-cs"/>
            </a:endParaRPr>
          </a:p>
        </p:txBody>
      </p:sp>
      <p:sp>
        <p:nvSpPr>
          <p:cNvPr id="11" name="TextBox 10"/>
          <p:cNvSpPr txBox="1"/>
          <p:nvPr/>
        </p:nvSpPr>
        <p:spPr>
          <a:xfrm>
            <a:off x="3918923" y="6402715"/>
            <a:ext cx="50043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Published by ARM and used in LG's Odin/</a:t>
            </a:r>
            <a:r>
              <a:rPr kumimoji="0" lang="en-GB" sz="1400" b="0" i="0" u="none" strike="noStrike" kern="1200" cap="none" spc="0" normalizeH="0" baseline="0" noProof="0" dirty="0" err="1">
                <a:ln>
                  <a:noFill/>
                </a:ln>
                <a:solidFill>
                  <a:srgbClr val="000000"/>
                </a:solidFill>
                <a:effectLst/>
                <a:uLnTx/>
                <a:uFillTx/>
                <a:latin typeface="Verdana"/>
                <a:ea typeface="+mn-ea"/>
                <a:cs typeface="+mn-cs"/>
              </a:rPr>
              <a:t>Nuclun</a:t>
            </a:r>
            <a:r>
              <a:rPr kumimoji="0" lang="en-GB" sz="1400" b="0" i="0" u="none" strike="noStrike" kern="1200" cap="none" spc="0" normalizeH="0" baseline="0" noProof="0" dirty="0">
                <a:ln>
                  <a:noFill/>
                </a:ln>
                <a:solidFill>
                  <a:srgbClr val="000000"/>
                </a:solidFill>
                <a:effectLst/>
                <a:uLnTx/>
                <a:uFillTx/>
                <a:latin typeface="Verdana"/>
                <a:ea typeface="+mn-ea"/>
                <a:cs typeface="+mn-cs"/>
              </a:rPr>
              <a:t> </a:t>
            </a:r>
            <a:r>
              <a:rPr kumimoji="0" lang="en-GB" sz="1400" b="0" i="0" u="none" strike="noStrike" kern="1200" cap="none" spc="0" normalizeH="0" baseline="0" noProof="0" dirty="0" err="1">
                <a:ln>
                  <a:noFill/>
                </a:ln>
                <a:solidFill>
                  <a:srgbClr val="000000"/>
                </a:solidFill>
                <a:effectLst/>
                <a:uLnTx/>
                <a:uFillTx/>
                <a:latin typeface="Verdana"/>
                <a:ea typeface="+mn-ea"/>
                <a:cs typeface="+mn-cs"/>
              </a:rPr>
              <a:t>SoC.</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(3)</a:t>
            </a:r>
            <a:endParaRPr lang="en-US" sz="1700">
              <a:solidFill>
                <a:srgbClr val="FFFFFF"/>
              </a:solidFill>
            </a:endParaRPr>
          </a:p>
        </p:txBody>
      </p:sp>
    </p:spTree>
    <p:extLst>
      <p:ext uri="{BB962C8B-B14F-4D97-AF65-F5344CB8AC3E}">
        <p14:creationId xmlns:p14="http://schemas.microsoft.com/office/powerpoint/2010/main" val="27620962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8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en-US" sz="1700" kern="1200" dirty="0">
                <a:solidFill>
                  <a:srgbClr val="FFFFFF"/>
                </a:solidFill>
              </a:rPr>
              <a:t>3.2 Overview of the Cortex family of CPU cores (2)</a:t>
            </a:r>
          </a:p>
        </p:txBody>
      </p:sp>
      <p:sp>
        <p:nvSpPr>
          <p:cNvPr id="11" name="TextBox 10"/>
          <p:cNvSpPr txBox="1"/>
          <p:nvPr/>
        </p:nvSpPr>
        <p:spPr>
          <a:xfrm>
            <a:off x="74357" y="440668"/>
            <a:ext cx="78362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Profiles</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a:t>
            </a:r>
            <a:r>
              <a:rPr kumimoji="0" lang="hu-HU" sz="1800" b="0" i="0" u="none" strike="noStrike" kern="1200" cap="none" spc="0" normalizeH="0" baseline="0" noProof="0" dirty="0">
                <a:ln>
                  <a:noFill/>
                </a:ln>
                <a:solidFill>
                  <a:srgbClr val="2D2D8A"/>
                </a:solidFill>
                <a:effectLst/>
                <a:uLnTx/>
                <a:uFillTx/>
                <a:latin typeface="Verdana"/>
                <a:ea typeface="+mn-ea"/>
                <a:cs typeface="+mn-cs"/>
              </a:rPr>
              <a:t>’s</a:t>
            </a:r>
            <a:r>
              <a:rPr kumimoji="0" lang="en-US" sz="1800" b="0" i="0" u="none" strike="noStrike" kern="1200" cap="none" spc="0" normalizeH="0" baseline="0" noProof="0" dirty="0">
                <a:ln>
                  <a:noFill/>
                </a:ln>
                <a:solidFill>
                  <a:srgbClr val="2D2D8A"/>
                </a:solidFill>
                <a:effectLst/>
                <a:uLnTx/>
                <a:uFillTx/>
                <a:latin typeface="Verdana"/>
                <a:ea typeface="+mn-ea"/>
                <a:cs typeface="+mn-cs"/>
              </a:rPr>
              <a:t>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hu-HU" dirty="0">
                <a:solidFill>
                  <a:srgbClr val="000000"/>
                </a:solidFill>
                <a:latin typeface="Verdana"/>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en-US" dirty="0">
                <a:solidFill>
                  <a:srgbClr val="2D2D8A"/>
                </a:solidFill>
                <a:latin typeface="Verdana"/>
              </a:rPr>
              <a:t>-1</a:t>
            </a:r>
          </a:p>
        </p:txBody>
      </p:sp>
      <p:sp>
        <p:nvSpPr>
          <p:cNvPr id="3" name="Rounded Rectangle 2"/>
          <p:cNvSpPr/>
          <p:nvPr/>
        </p:nvSpPr>
        <p:spPr bwMode="auto">
          <a:xfrm>
            <a:off x="0" y="962997"/>
            <a:ext cx="9144000" cy="23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2" name="TextBox 21"/>
          <p:cNvSpPr txBox="1"/>
          <p:nvPr/>
        </p:nvSpPr>
        <p:spPr>
          <a:xfrm>
            <a:off x="74277" y="973157"/>
            <a:ext cx="914025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technical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specification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Armv7 ISA</a:t>
            </a:r>
            <a:r>
              <a:rPr kumimoji="0" lang="en-US" sz="1600" b="0" i="0" u="none" strike="noStrike" kern="1200" cap="none" spc="0" normalizeH="0" baseline="0" noProof="0" dirty="0">
                <a:ln>
                  <a:noFill/>
                </a:ln>
                <a:solidFill>
                  <a:srgbClr val="FF0000"/>
                </a:solidFill>
                <a:effectLst/>
                <a:uLnTx/>
                <a:uFillTx/>
                <a:latin typeface="Verdana"/>
                <a:ea typeface="+mn-ea"/>
                <a:cs typeface="+mn-cs"/>
              </a:rPr>
              <a:t> declared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three family profiles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optimize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Cortex</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family</a:t>
            </a:r>
            <a:r>
              <a:rPr kumimoji="0" lang="en-US" sz="1600" b="0" i="0" u="none" strike="noStrike" kern="1200" cap="none" spc="0" normalizeH="0" baseline="0" noProof="0" dirty="0">
                <a:ln>
                  <a:noFill/>
                </a:ln>
                <a:solidFill>
                  <a:srgbClr val="0070C0"/>
                </a:solidFill>
                <a:effectLst/>
                <a:uLnTx/>
                <a:uFillTx/>
                <a:latin typeface="Verdana"/>
                <a:ea typeface="+mn-ea"/>
                <a:cs typeface="+mn-cs"/>
              </a:rPr>
              <a:t> of CPU cores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for</a:t>
            </a:r>
            <a:r>
              <a:rPr kumimoji="0" lang="en-US" sz="1600" b="0" i="0" u="none" strike="noStrike" kern="1200" cap="none" spc="0" normalizeH="0" baseline="0" noProof="0" dirty="0">
                <a:ln>
                  <a:noFill/>
                </a:ln>
                <a:solidFill>
                  <a:srgbClr val="0070C0"/>
                </a:solidFill>
                <a:effectLst/>
                <a:uLnTx/>
                <a:uFillTx/>
                <a:latin typeface="Verdana"/>
                <a:ea typeface="+mn-ea"/>
                <a:cs typeface="+mn-cs"/>
              </a:rPr>
              <a:t> specific market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segments</a:t>
            </a:r>
            <a:r>
              <a:rPr kumimoji="0" lang="en-US" sz="1600" b="0" i="0" u="none" strike="noStrike" kern="1200" cap="none" spc="0" normalizeH="0" baseline="0" noProof="0" dirty="0">
                <a:ln>
                  <a:noFill/>
                </a:ln>
                <a:effectLst/>
                <a:uLnTx/>
                <a:uFillTx/>
                <a:latin typeface="Verdana"/>
                <a:ea typeface="+mn-ea"/>
                <a:cs typeface="+mn-cs"/>
              </a:rPr>
              <a:t>, as shown below. </a:t>
            </a:r>
            <a:endParaRPr kumimoji="0" lang="en-US" sz="1800" b="0" i="0" u="none" strike="noStrike" kern="1200" cap="none" spc="0" normalizeH="0" baseline="0" noProof="0" dirty="0">
              <a:ln>
                <a:noFill/>
              </a:ln>
              <a:effectLst/>
              <a:uLnTx/>
              <a:uFillTx/>
              <a:latin typeface="Verdana"/>
              <a:ea typeface="+mn-ea"/>
              <a:cs typeface="+mn-cs"/>
            </a:endParaRPr>
          </a:p>
        </p:txBody>
      </p:sp>
      <p:sp>
        <p:nvSpPr>
          <p:cNvPr id="23" name="Text Box 5"/>
          <p:cNvSpPr txBox="1">
            <a:spLocks noChangeArrowheads="1"/>
          </p:cNvSpPr>
          <p:nvPr/>
        </p:nvSpPr>
        <p:spPr bwMode="auto">
          <a:xfrm>
            <a:off x="3495523" y="2640670"/>
            <a:ext cx="19447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Cortex-R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(Real-time profile)</a:t>
            </a:r>
          </a:p>
        </p:txBody>
      </p:sp>
      <p:sp>
        <p:nvSpPr>
          <p:cNvPr id="24" name="Text Box 6"/>
          <p:cNvSpPr txBox="1">
            <a:spLocks noChangeArrowheads="1"/>
          </p:cNvSpPr>
          <p:nvPr/>
        </p:nvSpPr>
        <p:spPr bwMode="auto">
          <a:xfrm>
            <a:off x="6408153" y="2640670"/>
            <a:ext cx="245932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Cortex-M profile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M</a:t>
            </a:r>
            <a:r>
              <a:rPr kumimoji="0" lang="en-US" altLang="en-US" sz="1300" b="1" i="0" u="none" strike="noStrike" kern="1200" cap="none" spc="0" normalizeH="0" baseline="0" noProof="0" err="1">
                <a:ln>
                  <a:noFill/>
                </a:ln>
                <a:solidFill>
                  <a:srgbClr val="000000"/>
                </a:solidFill>
                <a:effectLst/>
                <a:uLnTx/>
                <a:uFillTx/>
                <a:latin typeface="Verdana" pitchFamily="34" charset="0"/>
                <a:ea typeface="+mn-ea"/>
                <a:cs typeface="+mn-cs"/>
              </a:rPr>
              <a:t>icrocontroller</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profile)</a:t>
            </a:r>
          </a:p>
        </p:txBody>
      </p:sp>
      <p:sp>
        <p:nvSpPr>
          <p:cNvPr id="25" name="Text Box 5"/>
          <p:cNvSpPr txBox="1">
            <a:spLocks noChangeArrowheads="1"/>
          </p:cNvSpPr>
          <p:nvPr/>
        </p:nvSpPr>
        <p:spPr bwMode="auto">
          <a:xfrm>
            <a:off x="251520" y="2640670"/>
            <a:ext cx="208903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Cortex-A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(Application profile)</a:t>
            </a:r>
          </a:p>
        </p:txBody>
      </p:sp>
      <p:sp>
        <p:nvSpPr>
          <p:cNvPr id="26" name="Text Box 13"/>
          <p:cNvSpPr txBox="1">
            <a:spLocks noChangeArrowheads="1"/>
          </p:cNvSpPr>
          <p:nvPr/>
        </p:nvSpPr>
        <p:spPr bwMode="auto">
          <a:xfrm>
            <a:off x="2267744" y="1756244"/>
            <a:ext cx="432522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Profiles of ARM’s Cortex family of CPU cores</a:t>
            </a:r>
            <a:endParaRPr kumimoji="0" lang="hu-HU" sz="1300" b="1" i="0" u="none" strike="noStrike" kern="1200" cap="none" spc="0" normalizeH="0" baseline="30000" noProof="0">
              <a:ln>
                <a:noFill/>
              </a:ln>
              <a:solidFill>
                <a:srgbClr val="000000"/>
              </a:solidFill>
              <a:effectLst/>
              <a:uLnTx/>
              <a:uFillTx/>
              <a:latin typeface="Verdana" pitchFamily="34" charset="0"/>
              <a:ea typeface="+mn-ea"/>
              <a:cs typeface="+mn-cs"/>
            </a:endParaRPr>
          </a:p>
        </p:txBody>
      </p:sp>
      <p:cxnSp>
        <p:nvCxnSpPr>
          <p:cNvPr id="27" name="Straight Connector 26"/>
          <p:cNvCxnSpPr>
            <a:endCxn id="30" idx="7"/>
          </p:cNvCxnSpPr>
          <p:nvPr/>
        </p:nvCxnSpPr>
        <p:spPr>
          <a:xfrm flipH="1">
            <a:off x="1319384" y="2259670"/>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endCxn id="31" idx="7"/>
          </p:cNvCxnSpPr>
          <p:nvPr/>
        </p:nvCxnSpPr>
        <p:spPr>
          <a:xfrm>
            <a:off x="4435825" y="2259670"/>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p:cNvSpPr>
            <a:spLocks noChangeArrowheads="1"/>
          </p:cNvSpPr>
          <p:nvPr/>
        </p:nvSpPr>
        <p:spPr bwMode="auto">
          <a:xfrm>
            <a:off x="4401279" y="252954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p:cNvSpPr>
            <a:spLocks noChangeArrowheads="1"/>
          </p:cNvSpPr>
          <p:nvPr/>
        </p:nvSpPr>
        <p:spPr bwMode="auto">
          <a:xfrm>
            <a:off x="1263828" y="253414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Oval 30"/>
          <p:cNvSpPr>
            <a:spLocks noChangeArrowheads="1"/>
          </p:cNvSpPr>
          <p:nvPr/>
        </p:nvSpPr>
        <p:spPr bwMode="auto">
          <a:xfrm>
            <a:off x="7691606" y="2543832"/>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32" name="Straight Connector 31"/>
          <p:cNvCxnSpPr/>
          <p:nvPr/>
        </p:nvCxnSpPr>
        <p:spPr bwMode="auto">
          <a:xfrm flipH="1">
            <a:off x="4429622" y="2048632"/>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417643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ppt_x"/>
                                          </p:val>
                                        </p:tav>
                                        <p:tav tm="100000">
                                          <p:val>
                                            <p:strVal val="#ppt_x"/>
                                          </p:val>
                                        </p:tav>
                                      </p:tavLst>
                                    </p:anim>
                                    <p:anim calcmode="lin" valueType="num">
                                      <p:cBhvr additive="base">
                                        <p:cTn id="22" dur="5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ppt_x"/>
                                          </p:val>
                                        </p:tav>
                                        <p:tav tm="100000">
                                          <p:val>
                                            <p:strVal val="#ppt_x"/>
                                          </p:val>
                                        </p:tav>
                                      </p:tavLst>
                                    </p:anim>
                                    <p:anim calcmode="lin" valueType="num">
                                      <p:cBhvr additive="base">
                                        <p:cTn id="26" dur="5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500" fill="hold"/>
                                        <p:tgtEl>
                                          <p:spTgt spid="27"/>
                                        </p:tgtEl>
                                        <p:attrNameLst>
                                          <p:attrName>ppt_x</p:attrName>
                                        </p:attrNameLst>
                                      </p:cBhvr>
                                      <p:tavLst>
                                        <p:tav tm="0">
                                          <p:val>
                                            <p:strVal val="#ppt_x"/>
                                          </p:val>
                                        </p:tav>
                                        <p:tav tm="100000">
                                          <p:val>
                                            <p:strVal val="#ppt_x"/>
                                          </p:val>
                                        </p:tav>
                                      </p:tavLst>
                                    </p:anim>
                                    <p:anim calcmode="lin" valueType="num">
                                      <p:cBhvr additive="base">
                                        <p:cTn id="34" dur="5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ppt_x"/>
                                          </p:val>
                                        </p:tav>
                                        <p:tav tm="100000">
                                          <p:val>
                                            <p:strVal val="#ppt_x"/>
                                          </p:val>
                                        </p:tav>
                                      </p:tavLst>
                                    </p:anim>
                                    <p:anim calcmode="lin" valueType="num">
                                      <p:cBhvr additive="base">
                                        <p:cTn id="38" dur="500" fill="hold"/>
                                        <p:tgtEl>
                                          <p:spTgt spid="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ppt_x"/>
                                          </p:val>
                                        </p:tav>
                                        <p:tav tm="100000">
                                          <p:val>
                                            <p:strVal val="#ppt_x"/>
                                          </p:val>
                                        </p:tav>
                                      </p:tavLst>
                                    </p:anim>
                                    <p:anim calcmode="lin" valueType="num">
                                      <p:cBhvr additive="base">
                                        <p:cTn id="46" dur="500" fill="hold"/>
                                        <p:tgtEl>
                                          <p:spTgt spid="30"/>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additive="base">
                                        <p:cTn id="49" dur="500" fill="hold"/>
                                        <p:tgtEl>
                                          <p:spTgt spid="31"/>
                                        </p:tgtEl>
                                        <p:attrNameLst>
                                          <p:attrName>ppt_x</p:attrName>
                                        </p:attrNameLst>
                                      </p:cBhvr>
                                      <p:tavLst>
                                        <p:tav tm="0">
                                          <p:val>
                                            <p:strVal val="#ppt_x"/>
                                          </p:val>
                                        </p:tav>
                                        <p:tav tm="100000">
                                          <p:val>
                                            <p:strVal val="#ppt_x"/>
                                          </p:val>
                                        </p:tav>
                                      </p:tavLst>
                                    </p:anim>
                                    <p:anim calcmode="lin" valueType="num">
                                      <p:cBhvr additive="base">
                                        <p:cTn id="50" dur="500" fill="hold"/>
                                        <p:tgtEl>
                                          <p:spTgt spid="3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3" grpId="0"/>
      <p:bldP spid="24" grpId="0"/>
      <p:bldP spid="25" grpId="0"/>
      <p:bldP spid="26" grpId="0"/>
      <p:bldP spid="29" grpId="0" animBg="1"/>
      <p:bldP spid="30" grpId="0" animBg="1"/>
      <p:bldP spid="31"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44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(3)</a:t>
            </a:r>
            <a:endParaRPr lang="en-US" sz="1700" dirty="0">
              <a:solidFill>
                <a:srgbClr val="FFFFFF"/>
              </a:solidFill>
            </a:endParaRPr>
          </a:p>
        </p:txBody>
      </p:sp>
      <p:sp>
        <p:nvSpPr>
          <p:cNvPr id="8" name="TextBox 7"/>
          <p:cNvSpPr txBox="1"/>
          <p:nvPr/>
        </p:nvSpPr>
        <p:spPr>
          <a:xfrm>
            <a:off x="73577" y="440668"/>
            <a:ext cx="75074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effectLst/>
                <a:uLnTx/>
                <a:uFillTx/>
                <a:latin typeface="Verdana"/>
                <a:ea typeface="+mn-ea"/>
                <a:cs typeface="+mn-cs"/>
              </a:rPr>
              <a:t>[</a:t>
            </a:r>
            <a:r>
              <a:rPr kumimoji="0" lang="hu-HU" sz="1800" b="0" i="0" u="none" strike="noStrike" kern="1200" cap="none" spc="0" normalizeH="0" baseline="0" noProof="0" dirty="0">
                <a:ln>
                  <a:noFill/>
                </a:ln>
                <a:effectLst/>
                <a:uLnTx/>
                <a:uFillTx/>
                <a:latin typeface="Verdana"/>
                <a:ea typeface="+mn-ea"/>
                <a:cs typeface="+mn-cs"/>
              </a:rPr>
              <a:t>33</a:t>
            </a:r>
            <a:r>
              <a:rPr kumimoji="0" lang="en-US" sz="1800" b="0" i="0" u="none" strike="noStrike" kern="1200" cap="none" spc="0" normalizeH="0" baseline="0" noProof="0" dirty="0">
                <a:ln>
                  <a:noFill/>
                </a:ln>
                <a:effectLst/>
                <a:uLnTx/>
                <a:uFillTx/>
                <a:latin typeface="Verdana"/>
                <a:ea typeface="+mn-ea"/>
                <a:cs typeface="+mn-cs"/>
              </a:rPr>
              <a:t>], [</a:t>
            </a:r>
            <a:r>
              <a:rPr kumimoji="0" lang="hu-HU" sz="1800" b="0" i="0" u="none" strike="noStrike" kern="1200" cap="none" spc="0" normalizeH="0" baseline="0" noProof="0" dirty="0">
                <a:ln>
                  <a:noFill/>
                </a:ln>
                <a:effectLst/>
                <a:uLnTx/>
                <a:uFillTx/>
                <a:latin typeface="Verdana"/>
                <a:ea typeface="+mn-ea"/>
                <a:cs typeface="+mn-cs"/>
              </a:rPr>
              <a:t>34</a:t>
            </a:r>
            <a:r>
              <a:rPr kumimoji="0" lang="en-US" sz="1800" b="0" i="0" u="none" strike="noStrike" kern="1200" cap="none" spc="0" normalizeH="0" baseline="0" noProof="0" dirty="0">
                <a:ln>
                  <a:noFill/>
                </a:ln>
                <a:effectLst/>
                <a:uLnTx/>
                <a:uFillTx/>
                <a:latin typeface="Verdana"/>
                <a:ea typeface="+mn-ea"/>
                <a:cs typeface="+mn-cs"/>
              </a:rPr>
              <a:t>], [3</a:t>
            </a:r>
            <a:r>
              <a:rPr kumimoji="0" lang="hu-HU" sz="1800" b="0" i="0" u="none" strike="noStrike" kern="1200" cap="none" spc="0" normalizeH="0" baseline="0" noProof="0" dirty="0">
                <a:ln>
                  <a:noFill/>
                </a:ln>
                <a:effectLst/>
                <a:uLnTx/>
                <a:uFillTx/>
                <a:latin typeface="Verdana"/>
                <a:ea typeface="+mn-ea"/>
                <a:cs typeface="+mn-cs"/>
              </a:rPr>
              <a:t>5</a:t>
            </a:r>
            <a:r>
              <a:rPr kumimoji="0" lang="en-US" sz="1800" b="0" i="0" u="none" strike="noStrike" kern="1200" cap="none" spc="0" normalizeH="0" baseline="0" noProof="0" dirty="0">
                <a:ln>
                  <a:noFill/>
                </a:ln>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p>
        </p:txBody>
      </p:sp>
      <p:sp>
        <p:nvSpPr>
          <p:cNvPr id="3" name="Rounded Rectangle 2"/>
          <p:cNvSpPr/>
          <p:nvPr/>
        </p:nvSpPr>
        <p:spPr bwMode="auto">
          <a:xfrm>
            <a:off x="-6994" y="841347"/>
            <a:ext cx="9144000" cy="205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6" name="TextBox 15"/>
          <p:cNvSpPr txBox="1"/>
          <p:nvPr/>
        </p:nvSpPr>
        <p:spPr>
          <a:xfrm>
            <a:off x="73220" y="893482"/>
            <a:ext cx="39192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a) The Cortex-A (application) profile</a:t>
            </a:r>
          </a:p>
        </p:txBody>
      </p:sp>
      <p:sp>
        <p:nvSpPr>
          <p:cNvPr id="20" name="TextBox 19"/>
          <p:cNvSpPr txBox="1"/>
          <p:nvPr/>
        </p:nvSpPr>
        <p:spPr>
          <a:xfrm>
            <a:off x="232062" y="1212750"/>
            <a:ext cx="898515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10" normalizeH="0" noProof="0" dirty="0">
                <a:ln>
                  <a:noFill/>
                </a:ln>
                <a:solidFill>
                  <a:srgbClr val="000000"/>
                </a:solidFill>
                <a:effectLst/>
                <a:uLnTx/>
                <a:uFillTx/>
                <a:latin typeface="Verdana"/>
                <a:ea typeface="+mn-ea"/>
                <a:cs typeface="+mn-cs"/>
              </a:rPr>
              <a:t>It targets </a:t>
            </a:r>
            <a:r>
              <a:rPr kumimoji="0" lang="en-US" sz="1600" b="0" i="0" u="none" strike="noStrike" kern="1200" cap="none" spc="-10" normalizeH="0" noProof="0" dirty="0">
                <a:ln>
                  <a:noFill/>
                </a:ln>
                <a:solidFill>
                  <a:srgbClr val="0070C0"/>
                </a:solidFill>
                <a:effectLst/>
                <a:uLnTx/>
                <a:uFillTx/>
                <a:latin typeface="Verdana"/>
                <a:ea typeface="+mn-ea"/>
                <a:cs typeface="+mn-cs"/>
              </a:rPr>
              <a:t>application processors that run mobile OSs and user applications</a:t>
            </a:r>
            <a:r>
              <a:rPr kumimoji="0" lang="en-US" sz="1600" b="0" i="0" u="none" strike="noStrike" kern="1200" cap="none" spc="-10" normalizeH="0" noProof="0" dirty="0">
                <a:ln>
                  <a:noFill/>
                </a:ln>
                <a:solidFill>
                  <a:srgbClr val="000000"/>
                </a:solidFill>
                <a:effectLst/>
                <a:uLnTx/>
                <a:uFillTx/>
                <a:latin typeface="Verdana"/>
                <a:ea typeface="+mn-ea"/>
                <a:cs typeface="+mn-cs"/>
              </a:rPr>
              <a:t>, such a</a:t>
            </a:r>
            <a:r>
              <a:rPr kumimoji="0" lang="en-US" sz="1600" b="0" i="0" u="none" strike="noStrike" kern="1200" cap="none" spc="0" normalizeH="0" baseline="0" noProof="0" dirty="0">
                <a:ln>
                  <a:noFill/>
                </a:ln>
                <a:solidFill>
                  <a:srgbClr val="000000"/>
                </a:solidFill>
                <a:effectLst/>
                <a:uLnTx/>
                <a:uFillTx/>
                <a:latin typeface="Verdana"/>
                <a:ea typeface="+mn-ea"/>
                <a:cs typeface="+mn-cs"/>
              </a:rPr>
              <a:t>s</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processors in smartphones, tablets, netbooks</a:t>
            </a:r>
            <a:r>
              <a:rPr lang="en-US" sz="1600" dirty="0">
                <a:solidFill>
                  <a:srgbClr val="000000"/>
                </a:solidFill>
                <a:latin typeface="Verdana"/>
              </a:rPr>
              <a:t> and</a:t>
            </a:r>
            <a:r>
              <a:rPr kumimoji="0" lang="en-US" sz="1600" b="0" i="0" u="none" strike="noStrike" kern="1200" cap="none" spc="0" normalizeH="0" baseline="0" noProof="0" dirty="0">
                <a:ln>
                  <a:noFill/>
                </a:ln>
                <a:solidFill>
                  <a:srgbClr val="000000"/>
                </a:solidFill>
                <a:effectLst/>
                <a:uLnTx/>
                <a:uFillTx/>
                <a:latin typeface="Verdana"/>
                <a:ea typeface="+mn-ea"/>
                <a:cs typeface="+mn-cs"/>
              </a:rPr>
              <a:t> eBook readers.</a:t>
            </a:r>
          </a:p>
        </p:txBody>
      </p:sp>
      <p:sp>
        <p:nvSpPr>
          <p:cNvPr id="5" name="Rounded Rectangle 4"/>
          <p:cNvSpPr/>
          <p:nvPr/>
        </p:nvSpPr>
        <p:spPr bwMode="auto">
          <a:xfrm>
            <a:off x="-21529" y="2991170"/>
            <a:ext cx="9144508" cy="18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1" name="TextBox 20"/>
          <p:cNvSpPr txBox="1"/>
          <p:nvPr/>
        </p:nvSpPr>
        <p:spPr>
          <a:xfrm>
            <a:off x="719572" y="3713928"/>
            <a:ext cx="7992380" cy="1800493"/>
          </a:xfrm>
          <a:prstGeom prst="rect">
            <a:avLst/>
          </a:prstGeom>
          <a:noFill/>
        </p:spPr>
        <p:txBody>
          <a:bodyPr wrap="square" rtlCol="0">
            <a:spAutoFit/>
          </a:bodyPr>
          <a:lstStyle/>
          <a:p>
            <a:pPr marL="285750" indent="-285750">
              <a:buFont typeface="Arial" panose="020B0604020202020204" pitchFamily="34" charset="0"/>
              <a:buChar char="•"/>
            </a:pPr>
            <a:r>
              <a:rPr lang="en-GB" sz="1600" dirty="0"/>
              <a:t>the </a:t>
            </a:r>
            <a:r>
              <a:rPr lang="en-GB" sz="1600" dirty="0">
                <a:solidFill>
                  <a:srgbClr val="FF0000"/>
                </a:solidFill>
              </a:rPr>
              <a:t>AArch32 </a:t>
            </a:r>
            <a:r>
              <a:rPr lang="en-GB" sz="1600" dirty="0">
                <a:solidFill>
                  <a:srgbClr val="0070C0"/>
                </a:solidFill>
              </a:rPr>
              <a:t>execution mode </a:t>
            </a:r>
            <a:r>
              <a:rPr lang="en-GB" sz="1600" dirty="0"/>
              <a:t>to maintain </a:t>
            </a:r>
            <a:r>
              <a:rPr lang="en-GB" sz="1600" dirty="0">
                <a:solidFill>
                  <a:srgbClr val="0070C0"/>
                </a:solidFill>
              </a:rPr>
              <a:t>compatibility</a:t>
            </a:r>
            <a:r>
              <a:rPr lang="en-GB" sz="1600" dirty="0"/>
              <a:t> with the </a:t>
            </a:r>
            <a:r>
              <a:rPr lang="en-GB" sz="1600" dirty="0">
                <a:solidFill>
                  <a:srgbClr val="FF0000"/>
                </a:solidFill>
              </a:rPr>
              <a:t>A32</a:t>
            </a:r>
          </a:p>
          <a:p>
            <a:pPr>
              <a:spcAft>
                <a:spcPts val="600"/>
              </a:spcAft>
            </a:pPr>
            <a:r>
              <a:rPr lang="en-GB" sz="1600" dirty="0"/>
              <a:t>      instruction set and</a:t>
            </a:r>
          </a:p>
          <a:p>
            <a:pPr marL="285750" indent="-285750">
              <a:buFont typeface="Arial" panose="020B0604020202020204" pitchFamily="34" charset="0"/>
              <a:buChar char="•"/>
            </a:pPr>
            <a:r>
              <a:rPr lang="en-GB" sz="1600" dirty="0"/>
              <a:t>the </a:t>
            </a:r>
            <a:r>
              <a:rPr lang="en-GB" sz="1600" dirty="0">
                <a:solidFill>
                  <a:srgbClr val="FF0000"/>
                </a:solidFill>
              </a:rPr>
              <a:t>AArch64</a:t>
            </a:r>
            <a:r>
              <a:rPr lang="en-GB" sz="1600" dirty="0"/>
              <a:t> </a:t>
            </a:r>
            <a:r>
              <a:rPr lang="en-GB" sz="1600" dirty="0">
                <a:solidFill>
                  <a:srgbClr val="0070C0"/>
                </a:solidFill>
              </a:rPr>
              <a:t>execution modes</a:t>
            </a:r>
            <a:r>
              <a:rPr lang="en-GB" sz="1600" dirty="0"/>
              <a:t>, to allow using the new, 64-bit </a:t>
            </a:r>
            <a:r>
              <a:rPr lang="en-GB" sz="1600" dirty="0">
                <a:solidFill>
                  <a:srgbClr val="FF0000"/>
                </a:solidFill>
              </a:rPr>
              <a:t>A64</a:t>
            </a:r>
          </a:p>
          <a:p>
            <a:pPr>
              <a:spcAft>
                <a:spcPts val="1200"/>
              </a:spcAft>
            </a:pPr>
            <a:r>
              <a:rPr lang="en-GB" sz="1600" dirty="0"/>
              <a:t>      instruction set.</a:t>
            </a:r>
          </a:p>
          <a:p>
            <a:r>
              <a:rPr lang="en-GB" sz="1600" dirty="0"/>
              <a:t>    At the same time, in the AArch64 mode ARM </a:t>
            </a:r>
            <a:r>
              <a:rPr lang="en-GB" sz="1600" dirty="0">
                <a:solidFill>
                  <a:srgbClr val="0070C0"/>
                </a:solidFill>
              </a:rPr>
              <a:t>terminated the support</a:t>
            </a:r>
          </a:p>
          <a:p>
            <a:r>
              <a:rPr lang="en-GB" sz="1600" dirty="0">
                <a:solidFill>
                  <a:srgbClr val="0070C0"/>
                </a:solidFill>
              </a:rPr>
              <a:t>      of the T32 (Thumb) instruction set.</a:t>
            </a:r>
            <a:r>
              <a:rPr lang="en-GB" sz="1600" dirty="0"/>
              <a:t>    </a:t>
            </a:r>
          </a:p>
        </p:txBody>
      </p:sp>
      <p:sp>
        <p:nvSpPr>
          <p:cNvPr id="24" name="TextBox 23"/>
          <p:cNvSpPr txBox="1"/>
          <p:nvPr/>
        </p:nvSpPr>
        <p:spPr>
          <a:xfrm>
            <a:off x="257555" y="3386354"/>
            <a:ext cx="9317367" cy="338554"/>
          </a:xfrm>
          <a:prstGeom prst="rect">
            <a:avLst/>
          </a:prstGeom>
          <a:noFill/>
        </p:spPr>
        <p:txBody>
          <a:bodyPr wrap="square" rtlCol="0">
            <a:spAutoFit/>
          </a:bodyPr>
          <a:lstStyle/>
          <a:p>
            <a:r>
              <a:rPr lang="en-GB" sz="1600" spc="-20" dirty="0"/>
              <a:t>    that</a:t>
            </a:r>
            <a:r>
              <a:rPr lang="en-GB" sz="1600" spc="-20" dirty="0">
                <a:solidFill>
                  <a:srgbClr val="FF0000"/>
                </a:solidFill>
              </a:rPr>
              <a:t> </a:t>
            </a:r>
            <a:r>
              <a:rPr lang="en-GB" sz="1600" spc="-20" dirty="0">
                <a:solidFill>
                  <a:srgbClr val="0070C0"/>
                </a:solidFill>
              </a:rPr>
              <a:t>supports </a:t>
            </a:r>
            <a:r>
              <a:rPr lang="en-GB" sz="1600" spc="-20" dirty="0">
                <a:solidFill>
                  <a:srgbClr val="FF0000"/>
                </a:solidFill>
              </a:rPr>
              <a:t>64-bit processing </a:t>
            </a:r>
            <a:r>
              <a:rPr lang="en-GB" sz="1600" spc="-20" dirty="0"/>
              <a:t>and has </a:t>
            </a:r>
            <a:r>
              <a:rPr lang="en-GB" sz="1600" spc="-20" dirty="0">
                <a:solidFill>
                  <a:srgbClr val="FF0000"/>
                </a:solidFill>
              </a:rPr>
              <a:t>two execution modes:</a:t>
            </a:r>
          </a:p>
        </p:txBody>
      </p:sp>
      <p:sp>
        <p:nvSpPr>
          <p:cNvPr id="25" name="TextBox 24"/>
          <p:cNvSpPr txBox="1"/>
          <p:nvPr/>
        </p:nvSpPr>
        <p:spPr>
          <a:xfrm>
            <a:off x="791580" y="2044362"/>
            <a:ext cx="5126724"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32-bit </a:t>
            </a:r>
            <a:r>
              <a:rPr kumimoji="0" lang="en-US" sz="1600" b="0" i="0" u="none" strike="noStrike" kern="1200" cap="none" spc="0" normalizeH="0" baseline="0" noProof="0" dirty="0">
                <a:ln>
                  <a:noFill/>
                </a:ln>
                <a:solidFill>
                  <a:srgbClr val="FF0000"/>
                </a:solidFill>
                <a:effectLst/>
                <a:uLnTx/>
                <a:uFillTx/>
                <a:latin typeface="Verdana"/>
                <a:ea typeface="+mn-ea"/>
                <a:cs typeface="+mn-cs"/>
              </a:rPr>
              <a:t>A32</a:t>
            </a:r>
            <a:r>
              <a:rPr kumimoji="0" lang="en-US" sz="1600" b="0" i="0" u="none" strike="noStrike" kern="1200" cap="none" spc="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16-bit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a subset of the A32)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p:cNvSpPr txBox="1"/>
          <p:nvPr/>
        </p:nvSpPr>
        <p:spPr>
          <a:xfrm>
            <a:off x="521550" y="2577033"/>
            <a:ext cx="19832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instruction sets.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p:cNvSpPr txBox="1"/>
          <p:nvPr/>
        </p:nvSpPr>
        <p:spPr>
          <a:xfrm>
            <a:off x="225576" y="1748577"/>
            <a:ext cx="5823646"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At its introduction it supported two</a:t>
            </a:r>
            <a:r>
              <a:rPr kumimoji="0" lang="en-US" sz="1600" b="0" i="0" u="none" strike="noStrike" kern="1200" cap="none" spc="0" normalizeH="0" baseline="0" noProof="0" dirty="0">
                <a:ln>
                  <a:noFill/>
                </a:ln>
                <a:solidFill>
                  <a:srgbClr val="0070C0"/>
                </a:solidFill>
                <a:effectLst/>
                <a:uLnTx/>
                <a:uFillTx/>
                <a:latin typeface="Verdana"/>
                <a:ea typeface="+mn-ea"/>
                <a:cs typeface="+mn-cs"/>
              </a:rPr>
              <a:t> 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Rounded Rectangle 5"/>
          <p:cNvSpPr/>
          <p:nvPr/>
        </p:nvSpPr>
        <p:spPr bwMode="auto">
          <a:xfrm>
            <a:off x="11853" y="5573010"/>
            <a:ext cx="9142280" cy="88574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8" name="TextBox 27"/>
          <p:cNvSpPr txBox="1"/>
          <p:nvPr/>
        </p:nvSpPr>
        <p:spPr>
          <a:xfrm>
            <a:off x="610783" y="5549029"/>
            <a:ext cx="6859499" cy="338554"/>
          </a:xfrm>
          <a:prstGeom prst="rect">
            <a:avLst/>
          </a:prstGeom>
          <a:noFill/>
        </p:spPr>
        <p:txBody>
          <a:bodyPr wrap="square" rtlCol="0">
            <a:spAutoFit/>
          </a:bodyPr>
          <a:lstStyle/>
          <a:p>
            <a:pPr marL="285750" indent="-285750">
              <a:buFont typeface="Arial" panose="020B0604020202020204" pitchFamily="34" charset="0"/>
              <a:buChar char="•"/>
            </a:pPr>
            <a:r>
              <a:rPr lang="en-GB" sz="1600" dirty="0"/>
              <a:t>Finally, in the </a:t>
            </a:r>
            <a:r>
              <a:rPr lang="en-GB" sz="1600" dirty="0">
                <a:solidFill>
                  <a:srgbClr val="FF0000"/>
                </a:solidFill>
              </a:rPr>
              <a:t>Armv9.0-A ISA, </a:t>
            </a:r>
            <a:r>
              <a:rPr lang="en-GB" sz="1600" dirty="0"/>
              <a:t>which was released in </a:t>
            </a:r>
            <a:r>
              <a:rPr lang="en-GB" sz="1600" dirty="0">
                <a:solidFill>
                  <a:srgbClr val="0070C0"/>
                </a:solidFill>
              </a:rPr>
              <a:t>2021</a:t>
            </a:r>
          </a:p>
        </p:txBody>
      </p:sp>
      <p:sp>
        <p:nvSpPr>
          <p:cNvPr id="29" name="TextBox 28"/>
          <p:cNvSpPr txBox="1"/>
          <p:nvPr/>
        </p:nvSpPr>
        <p:spPr>
          <a:xfrm>
            <a:off x="971600" y="5819059"/>
            <a:ext cx="8092074" cy="584775"/>
          </a:xfrm>
          <a:prstGeom prst="rect">
            <a:avLst/>
          </a:prstGeom>
          <a:noFill/>
        </p:spPr>
        <p:txBody>
          <a:bodyPr wrap="square" rtlCol="0">
            <a:spAutoFit/>
          </a:bodyPr>
          <a:lstStyle/>
          <a:p>
            <a:r>
              <a:rPr lang="en-GB" sz="1600" dirty="0"/>
              <a:t>ARM has </a:t>
            </a:r>
            <a:r>
              <a:rPr lang="en-GB" sz="1600" dirty="0">
                <a:solidFill>
                  <a:srgbClr val="0070C0"/>
                </a:solidFill>
              </a:rPr>
              <a:t>withdrawn the general availability of the AArch32 execution mode</a:t>
            </a:r>
            <a:r>
              <a:rPr lang="en-GB" sz="1600" dirty="0"/>
              <a:t>,</a:t>
            </a:r>
          </a:p>
          <a:p>
            <a:r>
              <a:rPr lang="en-GB" sz="1600" dirty="0"/>
              <a:t>  as indicated in the next Figure.</a:t>
            </a:r>
          </a:p>
        </p:txBody>
      </p:sp>
      <p:sp>
        <p:nvSpPr>
          <p:cNvPr id="18" name="TextBox 17"/>
          <p:cNvSpPr txBox="1"/>
          <p:nvPr/>
        </p:nvSpPr>
        <p:spPr>
          <a:xfrm>
            <a:off x="262583" y="2965692"/>
            <a:ext cx="8259697" cy="338554"/>
          </a:xfrm>
          <a:prstGeom prst="rect">
            <a:avLst/>
          </a:prstGeom>
          <a:noFill/>
        </p:spPr>
        <p:txBody>
          <a:bodyPr wrap="square" rtlCol="0">
            <a:spAutoFit/>
          </a:bodyPr>
          <a:lstStyle/>
          <a:p>
            <a:pPr marL="285750" indent="-285750">
              <a:buFont typeface="Arial" panose="020B0604020202020204" pitchFamily="34" charset="0"/>
              <a:buChar char="•"/>
            </a:pPr>
            <a:r>
              <a:rPr lang="en-GB" sz="1600" dirty="0"/>
              <a:t>Later, in </a:t>
            </a:r>
            <a:r>
              <a:rPr lang="en-GB" sz="1600" dirty="0">
                <a:solidFill>
                  <a:srgbClr val="0070C0"/>
                </a:solidFill>
              </a:rPr>
              <a:t>2012,</a:t>
            </a:r>
            <a:r>
              <a:rPr lang="en-GB" sz="1600" dirty="0"/>
              <a:t> the </a:t>
            </a:r>
            <a:r>
              <a:rPr lang="en-GB" sz="1600" dirty="0">
                <a:solidFill>
                  <a:srgbClr val="FF0000"/>
                </a:solidFill>
              </a:rPr>
              <a:t>Armv8-A ISA</a:t>
            </a:r>
            <a:r>
              <a:rPr lang="en-GB" sz="1600" dirty="0"/>
              <a:t> was released   	</a:t>
            </a:r>
          </a:p>
        </p:txBody>
      </p:sp>
    </p:spTree>
    <p:extLst>
      <p:ext uri="{BB962C8B-B14F-4D97-AF65-F5344CB8AC3E}">
        <p14:creationId xmlns:p14="http://schemas.microsoft.com/office/powerpoint/2010/main" val="1406342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xEl>
                                              <p:pRg st="1" end="1"/>
                                            </p:txEl>
                                          </p:spTgt>
                                        </p:tgtEl>
                                        <p:attrNameLst>
                                          <p:attrName>style.visibility</p:attrName>
                                        </p:attrNameLst>
                                      </p:cBhvr>
                                      <p:to>
                                        <p:strVal val="visible"/>
                                      </p:to>
                                    </p:set>
                                    <p:anim calcmode="lin" valueType="num">
                                      <p:cBhvr additive="base">
                                        <p:cTn id="11"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7">
                                            <p:txEl>
                                              <p:pRg st="0" end="0"/>
                                            </p:txEl>
                                          </p:spTgt>
                                        </p:tgtEl>
                                        <p:attrNameLst>
                                          <p:attrName>style.visibility</p:attrName>
                                        </p:attrNameLst>
                                      </p:cBhvr>
                                      <p:to>
                                        <p:strVal val="visible"/>
                                      </p:to>
                                    </p:set>
                                    <p:anim calcmode="lin" valueType="num">
                                      <p:cBhvr additive="base">
                                        <p:cTn id="1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0" end="0"/>
                                            </p:txEl>
                                          </p:spTgt>
                                        </p:tgtEl>
                                        <p:attrNameLst>
                                          <p:attrName>style.visibility</p:attrName>
                                        </p:attrNameLst>
                                      </p:cBhvr>
                                      <p:to>
                                        <p:strVal val="visible"/>
                                      </p:to>
                                    </p:set>
                                    <p:anim calcmode="lin" valueType="num">
                                      <p:cBhvr additive="base">
                                        <p:cTn id="2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5">
                                            <p:txEl>
                                              <p:pRg st="1" end="1"/>
                                            </p:txEl>
                                          </p:spTgt>
                                        </p:tgtEl>
                                        <p:attrNameLst>
                                          <p:attrName>style.visibility</p:attrName>
                                        </p:attrNameLst>
                                      </p:cBhvr>
                                      <p:to>
                                        <p:strVal val="visible"/>
                                      </p:to>
                                    </p:set>
                                    <p:anim calcmode="lin" valueType="num">
                                      <p:cBhvr additive="base">
                                        <p:cTn id="25"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
                                            <p:txEl>
                                              <p:pRg st="0" end="0"/>
                                            </p:txEl>
                                          </p:spTgt>
                                        </p:tgtEl>
                                        <p:attrNameLst>
                                          <p:attrName>style.visibility</p:attrName>
                                        </p:attrNameLst>
                                      </p:cBhvr>
                                      <p:to>
                                        <p:strVal val="visible"/>
                                      </p:to>
                                    </p:set>
                                    <p:anim calcmode="lin" valueType="num">
                                      <p:cBhvr additive="base">
                                        <p:cTn id="45"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xEl>
                                              <p:pRg st="0" end="0"/>
                                            </p:txEl>
                                          </p:spTgt>
                                        </p:tgtEl>
                                        <p:attrNameLst>
                                          <p:attrName>style.visibility</p:attrName>
                                        </p:attrNameLst>
                                      </p:cBhvr>
                                      <p:to>
                                        <p:strVal val="visible"/>
                                      </p:to>
                                    </p:set>
                                    <p:anim calcmode="lin" valueType="num">
                                      <p:cBhvr additive="base">
                                        <p:cTn id="49"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21">
                                            <p:txEl>
                                              <p:pRg st="1" end="1"/>
                                            </p:txEl>
                                          </p:spTgt>
                                        </p:tgtEl>
                                        <p:attrNameLst>
                                          <p:attrName>style.visibility</p:attrName>
                                        </p:attrNameLst>
                                      </p:cBhvr>
                                      <p:to>
                                        <p:strVal val="visible"/>
                                      </p:to>
                                    </p:set>
                                    <p:anim calcmode="lin" valueType="num">
                                      <p:cBhvr additive="base">
                                        <p:cTn id="53"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1">
                                            <p:txEl>
                                              <p:pRg st="1" end="1"/>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21">
                                            <p:txEl>
                                              <p:pRg st="2" end="2"/>
                                            </p:txEl>
                                          </p:spTgt>
                                        </p:tgtEl>
                                        <p:attrNameLst>
                                          <p:attrName>style.visibility</p:attrName>
                                        </p:attrNameLst>
                                      </p:cBhvr>
                                      <p:to>
                                        <p:strVal val="visible"/>
                                      </p:to>
                                    </p:set>
                                    <p:anim calcmode="lin" valueType="num">
                                      <p:cBhvr additive="base">
                                        <p:cTn id="57"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1">
                                            <p:txEl>
                                              <p:pRg st="2" end="2"/>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21">
                                            <p:txEl>
                                              <p:pRg st="3" end="3"/>
                                            </p:txEl>
                                          </p:spTgt>
                                        </p:tgtEl>
                                        <p:attrNameLst>
                                          <p:attrName>style.visibility</p:attrName>
                                        </p:attrNameLst>
                                      </p:cBhvr>
                                      <p:to>
                                        <p:strVal val="visible"/>
                                      </p:to>
                                    </p:set>
                                    <p:anim calcmode="lin" valueType="num">
                                      <p:cBhvr additive="base">
                                        <p:cTn id="61" dur="5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ppt_x"/>
                                          </p:val>
                                        </p:tav>
                                        <p:tav tm="100000">
                                          <p:val>
                                            <p:strVal val="#ppt_x"/>
                                          </p:val>
                                        </p:tav>
                                      </p:tavLst>
                                    </p:anim>
                                    <p:anim calcmode="lin" valueType="num">
                                      <p:cBhvr additive="base">
                                        <p:cTn id="6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21">
                                            <p:txEl>
                                              <p:pRg st="4" end="4"/>
                                            </p:txEl>
                                          </p:spTgt>
                                        </p:tgtEl>
                                        <p:attrNameLst>
                                          <p:attrName>style.visibility</p:attrName>
                                        </p:attrNameLst>
                                      </p:cBhvr>
                                      <p:to>
                                        <p:strVal val="visible"/>
                                      </p:to>
                                    </p:set>
                                    <p:anim calcmode="lin" valueType="num">
                                      <p:cBhvr additive="base">
                                        <p:cTn id="73"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1">
                                            <p:txEl>
                                              <p:pRg st="4" end="4"/>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21">
                                            <p:txEl>
                                              <p:pRg st="5" end="5"/>
                                            </p:txEl>
                                          </p:spTgt>
                                        </p:tgtEl>
                                        <p:attrNameLst>
                                          <p:attrName>style.visibility</p:attrName>
                                        </p:attrNameLst>
                                      </p:cBhvr>
                                      <p:to>
                                        <p:strVal val="visible"/>
                                      </p:to>
                                    </p:set>
                                    <p:anim calcmode="lin" valueType="num">
                                      <p:cBhvr additive="base">
                                        <p:cTn id="77"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additive="base">
                                        <p:cTn id="83" dur="500" fill="hold"/>
                                        <p:tgtEl>
                                          <p:spTgt spid="6"/>
                                        </p:tgtEl>
                                        <p:attrNameLst>
                                          <p:attrName>ppt_x</p:attrName>
                                        </p:attrNameLst>
                                      </p:cBhvr>
                                      <p:tavLst>
                                        <p:tav tm="0">
                                          <p:val>
                                            <p:strVal val="#ppt_x"/>
                                          </p:val>
                                        </p:tav>
                                        <p:tav tm="100000">
                                          <p:val>
                                            <p:strVal val="#ppt_x"/>
                                          </p:val>
                                        </p:tav>
                                      </p:tavLst>
                                    </p:anim>
                                    <p:anim calcmode="lin" valueType="num">
                                      <p:cBhvr additive="base">
                                        <p:cTn id="84" dur="500" fill="hold"/>
                                        <p:tgtEl>
                                          <p:spTgt spid="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500" fill="hold"/>
                                        <p:tgtEl>
                                          <p:spTgt spid="28"/>
                                        </p:tgtEl>
                                        <p:attrNameLst>
                                          <p:attrName>ppt_x</p:attrName>
                                        </p:attrNameLst>
                                      </p:cBhvr>
                                      <p:tavLst>
                                        <p:tav tm="0">
                                          <p:val>
                                            <p:strVal val="#ppt_x"/>
                                          </p:val>
                                        </p:tav>
                                        <p:tav tm="100000">
                                          <p:val>
                                            <p:strVal val="#ppt_x"/>
                                          </p:val>
                                        </p:tav>
                                      </p:tavLst>
                                    </p:anim>
                                    <p:anim calcmode="lin" valueType="num">
                                      <p:cBhvr additive="base">
                                        <p:cTn id="88" dur="500" fill="hold"/>
                                        <p:tgtEl>
                                          <p:spTgt spid="28"/>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 calcmode="lin" valueType="num">
                                      <p:cBhvr additive="base">
                                        <p:cTn id="91" dur="500" fill="hold"/>
                                        <p:tgtEl>
                                          <p:spTgt spid="29"/>
                                        </p:tgtEl>
                                        <p:attrNameLst>
                                          <p:attrName>ppt_x</p:attrName>
                                        </p:attrNameLst>
                                      </p:cBhvr>
                                      <p:tavLst>
                                        <p:tav tm="0">
                                          <p:val>
                                            <p:strVal val="#ppt_x"/>
                                          </p:val>
                                        </p:tav>
                                        <p:tav tm="100000">
                                          <p:val>
                                            <p:strVal val="#ppt_x"/>
                                          </p:val>
                                        </p:tav>
                                      </p:tavLst>
                                    </p:anim>
                                    <p:anim calcmode="lin" valueType="num">
                                      <p:cBhvr additive="base">
                                        <p:cTn id="9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28" grpId="0"/>
      <p:bldP spid="2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Egyenes összekötő 35"/>
          <p:cNvCxnSpPr>
            <a:endCxn id="18" idx="2"/>
          </p:cNvCxnSpPr>
          <p:nvPr/>
        </p:nvCxnSpPr>
        <p:spPr>
          <a:xfrm flipH="1">
            <a:off x="7453933" y="677928"/>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75214" y="440668"/>
            <a:ext cx="5547074" cy="369332"/>
          </a:xfrm>
          <a:prstGeom prst="rect">
            <a:avLst/>
          </a:prstGeom>
          <a:noFill/>
        </p:spPr>
        <p:txBody>
          <a:bodyPr wrap="square" rtlCol="0">
            <a:spAutoFit/>
          </a:bodyPr>
          <a:lstStyle/>
          <a:p>
            <a:pPr>
              <a:defRPr/>
            </a:pPr>
            <a:r>
              <a:rPr lang="en-US" dirty="0">
                <a:solidFill>
                  <a:srgbClr val="333399"/>
                </a:solidFill>
              </a:rPr>
              <a:t>Overview of the Cortex CPUs</a:t>
            </a:r>
          </a:p>
        </p:txBody>
      </p:sp>
      <p:sp>
        <p:nvSpPr>
          <p:cNvPr id="80" name="Title 1"/>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(4)</a:t>
            </a:r>
            <a:endParaRPr lang="hu-HU" sz="1700" dirty="0">
              <a:solidFill>
                <a:srgbClr val="FFFFFF"/>
              </a:solidFill>
            </a:endParaRPr>
          </a:p>
        </p:txBody>
      </p:sp>
      <p:grpSp>
        <p:nvGrpSpPr>
          <p:cNvPr id="21" name="Group 20"/>
          <p:cNvGrpSpPr/>
          <p:nvPr/>
        </p:nvGrpSpPr>
        <p:grpSpPr>
          <a:xfrm>
            <a:off x="-198530" y="1047260"/>
            <a:ext cx="9299504" cy="5847125"/>
            <a:chOff x="-198530" y="1047260"/>
            <a:chExt cx="9299504" cy="5847125"/>
          </a:xfrm>
        </p:grpSpPr>
        <p:sp>
          <p:nvSpPr>
            <p:cNvPr id="3" name="Lekerekített téglalap 43"/>
            <p:cNvSpPr/>
            <p:nvPr/>
          </p:nvSpPr>
          <p:spPr>
            <a:xfrm>
              <a:off x="124761" y="4942218"/>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4" name="Lekerekített téglalap 42"/>
            <p:cNvSpPr/>
            <p:nvPr/>
          </p:nvSpPr>
          <p:spPr>
            <a:xfrm>
              <a:off x="1386456" y="2672916"/>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 name="Lekerekített téglalap 3"/>
            <p:cNvSpPr/>
            <p:nvPr/>
          </p:nvSpPr>
          <p:spPr>
            <a:xfrm>
              <a:off x="17371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6" name="Lekerekített téglalap 4"/>
            <p:cNvSpPr/>
            <p:nvPr/>
          </p:nvSpPr>
          <p:spPr>
            <a:xfrm>
              <a:off x="151125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7" name="Lekerekített téglalap 5"/>
            <p:cNvSpPr/>
            <p:nvPr/>
          </p:nvSpPr>
          <p:spPr>
            <a:xfrm>
              <a:off x="283837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8" name="Lekerekített téglalap 6"/>
            <p:cNvSpPr/>
            <p:nvPr/>
          </p:nvSpPr>
          <p:spPr>
            <a:xfrm>
              <a:off x="5379245" y="5662081"/>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9" name="Lekerekített téglalap 7"/>
            <p:cNvSpPr/>
            <p:nvPr/>
          </p:nvSpPr>
          <p:spPr>
            <a:xfrm>
              <a:off x="417237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 name="Lekerekített téglalap 8"/>
            <p:cNvSpPr/>
            <p:nvPr/>
          </p:nvSpPr>
          <p:spPr>
            <a:xfrm>
              <a:off x="1459049" y="4208765"/>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1" name="Lekerekített téglalap 9"/>
            <p:cNvSpPr/>
            <p:nvPr/>
          </p:nvSpPr>
          <p:spPr>
            <a:xfrm>
              <a:off x="1486379" y="3753305"/>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2" name="Lekerekített téglalap 10"/>
            <p:cNvSpPr/>
            <p:nvPr/>
          </p:nvSpPr>
          <p:spPr>
            <a:xfrm>
              <a:off x="173717" y="5100934"/>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3" name="Lekerekített téglalap 11"/>
            <p:cNvSpPr/>
            <p:nvPr/>
          </p:nvSpPr>
          <p:spPr>
            <a:xfrm>
              <a:off x="2766005"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 name="Lekerekített téglalap 12"/>
            <p:cNvSpPr/>
            <p:nvPr/>
          </p:nvSpPr>
          <p:spPr>
            <a:xfrm>
              <a:off x="2826880" y="2965934"/>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5" name="Lekerekített téglalap 13"/>
            <p:cNvSpPr/>
            <p:nvPr/>
          </p:nvSpPr>
          <p:spPr>
            <a:xfrm>
              <a:off x="2826880" y="2125313"/>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chemeClr val="bg1"/>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16" name="Lekerekített téglalap 14"/>
            <p:cNvSpPr/>
            <p:nvPr/>
          </p:nvSpPr>
          <p:spPr>
            <a:xfrm>
              <a:off x="4068492" y="1630628"/>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7" name="Lekerekített téglalap 15"/>
            <p:cNvSpPr/>
            <p:nvPr/>
          </p:nvSpPr>
          <p:spPr>
            <a:xfrm>
              <a:off x="2816805" y="5114481"/>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8" name="Lekerekített téglalap 17"/>
            <p:cNvSpPr/>
            <p:nvPr/>
          </p:nvSpPr>
          <p:spPr>
            <a:xfrm>
              <a:off x="5379125" y="1160554"/>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9" name="Lekerekített téglalap 18"/>
            <p:cNvSpPr/>
            <p:nvPr/>
          </p:nvSpPr>
          <p:spPr>
            <a:xfrm>
              <a:off x="4117827" y="3344669"/>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20" name="Lekerekített téglalap 20"/>
            <p:cNvSpPr/>
            <p:nvPr/>
          </p:nvSpPr>
          <p:spPr>
            <a:xfrm>
              <a:off x="4117827" y="3764191"/>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28" name="Jobbra nyíl 30"/>
            <p:cNvSpPr/>
            <p:nvPr/>
          </p:nvSpPr>
          <p:spPr>
            <a:xfrm>
              <a:off x="5195747" y="3444673"/>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33" name="Lekerekített téglalap 36"/>
            <p:cNvSpPr/>
            <p:nvPr/>
          </p:nvSpPr>
          <p:spPr>
            <a:xfrm>
              <a:off x="5405378" y="1694868"/>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6" name="Lekerekített téglalap 8"/>
            <p:cNvSpPr/>
            <p:nvPr/>
          </p:nvSpPr>
          <p:spPr>
            <a:xfrm>
              <a:off x="4109370" y="4197879"/>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7" name="Lekerekített téglalap 15"/>
            <p:cNvSpPr/>
            <p:nvPr/>
          </p:nvSpPr>
          <p:spPr>
            <a:xfrm>
              <a:off x="4107789" y="4634391"/>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23" name="TextBox 22"/>
            <p:cNvSpPr txBox="1"/>
            <p:nvPr/>
          </p:nvSpPr>
          <p:spPr>
            <a:xfrm>
              <a:off x="208429" y="6074815"/>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46" name="TextBox 45"/>
            <p:cNvSpPr txBox="1"/>
            <p:nvPr/>
          </p:nvSpPr>
          <p:spPr>
            <a:xfrm>
              <a:off x="1548704" y="6087515"/>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(2000)</a:t>
              </a:r>
            </a:p>
          </p:txBody>
        </p:sp>
        <p:sp>
          <p:nvSpPr>
            <p:cNvPr id="47" name="TextBox 46"/>
            <p:cNvSpPr txBox="1"/>
            <p:nvPr/>
          </p:nvSpPr>
          <p:spPr>
            <a:xfrm>
              <a:off x="2905946" y="6087515"/>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(2002)</a:t>
              </a:r>
            </a:p>
          </p:txBody>
        </p:sp>
        <p:sp>
          <p:nvSpPr>
            <p:cNvPr id="48" name="TextBox 47"/>
            <p:cNvSpPr txBox="1"/>
            <p:nvPr/>
          </p:nvSpPr>
          <p:spPr>
            <a:xfrm>
              <a:off x="3982244" y="6074060"/>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a:t>
              </a:r>
              <a:r>
                <a:rPr kumimoji="0" lang="hu-HU" sz="1200" b="0" i="0" u="none" strike="noStrike" kern="1200" cap="none" spc="0" normalizeH="0" baseline="0" noProof="0">
                  <a:ln>
                    <a:noFill/>
                  </a:ln>
                  <a:solidFill>
                    <a:srgbClr val="000000"/>
                  </a:solidFill>
                  <a:effectLst/>
                  <a:uLnTx/>
                  <a:uFillTx/>
                  <a:latin typeface="Verdana"/>
                  <a:ea typeface="+mn-ea"/>
                  <a:cs typeface="+mn-cs"/>
                </a:rPr>
                <a:t>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49" name="TextBox 48"/>
            <p:cNvSpPr txBox="1"/>
            <p:nvPr/>
          </p:nvSpPr>
          <p:spPr>
            <a:xfrm>
              <a:off x="5797169" y="6087515"/>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41" name="Rounded Rectangle 40"/>
            <p:cNvSpPr/>
            <p:nvPr/>
          </p:nvSpPr>
          <p:spPr bwMode="auto">
            <a:xfrm>
              <a:off x="1241631" y="4181699"/>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42" name="TextBox 41"/>
            <p:cNvSpPr txBox="1"/>
            <p:nvPr/>
          </p:nvSpPr>
          <p:spPr>
            <a:xfrm>
              <a:off x="1397372" y="1832660"/>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53" name="TextBox 52"/>
            <p:cNvSpPr txBox="1"/>
            <p:nvPr/>
          </p:nvSpPr>
          <p:spPr>
            <a:xfrm>
              <a:off x="-198530" y="4223455"/>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55" name="Rounded Rectangle 54"/>
            <p:cNvSpPr/>
            <p:nvPr/>
          </p:nvSpPr>
          <p:spPr bwMode="auto">
            <a:xfrm>
              <a:off x="93791" y="5056973"/>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59" name="Jobbra nyíl 30"/>
            <p:cNvSpPr/>
            <p:nvPr/>
          </p:nvSpPr>
          <p:spPr>
            <a:xfrm>
              <a:off x="6030764" y="2230420"/>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0" name="Jobbra nyíl 30"/>
            <p:cNvSpPr/>
            <p:nvPr/>
          </p:nvSpPr>
          <p:spPr>
            <a:xfrm>
              <a:off x="6462824" y="1786391"/>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5" name="Jobbra nyíl 30"/>
            <p:cNvSpPr/>
            <p:nvPr/>
          </p:nvSpPr>
          <p:spPr>
            <a:xfrm>
              <a:off x="3941930" y="223176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6" name="Jobbra nyíl 30"/>
            <p:cNvSpPr/>
            <p:nvPr/>
          </p:nvSpPr>
          <p:spPr>
            <a:xfrm>
              <a:off x="4622565" y="2231454"/>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7" name="Jobbra nyíl 30"/>
            <p:cNvSpPr/>
            <p:nvPr/>
          </p:nvSpPr>
          <p:spPr>
            <a:xfrm>
              <a:off x="2594059" y="386521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9" name="Jobbra nyíl 30"/>
            <p:cNvSpPr/>
            <p:nvPr/>
          </p:nvSpPr>
          <p:spPr>
            <a:xfrm>
              <a:off x="2585599" y="4320031"/>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0" name="Jobbra nyíl 30"/>
            <p:cNvSpPr/>
            <p:nvPr/>
          </p:nvSpPr>
          <p:spPr>
            <a:xfrm>
              <a:off x="3361723" y="4324029"/>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1" name="Jobbra nyíl 30"/>
            <p:cNvSpPr/>
            <p:nvPr/>
          </p:nvSpPr>
          <p:spPr>
            <a:xfrm>
              <a:off x="1286635" y="5207103"/>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2" name="Jobbra nyíl 30"/>
            <p:cNvSpPr/>
            <p:nvPr/>
          </p:nvSpPr>
          <p:spPr>
            <a:xfrm>
              <a:off x="2043266" y="5207578"/>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3" name="Jobbra nyíl 30"/>
            <p:cNvSpPr/>
            <p:nvPr/>
          </p:nvSpPr>
          <p:spPr>
            <a:xfrm>
              <a:off x="3918296" y="5201699"/>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5" name="Jobbra nyíl 30"/>
            <p:cNvSpPr/>
            <p:nvPr/>
          </p:nvSpPr>
          <p:spPr>
            <a:xfrm>
              <a:off x="3941930" y="3070372"/>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6" name="Jobbra nyíl 30"/>
            <p:cNvSpPr/>
            <p:nvPr/>
          </p:nvSpPr>
          <p:spPr>
            <a:xfrm>
              <a:off x="4622565" y="3070062"/>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26" name="TextBox 25"/>
            <p:cNvSpPr txBox="1"/>
            <p:nvPr/>
          </p:nvSpPr>
          <p:spPr>
            <a:xfrm>
              <a:off x="5622288" y="128259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83" name="TextBox 82"/>
            <p:cNvSpPr txBox="1"/>
            <p:nvPr/>
          </p:nvSpPr>
          <p:spPr>
            <a:xfrm>
              <a:off x="6567393" y="1291537"/>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30" name="Straight Connector 29"/>
            <p:cNvCxnSpPr/>
            <p:nvPr/>
          </p:nvCxnSpPr>
          <p:spPr bwMode="auto">
            <a:xfrm>
              <a:off x="6446659" y="1181573"/>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6" name="Lekerekített téglalap 18"/>
            <p:cNvSpPr/>
            <p:nvPr/>
          </p:nvSpPr>
          <p:spPr>
            <a:xfrm>
              <a:off x="5405484" y="270379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77" name="Lekerekített téglalap 76"/>
            <p:cNvSpPr/>
            <p:nvPr/>
          </p:nvSpPr>
          <p:spPr>
            <a:xfrm>
              <a:off x="7638270" y="1156115"/>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81" name="TextBox 82"/>
            <p:cNvSpPr txBox="1"/>
            <p:nvPr/>
          </p:nvSpPr>
          <p:spPr>
            <a:xfrm>
              <a:off x="7895909" y="127974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82" name="Lekerekített téglalap 7"/>
            <p:cNvSpPr/>
            <p:nvPr/>
          </p:nvSpPr>
          <p:spPr>
            <a:xfrm>
              <a:off x="7711960" y="5650140"/>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88" name="TextBox 48"/>
            <p:cNvSpPr txBox="1"/>
            <p:nvPr/>
          </p:nvSpPr>
          <p:spPr>
            <a:xfrm>
              <a:off x="7202890" y="6076050"/>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V1</a:t>
              </a:r>
              <a:endParaRPr kumimoji="0" lang="en-GB"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(2021</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89" name="Rounded Rectangle 1"/>
            <p:cNvSpPr/>
            <p:nvPr/>
          </p:nvSpPr>
          <p:spPr bwMode="auto">
            <a:xfrm>
              <a:off x="1253717" y="2663409"/>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Jobbra nyíl 30"/>
            <p:cNvSpPr/>
            <p:nvPr/>
          </p:nvSpPr>
          <p:spPr>
            <a:xfrm>
              <a:off x="5205035" y="3864940"/>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1" name="Lekerekített téglalap 18"/>
            <p:cNvSpPr/>
            <p:nvPr/>
          </p:nvSpPr>
          <p:spPr>
            <a:xfrm>
              <a:off x="6463547" y="272304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92" name="Lekerekített téglalap 15"/>
            <p:cNvSpPr/>
            <p:nvPr/>
          </p:nvSpPr>
          <p:spPr>
            <a:xfrm>
              <a:off x="5406195" y="5134065"/>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93" name="Lekerekített téglalap 36"/>
            <p:cNvSpPr/>
            <p:nvPr/>
          </p:nvSpPr>
          <p:spPr>
            <a:xfrm>
              <a:off x="6482665" y="2713460"/>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a:solidFill>
                    <a:schemeClr val="bg1"/>
                  </a:solidFill>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4" name="Jobbra nyíl 30"/>
            <p:cNvSpPr/>
            <p:nvPr/>
          </p:nvSpPr>
          <p:spPr>
            <a:xfrm>
              <a:off x="6855400" y="1794710"/>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5" name="Lekerekített téglalap 13"/>
            <p:cNvSpPr/>
            <p:nvPr/>
          </p:nvSpPr>
          <p:spPr>
            <a:xfrm>
              <a:off x="7765705" y="2129240"/>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spc="-70">
                  <a:solidFill>
                    <a:schemeClr val="bg1"/>
                  </a:solidFill>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6" name="Jobbra nyíl 30"/>
            <p:cNvSpPr/>
            <p:nvPr/>
          </p:nvSpPr>
          <p:spPr>
            <a:xfrm>
              <a:off x="6910490" y="2231285"/>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7" name="Lekerekített téglalap 18"/>
            <p:cNvSpPr/>
            <p:nvPr/>
          </p:nvSpPr>
          <p:spPr>
            <a:xfrm>
              <a:off x="7764455" y="2710035"/>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a:solidFill>
                    <a:srgbClr val="000000"/>
                  </a:solidFill>
                  <a:latin typeface="Verdana"/>
                  <a:ea typeface="Verdana" panose="020B0604030504040204" pitchFamily="34" charset="0"/>
                  <a:cs typeface="Verdana" panose="020B0604030504040204" pitchFamily="34" charset="0"/>
                </a:rPr>
                <a:t>Aarch32</a:t>
              </a:r>
              <a:r>
                <a:rPr lang="en-GB" sz="1050" baseline="30000">
                  <a:solidFill>
                    <a:srgbClr val="000000"/>
                  </a:solidFill>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98" name="Lekerekített téglalap 36"/>
            <p:cNvSpPr/>
            <p:nvPr/>
          </p:nvSpPr>
          <p:spPr>
            <a:xfrm>
              <a:off x="7784835" y="2720545"/>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9" name="Jobbra nyíl 30"/>
            <p:cNvSpPr/>
            <p:nvPr/>
          </p:nvSpPr>
          <p:spPr>
            <a:xfrm>
              <a:off x="7521330" y="3455405"/>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4" name="TextBox 79"/>
            <p:cNvSpPr txBox="1"/>
            <p:nvPr/>
          </p:nvSpPr>
          <p:spPr>
            <a:xfrm>
              <a:off x="6109" y="3091737"/>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compute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capabilities</a:t>
              </a:r>
            </a:p>
          </p:txBody>
        </p:sp>
        <p:sp>
          <p:nvSpPr>
            <p:cNvPr id="78" name="Rounded Rectangle 77"/>
            <p:cNvSpPr/>
            <p:nvPr/>
          </p:nvSpPr>
          <p:spPr bwMode="auto">
            <a:xfrm>
              <a:off x="2693616" y="1627677"/>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TextBox 78"/>
            <p:cNvSpPr txBox="1"/>
            <p:nvPr/>
          </p:nvSpPr>
          <p:spPr>
            <a:xfrm>
              <a:off x="437056" y="6601997"/>
              <a:ext cx="3159228" cy="292388"/>
            </a:xfrm>
            <a:prstGeom prst="rect">
              <a:avLst/>
            </a:prstGeom>
            <a:noFill/>
          </p:spPr>
          <p:txBody>
            <a:bodyPr wrap="square" rtlCol="0">
              <a:spAutoFit/>
            </a:bodyPr>
            <a:lstStyle/>
            <a:p>
              <a:pPr lvl="0"/>
              <a:r>
                <a:rPr lang="en-GB" sz="1300">
                  <a:solidFill>
                    <a:srgbClr val="000000"/>
                  </a:solidFill>
                </a:rPr>
                <a:t>For the </a:t>
              </a:r>
              <a:r>
                <a:rPr lang="hu-HU" sz="1300">
                  <a:solidFill>
                    <a:srgbClr val="000000"/>
                  </a:solidFill>
                </a:rPr>
                <a:t>Remarks</a:t>
              </a:r>
              <a:r>
                <a:rPr lang="en-GB" sz="1300">
                  <a:solidFill>
                    <a:srgbClr val="000000"/>
                  </a:solidFill>
                </a:rPr>
                <a:t> s</a:t>
              </a:r>
              <a:r>
                <a:rPr lang="hu-HU" sz="1300">
                  <a:solidFill>
                    <a:srgbClr val="000000"/>
                  </a:solidFill>
                </a:rPr>
                <a:t>ee the next slide.</a:t>
              </a:r>
              <a:endParaRPr lang="en-US"/>
            </a:p>
          </p:txBody>
        </p:sp>
        <p:sp>
          <p:nvSpPr>
            <p:cNvPr id="22" name="Rounded Rectangle 21"/>
            <p:cNvSpPr/>
            <p:nvPr/>
          </p:nvSpPr>
          <p:spPr bwMode="auto">
            <a:xfrm>
              <a:off x="4014112" y="1047260"/>
              <a:ext cx="5016608" cy="5810740"/>
            </a:xfrm>
            <a:prstGeom prst="roundRect">
              <a:avLst/>
            </a:prstGeom>
            <a:noFill/>
            <a:ln w="28575"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grpSp>
    </p:spTree>
    <p:extLst>
      <p:ext uri="{BB962C8B-B14F-4D97-AF65-F5344CB8AC3E}">
        <p14:creationId xmlns:p14="http://schemas.microsoft.com/office/powerpoint/2010/main" val="310709406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(5)</a:t>
            </a:r>
            <a:endParaRPr lang="en-US" sz="1700" dirty="0">
              <a:solidFill>
                <a:srgbClr val="FFFFFF"/>
              </a:solidFill>
            </a:endParaRPr>
          </a:p>
        </p:txBody>
      </p:sp>
      <p:sp>
        <p:nvSpPr>
          <p:cNvPr id="4" name="TextBox 3"/>
          <p:cNvSpPr txBox="1"/>
          <p:nvPr/>
        </p:nvSpPr>
        <p:spPr>
          <a:xfrm>
            <a:off x="230892" y="773705"/>
            <a:ext cx="8913108" cy="2616101"/>
          </a:xfrm>
          <a:prstGeom prst="rect">
            <a:avLst/>
          </a:prstGeom>
          <a:noFill/>
        </p:spPr>
        <p:txBody>
          <a:bodyPr wrap="square" rtlCol="0">
            <a:spAutoFit/>
          </a:bodyPr>
          <a:lstStyle/>
          <a:p>
            <a:pPr>
              <a:spcAft>
                <a:spcPts val="200"/>
              </a:spcAft>
            </a:pPr>
            <a:r>
              <a:rPr lang="hu-HU" sz="1600" baseline="30000"/>
              <a:t>1</a:t>
            </a:r>
            <a:r>
              <a:rPr lang="en-US" sz="1600"/>
              <a:t>The Advanced SIMD architecture extension</a:t>
            </a:r>
            <a:r>
              <a:rPr lang="hu-HU" sz="1600"/>
              <a:t> is </a:t>
            </a:r>
            <a:r>
              <a:rPr lang="en-US" sz="1600"/>
              <a:t>commonly referred to as </a:t>
            </a:r>
            <a:r>
              <a:rPr lang="hu-HU" sz="1600"/>
              <a:t>the</a:t>
            </a:r>
          </a:p>
          <a:p>
            <a:pPr>
              <a:spcAft>
                <a:spcPts val="400"/>
              </a:spcAft>
            </a:pPr>
            <a:r>
              <a:rPr lang="hu-HU" sz="1600"/>
              <a:t>   </a:t>
            </a:r>
            <a:r>
              <a:rPr lang="en-US" sz="1600"/>
              <a:t>NEON technology</a:t>
            </a:r>
            <a:r>
              <a:rPr lang="hu-HU" sz="1600"/>
              <a:t>.</a:t>
            </a:r>
          </a:p>
          <a:p>
            <a:pPr>
              <a:spcAft>
                <a:spcPts val="400"/>
              </a:spcAft>
            </a:pPr>
            <a:r>
              <a:rPr lang="hu-HU" sz="1600"/>
              <a:t>The VFP subset became depricated in the Armv8 ISA.</a:t>
            </a:r>
          </a:p>
          <a:p>
            <a:pPr>
              <a:spcAft>
                <a:spcPts val="400"/>
              </a:spcAft>
            </a:pPr>
            <a:r>
              <a:rPr lang="hu-HU" sz="1600" baseline="30000"/>
              <a:t>3</a:t>
            </a:r>
            <a:r>
              <a:rPr lang="hu-HU" sz="1600"/>
              <a:t>Jazelle-RTC (ThumbEE) became depricated in Armv7 Issue C in 10/2011.</a:t>
            </a:r>
          </a:p>
          <a:p>
            <a:r>
              <a:rPr lang="hu-HU" sz="1600" baseline="30000"/>
              <a:t>4</a:t>
            </a:r>
            <a:r>
              <a:rPr lang="hu-HU" sz="1600"/>
              <a:t>The </a:t>
            </a:r>
            <a:r>
              <a:rPr lang="en-US" sz="1600" err="1"/>
              <a:t>SV</a:t>
            </a:r>
            <a:r>
              <a:rPr lang="hu-HU" sz="1600"/>
              <a:t>E (Scalable Vector Extension) subset became introduced in the</a:t>
            </a:r>
          </a:p>
          <a:p>
            <a:pPr>
              <a:spcAft>
                <a:spcPts val="600"/>
              </a:spcAft>
            </a:pPr>
            <a:r>
              <a:rPr lang="hu-HU" sz="1600"/>
              <a:t>   Armv8 ISA </a:t>
            </a:r>
            <a:r>
              <a:rPr lang="en-GB" sz="1600"/>
              <a:t>as an optional feature, </a:t>
            </a:r>
            <a:r>
              <a:rPr lang="hu-HU" sz="1600"/>
              <a:t>only in 201</a:t>
            </a:r>
            <a:r>
              <a:rPr lang="en-US" sz="1600"/>
              <a:t>7</a:t>
            </a:r>
            <a:r>
              <a:rPr lang="hu-HU" sz="1600"/>
              <a:t>.</a:t>
            </a:r>
            <a:endParaRPr lang="en-GB" sz="1600"/>
          </a:p>
          <a:p>
            <a:r>
              <a:rPr lang="en-GB" sz="1600" baseline="30000"/>
              <a:t>5</a:t>
            </a:r>
            <a:r>
              <a:rPr lang="en-GB" sz="1600"/>
              <a:t>The AArch32 execution mode is only supported in certain implementations, e.g.</a:t>
            </a:r>
          </a:p>
          <a:p>
            <a:pPr>
              <a:spcAft>
                <a:spcPts val="400"/>
              </a:spcAft>
            </a:pPr>
            <a:r>
              <a:rPr lang="en-GB" sz="1600"/>
              <a:t>    in the Cortex-A510 CPU.</a:t>
            </a:r>
          </a:p>
          <a:p>
            <a:r>
              <a:rPr lang="en-GB" sz="1600" baseline="30000"/>
              <a:t>6</a:t>
            </a:r>
            <a:r>
              <a:rPr lang="en-GB" sz="1600"/>
              <a:t> The Thumb extension aims at reducing code size.</a:t>
            </a:r>
            <a:endParaRPr lang="hu-HU" sz="1600"/>
          </a:p>
        </p:txBody>
      </p:sp>
      <p:sp>
        <p:nvSpPr>
          <p:cNvPr id="6" name="TextBox 5"/>
          <p:cNvSpPr txBox="1"/>
          <p:nvPr/>
        </p:nvSpPr>
        <p:spPr>
          <a:xfrm>
            <a:off x="73100" y="440668"/>
            <a:ext cx="4107022" cy="338554"/>
          </a:xfrm>
          <a:prstGeom prst="rect">
            <a:avLst/>
          </a:prstGeom>
          <a:noFill/>
        </p:spPr>
        <p:txBody>
          <a:bodyPr wrap="square" rtlCol="0">
            <a:spAutoFit/>
          </a:bodyPr>
          <a:lstStyle/>
          <a:p>
            <a:r>
              <a:rPr lang="hu-HU" sz="1600" dirty="0" err="1">
                <a:solidFill>
                  <a:srgbClr val="FF0000"/>
                </a:solidFill>
              </a:rPr>
              <a:t>Remarks</a:t>
            </a:r>
            <a:r>
              <a:rPr lang="en-GB" sz="1600" dirty="0">
                <a:solidFill>
                  <a:srgbClr val="FF0000"/>
                </a:solidFill>
              </a:rPr>
              <a:t> to the introduced extensions</a:t>
            </a:r>
            <a:endParaRPr lang="en-US" sz="1600" dirty="0">
              <a:solidFill>
                <a:srgbClr val="FF0000"/>
              </a:solidFill>
            </a:endParaRPr>
          </a:p>
        </p:txBody>
      </p:sp>
    </p:spTree>
    <p:extLst>
      <p:ext uri="{BB962C8B-B14F-4D97-AF65-F5344CB8AC3E}">
        <p14:creationId xmlns:p14="http://schemas.microsoft.com/office/powerpoint/2010/main" val="320308096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(6)</a:t>
            </a:r>
            <a:endParaRPr lang="en-US" sz="1700" dirty="0">
              <a:solidFill>
                <a:srgbClr val="FFFFFF"/>
              </a:solidFill>
            </a:endParaRPr>
          </a:p>
        </p:txBody>
      </p:sp>
      <p:sp>
        <p:nvSpPr>
          <p:cNvPr id="4" name="TextBox 3"/>
          <p:cNvSpPr txBox="1"/>
          <p:nvPr/>
        </p:nvSpPr>
        <p:spPr>
          <a:xfrm>
            <a:off x="115617" y="2742101"/>
            <a:ext cx="432483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c</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Cortex-R (Real-time)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109590" y="839746"/>
            <a:ext cx="489249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b) The Cortex-M (Microcontroller)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TextBox 9"/>
          <p:cNvSpPr txBox="1"/>
          <p:nvPr/>
        </p:nvSpPr>
        <p:spPr>
          <a:xfrm>
            <a:off x="453265" y="3661078"/>
            <a:ext cx="5262979"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A32 and 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p:cNvSpPr txBox="1"/>
          <p:nvPr/>
        </p:nvSpPr>
        <p:spPr>
          <a:xfrm>
            <a:off x="445332" y="2061088"/>
            <a:ext cx="7069371" cy="6617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writing interrupt handlers in high-level languages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a variant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a:t>
            </a:r>
          </a:p>
        </p:txBody>
      </p:sp>
      <p:sp>
        <p:nvSpPr>
          <p:cNvPr id="8" name="TextBox 7"/>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effectLst/>
                <a:uLnTx/>
                <a:uFillTx/>
                <a:latin typeface="Verdana"/>
                <a:ea typeface="+mn-ea"/>
                <a:cs typeface="+mn-cs"/>
              </a:rPr>
              <a:t>[</a:t>
            </a:r>
            <a:r>
              <a:rPr kumimoji="0" lang="hu-HU" sz="1800" b="0" i="0" u="none" strike="noStrike" kern="1200" cap="none" spc="0" normalizeH="0" baseline="0" noProof="0" dirty="0">
                <a:ln>
                  <a:noFill/>
                </a:ln>
                <a:effectLst/>
                <a:uLnTx/>
                <a:uFillTx/>
                <a:latin typeface="Verdana"/>
                <a:ea typeface="+mn-ea"/>
                <a:cs typeface="+mn-cs"/>
              </a:rPr>
              <a:t>33</a:t>
            </a:r>
            <a:r>
              <a:rPr kumimoji="0" lang="en-US" sz="1800" b="0" i="0" u="none" strike="noStrike" kern="1200" cap="none" spc="0" normalizeH="0" baseline="0" noProof="0" dirty="0">
                <a:ln>
                  <a:noFill/>
                </a:ln>
                <a:effectLst/>
                <a:uLnTx/>
                <a:uFillTx/>
                <a:latin typeface="Verdana"/>
                <a:ea typeface="+mn-ea"/>
                <a:cs typeface="+mn-cs"/>
              </a:rPr>
              <a:t>], [</a:t>
            </a:r>
            <a:r>
              <a:rPr kumimoji="0" lang="hu-HU" sz="1800" b="0" i="0" u="none" strike="noStrike" kern="1200" cap="none" spc="0" normalizeH="0" baseline="0" noProof="0" dirty="0">
                <a:ln>
                  <a:noFill/>
                </a:ln>
                <a:effectLst/>
                <a:uLnTx/>
                <a:uFillTx/>
                <a:latin typeface="Verdana"/>
                <a:ea typeface="+mn-ea"/>
                <a:cs typeface="+mn-cs"/>
              </a:rPr>
              <a:t>34</a:t>
            </a:r>
            <a:r>
              <a:rPr kumimoji="0" lang="en-US" sz="1800" b="0" i="0" u="none" strike="noStrike" kern="1200" cap="none" spc="0" normalizeH="0" baseline="0" noProof="0" dirty="0">
                <a:ln>
                  <a:noFill/>
                </a:ln>
                <a:effectLst/>
                <a:uLnTx/>
                <a:uFillTx/>
                <a:latin typeface="Verdana"/>
                <a:ea typeface="+mn-ea"/>
                <a:cs typeface="+mn-cs"/>
              </a:rPr>
              <a:t>], [</a:t>
            </a:r>
            <a:r>
              <a:rPr lang="hu-HU" dirty="0">
                <a:latin typeface="Verdana"/>
              </a:rPr>
              <a:t>35</a:t>
            </a:r>
            <a:r>
              <a:rPr kumimoji="0" lang="en-US" sz="1800" b="0" i="0" u="none" strike="noStrike" kern="1200" cap="none" spc="0" normalizeH="0" baseline="0" noProof="0" dirty="0">
                <a:ln>
                  <a:noFill/>
                </a:ln>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-3</a:t>
            </a:r>
          </a:p>
        </p:txBody>
      </p:sp>
      <p:sp>
        <p:nvSpPr>
          <p:cNvPr id="3" name="Rounded Rectangle 2"/>
          <p:cNvSpPr/>
          <p:nvPr/>
        </p:nvSpPr>
        <p:spPr bwMode="auto">
          <a:xfrm>
            <a:off x="20510" y="3111950"/>
            <a:ext cx="9144000" cy="58066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285750" lvl="0" indent="-285750">
              <a:buFont typeface="Arial" panose="020B0604020202020204" pitchFamily="34" charset="0"/>
              <a:buChar char="•"/>
              <a:defRPr/>
            </a:pPr>
            <a:endParaRPr lang="en-US" sz="1600" dirty="0">
              <a:solidFill>
                <a:srgbClr val="000000"/>
              </a:solidFill>
            </a:endParaRPr>
          </a:p>
        </p:txBody>
      </p:sp>
      <p:sp>
        <p:nvSpPr>
          <p:cNvPr id="9" name="Rounded Rectangle 8"/>
          <p:cNvSpPr/>
          <p:nvPr/>
        </p:nvSpPr>
        <p:spPr bwMode="auto">
          <a:xfrm>
            <a:off x="7129" y="1205477"/>
            <a:ext cx="9144508" cy="83099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3" name="TextBox 12"/>
          <p:cNvSpPr txBox="1"/>
          <p:nvPr/>
        </p:nvSpPr>
        <p:spPr>
          <a:xfrm>
            <a:off x="449743" y="1198152"/>
            <a:ext cx="8955080" cy="830997"/>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CPUs of the M profile are optimized </a:t>
            </a:r>
            <a:r>
              <a:rPr lang="en-US" sz="1600" dirty="0">
                <a:solidFill>
                  <a:srgbClr val="0070C0"/>
                </a:solidFill>
              </a:rPr>
              <a:t>for embedded CPUs aimed at microcontroller</a:t>
            </a:r>
          </a:p>
          <a:p>
            <a:pPr lvl="0">
              <a:defRPr/>
            </a:pPr>
            <a:r>
              <a:rPr lang="en-US" sz="1600" dirty="0">
                <a:solidFill>
                  <a:srgbClr val="0070C0"/>
                </a:solidFill>
              </a:rPr>
              <a:t>      </a:t>
            </a:r>
            <a:r>
              <a:rPr lang="en-US" sz="1600" spc="-50" dirty="0">
                <a:solidFill>
                  <a:srgbClr val="0070C0"/>
                </a:solidFill>
              </a:rPr>
              <a:t>and cost-sensitive applications</a:t>
            </a:r>
            <a:r>
              <a:rPr lang="en-US" sz="1600" spc="-50" dirty="0">
                <a:solidFill>
                  <a:srgbClr val="000000"/>
                </a:solidFill>
              </a:rPr>
              <a:t>, such as IOT devices,</a:t>
            </a:r>
            <a:r>
              <a:rPr lang="hu-HU" sz="1600" dirty="0">
                <a:solidFill>
                  <a:srgbClr val="000000"/>
                </a:solidFill>
              </a:rPr>
              <a:t> </a:t>
            </a:r>
            <a:r>
              <a:rPr lang="en-US" sz="1600" dirty="0">
                <a:solidFill>
                  <a:srgbClr val="000000"/>
                </a:solidFill>
              </a:rPr>
              <a:t>smart sensors or simple</a:t>
            </a:r>
          </a:p>
          <a:p>
            <a:pPr lvl="0">
              <a:defRPr/>
            </a:pPr>
            <a:r>
              <a:rPr lang="en-US" sz="1600" dirty="0">
                <a:solidFill>
                  <a:srgbClr val="000000"/>
                </a:solidFill>
              </a:rPr>
              <a:t>      control tasks.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p:cNvSpPr txBox="1"/>
          <p:nvPr/>
        </p:nvSpPr>
        <p:spPr>
          <a:xfrm>
            <a:off x="453267" y="3116003"/>
            <a:ext cx="8596137" cy="2929007"/>
          </a:xfrm>
          <a:prstGeom prst="rect">
            <a:avLst/>
          </a:prstGeom>
          <a:noFill/>
        </p:spPr>
        <p:txBody>
          <a:bodyPr wrap="square" rtlCol="0">
            <a:spAutoFit/>
          </a:bodyPr>
          <a:lstStyle/>
          <a:p>
            <a:pPr marL="285750" lvl="0" indent="-285750">
              <a:buFont typeface="Arial" panose="020B0604020202020204" pitchFamily="34" charset="0"/>
              <a:buChar char="•"/>
              <a:defRPr/>
            </a:pPr>
            <a:r>
              <a:rPr lang="en-US" sz="1600" dirty="0">
                <a:solidFill>
                  <a:srgbClr val="000000"/>
                </a:solidFill>
              </a:rPr>
              <a:t>It is designed for </a:t>
            </a:r>
            <a:r>
              <a:rPr lang="en-US" sz="1600" dirty="0">
                <a:solidFill>
                  <a:srgbClr val="0070C0"/>
                </a:solidFill>
              </a:rPr>
              <a:t>embedded CPUs to be used in real-time applications</a:t>
            </a:r>
            <a:r>
              <a:rPr lang="en-US" sz="1600" dirty="0">
                <a:solidFill>
                  <a:srgbClr val="2D2D8A"/>
                </a:solidFill>
              </a:rPr>
              <a:t> </a:t>
            </a:r>
            <a:r>
              <a:rPr lang="en-US" sz="1600" dirty="0">
                <a:solidFill>
                  <a:srgbClr val="000000"/>
                </a:solidFill>
              </a:rPr>
              <a:t>like</a:t>
            </a:r>
          </a:p>
          <a:p>
            <a:pPr lvl="0">
              <a:spcAft>
                <a:spcPts val="1000"/>
              </a:spcAft>
              <a:defRPr/>
            </a:pPr>
            <a:r>
              <a:rPr lang="en-US" sz="1600" dirty="0">
                <a:solidFill>
                  <a:srgbClr val="000000"/>
                </a:solidFill>
              </a:rPr>
              <a:t>      automotive control, robotics, avionics or industrial electronics systems.</a:t>
            </a: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r>
              <a:rPr lang="en-US" sz="1600" dirty="0">
                <a:solidFill>
                  <a:srgbClr val="000000"/>
                </a:solidFill>
              </a:rPr>
              <a:t>     </a:t>
            </a:r>
          </a:p>
          <a:p>
            <a:pPr lvl="0">
              <a:defRPr/>
            </a:pPr>
            <a:endParaRPr lang="en-US" sz="1600" dirty="0">
              <a:solidFill>
                <a:srgbClr val="000000"/>
              </a:solidFill>
            </a:endParaRPr>
          </a:p>
          <a:p>
            <a:pPr lvl="0">
              <a:defRPr/>
            </a:pPr>
            <a:r>
              <a:rPr lang="en-US" sz="1600" dirty="0">
                <a:solidFill>
                  <a:srgbClr val="000000"/>
                </a:solidFill>
              </a:rPr>
              <a:t>      </a:t>
            </a:r>
          </a:p>
        </p:txBody>
      </p:sp>
    </p:spTree>
    <p:extLst>
      <p:ext uri="{BB962C8B-B14F-4D97-AF65-F5344CB8AC3E}">
        <p14:creationId xmlns:p14="http://schemas.microsoft.com/office/powerpoint/2010/main" val="4251582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0" grpId="0"/>
      <p:bldP spid="12" grpId="0"/>
      <p:bldP spid="3" grpId="0" animBg="1"/>
      <p:bldP spid="9" grpId="0" animBg="1"/>
      <p:bldP spid="13" grpId="0"/>
      <p:bldP spid="1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2818" y="440668"/>
            <a:ext cx="88104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Exten</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ding</a:t>
            </a:r>
            <a:r>
              <a:rPr kumimoji="0" lang="en-US" sz="1800" b="0" i="0" u="none" strike="noStrike" kern="1200" cap="none" spc="0" normalizeH="0" baseline="0" noProof="0" dirty="0">
                <a:ln>
                  <a:noFill/>
                </a:ln>
                <a:solidFill>
                  <a:srgbClr val="2D2D8A"/>
                </a:solidFill>
                <a:effectLst/>
                <a:uLnTx/>
                <a:uFillTx/>
                <a:latin typeface="Verdana"/>
                <a:ea typeface="+mn-ea"/>
                <a:cs typeface="+mn-cs"/>
              </a:rPr>
              <a:t> the ARM Cortex family with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SecurCore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profile in 10/2007</a:t>
            </a:r>
          </a:p>
        </p:txBody>
      </p:sp>
      <p:sp>
        <p:nvSpPr>
          <p:cNvPr id="5" name="Title 1"/>
          <p:cNvSpPr>
            <a:spLocks noGrp="1"/>
          </p:cNvSpPr>
          <p:nvPr>
            <p:ph type="title"/>
          </p:nvPr>
        </p:nvSpPr>
        <p:spPr>
          <a:xfrm>
            <a:off x="-8467" y="-83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(7)</a:t>
            </a:r>
            <a:endParaRPr lang="en-US" sz="1700" dirty="0">
              <a:solidFill>
                <a:srgbClr val="FFFFFF"/>
              </a:solidFill>
            </a:endParaRPr>
          </a:p>
        </p:txBody>
      </p:sp>
      <p:sp>
        <p:nvSpPr>
          <p:cNvPr id="2" name="Rounded Rectangle 1"/>
          <p:cNvSpPr/>
          <p:nvPr/>
        </p:nvSpPr>
        <p:spPr bwMode="auto">
          <a:xfrm>
            <a:off x="-508" y="877428"/>
            <a:ext cx="9144000" cy="6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7" name="TextBox 6"/>
          <p:cNvSpPr txBox="1"/>
          <p:nvPr/>
        </p:nvSpPr>
        <p:spPr>
          <a:xfrm>
            <a:off x="235659" y="877428"/>
            <a:ext cx="6141810"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In 10/2007 ARM introduced the </a:t>
            </a:r>
            <a:r>
              <a:rPr kumimoji="0" lang="en-US" sz="1600" b="0" i="0" u="none" strike="noStrike" kern="1200" cap="none" spc="0" normalizeH="0" baseline="0" noProof="0" err="1">
                <a:ln>
                  <a:noFill/>
                </a:ln>
                <a:solidFill>
                  <a:srgbClr val="FF0000"/>
                </a:solidFill>
                <a:effectLst/>
                <a:uLnTx/>
                <a:uFillTx/>
                <a:latin typeface="Verdana"/>
                <a:ea typeface="+mn-ea"/>
                <a:cs typeface="+mn-cs"/>
              </a:rPr>
              <a:t>SecurCore</a:t>
            </a:r>
            <a:r>
              <a:rPr kumimoji="0" lang="en-US" sz="1600" b="0" i="0" u="none" strike="noStrike" kern="1200" cap="none" spc="0" normalizeH="0" baseline="0" noProof="0">
                <a:ln>
                  <a:noFill/>
                </a:ln>
                <a:solidFill>
                  <a:srgbClr val="FF0000"/>
                </a:solidFill>
                <a:effectLst/>
                <a:uLnTx/>
                <a:uFillTx/>
                <a:latin typeface="Verdana"/>
                <a:ea typeface="+mn-ea"/>
                <a:cs typeface="+mn-cs"/>
              </a:rPr>
              <a:t> profile</a:t>
            </a:r>
            <a:r>
              <a:rPr kumimoji="0" lang="en-US" sz="1600" b="0" i="0" u="none" strike="noStrike" kern="1200" cap="none" spc="0" normalizeH="0" baseline="0" noProof="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It is optimized </a:t>
            </a:r>
            <a:r>
              <a:rPr kumimoji="0" lang="en-US" sz="1600" b="0" i="0" u="none" strike="noStrike" kern="1200" cap="none" spc="0" normalizeH="0" baseline="0" noProof="0">
                <a:ln>
                  <a:noFill/>
                </a:ln>
                <a:solidFill>
                  <a:srgbClr val="0070C0"/>
                </a:solidFill>
                <a:effectLst/>
                <a:uLnTx/>
                <a:uFillTx/>
                <a:latin typeface="Verdana"/>
                <a:ea typeface="+mn-ea"/>
                <a:cs typeface="+mn-cs"/>
              </a:rPr>
              <a:t>for smart card and secure applications</a:t>
            </a:r>
            <a:r>
              <a:rPr kumimoji="0" lang="en-US" sz="1600" b="0" i="0" u="none" strike="noStrike" kern="1200" cap="none" spc="0" normalizeH="0" baseline="0" noProof="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108667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67" y="-475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(8)</a:t>
            </a:r>
            <a:endParaRPr lang="en-US" sz="1700" dirty="0">
              <a:solidFill>
                <a:srgbClr val="FFFFFF"/>
              </a:solidFill>
            </a:endParaRPr>
          </a:p>
        </p:txBody>
      </p:sp>
      <p:pic>
        <p:nvPicPr>
          <p:cNvPr id="1024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8875" t="13200" r="9625" b="6600"/>
          <a:stretch/>
        </p:blipFill>
        <p:spPr bwMode="auto">
          <a:xfrm>
            <a:off x="2887579" y="693135"/>
            <a:ext cx="6118095" cy="6111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7774" y="652686"/>
            <a:ext cx="2836034" cy="120032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Cortex profiles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and related CPU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(as of 2015</a:t>
            </a:r>
            <a:r>
              <a:rPr kumimoji="0" lang="hu-HU" sz="1800" b="0" i="0" u="none" strike="noStrike" kern="1200" cap="none" spc="0" normalizeH="0" baseline="0" noProof="0" dirty="0">
                <a:ln>
                  <a:noFill/>
                </a:ln>
                <a:solidFill>
                  <a:srgbClr val="333399"/>
                </a:solidFill>
                <a:effectLst/>
                <a:uLnTx/>
                <a:uFillTx/>
                <a:latin typeface="Verdana"/>
                <a:ea typeface="+mn-ea"/>
                <a:cs typeface="+mn-cs"/>
              </a:rPr>
              <a:t>)</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03623067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1748"/>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(9)</a:t>
            </a:r>
            <a:endParaRPr lang="en-US" sz="1700" dirty="0">
              <a:solidFill>
                <a:srgbClr val="FFFFFF"/>
              </a:solidFill>
            </a:endParaRPr>
          </a:p>
        </p:txBody>
      </p:sp>
      <p:sp>
        <p:nvSpPr>
          <p:cNvPr id="7" name="TextBox 6"/>
          <p:cNvSpPr txBox="1"/>
          <p:nvPr/>
        </p:nvSpPr>
        <p:spPr>
          <a:xfrm>
            <a:off x="73765" y="745988"/>
            <a:ext cx="904427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the general scope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Lecture Notes, subsequently,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we will only focus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  on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Cortex-A series of CPU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p:cNvSpPr txBox="1"/>
          <p:nvPr/>
        </p:nvSpPr>
        <p:spPr>
          <a:xfrm>
            <a:off x="73765" y="440668"/>
            <a:ext cx="9766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Tree>
    <p:extLst>
      <p:ext uri="{BB962C8B-B14F-4D97-AF65-F5344CB8AC3E}">
        <p14:creationId xmlns:p14="http://schemas.microsoft.com/office/powerpoint/2010/main" val="261521967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851"/>
            <a:ext cx="9144000" cy="393700"/>
          </a:xfrm>
          <a:solidFill>
            <a:srgbClr val="0066FF"/>
          </a:solidFill>
        </p:spPr>
        <p:txBody>
          <a:bodyPr/>
          <a:lstStyle/>
          <a:p>
            <a:r>
              <a:rPr lang="en-US" sz="1700" kern="1200" dirty="0">
                <a:solidFill>
                  <a:srgbClr val="FFFFFF"/>
                </a:solidFill>
              </a:rPr>
              <a:t>3.2 Overview of the Cortex family of CPU cores (10)</a:t>
            </a:r>
            <a:endParaRPr lang="en-GB" sz="1700" dirty="0"/>
          </a:p>
        </p:txBody>
      </p:sp>
      <p:sp>
        <p:nvSpPr>
          <p:cNvPr id="43" name="TextBox 42"/>
          <p:cNvSpPr txBox="1"/>
          <p:nvPr/>
        </p:nvSpPr>
        <p:spPr>
          <a:xfrm>
            <a:off x="75052" y="449378"/>
            <a:ext cx="4876143" cy="69762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Evolution of the Cortex-A family of CPUs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333399"/>
                </a:solidFill>
                <a:latin typeface="Verdana"/>
              </a:rPr>
              <a:t>Overview</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C4988053-683A-84B5-FA9A-BCC280CCF4D7}"/>
              </a:ext>
            </a:extLst>
          </p:cNvPr>
          <p:cNvSpPr/>
          <p:nvPr/>
        </p:nvSpPr>
        <p:spPr bwMode="auto">
          <a:xfrm>
            <a:off x="-10160" y="1188688"/>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dirty="0">
              <a:ln>
                <a:noFill/>
              </a:ln>
              <a:solidFill>
                <a:schemeClr val="tx1"/>
              </a:solidFill>
              <a:effectLst/>
              <a:latin typeface="Verdana" pitchFamily="34" charset="0"/>
            </a:endParaRPr>
          </a:p>
        </p:txBody>
      </p:sp>
      <p:sp>
        <p:nvSpPr>
          <p:cNvPr id="6" name="Text Box 7">
            <a:extLst>
              <a:ext uri="{FF2B5EF4-FFF2-40B4-BE49-F238E27FC236}">
                <a16:creationId xmlns:a16="http://schemas.microsoft.com/office/drawing/2014/main" id="{C09DB237-4180-3342-CAC6-2679D64CE4A9}"/>
              </a:ext>
            </a:extLst>
          </p:cNvPr>
          <p:cNvSpPr txBox="1">
            <a:spLocks noChangeArrowheads="1"/>
          </p:cNvSpPr>
          <p:nvPr/>
        </p:nvSpPr>
        <p:spPr bwMode="auto">
          <a:xfrm>
            <a:off x="-52900" y="2022093"/>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  Armv7-A ISA</a:t>
            </a:r>
          </a:p>
        </p:txBody>
      </p:sp>
      <p:sp>
        <p:nvSpPr>
          <p:cNvPr id="7" name="Text Box 16">
            <a:extLst>
              <a:ext uri="{FF2B5EF4-FFF2-40B4-BE49-F238E27FC236}">
                <a16:creationId xmlns:a16="http://schemas.microsoft.com/office/drawing/2014/main" id="{4DF974A9-602D-A07D-C79A-C3537C9E260E}"/>
              </a:ext>
            </a:extLst>
          </p:cNvPr>
          <p:cNvSpPr txBox="1">
            <a:spLocks noChangeArrowheads="1"/>
          </p:cNvSpPr>
          <p:nvPr/>
        </p:nvSpPr>
        <p:spPr bwMode="auto">
          <a:xfrm>
            <a:off x="3919358" y="1298002"/>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8" name="Text Box 7">
            <a:extLst>
              <a:ext uri="{FF2B5EF4-FFF2-40B4-BE49-F238E27FC236}">
                <a16:creationId xmlns:a16="http://schemas.microsoft.com/office/drawing/2014/main" id="{4F9F7AAB-E6A6-5D16-FC69-5FE1E96617F0}"/>
              </a:ext>
            </a:extLst>
          </p:cNvPr>
          <p:cNvSpPr txBox="1">
            <a:spLocks noChangeArrowheads="1"/>
          </p:cNvSpPr>
          <p:nvPr/>
        </p:nvSpPr>
        <p:spPr bwMode="auto">
          <a:xfrm>
            <a:off x="2492205" y="2020557"/>
            <a:ext cx="215501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10" name="Text Box 7">
            <a:extLst>
              <a:ext uri="{FF2B5EF4-FFF2-40B4-BE49-F238E27FC236}">
                <a16:creationId xmlns:a16="http://schemas.microsoft.com/office/drawing/2014/main" id="{49FE44ED-5CAA-D0E1-BBC7-AD454EE94FA0}"/>
              </a:ext>
            </a:extLst>
          </p:cNvPr>
          <p:cNvSpPr txBox="1">
            <a:spLocks noChangeArrowheads="1"/>
          </p:cNvSpPr>
          <p:nvPr/>
        </p:nvSpPr>
        <p:spPr bwMode="auto">
          <a:xfrm>
            <a:off x="4724400" y="2020282"/>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11" name="Right Arrow 17">
            <a:extLst>
              <a:ext uri="{FF2B5EF4-FFF2-40B4-BE49-F238E27FC236}">
                <a16:creationId xmlns:a16="http://schemas.microsoft.com/office/drawing/2014/main" id="{D207C083-4532-FFE2-8FB8-A9CEB0195849}"/>
              </a:ext>
            </a:extLst>
          </p:cNvPr>
          <p:cNvSpPr/>
          <p:nvPr/>
        </p:nvSpPr>
        <p:spPr bwMode="auto">
          <a:xfrm>
            <a:off x="2511855" y="210899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 Box 7">
            <a:extLst>
              <a:ext uri="{FF2B5EF4-FFF2-40B4-BE49-F238E27FC236}">
                <a16:creationId xmlns:a16="http://schemas.microsoft.com/office/drawing/2014/main" id="{1B038090-FAAB-5E3D-84D5-97E086E19752}"/>
              </a:ext>
            </a:extLst>
          </p:cNvPr>
          <p:cNvSpPr txBox="1">
            <a:spLocks noChangeArrowheads="1"/>
          </p:cNvSpPr>
          <p:nvPr/>
        </p:nvSpPr>
        <p:spPr bwMode="auto">
          <a:xfrm>
            <a:off x="6883959" y="2022093"/>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13" name="Right Arrow 35">
            <a:extLst>
              <a:ext uri="{FF2B5EF4-FFF2-40B4-BE49-F238E27FC236}">
                <a16:creationId xmlns:a16="http://schemas.microsoft.com/office/drawing/2014/main" id="{19903172-140F-9EF2-D1B7-C96619A34BDC}"/>
              </a:ext>
            </a:extLst>
          </p:cNvPr>
          <p:cNvSpPr/>
          <p:nvPr/>
        </p:nvSpPr>
        <p:spPr bwMode="auto">
          <a:xfrm>
            <a:off x="4562410" y="212698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Right Arrow 36">
            <a:extLst>
              <a:ext uri="{FF2B5EF4-FFF2-40B4-BE49-F238E27FC236}">
                <a16:creationId xmlns:a16="http://schemas.microsoft.com/office/drawing/2014/main" id="{A4893F51-8F58-9819-06E3-6D7E2FDAECE2}"/>
              </a:ext>
            </a:extLst>
          </p:cNvPr>
          <p:cNvSpPr/>
          <p:nvPr/>
        </p:nvSpPr>
        <p:spPr bwMode="auto">
          <a:xfrm>
            <a:off x="6812660" y="212698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16" name="Straight Connector 15">
            <a:extLst>
              <a:ext uri="{FF2B5EF4-FFF2-40B4-BE49-F238E27FC236}">
                <a16:creationId xmlns:a16="http://schemas.microsoft.com/office/drawing/2014/main" id="{37359E7C-D315-1917-D1C9-F62CAE042D5C}"/>
              </a:ext>
            </a:extLst>
          </p:cNvPr>
          <p:cNvCxnSpPr>
            <a:cxnSpLocks/>
            <a:endCxn id="47" idx="6"/>
          </p:cNvCxnSpPr>
          <p:nvPr/>
        </p:nvCxnSpPr>
        <p:spPr>
          <a:xfrm flipH="1">
            <a:off x="1358754" y="1649435"/>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37FACFB-6E27-AA4E-B5E1-DFCBC67D0B39}"/>
              </a:ext>
            </a:extLst>
          </p:cNvPr>
          <p:cNvCxnSpPr>
            <a:cxnSpLocks/>
            <a:endCxn id="44" idx="1"/>
          </p:cNvCxnSpPr>
          <p:nvPr/>
        </p:nvCxnSpPr>
        <p:spPr>
          <a:xfrm>
            <a:off x="4668431" y="1647616"/>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13">
            <a:extLst>
              <a:ext uri="{FF2B5EF4-FFF2-40B4-BE49-F238E27FC236}">
                <a16:creationId xmlns:a16="http://schemas.microsoft.com/office/drawing/2014/main" id="{E75518AA-4FFE-B1CC-300D-F2DF4716E42C}"/>
              </a:ext>
            </a:extLst>
          </p:cNvPr>
          <p:cNvSpPr>
            <a:spLocks noChangeArrowheads="1"/>
          </p:cNvSpPr>
          <p:nvPr/>
        </p:nvSpPr>
        <p:spPr bwMode="auto">
          <a:xfrm>
            <a:off x="3512959" y="1929701"/>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30" name="Straight Connector 29">
            <a:extLst>
              <a:ext uri="{FF2B5EF4-FFF2-40B4-BE49-F238E27FC236}">
                <a16:creationId xmlns:a16="http://schemas.microsoft.com/office/drawing/2014/main" id="{BCD6575E-3D26-6523-5EAB-09CB367746D9}"/>
              </a:ext>
            </a:extLst>
          </p:cNvPr>
          <p:cNvCxnSpPr>
            <a:cxnSpLocks/>
            <a:endCxn id="29" idx="7"/>
          </p:cNvCxnSpPr>
          <p:nvPr/>
        </p:nvCxnSpPr>
        <p:spPr bwMode="auto">
          <a:xfrm flipH="1">
            <a:off x="3574415" y="1647616"/>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 name="Oval 13">
            <a:extLst>
              <a:ext uri="{FF2B5EF4-FFF2-40B4-BE49-F238E27FC236}">
                <a16:creationId xmlns:a16="http://schemas.microsoft.com/office/drawing/2014/main" id="{906930B0-3D45-A9F2-CD64-570FD2F1D220}"/>
              </a:ext>
            </a:extLst>
          </p:cNvPr>
          <p:cNvSpPr>
            <a:spLocks noChangeArrowheads="1"/>
          </p:cNvSpPr>
          <p:nvPr/>
        </p:nvSpPr>
        <p:spPr bwMode="auto">
          <a:xfrm>
            <a:off x="5706082" y="1925029"/>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5" name="Straight Connector 44">
            <a:extLst>
              <a:ext uri="{FF2B5EF4-FFF2-40B4-BE49-F238E27FC236}">
                <a16:creationId xmlns:a16="http://schemas.microsoft.com/office/drawing/2014/main" id="{33E33E85-B056-F2E4-0DB0-A8FEF115DBA5}"/>
              </a:ext>
            </a:extLst>
          </p:cNvPr>
          <p:cNvCxnSpPr>
            <a:cxnSpLocks/>
            <a:endCxn id="46" idx="2"/>
          </p:cNvCxnSpPr>
          <p:nvPr/>
        </p:nvCxnSpPr>
        <p:spPr>
          <a:xfrm>
            <a:off x="4668431" y="1649232"/>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Oval 13">
            <a:extLst>
              <a:ext uri="{FF2B5EF4-FFF2-40B4-BE49-F238E27FC236}">
                <a16:creationId xmlns:a16="http://schemas.microsoft.com/office/drawing/2014/main" id="{A59543DC-314D-64E0-5AD5-606A77DC2AC2}"/>
              </a:ext>
            </a:extLst>
          </p:cNvPr>
          <p:cNvSpPr>
            <a:spLocks noChangeArrowheads="1"/>
          </p:cNvSpPr>
          <p:nvPr/>
        </p:nvSpPr>
        <p:spPr bwMode="auto">
          <a:xfrm>
            <a:off x="8017024" y="191652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7" name="Oval 13">
            <a:extLst>
              <a:ext uri="{FF2B5EF4-FFF2-40B4-BE49-F238E27FC236}">
                <a16:creationId xmlns:a16="http://schemas.microsoft.com/office/drawing/2014/main" id="{CF48DC7E-76EF-7863-B24C-7B63795B34A5}"/>
              </a:ext>
            </a:extLst>
          </p:cNvPr>
          <p:cNvSpPr>
            <a:spLocks noChangeArrowheads="1"/>
          </p:cNvSpPr>
          <p:nvPr/>
        </p:nvSpPr>
        <p:spPr bwMode="auto">
          <a:xfrm>
            <a:off x="1285888" y="1939394"/>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559525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additive="base">
                                        <p:cTn id="29" dur="500" fill="hold"/>
                                        <p:tgtEl>
                                          <p:spTgt spid="29"/>
                                        </p:tgtEl>
                                        <p:attrNameLst>
                                          <p:attrName>ppt_x</p:attrName>
                                        </p:attrNameLst>
                                      </p:cBhvr>
                                      <p:tavLst>
                                        <p:tav tm="0">
                                          <p:val>
                                            <p:strVal val="#ppt_x"/>
                                          </p:val>
                                        </p:tav>
                                        <p:tav tm="100000">
                                          <p:val>
                                            <p:strVal val="#ppt_x"/>
                                          </p:val>
                                        </p:tav>
                                      </p:tavLst>
                                    </p:anim>
                                    <p:anim calcmode="lin" valueType="num">
                                      <p:cBhvr additive="base">
                                        <p:cTn id="30" dur="500" fill="hold"/>
                                        <p:tgtEl>
                                          <p:spTgt spid="2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500" fill="hold"/>
                                        <p:tgtEl>
                                          <p:spTgt spid="25"/>
                                        </p:tgtEl>
                                        <p:attrNameLst>
                                          <p:attrName>ppt_x</p:attrName>
                                        </p:attrNameLst>
                                      </p:cBhvr>
                                      <p:tavLst>
                                        <p:tav tm="0">
                                          <p:val>
                                            <p:strVal val="#ppt_x"/>
                                          </p:val>
                                        </p:tav>
                                        <p:tav tm="100000">
                                          <p:val>
                                            <p:strVal val="#ppt_x"/>
                                          </p:val>
                                        </p:tav>
                                      </p:tavLst>
                                    </p:anim>
                                    <p:anim calcmode="lin" valueType="num">
                                      <p:cBhvr additive="base">
                                        <p:cTn id="42" dur="500" fill="hold"/>
                                        <p:tgtEl>
                                          <p:spTgt spid="25"/>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500" fill="hold"/>
                                        <p:tgtEl>
                                          <p:spTgt spid="44"/>
                                        </p:tgtEl>
                                        <p:attrNameLst>
                                          <p:attrName>ppt_x</p:attrName>
                                        </p:attrNameLst>
                                      </p:cBhvr>
                                      <p:tavLst>
                                        <p:tav tm="0">
                                          <p:val>
                                            <p:strVal val="#ppt_x"/>
                                          </p:val>
                                        </p:tav>
                                        <p:tav tm="100000">
                                          <p:val>
                                            <p:strVal val="#ppt_x"/>
                                          </p:val>
                                        </p:tav>
                                      </p:tavLst>
                                    </p:anim>
                                    <p:anim calcmode="lin" valueType="num">
                                      <p:cBhvr additive="base">
                                        <p:cTn id="46" dur="500" fill="hold"/>
                                        <p:tgtEl>
                                          <p:spTgt spid="4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additive="base">
                                        <p:cTn id="61" dur="500" fill="hold"/>
                                        <p:tgtEl>
                                          <p:spTgt spid="46"/>
                                        </p:tgtEl>
                                        <p:attrNameLst>
                                          <p:attrName>ppt_x</p:attrName>
                                        </p:attrNameLst>
                                      </p:cBhvr>
                                      <p:tavLst>
                                        <p:tav tm="0">
                                          <p:val>
                                            <p:strVal val="#ppt_x"/>
                                          </p:val>
                                        </p:tav>
                                        <p:tav tm="100000">
                                          <p:val>
                                            <p:strVal val="#ppt_x"/>
                                          </p:val>
                                        </p:tav>
                                      </p:tavLst>
                                    </p:anim>
                                    <p:anim calcmode="lin" valueType="num">
                                      <p:cBhvr additive="base">
                                        <p:cTn id="62" dur="500" fill="hold"/>
                                        <p:tgtEl>
                                          <p:spTgt spid="46"/>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5"/>
                                        </p:tgtEl>
                                        <p:attrNameLst>
                                          <p:attrName>style.visibility</p:attrName>
                                        </p:attrNameLst>
                                      </p:cBhvr>
                                      <p:to>
                                        <p:strVal val="visible"/>
                                      </p:to>
                                    </p:set>
                                    <p:anim calcmode="lin" valueType="num">
                                      <p:cBhvr additive="base">
                                        <p:cTn id="65" dur="500" fill="hold"/>
                                        <p:tgtEl>
                                          <p:spTgt spid="45"/>
                                        </p:tgtEl>
                                        <p:attrNameLst>
                                          <p:attrName>ppt_x</p:attrName>
                                        </p:attrNameLst>
                                      </p:cBhvr>
                                      <p:tavLst>
                                        <p:tav tm="0">
                                          <p:val>
                                            <p:strVal val="#ppt_x"/>
                                          </p:val>
                                        </p:tav>
                                        <p:tav tm="100000">
                                          <p:val>
                                            <p:strVal val="#ppt_x"/>
                                          </p:val>
                                        </p:tav>
                                      </p:tavLst>
                                    </p:anim>
                                    <p:anim calcmode="lin" valueType="num">
                                      <p:cBhvr additive="base">
                                        <p:cTn id="66" dur="500" fill="hold"/>
                                        <p:tgtEl>
                                          <p:spTgt spid="4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10" grpId="0"/>
      <p:bldP spid="11" grpId="0" animBg="1"/>
      <p:bldP spid="12" grpId="0"/>
      <p:bldP spid="13" grpId="0" animBg="1"/>
      <p:bldP spid="14" grpId="0" animBg="1"/>
      <p:bldP spid="29" grpId="0" animBg="1"/>
      <p:bldP spid="44" grpId="0" animBg="1"/>
      <p:bldP spid="4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91062" y="1578624"/>
            <a:ext cx="8053497"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 Armv7-A ISA-based 32-bit Cortex-A CPUs</a:t>
            </a:r>
          </a:p>
        </p:txBody>
      </p:sp>
      <p:grpSp>
        <p:nvGrpSpPr>
          <p:cNvPr id="2" name="Group 4">
            <a:extLst>
              <a:ext uri="{FF2B5EF4-FFF2-40B4-BE49-F238E27FC236}">
                <a16:creationId xmlns:a16="http://schemas.microsoft.com/office/drawing/2014/main" id="{30C97179-277A-FF95-A099-6F506B15C713}"/>
              </a:ext>
            </a:extLst>
          </p:cNvPr>
          <p:cNvGrpSpPr>
            <a:grpSpLocks/>
          </p:cNvGrpSpPr>
          <p:nvPr/>
        </p:nvGrpSpPr>
        <p:grpSpPr bwMode="auto">
          <a:xfrm>
            <a:off x="467174" y="2538095"/>
            <a:ext cx="8092626" cy="468000"/>
            <a:chOff x="668" y="1638"/>
            <a:chExt cx="4481" cy="309"/>
          </a:xfrm>
        </p:grpSpPr>
        <p:sp>
          <p:nvSpPr>
            <p:cNvPr id="3" name="AutoShape 5">
              <a:extLst>
                <a:ext uri="{FF2B5EF4-FFF2-40B4-BE49-F238E27FC236}">
                  <a16:creationId xmlns:a16="http://schemas.microsoft.com/office/drawing/2014/main" id="{621C493F-F898-F517-61F4-8D295848E5A0}"/>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3.3.1 </a:t>
              </a:r>
              <a:r>
                <a:rPr lang="en-US" sz="2000" kern="1200" dirty="0">
                  <a:solidFill>
                    <a:srgbClr val="FFFFFF"/>
                  </a:solidFill>
                </a:rPr>
                <a:t> Overview of Armv7-based 32-bit CPU designs</a:t>
              </a:r>
              <a:endParaRPr lang="en-US" altLang="en-US" sz="1900" dirty="0">
                <a:solidFill>
                  <a:srgbClr val="FFFFFF"/>
                </a:solidFill>
                <a:latin typeface="Verdana" pitchFamily="34" charset="0"/>
                <a:cs typeface="Times New Roman" pitchFamily="18" charset="0"/>
              </a:endParaRPr>
            </a:p>
          </p:txBody>
        </p:sp>
        <p:sp>
          <p:nvSpPr>
            <p:cNvPr id="4" name="Text Box 6">
              <a:extLst>
                <a:ext uri="{FF2B5EF4-FFF2-40B4-BE49-F238E27FC236}">
                  <a16:creationId xmlns:a16="http://schemas.microsoft.com/office/drawing/2014/main" id="{6B625912-2635-C728-B49E-AEA8BACBBC27}"/>
                </a:ext>
              </a:extLst>
            </p:cNvPr>
            <p:cNvSpPr txBox="1">
              <a:spLocks noChangeArrowheads="1"/>
            </p:cNvSpPr>
            <p:nvPr/>
          </p:nvSpPr>
          <p:spPr bwMode="auto">
            <a:xfrm>
              <a:off x="668"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5" name="Group 7">
            <a:extLst>
              <a:ext uri="{FF2B5EF4-FFF2-40B4-BE49-F238E27FC236}">
                <a16:creationId xmlns:a16="http://schemas.microsoft.com/office/drawing/2014/main" id="{038E25AD-B6F5-FD5B-4D67-7C8201130400}"/>
              </a:ext>
            </a:extLst>
          </p:cNvPr>
          <p:cNvGrpSpPr>
            <a:grpSpLocks/>
          </p:cNvGrpSpPr>
          <p:nvPr/>
        </p:nvGrpSpPr>
        <p:grpSpPr bwMode="auto">
          <a:xfrm>
            <a:off x="437533" y="3059763"/>
            <a:ext cx="8122267" cy="468000"/>
            <a:chOff x="651" y="1632"/>
            <a:chExt cx="4496" cy="414"/>
          </a:xfrm>
        </p:grpSpPr>
        <p:sp>
          <p:nvSpPr>
            <p:cNvPr id="6" name="AutoShape 8">
              <a:extLst>
                <a:ext uri="{FF2B5EF4-FFF2-40B4-BE49-F238E27FC236}">
                  <a16:creationId xmlns:a16="http://schemas.microsoft.com/office/drawing/2014/main" id="{089962B2-8FFF-7A33-F55E-D6AC653E3445}"/>
                </a:ext>
              </a:extLst>
            </p:cNvPr>
            <p:cNvSpPr>
              <a:spLocks noChangeArrowheads="1"/>
            </p:cNvSpPr>
            <p:nvPr/>
          </p:nvSpPr>
          <p:spPr bwMode="auto">
            <a:xfrm>
              <a:off x="951" y="1638"/>
              <a:ext cx="4196"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lang="en-US" altLang="en-US" sz="1900" dirty="0">
                  <a:solidFill>
                    <a:srgbClr val="FFFFFF"/>
                  </a:solidFill>
                  <a:latin typeface="Verdana" pitchFamily="34" charset="0"/>
                  <a:cs typeface="Times New Roman" pitchFamily="18" charset="0"/>
                </a:rPr>
                <a:t>3.3.2 </a:t>
              </a:r>
              <a:r>
                <a:rPr kumimoji="0" lang="en-US" sz="1900" b="0" i="0" u="none" strike="noStrike" kern="1200" cap="none" normalizeH="0" baseline="0" noProof="0" dirty="0">
                  <a:ln>
                    <a:noFill/>
                  </a:ln>
                  <a:solidFill>
                    <a:srgbClr val="FFFFFF"/>
                  </a:solidFill>
                  <a:effectLst/>
                  <a:uLnTx/>
                  <a:uFillTx/>
                  <a:latin typeface="Verdana"/>
                  <a:ea typeface="+mn-ea"/>
                  <a:cs typeface="+mn-cs"/>
                </a:rPr>
                <a:t>Armv7-based 32-bit single-core CPUs</a:t>
              </a:r>
              <a:r>
                <a:rPr lang="en-US" sz="1900" dirty="0">
                  <a:solidFill>
                    <a:srgbClr val="FFFFFF"/>
                  </a:solidFill>
                  <a:latin typeface="Verdana"/>
                </a:rPr>
                <a:t>           </a:t>
              </a:r>
              <a:r>
                <a:rPr kumimoji="0" lang="en-US" sz="1900" b="0" i="0" u="none" strike="noStrike" kern="1200" cap="none" normalizeH="0" baseline="0" noProof="0" dirty="0">
                  <a:ln>
                    <a:noFill/>
                  </a:ln>
                  <a:solidFill>
                    <a:srgbClr val="FFFFFF"/>
                  </a:solidFill>
                  <a:effectLst/>
                  <a:uLnTx/>
                  <a:uFillTx/>
                  <a:latin typeface="Verdana"/>
                  <a:ea typeface="+mn-ea"/>
                  <a:cs typeface="+mn-cs"/>
                </a:rPr>
                <a:t> </a:t>
              </a:r>
              <a:endParaRPr lang="en-US" altLang="en-US" sz="1900" dirty="0">
                <a:solidFill>
                  <a:srgbClr val="FFFFFF"/>
                </a:solidFill>
                <a:latin typeface="Verdana" pitchFamily="34" charset="0"/>
                <a:cs typeface="Times New Roman" pitchFamily="18" charset="0"/>
              </a:endParaRPr>
            </a:p>
          </p:txBody>
        </p:sp>
        <p:sp>
          <p:nvSpPr>
            <p:cNvPr id="7" name="Text Box 9">
              <a:extLst>
                <a:ext uri="{FF2B5EF4-FFF2-40B4-BE49-F238E27FC236}">
                  <a16:creationId xmlns:a16="http://schemas.microsoft.com/office/drawing/2014/main" id="{7EFAA16A-8C9B-148F-0154-ACF50A50CBA0}"/>
                </a:ext>
              </a:extLst>
            </p:cNvPr>
            <p:cNvSpPr txBox="1">
              <a:spLocks noChangeArrowheads="1"/>
            </p:cNvSpPr>
            <p:nvPr/>
          </p:nvSpPr>
          <p:spPr bwMode="auto">
            <a:xfrm>
              <a:off x="651" y="163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8" name="Group 16">
            <a:extLst>
              <a:ext uri="{FF2B5EF4-FFF2-40B4-BE49-F238E27FC236}">
                <a16:creationId xmlns:a16="http://schemas.microsoft.com/office/drawing/2014/main" id="{48921170-689F-6571-E150-F91539FC4B7A}"/>
              </a:ext>
            </a:extLst>
          </p:cNvPr>
          <p:cNvGrpSpPr>
            <a:grpSpLocks/>
          </p:cNvGrpSpPr>
          <p:nvPr/>
        </p:nvGrpSpPr>
        <p:grpSpPr bwMode="auto">
          <a:xfrm>
            <a:off x="491470" y="4094645"/>
            <a:ext cx="8073528" cy="468000"/>
            <a:chOff x="719" y="1597"/>
            <a:chExt cx="4456" cy="555"/>
          </a:xfrm>
        </p:grpSpPr>
        <p:sp>
          <p:nvSpPr>
            <p:cNvPr id="9" name="AutoShape 17">
              <a:extLst>
                <a:ext uri="{FF2B5EF4-FFF2-40B4-BE49-F238E27FC236}">
                  <a16:creationId xmlns:a16="http://schemas.microsoft.com/office/drawing/2014/main" id="{7C9EC4F1-716B-0D38-4A28-FE772D2708EC}"/>
                </a:ext>
              </a:extLst>
            </p:cNvPr>
            <p:cNvSpPr>
              <a:spLocks noChangeArrowheads="1"/>
            </p:cNvSpPr>
            <p:nvPr/>
          </p:nvSpPr>
          <p:spPr bwMode="auto">
            <a:xfrm>
              <a:off x="979" y="1621"/>
              <a:ext cx="4196" cy="531"/>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3.3.4 Armv7-based 32-bit </a:t>
              </a:r>
              <a:r>
                <a:rPr kumimoji="0" lang="en-US" altLang="en-US" sz="1900" b="0" i="0" u="none" strike="noStrike" kern="1200" cap="none" spc="0" normalizeH="0" baseline="0" noProof="0" dirty="0" err="1">
                  <a:ln>
                    <a:noFill/>
                  </a:ln>
                  <a:solidFill>
                    <a:srgbClr val="FFFFFF"/>
                  </a:solidFill>
                  <a:effectLst/>
                  <a:uLnTx/>
                  <a:uFillTx/>
                  <a:latin typeface="Verdana" pitchFamily="34" charset="0"/>
                  <a:ea typeface="+mn-ea"/>
                  <a:cs typeface="Arial" charset="0"/>
                </a:rPr>
                <a:t>big.little</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 CPUs</a:t>
              </a:r>
            </a:p>
            <a:p>
              <a:pPr eaLnBrk="1" fontAlgn="base" hangingPunct="1">
                <a:spcBef>
                  <a:spcPct val="0"/>
                </a:spcBef>
                <a:spcAft>
                  <a:spcPct val="0"/>
                </a:spcAft>
                <a:buNone/>
              </a:pPr>
              <a:r>
                <a:rPr lang="en-US" altLang="en-US" sz="1900" dirty="0">
                  <a:solidFill>
                    <a:srgbClr val="FFFFFF"/>
                  </a:solidFill>
                  <a:latin typeface="Verdana" pitchFamily="34" charset="0"/>
                  <a:cs typeface="Arial" charset="0"/>
                </a:rPr>
                <a:t>            </a:t>
              </a:r>
              <a:endParaRPr lang="en-US" altLang="en-US" sz="1900" dirty="0">
                <a:solidFill>
                  <a:srgbClr val="FFFFFF"/>
                </a:solidFill>
                <a:latin typeface="Verdana" pitchFamily="34" charset="0"/>
                <a:cs typeface="Times New Roman" pitchFamily="18" charset="0"/>
              </a:endParaRPr>
            </a:p>
          </p:txBody>
        </p:sp>
        <p:sp>
          <p:nvSpPr>
            <p:cNvPr id="10" name="Text Box 18">
              <a:extLst>
                <a:ext uri="{FF2B5EF4-FFF2-40B4-BE49-F238E27FC236}">
                  <a16:creationId xmlns:a16="http://schemas.microsoft.com/office/drawing/2014/main" id="{8E7AEA89-CAAE-3E92-DA96-84207F433137}"/>
                </a:ext>
              </a:extLst>
            </p:cNvPr>
            <p:cNvSpPr txBox="1">
              <a:spLocks noChangeArrowheads="1"/>
            </p:cNvSpPr>
            <p:nvPr/>
          </p:nvSpPr>
          <p:spPr bwMode="auto">
            <a:xfrm>
              <a:off x="719" y="159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16">
            <a:extLst>
              <a:ext uri="{FF2B5EF4-FFF2-40B4-BE49-F238E27FC236}">
                <a16:creationId xmlns:a16="http://schemas.microsoft.com/office/drawing/2014/main" id="{9AEF4C0B-D9B3-91C1-514E-4883857D8183}"/>
              </a:ext>
            </a:extLst>
          </p:cNvPr>
          <p:cNvGrpSpPr>
            <a:grpSpLocks/>
          </p:cNvGrpSpPr>
          <p:nvPr/>
        </p:nvGrpSpPr>
        <p:grpSpPr bwMode="auto">
          <a:xfrm>
            <a:off x="491063" y="3574589"/>
            <a:ext cx="8069509" cy="468000"/>
            <a:chOff x="687" y="1577"/>
            <a:chExt cx="4767" cy="457"/>
          </a:xfrm>
        </p:grpSpPr>
        <p:sp>
          <p:nvSpPr>
            <p:cNvPr id="12" name="AutoShape 17">
              <a:extLst>
                <a:ext uri="{FF2B5EF4-FFF2-40B4-BE49-F238E27FC236}">
                  <a16:creationId xmlns:a16="http://schemas.microsoft.com/office/drawing/2014/main" id="{8C8D62D1-0698-1560-8BD5-E43D874D306E}"/>
                </a:ext>
              </a:extLst>
            </p:cNvPr>
            <p:cNvSpPr>
              <a:spLocks noChangeArrowheads="1"/>
            </p:cNvSpPr>
            <p:nvPr/>
          </p:nvSpPr>
          <p:spPr bwMode="auto">
            <a:xfrm>
              <a:off x="951" y="1602"/>
              <a:ext cx="4503" cy="43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3.3.3 Armv7-based </a:t>
              </a:r>
              <a:r>
                <a:rPr kumimoji="0" lang="en-US" altLang="en-US" sz="1900" b="0" i="0" u="none" strike="noStrike" kern="1200" cap="none" spc="-60" normalizeH="0" noProof="0" dirty="0">
                  <a:ln>
                    <a:noFill/>
                  </a:ln>
                  <a:solidFill>
                    <a:srgbClr val="FFFFFF"/>
                  </a:solidFill>
                  <a:effectLst/>
                  <a:uLnTx/>
                  <a:uFillTx/>
                  <a:latin typeface="Verdana" pitchFamily="34" charset="0"/>
                  <a:ea typeface="+mn-ea"/>
                  <a:cs typeface="Arial" charset="0"/>
                </a:rPr>
                <a:t>32-bit symmetrical multicore CPUs </a:t>
              </a:r>
            </a:p>
          </p:txBody>
        </p:sp>
        <p:sp>
          <p:nvSpPr>
            <p:cNvPr id="13" name="Text Box 18">
              <a:extLst>
                <a:ext uri="{FF2B5EF4-FFF2-40B4-BE49-F238E27FC236}">
                  <a16:creationId xmlns:a16="http://schemas.microsoft.com/office/drawing/2014/main" id="{4067E343-838F-D09F-E78C-33817B75A484}"/>
                </a:ext>
              </a:extLst>
            </p:cNvPr>
            <p:cNvSpPr txBox="1">
              <a:spLocks noChangeArrowheads="1"/>
            </p:cNvSpPr>
            <p:nvPr/>
          </p:nvSpPr>
          <p:spPr bwMode="auto">
            <a:xfrm>
              <a:off x="687" y="157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16" name="TextBox 15">
            <a:extLst>
              <a:ext uri="{FF2B5EF4-FFF2-40B4-BE49-F238E27FC236}">
                <a16:creationId xmlns:a16="http://schemas.microsoft.com/office/drawing/2014/main" id="{C259A170-6C76-8A15-66D0-4DCDD9CAE6E8}"/>
              </a:ext>
            </a:extLst>
          </p:cNvPr>
          <p:cNvSpPr txBox="1"/>
          <p:nvPr/>
        </p:nvSpPr>
        <p:spPr>
          <a:xfrm>
            <a:off x="1702674" y="4895217"/>
            <a:ext cx="651115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60283168"/>
      </p:ext>
    </p:extLst>
  </p:cSld>
  <p:clrMapOvr>
    <a:masterClrMapping/>
  </p:clrMapOvr>
</p:sld>
</file>

<file path=ppt/theme/theme1.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tx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defPPr algn="ctr">
          <a:defRPr sz="1600" dirty="0"/>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err="1"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Theme1">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1" id="{27F496D3-8788-4B36-8A5C-C87CE3E3637F}" vid="{7C9DE38E-8C1A-4903-98A7-3AFBB843D68A}"/>
    </a:ext>
  </a:extLst>
</a:theme>
</file>

<file path=ppt/theme/theme12.xml><?xml version="1.0" encoding="utf-8"?>
<a:theme xmlns:a="http://schemas.openxmlformats.org/drawingml/2006/main" name="1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400" dirty="0" smtClean="0">
            <a:latin typeface="+mj-lt"/>
          </a:defRPr>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spDef>
    <a:ln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lnDef>
    <a:txDef>
      <a:spPr>
        <a:noFill/>
      </a:spPr>
      <a:bodyPr wrap="none" rtlCol="0">
        <a:spAutoFit/>
      </a:bodyPr>
      <a:lstStyle>
        <a:defPPr fontAlgn="base">
          <a:defRPr sz="1600" dirty="0" smtClean="0">
            <a:latin typeface="+mj-lt"/>
          </a:defRPr>
        </a:defPPr>
      </a:lstStyle>
    </a:tx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2">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Level">
  <a:themeElements>
    <a:clrScheme name="1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fontScheme name="1_Level">
      <a:majorFont>
        <a:latin typeface="Garamond"/>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1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1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1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1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1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1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1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Level">
  <a:themeElements>
    <a:clrScheme name="5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fontScheme name="5_Level">
      <a:majorFont>
        <a:latin typeface="Garamond"/>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5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5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5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5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5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5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5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spDef>
    <a:ln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2">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kumentum" ma:contentTypeID="0x010100F57F55E438109E48B6391729A5612895" ma:contentTypeVersion="11" ma:contentTypeDescription="Új dokumentum létrehozása." ma:contentTypeScope="" ma:versionID="6799ee667cbdf3c801b890cdaf82f340">
  <xsd:schema xmlns:xsd="http://www.w3.org/2001/XMLSchema" xmlns:xs="http://www.w3.org/2001/XMLSchema" xmlns:p="http://schemas.microsoft.com/office/2006/metadata/properties" xmlns:ns3="f743888c-3ec0-442a-bfd6-6c7a23bdab96" targetNamespace="http://schemas.microsoft.com/office/2006/metadata/properties" ma:root="true" ma:fieldsID="1dabecf181e67d368fe81f8b232ae595" ns3:_="">
    <xsd:import namespace="f743888c-3ec0-442a-bfd6-6c7a23bdab96"/>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OCR" minOccurs="0"/>
                <xsd:element ref="ns3: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743888c-3ec0-442a-bfd6-6c7a23bdab9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Length (seconds)"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Location" ma:index="18" nillable="true" ma:displayName="Location" ma:internalName="MediaServiceLocatio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artalomtípus"/>
        <xsd:element ref="dc:title" minOccurs="0" maxOccurs="1" ma:index="4" ma:displayName="Cím"/>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4AC4ABB5-34B2-49E0-9964-7C3A6652064B}">
  <ds:schemaRefs>
    <ds:schemaRef ds:uri="http://schemas.microsoft.com/sharepoint/v3/contenttype/forms"/>
  </ds:schemaRefs>
</ds:datastoreItem>
</file>

<file path=customXml/itemProps2.xml><?xml version="1.0" encoding="utf-8"?>
<ds:datastoreItem xmlns:ds="http://schemas.openxmlformats.org/officeDocument/2006/customXml" ds:itemID="{B6B3EBEC-152A-46EC-ACDE-0BA6255B6AA9}">
  <ds:schemaRefs>
    <ds:schemaRef ds:uri="http://purl.org/dc/terms/"/>
    <ds:schemaRef ds:uri="http://schemas.microsoft.com/office/2006/documentManagement/types"/>
    <ds:schemaRef ds:uri="http://purl.org/dc/elements/1.1/"/>
    <ds:schemaRef ds:uri="http://schemas.microsoft.com/office/infopath/2007/PartnerControls"/>
    <ds:schemaRef ds:uri="http://schemas.openxmlformats.org/package/2006/metadata/core-properties"/>
    <ds:schemaRef ds:uri="f743888c-3ec0-442a-bfd6-6c7a23bdab96"/>
    <ds:schemaRef ds:uri="http://schemas.microsoft.com/office/2006/metadata/properties"/>
    <ds:schemaRef ds:uri="http://www.w3.org/XML/1998/namespace"/>
    <ds:schemaRef ds:uri="http://purl.org/dc/dcmitype/"/>
  </ds:schemaRefs>
</ds:datastoreItem>
</file>

<file path=customXml/itemProps3.xml><?xml version="1.0" encoding="utf-8"?>
<ds:datastoreItem xmlns:ds="http://schemas.openxmlformats.org/officeDocument/2006/customXml" ds:itemID="{3E9D84E6-7BE0-41BE-8CEE-4DB7E1061ADC}">
  <ds:schemaRefs>
    <ds:schemaRef ds:uri="f743888c-3ec0-442a-bfd6-6c7a23bdab9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168239</TotalTime>
  <Words>33441</Words>
  <Application>Microsoft Office PowerPoint</Application>
  <PresentationFormat>Diavetítés a képernyőre (4:3 oldalarány)</PresentationFormat>
  <Paragraphs>5382</Paragraphs>
  <Slides>337</Slides>
  <Notes>50</Notes>
  <HiddenSlides>0</HiddenSlides>
  <MMClips>0</MMClips>
  <ScaleCrop>false</ScaleCrop>
  <HeadingPairs>
    <vt:vector size="6" baseType="variant">
      <vt:variant>
        <vt:lpstr>Használt betűtípusok</vt:lpstr>
      </vt:variant>
      <vt:variant>
        <vt:i4>8</vt:i4>
      </vt:variant>
      <vt:variant>
        <vt:lpstr>Téma</vt:lpstr>
      </vt:variant>
      <vt:variant>
        <vt:i4>15</vt:i4>
      </vt:variant>
      <vt:variant>
        <vt:lpstr>Diacímek</vt:lpstr>
      </vt:variant>
      <vt:variant>
        <vt:i4>337</vt:i4>
      </vt:variant>
    </vt:vector>
  </HeadingPairs>
  <TitlesOfParts>
    <vt:vector size="360" baseType="lpstr">
      <vt:lpstr>Arial</vt:lpstr>
      <vt:lpstr>Arial Rounded MT Bold</vt:lpstr>
      <vt:lpstr>Calibri</vt:lpstr>
      <vt:lpstr>Cambria Math</vt:lpstr>
      <vt:lpstr>Garamond</vt:lpstr>
      <vt:lpstr>Times New Roman</vt:lpstr>
      <vt:lpstr>Verdana</vt:lpstr>
      <vt:lpstr>Wingdings</vt:lpstr>
      <vt:lpstr>1_Default Design</vt:lpstr>
      <vt:lpstr>5_Default Design</vt:lpstr>
      <vt:lpstr>2_Level</vt:lpstr>
      <vt:lpstr>5_Level</vt:lpstr>
      <vt:lpstr>2_Default Design</vt:lpstr>
      <vt:lpstr>4_Default Design</vt:lpstr>
      <vt:lpstr>3_Default Design</vt:lpstr>
      <vt:lpstr>6_Default Design</vt:lpstr>
      <vt:lpstr>7_Default Design</vt:lpstr>
      <vt:lpstr>8_Default Design</vt:lpstr>
      <vt:lpstr>Theme1</vt:lpstr>
      <vt:lpstr>11_Default Design</vt:lpstr>
      <vt:lpstr>12_Default Design</vt:lpstr>
      <vt:lpstr>13_Default Design</vt:lpstr>
      <vt:lpstr>9_Default Design</vt:lpstr>
      <vt:lpstr>PowerPoint-bemutató</vt:lpstr>
      <vt:lpstr>Forword (1)</vt:lpstr>
      <vt:lpstr>Forword (2)</vt:lpstr>
      <vt:lpstr>PowerPoint-bemutató</vt:lpstr>
      <vt:lpstr>PowerPoint-bemutató</vt:lpstr>
      <vt:lpstr>PowerPoint-bemutató</vt:lpstr>
      <vt:lpstr>1. Introduction to ARM (1)</vt:lpstr>
      <vt:lpstr>1. Introduction to ARM (2)</vt:lpstr>
      <vt:lpstr>1. Introduction to ARM (3)</vt:lpstr>
      <vt:lpstr>1. Introduction to ARM (4)</vt:lpstr>
      <vt:lpstr>1. Introduction to ARM (5)</vt:lpstr>
      <vt:lpstr>1. Introduction to ARM (6)</vt:lpstr>
      <vt:lpstr>1. Introduction to ARM (7)</vt:lpstr>
      <vt:lpstr>1. Introduction to ARM (8)</vt:lpstr>
      <vt:lpstr>1. Introduction to ARM (9)</vt:lpstr>
      <vt:lpstr>1. Introduction to ARM (10)</vt:lpstr>
      <vt:lpstr>1. Introduction to ARM (11)</vt:lpstr>
      <vt:lpstr>1. Introduction to ARM (12)</vt:lpstr>
      <vt:lpstr>1. Introduction to ARM (13)</vt:lpstr>
      <vt:lpstr>1. Introduction to ARM (14)</vt:lpstr>
      <vt:lpstr>1. Introduction to ARM (15)</vt:lpstr>
      <vt:lpstr>1. Introduction to ARM (16)</vt:lpstr>
      <vt:lpstr>1. Introduction to ARM (17)</vt:lpstr>
      <vt:lpstr>1. Introduction to ARM (18)</vt:lpstr>
      <vt:lpstr>1. Introduction to ARM (19)</vt:lpstr>
      <vt:lpstr>1. Introduction to ARM (20)</vt:lpstr>
      <vt:lpstr>1. Introduction to ARM (21)</vt:lpstr>
      <vt:lpstr>1. Introduction to ARM (22)</vt:lpstr>
      <vt:lpstr>PowerPoint-bemutató</vt:lpstr>
      <vt:lpstr>PowerPoint-bemutató</vt:lpstr>
      <vt:lpstr>2.1 Overview of the evolution of the Arm ISA (1)</vt:lpstr>
      <vt:lpstr>2.1 Overview of the evolution of the Arm ISA (2)</vt:lpstr>
      <vt:lpstr>2.1 Overview of the evolution of the Arm ISA (3)</vt:lpstr>
      <vt:lpstr>2.1 Overview of the evolution of the Arm ISA (4)</vt:lpstr>
      <vt:lpstr>2.1 Overview of the evolution of the Arm ISA (5)</vt:lpstr>
      <vt:lpstr>2.1 Overview of the evolution of the Arm ISA (6)</vt:lpstr>
      <vt:lpstr>2.1 Overview of the evolution of the Arm ISA (7)</vt:lpstr>
      <vt:lpstr>2.1 Overview of the evolution of the Arm ISA (8)</vt:lpstr>
      <vt:lpstr>2.1 Overview of the evolution of the Arm ISA (9)</vt:lpstr>
      <vt:lpstr>2.1 Overview of the evolution of the Arm ISA (10)</vt:lpstr>
      <vt:lpstr>2.1 Overview of the evolution of the Arm ISA (11)</vt:lpstr>
      <vt:lpstr>2.1 Overview of the evolution of the Arm ISA (12)</vt:lpstr>
      <vt:lpstr>2.1 Overview of the evolution of the Arm ISA (13)</vt:lpstr>
      <vt:lpstr>2.1 Overview of the evolution of the Arm ISA (14)</vt:lpstr>
      <vt:lpstr>2.1 Overview of the evolution of the Arm ISA (15)</vt:lpstr>
      <vt:lpstr>2.1 Overview of the evolution of the Arm ISA (16)</vt:lpstr>
      <vt:lpstr>2.1 Overview of the evolution of the Arm ISA (17)</vt:lpstr>
      <vt:lpstr>2.1 Overview of the evolution of the Arm ISA (18)</vt:lpstr>
      <vt:lpstr>2.1 Overview of the evolution of the Arm ISA (19)</vt:lpstr>
      <vt:lpstr>2.1 Overview of the evolution of the Arm ISA (20)</vt:lpstr>
      <vt:lpstr>2.1 Overview of the evolution of the Arm ISA (20)</vt:lpstr>
      <vt:lpstr>2.1 Overview of the evolution of the Arm ISA (22)</vt:lpstr>
      <vt:lpstr>2.1 Overview of the evolution of the Arm ISA (23)</vt:lpstr>
      <vt:lpstr>2.1 Overview of the evolution of the Arm ISA (24)</vt:lpstr>
      <vt:lpstr>2.1 Overview of the evolution of the Arm ISA (25)</vt:lpstr>
      <vt:lpstr>2.1 Overview of the evolution of the Arm ISA (26)</vt:lpstr>
      <vt:lpstr>2.1 Overview of the evolution of the Arm ISA (27)</vt:lpstr>
      <vt:lpstr>2.1 Overview of the evolution of the Arm ISA (28)</vt:lpstr>
      <vt:lpstr>PowerPoint-bemutató</vt:lpstr>
      <vt:lpstr>2.1 Overview of the evolution of the Arm ISA (30)</vt:lpstr>
      <vt:lpstr>PowerPoint-bemutató</vt:lpstr>
      <vt:lpstr>PowerPoint-bemutató</vt:lpstr>
      <vt:lpstr>PowerPoint-bemutató</vt:lpstr>
      <vt:lpstr>2.3 Remarks to the evolution of Intel’s x86 ISA SIMD extensions (1) </vt:lpstr>
      <vt:lpstr>2.3 Remarks to the evolution of Intel’s x86 ISA SIMD extensions (2) </vt:lpstr>
      <vt:lpstr>2.3 Remarks to the evolution of Intel’s x86 ISA SIMD extensions (3) </vt:lpstr>
      <vt:lpstr>2.3 Remarks to the evolution of Intel’s x86 ISA SIMD extensions (4) </vt:lpstr>
      <vt:lpstr>2.3 Remarks to the evolution of Intel’s x86 ISA SIMD extensions (5) </vt:lpstr>
      <vt:lpstr>2.3 Remarks to the evolution of Intel’s x86 ISA SIMD extensions (6) </vt:lpstr>
      <vt:lpstr>2.3 Remarks to the evolution of Intel’s x86 ISA SIMD extensions (7) </vt:lpstr>
      <vt:lpstr>PowerPoint-bemutató</vt:lpstr>
      <vt:lpstr>3. How have ARM’s CPU designs evolved? (1)</vt:lpstr>
      <vt:lpstr>3. How have ARM’s CPU designs evolved? (2)</vt:lpstr>
      <vt:lpstr>PowerPoint-bemutató</vt:lpstr>
      <vt:lpstr>3.1 ARM’s CPU designs preceding the ARM Cortex family (1)</vt:lpstr>
      <vt:lpstr>3.1 ARM’s CPU designs preceding the ARM Cortex family (2)</vt:lpstr>
      <vt:lpstr>3.1 ARM’s CPU designs preceding the ARM Cortex family (3)</vt:lpstr>
      <vt:lpstr>3.1 ARM’s CPU designs preceding the ARM Cortex family (4)</vt:lpstr>
      <vt:lpstr>3.1 ARM’s CPU designs preceding the ARM Cortex family (5)</vt:lpstr>
      <vt:lpstr>3.1 ARM’s CPU designs preceding the ARM Cortex family (6)</vt:lpstr>
      <vt:lpstr>3.1 ARM’s CPU designs preceding the ARM Cortex family (7)</vt:lpstr>
      <vt:lpstr>3.1 ARM’s CPU designs preceding the ARM Cortex family (8)</vt:lpstr>
      <vt:lpstr>3.1 ARM’s CPU designs preceding the ARM Cortex family (9)</vt:lpstr>
      <vt:lpstr>3.1 ARM’s CPU designs preceding the ARM Cortex family (10)</vt:lpstr>
      <vt:lpstr>3.1 ARM’s CPU designs preceding the ARM Cortex family (11)</vt:lpstr>
      <vt:lpstr>3.1 ARM’s CPU designs preceding the ARM Cortex family (12)</vt:lpstr>
      <vt:lpstr>3.1 ARM’s CPU designs preceding the ARM Cortex family (13)</vt:lpstr>
      <vt:lpstr>PowerPoint-bemutató</vt:lpstr>
      <vt:lpstr>3.2 Overview of the Cortex family of CPU cores (1)</vt:lpstr>
      <vt:lpstr>3.2 Overview of the Cortex family of CPU cores (2)</vt:lpstr>
      <vt:lpstr>3.2 Overview of the Cortex family of CPU cores (3)</vt:lpstr>
      <vt:lpstr>3.2 Overview of the Cortex family of CPU cores (4)</vt:lpstr>
      <vt:lpstr>3.2 Overview of the Cortex family of CPU cores (5)</vt:lpstr>
      <vt:lpstr>3.2 Overview of the Cortex family of CPU cores (6)</vt:lpstr>
      <vt:lpstr>3.2 Overview of the Cortex family of CPU cores (7)</vt:lpstr>
      <vt:lpstr>3.2 Overview of the Cortex family of CPU cores (8)</vt:lpstr>
      <vt:lpstr>3.2 Overview of the Cortex family of CPU cores (9)</vt:lpstr>
      <vt:lpstr>3.2 Overview of the Cortex family of CPU cores (10)</vt:lpstr>
      <vt:lpstr>PowerPoint-bemutató</vt:lpstr>
      <vt:lpstr>PowerPoint-bemutató</vt:lpstr>
      <vt:lpstr>3.3.1 Overview of Armv7-based 32-bit CPU designs (1)</vt:lpstr>
      <vt:lpstr>3.3.1 Overview of Armv7-based 32-bit CPU designs (2)</vt:lpstr>
      <vt:lpstr>PowerPoint-bemutató</vt:lpstr>
      <vt:lpstr>3.3.1 Overview of Armv7-based 32-bit CPU designs (4)</vt:lpstr>
      <vt:lpstr>PowerPoint-bemutató</vt:lpstr>
      <vt:lpstr>3.3.2 Armv7-based 32-bit single-core CPUs (1)</vt:lpstr>
      <vt:lpstr>3.3.2 Armv7-based 32-bit single-core CPUs (2)</vt:lpstr>
      <vt:lpstr>3.3.2 Armv7-based 32-bit single-core CPUs (3)</vt:lpstr>
      <vt:lpstr>PowerPoint-bemutató</vt:lpstr>
      <vt:lpstr>3.3.3 Armv7-based 32-bit symmetrical multicore CPUs (1)</vt:lpstr>
      <vt:lpstr>3.3.3 Armv7-based 32-bit symmetrical multicore CPUs (2)</vt:lpstr>
      <vt:lpstr>3.3.3 Armv7-based 32-bit symmetrical multicore CPUs (3)</vt:lpstr>
      <vt:lpstr>3.3.3 Armv7-based 32-bit symmetrical multicore CPUs (4)</vt:lpstr>
      <vt:lpstr>3.3.3 Armv7-based 32-bit symmetrical multicore CPUs (5)</vt:lpstr>
      <vt:lpstr>3.3.3 Armv7-based 32-bit symmetrical multicore CPUs (6)</vt:lpstr>
      <vt:lpstr>3.3.3 Armv7-based 32-bit symmetrical multicore CPUs (7)</vt:lpstr>
      <vt:lpstr>3.3.3 Armv7-based 32-bit symmetrical multicore CPUs (8)</vt:lpstr>
      <vt:lpstr>3.3.3 Armv7-based 32-bit symmetrical multicore CPUs (9)</vt:lpstr>
      <vt:lpstr>3.3.3 Armv7-based 32-bit symmetrical multicore CPUs (10)</vt:lpstr>
      <vt:lpstr>3.3.3 Armv7-based 32-bit symmetrical multicore CPUs (11)</vt:lpstr>
      <vt:lpstr>PowerPoint-bemutató</vt:lpstr>
      <vt:lpstr>3.3.4 Armv7-based 32-bit big.little CPUs (1)</vt:lpstr>
      <vt:lpstr>3.3.4 Armv7-based 32-bit big.little CPUs (2)</vt:lpstr>
      <vt:lpstr>3.3.4 Armv7-based 32-bit big.little CPUs (3)</vt:lpstr>
      <vt:lpstr>3.3.4 Armv7-based 32-bit big.little CPUs (4)</vt:lpstr>
      <vt:lpstr>3.3.4 Armv7-based 32-bit big.little CPUs (5)</vt:lpstr>
      <vt:lpstr>3.3.4 Armv7-based 32-bit big.little CPUs (6)</vt:lpstr>
      <vt:lpstr>3.3.4 Armv7-based 32-bit big.little CPUs (7)</vt:lpstr>
      <vt:lpstr>3.3.4 Armv7-based 32-bit big.little CPUs (8)</vt:lpstr>
      <vt:lpstr>3.3.4 Armv7-based 32-bit big.little CPUs (9)</vt:lpstr>
      <vt:lpstr>3.3.4 Armv7-based 32-bit big.little CPUs (10)</vt:lpstr>
      <vt:lpstr>3.3.4 Armv7-based 32-bit big.little CPUs (11)</vt:lpstr>
      <vt:lpstr>3.3.4 Armv7-based 32-bit big.little CPUs (12)</vt:lpstr>
      <vt:lpstr>3.3.4 Armv7-based 32-bit big.little CPUs (13)</vt:lpstr>
      <vt:lpstr>3.3.4 Armv7-based 32-bit big.little CPUs (14)</vt:lpstr>
      <vt:lpstr>3.3.4 Armv7-based 32-bit big.little CPUs (15)</vt:lpstr>
      <vt:lpstr>3.3.4 Armv7-based 32-bit big.little CPUs (16)</vt:lpstr>
      <vt:lpstr>3.3.4 Armv7-based 32-bit big.little CPUs (17)</vt:lpstr>
      <vt:lpstr>PowerPoint-bemutató</vt:lpstr>
      <vt:lpstr>3.4 Armv8.0-A ISA-based 64-bit Cortex-A CPUs (1)</vt:lpstr>
      <vt:lpstr>3.4 Armv8.0-A ISA-based 64-bit Cortex-A CPUs (2)</vt:lpstr>
      <vt:lpstr>3.4 Armv8.0-A ISA-based 64-bit Cortex-A CPUs (3)</vt:lpstr>
      <vt:lpstr>3.4 Armv8.0-A ISA-based 64-bit Cortex-A CPUs (4)</vt:lpstr>
      <vt:lpstr>3.4 Armv8.0-A ISA-based 64-bit Cortex-A CPUs (5)</vt:lpstr>
      <vt:lpstr>3.4 Armv8.0-A ISA-based 64-bit Cortex-A CPUs (6)</vt:lpstr>
      <vt:lpstr>PowerPoint-bemutató</vt:lpstr>
      <vt:lpstr>3.5 Armv8.2-A ISA-based 64-bit Cortex-A CPUs (1)</vt:lpstr>
      <vt:lpstr>3.5 Armv8.2-A ISA-based 64-bit Cortex-A CPUs (2)</vt:lpstr>
      <vt:lpstr>3.5 Armv8.2-A ISA-based 64-bit Cortex-A CPUs (3)</vt:lpstr>
      <vt:lpstr>3.5 Armv8.2-A ISA-based 64-bit Cortex-A CPUs (4)</vt:lpstr>
      <vt:lpstr>3.5 Armv8.2-A ISA-based 64-bit Cortex-A CPUs (5)</vt:lpstr>
      <vt:lpstr>3.5 Armv8.2-A ISA-based 64-bit Cortex-A CPUs (6)</vt:lpstr>
      <vt:lpstr>3.5 Armv8.2-A ISA-based 64-bit Cortex-A CPUs (7)</vt:lpstr>
      <vt:lpstr>3.5 Armv8.2-A ISA-based 64-bit Cortex-A CPUs (8)</vt:lpstr>
      <vt:lpstr>3.5 Armv8.2-A ISA-based 64-bit Cortex-A CPUs (9)</vt:lpstr>
      <vt:lpstr>3.5 Armv8.2-A ISA-based 64-bit Cortex-A CPUs (10)</vt:lpstr>
      <vt:lpstr>3.5 Armv8.2-A ISA-based 64-bit Cortex-A CPUs (11)</vt:lpstr>
      <vt:lpstr>3.5 Armv8.2-A ISA-based 64-bit Cortex-A CPUs (12)</vt:lpstr>
      <vt:lpstr>3.5 Armv8.2-A ISA-based 64-bit Cortex-A CPUs (13)</vt:lpstr>
      <vt:lpstr>3.5 Armv8.2-A ISA-based 64-bit Cortex-A CPUs (14)</vt:lpstr>
      <vt:lpstr>3.5 Armv8.2-A ISA-based 64-bit Cortex-A CPUs (15)</vt:lpstr>
      <vt:lpstr>PowerPoint-bemutató</vt:lpstr>
      <vt:lpstr>3.6 Armv9-A based 64-bit Cortex-A CPUs (1)</vt:lpstr>
      <vt:lpstr>3.6 Armv9-A based 64-bit Cortex-A CPUs (2)</vt:lpstr>
      <vt:lpstr>3.6 Armv9-A based 64-bit Cortex-A CPUs (3)</vt:lpstr>
      <vt:lpstr>3.6 Armv9-A based 64-bit Cortex-A CPUs (4)</vt:lpstr>
      <vt:lpstr>3.6 Armv9-A based 64-bit Cortex-A CPUs (7)</vt:lpstr>
      <vt:lpstr>3.6 Armv9-A based 64-bit Cortex-A CPUs (8)</vt:lpstr>
      <vt:lpstr>3.6 Armv9-A based 64-bit Cortex-A CPUs (9)</vt:lpstr>
      <vt:lpstr>3.6 Armv9-A based 64-bit Cortex-A CPUs (10)</vt:lpstr>
      <vt:lpstr>3.6 Armv9-A based 64-bit Cortex-A CPUs (11)</vt:lpstr>
      <vt:lpstr>3.6 Armv9-A based 64-bit Cortex-A CPUs (12)</vt:lpstr>
      <vt:lpstr>3.6 Armv9-A based 64-bit Cortex-A CPUs (13)</vt:lpstr>
      <vt:lpstr>3.6 Armv9-A based 64-bit Cortex-A CPUs (14)</vt:lpstr>
      <vt:lpstr>3.6 Armv9-A based 64-bit Cortex-A CPUs (15)</vt:lpstr>
      <vt:lpstr>3.6 Armv9-A based 64-bit Cortex-A CPUs (16)</vt:lpstr>
      <vt:lpstr>3.6 Armv9-A based 64-bit Cortex-A CPUs (17)</vt:lpstr>
      <vt:lpstr>3.6 Armv9-A based 64-bit Cortex-A CPUs (18)</vt:lpstr>
      <vt:lpstr>3.6 Armv9-A based 64-bit Cortex-A CPUs (19)</vt:lpstr>
      <vt:lpstr>3.6 Armv9-A based 64-bit Cortex-A CPUs (20)</vt:lpstr>
      <vt:lpstr>3.6 Armv9-A based 64-bit Cortex-A CPUs (21)</vt:lpstr>
      <vt:lpstr>3.6 Armv9-A based 64-bit Cortex-A CPUs (22)</vt:lpstr>
      <vt:lpstr>3.6 Armv9-A based 64-bit Cortex-A CPUs (23)</vt:lpstr>
      <vt:lpstr>3.6 Armv9-A based 64-bit Cortex-A CPUs (24)</vt:lpstr>
      <vt:lpstr>3.6 Armv9-A based 64-bit Cortex-A CPUs (25)</vt:lpstr>
      <vt:lpstr>3.6 Armv9-A based 64-bit Cortex-A CPUs (26)</vt:lpstr>
      <vt:lpstr>PowerPoint-bemutató</vt:lpstr>
      <vt:lpstr>3.6 Armv9-A based 64-bit Cortex-A CPUs (28)</vt:lpstr>
      <vt:lpstr>3.6 Armv9-A based 64-bit Cortex-A CPUs (29)</vt:lpstr>
      <vt:lpstr>3.6 Armv9-A based 64-bit Cortex-A CPUs (30)</vt:lpstr>
      <vt:lpstr>3.6 Armv9-A based 64-bit Cortex-A CPUs (31)</vt:lpstr>
      <vt:lpstr>3.6 Armv9-A based 64-bit Cortex-A CPUs (32)</vt:lpstr>
      <vt:lpstr>3.6 Armv9-A based 64-bit Cortex-A CPUs (33)</vt:lpstr>
      <vt:lpstr>3.6 Armv9-A based 64-bit Cortex-A CPUs (34)</vt:lpstr>
      <vt:lpstr>3.6 Armv9-A based 64-bit Cortex-A CPUs (35)</vt:lpstr>
      <vt:lpstr>3.6 Armv9-A based 64-bit Cortex-A CPUs (36)</vt:lpstr>
      <vt:lpstr>PowerPoint-bemutató</vt:lpstr>
      <vt:lpstr>3.6 Armv9-A based 64-bit Cortex-A CPUs (38)</vt:lpstr>
      <vt:lpstr>3.6 Armv9-A based 64-bit Cortex-A CPUs (39)</vt:lpstr>
      <vt:lpstr>3.6 Armv9-A based 64-bit Cortex-A CPUs (40)</vt:lpstr>
      <vt:lpstr>3.6 Armv9-A based 64-bit Cortex-A CPUs (41)</vt:lpstr>
      <vt:lpstr>3.6 Armv9-A based 64-bit Cortex-A CPUs (42)</vt:lpstr>
      <vt:lpstr>3.6 Armv9-A based 64-bit Cortex-A CPUs (43)</vt:lpstr>
      <vt:lpstr>3.6 Armv9-A based 64-bit Cortex-A CPUs (44)</vt:lpstr>
      <vt:lpstr>3.6 Armv9-A based 64-bit Cortex-A CPUs (45)</vt:lpstr>
      <vt:lpstr>3.6 Armv9-A based 64-bit Cortex-A CPUs (46)</vt:lpstr>
      <vt:lpstr>3.6 Armv9-A based 64-bit Cortex-A CPUs (47)</vt:lpstr>
      <vt:lpstr>3.6 Armv9-A based 64-bit Cortex-A CPUs (48)</vt:lpstr>
      <vt:lpstr>3.6 Armv9-A based 64-bit Cortex-A CPUs (49)</vt:lpstr>
      <vt:lpstr>3.6 Armv9-A based 64-bit Cortex-A CPUs (50)</vt:lpstr>
      <vt:lpstr>3.6 Armv9-A based 64-bit Cortex-A CPUs (51)</vt:lpstr>
      <vt:lpstr>3.6 Armv9-A based 64-bit Cortex-A CPUs (52)</vt:lpstr>
      <vt:lpstr>PowerPoint-bemutató</vt:lpstr>
      <vt:lpstr>PowerPoint-bemutató</vt:lpstr>
      <vt:lpstr>3.8 Main evolution steps of Armv7-v9 based CPU designs in mobile processors (1)</vt:lpstr>
      <vt:lpstr>3.8 Main evolution steps of Armv7-v9 based CPU designs in mobile processors (2)</vt:lpstr>
      <vt:lpstr>3.8 Main evolution steps of Armv7-v9 based CPU designs in mobile processors (3)</vt:lpstr>
      <vt:lpstr>3.8 Main evolution steps of Armv7-v9 based CPU designs in mobile processors (4)</vt:lpstr>
      <vt:lpstr>3.8 Main evolution steps of Armv7-v9 based CPU designs in mobile processors (5)</vt:lpstr>
      <vt:lpstr>3.8 Main evolution steps of Armv7-v9 based CPU designs in mobile processors (6)</vt:lpstr>
      <vt:lpstr>3.8 Main evolution steps of Armv7-v9 based CPU designs in mobile processors (7)</vt:lpstr>
      <vt:lpstr>3.8 Main evolution steps of Armv7-v9 based CPU designs in mobile processors (8)</vt:lpstr>
      <vt:lpstr>3.8 Main evolution steps of Armv7-v9 based CPU designs in mobile processors (9)</vt:lpstr>
      <vt:lpstr>3.8 Main evolution steps of Armv7-v9 based CPU designs in mobile processors (10)</vt:lpstr>
      <vt:lpstr>3.8 Main evolution steps of Armv7-v9 based CPU designs in mobile processors (11)</vt:lpstr>
      <vt:lpstr>3.8 Main evolution steps of Armv7-v9 based CPU designs in mobile processors (12)</vt:lpstr>
      <vt:lpstr>3.8 Main evolution steps of Armv7-v9 based CPU designs in mobile processors (13)</vt:lpstr>
      <vt:lpstr>3.8 Main evolution steps of Armv7-v9 based CPU designs in mobile processors (14)</vt:lpstr>
      <vt:lpstr>3.8 Main evolution steps of Armv7-v9 based CPU designs in mobile processors (15)</vt:lpstr>
      <vt:lpstr>3.8 Main evolution steps of Armv7-v9 based CPU designs in mobile processors (16)</vt:lpstr>
      <vt:lpstr>3.8 Main evolution steps of Armv7-v9 based CPU designs in mobile processors (17)</vt:lpstr>
      <vt:lpstr>3.8 Main evolution steps of Armv7-v9 based CPU designs in mobile processors (18)</vt:lpstr>
      <vt:lpstr>3.8 Main evolution steps of Armv7-v9 based CPU designs in mobile processors (19)</vt:lpstr>
      <vt:lpstr>3.8 Main evolution steps of Armv7-v9 based CPU designs in mobile processors (20)</vt:lpstr>
      <vt:lpstr>3.8 Main evolution steps of Armv7-v9 based CPU designs in mobile processors (21)</vt:lpstr>
      <vt:lpstr>3.8 Main evolution steps of Armv7-v9 based CPU designs in mobile processors (22)</vt:lpstr>
      <vt:lpstr>3.8 Main evolution steps of Armv7-v9 based CPU designs in mobile processors (23)</vt:lpstr>
      <vt:lpstr>3.8 Main evolution steps of Armv7-v9 based CPU designs in mobile processors (24)</vt:lpstr>
      <vt:lpstr>3.8 Main evolution steps of Armv7-v9 based CPU designs in mobile processors (25)</vt:lpstr>
      <vt:lpstr>3.8 Main evolution steps of Armv7-v9 based CPU designs in mobile processors (26)</vt:lpstr>
      <vt:lpstr>3.8 Main evolution steps of Armv7-v9 based CPU designs in mobile processors (27)</vt:lpstr>
      <vt:lpstr>3.8 Main evolution steps of Armv7-v9 based CPU designs in mobile processors (28)</vt:lpstr>
      <vt:lpstr>3.8 Main evolution steps of Armv7-v9 based CPU designs in mobile processors (29)</vt:lpstr>
      <vt:lpstr>3.8 Main evolution steps of Armv7-v9 based CPU designs in mobile processors (30)</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PowerPoint-bemutató</vt:lpstr>
      <vt:lpstr>2.2.4 A closer look at the SVE register set-based ISA extensions (1)</vt:lpstr>
      <vt:lpstr>2.2.4 A closer look at the SVE register set-based ISA extensions (2)</vt:lpstr>
      <vt:lpstr>2.2.4 A closer look at the SVE register set-based ISA extensions (3)</vt:lpstr>
      <vt:lpstr>2.2.4 A closer look at the SVE register set-based ISA extensions (4)</vt:lpstr>
      <vt:lpstr>2.2.4 A closer look at the SVE register set-based ISA extensions (5)</vt:lpstr>
      <vt:lpstr>2.2.4 A closer look at the SVE register set-based ISA extensions (6)</vt:lpstr>
      <vt:lpstr>2.2.4 A closer look at the SVE register set-based ISA extensions (7)</vt:lpstr>
      <vt:lpstr>2.2.4 A closer look at the SVE register set-based ISA extensions (8)</vt:lpstr>
      <vt:lpstr>2.2.4 A closer look at the SVE register set-based ISA extensions (9)</vt:lpstr>
      <vt:lpstr>2.2.4 A closer look at the SVE register set-based ISA extensions (10)</vt:lpstr>
      <vt:lpstr>2.2.4 A closer look at the SVE register set-based ISA extensions (11)</vt:lpstr>
      <vt:lpstr>2.2.4 A closer look at the SVE register set-based ISA extensions (12)</vt:lpstr>
      <vt:lpstr>2.2.4 A closer look at the SVE register set-based ISA extensions (13)</vt:lpstr>
      <vt:lpstr>2.2.4 A closer look at the SVE register set-based ISA extensions (14)</vt:lpstr>
      <vt:lpstr>2.2.4 A closer look at the SVE register set-based ISA extensions (15)</vt:lpstr>
      <vt:lpstr>2.2.4 A closer look at the SVE register set-based ISA extensions (16)</vt:lpstr>
      <vt:lpstr>2.2.4 A closer look at the SVE register set-based ISA extensions (17)</vt:lpstr>
      <vt:lpstr>2.2.4 A closer look at the SVE register set-based ISA extensions (18)</vt:lpstr>
      <vt:lpstr>2.2.4 A closer look at the SVE register set-based ISA extensions (19)</vt:lpstr>
      <vt:lpstr>PowerPoint-bemutató</vt:lpstr>
      <vt:lpstr>3.7 Case example: The core complex of the TCS22 platform (1)</vt:lpstr>
      <vt:lpstr>3.7 Case example: The core complex of the TCS22 platform (2)</vt:lpstr>
      <vt:lpstr>3.7 Case example: The core complex of the TCS22 platform (3)</vt:lpstr>
      <vt:lpstr>3.7 Case example: The core complex of the TCS22 platform (4)</vt:lpstr>
      <vt:lpstr>3.7 Case example: The core complex of the TCS22 platform (5)</vt:lpstr>
      <vt:lpstr>3.7 Case example: The core complex of the TCS22 platform (6)</vt:lpstr>
      <vt:lpstr>3.7 Case example: The core complex of the TCS22 platform (7)</vt:lpstr>
      <vt:lpstr>3.7 Case example: The core complex of the TCS22 platform (8)</vt:lpstr>
      <vt:lpstr>3.7 Case example: The core complex of the TCS22 platform (9)</vt:lpstr>
      <vt:lpstr>3.7 Case example: The core complex of the TCS22 platform (10)</vt:lpstr>
      <vt:lpstr>3.7 Case example: The core complex of the TCS22 platform (11)</vt:lpstr>
      <vt:lpstr>3.7 Case example: The core complex of the TCS22 platform (12)</vt:lpstr>
      <vt:lpstr>3.7 Case example: The core complex of the TCS22 platform (13)</vt:lpstr>
      <vt:lpstr>3.7 Case example: The core complex of the TCS22 platform (14)</vt:lpstr>
      <vt:lpstr>3.7 Case example: The core complex of the TCS22 platform (15)</vt:lpstr>
      <vt:lpstr>3.7 Case example: The core complex of the TCS22 platform (16)</vt:lpstr>
      <vt:lpstr>3.7 Case example: The core complex of the TCS22 platform (17)</vt:lpstr>
      <vt:lpstr>3.7 Case example: The core complex of the TCS22 platform (18)</vt:lpstr>
      <vt:lpstr>3.7 Case example: The core complex of the TCS22 platform (19)</vt:lpstr>
      <vt:lpstr>PowerPoint-bemutató</vt:lpstr>
      <vt:lpstr>Annex 1: Cache-coherent interconnects (1)</vt:lpstr>
      <vt:lpstr>Annex 1: Cache-coherent interconnects (2)</vt:lpstr>
      <vt:lpstr>Annex 1: Cache-coherent interconnects (3)</vt:lpstr>
      <vt:lpstr>Annex 1: Cache-coherent interconnects (4)</vt:lpstr>
      <vt:lpstr>Annex 1: Cache-coherent interconnects (5)</vt:lpstr>
      <vt:lpstr>Annex 1: Cache-coherent interconnects (6)</vt:lpstr>
      <vt:lpstr>Annex 1: Cache-coherent interconnects (7)</vt:lpstr>
      <vt:lpstr>PowerPoint-bemutató</vt:lpstr>
      <vt:lpstr>PowerPoint-bemutató</vt:lpstr>
      <vt:lpstr>PowerPoint-bemutató</vt:lpstr>
      <vt:lpstr>PowerPoint-bemutató</vt:lpstr>
      <vt:lpstr>Annex 1: Cache-coherent interconnects (12)</vt:lpstr>
      <vt:lpstr>Annex 1: Cache-coherent interconnects (13)</vt:lpstr>
      <vt:lpstr>Annex 1: Cache-coherent interconnects (14)</vt:lpstr>
      <vt:lpstr>Annex 1: Cache-coherent interconnects (15)</vt:lpstr>
      <vt:lpstr>Annex 1: Cache-coherent interconnects (16)</vt:lpstr>
      <vt:lpstr>Annex 1: Cache-coherent interconnects (17)</vt:lpstr>
      <vt:lpstr>Annex 1: Cache-coherent interconnects (18)</vt:lpstr>
      <vt:lpstr>Annex 1: Cache-coherent interconnects (19)</vt:lpstr>
      <vt:lpstr>Annex 1: Cache-coherent interconnects (20)</vt:lpstr>
      <vt:lpstr>Annex 1: Cache-coherent interconnects (21)</vt:lpstr>
      <vt:lpstr>PowerPoint-bemutató</vt:lpstr>
      <vt:lpstr>Annex 1: Cache-coherent interconnects (23)</vt:lpstr>
      <vt:lpstr>Annex 1: Cache-coherent interconnects (24)</vt:lpstr>
      <vt:lpstr>Annex 1: Cache-coherent interconnects (25)</vt:lpstr>
      <vt:lpstr>Annex 1: Cache-coherent interconnects (26)</vt:lpstr>
      <vt:lpstr>Annex 1: Cache-coherent interconnects (27)</vt:lpstr>
      <vt:lpstr>Annex 1: Cache-coherent interconnects (28)</vt:lpstr>
      <vt:lpstr>Annex 1: Cache-coherent interconnects (29)</vt:lpstr>
      <vt:lpstr>Annex 1: Cache-coherent interconnects (30)</vt:lpstr>
      <vt:lpstr>Annex 1: Cache-coherent interconnects (31)</vt:lpstr>
      <vt:lpstr>Annex 1: Cache-coherent interconnects (32)</vt:lpstr>
      <vt:lpstr>Annex 1: Cache-coherent interconnects (33)</vt:lpstr>
      <vt:lpstr>Annex 1: Cache-coherent interconnects (34)</vt:lpstr>
      <vt:lpstr>Annex 1: Cache-coherent interconnects (35)</vt:lpstr>
      <vt:lpstr>PowerPoint-bemutató</vt:lpstr>
      <vt:lpstr>Annex 1: Cache-coherent interconnects (37)</vt:lpstr>
      <vt:lpstr>Annex 1: Cache-coherent interconnects (38)</vt:lpstr>
      <vt:lpstr>Annex 1: Cache-coherent interconnects (39)</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Sima Dezső</dc:creator>
  <cp:lastModifiedBy>Sarlós Tímea</cp:lastModifiedBy>
  <cp:revision>664</cp:revision>
  <cp:lastPrinted>2024-06-07T06:56:01Z</cp:lastPrinted>
  <dcterms:created xsi:type="dcterms:W3CDTF">2015-01-03T09:04:43Z</dcterms:created>
  <dcterms:modified xsi:type="dcterms:W3CDTF">2024-12-11T06:37:21Z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0x010100F57F55E438109E48B6391729A5612895</vt:lpwstr>
  </property>
</Properties>
</file>